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1101" r:id="rId2"/>
    <p:sldId id="1180" r:id="rId3"/>
    <p:sldId id="1177" r:id="rId4"/>
    <p:sldId id="1178" r:id="rId5"/>
    <p:sldId id="1179" r:id="rId6"/>
    <p:sldId id="1176" r:id="rId7"/>
    <p:sldId id="1149" r:id="rId8"/>
    <p:sldId id="1150" r:id="rId9"/>
    <p:sldId id="1181" r:id="rId10"/>
    <p:sldId id="1151" r:id="rId11"/>
    <p:sldId id="1152" r:id="rId12"/>
    <p:sldId id="1153" r:id="rId13"/>
    <p:sldId id="1154" r:id="rId14"/>
    <p:sldId id="1155" r:id="rId15"/>
    <p:sldId id="1156" r:id="rId16"/>
    <p:sldId id="1182" r:id="rId17"/>
    <p:sldId id="1158" r:id="rId18"/>
    <p:sldId id="1159" r:id="rId19"/>
    <p:sldId id="1160" r:id="rId20"/>
    <p:sldId id="1161" r:id="rId21"/>
    <p:sldId id="1162" r:id="rId22"/>
    <p:sldId id="1163" r:id="rId23"/>
    <p:sldId id="1164" r:id="rId24"/>
    <p:sldId id="1165" r:id="rId25"/>
    <p:sldId id="1166" r:id="rId26"/>
    <p:sldId id="1167" r:id="rId27"/>
    <p:sldId id="1168" r:id="rId28"/>
    <p:sldId id="1183" r:id="rId29"/>
    <p:sldId id="1184" r:id="rId30"/>
    <p:sldId id="1186" r:id="rId31"/>
    <p:sldId id="1169" r:id="rId32"/>
    <p:sldId id="1170" r:id="rId33"/>
    <p:sldId id="1171" r:id="rId34"/>
    <p:sldId id="1172" r:id="rId35"/>
    <p:sldId id="1173" r:id="rId36"/>
    <p:sldId id="1174" r:id="rId37"/>
  </p:sldIdLst>
  <p:sldSz cx="9144000" cy="6858000" type="screen4x3"/>
  <p:notesSz cx="7302500" cy="9586913"/>
  <p:custDataLst>
    <p:tags r:id="rId41"/>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5F1CF"/>
    <a:srgbClr val="FFFFCC"/>
    <a:srgbClr val="F6F5BD"/>
    <a:srgbClr val="CDF1C5"/>
    <a:srgbClr val="990000"/>
    <a:srgbClr val="F1C7C7"/>
    <a:srgbClr val="EDEA77"/>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04" autoAdjust="0"/>
    <p:restoredTop sz="94649" autoAdjust="0"/>
  </p:normalViewPr>
  <p:slideViewPr>
    <p:cSldViewPr snapToObjects="1">
      <p:cViewPr>
        <p:scale>
          <a:sx n="100" d="100"/>
          <a:sy n="100" d="100"/>
        </p:scale>
        <p:origin x="-1192" y="-88"/>
      </p:cViewPr>
      <p:guideLst>
        <p:guide orient="horz" pos="1536"/>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eaLnBrk="0" hangingPunct="0">
              <a:defRPr sz="1200">
                <a:latin typeface="Times New Roman" pitchFamily="18" charset="0"/>
                <a:cs typeface="+mn-cs"/>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eaLnBrk="0" hangingPunct="0">
              <a:defRPr sz="120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403176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846453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0B397-3A33-684A-B101-67EBB8D75FF7}" type="slidenum">
              <a:rPr lang="en-US"/>
              <a:pPr/>
              <a:t>9</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r>
              <a:rPr lang="en-US" altLang="ja-JP">
                <a:cs typeface="ＭＳ Ｐゴシック" charset="0"/>
              </a:rPr>
              <a:t>With side channel attacks it is possible to break implementations of cryptosystems even though no mathematical attack is known to solve the underlying problem. With SPA, one power trace is sufficient to reveal the secret.</a:t>
            </a:r>
          </a:p>
          <a:p>
            <a:endParaRPr lang="en-US" altLang="ja-JP">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17DC8-E4BD-F642-83AC-1149B7D92D72}" type="slidenum">
              <a:rPr lang="en-US"/>
              <a:pPr/>
              <a:t>28</a:t>
            </a:fld>
            <a:endParaRPr lang="en-US"/>
          </a:p>
        </p:txBody>
      </p:sp>
      <p:sp>
        <p:nvSpPr>
          <p:cNvPr id="75161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51619" name="Rectangle 3"/>
          <p:cNvSpPr>
            <a:spLocks noGrp="1" noChangeArrowheads="1"/>
          </p:cNvSpPr>
          <p:nvPr>
            <p:ph type="body" idx="1"/>
          </p:nvPr>
        </p:nvSpPr>
        <p:spPr/>
        <p:txBody>
          <a:bodyPr/>
          <a:lstStyle/>
          <a:p>
            <a:r>
              <a:rPr lang="en-US"/>
              <a:t>Now how do we combat these correlation attacks ?</a:t>
            </a:r>
          </a:p>
          <a:p>
            <a:r>
              <a:rPr lang="en-US"/>
              <a:t>They key of the problem here is that power consumption depends on the data pattern produced.</a:t>
            </a:r>
          </a:p>
          <a:p>
            <a:r>
              <a:rPr lang="en-US"/>
              <a:t>Thus, the solution is to make power consumption independent of the data pattern.</a:t>
            </a:r>
          </a:p>
          <a:p>
            <a:r>
              <a:rPr lang="en-US"/>
              <a:t>This leads to differential and dynamic logic.</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0DB22-E278-9647-92C5-5E87C163543F}" type="slidenum">
              <a:rPr lang="en-US"/>
              <a:pPr/>
              <a:t>29</a:t>
            </a:fld>
            <a:endParaRPr lang="en-US"/>
          </a:p>
        </p:txBody>
      </p:sp>
      <p:sp>
        <p:nvSpPr>
          <p:cNvPr id="7526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r>
              <a:rPr lang="en-US"/>
              <a:t>Here are examples of wave dynamic differential logic gates.</a:t>
            </a:r>
          </a:p>
          <a:p>
            <a:r>
              <a:rPr lang="en-US"/>
              <a:t>The wave comes from the precharge phase, where a wave of precharge values travels through the entire circuit.</a:t>
            </a:r>
          </a:p>
          <a:p>
            <a:r>
              <a:rPr lang="en-US"/>
              <a:t>A conversion circuit to go from single-ended to differential is shown on the left of the slide.</a:t>
            </a:r>
          </a:p>
          <a:p>
            <a:r>
              <a:rPr lang="en-US"/>
              <a:t>We need a clock signal to alternate precharge and evaluate phases.</a:t>
            </a:r>
          </a:p>
          <a:p>
            <a:endParaRPr lang="en-US"/>
          </a:p>
          <a:p>
            <a:r>
              <a:rPr lang="en-US"/>
              <a:t>From the timing diagram, we see a constant number of transitions are needed.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C18D0-8A05-E54F-9292-2A2152F85BBD}" type="slidenum">
              <a:rPr lang="en-US"/>
              <a:pPr/>
              <a:t>30</a:t>
            </a:fld>
            <a:endParaRPr lang="en-US"/>
          </a:p>
        </p:txBody>
      </p:sp>
      <p:sp>
        <p:nvSpPr>
          <p:cNvPr id="75469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r>
              <a:rPr lang="en-US"/>
              <a:t>Having matched gates is not enough. We want the differential nets also to drive equal capacitance.</a:t>
            </a:r>
          </a:p>
          <a:p>
            <a:r>
              <a:rPr lang="en-US"/>
              <a:t>This capacitance consists of the intrinsic cap of each gate, and the wiring cap.</a:t>
            </a:r>
          </a:p>
          <a:p>
            <a:r>
              <a:rPr lang="en-US"/>
              <a:t>We thus also need to take care of routing.</a:t>
            </a:r>
          </a:p>
          <a:p>
            <a:r>
              <a:rPr lang="en-US"/>
              <a:t>This is very hard because automatic P&amp;R are not easy to influence.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p:nvPr userDrawn="1"/>
        </p:nvSpPr>
        <p:spPr>
          <a:xfrm>
            <a:off x="8839200"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marL="0" marR="0" lvl="0" indent="0" algn="l" defTabSz="914400" rtl="0" eaLnBrk="0" fontAlgn="base" latinLnBrk="0" hangingPunct="0">
                <a:lnSpc>
                  <a:spcPct val="100000"/>
                </a:lnSpc>
                <a:spcBef>
                  <a:spcPct val="0"/>
                </a:spcBef>
                <a:spcAft>
                  <a:spcPct val="0"/>
                </a:spcAft>
                <a:buClrTx/>
                <a:buSzTx/>
                <a:buFontTx/>
                <a:buNone/>
                <a:tabLst/>
                <a:defRPr/>
              </a:pPr>
              <a:t>‹#›</a:t>
            </a:fld>
            <a:endParaRPr lang="en-US" dirty="0"/>
          </a:p>
        </p:txBody>
      </p:sp>
      <p:sp>
        <p:nvSpPr>
          <p:cNvPr id="8" name="Rectangle 1"/>
          <p:cNvSpPr>
            <a:spLocks/>
          </p:cNvSpPr>
          <p:nvPr userDrawn="1"/>
        </p:nvSpPr>
        <p:spPr bwMode="auto">
          <a:xfrm>
            <a:off x="0" y="0"/>
            <a:ext cx="9156700" cy="228600"/>
          </a:xfrm>
          <a:prstGeom prst="rect">
            <a:avLst/>
          </a:prstGeom>
          <a:solidFill>
            <a:srgbClr val="3366FF"/>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9" name="Rectangle 2"/>
          <p:cNvSpPr>
            <a:spLocks/>
          </p:cNvSpPr>
          <p:nvPr userDrawn="1"/>
        </p:nvSpPr>
        <p:spPr bwMode="auto">
          <a:xfrm>
            <a:off x="8229600" y="0"/>
            <a:ext cx="914400" cy="200025"/>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dirty="0" smtClean="0">
                <a:solidFill>
                  <a:srgbClr val="FFFF00"/>
                </a:solidFill>
                <a:ea typeface="Gill Sans" charset="0"/>
                <a:cs typeface="Gill Sans" charset="0"/>
              </a:rPr>
              <a:t>UCR</a:t>
            </a:r>
            <a:endParaRPr lang="en-US" sz="1200" dirty="0">
              <a:solidFill>
                <a:srgbClr val="FFFF00"/>
              </a:solidFill>
              <a:ea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wmf"/><Relationship Id="rId5" Type="http://schemas.openxmlformats.org/officeDocument/2006/relationships/image" Target="../media/image8.png"/><Relationship Id="rId6" Type="http://schemas.openxmlformats.org/officeDocument/2006/relationships/oleObject" Target="../embeddings/oleObject6.bin"/><Relationship Id="rId7"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5.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8.wmf"/><Relationship Id="rId5"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Microsoft_Excel_97_-_2004_Worksheet1.xls"/><Relationship Id="rId11"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Side channels and covert channels</a:t>
            </a:r>
            <a:br>
              <a:rPr lang="en-US" dirty="0" smtClean="0"/>
            </a:br>
            <a:r>
              <a:rPr lang="en-US" dirty="0" smtClean="0"/>
              <a:t>Part II – Other side channels</a:t>
            </a:r>
            <a:endParaRPr lang="en-US" dirty="0"/>
          </a:p>
        </p:txBody>
      </p:sp>
      <p:sp>
        <p:nvSpPr>
          <p:cNvPr id="3" name="Subtitle 2"/>
          <p:cNvSpPr>
            <a:spLocks noGrp="1"/>
          </p:cNvSpPr>
          <p:nvPr>
            <p:ph type="subTitle" idx="1"/>
          </p:nvPr>
        </p:nvSpPr>
        <p:spPr/>
        <p:txBody>
          <a:bodyPr/>
          <a:lstStyle/>
          <a:p>
            <a:r>
              <a:rPr lang="en-US" dirty="0"/>
              <a:t>Slide credits: some </a:t>
            </a:r>
            <a:r>
              <a:rPr lang="en-US" dirty="0" smtClean="0"/>
              <a:t>slides and figures due to </a:t>
            </a:r>
            <a:r>
              <a:rPr lang="en-US" dirty="0" err="1">
                <a:solidFill>
                  <a:schemeClr val="tx2"/>
                </a:solidFill>
              </a:rPr>
              <a:t>Debdeep</a:t>
            </a:r>
            <a:r>
              <a:rPr lang="en-US" dirty="0">
                <a:solidFill>
                  <a:schemeClr val="tx2"/>
                </a:solidFill>
              </a:rPr>
              <a:t> </a:t>
            </a:r>
            <a:r>
              <a:rPr lang="en-US" dirty="0" err="1" smtClean="0">
                <a:solidFill>
                  <a:schemeClr val="tx2"/>
                </a:solidFill>
              </a:rPr>
              <a:t>Mukhopadhyay</a:t>
            </a:r>
            <a:r>
              <a:rPr lang="en-US" dirty="0" smtClean="0">
                <a:solidFill>
                  <a:schemeClr val="tx2"/>
                </a:solidFill>
              </a:rPr>
              <a:t> and Patrick </a:t>
            </a:r>
            <a:r>
              <a:rPr lang="en-US" dirty="0" err="1" smtClean="0">
                <a:solidFill>
                  <a:schemeClr val="tx2"/>
                </a:solidFill>
              </a:rPr>
              <a:t>Schaumont</a:t>
            </a:r>
            <a:endParaRPr lang="en-US" dirty="0">
              <a:solidFill>
                <a:schemeClr val="tx2"/>
              </a:solidFill>
            </a:endParaRPr>
          </a:p>
          <a:p>
            <a:r>
              <a:rPr lang="en-US" dirty="0" smtClean="0"/>
              <a:t> </a:t>
            </a:r>
            <a:endParaRPr lang="en-US" dirty="0"/>
          </a:p>
        </p:txBody>
      </p:sp>
    </p:spTree>
    <p:extLst>
      <p:ext uri="{BB962C8B-B14F-4D97-AF65-F5344CB8AC3E}">
        <p14:creationId xmlns:p14="http://schemas.microsoft.com/office/powerpoint/2010/main" val="21178925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a:solidFill>
                  <a:schemeClr val="accent2"/>
                </a:solidFill>
              </a:rPr>
              <a:t>Simple Power Analysis (SPA)</a:t>
            </a:r>
            <a:r>
              <a:rPr lang="en-US"/>
              <a:t> </a:t>
            </a:r>
          </a:p>
        </p:txBody>
      </p:sp>
      <p:sp>
        <p:nvSpPr>
          <p:cNvPr id="60419" name="Rectangle 3"/>
          <p:cNvSpPr>
            <a:spLocks noGrp="1" noChangeArrowheads="1"/>
          </p:cNvSpPr>
          <p:nvPr>
            <p:ph type="body" idx="1"/>
          </p:nvPr>
        </p:nvSpPr>
        <p:spPr/>
        <p:txBody>
          <a:bodyPr/>
          <a:lstStyle/>
          <a:p>
            <a:r>
              <a:rPr lang="en-US"/>
              <a:t>Directly interprets the power consumption of the device</a:t>
            </a:r>
          </a:p>
          <a:p>
            <a:r>
              <a:rPr lang="en-US"/>
              <a:t>Looks for the operations taking place and also the </a:t>
            </a:r>
            <a:r>
              <a:rPr lang="en-US">
                <a:solidFill>
                  <a:srgbClr val="FF0000"/>
                </a:solidFill>
              </a:rPr>
              <a:t>key</a:t>
            </a:r>
            <a:r>
              <a:rPr lang="en-US"/>
              <a:t>!</a:t>
            </a:r>
          </a:p>
          <a:p>
            <a:r>
              <a:rPr lang="en-US">
                <a:solidFill>
                  <a:srgbClr val="FF0000"/>
                </a:solidFill>
              </a:rPr>
              <a:t>Trace:</a:t>
            </a:r>
            <a:r>
              <a:rPr lang="en-US"/>
              <a:t> A set of power consumptions across a cryptographic process</a:t>
            </a:r>
          </a:p>
          <a:p>
            <a:r>
              <a:rPr lang="en-US"/>
              <a:t>1 millisecond operation sampled at 5MHz yield a trace with 5000 points</a:t>
            </a:r>
          </a:p>
        </p:txBody>
      </p:sp>
    </p:spTree>
    <p:extLst>
      <p:ext uri="{BB962C8B-B14F-4D97-AF65-F5344CB8AC3E}">
        <p14:creationId xmlns:p14="http://schemas.microsoft.com/office/powerpoint/2010/main" val="756650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457200"/>
            <a:ext cx="7772400" cy="1143000"/>
          </a:xfrm>
        </p:spPr>
        <p:txBody>
          <a:bodyPr/>
          <a:lstStyle/>
          <a:p>
            <a:r>
              <a:rPr lang="en-US" b="1">
                <a:solidFill>
                  <a:schemeClr val="accent2"/>
                </a:solidFill>
              </a:rPr>
              <a:t>DES Numerology</a:t>
            </a:r>
          </a:p>
        </p:txBody>
      </p:sp>
      <p:sp>
        <p:nvSpPr>
          <p:cNvPr id="63491" name="Rectangle 3"/>
          <p:cNvSpPr>
            <a:spLocks noGrp="1" noChangeArrowheads="1"/>
          </p:cNvSpPr>
          <p:nvPr>
            <p:ph type="body" idx="1"/>
          </p:nvPr>
        </p:nvSpPr>
        <p:spPr>
          <a:xfrm>
            <a:off x="685800" y="1828800"/>
            <a:ext cx="7772400" cy="4191000"/>
          </a:xfrm>
        </p:spPr>
        <p:txBody>
          <a:bodyPr/>
          <a:lstStyle/>
          <a:p>
            <a:pPr>
              <a:lnSpc>
                <a:spcPct val="90000"/>
              </a:lnSpc>
            </a:pPr>
            <a:r>
              <a:rPr lang="en-US" sz="2800"/>
              <a:t>DES is a block cipher</a:t>
            </a:r>
          </a:p>
          <a:p>
            <a:pPr>
              <a:lnSpc>
                <a:spcPct val="90000"/>
              </a:lnSpc>
            </a:pPr>
            <a:r>
              <a:rPr lang="en-US" sz="2800"/>
              <a:t>64 bit block length</a:t>
            </a:r>
          </a:p>
          <a:p>
            <a:pPr>
              <a:lnSpc>
                <a:spcPct val="90000"/>
              </a:lnSpc>
            </a:pPr>
            <a:r>
              <a:rPr lang="en-US" sz="2800"/>
              <a:t>56 bit key length</a:t>
            </a:r>
          </a:p>
          <a:p>
            <a:pPr>
              <a:lnSpc>
                <a:spcPct val="90000"/>
              </a:lnSpc>
            </a:pPr>
            <a:r>
              <a:rPr lang="en-US" sz="2800" b="1"/>
              <a:t>16 rounds</a:t>
            </a:r>
          </a:p>
          <a:p>
            <a:pPr>
              <a:lnSpc>
                <a:spcPct val="90000"/>
              </a:lnSpc>
            </a:pPr>
            <a:r>
              <a:rPr lang="en-US" sz="2800"/>
              <a:t>48 bits of key used each round (subkey)</a:t>
            </a:r>
          </a:p>
          <a:p>
            <a:pPr>
              <a:lnSpc>
                <a:spcPct val="90000"/>
              </a:lnSpc>
            </a:pPr>
            <a:r>
              <a:rPr lang="en-US" sz="2800"/>
              <a:t>Each round is simple (for a block cipher)</a:t>
            </a:r>
          </a:p>
          <a:p>
            <a:pPr>
              <a:lnSpc>
                <a:spcPct val="90000"/>
              </a:lnSpc>
            </a:pPr>
            <a:r>
              <a:rPr lang="en-US" sz="2800"/>
              <a:t>Security depends primarily on </a:t>
            </a:r>
            <a:r>
              <a:rPr lang="ja-JP" altLang="en-US" sz="2800">
                <a:solidFill>
                  <a:srgbClr val="FF0000"/>
                </a:solidFill>
                <a:latin typeface="Arial"/>
              </a:rPr>
              <a:t>“</a:t>
            </a:r>
            <a:r>
              <a:rPr lang="en-US" sz="2800">
                <a:solidFill>
                  <a:srgbClr val="FF0000"/>
                </a:solidFill>
              </a:rPr>
              <a:t>S-boxes</a:t>
            </a:r>
            <a:r>
              <a:rPr lang="ja-JP" altLang="en-US" sz="2800">
                <a:solidFill>
                  <a:srgbClr val="FF0000"/>
                </a:solidFill>
                <a:latin typeface="Arial"/>
              </a:rPr>
              <a:t>”</a:t>
            </a:r>
            <a:endParaRPr lang="en-US" sz="2800">
              <a:solidFill>
                <a:srgbClr val="FF0000"/>
              </a:solidFill>
            </a:endParaRPr>
          </a:p>
          <a:p>
            <a:pPr>
              <a:lnSpc>
                <a:spcPct val="90000"/>
              </a:lnSpc>
            </a:pPr>
            <a:r>
              <a:rPr lang="en-US" sz="2800"/>
              <a:t>Each S-boxes maps 6 bits to 4 bits</a:t>
            </a:r>
          </a:p>
          <a:p>
            <a:pPr>
              <a:lnSpc>
                <a:spcPct val="90000"/>
              </a:lnSpc>
            </a:pPr>
            <a:r>
              <a:rPr lang="en-US" sz="2800"/>
              <a:t>Each S-box has a share of 6 bits of the key</a:t>
            </a:r>
          </a:p>
        </p:txBody>
      </p:sp>
    </p:spTree>
    <p:extLst>
      <p:ext uri="{BB962C8B-B14F-4D97-AF65-F5344CB8AC3E}">
        <p14:creationId xmlns:p14="http://schemas.microsoft.com/office/powerpoint/2010/main" val="951717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ox(in)">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ox(in)">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box(in)">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box(in)">
                                      <p:cBhvr>
                                        <p:cTn id="22" dur="500"/>
                                        <p:tgtEl>
                                          <p:spTgt spid="6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box(in)">
                                      <p:cBhvr>
                                        <p:cTn id="27" dur="500"/>
                                        <p:tgtEl>
                                          <p:spTgt spid="6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box(in)">
                                      <p:cBhvr>
                                        <p:cTn id="32" dur="500"/>
                                        <p:tgtEl>
                                          <p:spTgt spid="63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Effect transition="in" filter="box(in)">
                                      <p:cBhvr>
                                        <p:cTn id="37" dur="500"/>
                                        <p:tgtEl>
                                          <p:spTgt spid="634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3491">
                                            <p:txEl>
                                              <p:pRg st="7" end="7"/>
                                            </p:txEl>
                                          </p:spTgt>
                                        </p:tgtEl>
                                        <p:attrNameLst>
                                          <p:attrName>style.visibility</p:attrName>
                                        </p:attrNameLst>
                                      </p:cBhvr>
                                      <p:to>
                                        <p:strVal val="visible"/>
                                      </p:to>
                                    </p:set>
                                    <p:animEffect transition="in" filter="box(in)">
                                      <p:cBhvr>
                                        <p:cTn id="42" dur="500"/>
                                        <p:tgtEl>
                                          <p:spTgt spid="634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3491">
                                            <p:txEl>
                                              <p:pRg st="8" end="8"/>
                                            </p:txEl>
                                          </p:spTgt>
                                        </p:tgtEl>
                                        <p:attrNameLst>
                                          <p:attrName>style.visibility</p:attrName>
                                        </p:attrNameLst>
                                      </p:cBhvr>
                                      <p:to>
                                        <p:strVal val="visible"/>
                                      </p:to>
                                    </p:set>
                                    <p:animEffect transition="in" filter="box(in)">
                                      <p:cBhvr>
                                        <p:cTn id="47"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3" name="Rectangle 49"/>
          <p:cNvSpPr>
            <a:spLocks noChangeArrowheads="1"/>
          </p:cNvSpPr>
          <p:nvPr/>
        </p:nvSpPr>
        <p:spPr bwMode="auto">
          <a:xfrm>
            <a:off x="7086600" y="2181225"/>
            <a:ext cx="1828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4400" b="1">
                <a:solidFill>
                  <a:schemeClr val="accent2"/>
                </a:solidFill>
                <a:latin typeface="Comic Sans MS" charset="0"/>
              </a:rPr>
              <a:t>One</a:t>
            </a:r>
          </a:p>
          <a:p>
            <a:pPr algn="ctr" eaLnBrk="1" hangingPunct="1"/>
            <a:r>
              <a:rPr lang="en-US" sz="4400" b="1">
                <a:solidFill>
                  <a:schemeClr val="accent2"/>
                </a:solidFill>
                <a:latin typeface="Comic Sans MS" charset="0"/>
              </a:rPr>
              <a:t>Round</a:t>
            </a:r>
          </a:p>
          <a:p>
            <a:pPr algn="ctr" eaLnBrk="1" hangingPunct="1"/>
            <a:r>
              <a:rPr lang="en-US" sz="4400" b="1">
                <a:solidFill>
                  <a:schemeClr val="accent2"/>
                </a:solidFill>
                <a:latin typeface="Comic Sans MS" charset="0"/>
              </a:rPr>
              <a:t> of</a:t>
            </a:r>
          </a:p>
          <a:p>
            <a:pPr algn="ctr" eaLnBrk="1" hangingPunct="1"/>
            <a:r>
              <a:rPr lang="en-US" sz="4400" b="1">
                <a:solidFill>
                  <a:schemeClr val="accent2"/>
                </a:solidFill>
                <a:latin typeface="Comic Sans MS" charset="0"/>
              </a:rPr>
              <a:t>DES</a:t>
            </a:r>
          </a:p>
        </p:txBody>
      </p:sp>
      <p:grpSp>
        <p:nvGrpSpPr>
          <p:cNvPr id="62527" name="Group 63"/>
          <p:cNvGrpSpPr>
            <a:grpSpLocks/>
          </p:cNvGrpSpPr>
          <p:nvPr/>
        </p:nvGrpSpPr>
        <p:grpSpPr bwMode="auto">
          <a:xfrm>
            <a:off x="381000" y="304800"/>
            <a:ext cx="6743700" cy="6248400"/>
            <a:chOff x="96" y="48"/>
            <a:chExt cx="4248" cy="3936"/>
          </a:xfrm>
        </p:grpSpPr>
        <p:sp>
          <p:nvSpPr>
            <p:cNvPr id="62477" name="Rectangle 13"/>
            <p:cNvSpPr>
              <a:spLocks noChangeArrowheads="1"/>
            </p:cNvSpPr>
            <p:nvPr/>
          </p:nvSpPr>
          <p:spPr bwMode="auto">
            <a:xfrm>
              <a:off x="2640" y="48"/>
              <a:ext cx="1488" cy="336"/>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00" name="Rectangle 36"/>
            <p:cNvSpPr>
              <a:spLocks noChangeArrowheads="1"/>
            </p:cNvSpPr>
            <p:nvPr/>
          </p:nvSpPr>
          <p:spPr bwMode="auto">
            <a:xfrm>
              <a:off x="4032" y="2119"/>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grpSp>
          <p:nvGrpSpPr>
            <p:cNvPr id="62526" name="Group 62"/>
            <p:cNvGrpSpPr>
              <a:grpSpLocks/>
            </p:cNvGrpSpPr>
            <p:nvPr/>
          </p:nvGrpSpPr>
          <p:grpSpPr bwMode="auto">
            <a:xfrm>
              <a:off x="96" y="48"/>
              <a:ext cx="4198" cy="3936"/>
              <a:chOff x="96" y="48"/>
              <a:chExt cx="4198" cy="3936"/>
            </a:xfrm>
          </p:grpSpPr>
          <p:sp>
            <p:nvSpPr>
              <p:cNvPr id="62466" name="Rectangle 2"/>
              <p:cNvSpPr>
                <a:spLocks noChangeArrowheads="1"/>
              </p:cNvSpPr>
              <p:nvPr/>
            </p:nvSpPr>
            <p:spPr bwMode="auto">
              <a:xfrm>
                <a:off x="166" y="96"/>
                <a:ext cx="288" cy="288"/>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7" name="Rectangle 3"/>
              <p:cNvSpPr>
                <a:spLocks noChangeArrowheads="1"/>
              </p:cNvSpPr>
              <p:nvPr/>
            </p:nvSpPr>
            <p:spPr bwMode="auto">
              <a:xfrm>
                <a:off x="214" y="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L</a:t>
                </a:r>
              </a:p>
            </p:txBody>
          </p:sp>
          <p:sp>
            <p:nvSpPr>
              <p:cNvPr id="62468" name="Rectangle 4"/>
              <p:cNvSpPr>
                <a:spLocks noChangeArrowheads="1"/>
              </p:cNvSpPr>
              <p:nvPr/>
            </p:nvSpPr>
            <p:spPr bwMode="auto">
              <a:xfrm>
                <a:off x="1137" y="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R</a:t>
                </a:r>
              </a:p>
            </p:txBody>
          </p:sp>
          <p:sp>
            <p:nvSpPr>
              <p:cNvPr id="62469" name="Rectangle 5"/>
              <p:cNvSpPr>
                <a:spLocks noChangeArrowheads="1"/>
              </p:cNvSpPr>
              <p:nvPr/>
            </p:nvSpPr>
            <p:spPr bwMode="auto">
              <a:xfrm>
                <a:off x="1104" y="96"/>
                <a:ext cx="288" cy="288"/>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0" name="Line 6"/>
              <p:cNvSpPr>
                <a:spLocks noChangeShapeType="1"/>
              </p:cNvSpPr>
              <p:nvPr/>
            </p:nvSpPr>
            <p:spPr bwMode="auto">
              <a:xfrm>
                <a:off x="1248" y="384"/>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1" name="Rectangle 7"/>
              <p:cNvSpPr>
                <a:spLocks noChangeArrowheads="1"/>
              </p:cNvSpPr>
              <p:nvPr/>
            </p:nvSpPr>
            <p:spPr bwMode="auto">
              <a:xfrm>
                <a:off x="895" y="833"/>
                <a:ext cx="6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Times-Roman" charset="0"/>
                  </a:rPr>
                  <a:t>expand</a:t>
                </a:r>
                <a:endParaRPr lang="en-US" sz="2400">
                  <a:latin typeface="Comic Sans MS" charset="0"/>
                </a:endParaRPr>
              </a:p>
            </p:txBody>
          </p:sp>
          <p:sp>
            <p:nvSpPr>
              <p:cNvPr id="62472" name="Rectangle 8"/>
              <p:cNvSpPr>
                <a:spLocks noChangeArrowheads="1"/>
              </p:cNvSpPr>
              <p:nvPr/>
            </p:nvSpPr>
            <p:spPr bwMode="auto">
              <a:xfrm>
                <a:off x="3574" y="816"/>
                <a:ext cx="720" cy="336"/>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3" name="Rectangle 9"/>
              <p:cNvSpPr>
                <a:spLocks noChangeArrowheads="1"/>
              </p:cNvSpPr>
              <p:nvPr/>
            </p:nvSpPr>
            <p:spPr bwMode="auto">
              <a:xfrm>
                <a:off x="3708" y="848"/>
                <a:ext cx="4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Times-Roman" charset="0"/>
                  </a:rPr>
                  <a:t>shift</a:t>
                </a:r>
              </a:p>
            </p:txBody>
          </p:sp>
          <p:sp>
            <p:nvSpPr>
              <p:cNvPr id="62474" name="Rectangle 10"/>
              <p:cNvSpPr>
                <a:spLocks noChangeArrowheads="1"/>
              </p:cNvSpPr>
              <p:nvPr/>
            </p:nvSpPr>
            <p:spPr bwMode="auto">
              <a:xfrm>
                <a:off x="2422" y="816"/>
                <a:ext cx="720" cy="336"/>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75" name="Rectangle 11"/>
              <p:cNvSpPr>
                <a:spLocks noChangeArrowheads="1"/>
              </p:cNvSpPr>
              <p:nvPr/>
            </p:nvSpPr>
            <p:spPr bwMode="auto">
              <a:xfrm>
                <a:off x="2544" y="848"/>
                <a:ext cx="4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Times-Roman" charset="0"/>
                  </a:rPr>
                  <a:t>shift</a:t>
                </a:r>
                <a:endParaRPr lang="en-US" sz="2400">
                  <a:latin typeface="Times-Roman" charset="0"/>
                </a:endParaRPr>
              </a:p>
            </p:txBody>
          </p:sp>
          <p:sp>
            <p:nvSpPr>
              <p:cNvPr id="62476" name="Rectangle 12"/>
              <p:cNvSpPr>
                <a:spLocks noChangeArrowheads="1"/>
              </p:cNvSpPr>
              <p:nvPr/>
            </p:nvSpPr>
            <p:spPr bwMode="auto">
              <a:xfrm>
                <a:off x="3137" y="48"/>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key</a:t>
                </a:r>
              </a:p>
            </p:txBody>
          </p:sp>
          <p:sp>
            <p:nvSpPr>
              <p:cNvPr id="62478" name="Rectangle 14"/>
              <p:cNvSpPr>
                <a:spLocks noChangeArrowheads="1"/>
              </p:cNvSpPr>
              <p:nvPr/>
            </p:nvSpPr>
            <p:spPr bwMode="auto">
              <a:xfrm>
                <a:off x="3149" y="3623"/>
                <a:ext cx="4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key</a:t>
                </a:r>
              </a:p>
            </p:txBody>
          </p:sp>
          <p:sp>
            <p:nvSpPr>
              <p:cNvPr id="62479" name="Rectangle 15"/>
              <p:cNvSpPr>
                <a:spLocks noChangeArrowheads="1"/>
              </p:cNvSpPr>
              <p:nvPr/>
            </p:nvSpPr>
            <p:spPr bwMode="auto">
              <a:xfrm>
                <a:off x="2640" y="3600"/>
                <a:ext cx="1488" cy="336"/>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0" name="Rectangle 16"/>
              <p:cNvSpPr>
                <a:spLocks noChangeArrowheads="1"/>
              </p:cNvSpPr>
              <p:nvPr/>
            </p:nvSpPr>
            <p:spPr bwMode="auto">
              <a:xfrm>
                <a:off x="934" y="2688"/>
                <a:ext cx="650" cy="24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1" name="Rectangle 17"/>
              <p:cNvSpPr>
                <a:spLocks noChangeArrowheads="1"/>
              </p:cNvSpPr>
              <p:nvPr/>
            </p:nvSpPr>
            <p:spPr bwMode="auto">
              <a:xfrm>
                <a:off x="940" y="2025"/>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Roman" charset="0"/>
                  </a:rPr>
                  <a:t>S-boxes</a:t>
                </a:r>
                <a:endParaRPr lang="en-US" sz="2400">
                  <a:latin typeface="Comic Sans MS" charset="0"/>
                </a:endParaRPr>
              </a:p>
            </p:txBody>
          </p:sp>
          <p:sp>
            <p:nvSpPr>
              <p:cNvPr id="62482" name="Rectangle 18"/>
              <p:cNvSpPr>
                <a:spLocks noChangeArrowheads="1"/>
              </p:cNvSpPr>
              <p:nvPr/>
            </p:nvSpPr>
            <p:spPr bwMode="auto">
              <a:xfrm>
                <a:off x="2976" y="1553"/>
                <a:ext cx="8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Times-Roman" charset="0"/>
                  </a:rPr>
                  <a:t>compress</a:t>
                </a:r>
              </a:p>
            </p:txBody>
          </p:sp>
          <p:sp>
            <p:nvSpPr>
              <p:cNvPr id="62483" name="Line 19"/>
              <p:cNvSpPr>
                <a:spLocks noChangeShapeType="1"/>
              </p:cNvSpPr>
              <p:nvPr/>
            </p:nvSpPr>
            <p:spPr bwMode="auto">
              <a:xfrm>
                <a:off x="3046" y="384"/>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4" name="Line 20"/>
              <p:cNvSpPr>
                <a:spLocks noChangeShapeType="1"/>
              </p:cNvSpPr>
              <p:nvPr/>
            </p:nvSpPr>
            <p:spPr bwMode="auto">
              <a:xfrm>
                <a:off x="3718" y="384"/>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5" name="Line 21"/>
              <p:cNvSpPr>
                <a:spLocks noChangeShapeType="1"/>
              </p:cNvSpPr>
              <p:nvPr/>
            </p:nvSpPr>
            <p:spPr bwMode="auto">
              <a:xfrm>
                <a:off x="3046" y="115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6" name="Line 22"/>
              <p:cNvSpPr>
                <a:spLocks noChangeShapeType="1"/>
              </p:cNvSpPr>
              <p:nvPr/>
            </p:nvSpPr>
            <p:spPr bwMode="auto">
              <a:xfrm>
                <a:off x="3718" y="115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7" name="Line 23"/>
              <p:cNvSpPr>
                <a:spLocks noChangeShapeType="1"/>
              </p:cNvSpPr>
              <p:nvPr/>
            </p:nvSpPr>
            <p:spPr bwMode="auto">
              <a:xfrm flipH="1">
                <a:off x="1325" y="1584"/>
                <a:ext cx="155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8" name="Line 24"/>
              <p:cNvSpPr>
                <a:spLocks noChangeShapeType="1"/>
              </p:cNvSpPr>
              <p:nvPr/>
            </p:nvSpPr>
            <p:spPr bwMode="auto">
              <a:xfrm>
                <a:off x="1248" y="1104"/>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89" name="Line 25"/>
              <p:cNvSpPr>
                <a:spLocks noChangeShapeType="1"/>
              </p:cNvSpPr>
              <p:nvPr/>
            </p:nvSpPr>
            <p:spPr bwMode="auto">
              <a:xfrm flipH="1">
                <a:off x="1248" y="3408"/>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0" name="Rectangle 26"/>
              <p:cNvSpPr>
                <a:spLocks noChangeArrowheads="1"/>
              </p:cNvSpPr>
              <p:nvPr/>
            </p:nvSpPr>
            <p:spPr bwMode="auto">
              <a:xfrm>
                <a:off x="166" y="3696"/>
                <a:ext cx="288" cy="288"/>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1" name="Rectangle 27"/>
              <p:cNvSpPr>
                <a:spLocks noChangeArrowheads="1"/>
              </p:cNvSpPr>
              <p:nvPr/>
            </p:nvSpPr>
            <p:spPr bwMode="auto">
              <a:xfrm>
                <a:off x="214" y="36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L</a:t>
                </a:r>
              </a:p>
            </p:txBody>
          </p:sp>
          <p:sp>
            <p:nvSpPr>
              <p:cNvPr id="62492" name="Rectangle 28"/>
              <p:cNvSpPr>
                <a:spLocks noChangeArrowheads="1"/>
              </p:cNvSpPr>
              <p:nvPr/>
            </p:nvSpPr>
            <p:spPr bwMode="auto">
              <a:xfrm>
                <a:off x="1137" y="369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R</a:t>
                </a:r>
              </a:p>
            </p:txBody>
          </p:sp>
          <p:sp>
            <p:nvSpPr>
              <p:cNvPr id="62493" name="Rectangle 29"/>
              <p:cNvSpPr>
                <a:spLocks noChangeArrowheads="1"/>
              </p:cNvSpPr>
              <p:nvPr/>
            </p:nvSpPr>
            <p:spPr bwMode="auto">
              <a:xfrm>
                <a:off x="1104" y="3696"/>
                <a:ext cx="288" cy="288"/>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4" name="Line 30"/>
              <p:cNvSpPr>
                <a:spLocks noChangeShapeType="1"/>
              </p:cNvSpPr>
              <p:nvPr/>
            </p:nvSpPr>
            <p:spPr bwMode="auto">
              <a:xfrm>
                <a:off x="310" y="384"/>
                <a:ext cx="458" cy="29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5" name="Line 31"/>
              <p:cNvSpPr>
                <a:spLocks noChangeShapeType="1"/>
              </p:cNvSpPr>
              <p:nvPr/>
            </p:nvSpPr>
            <p:spPr bwMode="auto">
              <a:xfrm>
                <a:off x="768" y="3312"/>
                <a:ext cx="41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6" name="Line 32"/>
              <p:cNvSpPr>
                <a:spLocks noChangeShapeType="1"/>
              </p:cNvSpPr>
              <p:nvPr/>
            </p:nvSpPr>
            <p:spPr bwMode="auto">
              <a:xfrm flipH="1">
                <a:off x="720" y="52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7" name="Line 33"/>
              <p:cNvSpPr>
                <a:spLocks noChangeShapeType="1"/>
              </p:cNvSpPr>
              <p:nvPr/>
            </p:nvSpPr>
            <p:spPr bwMode="auto">
              <a:xfrm flipH="1">
                <a:off x="310" y="528"/>
                <a:ext cx="410" cy="3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8" name="Line 34"/>
              <p:cNvSpPr>
                <a:spLocks noChangeShapeType="1"/>
              </p:cNvSpPr>
              <p:nvPr/>
            </p:nvSpPr>
            <p:spPr bwMode="auto">
              <a:xfrm>
                <a:off x="2758" y="1152"/>
                <a:ext cx="0" cy="24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99" name="Line 35"/>
              <p:cNvSpPr>
                <a:spLocks noChangeShapeType="1"/>
              </p:cNvSpPr>
              <p:nvPr/>
            </p:nvSpPr>
            <p:spPr bwMode="auto">
              <a:xfrm>
                <a:off x="4006" y="1152"/>
                <a:ext cx="0" cy="24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01" name="Rectangle 37"/>
              <p:cNvSpPr>
                <a:spLocks noChangeArrowheads="1"/>
              </p:cNvSpPr>
              <p:nvPr/>
            </p:nvSpPr>
            <p:spPr bwMode="auto">
              <a:xfrm>
                <a:off x="2448" y="2119"/>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sp>
            <p:nvSpPr>
              <p:cNvPr id="62502" name="Rectangle 38"/>
              <p:cNvSpPr>
                <a:spLocks noChangeArrowheads="1"/>
              </p:cNvSpPr>
              <p:nvPr/>
            </p:nvSpPr>
            <p:spPr bwMode="auto">
              <a:xfrm>
                <a:off x="3744" y="432"/>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sp>
            <p:nvSpPr>
              <p:cNvPr id="62503" name="Rectangle 39"/>
              <p:cNvSpPr>
                <a:spLocks noChangeArrowheads="1"/>
              </p:cNvSpPr>
              <p:nvPr/>
            </p:nvSpPr>
            <p:spPr bwMode="auto">
              <a:xfrm>
                <a:off x="2736" y="432"/>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sp>
            <p:nvSpPr>
              <p:cNvPr id="62504" name="Rectangle 40"/>
              <p:cNvSpPr>
                <a:spLocks noChangeArrowheads="1"/>
              </p:cNvSpPr>
              <p:nvPr/>
            </p:nvSpPr>
            <p:spPr bwMode="auto">
              <a:xfrm>
                <a:off x="3408" y="1111"/>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sp>
            <p:nvSpPr>
              <p:cNvPr id="62505" name="Rectangle 41"/>
              <p:cNvSpPr>
                <a:spLocks noChangeArrowheads="1"/>
              </p:cNvSpPr>
              <p:nvPr/>
            </p:nvSpPr>
            <p:spPr bwMode="auto">
              <a:xfrm>
                <a:off x="3046" y="1111"/>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28</a:t>
                </a:r>
              </a:p>
            </p:txBody>
          </p:sp>
          <p:sp>
            <p:nvSpPr>
              <p:cNvPr id="62506" name="Rectangle 42"/>
              <p:cNvSpPr>
                <a:spLocks noChangeArrowheads="1"/>
              </p:cNvSpPr>
              <p:nvPr/>
            </p:nvSpPr>
            <p:spPr bwMode="auto">
              <a:xfrm>
                <a:off x="1945" y="1584"/>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48</a:t>
                </a:r>
              </a:p>
            </p:txBody>
          </p:sp>
          <p:sp>
            <p:nvSpPr>
              <p:cNvPr id="62507" name="Rectangle 43"/>
              <p:cNvSpPr>
                <a:spLocks noChangeArrowheads="1"/>
              </p:cNvSpPr>
              <p:nvPr/>
            </p:nvSpPr>
            <p:spPr bwMode="auto">
              <a:xfrm>
                <a:off x="1270" y="384"/>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08" name="Rectangle 44"/>
              <p:cNvSpPr>
                <a:spLocks noChangeArrowheads="1"/>
              </p:cNvSpPr>
              <p:nvPr/>
            </p:nvSpPr>
            <p:spPr bwMode="auto">
              <a:xfrm>
                <a:off x="1273" y="1104"/>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48</a:t>
                </a:r>
              </a:p>
            </p:txBody>
          </p:sp>
          <p:sp>
            <p:nvSpPr>
              <p:cNvPr id="62509" name="Rectangle 45"/>
              <p:cNvSpPr>
                <a:spLocks noChangeArrowheads="1"/>
              </p:cNvSpPr>
              <p:nvPr/>
            </p:nvSpPr>
            <p:spPr bwMode="auto">
              <a:xfrm>
                <a:off x="1296" y="2352"/>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10" name="Rectangle 46"/>
              <p:cNvSpPr>
                <a:spLocks noChangeArrowheads="1"/>
              </p:cNvSpPr>
              <p:nvPr/>
            </p:nvSpPr>
            <p:spPr bwMode="auto">
              <a:xfrm>
                <a:off x="1296" y="3408"/>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11" name="Rectangle 47"/>
              <p:cNvSpPr>
                <a:spLocks noChangeArrowheads="1"/>
              </p:cNvSpPr>
              <p:nvPr/>
            </p:nvSpPr>
            <p:spPr bwMode="auto">
              <a:xfrm>
                <a:off x="96" y="1152"/>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12" name="Rectangle 48"/>
              <p:cNvSpPr>
                <a:spLocks noChangeArrowheads="1"/>
              </p:cNvSpPr>
              <p:nvPr/>
            </p:nvSpPr>
            <p:spPr bwMode="auto">
              <a:xfrm>
                <a:off x="96" y="2784"/>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14" name="Rectangle 50"/>
              <p:cNvSpPr>
                <a:spLocks noChangeArrowheads="1"/>
              </p:cNvSpPr>
              <p:nvPr/>
            </p:nvSpPr>
            <p:spPr bwMode="auto">
              <a:xfrm>
                <a:off x="1273" y="1632"/>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48</a:t>
                </a:r>
              </a:p>
            </p:txBody>
          </p:sp>
          <p:sp>
            <p:nvSpPr>
              <p:cNvPr id="62515" name="Rectangle 51"/>
              <p:cNvSpPr>
                <a:spLocks noChangeArrowheads="1"/>
              </p:cNvSpPr>
              <p:nvPr/>
            </p:nvSpPr>
            <p:spPr bwMode="auto">
              <a:xfrm>
                <a:off x="1296" y="2935"/>
                <a:ext cx="3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32</a:t>
                </a:r>
              </a:p>
            </p:txBody>
          </p:sp>
          <p:sp>
            <p:nvSpPr>
              <p:cNvPr id="62516" name="AutoShape 52"/>
              <p:cNvSpPr>
                <a:spLocks noChangeArrowheads="1"/>
              </p:cNvSpPr>
              <p:nvPr/>
            </p:nvSpPr>
            <p:spPr bwMode="auto">
              <a:xfrm flipV="1">
                <a:off x="720" y="768"/>
                <a:ext cx="1008"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17" name="AutoShape 53"/>
              <p:cNvSpPr>
                <a:spLocks noChangeArrowheads="1"/>
              </p:cNvSpPr>
              <p:nvPr/>
            </p:nvSpPr>
            <p:spPr bwMode="auto">
              <a:xfrm>
                <a:off x="2832" y="1488"/>
                <a:ext cx="1056" cy="3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18" name="Rectangle 54"/>
              <p:cNvSpPr>
                <a:spLocks noChangeArrowheads="1"/>
              </p:cNvSpPr>
              <p:nvPr/>
            </p:nvSpPr>
            <p:spPr bwMode="auto">
              <a:xfrm>
                <a:off x="1984" y="124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Times-Roman" charset="0"/>
                  </a:rPr>
                  <a:t>K</a:t>
                </a:r>
                <a:r>
                  <a:rPr lang="en-US" sz="2400" baseline="-25000">
                    <a:latin typeface="Times-Roman" charset="0"/>
                  </a:rPr>
                  <a:t>i</a:t>
                </a:r>
                <a:endParaRPr lang="en-US" sz="2400">
                  <a:latin typeface="Times-Roman" charset="0"/>
                </a:endParaRPr>
              </a:p>
            </p:txBody>
          </p:sp>
          <p:sp>
            <p:nvSpPr>
              <p:cNvPr id="62519" name="Rectangle 55"/>
              <p:cNvSpPr>
                <a:spLocks noChangeArrowheads="1"/>
              </p:cNvSpPr>
              <p:nvPr/>
            </p:nvSpPr>
            <p:spPr bwMode="auto">
              <a:xfrm>
                <a:off x="1004" y="2697"/>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Times-Roman" charset="0"/>
                  </a:rPr>
                  <a:t>P box</a:t>
                </a:r>
                <a:endParaRPr lang="en-US" sz="2400">
                  <a:latin typeface="Comic Sans MS" charset="0"/>
                </a:endParaRPr>
              </a:p>
            </p:txBody>
          </p:sp>
          <p:sp>
            <p:nvSpPr>
              <p:cNvPr id="62520" name="AutoShape 56"/>
              <p:cNvSpPr>
                <a:spLocks noChangeArrowheads="1"/>
              </p:cNvSpPr>
              <p:nvPr/>
            </p:nvSpPr>
            <p:spPr bwMode="auto">
              <a:xfrm>
                <a:off x="720" y="1968"/>
                <a:ext cx="1056" cy="38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21" name="Line 57"/>
              <p:cNvSpPr>
                <a:spLocks noChangeShapeType="1"/>
              </p:cNvSpPr>
              <p:nvPr/>
            </p:nvSpPr>
            <p:spPr bwMode="auto">
              <a:xfrm>
                <a:off x="1248" y="163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22" name="Line 58"/>
              <p:cNvSpPr>
                <a:spLocks noChangeShapeType="1"/>
              </p:cNvSpPr>
              <p:nvPr/>
            </p:nvSpPr>
            <p:spPr bwMode="auto">
              <a:xfrm>
                <a:off x="1248" y="2352"/>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23" name="Line 59"/>
              <p:cNvSpPr>
                <a:spLocks noChangeShapeType="1"/>
              </p:cNvSpPr>
              <p:nvPr/>
            </p:nvSpPr>
            <p:spPr bwMode="auto">
              <a:xfrm>
                <a:off x="1248" y="2928"/>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24" name="Rectangle 60"/>
              <p:cNvSpPr>
                <a:spLocks noChangeArrowheads="1"/>
              </p:cNvSpPr>
              <p:nvPr/>
            </p:nvSpPr>
            <p:spPr bwMode="auto">
              <a:xfrm>
                <a:off x="1129" y="3216"/>
                <a:ext cx="2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Comic Sans MS" charset="0"/>
                    <a:sym typeface="Symbol" charset="0"/>
                  </a:rPr>
                  <a:t></a:t>
                </a:r>
                <a:endParaRPr lang="en-US" sz="2400">
                  <a:latin typeface="Comic Sans MS" charset="0"/>
                </a:endParaRPr>
              </a:p>
            </p:txBody>
          </p:sp>
          <p:sp>
            <p:nvSpPr>
              <p:cNvPr id="62525" name="Rectangle 61"/>
              <p:cNvSpPr>
                <a:spLocks noChangeArrowheads="1"/>
              </p:cNvSpPr>
              <p:nvPr/>
            </p:nvSpPr>
            <p:spPr bwMode="auto">
              <a:xfrm>
                <a:off x="1129" y="1440"/>
                <a:ext cx="2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a:latin typeface="Comic Sans MS" charset="0"/>
                    <a:sym typeface="Symbol" charset="0"/>
                  </a:rPr>
                  <a:t></a:t>
                </a:r>
                <a:endParaRPr lang="en-US" sz="2400">
                  <a:latin typeface="Comic Sans MS" charset="0"/>
                </a:endParaRPr>
              </a:p>
            </p:txBody>
          </p:sp>
        </p:grpSp>
      </p:grpSp>
    </p:spTree>
    <p:extLst>
      <p:ext uri="{BB962C8B-B14F-4D97-AF65-F5344CB8AC3E}">
        <p14:creationId xmlns:p14="http://schemas.microsoft.com/office/powerpoint/2010/main" val="2886258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solidFill>
                  <a:schemeClr val="accent2"/>
                </a:solidFill>
              </a:rPr>
              <a:t>Last Round of DES</a:t>
            </a:r>
          </a:p>
        </p:txBody>
      </p:sp>
      <p:pic>
        <p:nvPicPr>
          <p:cNvPr id="81925" name="Picture 5" descr="DES-last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36738"/>
            <a:ext cx="6648450" cy="387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71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a:solidFill>
                  <a:schemeClr val="accent2"/>
                </a:solidFill>
              </a:rPr>
              <a:t>Power Traces of DES</a:t>
            </a: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0275"/>
            <a:ext cx="8839200" cy="3209925"/>
          </a:xfrm>
          <a:prstGeom prst="rect">
            <a:avLst/>
          </a:prstGeom>
          <a:noFill/>
          <a:extLst>
            <a:ext uri="{909E8E84-426E-40dd-AFC4-6F175D3DCCD1}">
              <a14:hiddenFill xmlns:a14="http://schemas.microsoft.com/office/drawing/2010/main">
                <a:solidFill>
                  <a:srgbClr val="FFFFFF"/>
                </a:solidFill>
              </a14:hiddenFill>
            </a:ext>
          </a:extLst>
        </p:spPr>
      </p:pic>
      <p:sp>
        <p:nvSpPr>
          <p:cNvPr id="61445" name="Oval 5"/>
          <p:cNvSpPr>
            <a:spLocks noChangeArrowheads="1"/>
          </p:cNvSpPr>
          <p:nvPr/>
        </p:nvSpPr>
        <p:spPr bwMode="auto">
          <a:xfrm>
            <a:off x="2286000" y="2819400"/>
            <a:ext cx="6172200" cy="1676400"/>
          </a:xfrm>
          <a:prstGeom prst="ellipse">
            <a:avLst/>
          </a:prstGeom>
          <a:noFill/>
          <a:ln w="9525">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61446" name="Text Box 6"/>
          <p:cNvSpPr txBox="1">
            <a:spLocks noChangeArrowheads="1"/>
          </p:cNvSpPr>
          <p:nvPr/>
        </p:nvSpPr>
        <p:spPr bwMode="auto">
          <a:xfrm>
            <a:off x="2286000" y="23622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           </a:t>
            </a:r>
            <a:r>
              <a:rPr lang="en-US" b="1">
                <a:solidFill>
                  <a:srgbClr val="FF0000"/>
                </a:solidFill>
              </a:rPr>
              <a:t>16 Rounds of DES can be easily observed</a:t>
            </a:r>
          </a:p>
        </p:txBody>
      </p:sp>
    </p:spTree>
    <p:extLst>
      <p:ext uri="{BB962C8B-B14F-4D97-AF65-F5344CB8AC3E}">
        <p14:creationId xmlns:p14="http://schemas.microsoft.com/office/powerpoint/2010/main" val="29789281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solidFill>
                  <a:schemeClr val="accent2"/>
                </a:solidFill>
              </a:rPr>
              <a:t>Power Traces for DES</a:t>
            </a:r>
          </a:p>
        </p:txBody>
      </p:sp>
      <p:pic>
        <p:nvPicPr>
          <p:cNvPr id="70660" name="Picture 4" descr="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2163"/>
            <a:ext cx="8229600" cy="4100512"/>
          </a:xfrm>
          <a:prstGeom prst="rect">
            <a:avLst/>
          </a:prstGeom>
          <a:noFill/>
          <a:extLst>
            <a:ext uri="{909E8E84-426E-40dd-AFC4-6F175D3DCCD1}">
              <a14:hiddenFill xmlns:a14="http://schemas.microsoft.com/office/drawing/2010/main">
                <a:solidFill>
                  <a:srgbClr val="FFFFFF"/>
                </a:solidFill>
              </a14:hiddenFill>
            </a:ext>
          </a:extLst>
        </p:spPr>
      </p:pic>
      <p:sp>
        <p:nvSpPr>
          <p:cNvPr id="70661" name="Rectangle 5"/>
          <p:cNvSpPr>
            <a:spLocks noChangeArrowheads="1"/>
          </p:cNvSpPr>
          <p:nvPr/>
        </p:nvSpPr>
        <p:spPr bwMode="auto">
          <a:xfrm>
            <a:off x="609600" y="5334000"/>
            <a:ext cx="83058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The 28 bit key registers C and D are rotated once in round 2, while twice in </a:t>
            </a:r>
          </a:p>
          <a:p>
            <a:pPr algn="ctr"/>
            <a:r>
              <a:rPr lang="en-US" sz="2000"/>
              <a:t>round 3. These </a:t>
            </a:r>
            <a:r>
              <a:rPr lang="en-US" sz="2000">
                <a:solidFill>
                  <a:srgbClr val="FF0000"/>
                </a:solidFill>
              </a:rPr>
              <a:t>conditional branches</a:t>
            </a:r>
            <a:r>
              <a:rPr lang="en-US" sz="2000"/>
              <a:t> depending on the key bits </a:t>
            </a:r>
          </a:p>
          <a:p>
            <a:pPr algn="ctr"/>
            <a:r>
              <a:rPr lang="en-US" sz="2000"/>
              <a:t>leak critical information. </a:t>
            </a:r>
          </a:p>
        </p:txBody>
      </p:sp>
    </p:spTree>
    <p:extLst>
      <p:ext uri="{BB962C8B-B14F-4D97-AF65-F5344CB8AC3E}">
        <p14:creationId xmlns:p14="http://schemas.microsoft.com/office/powerpoint/2010/main" val="19536254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in even more</a:t>
            </a:r>
            <a:endParaRPr lang="en-US" dirty="0"/>
          </a:p>
        </p:txBody>
      </p:sp>
      <p:pic>
        <p:nvPicPr>
          <p:cNvPr id="4" name="Content Placeholder 3" descr="Screen Shot 2017-04-27 at 1.11.54 PM.png"/>
          <p:cNvPicPr>
            <a:picLocks noGrp="1" noChangeAspect="1"/>
          </p:cNvPicPr>
          <p:nvPr>
            <p:ph idx="1"/>
          </p:nvPr>
        </p:nvPicPr>
        <p:blipFill>
          <a:blip r:embed="rId2">
            <a:extLst>
              <a:ext uri="{28A0092B-C50C-407E-A947-70E740481C1C}">
                <a14:useLocalDpi xmlns:a14="http://schemas.microsoft.com/office/drawing/2010/main" val="0"/>
              </a:ext>
            </a:extLst>
          </a:blip>
          <a:srcRect t="1036" b="1036"/>
          <a:stretch>
            <a:fillRect/>
          </a:stretch>
        </p:blipFill>
        <p:spPr/>
      </p:pic>
      <p:sp>
        <p:nvSpPr>
          <p:cNvPr id="5" name="Oval 4"/>
          <p:cNvSpPr/>
          <p:nvPr/>
        </p:nvSpPr>
        <p:spPr bwMode="auto">
          <a:xfrm>
            <a:off x="5715000" y="1362075"/>
            <a:ext cx="1295400" cy="4429125"/>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6" name="TextBox 5"/>
          <p:cNvSpPr txBox="1"/>
          <p:nvPr/>
        </p:nvSpPr>
        <p:spPr>
          <a:xfrm>
            <a:off x="5105400" y="697468"/>
            <a:ext cx="3568931" cy="369332"/>
          </a:xfrm>
          <a:prstGeom prst="rect">
            <a:avLst/>
          </a:prstGeom>
          <a:noFill/>
        </p:spPr>
        <p:txBody>
          <a:bodyPr wrap="none" rtlCol="0">
            <a:spAutoFit/>
          </a:bodyPr>
          <a:lstStyle/>
          <a:p>
            <a:r>
              <a:rPr lang="en-US" sz="1800" dirty="0" smtClean="0">
                <a:latin typeface="Calibri" pitchFamily="34" charset="0"/>
              </a:rPr>
              <a:t>Correspond to a conditional branch</a:t>
            </a:r>
            <a:endParaRPr lang="en-US" sz="1800" dirty="0" smtClean="0">
              <a:latin typeface="Calibri" pitchFamily="34" charset="0"/>
            </a:endParaRPr>
          </a:p>
        </p:txBody>
      </p:sp>
    </p:spTree>
    <p:extLst>
      <p:ext uri="{BB962C8B-B14F-4D97-AF65-F5344CB8AC3E}">
        <p14:creationId xmlns:p14="http://schemas.microsoft.com/office/powerpoint/2010/main" val="2713879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r>
              <a:rPr lang="en-US" b="1">
                <a:solidFill>
                  <a:schemeClr val="accent2"/>
                </a:solidFill>
              </a:rPr>
              <a:t>Differential Power</a:t>
            </a:r>
            <a:br>
              <a:rPr lang="en-US" b="1">
                <a:solidFill>
                  <a:schemeClr val="accent2"/>
                </a:solidFill>
              </a:rPr>
            </a:br>
            <a:r>
              <a:rPr lang="en-US" b="1">
                <a:solidFill>
                  <a:schemeClr val="accent2"/>
                </a:solidFill>
              </a:rPr>
              <a:t>Analysis (DPA)</a:t>
            </a:r>
          </a:p>
        </p:txBody>
      </p:sp>
      <p:sp>
        <p:nvSpPr>
          <p:cNvPr id="6861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309865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457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latinLnBrk="1" hangingPunct="1">
              <a:lnSpc>
                <a:spcPct val="110000"/>
              </a:lnSpc>
            </a:pPr>
            <a:r>
              <a:rPr kumimoji="1" lang="en-US" altLang="ko-KR" sz="3200" b="1">
                <a:solidFill>
                  <a:schemeClr val="accent2"/>
                </a:solidFill>
                <a:effectLst>
                  <a:outerShdw blurRad="38100" dist="38100" dir="2700000" algn="tl">
                    <a:srgbClr val="DDDDDD"/>
                  </a:outerShdw>
                </a:effectLst>
                <a:ea typeface="굴림" charset="0"/>
                <a:cs typeface="굴림" charset="0"/>
              </a:rPr>
              <a:t>DPA Overview</a:t>
            </a:r>
          </a:p>
        </p:txBody>
      </p:sp>
      <p:sp>
        <p:nvSpPr>
          <p:cNvPr id="72707" name="Rectangle 3"/>
          <p:cNvSpPr>
            <a:spLocks noChangeArrowheads="1"/>
          </p:cNvSpPr>
          <p:nvPr/>
        </p:nvSpPr>
        <p:spPr bwMode="auto">
          <a:xfrm>
            <a:off x="685800" y="1371600"/>
            <a:ext cx="800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eaLnBrk="1" latinLnBrk="1" hangingPunct="1">
              <a:spcBef>
                <a:spcPct val="20000"/>
              </a:spcBef>
              <a:buClr>
                <a:schemeClr val="folHlink"/>
              </a:buClr>
              <a:buSzPct val="90000"/>
              <a:buFont typeface="Wingdings" charset="0"/>
              <a:buNone/>
            </a:pPr>
            <a:r>
              <a:rPr kumimoji="1" lang="en-US" altLang="ko-KR" sz="2400">
                <a:ea typeface="Batang" charset="0"/>
                <a:cs typeface="Batang" charset="0"/>
              </a:rPr>
              <a:t>Introduced by </a:t>
            </a:r>
            <a:r>
              <a:rPr kumimoji="1" lang="en-US" altLang="ko-KR" sz="2400">
                <a:solidFill>
                  <a:srgbClr val="FF0000"/>
                </a:solidFill>
                <a:ea typeface="Batang" charset="0"/>
                <a:cs typeface="Batang" charset="0"/>
              </a:rPr>
              <a:t>P. Kocher</a:t>
            </a:r>
            <a:r>
              <a:rPr kumimoji="1" lang="en-US" altLang="ko-KR" sz="2400">
                <a:ea typeface="Batang" charset="0"/>
                <a:cs typeface="Batang" charset="0"/>
              </a:rPr>
              <a:t> and colleagues</a:t>
            </a:r>
          </a:p>
          <a:p>
            <a:pPr marL="457200" indent="-457200" eaLnBrk="1" latinLnBrk="1" hangingPunct="1">
              <a:spcBef>
                <a:spcPct val="20000"/>
              </a:spcBef>
              <a:buClr>
                <a:schemeClr val="folHlink"/>
              </a:buClr>
              <a:buSzPct val="90000"/>
              <a:buFont typeface="Wingdings" charset="0"/>
              <a:buNone/>
            </a:pPr>
            <a:r>
              <a:rPr kumimoji="1" lang="en-US" altLang="ko-KR" sz="2400">
                <a:solidFill>
                  <a:srgbClr val="FF0000"/>
                </a:solidFill>
                <a:ea typeface="Batang" charset="0"/>
                <a:cs typeface="Batang" charset="0"/>
              </a:rPr>
              <a:t>More powerful and more difficult to prevent than SPA</a:t>
            </a:r>
          </a:p>
          <a:p>
            <a:pPr marL="457200" indent="-457200" eaLnBrk="1" latinLnBrk="1" hangingPunct="1">
              <a:spcBef>
                <a:spcPct val="20000"/>
              </a:spcBef>
              <a:buClr>
                <a:schemeClr val="folHlink"/>
              </a:buClr>
              <a:buSzPct val="90000"/>
              <a:buFont typeface="Wingdings" charset="0"/>
              <a:buNone/>
            </a:pPr>
            <a:r>
              <a:rPr kumimoji="1" lang="en-US" altLang="ko-KR" sz="2400">
                <a:ea typeface="Batang" charset="0"/>
                <a:cs typeface="Batang" charset="0"/>
              </a:rPr>
              <a:t>Different power consumption for different state (0 or 1)</a:t>
            </a:r>
          </a:p>
          <a:p>
            <a:pPr marL="457200" indent="-457200" eaLnBrk="1" latinLnBrk="1" hangingPunct="1">
              <a:spcBef>
                <a:spcPct val="20000"/>
              </a:spcBef>
              <a:buClr>
                <a:schemeClr val="folHlink"/>
              </a:buClr>
              <a:buSzPct val="90000"/>
              <a:buFont typeface="Wingdings" charset="0"/>
              <a:buNone/>
            </a:pPr>
            <a:r>
              <a:rPr kumimoji="1" lang="en-US" altLang="ko-KR" sz="2400">
                <a:ea typeface="Batang" charset="0"/>
                <a:cs typeface="Batang" charset="0"/>
              </a:rPr>
              <a:t>Data collection phase and data analysis phase</a:t>
            </a:r>
          </a:p>
          <a:p>
            <a:pPr marL="457200" indent="-457200" eaLnBrk="1" latinLnBrk="1" hangingPunct="1">
              <a:spcBef>
                <a:spcPct val="20000"/>
              </a:spcBef>
              <a:buClr>
                <a:schemeClr val="folHlink"/>
              </a:buClr>
              <a:buSzPct val="90000"/>
              <a:buFont typeface="Wingdings" charset="0"/>
              <a:buNone/>
            </a:pPr>
            <a:r>
              <a:rPr kumimoji="1" lang="en-US" altLang="ko-KR" sz="2400">
                <a:ea typeface="Batang" charset="0"/>
                <a:cs typeface="Batang" charset="0"/>
              </a:rPr>
              <a:t>Procedure</a:t>
            </a:r>
          </a:p>
          <a:p>
            <a:pPr marL="914400" lvl="1" indent="-457200" eaLnBrk="1" latinLnBrk="1" hangingPunct="1">
              <a:spcBef>
                <a:spcPct val="20000"/>
              </a:spcBef>
              <a:buClr>
                <a:schemeClr val="folHlink"/>
              </a:buClr>
              <a:buSzPct val="90000"/>
              <a:buFont typeface="Wingdings" charset="0"/>
              <a:buNone/>
            </a:pPr>
            <a:r>
              <a:rPr kumimoji="1" lang="en-US" altLang="ko-KR" sz="2400">
                <a:solidFill>
                  <a:schemeClr val="accent2"/>
                </a:solidFill>
                <a:ea typeface="Batang" charset="0"/>
                <a:cs typeface="Batang" charset="0"/>
              </a:rPr>
              <a:t>Gather many power consumption curves</a:t>
            </a:r>
          </a:p>
          <a:p>
            <a:pPr marL="914400" lvl="1" indent="-457200" eaLnBrk="1" latinLnBrk="1" hangingPunct="1">
              <a:spcBef>
                <a:spcPct val="20000"/>
              </a:spcBef>
              <a:buClr>
                <a:schemeClr val="folHlink"/>
              </a:buClr>
              <a:buSzPct val="90000"/>
              <a:buFont typeface="Wingdings" charset="0"/>
              <a:buNone/>
            </a:pPr>
            <a:r>
              <a:rPr kumimoji="1" lang="en-US" altLang="ko-KR" sz="2400">
                <a:solidFill>
                  <a:schemeClr val="accent2"/>
                </a:solidFill>
                <a:ea typeface="Batang" charset="0"/>
                <a:cs typeface="Batang" charset="0"/>
              </a:rPr>
              <a:t>Assume a key value</a:t>
            </a:r>
          </a:p>
          <a:p>
            <a:pPr marL="914400" lvl="1" indent="-457200" eaLnBrk="1" latinLnBrk="1" hangingPunct="1">
              <a:spcBef>
                <a:spcPct val="20000"/>
              </a:spcBef>
              <a:buClr>
                <a:schemeClr val="folHlink"/>
              </a:buClr>
              <a:buSzPct val="90000"/>
              <a:buFont typeface="Wingdings" charset="0"/>
              <a:buNone/>
            </a:pPr>
            <a:r>
              <a:rPr kumimoji="1" lang="en-US" altLang="ko-KR" sz="2400">
                <a:solidFill>
                  <a:schemeClr val="accent2"/>
                </a:solidFill>
                <a:ea typeface="Batang" charset="0"/>
                <a:cs typeface="Batang" charset="0"/>
              </a:rPr>
              <a:t>Divide data into two groups(0 and 1 for chosen bit)</a:t>
            </a:r>
          </a:p>
          <a:p>
            <a:pPr marL="914400" lvl="1" indent="-457200" eaLnBrk="1" latinLnBrk="1" hangingPunct="1">
              <a:spcBef>
                <a:spcPct val="20000"/>
              </a:spcBef>
              <a:buClr>
                <a:schemeClr val="folHlink"/>
              </a:buClr>
              <a:buSzPct val="90000"/>
              <a:buFont typeface="Wingdings" charset="0"/>
              <a:buNone/>
            </a:pPr>
            <a:r>
              <a:rPr kumimoji="1" lang="en-US" altLang="ko-KR" sz="2400">
                <a:solidFill>
                  <a:schemeClr val="accent2"/>
                </a:solidFill>
                <a:ea typeface="Batang" charset="0"/>
                <a:cs typeface="Batang" charset="0"/>
              </a:rPr>
              <a:t>Calculate mean value curve of each group</a:t>
            </a:r>
          </a:p>
          <a:p>
            <a:pPr marL="914400" lvl="1" indent="-457200" eaLnBrk="1" latinLnBrk="1" hangingPunct="1">
              <a:spcBef>
                <a:spcPct val="20000"/>
              </a:spcBef>
              <a:buClr>
                <a:schemeClr val="folHlink"/>
              </a:buClr>
              <a:buSzPct val="90000"/>
              <a:buFont typeface="Wingdings" charset="0"/>
              <a:buNone/>
            </a:pPr>
            <a:r>
              <a:rPr kumimoji="1" lang="en-US" altLang="ko-KR" sz="2400">
                <a:solidFill>
                  <a:schemeClr val="accent2"/>
                </a:solidFill>
                <a:ea typeface="Batang" charset="0"/>
                <a:cs typeface="Batang" charset="0"/>
              </a:rPr>
              <a:t>Correct key assumption </a:t>
            </a:r>
            <a:r>
              <a:rPr kumimoji="1" lang="en-US" altLang="ko-KR" sz="2400">
                <a:solidFill>
                  <a:schemeClr val="accent2"/>
                </a:solidFill>
                <a:ea typeface="굴림" charset="0"/>
                <a:cs typeface="굴림" charset="0"/>
              </a:rPr>
              <a:t>→</a:t>
            </a:r>
            <a:r>
              <a:rPr kumimoji="1" lang="en-US" altLang="ko-KR" sz="2400">
                <a:solidFill>
                  <a:schemeClr val="accent2"/>
                </a:solidFill>
                <a:ea typeface="Batang" charset="0"/>
                <a:cs typeface="Batang" charset="0"/>
              </a:rPr>
              <a:t> not negligible difference</a:t>
            </a:r>
          </a:p>
        </p:txBody>
      </p:sp>
    </p:spTree>
    <p:extLst>
      <p:ext uri="{BB962C8B-B14F-4D97-AF65-F5344CB8AC3E}">
        <p14:creationId xmlns:p14="http://schemas.microsoft.com/office/powerpoint/2010/main" val="21706870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457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latinLnBrk="1" hangingPunct="1">
              <a:lnSpc>
                <a:spcPct val="110000"/>
              </a:lnSpc>
            </a:pPr>
            <a:r>
              <a:rPr kumimoji="1" lang="en-US" altLang="ko-KR" sz="3200" b="1">
                <a:solidFill>
                  <a:schemeClr val="accent2"/>
                </a:solidFill>
                <a:effectLst>
                  <a:outerShdw blurRad="38100" dist="38100" dir="2700000" algn="tl">
                    <a:srgbClr val="DDDDDD"/>
                  </a:outerShdw>
                </a:effectLst>
                <a:ea typeface="굴림" charset="0"/>
                <a:cs typeface="굴림" charset="0"/>
              </a:rPr>
              <a:t>DPA Procedure for DES</a:t>
            </a:r>
          </a:p>
        </p:txBody>
      </p:sp>
      <p:sp>
        <p:nvSpPr>
          <p:cNvPr id="73731" name="Rectangle 3"/>
          <p:cNvSpPr>
            <a:spLocks noChangeArrowheads="1"/>
          </p:cNvSpPr>
          <p:nvPr/>
        </p:nvSpPr>
        <p:spPr bwMode="auto">
          <a:xfrm>
            <a:off x="685800" y="1219200"/>
            <a:ext cx="826928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1. Make power consumption measurement of about 1000 DES </a:t>
            </a:r>
            <a:r>
              <a:rPr kumimoji="1" lang="en-US" altLang="ko-KR" sz="2400" dirty="0" smtClean="0">
                <a:ea typeface="Batang" charset="0"/>
                <a:cs typeface="Batang" charset="0"/>
              </a:rPr>
              <a:t>         operations</a:t>
            </a:r>
            <a:r>
              <a:rPr kumimoji="1" lang="en-US" altLang="ko-KR" sz="2400" dirty="0">
                <a:ea typeface="Batang" charset="0"/>
                <a:cs typeface="Batang" charset="0"/>
              </a:rPr>
              <a:t>, 100000 data points / curve,   (</a:t>
            </a:r>
            <a:r>
              <a:rPr kumimoji="1" lang="en-US" altLang="ko-KR" sz="2400" dirty="0" err="1">
                <a:ea typeface="Batang" charset="0"/>
                <a:cs typeface="Batang" charset="0"/>
              </a:rPr>
              <a:t>Ciphertext</a:t>
            </a:r>
            <a:r>
              <a:rPr kumimoji="1" lang="en-US" altLang="ko-KR" sz="2400" baseline="-25000" dirty="0" err="1">
                <a:ea typeface="Batang" charset="0"/>
                <a:cs typeface="Batang" charset="0"/>
              </a:rPr>
              <a:t>i</a:t>
            </a:r>
            <a:r>
              <a:rPr kumimoji="1" lang="en-US" altLang="ko-KR" sz="2400" dirty="0">
                <a:ea typeface="Batang" charset="0"/>
                <a:cs typeface="Batang" charset="0"/>
              </a:rPr>
              <a:t>, </a:t>
            </a:r>
            <a:r>
              <a:rPr kumimoji="1" lang="en-US" altLang="ko-KR" sz="2400" dirty="0" err="1">
                <a:ea typeface="Batang" charset="0"/>
                <a:cs typeface="Batang" charset="0"/>
              </a:rPr>
              <a:t>Curve</a:t>
            </a:r>
            <a:r>
              <a:rPr kumimoji="1" lang="en-US" altLang="ko-KR" sz="2400" baseline="-25000" dirty="0" err="1">
                <a:ea typeface="Batang" charset="0"/>
                <a:cs typeface="Batang" charset="0"/>
              </a:rPr>
              <a:t>i</a:t>
            </a:r>
            <a:r>
              <a:rPr kumimoji="1" lang="en-US" altLang="ko-KR" sz="2400" dirty="0">
                <a:ea typeface="Batang" charset="0"/>
                <a:cs typeface="Batang" charset="0"/>
              </a:rPr>
              <a:t>)</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2.  Assume a key for a S-box of last round</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3.  Calculate first S-box first bit output for each plaintext using </a:t>
            </a:r>
            <a:r>
              <a:rPr kumimoji="1" lang="en-US" altLang="ko-KR" sz="2400" dirty="0" smtClean="0">
                <a:ea typeface="Batang" charset="0"/>
                <a:cs typeface="Batang" charset="0"/>
              </a:rPr>
              <a:t>the   </a:t>
            </a:r>
            <a:r>
              <a:rPr kumimoji="1" lang="en-US" altLang="ko-KR" sz="2400" dirty="0">
                <a:ea typeface="Batang" charset="0"/>
                <a:cs typeface="Batang" charset="0"/>
              </a:rPr>
              <a:t>assumed key</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4.  Divide the measurement into 2 groups (output 0 and 1)</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5.  Calculate the average curve of each group</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6.  Calculate the difference of two curves</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7.  Assumed correct key </a:t>
            </a:r>
            <a:r>
              <a:rPr kumimoji="1" lang="en-US" altLang="ko-KR" sz="2400" dirty="0">
                <a:ea typeface="굴림" charset="0"/>
                <a:cs typeface="Arial" charset="0"/>
              </a:rPr>
              <a:t>→</a:t>
            </a:r>
            <a:r>
              <a:rPr kumimoji="1" lang="en-US" altLang="ko-KR" sz="2400" dirty="0">
                <a:ea typeface="Batang" charset="0"/>
                <a:cs typeface="Batang" charset="0"/>
              </a:rPr>
              <a:t> spikes in the differential curve</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8.  Repeat 2-7 for other S-boxes</a:t>
            </a:r>
          </a:p>
          <a:p>
            <a:pPr marL="457200" indent="-457200" eaLnBrk="1" latinLnBrk="1" hangingPunct="1">
              <a:spcBef>
                <a:spcPct val="20000"/>
              </a:spcBef>
              <a:buClr>
                <a:schemeClr val="folHlink"/>
              </a:buClr>
              <a:buSzPct val="90000"/>
              <a:buFont typeface="Wingdings" charset="0"/>
              <a:buNone/>
            </a:pPr>
            <a:r>
              <a:rPr kumimoji="1" lang="en-US" altLang="ko-KR" sz="2400" dirty="0">
                <a:ea typeface="Batang" charset="0"/>
                <a:cs typeface="Batang" charset="0"/>
              </a:rPr>
              <a:t>9.  Exhaustive search for 8 bits of key </a:t>
            </a:r>
          </a:p>
        </p:txBody>
      </p:sp>
    </p:spTree>
    <p:extLst>
      <p:ext uri="{BB962C8B-B14F-4D97-AF65-F5344CB8AC3E}">
        <p14:creationId xmlns:p14="http://schemas.microsoft.com/office/powerpoint/2010/main" val="3541026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checkerboard(across)">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checkerboard(across)">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checkerboard(across)">
                                      <p:cBhvr>
                                        <p:cTn id="22" dur="5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checkerboard(across)">
                                      <p:cBhvr>
                                        <p:cTn id="27" dur="500"/>
                                        <p:tgtEl>
                                          <p:spTgt spid="737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checkerboard(across)">
                                      <p:cBhvr>
                                        <p:cTn id="32" dur="500"/>
                                        <p:tgtEl>
                                          <p:spTgt spid="737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Effect transition="in" filter="checkerboard(across)">
                                      <p:cBhvr>
                                        <p:cTn id="37" dur="500"/>
                                        <p:tgtEl>
                                          <p:spTgt spid="737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73731">
                                            <p:txEl>
                                              <p:pRg st="7" end="7"/>
                                            </p:txEl>
                                          </p:spTgt>
                                        </p:tgtEl>
                                        <p:attrNameLst>
                                          <p:attrName>style.visibility</p:attrName>
                                        </p:attrNameLst>
                                      </p:cBhvr>
                                      <p:to>
                                        <p:strVal val="visible"/>
                                      </p:to>
                                    </p:set>
                                    <p:animEffect transition="in" filter="checkerboard(across)">
                                      <p:cBhvr>
                                        <p:cTn id="42" dur="500"/>
                                        <p:tgtEl>
                                          <p:spTgt spid="737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73731">
                                            <p:txEl>
                                              <p:pRg st="8" end="8"/>
                                            </p:txEl>
                                          </p:spTgt>
                                        </p:tgtEl>
                                        <p:attrNameLst>
                                          <p:attrName>style.visibility</p:attrName>
                                        </p:attrNameLst>
                                      </p:cBhvr>
                                      <p:to>
                                        <p:strVal val="visible"/>
                                      </p:to>
                                    </p:set>
                                    <p:animEffect transition="in" filter="checkerboard(across)">
                                      <p:cBhvr>
                                        <p:cTn id="47" dur="500"/>
                                        <p:tgtEl>
                                          <p:spTgt spid="73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discussion of last time</a:t>
            </a:r>
            <a:endParaRPr lang="en-US" dirty="0"/>
          </a:p>
        </p:txBody>
      </p:sp>
      <p:sp>
        <p:nvSpPr>
          <p:cNvPr id="3" name="Content Placeholder 2"/>
          <p:cNvSpPr>
            <a:spLocks noGrp="1"/>
          </p:cNvSpPr>
          <p:nvPr>
            <p:ph idx="1"/>
          </p:nvPr>
        </p:nvSpPr>
        <p:spPr>
          <a:xfrm>
            <a:off x="396875" y="1362075"/>
            <a:ext cx="8747125" cy="4972050"/>
          </a:xfrm>
        </p:spPr>
        <p:txBody>
          <a:bodyPr/>
          <a:lstStyle/>
          <a:p>
            <a:r>
              <a:rPr lang="en-US" dirty="0" smtClean="0"/>
              <a:t>Side channel attacks possible on many shared structures</a:t>
            </a:r>
          </a:p>
          <a:p>
            <a:r>
              <a:rPr lang="en-US" dirty="0" smtClean="0"/>
              <a:t>Co-location sometimes a problem</a:t>
            </a:r>
          </a:p>
          <a:p>
            <a:r>
              <a:rPr lang="en-US" dirty="0" smtClean="0"/>
              <a:t>Defense approaches include</a:t>
            </a:r>
          </a:p>
          <a:p>
            <a:pPr lvl="1"/>
            <a:r>
              <a:rPr lang="en-US" dirty="0" smtClean="0"/>
              <a:t>Prevent the leakage </a:t>
            </a:r>
          </a:p>
          <a:p>
            <a:pPr lvl="2"/>
            <a:r>
              <a:rPr lang="en-US" dirty="0" smtClean="0"/>
              <a:t>Prevent sharing</a:t>
            </a:r>
          </a:p>
          <a:p>
            <a:pPr lvl="2"/>
            <a:r>
              <a:rPr lang="en-US" dirty="0" smtClean="0"/>
              <a:t>Interfere with ability to measure leakage</a:t>
            </a:r>
          </a:p>
          <a:p>
            <a:pPr lvl="1"/>
            <a:r>
              <a:rPr lang="en-US" dirty="0" err="1" smtClean="0"/>
              <a:t>Decorrelate</a:t>
            </a:r>
            <a:r>
              <a:rPr lang="en-US" dirty="0" smtClean="0"/>
              <a:t> leakage from critical data</a:t>
            </a:r>
            <a:endParaRPr lang="en-US" dirty="0"/>
          </a:p>
          <a:p>
            <a:r>
              <a:rPr lang="en-US" dirty="0" smtClean="0"/>
              <a:t>What approach does </a:t>
            </a:r>
            <a:r>
              <a:rPr lang="en-US" dirty="0" err="1" smtClean="0"/>
              <a:t>NoMo</a:t>
            </a:r>
            <a:r>
              <a:rPr lang="en-US" dirty="0" smtClean="0"/>
              <a:t>, </a:t>
            </a:r>
            <a:r>
              <a:rPr lang="en-US" dirty="0" err="1" smtClean="0"/>
              <a:t>NewCache</a:t>
            </a:r>
            <a:r>
              <a:rPr lang="en-US" dirty="0" smtClean="0"/>
              <a:t>, RIC use?</a:t>
            </a:r>
          </a:p>
          <a:p>
            <a:r>
              <a:rPr lang="en-US" dirty="0" smtClean="0"/>
              <a:t>Can you think of other defenses?</a:t>
            </a:r>
          </a:p>
          <a:p>
            <a:r>
              <a:rPr lang="en-US" dirty="0" smtClean="0"/>
              <a:t>Solutions are piecewise </a:t>
            </a:r>
            <a:r>
              <a:rPr lang="mr-IN" dirty="0" smtClean="0"/>
              <a:t>–</a:t>
            </a:r>
            <a:r>
              <a:rPr lang="en-US" dirty="0" smtClean="0"/>
              <a:t> can we solve the problem in general?</a:t>
            </a:r>
          </a:p>
          <a:p>
            <a:r>
              <a:rPr lang="en-US" dirty="0" smtClean="0"/>
              <a:t>Discussion at end of class: are these attacks used in practice?</a:t>
            </a:r>
          </a:p>
          <a:p>
            <a:pPr lvl="1"/>
            <a:r>
              <a:rPr lang="en-US" dirty="0" smtClean="0"/>
              <a:t>Is security research just empowering attackers?</a:t>
            </a:r>
          </a:p>
        </p:txBody>
      </p:sp>
    </p:spTree>
    <p:extLst>
      <p:ext uri="{BB962C8B-B14F-4D97-AF65-F5344CB8AC3E}">
        <p14:creationId xmlns:p14="http://schemas.microsoft.com/office/powerpoint/2010/main" val="3294464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457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latinLnBrk="1" hangingPunct="1">
              <a:lnSpc>
                <a:spcPct val="110000"/>
              </a:lnSpc>
            </a:pPr>
            <a:r>
              <a:rPr kumimoji="1" lang="en-US" altLang="ko-KR" sz="3200" b="1">
                <a:solidFill>
                  <a:schemeClr val="accent2"/>
                </a:solidFill>
                <a:effectLst>
                  <a:outerShdw blurRad="38100" dist="38100" dir="2700000" algn="tl">
                    <a:srgbClr val="DDDDDD"/>
                  </a:outerShdw>
                </a:effectLst>
                <a:ea typeface="굴림" charset="0"/>
                <a:cs typeface="굴림" charset="0"/>
              </a:rPr>
              <a:t>DPA Result Example</a:t>
            </a:r>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577215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4756" name="Text Box 4"/>
          <p:cNvSpPr txBox="1">
            <a:spLocks noChangeArrowheads="1"/>
          </p:cNvSpPr>
          <p:nvPr/>
        </p:nvSpPr>
        <p:spPr bwMode="auto">
          <a:xfrm>
            <a:off x="533400" y="1600200"/>
            <a:ext cx="2362200" cy="401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eaLnBrk="1" latinLnBrk="1" hangingPunct="1">
              <a:lnSpc>
                <a:spcPts val="1500"/>
              </a:lnSpc>
              <a:spcBef>
                <a:spcPct val="50000"/>
              </a:spcBef>
            </a:pPr>
            <a:endParaRPr kumimoji="1" lang="en-US" altLang="ko-KR" sz="2000">
              <a:ea typeface="굴림" charset="0"/>
              <a:cs typeface="굴림" charset="0"/>
            </a:endParaRPr>
          </a:p>
          <a:p>
            <a:pPr algn="ctr" eaLnBrk="1" latinLnBrk="1" hangingPunct="1">
              <a:lnSpc>
                <a:spcPts val="1000"/>
              </a:lnSpc>
              <a:spcBef>
                <a:spcPct val="50000"/>
              </a:spcBef>
            </a:pPr>
            <a:r>
              <a:rPr kumimoji="1" lang="en-US" altLang="ko-KR" sz="1400" b="1">
                <a:ea typeface="굴림" charset="0"/>
                <a:cs typeface="굴림" charset="0"/>
              </a:rPr>
              <a:t>Average Power</a:t>
            </a:r>
          </a:p>
          <a:p>
            <a:pPr algn="ctr" eaLnBrk="1" latinLnBrk="1" hangingPunct="1">
              <a:lnSpc>
                <a:spcPts val="1000"/>
              </a:lnSpc>
              <a:spcBef>
                <a:spcPct val="50000"/>
              </a:spcBef>
            </a:pPr>
            <a:r>
              <a:rPr kumimoji="1" lang="en-US" altLang="ko-KR" sz="1400" b="1">
                <a:ea typeface="굴림" charset="0"/>
                <a:cs typeface="굴림" charset="0"/>
              </a:rPr>
              <a:t>Consumption</a:t>
            </a:r>
          </a:p>
          <a:p>
            <a:pPr algn="ctr" eaLnBrk="1" latinLnBrk="1" hangingPunct="1">
              <a:lnSpc>
                <a:spcPts val="1000"/>
              </a:lnSpc>
              <a:spcBef>
                <a:spcPct val="50000"/>
              </a:spcBef>
            </a:pPr>
            <a:endParaRPr kumimoji="1" lang="en-US" altLang="ko-KR" sz="1400" b="1">
              <a:ea typeface="굴림" charset="0"/>
              <a:cs typeface="굴림" charset="0"/>
            </a:endParaRPr>
          </a:p>
          <a:p>
            <a:pPr algn="ctr" eaLnBrk="1" latinLnBrk="1" hangingPunct="1">
              <a:lnSpc>
                <a:spcPts val="1000"/>
              </a:lnSpc>
              <a:spcBef>
                <a:spcPct val="50000"/>
              </a:spcBef>
            </a:pPr>
            <a:endParaRPr kumimoji="1" lang="en-US" altLang="ko-KR" sz="1400" b="1">
              <a:ea typeface="굴림" charset="0"/>
              <a:cs typeface="굴림" charset="0"/>
            </a:endParaRPr>
          </a:p>
          <a:p>
            <a:pPr algn="ctr" eaLnBrk="1" latinLnBrk="1" hangingPunct="1">
              <a:lnSpc>
                <a:spcPts val="1000"/>
              </a:lnSpc>
              <a:spcBef>
                <a:spcPct val="50000"/>
              </a:spcBef>
            </a:pPr>
            <a:r>
              <a:rPr kumimoji="1" lang="en-US" altLang="ko-KR" sz="1400" b="1">
                <a:ea typeface="굴림" charset="0"/>
                <a:cs typeface="굴림" charset="0"/>
              </a:rPr>
              <a:t>Power Consumption</a:t>
            </a:r>
          </a:p>
          <a:p>
            <a:pPr algn="ctr" eaLnBrk="1" latinLnBrk="1" hangingPunct="1">
              <a:lnSpc>
                <a:spcPts val="1000"/>
              </a:lnSpc>
              <a:spcBef>
                <a:spcPct val="50000"/>
              </a:spcBef>
            </a:pPr>
            <a:r>
              <a:rPr kumimoji="1" lang="en-US" altLang="ko-KR" sz="1400" b="1">
                <a:ea typeface="굴림" charset="0"/>
                <a:cs typeface="굴림" charset="0"/>
              </a:rPr>
              <a:t>Differential Curve</a:t>
            </a:r>
          </a:p>
          <a:p>
            <a:pPr algn="ctr" eaLnBrk="1" latinLnBrk="1" hangingPunct="1">
              <a:lnSpc>
                <a:spcPts val="1000"/>
              </a:lnSpc>
              <a:spcBef>
                <a:spcPct val="50000"/>
              </a:spcBef>
            </a:pPr>
            <a:r>
              <a:rPr kumimoji="1" lang="en-US" altLang="ko-KR" sz="1400" b="1">
                <a:ea typeface="굴림" charset="0"/>
                <a:cs typeface="굴림" charset="0"/>
              </a:rPr>
              <a:t>With Correct Key Guess</a:t>
            </a:r>
          </a:p>
          <a:p>
            <a:pPr algn="ctr" eaLnBrk="1" latinLnBrk="1" hangingPunct="1">
              <a:lnSpc>
                <a:spcPts val="1000"/>
              </a:lnSpc>
              <a:spcBef>
                <a:spcPct val="50000"/>
              </a:spcBef>
            </a:pPr>
            <a:endParaRPr kumimoji="1" lang="en-US" altLang="ko-KR" sz="1400" b="1">
              <a:ea typeface="굴림" charset="0"/>
              <a:cs typeface="굴림" charset="0"/>
            </a:endParaRPr>
          </a:p>
          <a:p>
            <a:pPr algn="ctr" eaLnBrk="1" latinLnBrk="1" hangingPunct="1">
              <a:lnSpc>
                <a:spcPts val="1000"/>
              </a:lnSpc>
              <a:spcBef>
                <a:spcPct val="50000"/>
              </a:spcBef>
            </a:pPr>
            <a:r>
              <a:rPr kumimoji="1" lang="en-US" altLang="ko-KR" sz="1400" b="1">
                <a:ea typeface="굴림" charset="0"/>
                <a:cs typeface="굴림" charset="0"/>
              </a:rPr>
              <a:t>Power Consumption</a:t>
            </a:r>
          </a:p>
          <a:p>
            <a:pPr algn="ctr" eaLnBrk="1" latinLnBrk="1" hangingPunct="1">
              <a:lnSpc>
                <a:spcPts val="1000"/>
              </a:lnSpc>
              <a:spcBef>
                <a:spcPct val="50000"/>
              </a:spcBef>
            </a:pPr>
            <a:r>
              <a:rPr kumimoji="1" lang="en-US" altLang="ko-KR" sz="1400" b="1">
                <a:ea typeface="굴림" charset="0"/>
                <a:cs typeface="굴림" charset="0"/>
              </a:rPr>
              <a:t>Differential Curve</a:t>
            </a:r>
          </a:p>
          <a:p>
            <a:pPr algn="ctr" eaLnBrk="1" latinLnBrk="1" hangingPunct="1">
              <a:lnSpc>
                <a:spcPts val="1000"/>
              </a:lnSpc>
              <a:spcBef>
                <a:spcPct val="50000"/>
              </a:spcBef>
            </a:pPr>
            <a:r>
              <a:rPr kumimoji="1" lang="en-US" altLang="ko-KR" sz="1400" b="1">
                <a:ea typeface="굴림" charset="0"/>
                <a:cs typeface="굴림" charset="0"/>
              </a:rPr>
              <a:t>With Incorrect Key Guess</a:t>
            </a:r>
          </a:p>
          <a:p>
            <a:pPr algn="ctr" eaLnBrk="1" latinLnBrk="1" hangingPunct="1">
              <a:lnSpc>
                <a:spcPts val="1000"/>
              </a:lnSpc>
              <a:spcBef>
                <a:spcPct val="50000"/>
              </a:spcBef>
            </a:pPr>
            <a:endParaRPr kumimoji="1" lang="en-US" altLang="ko-KR" sz="1400" b="1">
              <a:ea typeface="굴림" charset="0"/>
              <a:cs typeface="굴림" charset="0"/>
            </a:endParaRPr>
          </a:p>
          <a:p>
            <a:pPr algn="ctr" eaLnBrk="1" latinLnBrk="1" hangingPunct="1">
              <a:lnSpc>
                <a:spcPts val="1000"/>
              </a:lnSpc>
              <a:spcBef>
                <a:spcPct val="50000"/>
              </a:spcBef>
            </a:pPr>
            <a:r>
              <a:rPr kumimoji="1" lang="en-US" altLang="ko-KR" sz="1400" b="1">
                <a:ea typeface="굴림" charset="0"/>
                <a:cs typeface="굴림" charset="0"/>
              </a:rPr>
              <a:t>Power Consumption</a:t>
            </a:r>
          </a:p>
          <a:p>
            <a:pPr algn="ctr" eaLnBrk="1" latinLnBrk="1" hangingPunct="1">
              <a:lnSpc>
                <a:spcPts val="1000"/>
              </a:lnSpc>
              <a:spcBef>
                <a:spcPct val="50000"/>
              </a:spcBef>
            </a:pPr>
            <a:r>
              <a:rPr kumimoji="1" lang="en-US" altLang="ko-KR" sz="1400" b="1">
                <a:ea typeface="굴림" charset="0"/>
                <a:cs typeface="굴림" charset="0"/>
              </a:rPr>
              <a:t>Differential Curve</a:t>
            </a:r>
          </a:p>
          <a:p>
            <a:pPr algn="ctr" eaLnBrk="1" latinLnBrk="1" hangingPunct="1">
              <a:lnSpc>
                <a:spcPts val="1000"/>
              </a:lnSpc>
              <a:spcBef>
                <a:spcPct val="50000"/>
              </a:spcBef>
            </a:pPr>
            <a:r>
              <a:rPr kumimoji="1" lang="en-US" altLang="ko-KR" sz="1400" b="1">
                <a:ea typeface="굴림" charset="0"/>
                <a:cs typeface="굴림" charset="0"/>
              </a:rPr>
              <a:t>With Incorrect Key Guess</a:t>
            </a:r>
          </a:p>
          <a:p>
            <a:pPr algn="ctr" eaLnBrk="1" latinLnBrk="1" hangingPunct="1">
              <a:lnSpc>
                <a:spcPts val="1000"/>
              </a:lnSpc>
              <a:spcBef>
                <a:spcPct val="50000"/>
              </a:spcBef>
            </a:pPr>
            <a:endParaRPr kumimoji="1" lang="en-US" altLang="ko-KR" sz="1400" b="1">
              <a:ea typeface="굴림" charset="0"/>
              <a:cs typeface="굴림" charset="0"/>
            </a:endParaRPr>
          </a:p>
        </p:txBody>
      </p:sp>
    </p:spTree>
    <p:extLst>
      <p:ext uri="{BB962C8B-B14F-4D97-AF65-F5344CB8AC3E}">
        <p14:creationId xmlns:p14="http://schemas.microsoft.com/office/powerpoint/2010/main" val="26928655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solidFill>
                  <a:schemeClr val="accent2"/>
                </a:solidFill>
              </a:rPr>
              <a:t>DPA in details</a:t>
            </a:r>
          </a:p>
        </p:txBody>
      </p:sp>
      <p:sp>
        <p:nvSpPr>
          <p:cNvPr id="71683" name="Rectangle 3"/>
          <p:cNvSpPr>
            <a:spLocks noGrp="1" noChangeArrowheads="1"/>
          </p:cNvSpPr>
          <p:nvPr>
            <p:ph type="body" idx="1"/>
          </p:nvPr>
        </p:nvSpPr>
        <p:spPr/>
        <p:txBody>
          <a:bodyPr/>
          <a:lstStyle/>
          <a:p>
            <a:r>
              <a:rPr lang="en-US" dirty="0">
                <a:solidFill>
                  <a:srgbClr val="FF0000"/>
                </a:solidFill>
              </a:rPr>
              <a:t>DPA selection function :</a:t>
            </a:r>
            <a:r>
              <a:rPr lang="en-US" dirty="0"/>
              <a:t> D(</a:t>
            </a:r>
            <a:r>
              <a:rPr lang="en-US" dirty="0" err="1"/>
              <a:t>C,b,K</a:t>
            </a:r>
            <a:r>
              <a:rPr lang="en-US" baseline="-25000" dirty="0" err="1"/>
              <a:t>s</a:t>
            </a:r>
            <a:r>
              <a:rPr lang="en-US" dirty="0"/>
              <a:t>) is defined as computing the value of the </a:t>
            </a:r>
          </a:p>
          <a:p>
            <a:pPr lvl="1"/>
            <a:r>
              <a:rPr lang="en-US" dirty="0" err="1"/>
              <a:t>b</a:t>
            </a:r>
            <a:r>
              <a:rPr lang="en-US" baseline="30000" dirty="0" err="1"/>
              <a:t>th</a:t>
            </a:r>
            <a:r>
              <a:rPr lang="en-US" dirty="0"/>
              <a:t> output </a:t>
            </a:r>
            <a:r>
              <a:rPr lang="en-US" dirty="0" smtClean="0"/>
              <a:t>bit </a:t>
            </a:r>
            <a:r>
              <a:rPr lang="en-US" dirty="0" smtClean="0"/>
              <a:t>in L in the previous stage</a:t>
            </a:r>
            <a:r>
              <a:rPr lang="en-US" dirty="0" smtClean="0"/>
              <a:t>, </a:t>
            </a:r>
            <a:r>
              <a:rPr lang="en-US" dirty="0"/>
              <a:t>depending upon </a:t>
            </a:r>
          </a:p>
          <a:p>
            <a:pPr lvl="2"/>
            <a:r>
              <a:rPr lang="en-US" dirty="0"/>
              <a:t>C: </a:t>
            </a:r>
            <a:r>
              <a:rPr lang="en-US" dirty="0" err="1"/>
              <a:t>Ciphertext</a:t>
            </a:r>
            <a:endParaRPr lang="en-US" dirty="0"/>
          </a:p>
          <a:p>
            <a:pPr lvl="2"/>
            <a:r>
              <a:rPr lang="en-US" dirty="0"/>
              <a:t>K</a:t>
            </a:r>
            <a:r>
              <a:rPr lang="en-US" baseline="-25000" dirty="0"/>
              <a:t>S</a:t>
            </a:r>
            <a:r>
              <a:rPr lang="en-US" dirty="0"/>
              <a:t> is the guessed key (6 bits) for the S-Box</a:t>
            </a:r>
          </a:p>
          <a:p>
            <a:r>
              <a:rPr lang="en-US" dirty="0"/>
              <a:t>Note: If K</a:t>
            </a:r>
            <a:r>
              <a:rPr lang="en-US" baseline="-25000" dirty="0"/>
              <a:t>s</a:t>
            </a:r>
            <a:r>
              <a:rPr lang="en-US" dirty="0"/>
              <a:t> is incorrect evaluating D(…) gives the correct bit in half of the cases for each of the </a:t>
            </a:r>
            <a:r>
              <a:rPr lang="en-US" dirty="0" err="1"/>
              <a:t>ciphertexts</a:t>
            </a:r>
            <a:r>
              <a:rPr lang="en-US" dirty="0"/>
              <a:t>.  </a:t>
            </a:r>
          </a:p>
        </p:txBody>
      </p:sp>
    </p:spTree>
    <p:extLst>
      <p:ext uri="{BB962C8B-B14F-4D97-AF65-F5344CB8AC3E}">
        <p14:creationId xmlns:p14="http://schemas.microsoft.com/office/powerpoint/2010/main" val="1816445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mph" presetSubtype="0" nodeType="clickEffect">
                                  <p:stCondLst>
                                    <p:cond delay="0"/>
                                  </p:stCondLst>
                                  <p:endCondLst>
                                    <p:cond evt="onNext" delay="0">
                                      <p:tgtEl>
                                        <p:sldTgt/>
                                      </p:tgtEl>
                                    </p:cond>
                                  </p:endCondLst>
                                  <p:childTnLst>
                                    <p:set>
                                      <p:cBhvr override="childStyle">
                                        <p:cTn id="18" dur="indefinite" fill="hold"/>
                                        <p:tgtEl>
                                          <p:spTgt spid="71683">
                                            <p:txEl>
                                              <p:pRg st="4" end="4"/>
                                            </p:txEl>
                                          </p:spTgt>
                                        </p:tgtEl>
                                        <p:attrNameLst>
                                          <p:attrName>style.color</p:attrName>
                                        </p:attrNameLst>
                                      </p:cBhvr>
                                      <p:to>
                                        <p:clrVal>
                                          <a:schemeClr val="accent2"/>
                                        </p:clrVal>
                                      </p:to>
                                    </p:set>
                                    <p:set>
                                      <p:cBhvr override="childStyle">
                                        <p:cTn id="19" dur="indefinite" fill="hold"/>
                                        <p:tgtEl>
                                          <p:spTgt spid="71683">
                                            <p:txEl>
                                              <p:pRg st="4" end="4"/>
                                            </p:txEl>
                                          </p:spTgt>
                                        </p:tgtEl>
                                        <p:attrNameLst>
                                          <p:attrName>style.fontStyle</p:attrName>
                                        </p:attrNameLst>
                                      </p:cBhvr>
                                      <p:to>
                                        <p:strVal val="italic"/>
                                      </p:to>
                                    </p:set>
                                    <p:set>
                                      <p:cBhvr>
                                        <p:cTn id="20" dur="indefinite" fill="hold"/>
                                        <p:tgtEl>
                                          <p:spTgt spid="71683">
                                            <p:txEl>
                                              <p:pRg st="4" end="4"/>
                                            </p:txEl>
                                          </p:spTgt>
                                        </p:tgtEl>
                                        <p:attrNameLst>
                                          <p:attrName>style.fontWeight</p:attrName>
                                        </p:attrNameLst>
                                      </p:cBhvr>
                                      <p:to>
                                        <p:strVal val="bold"/>
                                      </p:to>
                                    </p:set>
                                    <p:set>
                                      <p:cBhvr>
                                        <p:cTn id="21" dur="indefinite" fill="hold"/>
                                        <p:tgtEl>
                                          <p:spTgt spid="7168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a:solidFill>
                  <a:schemeClr val="accent2"/>
                </a:solidFill>
              </a:rPr>
              <a:t>DPA in details</a:t>
            </a:r>
          </a:p>
        </p:txBody>
      </p:sp>
      <p:sp>
        <p:nvSpPr>
          <p:cNvPr id="75779" name="Rectangle 3"/>
          <p:cNvSpPr>
            <a:spLocks noGrp="1" noChangeArrowheads="1"/>
          </p:cNvSpPr>
          <p:nvPr>
            <p:ph type="body" idx="1"/>
          </p:nvPr>
        </p:nvSpPr>
        <p:spPr/>
        <p:txBody>
          <a:bodyPr/>
          <a:lstStyle/>
          <a:p>
            <a:r>
              <a:rPr lang="en-US"/>
              <a:t>Attacker obtains m encryption operations and capture power traces, T</a:t>
            </a:r>
            <a:r>
              <a:rPr lang="en-US" baseline="-25000"/>
              <a:t>1..m</a:t>
            </a:r>
            <a:r>
              <a:rPr lang="en-US"/>
              <a:t>[1..k], with k sample points each.</a:t>
            </a:r>
          </a:p>
          <a:p>
            <a:r>
              <a:rPr lang="en-US"/>
              <a:t>An attacker records the m ciphertexts</a:t>
            </a:r>
          </a:p>
          <a:p>
            <a:r>
              <a:rPr lang="en-US"/>
              <a:t>No knowledge of the plaintext is required</a:t>
            </a:r>
          </a:p>
          <a:p>
            <a:endParaRPr lang="en-US"/>
          </a:p>
        </p:txBody>
      </p:sp>
    </p:spTree>
    <p:extLst>
      <p:ext uri="{BB962C8B-B14F-4D97-AF65-F5344CB8AC3E}">
        <p14:creationId xmlns:p14="http://schemas.microsoft.com/office/powerpoint/2010/main" val="32981082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b="1">
                <a:solidFill>
                  <a:schemeClr val="accent2"/>
                </a:solidFill>
              </a:rPr>
              <a:t>Attacker</a:t>
            </a:r>
            <a:r>
              <a:rPr lang="ja-JP" altLang="en-US" b="1">
                <a:solidFill>
                  <a:schemeClr val="accent2"/>
                </a:solidFill>
                <a:latin typeface="Arial"/>
              </a:rPr>
              <a:t>’</a:t>
            </a:r>
            <a:r>
              <a:rPr lang="en-US" b="1">
                <a:solidFill>
                  <a:schemeClr val="accent2"/>
                </a:solidFill>
              </a:rPr>
              <a:t>s Power Board</a:t>
            </a:r>
          </a:p>
        </p:txBody>
      </p:sp>
      <p:sp>
        <p:nvSpPr>
          <p:cNvPr id="76804" name="Rectangle 4"/>
          <p:cNvSpPr>
            <a:spLocks noChangeArrowheads="1"/>
          </p:cNvSpPr>
          <p:nvPr/>
        </p:nvSpPr>
        <p:spPr bwMode="auto">
          <a:xfrm>
            <a:off x="990600" y="1752600"/>
            <a:ext cx="6781800" cy="411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05" name="Line 5"/>
          <p:cNvSpPr>
            <a:spLocks noChangeShapeType="1"/>
          </p:cNvSpPr>
          <p:nvPr/>
        </p:nvSpPr>
        <p:spPr bwMode="auto">
          <a:xfrm>
            <a:off x="1752600" y="1752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06" name="Line 6"/>
          <p:cNvSpPr>
            <a:spLocks noChangeShapeType="1"/>
          </p:cNvSpPr>
          <p:nvPr/>
        </p:nvSpPr>
        <p:spPr bwMode="auto">
          <a:xfrm>
            <a:off x="990600" y="24384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07" name="Line 7"/>
          <p:cNvSpPr>
            <a:spLocks noChangeShapeType="1"/>
          </p:cNvSpPr>
          <p:nvPr/>
        </p:nvSpPr>
        <p:spPr bwMode="auto">
          <a:xfrm>
            <a:off x="990600" y="31242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08" name="Line 8"/>
          <p:cNvSpPr>
            <a:spLocks noChangeShapeType="1"/>
          </p:cNvSpPr>
          <p:nvPr/>
        </p:nvSpPr>
        <p:spPr bwMode="auto">
          <a:xfrm>
            <a:off x="990600" y="5181600"/>
            <a:ext cx="678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09" name="Line 9"/>
          <p:cNvSpPr>
            <a:spLocks noChangeShapeType="1"/>
          </p:cNvSpPr>
          <p:nvPr/>
        </p:nvSpPr>
        <p:spPr bwMode="auto">
          <a:xfrm>
            <a:off x="2590800" y="1752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10" name="Line 10"/>
          <p:cNvSpPr>
            <a:spLocks noChangeShapeType="1"/>
          </p:cNvSpPr>
          <p:nvPr/>
        </p:nvSpPr>
        <p:spPr bwMode="auto">
          <a:xfrm>
            <a:off x="6934200" y="1752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811" name="Text Box 11"/>
          <p:cNvSpPr txBox="1">
            <a:spLocks noChangeArrowheads="1"/>
          </p:cNvSpPr>
          <p:nvPr/>
        </p:nvSpPr>
        <p:spPr bwMode="auto">
          <a:xfrm>
            <a:off x="1066800" y="1981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T[1][1]</a:t>
            </a:r>
          </a:p>
        </p:txBody>
      </p:sp>
      <p:sp>
        <p:nvSpPr>
          <p:cNvPr id="76812" name="Text Box 12"/>
          <p:cNvSpPr txBox="1">
            <a:spLocks noChangeArrowheads="1"/>
          </p:cNvSpPr>
          <p:nvPr/>
        </p:nvSpPr>
        <p:spPr bwMode="auto">
          <a:xfrm>
            <a:off x="1066800" y="26670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T[2][1]</a:t>
            </a:r>
          </a:p>
        </p:txBody>
      </p:sp>
      <p:sp>
        <p:nvSpPr>
          <p:cNvPr id="76813" name="Text Box 13"/>
          <p:cNvSpPr txBox="1">
            <a:spLocks noChangeArrowheads="1"/>
          </p:cNvSpPr>
          <p:nvPr/>
        </p:nvSpPr>
        <p:spPr bwMode="auto">
          <a:xfrm>
            <a:off x="1066800" y="5410200"/>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T[m][1]</a:t>
            </a:r>
          </a:p>
        </p:txBody>
      </p:sp>
      <p:sp>
        <p:nvSpPr>
          <p:cNvPr id="76814" name="Text Box 14"/>
          <p:cNvSpPr txBox="1">
            <a:spLocks noChangeArrowheads="1"/>
          </p:cNvSpPr>
          <p:nvPr/>
        </p:nvSpPr>
        <p:spPr bwMode="auto">
          <a:xfrm>
            <a:off x="1752600" y="54102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T[m][2]</a:t>
            </a:r>
          </a:p>
        </p:txBody>
      </p:sp>
      <p:sp>
        <p:nvSpPr>
          <p:cNvPr id="76815" name="Text Box 15"/>
          <p:cNvSpPr txBox="1">
            <a:spLocks noChangeArrowheads="1"/>
          </p:cNvSpPr>
          <p:nvPr/>
        </p:nvSpPr>
        <p:spPr bwMode="auto">
          <a:xfrm>
            <a:off x="1905000" y="26670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T[2][2]</a:t>
            </a:r>
          </a:p>
        </p:txBody>
      </p:sp>
      <p:sp>
        <p:nvSpPr>
          <p:cNvPr id="76816" name="Text Box 16"/>
          <p:cNvSpPr txBox="1">
            <a:spLocks noChangeArrowheads="1"/>
          </p:cNvSpPr>
          <p:nvPr/>
        </p:nvSpPr>
        <p:spPr bwMode="auto">
          <a:xfrm>
            <a:off x="1905000" y="1981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T[1][2]</a:t>
            </a:r>
          </a:p>
        </p:txBody>
      </p:sp>
      <p:sp>
        <p:nvSpPr>
          <p:cNvPr id="76817" name="Text Box 17"/>
          <p:cNvSpPr txBox="1">
            <a:spLocks noChangeArrowheads="1"/>
          </p:cNvSpPr>
          <p:nvPr/>
        </p:nvSpPr>
        <p:spPr bwMode="auto">
          <a:xfrm>
            <a:off x="7086600" y="1981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T[1][k]</a:t>
            </a:r>
          </a:p>
        </p:txBody>
      </p:sp>
      <p:sp>
        <p:nvSpPr>
          <p:cNvPr id="76818" name="Text Box 18"/>
          <p:cNvSpPr txBox="1">
            <a:spLocks noChangeArrowheads="1"/>
          </p:cNvSpPr>
          <p:nvPr/>
        </p:nvSpPr>
        <p:spPr bwMode="auto">
          <a:xfrm>
            <a:off x="7086600" y="26670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T[2][k]</a:t>
            </a:r>
          </a:p>
        </p:txBody>
      </p:sp>
      <p:sp>
        <p:nvSpPr>
          <p:cNvPr id="76819" name="Text Box 19"/>
          <p:cNvSpPr txBox="1">
            <a:spLocks noChangeArrowheads="1"/>
          </p:cNvSpPr>
          <p:nvPr/>
        </p:nvSpPr>
        <p:spPr bwMode="auto">
          <a:xfrm>
            <a:off x="7086600" y="5410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a:solidFill>
                  <a:srgbClr val="FF0000"/>
                </a:solidFill>
              </a:rPr>
              <a:t>T[2][k]</a:t>
            </a:r>
          </a:p>
        </p:txBody>
      </p:sp>
      <p:sp>
        <p:nvSpPr>
          <p:cNvPr id="76820" name="Text Box 20"/>
          <p:cNvSpPr txBox="1">
            <a:spLocks noChangeArrowheads="1"/>
          </p:cNvSpPr>
          <p:nvPr/>
        </p:nvSpPr>
        <p:spPr bwMode="auto">
          <a:xfrm>
            <a:off x="3886200" y="3276600"/>
            <a:ext cx="160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a:t>
            </a:r>
          </a:p>
          <a:p>
            <a:pPr>
              <a:spcBef>
                <a:spcPct val="50000"/>
              </a:spcBef>
            </a:pPr>
            <a:r>
              <a:rPr lang="en-US" sz="2000"/>
              <a:t>     .</a:t>
            </a:r>
          </a:p>
          <a:p>
            <a:pPr>
              <a:spcBef>
                <a:spcPct val="50000"/>
              </a:spcBef>
            </a:pPr>
            <a:r>
              <a:rPr lang="en-US" sz="2000"/>
              <a:t>           .</a:t>
            </a:r>
          </a:p>
          <a:p>
            <a:pPr>
              <a:spcBef>
                <a:spcPct val="50000"/>
              </a:spcBef>
            </a:pPr>
            <a:r>
              <a:rPr lang="en-US" sz="2000"/>
              <a:t>                 .</a:t>
            </a:r>
          </a:p>
        </p:txBody>
      </p:sp>
      <p:sp>
        <p:nvSpPr>
          <p:cNvPr id="76821" name="Text Box 21"/>
          <p:cNvSpPr txBox="1">
            <a:spLocks noChangeArrowheads="1"/>
          </p:cNvSpPr>
          <p:nvPr/>
        </p:nvSpPr>
        <p:spPr bwMode="auto">
          <a:xfrm>
            <a:off x="2209800" y="12954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                  Sample Points </a:t>
            </a:r>
          </a:p>
        </p:txBody>
      </p:sp>
      <p:sp>
        <p:nvSpPr>
          <p:cNvPr id="76822" name="Text Box 22"/>
          <p:cNvSpPr txBox="1">
            <a:spLocks noChangeArrowheads="1"/>
          </p:cNvSpPr>
          <p:nvPr/>
        </p:nvSpPr>
        <p:spPr bwMode="auto">
          <a:xfrm>
            <a:off x="457200" y="2336800"/>
            <a:ext cx="5334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ts val="1200"/>
              </a:lnSpc>
              <a:spcBef>
                <a:spcPct val="50000"/>
              </a:spcBef>
            </a:pPr>
            <a:r>
              <a:rPr lang="en-US" b="1"/>
              <a:t>C</a:t>
            </a:r>
          </a:p>
          <a:p>
            <a:pPr>
              <a:lnSpc>
                <a:spcPts val="1200"/>
              </a:lnSpc>
              <a:spcBef>
                <a:spcPct val="50000"/>
              </a:spcBef>
            </a:pPr>
            <a:r>
              <a:rPr lang="en-US" b="1"/>
              <a:t>I</a:t>
            </a:r>
          </a:p>
          <a:p>
            <a:pPr>
              <a:lnSpc>
                <a:spcPts val="1200"/>
              </a:lnSpc>
              <a:spcBef>
                <a:spcPct val="50000"/>
              </a:spcBef>
            </a:pPr>
            <a:r>
              <a:rPr lang="en-US" b="1"/>
              <a:t>P</a:t>
            </a:r>
          </a:p>
          <a:p>
            <a:pPr>
              <a:lnSpc>
                <a:spcPts val="1200"/>
              </a:lnSpc>
              <a:spcBef>
                <a:spcPct val="50000"/>
              </a:spcBef>
            </a:pPr>
            <a:r>
              <a:rPr lang="en-US" b="1"/>
              <a:t>H</a:t>
            </a:r>
          </a:p>
          <a:p>
            <a:pPr>
              <a:lnSpc>
                <a:spcPts val="1200"/>
              </a:lnSpc>
              <a:spcBef>
                <a:spcPct val="50000"/>
              </a:spcBef>
            </a:pPr>
            <a:r>
              <a:rPr lang="en-US" b="1"/>
              <a:t>E</a:t>
            </a:r>
          </a:p>
          <a:p>
            <a:pPr>
              <a:lnSpc>
                <a:spcPts val="1200"/>
              </a:lnSpc>
              <a:spcBef>
                <a:spcPct val="50000"/>
              </a:spcBef>
            </a:pPr>
            <a:r>
              <a:rPr lang="en-US" b="1"/>
              <a:t>R</a:t>
            </a:r>
          </a:p>
          <a:p>
            <a:pPr>
              <a:lnSpc>
                <a:spcPts val="1200"/>
              </a:lnSpc>
              <a:spcBef>
                <a:spcPct val="50000"/>
              </a:spcBef>
            </a:pPr>
            <a:r>
              <a:rPr lang="en-US" b="1"/>
              <a:t>T</a:t>
            </a:r>
          </a:p>
          <a:p>
            <a:pPr>
              <a:lnSpc>
                <a:spcPts val="1200"/>
              </a:lnSpc>
              <a:spcBef>
                <a:spcPct val="50000"/>
              </a:spcBef>
            </a:pPr>
            <a:r>
              <a:rPr lang="en-US" b="1"/>
              <a:t>E</a:t>
            </a:r>
          </a:p>
          <a:p>
            <a:pPr>
              <a:lnSpc>
                <a:spcPts val="1200"/>
              </a:lnSpc>
              <a:spcBef>
                <a:spcPct val="50000"/>
              </a:spcBef>
            </a:pPr>
            <a:r>
              <a:rPr lang="en-US" b="1"/>
              <a:t>X</a:t>
            </a:r>
          </a:p>
          <a:p>
            <a:pPr>
              <a:lnSpc>
                <a:spcPts val="1200"/>
              </a:lnSpc>
              <a:spcBef>
                <a:spcPct val="50000"/>
              </a:spcBef>
            </a:pPr>
            <a:r>
              <a:rPr lang="en-US" b="1"/>
              <a:t>T</a:t>
            </a:r>
          </a:p>
          <a:p>
            <a:pPr>
              <a:lnSpc>
                <a:spcPts val="1200"/>
              </a:lnSpc>
              <a:spcBef>
                <a:spcPct val="50000"/>
              </a:spcBef>
            </a:pPr>
            <a:r>
              <a:rPr lang="en-US" b="1"/>
              <a:t>S</a:t>
            </a:r>
          </a:p>
        </p:txBody>
      </p:sp>
    </p:spTree>
    <p:extLst>
      <p:ext uri="{BB962C8B-B14F-4D97-AF65-F5344CB8AC3E}">
        <p14:creationId xmlns:p14="http://schemas.microsoft.com/office/powerpoint/2010/main" val="1780260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a:solidFill>
                  <a:schemeClr val="accent2"/>
                </a:solidFill>
              </a:rPr>
              <a:t>The Selection Function D</a:t>
            </a:r>
          </a:p>
        </p:txBody>
      </p:sp>
      <p:graphicFrame>
        <p:nvGraphicFramePr>
          <p:cNvPr id="82950" name="Object 6"/>
          <p:cNvGraphicFramePr>
            <a:graphicFrameLocks noGrp="1" noChangeAspect="1"/>
          </p:cNvGraphicFramePr>
          <p:nvPr>
            <p:ph sz="half" idx="1"/>
          </p:nvPr>
        </p:nvGraphicFramePr>
        <p:xfrm>
          <a:off x="1466850" y="3748088"/>
          <a:ext cx="2019300" cy="228600"/>
        </p:xfrm>
        <a:graphic>
          <a:graphicData uri="http://schemas.openxmlformats.org/presentationml/2006/ole">
            <mc:AlternateContent xmlns:mc="http://schemas.openxmlformats.org/markup-compatibility/2006">
              <mc:Choice xmlns:v="urn:schemas-microsoft-com:vml" Requires="v">
                <p:oleObj spid="_x0000_s25617" name="Equation" r:id="rId3" imgW="2019240" imgH="228600" progId="Equation.DSMT4">
                  <p:embed/>
                </p:oleObj>
              </mc:Choice>
              <mc:Fallback>
                <p:oleObj name="Equation" r:id="rId3" imgW="201924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3748088"/>
                        <a:ext cx="2019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2948" name="Picture 4" descr="DES-lastround"/>
          <p:cNvPicPr>
            <a:picLocks noGrp="1" noChangeAspect="1" noChangeArrowheads="1"/>
          </p:cNvPicPr>
          <p:nvPr>
            <p:ph type="body" sz="half" idx="4294967295"/>
          </p:nvPr>
        </p:nvPicPr>
        <p:blipFill>
          <a:blip r:embed="rId5">
            <a:extLst>
              <a:ext uri="{28A0092B-C50C-407E-A947-70E740481C1C}">
                <a14:useLocalDpi xmlns:a14="http://schemas.microsoft.com/office/drawing/2010/main" val="0"/>
              </a:ext>
            </a:extLst>
          </a:blip>
          <a:srcRect/>
          <a:stretch>
            <a:fillRect/>
          </a:stretch>
        </p:blipFill>
        <p:spPr>
          <a:xfrm>
            <a:off x="647700" y="1981200"/>
            <a:ext cx="39243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2949" name="Rectangle 5"/>
          <p:cNvSpPr>
            <a:spLocks noGrp="1" noChangeArrowheads="1"/>
          </p:cNvSpPr>
          <p:nvPr>
            <p:ph type="body" sz="half" idx="4294967295"/>
          </p:nvPr>
        </p:nvSpPr>
        <p:spPr>
          <a:xfrm>
            <a:off x="5105400" y="1600200"/>
            <a:ext cx="4038600" cy="4525963"/>
          </a:xfrm>
        </p:spPr>
        <p:txBody>
          <a:bodyPr/>
          <a:lstStyle/>
          <a:p>
            <a:pPr>
              <a:lnSpc>
                <a:spcPct val="90000"/>
              </a:lnSpc>
            </a:pPr>
            <a:r>
              <a:rPr lang="en-US" sz="2400"/>
              <a:t>Attacker knows L16, hence R15</a:t>
            </a:r>
          </a:p>
          <a:p>
            <a:pPr>
              <a:lnSpc>
                <a:spcPct val="90000"/>
              </a:lnSpc>
            </a:pPr>
            <a:r>
              <a:rPr lang="en-US" sz="2400"/>
              <a:t>Attacker knows R16</a:t>
            </a:r>
          </a:p>
          <a:p>
            <a:pPr>
              <a:lnSpc>
                <a:spcPct val="90000"/>
              </a:lnSpc>
            </a:pPr>
            <a:r>
              <a:rPr lang="en-US" sz="2400"/>
              <a:t>Guess K16 (6 bits)</a:t>
            </a:r>
          </a:p>
          <a:p>
            <a:pPr>
              <a:lnSpc>
                <a:spcPct val="90000"/>
              </a:lnSpc>
            </a:pPr>
            <a:r>
              <a:rPr lang="en-US" sz="2400"/>
              <a:t>Compute output of f</a:t>
            </a:r>
          </a:p>
          <a:p>
            <a:pPr>
              <a:lnSpc>
                <a:spcPct val="90000"/>
              </a:lnSpc>
            </a:pPr>
            <a:r>
              <a:rPr lang="en-US" sz="2400"/>
              <a:t>Compute the b</a:t>
            </a:r>
            <a:r>
              <a:rPr lang="en-US" sz="2400" baseline="30000"/>
              <a:t>th</a:t>
            </a:r>
            <a:r>
              <a:rPr lang="en-US" sz="2400"/>
              <a:t> bit </a:t>
            </a:r>
          </a:p>
          <a:p>
            <a:pPr>
              <a:lnSpc>
                <a:spcPct val="90000"/>
              </a:lnSpc>
              <a:buFontTx/>
              <a:buNone/>
            </a:pPr>
            <a:r>
              <a:rPr lang="en-US" sz="2400"/>
              <a:t>   of L15 </a:t>
            </a:r>
          </a:p>
          <a:p>
            <a:pPr>
              <a:lnSpc>
                <a:spcPct val="90000"/>
              </a:lnSpc>
            </a:pPr>
            <a:r>
              <a:rPr lang="en-US" sz="2400"/>
              <a:t>If K</a:t>
            </a:r>
            <a:r>
              <a:rPr lang="en-US" sz="2400" baseline="-25000"/>
              <a:t>16</a:t>
            </a:r>
            <a:r>
              <a:rPr lang="en-US" sz="2400"/>
              <a:t> is wrongly guessed, then the computed value b matches with the correct result half of the time</a:t>
            </a:r>
          </a:p>
        </p:txBody>
      </p:sp>
      <p:graphicFrame>
        <p:nvGraphicFramePr>
          <p:cNvPr id="82953" name="Object 9"/>
          <p:cNvGraphicFramePr>
            <a:graphicFrameLocks noGrp="1" noChangeAspect="1"/>
          </p:cNvGraphicFramePr>
          <p:nvPr>
            <p:ph sz="half" idx="2"/>
          </p:nvPr>
        </p:nvGraphicFramePr>
        <p:xfrm>
          <a:off x="381000" y="5029200"/>
          <a:ext cx="4191000" cy="468313"/>
        </p:xfrm>
        <a:graphic>
          <a:graphicData uri="http://schemas.openxmlformats.org/presentationml/2006/ole">
            <mc:AlternateContent xmlns:mc="http://schemas.openxmlformats.org/markup-compatibility/2006">
              <mc:Choice xmlns:v="urn:schemas-microsoft-com:vml" Requires="v">
                <p:oleObj spid="_x0000_s25618" name="Equation" r:id="rId6" imgW="2044440" imgH="228600" progId="Equation.3">
                  <p:embed/>
                </p:oleObj>
              </mc:Choice>
              <mc:Fallback>
                <p:oleObj name="Equation" r:id="rId6" imgW="20444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029200"/>
                        <a:ext cx="41910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323547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lstStyle/>
          <a:p>
            <a:r>
              <a:rPr lang="en-US" b="1">
                <a:solidFill>
                  <a:schemeClr val="accent2"/>
                </a:solidFill>
              </a:rPr>
              <a:t>DPA in details</a:t>
            </a:r>
          </a:p>
        </p:txBody>
      </p:sp>
      <p:sp>
        <p:nvSpPr>
          <p:cNvPr id="77827" name="Rectangle 3"/>
          <p:cNvSpPr>
            <a:spLocks noGrp="1" noChangeArrowheads="1"/>
          </p:cNvSpPr>
          <p:nvPr>
            <p:ph type="body" sz="half" idx="1"/>
          </p:nvPr>
        </p:nvSpPr>
        <p:spPr>
          <a:xfrm>
            <a:off x="457200" y="1600200"/>
            <a:ext cx="8153400" cy="4525963"/>
          </a:xfrm>
        </p:spPr>
        <p:txBody>
          <a:bodyPr/>
          <a:lstStyle/>
          <a:p>
            <a:r>
              <a:rPr lang="en-US" sz="2800"/>
              <a:t>Attacker now computes a k-sample differential trace </a:t>
            </a:r>
            <a:r>
              <a:rPr lang="el-GR" sz="2800">
                <a:cs typeface="Arial" charset="0"/>
              </a:rPr>
              <a:t>Δ</a:t>
            </a:r>
            <a:r>
              <a:rPr lang="en-US" sz="2800" baseline="-25000">
                <a:cs typeface="Arial" charset="0"/>
              </a:rPr>
              <a:t>D</a:t>
            </a:r>
            <a:r>
              <a:rPr lang="en-US" sz="2800">
                <a:cs typeface="Arial" charset="0"/>
              </a:rPr>
              <a:t>[1..k] by finding the difference between the average of the traces for which D(…) is one and the average for which D(…) is zero.</a:t>
            </a:r>
          </a:p>
          <a:p>
            <a:endParaRPr lang="el-GR" sz="2800">
              <a:cs typeface="Arial" charset="0"/>
            </a:endParaRPr>
          </a:p>
        </p:txBody>
      </p:sp>
      <p:graphicFrame>
        <p:nvGraphicFramePr>
          <p:cNvPr id="77828" name="Object 4"/>
          <p:cNvGraphicFramePr>
            <a:graphicFrameLocks noGrp="1" noChangeAspect="1"/>
          </p:cNvGraphicFramePr>
          <p:nvPr>
            <p:ph sz="half" idx="2"/>
          </p:nvPr>
        </p:nvGraphicFramePr>
        <p:xfrm>
          <a:off x="1295400" y="3429000"/>
          <a:ext cx="6172200" cy="1609725"/>
        </p:xfrm>
        <a:graphic>
          <a:graphicData uri="http://schemas.openxmlformats.org/presentationml/2006/ole">
            <mc:AlternateContent xmlns:mc="http://schemas.openxmlformats.org/markup-compatibility/2006">
              <mc:Choice xmlns:v="urn:schemas-microsoft-com:vml" Requires="v">
                <p:oleObj spid="_x0000_s26635" name="Equation" r:id="rId3" imgW="3213000" imgH="838080" progId="Equation.3">
                  <p:embed/>
                </p:oleObj>
              </mc:Choice>
              <mc:Fallback>
                <p:oleObj name="Equation" r:id="rId3" imgW="32130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29000"/>
                        <a:ext cx="61722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Rectangle 7"/>
          <p:cNvSpPr>
            <a:spLocks noChangeArrowheads="1"/>
          </p:cNvSpPr>
          <p:nvPr/>
        </p:nvSpPr>
        <p:spPr bwMode="auto">
          <a:xfrm>
            <a:off x="762000" y="5257800"/>
            <a:ext cx="7391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FF0000"/>
                </a:solidFill>
              </a:rPr>
              <a:t>Principle: If K</a:t>
            </a:r>
            <a:r>
              <a:rPr lang="en-US" sz="2000" baseline="-25000">
                <a:solidFill>
                  <a:srgbClr val="FF0000"/>
                </a:solidFill>
              </a:rPr>
              <a:t>s </a:t>
            </a:r>
            <a:r>
              <a:rPr lang="en-US" sz="2000">
                <a:solidFill>
                  <a:srgbClr val="FF0000"/>
                </a:solidFill>
              </a:rPr>
              <a:t>is wrongly guessed, D behaves like a random guess. </a:t>
            </a:r>
          </a:p>
          <a:p>
            <a:pPr algn="ctr"/>
            <a:r>
              <a:rPr lang="en-US" sz="2000">
                <a:solidFill>
                  <a:srgbClr val="FF0000"/>
                </a:solidFill>
              </a:rPr>
              <a:t>Thus for a large number of sample points, </a:t>
            </a:r>
            <a:r>
              <a:rPr lang="el-GR" sz="2000">
                <a:solidFill>
                  <a:srgbClr val="FF0000"/>
                </a:solidFill>
              </a:rPr>
              <a:t>Δ</a:t>
            </a:r>
            <a:r>
              <a:rPr lang="en-US" sz="2000">
                <a:solidFill>
                  <a:srgbClr val="FF0000"/>
                </a:solidFill>
              </a:rPr>
              <a:t>D[1..k]  tends to zero. But </a:t>
            </a:r>
          </a:p>
          <a:p>
            <a:pPr algn="ctr"/>
            <a:r>
              <a:rPr lang="en-US" sz="2000">
                <a:solidFill>
                  <a:srgbClr val="FF0000"/>
                </a:solidFill>
              </a:rPr>
              <a:t>if its correct, the differential will be non-zero and show spikes when </a:t>
            </a:r>
          </a:p>
          <a:p>
            <a:pPr algn="ctr"/>
            <a:r>
              <a:rPr lang="en-US" sz="2000">
                <a:solidFill>
                  <a:srgbClr val="FF0000"/>
                </a:solidFill>
              </a:rPr>
              <a:t>D is correlated with the value being processed</a:t>
            </a:r>
            <a:r>
              <a:rPr lang="en-US" sz="2000"/>
              <a:t>. </a:t>
            </a:r>
          </a:p>
        </p:txBody>
      </p:sp>
    </p:spTree>
    <p:extLst>
      <p:ext uri="{BB962C8B-B14F-4D97-AF65-F5344CB8AC3E}">
        <p14:creationId xmlns:p14="http://schemas.microsoft.com/office/powerpoint/2010/main" val="314619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fade">
                                      <p:cBhvr>
                                        <p:cTn id="7" dur="2000"/>
                                        <p:tgtEl>
                                          <p:spTgt spid="77831"/>
                                        </p:tgtEl>
                                      </p:cBhvr>
                                    </p:animEffect>
                                    <p:anim calcmode="lin" valueType="num">
                                      <p:cBhvr>
                                        <p:cTn id="8" dur="2000" fill="hold"/>
                                        <p:tgtEl>
                                          <p:spTgt spid="77831"/>
                                        </p:tgtEl>
                                        <p:attrNameLst>
                                          <p:attrName>style.rotation</p:attrName>
                                        </p:attrNameLst>
                                      </p:cBhvr>
                                      <p:tavLst>
                                        <p:tav tm="0">
                                          <p:val>
                                            <p:fltVal val="720"/>
                                          </p:val>
                                        </p:tav>
                                        <p:tav tm="100000">
                                          <p:val>
                                            <p:fltVal val="0"/>
                                          </p:val>
                                        </p:tav>
                                      </p:tavLst>
                                    </p:anim>
                                    <p:anim calcmode="lin" valueType="num">
                                      <p:cBhvr>
                                        <p:cTn id="9" dur="2000" fill="hold"/>
                                        <p:tgtEl>
                                          <p:spTgt spid="77831"/>
                                        </p:tgtEl>
                                        <p:attrNameLst>
                                          <p:attrName>ppt_h</p:attrName>
                                        </p:attrNameLst>
                                      </p:cBhvr>
                                      <p:tavLst>
                                        <p:tav tm="0">
                                          <p:val>
                                            <p:fltVal val="0"/>
                                          </p:val>
                                        </p:tav>
                                        <p:tav tm="100000">
                                          <p:val>
                                            <p:strVal val="#ppt_h"/>
                                          </p:val>
                                        </p:tav>
                                      </p:tavLst>
                                    </p:anim>
                                    <p:anim calcmode="lin" valueType="num">
                                      <p:cBhvr>
                                        <p:cTn id="10" dur="2000" fill="hold"/>
                                        <p:tgtEl>
                                          <p:spTgt spid="778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b="1">
                <a:solidFill>
                  <a:schemeClr val="accent2"/>
                </a:solidFill>
              </a:rPr>
              <a:t>DPA in details</a:t>
            </a:r>
          </a:p>
        </p:txBody>
      </p:sp>
      <p:sp>
        <p:nvSpPr>
          <p:cNvPr id="79875" name="Rectangle 3"/>
          <p:cNvSpPr>
            <a:spLocks noGrp="1" noChangeArrowheads="1"/>
          </p:cNvSpPr>
          <p:nvPr>
            <p:ph type="body" idx="1"/>
          </p:nvPr>
        </p:nvSpPr>
        <p:spPr/>
        <p:txBody>
          <a:bodyPr/>
          <a:lstStyle/>
          <a:p>
            <a:pPr>
              <a:lnSpc>
                <a:spcPct val="90000"/>
              </a:lnSpc>
            </a:pPr>
            <a:r>
              <a:rPr lang="en-US"/>
              <a:t>The correct value of K</a:t>
            </a:r>
            <a:r>
              <a:rPr lang="en-US" baseline="-25000"/>
              <a:t>s </a:t>
            </a:r>
            <a:r>
              <a:rPr lang="en-US"/>
              <a:t>can thus be identified from the spikes</a:t>
            </a:r>
          </a:p>
          <a:p>
            <a:pPr>
              <a:lnSpc>
                <a:spcPct val="90000"/>
              </a:lnSpc>
            </a:pPr>
            <a:r>
              <a:rPr lang="en-US"/>
              <a:t>After computing the 48 bits, one can perform brute force attack on the remaining 8 bits in the keying material.</a:t>
            </a:r>
          </a:p>
          <a:p>
            <a:pPr>
              <a:lnSpc>
                <a:spcPct val="90000"/>
              </a:lnSpc>
            </a:pPr>
            <a:r>
              <a:rPr lang="en-US">
                <a:solidFill>
                  <a:srgbClr val="FF0000"/>
                </a:solidFill>
              </a:rPr>
              <a:t>Note that noise, measurement errors etc have no effect on this method (as they also are uncorrelated to the data being processed--- just like the wrong guess)…</a:t>
            </a:r>
          </a:p>
        </p:txBody>
      </p:sp>
    </p:spTree>
    <p:extLst>
      <p:ext uri="{BB962C8B-B14F-4D97-AF65-F5344CB8AC3E}">
        <p14:creationId xmlns:p14="http://schemas.microsoft.com/office/powerpoint/2010/main" val="8593136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b="1">
                <a:solidFill>
                  <a:schemeClr val="accent2"/>
                </a:solidFill>
              </a:rPr>
              <a:t>Countering DPA</a:t>
            </a:r>
          </a:p>
        </p:txBody>
      </p:sp>
      <p:sp>
        <p:nvSpPr>
          <p:cNvPr id="87043" name="Rectangle 3"/>
          <p:cNvSpPr>
            <a:spLocks noGrp="1" noChangeArrowheads="1"/>
          </p:cNvSpPr>
          <p:nvPr>
            <p:ph type="body" idx="1"/>
          </p:nvPr>
        </p:nvSpPr>
        <p:spPr/>
        <p:txBody>
          <a:bodyPr/>
          <a:lstStyle/>
          <a:p>
            <a:pPr>
              <a:lnSpc>
                <a:spcPct val="90000"/>
              </a:lnSpc>
            </a:pPr>
            <a:r>
              <a:rPr lang="en-US"/>
              <a:t>Two broad </a:t>
            </a:r>
            <a:r>
              <a:rPr lang="en-US" i="1" u="sng">
                <a:solidFill>
                  <a:schemeClr val="hlink"/>
                </a:solidFill>
              </a:rPr>
              <a:t>approaches</a:t>
            </a:r>
            <a:r>
              <a:rPr lang="en-US" i="1" u="sng"/>
              <a:t> </a:t>
            </a:r>
            <a:r>
              <a:rPr lang="en-US"/>
              <a:t>are taken</a:t>
            </a:r>
          </a:p>
          <a:p>
            <a:pPr lvl="1">
              <a:lnSpc>
                <a:spcPct val="90000"/>
              </a:lnSpc>
            </a:pPr>
            <a:r>
              <a:rPr lang="en-US"/>
              <a:t>Make the power consumption of the device independent of the data processed</a:t>
            </a:r>
          </a:p>
          <a:p>
            <a:pPr lvl="2">
              <a:lnSpc>
                <a:spcPct val="90000"/>
              </a:lnSpc>
            </a:pPr>
            <a:r>
              <a:rPr lang="en-US"/>
              <a:t>Detached power supplies</a:t>
            </a:r>
          </a:p>
          <a:p>
            <a:pPr lvl="2">
              <a:lnSpc>
                <a:spcPct val="90000"/>
              </a:lnSpc>
            </a:pPr>
            <a:r>
              <a:rPr lang="en-US"/>
              <a:t>Logic styles with a data independent power consumption </a:t>
            </a:r>
          </a:p>
          <a:p>
            <a:pPr lvl="2">
              <a:lnSpc>
                <a:spcPct val="90000"/>
              </a:lnSpc>
            </a:pPr>
            <a:r>
              <a:rPr lang="en-US"/>
              <a:t>Noise generators</a:t>
            </a:r>
          </a:p>
          <a:p>
            <a:pPr lvl="2">
              <a:lnSpc>
                <a:spcPct val="90000"/>
              </a:lnSpc>
            </a:pPr>
            <a:r>
              <a:rPr lang="en-US"/>
              <a:t>Insertion of random delays</a:t>
            </a:r>
          </a:p>
          <a:p>
            <a:pPr lvl="1">
              <a:lnSpc>
                <a:spcPct val="90000"/>
              </a:lnSpc>
            </a:pPr>
            <a:r>
              <a:rPr lang="en-US">
                <a:solidFill>
                  <a:srgbClr val="FF0000"/>
                </a:solidFill>
              </a:rPr>
              <a:t>Methods are costly and not in tune with normal CAD methodologies</a:t>
            </a:r>
          </a:p>
        </p:txBody>
      </p:sp>
    </p:spTree>
    <p:extLst>
      <p:ext uri="{BB962C8B-B14F-4D97-AF65-F5344CB8AC3E}">
        <p14:creationId xmlns:p14="http://schemas.microsoft.com/office/powerpoint/2010/main" val="12497775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228600" y="228600"/>
            <a:ext cx="8763000" cy="519113"/>
          </a:xfrm>
        </p:spPr>
        <p:txBody>
          <a:bodyPr/>
          <a:lstStyle/>
          <a:p>
            <a:r>
              <a:rPr lang="en-US"/>
              <a:t>Fighting DPA with constant-power circuits</a:t>
            </a:r>
          </a:p>
        </p:txBody>
      </p:sp>
      <p:sp>
        <p:nvSpPr>
          <p:cNvPr id="706647" name="AutoShape 87"/>
          <p:cNvSpPr>
            <a:spLocks noChangeArrowheads="1"/>
          </p:cNvSpPr>
          <p:nvPr/>
        </p:nvSpPr>
        <p:spPr bwMode="auto">
          <a:xfrm rot="5400000">
            <a:off x="5943600" y="2057400"/>
            <a:ext cx="609600" cy="609600"/>
          </a:xfrm>
          <a:prstGeom prst="triangle">
            <a:avLst>
              <a:gd name="adj" fmla="val 50000"/>
            </a:avLst>
          </a:prstGeom>
          <a:solidFill>
            <a:srgbClr val="FFCC99"/>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6648" name="Oval 88"/>
          <p:cNvSpPr>
            <a:spLocks noChangeArrowheads="1"/>
          </p:cNvSpPr>
          <p:nvPr/>
        </p:nvSpPr>
        <p:spPr bwMode="auto">
          <a:xfrm>
            <a:off x="6553200" y="2286000"/>
            <a:ext cx="152400" cy="152400"/>
          </a:xfrm>
          <a:prstGeom prst="ellipse">
            <a:avLst/>
          </a:prstGeom>
          <a:solidFill>
            <a:srgbClr val="FFCC99"/>
          </a:solidFill>
          <a:ln w="12700">
            <a:solidFill>
              <a:schemeClr val="tx1"/>
            </a:solidFill>
            <a:round/>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06649" name="Line 89"/>
          <p:cNvSpPr>
            <a:spLocks noChangeShapeType="1"/>
          </p:cNvSpPr>
          <p:nvPr/>
        </p:nvSpPr>
        <p:spPr bwMode="auto">
          <a:xfrm>
            <a:off x="6248400" y="1828800"/>
            <a:ext cx="0" cy="3810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6650" name="Line 90"/>
          <p:cNvSpPr>
            <a:spLocks noChangeShapeType="1"/>
          </p:cNvSpPr>
          <p:nvPr/>
        </p:nvSpPr>
        <p:spPr bwMode="auto">
          <a:xfrm>
            <a:off x="6248400" y="2514600"/>
            <a:ext cx="0" cy="3810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6651" name="Rectangle 91"/>
          <p:cNvSpPr>
            <a:spLocks noChangeArrowheads="1"/>
          </p:cNvSpPr>
          <p:nvPr/>
        </p:nvSpPr>
        <p:spPr bwMode="auto">
          <a:xfrm>
            <a:off x="6172200" y="1676400"/>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cc</a:t>
            </a:r>
          </a:p>
        </p:txBody>
      </p:sp>
      <p:sp>
        <p:nvSpPr>
          <p:cNvPr id="706652" name="Rectangle 92"/>
          <p:cNvSpPr>
            <a:spLocks noChangeArrowheads="1"/>
          </p:cNvSpPr>
          <p:nvPr/>
        </p:nvSpPr>
        <p:spPr bwMode="auto">
          <a:xfrm>
            <a:off x="6172200" y="2822575"/>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dd</a:t>
            </a:r>
          </a:p>
        </p:txBody>
      </p:sp>
      <p:sp>
        <p:nvSpPr>
          <p:cNvPr id="706653" name="Line 93"/>
          <p:cNvSpPr>
            <a:spLocks noChangeShapeType="1"/>
          </p:cNvSpPr>
          <p:nvPr/>
        </p:nvSpPr>
        <p:spPr bwMode="auto">
          <a:xfrm flipH="1">
            <a:off x="5638800" y="2362200"/>
            <a:ext cx="3048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4" name="Line 94"/>
          <p:cNvSpPr>
            <a:spLocks noChangeShapeType="1"/>
          </p:cNvSpPr>
          <p:nvPr/>
        </p:nvSpPr>
        <p:spPr bwMode="auto">
          <a:xfrm flipH="1">
            <a:off x="6705600" y="2362200"/>
            <a:ext cx="3810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5" name="Line 95"/>
          <p:cNvSpPr>
            <a:spLocks noChangeShapeType="1"/>
          </p:cNvSpPr>
          <p:nvPr/>
        </p:nvSpPr>
        <p:spPr bwMode="auto">
          <a:xfrm flipH="1" flipV="1">
            <a:off x="7086600" y="2362200"/>
            <a:ext cx="0" cy="2286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6" name="Line 96"/>
          <p:cNvSpPr>
            <a:spLocks noChangeShapeType="1"/>
          </p:cNvSpPr>
          <p:nvPr/>
        </p:nvSpPr>
        <p:spPr bwMode="auto">
          <a:xfrm flipV="1">
            <a:off x="6858000" y="2590800"/>
            <a:ext cx="4572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7" name="Line 97"/>
          <p:cNvSpPr>
            <a:spLocks noChangeShapeType="1"/>
          </p:cNvSpPr>
          <p:nvPr/>
        </p:nvSpPr>
        <p:spPr bwMode="auto">
          <a:xfrm flipV="1">
            <a:off x="6858000" y="2667000"/>
            <a:ext cx="4572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8" name="Line 98"/>
          <p:cNvSpPr>
            <a:spLocks noChangeShapeType="1"/>
          </p:cNvSpPr>
          <p:nvPr/>
        </p:nvSpPr>
        <p:spPr bwMode="auto">
          <a:xfrm flipH="1" flipV="1">
            <a:off x="7086600" y="2667000"/>
            <a:ext cx="0" cy="2286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59" name="Rectangle 99"/>
          <p:cNvSpPr>
            <a:spLocks noChangeArrowheads="1"/>
          </p:cNvSpPr>
          <p:nvPr/>
        </p:nvSpPr>
        <p:spPr bwMode="auto">
          <a:xfrm>
            <a:off x="7019925" y="2822575"/>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dd</a:t>
            </a:r>
          </a:p>
        </p:txBody>
      </p:sp>
      <p:grpSp>
        <p:nvGrpSpPr>
          <p:cNvPr id="706663" name="Group 103"/>
          <p:cNvGrpSpPr>
            <a:grpSpLocks/>
          </p:cNvGrpSpPr>
          <p:nvPr/>
        </p:nvGrpSpPr>
        <p:grpSpPr bwMode="auto">
          <a:xfrm>
            <a:off x="4953000" y="2133600"/>
            <a:ext cx="457200" cy="457200"/>
            <a:chOff x="432" y="2880"/>
            <a:chExt cx="288" cy="288"/>
          </a:xfrm>
        </p:grpSpPr>
        <p:sp>
          <p:nvSpPr>
            <p:cNvPr id="706660" name="Freeform 100"/>
            <p:cNvSpPr>
              <a:spLocks/>
            </p:cNvSpPr>
            <p:nvPr/>
          </p:nvSpPr>
          <p:spPr bwMode="auto">
            <a:xfrm>
              <a:off x="432" y="2880"/>
              <a:ext cx="288" cy="288"/>
            </a:xfrm>
            <a:custGeom>
              <a:avLst/>
              <a:gdLst>
                <a:gd name="T0" fmla="*/ 0 w 288"/>
                <a:gd name="T1" fmla="*/ 288 h 288"/>
                <a:gd name="T2" fmla="*/ 96 w 288"/>
                <a:gd name="T3" fmla="*/ 288 h 288"/>
                <a:gd name="T4" fmla="*/ 192 w 288"/>
                <a:gd name="T5" fmla="*/ 0 h 288"/>
                <a:gd name="T6" fmla="*/ 288 w 288"/>
                <a:gd name="T7" fmla="*/ 0 h 288"/>
              </a:gdLst>
              <a:ahLst/>
              <a:cxnLst>
                <a:cxn ang="0">
                  <a:pos x="T0" y="T1"/>
                </a:cxn>
                <a:cxn ang="0">
                  <a:pos x="T2" y="T3"/>
                </a:cxn>
                <a:cxn ang="0">
                  <a:pos x="T4" y="T5"/>
                </a:cxn>
                <a:cxn ang="0">
                  <a:pos x="T6" y="T7"/>
                </a:cxn>
              </a:cxnLst>
              <a:rect l="0" t="0" r="r" b="b"/>
              <a:pathLst>
                <a:path w="288" h="288">
                  <a:moveTo>
                    <a:pt x="0" y="288"/>
                  </a:moveTo>
                  <a:lnTo>
                    <a:pt x="96" y="288"/>
                  </a:lnTo>
                  <a:lnTo>
                    <a:pt x="192" y="0"/>
                  </a:lnTo>
                  <a:lnTo>
                    <a:pt x="288" y="0"/>
                  </a:lnTo>
                </a:path>
              </a:pathLst>
            </a:custGeom>
            <a:noFill/>
            <a:ln w="1905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62" name="Line 102"/>
            <p:cNvSpPr>
              <a:spLocks noChangeShapeType="1"/>
            </p:cNvSpPr>
            <p:nvPr/>
          </p:nvSpPr>
          <p:spPr bwMode="auto">
            <a:xfrm flipV="1">
              <a:off x="528" y="2994"/>
              <a:ext cx="57" cy="174"/>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sp>
        <p:nvSpPr>
          <p:cNvPr id="706665" name="Freeform 105"/>
          <p:cNvSpPr>
            <a:spLocks/>
          </p:cNvSpPr>
          <p:nvPr/>
        </p:nvSpPr>
        <p:spPr bwMode="auto">
          <a:xfrm flipH="1">
            <a:off x="7391400" y="2133600"/>
            <a:ext cx="457200" cy="457200"/>
          </a:xfrm>
          <a:custGeom>
            <a:avLst/>
            <a:gdLst>
              <a:gd name="T0" fmla="*/ 0 w 288"/>
              <a:gd name="T1" fmla="*/ 288 h 288"/>
              <a:gd name="T2" fmla="*/ 96 w 288"/>
              <a:gd name="T3" fmla="*/ 288 h 288"/>
              <a:gd name="T4" fmla="*/ 192 w 288"/>
              <a:gd name="T5" fmla="*/ 0 h 288"/>
              <a:gd name="T6" fmla="*/ 288 w 288"/>
              <a:gd name="T7" fmla="*/ 0 h 288"/>
            </a:gdLst>
            <a:ahLst/>
            <a:cxnLst>
              <a:cxn ang="0">
                <a:pos x="T0" y="T1"/>
              </a:cxn>
              <a:cxn ang="0">
                <a:pos x="T2" y="T3"/>
              </a:cxn>
              <a:cxn ang="0">
                <a:pos x="T4" y="T5"/>
              </a:cxn>
              <a:cxn ang="0">
                <a:pos x="T6" y="T7"/>
              </a:cxn>
            </a:cxnLst>
            <a:rect l="0" t="0" r="r" b="b"/>
            <a:pathLst>
              <a:path w="288" h="288">
                <a:moveTo>
                  <a:pt x="0" y="288"/>
                </a:moveTo>
                <a:lnTo>
                  <a:pt x="96" y="288"/>
                </a:lnTo>
                <a:lnTo>
                  <a:pt x="192" y="0"/>
                </a:lnTo>
                <a:lnTo>
                  <a:pt x="288" y="0"/>
                </a:lnTo>
              </a:path>
            </a:pathLst>
          </a:custGeom>
          <a:noFill/>
          <a:ln w="1905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66" name="Line 106"/>
          <p:cNvSpPr>
            <a:spLocks noChangeShapeType="1"/>
          </p:cNvSpPr>
          <p:nvPr/>
        </p:nvSpPr>
        <p:spPr bwMode="auto">
          <a:xfrm flipH="1" flipV="1">
            <a:off x="7548563" y="2147888"/>
            <a:ext cx="90487" cy="276225"/>
          </a:xfrm>
          <a:prstGeom prst="line">
            <a:avLst/>
          </a:prstGeom>
          <a:noFill/>
          <a:ln w="19050">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67" name="AutoShape 107"/>
          <p:cNvSpPr>
            <a:spLocks noChangeArrowheads="1"/>
          </p:cNvSpPr>
          <p:nvPr/>
        </p:nvSpPr>
        <p:spPr bwMode="auto">
          <a:xfrm rot="5400000">
            <a:off x="2209800" y="2057400"/>
            <a:ext cx="609600" cy="609600"/>
          </a:xfrm>
          <a:prstGeom prst="triangle">
            <a:avLst>
              <a:gd name="adj" fmla="val 50000"/>
            </a:avLst>
          </a:prstGeom>
          <a:solidFill>
            <a:srgbClr val="FFCC99"/>
          </a:solidFill>
          <a:ln w="12700">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6668" name="Oval 108"/>
          <p:cNvSpPr>
            <a:spLocks noChangeArrowheads="1"/>
          </p:cNvSpPr>
          <p:nvPr/>
        </p:nvSpPr>
        <p:spPr bwMode="auto">
          <a:xfrm>
            <a:off x="2819400" y="2286000"/>
            <a:ext cx="152400" cy="152400"/>
          </a:xfrm>
          <a:prstGeom prst="ellipse">
            <a:avLst/>
          </a:prstGeom>
          <a:solidFill>
            <a:srgbClr val="FFCC99"/>
          </a:solidFill>
          <a:ln w="12700">
            <a:solidFill>
              <a:schemeClr val="tx1"/>
            </a:solidFill>
            <a:round/>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06669" name="Line 109"/>
          <p:cNvSpPr>
            <a:spLocks noChangeShapeType="1"/>
          </p:cNvSpPr>
          <p:nvPr/>
        </p:nvSpPr>
        <p:spPr bwMode="auto">
          <a:xfrm>
            <a:off x="2514600" y="1828800"/>
            <a:ext cx="0" cy="3810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6670" name="Line 110"/>
          <p:cNvSpPr>
            <a:spLocks noChangeShapeType="1"/>
          </p:cNvSpPr>
          <p:nvPr/>
        </p:nvSpPr>
        <p:spPr bwMode="auto">
          <a:xfrm>
            <a:off x="2514600" y="2514600"/>
            <a:ext cx="0" cy="3810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6671" name="Rectangle 111"/>
          <p:cNvSpPr>
            <a:spLocks noChangeArrowheads="1"/>
          </p:cNvSpPr>
          <p:nvPr/>
        </p:nvSpPr>
        <p:spPr bwMode="auto">
          <a:xfrm>
            <a:off x="2438400" y="1676400"/>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cc</a:t>
            </a:r>
          </a:p>
        </p:txBody>
      </p:sp>
      <p:sp>
        <p:nvSpPr>
          <p:cNvPr id="706672" name="Rectangle 112"/>
          <p:cNvSpPr>
            <a:spLocks noChangeArrowheads="1"/>
          </p:cNvSpPr>
          <p:nvPr/>
        </p:nvSpPr>
        <p:spPr bwMode="auto">
          <a:xfrm>
            <a:off x="2438400" y="2822575"/>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dd</a:t>
            </a:r>
          </a:p>
        </p:txBody>
      </p:sp>
      <p:sp>
        <p:nvSpPr>
          <p:cNvPr id="706673" name="Line 113"/>
          <p:cNvSpPr>
            <a:spLocks noChangeShapeType="1"/>
          </p:cNvSpPr>
          <p:nvPr/>
        </p:nvSpPr>
        <p:spPr bwMode="auto">
          <a:xfrm flipH="1">
            <a:off x="1905000" y="2362200"/>
            <a:ext cx="3048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4" name="Line 114"/>
          <p:cNvSpPr>
            <a:spLocks noChangeShapeType="1"/>
          </p:cNvSpPr>
          <p:nvPr/>
        </p:nvSpPr>
        <p:spPr bwMode="auto">
          <a:xfrm flipH="1">
            <a:off x="2971800" y="2362200"/>
            <a:ext cx="3810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5" name="Line 115"/>
          <p:cNvSpPr>
            <a:spLocks noChangeShapeType="1"/>
          </p:cNvSpPr>
          <p:nvPr/>
        </p:nvSpPr>
        <p:spPr bwMode="auto">
          <a:xfrm flipH="1" flipV="1">
            <a:off x="3352800" y="2362200"/>
            <a:ext cx="0" cy="2286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6" name="Line 116"/>
          <p:cNvSpPr>
            <a:spLocks noChangeShapeType="1"/>
          </p:cNvSpPr>
          <p:nvPr/>
        </p:nvSpPr>
        <p:spPr bwMode="auto">
          <a:xfrm flipV="1">
            <a:off x="3124200" y="2590800"/>
            <a:ext cx="4572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7" name="Line 117"/>
          <p:cNvSpPr>
            <a:spLocks noChangeShapeType="1"/>
          </p:cNvSpPr>
          <p:nvPr/>
        </p:nvSpPr>
        <p:spPr bwMode="auto">
          <a:xfrm flipV="1">
            <a:off x="3124200" y="2667000"/>
            <a:ext cx="4572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8" name="Line 118"/>
          <p:cNvSpPr>
            <a:spLocks noChangeShapeType="1"/>
          </p:cNvSpPr>
          <p:nvPr/>
        </p:nvSpPr>
        <p:spPr bwMode="auto">
          <a:xfrm flipH="1" flipV="1">
            <a:off x="3352800" y="2667000"/>
            <a:ext cx="0" cy="22860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6679" name="Rectangle 119"/>
          <p:cNvSpPr>
            <a:spLocks noChangeArrowheads="1"/>
          </p:cNvSpPr>
          <p:nvPr/>
        </p:nvSpPr>
        <p:spPr bwMode="auto">
          <a:xfrm>
            <a:off x="3286125" y="2822575"/>
            <a:ext cx="600075" cy="225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pPr>
            <a:r>
              <a:rPr lang="en-US" sz="1800" b="0" u="none"/>
              <a:t>V</a:t>
            </a:r>
            <a:r>
              <a:rPr lang="en-US" sz="1800" b="0" u="none" baseline="-25000"/>
              <a:t>dd</a:t>
            </a:r>
          </a:p>
        </p:txBody>
      </p:sp>
      <p:sp>
        <p:nvSpPr>
          <p:cNvPr id="706685" name="Freeform 125"/>
          <p:cNvSpPr>
            <a:spLocks/>
          </p:cNvSpPr>
          <p:nvPr/>
        </p:nvSpPr>
        <p:spPr bwMode="auto">
          <a:xfrm flipH="1">
            <a:off x="1371600" y="2133600"/>
            <a:ext cx="457200" cy="457200"/>
          </a:xfrm>
          <a:custGeom>
            <a:avLst/>
            <a:gdLst>
              <a:gd name="T0" fmla="*/ 0 w 288"/>
              <a:gd name="T1" fmla="*/ 288 h 288"/>
              <a:gd name="T2" fmla="*/ 96 w 288"/>
              <a:gd name="T3" fmla="*/ 288 h 288"/>
              <a:gd name="T4" fmla="*/ 192 w 288"/>
              <a:gd name="T5" fmla="*/ 0 h 288"/>
              <a:gd name="T6" fmla="*/ 288 w 288"/>
              <a:gd name="T7" fmla="*/ 0 h 288"/>
            </a:gdLst>
            <a:ahLst/>
            <a:cxnLst>
              <a:cxn ang="0">
                <a:pos x="T0" y="T1"/>
              </a:cxn>
              <a:cxn ang="0">
                <a:pos x="T2" y="T3"/>
              </a:cxn>
              <a:cxn ang="0">
                <a:pos x="T4" y="T5"/>
              </a:cxn>
              <a:cxn ang="0">
                <a:pos x="T6" y="T7"/>
              </a:cxn>
            </a:cxnLst>
            <a:rect l="0" t="0" r="r" b="b"/>
            <a:pathLst>
              <a:path w="288" h="288">
                <a:moveTo>
                  <a:pt x="0" y="288"/>
                </a:moveTo>
                <a:lnTo>
                  <a:pt x="96" y="288"/>
                </a:lnTo>
                <a:lnTo>
                  <a:pt x="192" y="0"/>
                </a:lnTo>
                <a:lnTo>
                  <a:pt x="288" y="0"/>
                </a:lnTo>
              </a:path>
            </a:pathLst>
          </a:custGeom>
          <a:noFill/>
          <a:ln w="1905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86" name="Line 126"/>
          <p:cNvSpPr>
            <a:spLocks noChangeShapeType="1"/>
          </p:cNvSpPr>
          <p:nvPr/>
        </p:nvSpPr>
        <p:spPr bwMode="auto">
          <a:xfrm flipH="1" flipV="1">
            <a:off x="1528763" y="2147888"/>
            <a:ext cx="90487" cy="276225"/>
          </a:xfrm>
          <a:prstGeom prst="line">
            <a:avLst/>
          </a:prstGeom>
          <a:noFill/>
          <a:ln w="19050">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706687" name="Group 127"/>
          <p:cNvGrpSpPr>
            <a:grpSpLocks/>
          </p:cNvGrpSpPr>
          <p:nvPr/>
        </p:nvGrpSpPr>
        <p:grpSpPr bwMode="auto">
          <a:xfrm>
            <a:off x="3810000" y="2133600"/>
            <a:ext cx="457200" cy="457200"/>
            <a:chOff x="432" y="2880"/>
            <a:chExt cx="288" cy="288"/>
          </a:xfrm>
        </p:grpSpPr>
        <p:sp>
          <p:nvSpPr>
            <p:cNvPr id="706688" name="Freeform 128"/>
            <p:cNvSpPr>
              <a:spLocks/>
            </p:cNvSpPr>
            <p:nvPr/>
          </p:nvSpPr>
          <p:spPr bwMode="auto">
            <a:xfrm>
              <a:off x="432" y="2880"/>
              <a:ext cx="288" cy="288"/>
            </a:xfrm>
            <a:custGeom>
              <a:avLst/>
              <a:gdLst>
                <a:gd name="T0" fmla="*/ 0 w 288"/>
                <a:gd name="T1" fmla="*/ 288 h 288"/>
                <a:gd name="T2" fmla="*/ 96 w 288"/>
                <a:gd name="T3" fmla="*/ 288 h 288"/>
                <a:gd name="T4" fmla="*/ 192 w 288"/>
                <a:gd name="T5" fmla="*/ 0 h 288"/>
                <a:gd name="T6" fmla="*/ 288 w 288"/>
                <a:gd name="T7" fmla="*/ 0 h 288"/>
              </a:gdLst>
              <a:ahLst/>
              <a:cxnLst>
                <a:cxn ang="0">
                  <a:pos x="T0" y="T1"/>
                </a:cxn>
                <a:cxn ang="0">
                  <a:pos x="T2" y="T3"/>
                </a:cxn>
                <a:cxn ang="0">
                  <a:pos x="T4" y="T5"/>
                </a:cxn>
                <a:cxn ang="0">
                  <a:pos x="T6" y="T7"/>
                </a:cxn>
              </a:cxnLst>
              <a:rect l="0" t="0" r="r" b="b"/>
              <a:pathLst>
                <a:path w="288" h="288">
                  <a:moveTo>
                    <a:pt x="0" y="288"/>
                  </a:moveTo>
                  <a:lnTo>
                    <a:pt x="96" y="288"/>
                  </a:lnTo>
                  <a:lnTo>
                    <a:pt x="192" y="0"/>
                  </a:lnTo>
                  <a:lnTo>
                    <a:pt x="288" y="0"/>
                  </a:lnTo>
                </a:path>
              </a:pathLst>
            </a:custGeom>
            <a:noFill/>
            <a:ln w="1905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89" name="Line 129"/>
            <p:cNvSpPr>
              <a:spLocks noChangeShapeType="1"/>
            </p:cNvSpPr>
            <p:nvPr/>
          </p:nvSpPr>
          <p:spPr bwMode="auto">
            <a:xfrm flipV="1">
              <a:off x="528" y="2994"/>
              <a:ext cx="57" cy="174"/>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sp>
        <p:nvSpPr>
          <p:cNvPr id="706691" name="Freeform 131"/>
          <p:cNvSpPr>
            <a:spLocks/>
          </p:cNvSpPr>
          <p:nvPr/>
        </p:nvSpPr>
        <p:spPr bwMode="auto">
          <a:xfrm>
            <a:off x="2884488" y="1976438"/>
            <a:ext cx="633412" cy="461962"/>
          </a:xfrm>
          <a:custGeom>
            <a:avLst/>
            <a:gdLst>
              <a:gd name="T0" fmla="*/ 10 w 399"/>
              <a:gd name="T1" fmla="*/ 0 h 291"/>
              <a:gd name="T2" fmla="*/ 55 w 399"/>
              <a:gd name="T3" fmla="*/ 99 h 291"/>
              <a:gd name="T4" fmla="*/ 343 w 399"/>
              <a:gd name="T5" fmla="*/ 147 h 291"/>
              <a:gd name="T6" fmla="*/ 391 w 399"/>
              <a:gd name="T7" fmla="*/ 291 h 291"/>
            </a:gdLst>
            <a:ahLst/>
            <a:cxnLst>
              <a:cxn ang="0">
                <a:pos x="T0" y="T1"/>
              </a:cxn>
              <a:cxn ang="0">
                <a:pos x="T2" y="T3"/>
              </a:cxn>
              <a:cxn ang="0">
                <a:pos x="T4" y="T5"/>
              </a:cxn>
              <a:cxn ang="0">
                <a:pos x="T6" y="T7"/>
              </a:cxn>
            </a:cxnLst>
            <a:rect l="0" t="0" r="r" b="b"/>
            <a:pathLst>
              <a:path w="399" h="291">
                <a:moveTo>
                  <a:pt x="10" y="0"/>
                </a:moveTo>
                <a:cubicBezTo>
                  <a:pt x="18" y="16"/>
                  <a:pt x="0" y="75"/>
                  <a:pt x="55" y="99"/>
                </a:cubicBezTo>
                <a:cubicBezTo>
                  <a:pt x="110" y="123"/>
                  <a:pt x="287" y="115"/>
                  <a:pt x="343" y="147"/>
                </a:cubicBezTo>
                <a:cubicBezTo>
                  <a:pt x="399" y="179"/>
                  <a:pt x="395" y="235"/>
                  <a:pt x="391" y="291"/>
                </a:cubicBezTo>
              </a:path>
            </a:pathLst>
          </a:custGeom>
          <a:noFill/>
          <a:ln w="381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93" name="Freeform 133"/>
          <p:cNvSpPr>
            <a:spLocks/>
          </p:cNvSpPr>
          <p:nvPr/>
        </p:nvSpPr>
        <p:spPr bwMode="auto">
          <a:xfrm>
            <a:off x="6400800" y="2476500"/>
            <a:ext cx="533400" cy="266700"/>
          </a:xfrm>
          <a:custGeom>
            <a:avLst/>
            <a:gdLst>
              <a:gd name="T0" fmla="*/ 336 w 336"/>
              <a:gd name="T1" fmla="*/ 24 h 168"/>
              <a:gd name="T2" fmla="*/ 96 w 336"/>
              <a:gd name="T3" fmla="*/ 24 h 168"/>
              <a:gd name="T4" fmla="*/ 0 w 336"/>
              <a:gd name="T5" fmla="*/ 168 h 168"/>
            </a:gdLst>
            <a:ahLst/>
            <a:cxnLst>
              <a:cxn ang="0">
                <a:pos x="T0" y="T1"/>
              </a:cxn>
              <a:cxn ang="0">
                <a:pos x="T2" y="T3"/>
              </a:cxn>
              <a:cxn ang="0">
                <a:pos x="T4" y="T5"/>
              </a:cxn>
            </a:cxnLst>
            <a:rect l="0" t="0" r="r" b="b"/>
            <a:pathLst>
              <a:path w="336" h="168">
                <a:moveTo>
                  <a:pt x="336" y="24"/>
                </a:moveTo>
                <a:cubicBezTo>
                  <a:pt x="244" y="12"/>
                  <a:pt x="152" y="0"/>
                  <a:pt x="96" y="24"/>
                </a:cubicBezTo>
                <a:cubicBezTo>
                  <a:pt x="40" y="48"/>
                  <a:pt x="20" y="108"/>
                  <a:pt x="0" y="168"/>
                </a:cubicBezTo>
              </a:path>
            </a:pathLst>
          </a:custGeom>
          <a:noFill/>
          <a:ln w="381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6694" name="Text Box 134"/>
          <p:cNvSpPr txBox="1">
            <a:spLocks noChangeArrowheads="1"/>
          </p:cNvSpPr>
          <p:nvPr/>
        </p:nvSpPr>
        <p:spPr bwMode="auto">
          <a:xfrm>
            <a:off x="381000" y="990600"/>
            <a:ext cx="7943850" cy="6413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u="none"/>
              <a:t>The problem:</a:t>
            </a:r>
            <a:r>
              <a:rPr lang="en-US" b="0" u="none"/>
              <a:t> </a:t>
            </a:r>
            <a:br>
              <a:rPr lang="en-US" b="0" u="none"/>
            </a:br>
            <a:r>
              <a:rPr lang="en-US" b="0" u="none"/>
              <a:t>Dynamic power consumption is asymmetrical and dependent on data</a:t>
            </a:r>
          </a:p>
        </p:txBody>
      </p:sp>
      <p:sp>
        <p:nvSpPr>
          <p:cNvPr id="706696" name="Rectangle 136"/>
          <p:cNvSpPr>
            <a:spLocks noGrp="1" noChangeArrowheads="1"/>
          </p:cNvSpPr>
          <p:nvPr>
            <p:ph type="body" idx="1"/>
          </p:nvPr>
        </p:nvSpPr>
        <p:spPr>
          <a:xfrm>
            <a:off x="457200" y="3581400"/>
            <a:ext cx="8229600" cy="2819400"/>
          </a:xfrm>
        </p:spPr>
        <p:txBody>
          <a:bodyPr/>
          <a:lstStyle/>
          <a:p>
            <a:r>
              <a:rPr lang="en-US" sz="2000" b="0" dirty="0"/>
              <a:t>Consume the same current for all input patterns</a:t>
            </a:r>
          </a:p>
          <a:p>
            <a:r>
              <a:rPr lang="en-US" sz="2000" b="0" dirty="0"/>
              <a:t>Differential Logic:</a:t>
            </a:r>
          </a:p>
          <a:p>
            <a:pPr lvl="1"/>
            <a:r>
              <a:rPr lang="en-US" sz="1800" b="0" dirty="0"/>
              <a:t>Use dual rail logic implementation</a:t>
            </a:r>
          </a:p>
          <a:p>
            <a:pPr lvl="1"/>
            <a:r>
              <a:rPr lang="en-US" sz="1800" b="0" dirty="0"/>
              <a:t>Makes '0' the same as '1' (hamming-weight independent)</a:t>
            </a:r>
          </a:p>
          <a:p>
            <a:r>
              <a:rPr lang="en-US" sz="2000" b="0" dirty="0"/>
              <a:t>Dynamic Logic:</a:t>
            </a:r>
          </a:p>
          <a:p>
            <a:pPr lvl="1"/>
            <a:r>
              <a:rPr lang="en-US" sz="1800" b="0" dirty="0"/>
              <a:t>Use pre-charge phase and evaluate phase</a:t>
            </a:r>
          </a:p>
          <a:p>
            <a:pPr lvl="1"/>
            <a:r>
              <a:rPr lang="en-US" sz="1800" b="0" dirty="0"/>
              <a:t>Makes '0-&gt;0' the same as '0-&gt;1', '1-&gt;1', '1-&gt;0' </a:t>
            </a:r>
            <a:br>
              <a:rPr lang="en-US" sz="1800" b="0" dirty="0"/>
            </a:br>
            <a:r>
              <a:rPr lang="en-US" sz="1800" b="0" dirty="0"/>
              <a:t>(hamming-distance independent)</a:t>
            </a:r>
          </a:p>
        </p:txBody>
      </p:sp>
      <p:sp>
        <p:nvSpPr>
          <p:cNvPr id="706697" name="Rectangle 137"/>
          <p:cNvSpPr>
            <a:spLocks noChangeArrowheads="1"/>
          </p:cNvSpPr>
          <p:nvPr/>
        </p:nvSpPr>
        <p:spPr bwMode="auto">
          <a:xfrm>
            <a:off x="387350" y="3276600"/>
            <a:ext cx="1778000" cy="3667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u="none"/>
              <a:t>The solution:</a:t>
            </a:r>
          </a:p>
        </p:txBody>
      </p:sp>
    </p:spTree>
    <p:extLst>
      <p:ext uri="{BB962C8B-B14F-4D97-AF65-F5344CB8AC3E}">
        <p14:creationId xmlns:p14="http://schemas.microsoft.com/office/powerpoint/2010/main" val="2106868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a:t>Wave Dynamic Differential Logic</a:t>
            </a:r>
          </a:p>
        </p:txBody>
      </p:sp>
      <p:sp>
        <p:nvSpPr>
          <p:cNvPr id="707591" name="Line 7"/>
          <p:cNvSpPr>
            <a:spLocks noChangeShapeType="1"/>
          </p:cNvSpPr>
          <p:nvPr/>
        </p:nvSpPr>
        <p:spPr bwMode="auto">
          <a:xfrm>
            <a:off x="4403725" y="2863850"/>
            <a:ext cx="730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2" name="Line 8"/>
          <p:cNvSpPr>
            <a:spLocks noChangeShapeType="1"/>
          </p:cNvSpPr>
          <p:nvPr/>
        </p:nvSpPr>
        <p:spPr bwMode="auto">
          <a:xfrm>
            <a:off x="3748088" y="2719388"/>
            <a:ext cx="1460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3" name="Line 9"/>
          <p:cNvSpPr>
            <a:spLocks noChangeShapeType="1"/>
          </p:cNvSpPr>
          <p:nvPr/>
        </p:nvSpPr>
        <p:spPr bwMode="auto">
          <a:xfrm>
            <a:off x="3748088" y="300990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4" name="Freeform 10"/>
          <p:cNvSpPr>
            <a:spLocks/>
          </p:cNvSpPr>
          <p:nvPr/>
        </p:nvSpPr>
        <p:spPr bwMode="auto">
          <a:xfrm>
            <a:off x="3894138" y="2646363"/>
            <a:ext cx="327025" cy="436562"/>
          </a:xfrm>
          <a:custGeom>
            <a:avLst/>
            <a:gdLst>
              <a:gd name="T0" fmla="*/ 413 w 413"/>
              <a:gd name="T1" fmla="*/ 0 h 549"/>
              <a:gd name="T2" fmla="*/ 0 w 413"/>
              <a:gd name="T3" fmla="*/ 0 h 549"/>
              <a:gd name="T4" fmla="*/ 0 w 413"/>
              <a:gd name="T5" fmla="*/ 549 h 549"/>
              <a:gd name="T6" fmla="*/ 413 w 413"/>
              <a:gd name="T7" fmla="*/ 549 h 549"/>
            </a:gdLst>
            <a:ahLst/>
            <a:cxnLst>
              <a:cxn ang="0">
                <a:pos x="T0" y="T1"/>
              </a:cxn>
              <a:cxn ang="0">
                <a:pos x="T2" y="T3"/>
              </a:cxn>
              <a:cxn ang="0">
                <a:pos x="T4" y="T5"/>
              </a:cxn>
              <a:cxn ang="0">
                <a:pos x="T6" y="T7"/>
              </a:cxn>
            </a:cxnLst>
            <a:rect l="0" t="0" r="r" b="b"/>
            <a:pathLst>
              <a:path w="413" h="549">
                <a:moveTo>
                  <a:pt x="413" y="0"/>
                </a:moveTo>
                <a:lnTo>
                  <a:pt x="0" y="0"/>
                </a:lnTo>
                <a:lnTo>
                  <a:pt x="0" y="549"/>
                </a:lnTo>
                <a:lnTo>
                  <a:pt x="413" y="54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95" name="Freeform 11"/>
          <p:cNvSpPr>
            <a:spLocks/>
          </p:cNvSpPr>
          <p:nvPr/>
        </p:nvSpPr>
        <p:spPr bwMode="auto">
          <a:xfrm>
            <a:off x="4213225" y="2646363"/>
            <a:ext cx="190500" cy="436562"/>
          </a:xfrm>
          <a:custGeom>
            <a:avLst/>
            <a:gdLst>
              <a:gd name="T0" fmla="*/ 17 w 240"/>
              <a:gd name="T1" fmla="*/ 0 h 549"/>
              <a:gd name="T2" fmla="*/ 41 w 240"/>
              <a:gd name="T3" fmla="*/ 3 h 549"/>
              <a:gd name="T4" fmla="*/ 64 w 240"/>
              <a:gd name="T5" fmla="*/ 8 h 549"/>
              <a:gd name="T6" fmla="*/ 85 w 240"/>
              <a:gd name="T7" fmla="*/ 15 h 549"/>
              <a:gd name="T8" fmla="*/ 107 w 240"/>
              <a:gd name="T9" fmla="*/ 26 h 549"/>
              <a:gd name="T10" fmla="*/ 127 w 240"/>
              <a:gd name="T11" fmla="*/ 40 h 549"/>
              <a:gd name="T12" fmla="*/ 145 w 240"/>
              <a:gd name="T13" fmla="*/ 53 h 549"/>
              <a:gd name="T14" fmla="*/ 163 w 240"/>
              <a:gd name="T15" fmla="*/ 70 h 549"/>
              <a:gd name="T16" fmla="*/ 179 w 240"/>
              <a:gd name="T17" fmla="*/ 90 h 549"/>
              <a:gd name="T18" fmla="*/ 194 w 240"/>
              <a:gd name="T19" fmla="*/ 110 h 549"/>
              <a:gd name="T20" fmla="*/ 206 w 240"/>
              <a:gd name="T21" fmla="*/ 131 h 549"/>
              <a:gd name="T22" fmla="*/ 217 w 240"/>
              <a:gd name="T23" fmla="*/ 156 h 549"/>
              <a:gd name="T24" fmla="*/ 226 w 240"/>
              <a:gd name="T25" fmla="*/ 180 h 549"/>
              <a:gd name="T26" fmla="*/ 232 w 240"/>
              <a:gd name="T27" fmla="*/ 206 h 549"/>
              <a:gd name="T28" fmla="*/ 237 w 240"/>
              <a:gd name="T29" fmla="*/ 232 h 549"/>
              <a:gd name="T30" fmla="*/ 240 w 240"/>
              <a:gd name="T31" fmla="*/ 259 h 549"/>
              <a:gd name="T32" fmla="*/ 240 w 240"/>
              <a:gd name="T33" fmla="*/ 288 h 549"/>
              <a:gd name="T34" fmla="*/ 237 w 240"/>
              <a:gd name="T35" fmla="*/ 316 h 549"/>
              <a:gd name="T36" fmla="*/ 232 w 240"/>
              <a:gd name="T37" fmla="*/ 343 h 549"/>
              <a:gd name="T38" fmla="*/ 226 w 240"/>
              <a:gd name="T39" fmla="*/ 369 h 549"/>
              <a:gd name="T40" fmla="*/ 217 w 240"/>
              <a:gd name="T41" fmla="*/ 394 h 549"/>
              <a:gd name="T42" fmla="*/ 206 w 240"/>
              <a:gd name="T43" fmla="*/ 417 h 549"/>
              <a:gd name="T44" fmla="*/ 194 w 240"/>
              <a:gd name="T45" fmla="*/ 440 h 549"/>
              <a:gd name="T46" fmla="*/ 179 w 240"/>
              <a:gd name="T47" fmla="*/ 459 h 549"/>
              <a:gd name="T48" fmla="*/ 163 w 240"/>
              <a:gd name="T49" fmla="*/ 478 h 549"/>
              <a:gd name="T50" fmla="*/ 145 w 240"/>
              <a:gd name="T51" fmla="*/ 494 h 549"/>
              <a:gd name="T52" fmla="*/ 127 w 240"/>
              <a:gd name="T53" fmla="*/ 510 h 549"/>
              <a:gd name="T54" fmla="*/ 107 w 240"/>
              <a:gd name="T55" fmla="*/ 522 h 549"/>
              <a:gd name="T56" fmla="*/ 85 w 240"/>
              <a:gd name="T57" fmla="*/ 533 h 549"/>
              <a:gd name="T58" fmla="*/ 64 w 240"/>
              <a:gd name="T59" fmla="*/ 540 h 549"/>
              <a:gd name="T60" fmla="*/ 41 w 240"/>
              <a:gd name="T61" fmla="*/ 546 h 549"/>
              <a:gd name="T62" fmla="*/ 17 w 240"/>
              <a:gd name="T63" fmla="*/ 549 h 549"/>
              <a:gd name="T64" fmla="*/ 1 w 240"/>
              <a:gd name="T65"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49">
                <a:moveTo>
                  <a:pt x="6" y="0"/>
                </a:moveTo>
                <a:lnTo>
                  <a:pt x="17" y="0"/>
                </a:lnTo>
                <a:lnTo>
                  <a:pt x="29" y="0"/>
                </a:lnTo>
                <a:lnTo>
                  <a:pt x="41" y="3"/>
                </a:lnTo>
                <a:lnTo>
                  <a:pt x="52" y="4"/>
                </a:lnTo>
                <a:lnTo>
                  <a:pt x="64" y="8"/>
                </a:lnTo>
                <a:lnTo>
                  <a:pt x="75" y="12"/>
                </a:lnTo>
                <a:lnTo>
                  <a:pt x="85" y="15"/>
                </a:lnTo>
                <a:lnTo>
                  <a:pt x="96" y="21"/>
                </a:lnTo>
                <a:lnTo>
                  <a:pt x="107" y="26"/>
                </a:lnTo>
                <a:lnTo>
                  <a:pt x="118" y="32"/>
                </a:lnTo>
                <a:lnTo>
                  <a:pt x="127" y="40"/>
                </a:lnTo>
                <a:lnTo>
                  <a:pt x="136" y="46"/>
                </a:lnTo>
                <a:lnTo>
                  <a:pt x="145" y="53"/>
                </a:lnTo>
                <a:lnTo>
                  <a:pt x="154" y="62"/>
                </a:lnTo>
                <a:lnTo>
                  <a:pt x="163" y="70"/>
                </a:lnTo>
                <a:lnTo>
                  <a:pt x="171" y="79"/>
                </a:lnTo>
                <a:lnTo>
                  <a:pt x="179" y="90"/>
                </a:lnTo>
                <a:lnTo>
                  <a:pt x="186" y="99"/>
                </a:lnTo>
                <a:lnTo>
                  <a:pt x="194" y="110"/>
                </a:lnTo>
                <a:lnTo>
                  <a:pt x="200" y="120"/>
                </a:lnTo>
                <a:lnTo>
                  <a:pt x="206" y="131"/>
                </a:lnTo>
                <a:lnTo>
                  <a:pt x="211" y="143"/>
                </a:lnTo>
                <a:lnTo>
                  <a:pt x="217" y="156"/>
                </a:lnTo>
                <a:lnTo>
                  <a:pt x="222" y="168"/>
                </a:lnTo>
                <a:lnTo>
                  <a:pt x="226" y="180"/>
                </a:lnTo>
                <a:lnTo>
                  <a:pt x="229" y="192"/>
                </a:lnTo>
                <a:lnTo>
                  <a:pt x="232" y="206"/>
                </a:lnTo>
                <a:lnTo>
                  <a:pt x="235" y="218"/>
                </a:lnTo>
                <a:lnTo>
                  <a:pt x="237" y="232"/>
                </a:lnTo>
                <a:lnTo>
                  <a:pt x="238" y="246"/>
                </a:lnTo>
                <a:lnTo>
                  <a:pt x="240" y="259"/>
                </a:lnTo>
                <a:lnTo>
                  <a:pt x="240" y="275"/>
                </a:lnTo>
                <a:lnTo>
                  <a:pt x="240" y="288"/>
                </a:lnTo>
                <a:lnTo>
                  <a:pt x="238" y="302"/>
                </a:lnTo>
                <a:lnTo>
                  <a:pt x="237" y="316"/>
                </a:lnTo>
                <a:lnTo>
                  <a:pt x="235" y="330"/>
                </a:lnTo>
                <a:lnTo>
                  <a:pt x="232" y="343"/>
                </a:lnTo>
                <a:lnTo>
                  <a:pt x="229" y="356"/>
                </a:lnTo>
                <a:lnTo>
                  <a:pt x="226" y="369"/>
                </a:lnTo>
                <a:lnTo>
                  <a:pt x="222" y="381"/>
                </a:lnTo>
                <a:lnTo>
                  <a:pt x="217" y="394"/>
                </a:lnTo>
                <a:lnTo>
                  <a:pt x="211" y="406"/>
                </a:lnTo>
                <a:lnTo>
                  <a:pt x="206" y="417"/>
                </a:lnTo>
                <a:lnTo>
                  <a:pt x="200" y="429"/>
                </a:lnTo>
                <a:lnTo>
                  <a:pt x="194" y="440"/>
                </a:lnTo>
                <a:lnTo>
                  <a:pt x="186" y="449"/>
                </a:lnTo>
                <a:lnTo>
                  <a:pt x="179" y="459"/>
                </a:lnTo>
                <a:lnTo>
                  <a:pt x="171" y="469"/>
                </a:lnTo>
                <a:lnTo>
                  <a:pt x="163" y="478"/>
                </a:lnTo>
                <a:lnTo>
                  <a:pt x="154" y="487"/>
                </a:lnTo>
                <a:lnTo>
                  <a:pt x="145" y="494"/>
                </a:lnTo>
                <a:lnTo>
                  <a:pt x="136" y="502"/>
                </a:lnTo>
                <a:lnTo>
                  <a:pt x="127" y="510"/>
                </a:lnTo>
                <a:lnTo>
                  <a:pt x="118" y="516"/>
                </a:lnTo>
                <a:lnTo>
                  <a:pt x="107" y="522"/>
                </a:lnTo>
                <a:lnTo>
                  <a:pt x="96" y="528"/>
                </a:lnTo>
                <a:lnTo>
                  <a:pt x="85" y="533"/>
                </a:lnTo>
                <a:lnTo>
                  <a:pt x="75" y="537"/>
                </a:lnTo>
                <a:lnTo>
                  <a:pt x="64" y="540"/>
                </a:lnTo>
                <a:lnTo>
                  <a:pt x="52" y="543"/>
                </a:lnTo>
                <a:lnTo>
                  <a:pt x="41" y="546"/>
                </a:lnTo>
                <a:lnTo>
                  <a:pt x="29" y="548"/>
                </a:lnTo>
                <a:lnTo>
                  <a:pt x="17" y="549"/>
                </a:lnTo>
                <a:lnTo>
                  <a:pt x="6" y="549"/>
                </a:lnTo>
                <a:lnTo>
                  <a:pt x="1" y="549"/>
                </a:lnTo>
                <a:lnTo>
                  <a:pt x="0" y="54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96" name="Line 12"/>
          <p:cNvSpPr>
            <a:spLocks noChangeShapeType="1"/>
          </p:cNvSpPr>
          <p:nvPr/>
        </p:nvSpPr>
        <p:spPr bwMode="auto">
          <a:xfrm>
            <a:off x="4403725" y="286385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7" name="Line 13"/>
          <p:cNvSpPr>
            <a:spLocks noChangeShapeType="1"/>
          </p:cNvSpPr>
          <p:nvPr/>
        </p:nvSpPr>
        <p:spPr bwMode="auto">
          <a:xfrm>
            <a:off x="4403725" y="3519488"/>
            <a:ext cx="1460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8" name="Line 14"/>
          <p:cNvSpPr>
            <a:spLocks noChangeShapeType="1"/>
          </p:cNvSpPr>
          <p:nvPr/>
        </p:nvSpPr>
        <p:spPr bwMode="auto">
          <a:xfrm>
            <a:off x="3748088" y="3373438"/>
            <a:ext cx="1635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599" name="Line 15"/>
          <p:cNvSpPr>
            <a:spLocks noChangeShapeType="1"/>
          </p:cNvSpPr>
          <p:nvPr/>
        </p:nvSpPr>
        <p:spPr bwMode="auto">
          <a:xfrm>
            <a:off x="3738563" y="3663950"/>
            <a:ext cx="1825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00" name="Freeform 16"/>
          <p:cNvSpPr>
            <a:spLocks/>
          </p:cNvSpPr>
          <p:nvPr/>
        </p:nvSpPr>
        <p:spPr bwMode="auto">
          <a:xfrm>
            <a:off x="3857625" y="3300413"/>
            <a:ext cx="73025" cy="438150"/>
          </a:xfrm>
          <a:custGeom>
            <a:avLst/>
            <a:gdLst>
              <a:gd name="T0" fmla="*/ 0 w 91"/>
              <a:gd name="T1" fmla="*/ 0 h 551"/>
              <a:gd name="T2" fmla="*/ 4 w 91"/>
              <a:gd name="T3" fmla="*/ 0 h 551"/>
              <a:gd name="T4" fmla="*/ 9 w 91"/>
              <a:gd name="T5" fmla="*/ 2 h 551"/>
              <a:gd name="T6" fmla="*/ 13 w 91"/>
              <a:gd name="T7" fmla="*/ 3 h 551"/>
              <a:gd name="T8" fmla="*/ 18 w 91"/>
              <a:gd name="T9" fmla="*/ 6 h 551"/>
              <a:gd name="T10" fmla="*/ 23 w 91"/>
              <a:gd name="T11" fmla="*/ 9 h 551"/>
              <a:gd name="T12" fmla="*/ 27 w 91"/>
              <a:gd name="T13" fmla="*/ 12 h 551"/>
              <a:gd name="T14" fmla="*/ 32 w 91"/>
              <a:gd name="T15" fmla="*/ 17 h 551"/>
              <a:gd name="T16" fmla="*/ 36 w 91"/>
              <a:gd name="T17" fmla="*/ 22 h 551"/>
              <a:gd name="T18" fmla="*/ 39 w 91"/>
              <a:gd name="T19" fmla="*/ 28 h 551"/>
              <a:gd name="T20" fmla="*/ 44 w 91"/>
              <a:gd name="T21" fmla="*/ 34 h 551"/>
              <a:gd name="T22" fmla="*/ 47 w 91"/>
              <a:gd name="T23" fmla="*/ 40 h 551"/>
              <a:gd name="T24" fmla="*/ 52 w 91"/>
              <a:gd name="T25" fmla="*/ 47 h 551"/>
              <a:gd name="T26" fmla="*/ 55 w 91"/>
              <a:gd name="T27" fmla="*/ 55 h 551"/>
              <a:gd name="T28" fmla="*/ 58 w 91"/>
              <a:gd name="T29" fmla="*/ 63 h 551"/>
              <a:gd name="T30" fmla="*/ 62 w 91"/>
              <a:gd name="T31" fmla="*/ 72 h 551"/>
              <a:gd name="T32" fmla="*/ 65 w 91"/>
              <a:gd name="T33" fmla="*/ 81 h 551"/>
              <a:gd name="T34" fmla="*/ 69 w 91"/>
              <a:gd name="T35" fmla="*/ 90 h 551"/>
              <a:gd name="T36" fmla="*/ 72 w 91"/>
              <a:gd name="T37" fmla="*/ 101 h 551"/>
              <a:gd name="T38" fmla="*/ 73 w 91"/>
              <a:gd name="T39" fmla="*/ 110 h 551"/>
              <a:gd name="T40" fmla="*/ 76 w 91"/>
              <a:gd name="T41" fmla="*/ 122 h 551"/>
              <a:gd name="T42" fmla="*/ 81 w 91"/>
              <a:gd name="T43" fmla="*/ 144 h 551"/>
              <a:gd name="T44" fmla="*/ 85 w 91"/>
              <a:gd name="T45" fmla="*/ 168 h 551"/>
              <a:gd name="T46" fmla="*/ 88 w 91"/>
              <a:gd name="T47" fmla="*/ 194 h 551"/>
              <a:gd name="T48" fmla="*/ 90 w 91"/>
              <a:gd name="T49" fmla="*/ 220 h 551"/>
              <a:gd name="T50" fmla="*/ 91 w 91"/>
              <a:gd name="T51" fmla="*/ 247 h 551"/>
              <a:gd name="T52" fmla="*/ 91 w 91"/>
              <a:gd name="T53" fmla="*/ 275 h 551"/>
              <a:gd name="T54" fmla="*/ 91 w 91"/>
              <a:gd name="T55" fmla="*/ 304 h 551"/>
              <a:gd name="T56" fmla="*/ 90 w 91"/>
              <a:gd name="T57" fmla="*/ 330 h 551"/>
              <a:gd name="T58" fmla="*/ 88 w 91"/>
              <a:gd name="T59" fmla="*/ 356 h 551"/>
              <a:gd name="T60" fmla="*/ 85 w 91"/>
              <a:gd name="T61" fmla="*/ 382 h 551"/>
              <a:gd name="T62" fmla="*/ 81 w 91"/>
              <a:gd name="T63" fmla="*/ 405 h 551"/>
              <a:gd name="T64" fmla="*/ 76 w 91"/>
              <a:gd name="T65" fmla="*/ 428 h 551"/>
              <a:gd name="T66" fmla="*/ 75 w 91"/>
              <a:gd name="T67" fmla="*/ 438 h 551"/>
              <a:gd name="T68" fmla="*/ 72 w 91"/>
              <a:gd name="T69" fmla="*/ 449 h 551"/>
              <a:gd name="T70" fmla="*/ 69 w 91"/>
              <a:gd name="T71" fmla="*/ 460 h 551"/>
              <a:gd name="T72" fmla="*/ 65 w 91"/>
              <a:gd name="T73" fmla="*/ 469 h 551"/>
              <a:gd name="T74" fmla="*/ 62 w 91"/>
              <a:gd name="T75" fmla="*/ 478 h 551"/>
              <a:gd name="T76" fmla="*/ 59 w 91"/>
              <a:gd name="T77" fmla="*/ 486 h 551"/>
              <a:gd name="T78" fmla="*/ 56 w 91"/>
              <a:gd name="T79" fmla="*/ 495 h 551"/>
              <a:gd name="T80" fmla="*/ 52 w 91"/>
              <a:gd name="T81" fmla="*/ 502 h 551"/>
              <a:gd name="T82" fmla="*/ 49 w 91"/>
              <a:gd name="T83" fmla="*/ 510 h 551"/>
              <a:gd name="T84" fmla="*/ 44 w 91"/>
              <a:gd name="T85" fmla="*/ 516 h 551"/>
              <a:gd name="T86" fmla="*/ 41 w 91"/>
              <a:gd name="T87" fmla="*/ 522 h 551"/>
              <a:gd name="T88" fmla="*/ 36 w 91"/>
              <a:gd name="T89" fmla="*/ 528 h 551"/>
              <a:gd name="T90" fmla="*/ 33 w 91"/>
              <a:gd name="T91" fmla="*/ 533 h 551"/>
              <a:gd name="T92" fmla="*/ 29 w 91"/>
              <a:gd name="T93" fmla="*/ 537 h 551"/>
              <a:gd name="T94" fmla="*/ 24 w 91"/>
              <a:gd name="T95" fmla="*/ 541 h 551"/>
              <a:gd name="T96" fmla="*/ 20 w 91"/>
              <a:gd name="T97" fmla="*/ 544 h 551"/>
              <a:gd name="T98" fmla="*/ 15 w 91"/>
              <a:gd name="T99" fmla="*/ 547 h 551"/>
              <a:gd name="T100" fmla="*/ 10 w 91"/>
              <a:gd name="T101" fmla="*/ 548 h 551"/>
              <a:gd name="T102" fmla="*/ 6 w 91"/>
              <a:gd name="T103" fmla="*/ 550 h 551"/>
              <a:gd name="T104" fmla="*/ 1 w 91"/>
              <a:gd name="T105"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551">
                <a:moveTo>
                  <a:pt x="0" y="0"/>
                </a:moveTo>
                <a:lnTo>
                  <a:pt x="4" y="0"/>
                </a:lnTo>
                <a:lnTo>
                  <a:pt x="9" y="2"/>
                </a:lnTo>
                <a:lnTo>
                  <a:pt x="13" y="3"/>
                </a:lnTo>
                <a:lnTo>
                  <a:pt x="18" y="6"/>
                </a:lnTo>
                <a:lnTo>
                  <a:pt x="23" y="9"/>
                </a:lnTo>
                <a:lnTo>
                  <a:pt x="27" y="12"/>
                </a:lnTo>
                <a:lnTo>
                  <a:pt x="32" y="17"/>
                </a:lnTo>
                <a:lnTo>
                  <a:pt x="36" y="22"/>
                </a:lnTo>
                <a:lnTo>
                  <a:pt x="39" y="28"/>
                </a:lnTo>
                <a:lnTo>
                  <a:pt x="44" y="34"/>
                </a:lnTo>
                <a:lnTo>
                  <a:pt x="47" y="40"/>
                </a:lnTo>
                <a:lnTo>
                  <a:pt x="52" y="47"/>
                </a:lnTo>
                <a:lnTo>
                  <a:pt x="55" y="55"/>
                </a:lnTo>
                <a:lnTo>
                  <a:pt x="58" y="63"/>
                </a:lnTo>
                <a:lnTo>
                  <a:pt x="62" y="72"/>
                </a:lnTo>
                <a:lnTo>
                  <a:pt x="65" y="81"/>
                </a:lnTo>
                <a:lnTo>
                  <a:pt x="69" y="90"/>
                </a:lnTo>
                <a:lnTo>
                  <a:pt x="72" y="101"/>
                </a:lnTo>
                <a:lnTo>
                  <a:pt x="73" y="110"/>
                </a:lnTo>
                <a:lnTo>
                  <a:pt x="76" y="122"/>
                </a:lnTo>
                <a:lnTo>
                  <a:pt x="81" y="144"/>
                </a:lnTo>
                <a:lnTo>
                  <a:pt x="85" y="168"/>
                </a:lnTo>
                <a:lnTo>
                  <a:pt x="88" y="194"/>
                </a:lnTo>
                <a:lnTo>
                  <a:pt x="90" y="220"/>
                </a:lnTo>
                <a:lnTo>
                  <a:pt x="91" y="247"/>
                </a:lnTo>
                <a:lnTo>
                  <a:pt x="91" y="275"/>
                </a:lnTo>
                <a:lnTo>
                  <a:pt x="91" y="304"/>
                </a:lnTo>
                <a:lnTo>
                  <a:pt x="90" y="330"/>
                </a:lnTo>
                <a:lnTo>
                  <a:pt x="88" y="356"/>
                </a:lnTo>
                <a:lnTo>
                  <a:pt x="85" y="382"/>
                </a:lnTo>
                <a:lnTo>
                  <a:pt x="81" y="405"/>
                </a:lnTo>
                <a:lnTo>
                  <a:pt x="76" y="428"/>
                </a:lnTo>
                <a:lnTo>
                  <a:pt x="75" y="438"/>
                </a:lnTo>
                <a:lnTo>
                  <a:pt x="72" y="449"/>
                </a:lnTo>
                <a:lnTo>
                  <a:pt x="69" y="460"/>
                </a:lnTo>
                <a:lnTo>
                  <a:pt x="65" y="469"/>
                </a:lnTo>
                <a:lnTo>
                  <a:pt x="62" y="478"/>
                </a:lnTo>
                <a:lnTo>
                  <a:pt x="59" y="486"/>
                </a:lnTo>
                <a:lnTo>
                  <a:pt x="56" y="495"/>
                </a:lnTo>
                <a:lnTo>
                  <a:pt x="52" y="502"/>
                </a:lnTo>
                <a:lnTo>
                  <a:pt x="49" y="510"/>
                </a:lnTo>
                <a:lnTo>
                  <a:pt x="44" y="516"/>
                </a:lnTo>
                <a:lnTo>
                  <a:pt x="41" y="522"/>
                </a:lnTo>
                <a:lnTo>
                  <a:pt x="36" y="528"/>
                </a:lnTo>
                <a:lnTo>
                  <a:pt x="33" y="533"/>
                </a:lnTo>
                <a:lnTo>
                  <a:pt x="29" y="537"/>
                </a:lnTo>
                <a:lnTo>
                  <a:pt x="24" y="541"/>
                </a:lnTo>
                <a:lnTo>
                  <a:pt x="20" y="544"/>
                </a:lnTo>
                <a:lnTo>
                  <a:pt x="15" y="547"/>
                </a:lnTo>
                <a:lnTo>
                  <a:pt x="10" y="548"/>
                </a:lnTo>
                <a:lnTo>
                  <a:pt x="6" y="550"/>
                </a:lnTo>
                <a:lnTo>
                  <a:pt x="1" y="55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01" name="Line 17"/>
          <p:cNvSpPr>
            <a:spLocks noChangeShapeType="1"/>
          </p:cNvSpPr>
          <p:nvPr/>
        </p:nvSpPr>
        <p:spPr bwMode="auto">
          <a:xfrm>
            <a:off x="3857625" y="3300413"/>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02" name="Line 18"/>
          <p:cNvSpPr>
            <a:spLocks noChangeShapeType="1"/>
          </p:cNvSpPr>
          <p:nvPr/>
        </p:nvSpPr>
        <p:spPr bwMode="auto">
          <a:xfrm>
            <a:off x="3867150" y="3736975"/>
            <a:ext cx="109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03" name="Freeform 19"/>
          <p:cNvSpPr>
            <a:spLocks/>
          </p:cNvSpPr>
          <p:nvPr/>
        </p:nvSpPr>
        <p:spPr bwMode="auto">
          <a:xfrm>
            <a:off x="3967163" y="3300413"/>
            <a:ext cx="436562" cy="219075"/>
          </a:xfrm>
          <a:custGeom>
            <a:avLst/>
            <a:gdLst>
              <a:gd name="T0" fmla="*/ 0 w 551"/>
              <a:gd name="T1" fmla="*/ 0 h 276"/>
              <a:gd name="T2" fmla="*/ 29 w 551"/>
              <a:gd name="T3" fmla="*/ 0 h 276"/>
              <a:gd name="T4" fmla="*/ 57 w 551"/>
              <a:gd name="T5" fmla="*/ 2 h 276"/>
              <a:gd name="T6" fmla="*/ 84 w 551"/>
              <a:gd name="T7" fmla="*/ 3 h 276"/>
              <a:gd name="T8" fmla="*/ 112 w 551"/>
              <a:gd name="T9" fmla="*/ 6 h 276"/>
              <a:gd name="T10" fmla="*/ 138 w 551"/>
              <a:gd name="T11" fmla="*/ 9 h 276"/>
              <a:gd name="T12" fmla="*/ 164 w 551"/>
              <a:gd name="T13" fmla="*/ 12 h 276"/>
              <a:gd name="T14" fmla="*/ 190 w 551"/>
              <a:gd name="T15" fmla="*/ 17 h 276"/>
              <a:gd name="T16" fmla="*/ 214 w 551"/>
              <a:gd name="T17" fmla="*/ 22 h 276"/>
              <a:gd name="T18" fmla="*/ 239 w 551"/>
              <a:gd name="T19" fmla="*/ 28 h 276"/>
              <a:gd name="T20" fmla="*/ 263 w 551"/>
              <a:gd name="T21" fmla="*/ 34 h 276"/>
              <a:gd name="T22" fmla="*/ 286 w 551"/>
              <a:gd name="T23" fmla="*/ 40 h 276"/>
              <a:gd name="T24" fmla="*/ 308 w 551"/>
              <a:gd name="T25" fmla="*/ 47 h 276"/>
              <a:gd name="T26" fmla="*/ 331 w 551"/>
              <a:gd name="T27" fmla="*/ 55 h 276"/>
              <a:gd name="T28" fmla="*/ 351 w 551"/>
              <a:gd name="T29" fmla="*/ 63 h 276"/>
              <a:gd name="T30" fmla="*/ 370 w 551"/>
              <a:gd name="T31" fmla="*/ 72 h 276"/>
              <a:gd name="T32" fmla="*/ 390 w 551"/>
              <a:gd name="T33" fmla="*/ 81 h 276"/>
              <a:gd name="T34" fmla="*/ 409 w 551"/>
              <a:gd name="T35" fmla="*/ 90 h 276"/>
              <a:gd name="T36" fmla="*/ 426 w 551"/>
              <a:gd name="T37" fmla="*/ 101 h 276"/>
              <a:gd name="T38" fmla="*/ 442 w 551"/>
              <a:gd name="T39" fmla="*/ 110 h 276"/>
              <a:gd name="T40" fmla="*/ 458 w 551"/>
              <a:gd name="T41" fmla="*/ 122 h 276"/>
              <a:gd name="T42" fmla="*/ 471 w 551"/>
              <a:gd name="T43" fmla="*/ 133 h 276"/>
              <a:gd name="T44" fmla="*/ 485 w 551"/>
              <a:gd name="T45" fmla="*/ 144 h 276"/>
              <a:gd name="T46" fmla="*/ 497 w 551"/>
              <a:gd name="T47" fmla="*/ 156 h 276"/>
              <a:gd name="T48" fmla="*/ 508 w 551"/>
              <a:gd name="T49" fmla="*/ 168 h 276"/>
              <a:gd name="T50" fmla="*/ 517 w 551"/>
              <a:gd name="T51" fmla="*/ 180 h 276"/>
              <a:gd name="T52" fmla="*/ 526 w 551"/>
              <a:gd name="T53" fmla="*/ 194 h 276"/>
              <a:gd name="T54" fmla="*/ 534 w 551"/>
              <a:gd name="T55" fmla="*/ 206 h 276"/>
              <a:gd name="T56" fmla="*/ 540 w 551"/>
              <a:gd name="T57" fmla="*/ 220 h 276"/>
              <a:gd name="T58" fmla="*/ 545 w 551"/>
              <a:gd name="T59" fmla="*/ 234 h 276"/>
              <a:gd name="T60" fmla="*/ 548 w 551"/>
              <a:gd name="T61" fmla="*/ 247 h 276"/>
              <a:gd name="T62" fmla="*/ 551 w 551"/>
              <a:gd name="T63" fmla="*/ 261 h 276"/>
              <a:gd name="T64" fmla="*/ 551 w 551"/>
              <a:gd name="T65"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6">
                <a:moveTo>
                  <a:pt x="0" y="0"/>
                </a:moveTo>
                <a:lnTo>
                  <a:pt x="29" y="0"/>
                </a:lnTo>
                <a:lnTo>
                  <a:pt x="57" y="2"/>
                </a:lnTo>
                <a:lnTo>
                  <a:pt x="84" y="3"/>
                </a:lnTo>
                <a:lnTo>
                  <a:pt x="112" y="6"/>
                </a:lnTo>
                <a:lnTo>
                  <a:pt x="138" y="9"/>
                </a:lnTo>
                <a:lnTo>
                  <a:pt x="164" y="12"/>
                </a:lnTo>
                <a:lnTo>
                  <a:pt x="190" y="17"/>
                </a:lnTo>
                <a:lnTo>
                  <a:pt x="214" y="22"/>
                </a:lnTo>
                <a:lnTo>
                  <a:pt x="239" y="28"/>
                </a:lnTo>
                <a:lnTo>
                  <a:pt x="263" y="34"/>
                </a:lnTo>
                <a:lnTo>
                  <a:pt x="286" y="40"/>
                </a:lnTo>
                <a:lnTo>
                  <a:pt x="308" y="47"/>
                </a:lnTo>
                <a:lnTo>
                  <a:pt x="331" y="55"/>
                </a:lnTo>
                <a:lnTo>
                  <a:pt x="351" y="63"/>
                </a:lnTo>
                <a:lnTo>
                  <a:pt x="370" y="72"/>
                </a:lnTo>
                <a:lnTo>
                  <a:pt x="390" y="81"/>
                </a:lnTo>
                <a:lnTo>
                  <a:pt x="409" y="90"/>
                </a:lnTo>
                <a:lnTo>
                  <a:pt x="426" y="101"/>
                </a:lnTo>
                <a:lnTo>
                  <a:pt x="442" y="110"/>
                </a:lnTo>
                <a:lnTo>
                  <a:pt x="458" y="122"/>
                </a:lnTo>
                <a:lnTo>
                  <a:pt x="471" y="133"/>
                </a:lnTo>
                <a:lnTo>
                  <a:pt x="485" y="144"/>
                </a:lnTo>
                <a:lnTo>
                  <a:pt x="497" y="156"/>
                </a:lnTo>
                <a:lnTo>
                  <a:pt x="508" y="168"/>
                </a:lnTo>
                <a:lnTo>
                  <a:pt x="517" y="180"/>
                </a:lnTo>
                <a:lnTo>
                  <a:pt x="526" y="194"/>
                </a:lnTo>
                <a:lnTo>
                  <a:pt x="534" y="206"/>
                </a:lnTo>
                <a:lnTo>
                  <a:pt x="540" y="220"/>
                </a:lnTo>
                <a:lnTo>
                  <a:pt x="545" y="234"/>
                </a:lnTo>
                <a:lnTo>
                  <a:pt x="548" y="247"/>
                </a:lnTo>
                <a:lnTo>
                  <a:pt x="551" y="261"/>
                </a:lnTo>
                <a:lnTo>
                  <a:pt x="551" y="27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04" name="Freeform 20"/>
          <p:cNvSpPr>
            <a:spLocks/>
          </p:cNvSpPr>
          <p:nvPr/>
        </p:nvSpPr>
        <p:spPr bwMode="auto">
          <a:xfrm>
            <a:off x="3967163" y="3519488"/>
            <a:ext cx="436562" cy="219075"/>
          </a:xfrm>
          <a:custGeom>
            <a:avLst/>
            <a:gdLst>
              <a:gd name="T0" fmla="*/ 0 w 551"/>
              <a:gd name="T1" fmla="*/ 275 h 275"/>
              <a:gd name="T2" fmla="*/ 29 w 551"/>
              <a:gd name="T3" fmla="*/ 274 h 275"/>
              <a:gd name="T4" fmla="*/ 57 w 551"/>
              <a:gd name="T5" fmla="*/ 274 h 275"/>
              <a:gd name="T6" fmla="*/ 84 w 551"/>
              <a:gd name="T7" fmla="*/ 271 h 275"/>
              <a:gd name="T8" fmla="*/ 112 w 551"/>
              <a:gd name="T9" fmla="*/ 269 h 275"/>
              <a:gd name="T10" fmla="*/ 138 w 551"/>
              <a:gd name="T11" fmla="*/ 266 h 275"/>
              <a:gd name="T12" fmla="*/ 164 w 551"/>
              <a:gd name="T13" fmla="*/ 261 h 275"/>
              <a:gd name="T14" fmla="*/ 190 w 551"/>
              <a:gd name="T15" fmla="*/ 258 h 275"/>
              <a:gd name="T16" fmla="*/ 214 w 551"/>
              <a:gd name="T17" fmla="*/ 252 h 275"/>
              <a:gd name="T18" fmla="*/ 239 w 551"/>
              <a:gd name="T19" fmla="*/ 248 h 275"/>
              <a:gd name="T20" fmla="*/ 263 w 551"/>
              <a:gd name="T21" fmla="*/ 242 h 275"/>
              <a:gd name="T22" fmla="*/ 286 w 551"/>
              <a:gd name="T23" fmla="*/ 234 h 275"/>
              <a:gd name="T24" fmla="*/ 308 w 551"/>
              <a:gd name="T25" fmla="*/ 228 h 275"/>
              <a:gd name="T26" fmla="*/ 331 w 551"/>
              <a:gd name="T27" fmla="*/ 220 h 275"/>
              <a:gd name="T28" fmla="*/ 351 w 551"/>
              <a:gd name="T29" fmla="*/ 211 h 275"/>
              <a:gd name="T30" fmla="*/ 370 w 551"/>
              <a:gd name="T31" fmla="*/ 203 h 275"/>
              <a:gd name="T32" fmla="*/ 390 w 551"/>
              <a:gd name="T33" fmla="*/ 194 h 275"/>
              <a:gd name="T34" fmla="*/ 409 w 551"/>
              <a:gd name="T35" fmla="*/ 184 h 275"/>
              <a:gd name="T36" fmla="*/ 426 w 551"/>
              <a:gd name="T37" fmla="*/ 174 h 275"/>
              <a:gd name="T38" fmla="*/ 442 w 551"/>
              <a:gd name="T39" fmla="*/ 164 h 275"/>
              <a:gd name="T40" fmla="*/ 458 w 551"/>
              <a:gd name="T41" fmla="*/ 153 h 275"/>
              <a:gd name="T42" fmla="*/ 471 w 551"/>
              <a:gd name="T43" fmla="*/ 142 h 275"/>
              <a:gd name="T44" fmla="*/ 485 w 551"/>
              <a:gd name="T45" fmla="*/ 130 h 275"/>
              <a:gd name="T46" fmla="*/ 497 w 551"/>
              <a:gd name="T47" fmla="*/ 118 h 275"/>
              <a:gd name="T48" fmla="*/ 508 w 551"/>
              <a:gd name="T49" fmla="*/ 107 h 275"/>
              <a:gd name="T50" fmla="*/ 517 w 551"/>
              <a:gd name="T51" fmla="*/ 94 h 275"/>
              <a:gd name="T52" fmla="*/ 526 w 551"/>
              <a:gd name="T53" fmla="*/ 81 h 275"/>
              <a:gd name="T54" fmla="*/ 534 w 551"/>
              <a:gd name="T55" fmla="*/ 68 h 275"/>
              <a:gd name="T56" fmla="*/ 540 w 551"/>
              <a:gd name="T57" fmla="*/ 55 h 275"/>
              <a:gd name="T58" fmla="*/ 545 w 551"/>
              <a:gd name="T59" fmla="*/ 42 h 275"/>
              <a:gd name="T60" fmla="*/ 548 w 551"/>
              <a:gd name="T61" fmla="*/ 28 h 275"/>
              <a:gd name="T62" fmla="*/ 551 w 551"/>
              <a:gd name="T63" fmla="*/ 14 h 275"/>
              <a:gd name="T64" fmla="*/ 551 w 551"/>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275"/>
                </a:moveTo>
                <a:lnTo>
                  <a:pt x="29" y="274"/>
                </a:lnTo>
                <a:lnTo>
                  <a:pt x="57" y="274"/>
                </a:lnTo>
                <a:lnTo>
                  <a:pt x="84" y="271"/>
                </a:lnTo>
                <a:lnTo>
                  <a:pt x="112" y="269"/>
                </a:lnTo>
                <a:lnTo>
                  <a:pt x="138" y="266"/>
                </a:lnTo>
                <a:lnTo>
                  <a:pt x="164" y="261"/>
                </a:lnTo>
                <a:lnTo>
                  <a:pt x="190" y="258"/>
                </a:lnTo>
                <a:lnTo>
                  <a:pt x="214" y="252"/>
                </a:lnTo>
                <a:lnTo>
                  <a:pt x="239" y="248"/>
                </a:lnTo>
                <a:lnTo>
                  <a:pt x="263" y="242"/>
                </a:lnTo>
                <a:lnTo>
                  <a:pt x="286" y="234"/>
                </a:lnTo>
                <a:lnTo>
                  <a:pt x="308" y="228"/>
                </a:lnTo>
                <a:lnTo>
                  <a:pt x="331" y="220"/>
                </a:lnTo>
                <a:lnTo>
                  <a:pt x="351" y="211"/>
                </a:lnTo>
                <a:lnTo>
                  <a:pt x="370" y="203"/>
                </a:lnTo>
                <a:lnTo>
                  <a:pt x="390" y="194"/>
                </a:lnTo>
                <a:lnTo>
                  <a:pt x="409" y="184"/>
                </a:lnTo>
                <a:lnTo>
                  <a:pt x="426" y="174"/>
                </a:lnTo>
                <a:lnTo>
                  <a:pt x="442" y="164"/>
                </a:lnTo>
                <a:lnTo>
                  <a:pt x="458" y="153"/>
                </a:lnTo>
                <a:lnTo>
                  <a:pt x="471" y="142"/>
                </a:lnTo>
                <a:lnTo>
                  <a:pt x="485" y="130"/>
                </a:lnTo>
                <a:lnTo>
                  <a:pt x="497" y="118"/>
                </a:lnTo>
                <a:lnTo>
                  <a:pt x="508" y="107"/>
                </a:lnTo>
                <a:lnTo>
                  <a:pt x="517" y="94"/>
                </a:lnTo>
                <a:lnTo>
                  <a:pt x="526" y="81"/>
                </a:lnTo>
                <a:lnTo>
                  <a:pt x="534" y="68"/>
                </a:lnTo>
                <a:lnTo>
                  <a:pt x="540" y="55"/>
                </a:lnTo>
                <a:lnTo>
                  <a:pt x="545" y="42"/>
                </a:lnTo>
                <a:lnTo>
                  <a:pt x="548" y="28"/>
                </a:lnTo>
                <a:lnTo>
                  <a:pt x="551" y="14"/>
                </a:lnTo>
                <a:lnTo>
                  <a:pt x="55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06" name="Rectangle 22"/>
          <p:cNvSpPr>
            <a:spLocks noChangeArrowheads="1"/>
          </p:cNvSpPr>
          <p:nvPr/>
        </p:nvSpPr>
        <p:spPr bwMode="auto">
          <a:xfrm>
            <a:off x="3570288" y="2165350"/>
            <a:ext cx="1138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WDDL AND </a:t>
            </a:r>
            <a:endParaRPr lang="en-US" sz="1800" b="0" u="none"/>
          </a:p>
        </p:txBody>
      </p:sp>
      <p:sp>
        <p:nvSpPr>
          <p:cNvPr id="707646" name="Line 62"/>
          <p:cNvSpPr>
            <a:spLocks noChangeShapeType="1"/>
          </p:cNvSpPr>
          <p:nvPr/>
        </p:nvSpPr>
        <p:spPr bwMode="auto">
          <a:xfrm>
            <a:off x="1566863" y="2900363"/>
            <a:ext cx="3175" cy="10461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47" name="Line 63"/>
          <p:cNvSpPr>
            <a:spLocks noChangeShapeType="1"/>
          </p:cNvSpPr>
          <p:nvPr/>
        </p:nvSpPr>
        <p:spPr bwMode="auto">
          <a:xfrm flipH="1">
            <a:off x="1493838" y="2609850"/>
            <a:ext cx="730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48" name="Line 64"/>
          <p:cNvSpPr>
            <a:spLocks noChangeShapeType="1"/>
          </p:cNvSpPr>
          <p:nvPr/>
        </p:nvSpPr>
        <p:spPr bwMode="auto">
          <a:xfrm flipH="1">
            <a:off x="1493838" y="3190875"/>
            <a:ext cx="730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49" name="Rectangle 65"/>
          <p:cNvSpPr>
            <a:spLocks noChangeArrowheads="1"/>
          </p:cNvSpPr>
          <p:nvPr/>
        </p:nvSpPr>
        <p:spPr bwMode="auto">
          <a:xfrm>
            <a:off x="1417638" y="400685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clk</a:t>
            </a:r>
            <a:endParaRPr lang="en-US" sz="1800" b="0" u="none"/>
          </a:p>
        </p:txBody>
      </p:sp>
      <p:sp>
        <p:nvSpPr>
          <p:cNvPr id="707651" name="Line 67"/>
          <p:cNvSpPr>
            <a:spLocks noChangeShapeType="1"/>
          </p:cNvSpPr>
          <p:nvPr/>
        </p:nvSpPr>
        <p:spPr bwMode="auto">
          <a:xfrm>
            <a:off x="2222500" y="275590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2" name="Line 68"/>
          <p:cNvSpPr>
            <a:spLocks noChangeShapeType="1"/>
          </p:cNvSpPr>
          <p:nvPr/>
        </p:nvSpPr>
        <p:spPr bwMode="auto">
          <a:xfrm>
            <a:off x="1566863" y="2609850"/>
            <a:ext cx="1635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3" name="Line 69"/>
          <p:cNvSpPr>
            <a:spLocks noChangeShapeType="1"/>
          </p:cNvSpPr>
          <p:nvPr/>
        </p:nvSpPr>
        <p:spPr bwMode="auto">
          <a:xfrm>
            <a:off x="1566863" y="2900363"/>
            <a:ext cx="1635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4" name="Freeform 70"/>
          <p:cNvSpPr>
            <a:spLocks/>
          </p:cNvSpPr>
          <p:nvPr/>
        </p:nvSpPr>
        <p:spPr bwMode="auto">
          <a:xfrm>
            <a:off x="1676400" y="2536825"/>
            <a:ext cx="73025" cy="436563"/>
          </a:xfrm>
          <a:custGeom>
            <a:avLst/>
            <a:gdLst>
              <a:gd name="T0" fmla="*/ 0 w 92"/>
              <a:gd name="T1" fmla="*/ 0 h 550"/>
              <a:gd name="T2" fmla="*/ 4 w 92"/>
              <a:gd name="T3" fmla="*/ 0 h 550"/>
              <a:gd name="T4" fmla="*/ 9 w 92"/>
              <a:gd name="T5" fmla="*/ 0 h 550"/>
              <a:gd name="T6" fmla="*/ 14 w 92"/>
              <a:gd name="T7" fmla="*/ 4 h 550"/>
              <a:gd name="T8" fmla="*/ 18 w 92"/>
              <a:gd name="T9" fmla="*/ 5 h 550"/>
              <a:gd name="T10" fmla="*/ 23 w 92"/>
              <a:gd name="T11" fmla="*/ 8 h 550"/>
              <a:gd name="T12" fmla="*/ 27 w 92"/>
              <a:gd name="T13" fmla="*/ 13 h 550"/>
              <a:gd name="T14" fmla="*/ 32 w 92"/>
              <a:gd name="T15" fmla="*/ 16 h 550"/>
              <a:gd name="T16" fmla="*/ 37 w 92"/>
              <a:gd name="T17" fmla="*/ 22 h 550"/>
              <a:gd name="T18" fmla="*/ 40 w 92"/>
              <a:gd name="T19" fmla="*/ 26 h 550"/>
              <a:gd name="T20" fmla="*/ 44 w 92"/>
              <a:gd name="T21" fmla="*/ 33 h 550"/>
              <a:gd name="T22" fmla="*/ 47 w 92"/>
              <a:gd name="T23" fmla="*/ 40 h 550"/>
              <a:gd name="T24" fmla="*/ 52 w 92"/>
              <a:gd name="T25" fmla="*/ 46 h 550"/>
              <a:gd name="T26" fmla="*/ 55 w 92"/>
              <a:gd name="T27" fmla="*/ 54 h 550"/>
              <a:gd name="T28" fmla="*/ 58 w 92"/>
              <a:gd name="T29" fmla="*/ 63 h 550"/>
              <a:gd name="T30" fmla="*/ 63 w 92"/>
              <a:gd name="T31" fmla="*/ 71 h 550"/>
              <a:gd name="T32" fmla="*/ 66 w 92"/>
              <a:gd name="T33" fmla="*/ 80 h 550"/>
              <a:gd name="T34" fmla="*/ 69 w 92"/>
              <a:gd name="T35" fmla="*/ 91 h 550"/>
              <a:gd name="T36" fmla="*/ 72 w 92"/>
              <a:gd name="T37" fmla="*/ 100 h 550"/>
              <a:gd name="T38" fmla="*/ 73 w 92"/>
              <a:gd name="T39" fmla="*/ 110 h 550"/>
              <a:gd name="T40" fmla="*/ 76 w 92"/>
              <a:gd name="T41" fmla="*/ 121 h 550"/>
              <a:gd name="T42" fmla="*/ 81 w 92"/>
              <a:gd name="T43" fmla="*/ 144 h 550"/>
              <a:gd name="T44" fmla="*/ 85 w 92"/>
              <a:gd name="T45" fmla="*/ 168 h 550"/>
              <a:gd name="T46" fmla="*/ 89 w 92"/>
              <a:gd name="T47" fmla="*/ 193 h 550"/>
              <a:gd name="T48" fmla="*/ 90 w 92"/>
              <a:gd name="T49" fmla="*/ 219 h 550"/>
              <a:gd name="T50" fmla="*/ 92 w 92"/>
              <a:gd name="T51" fmla="*/ 246 h 550"/>
              <a:gd name="T52" fmla="*/ 92 w 92"/>
              <a:gd name="T53" fmla="*/ 275 h 550"/>
              <a:gd name="T54" fmla="*/ 92 w 92"/>
              <a:gd name="T55" fmla="*/ 303 h 550"/>
              <a:gd name="T56" fmla="*/ 90 w 92"/>
              <a:gd name="T57" fmla="*/ 330 h 550"/>
              <a:gd name="T58" fmla="*/ 89 w 92"/>
              <a:gd name="T59" fmla="*/ 356 h 550"/>
              <a:gd name="T60" fmla="*/ 85 w 92"/>
              <a:gd name="T61" fmla="*/ 381 h 550"/>
              <a:gd name="T62" fmla="*/ 81 w 92"/>
              <a:gd name="T63" fmla="*/ 405 h 550"/>
              <a:gd name="T64" fmla="*/ 76 w 92"/>
              <a:gd name="T65" fmla="*/ 428 h 550"/>
              <a:gd name="T66" fmla="*/ 75 w 92"/>
              <a:gd name="T67" fmla="*/ 439 h 550"/>
              <a:gd name="T68" fmla="*/ 72 w 92"/>
              <a:gd name="T69" fmla="*/ 448 h 550"/>
              <a:gd name="T70" fmla="*/ 69 w 92"/>
              <a:gd name="T71" fmla="*/ 458 h 550"/>
              <a:gd name="T72" fmla="*/ 66 w 92"/>
              <a:gd name="T73" fmla="*/ 468 h 550"/>
              <a:gd name="T74" fmla="*/ 63 w 92"/>
              <a:gd name="T75" fmla="*/ 477 h 550"/>
              <a:gd name="T76" fmla="*/ 59 w 92"/>
              <a:gd name="T77" fmla="*/ 486 h 550"/>
              <a:gd name="T78" fmla="*/ 56 w 92"/>
              <a:gd name="T79" fmla="*/ 494 h 550"/>
              <a:gd name="T80" fmla="*/ 52 w 92"/>
              <a:gd name="T81" fmla="*/ 501 h 550"/>
              <a:gd name="T82" fmla="*/ 49 w 92"/>
              <a:gd name="T83" fmla="*/ 509 h 550"/>
              <a:gd name="T84" fmla="*/ 44 w 92"/>
              <a:gd name="T85" fmla="*/ 515 h 550"/>
              <a:gd name="T86" fmla="*/ 41 w 92"/>
              <a:gd name="T87" fmla="*/ 521 h 550"/>
              <a:gd name="T88" fmla="*/ 37 w 92"/>
              <a:gd name="T89" fmla="*/ 527 h 550"/>
              <a:gd name="T90" fmla="*/ 33 w 92"/>
              <a:gd name="T91" fmla="*/ 532 h 550"/>
              <a:gd name="T92" fmla="*/ 29 w 92"/>
              <a:gd name="T93" fmla="*/ 536 h 550"/>
              <a:gd name="T94" fmla="*/ 24 w 92"/>
              <a:gd name="T95" fmla="*/ 541 h 550"/>
              <a:gd name="T96" fmla="*/ 20 w 92"/>
              <a:gd name="T97" fmla="*/ 544 h 550"/>
              <a:gd name="T98" fmla="*/ 15 w 92"/>
              <a:gd name="T99" fmla="*/ 547 h 550"/>
              <a:gd name="T100" fmla="*/ 11 w 92"/>
              <a:gd name="T101" fmla="*/ 548 h 550"/>
              <a:gd name="T102" fmla="*/ 6 w 92"/>
              <a:gd name="T103" fmla="*/ 550 h 550"/>
              <a:gd name="T104" fmla="*/ 1 w 92"/>
              <a:gd name="T10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550">
                <a:moveTo>
                  <a:pt x="0" y="0"/>
                </a:moveTo>
                <a:lnTo>
                  <a:pt x="4" y="0"/>
                </a:lnTo>
                <a:lnTo>
                  <a:pt x="9" y="0"/>
                </a:lnTo>
                <a:lnTo>
                  <a:pt x="14" y="4"/>
                </a:lnTo>
                <a:lnTo>
                  <a:pt x="18" y="5"/>
                </a:lnTo>
                <a:lnTo>
                  <a:pt x="23" y="8"/>
                </a:lnTo>
                <a:lnTo>
                  <a:pt x="27" y="13"/>
                </a:lnTo>
                <a:lnTo>
                  <a:pt x="32" y="16"/>
                </a:lnTo>
                <a:lnTo>
                  <a:pt x="37" y="22"/>
                </a:lnTo>
                <a:lnTo>
                  <a:pt x="40" y="26"/>
                </a:lnTo>
                <a:lnTo>
                  <a:pt x="44" y="33"/>
                </a:lnTo>
                <a:lnTo>
                  <a:pt x="47" y="40"/>
                </a:lnTo>
                <a:lnTo>
                  <a:pt x="52" y="46"/>
                </a:lnTo>
                <a:lnTo>
                  <a:pt x="55" y="54"/>
                </a:lnTo>
                <a:lnTo>
                  <a:pt x="58" y="63"/>
                </a:lnTo>
                <a:lnTo>
                  <a:pt x="63" y="71"/>
                </a:lnTo>
                <a:lnTo>
                  <a:pt x="66" y="80"/>
                </a:lnTo>
                <a:lnTo>
                  <a:pt x="69" y="91"/>
                </a:lnTo>
                <a:lnTo>
                  <a:pt x="72" y="100"/>
                </a:lnTo>
                <a:lnTo>
                  <a:pt x="73" y="110"/>
                </a:lnTo>
                <a:lnTo>
                  <a:pt x="76" y="121"/>
                </a:lnTo>
                <a:lnTo>
                  <a:pt x="81" y="144"/>
                </a:lnTo>
                <a:lnTo>
                  <a:pt x="85" y="168"/>
                </a:lnTo>
                <a:lnTo>
                  <a:pt x="89" y="193"/>
                </a:lnTo>
                <a:lnTo>
                  <a:pt x="90" y="219"/>
                </a:lnTo>
                <a:lnTo>
                  <a:pt x="92" y="246"/>
                </a:lnTo>
                <a:lnTo>
                  <a:pt x="92" y="275"/>
                </a:lnTo>
                <a:lnTo>
                  <a:pt x="92" y="303"/>
                </a:lnTo>
                <a:lnTo>
                  <a:pt x="90" y="330"/>
                </a:lnTo>
                <a:lnTo>
                  <a:pt x="89" y="356"/>
                </a:lnTo>
                <a:lnTo>
                  <a:pt x="85" y="381"/>
                </a:lnTo>
                <a:lnTo>
                  <a:pt x="81" y="405"/>
                </a:lnTo>
                <a:lnTo>
                  <a:pt x="76" y="428"/>
                </a:lnTo>
                <a:lnTo>
                  <a:pt x="75" y="439"/>
                </a:lnTo>
                <a:lnTo>
                  <a:pt x="72" y="448"/>
                </a:lnTo>
                <a:lnTo>
                  <a:pt x="69" y="458"/>
                </a:lnTo>
                <a:lnTo>
                  <a:pt x="66" y="468"/>
                </a:lnTo>
                <a:lnTo>
                  <a:pt x="63" y="477"/>
                </a:lnTo>
                <a:lnTo>
                  <a:pt x="59" y="486"/>
                </a:lnTo>
                <a:lnTo>
                  <a:pt x="56" y="494"/>
                </a:lnTo>
                <a:lnTo>
                  <a:pt x="52" y="501"/>
                </a:lnTo>
                <a:lnTo>
                  <a:pt x="49" y="509"/>
                </a:lnTo>
                <a:lnTo>
                  <a:pt x="44" y="515"/>
                </a:lnTo>
                <a:lnTo>
                  <a:pt x="41" y="521"/>
                </a:lnTo>
                <a:lnTo>
                  <a:pt x="37" y="527"/>
                </a:lnTo>
                <a:lnTo>
                  <a:pt x="33" y="532"/>
                </a:lnTo>
                <a:lnTo>
                  <a:pt x="29" y="536"/>
                </a:lnTo>
                <a:lnTo>
                  <a:pt x="24" y="541"/>
                </a:lnTo>
                <a:lnTo>
                  <a:pt x="20" y="544"/>
                </a:lnTo>
                <a:lnTo>
                  <a:pt x="15" y="547"/>
                </a:lnTo>
                <a:lnTo>
                  <a:pt x="11" y="548"/>
                </a:lnTo>
                <a:lnTo>
                  <a:pt x="6" y="550"/>
                </a:lnTo>
                <a:lnTo>
                  <a:pt x="1" y="55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55" name="Line 71"/>
          <p:cNvSpPr>
            <a:spLocks noChangeShapeType="1"/>
          </p:cNvSpPr>
          <p:nvPr/>
        </p:nvSpPr>
        <p:spPr bwMode="auto">
          <a:xfrm>
            <a:off x="1676400" y="2536825"/>
            <a:ext cx="109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6" name="Line 72"/>
          <p:cNvSpPr>
            <a:spLocks noChangeShapeType="1"/>
          </p:cNvSpPr>
          <p:nvPr/>
        </p:nvSpPr>
        <p:spPr bwMode="auto">
          <a:xfrm>
            <a:off x="1676400" y="2973388"/>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57" name="Freeform 73"/>
          <p:cNvSpPr>
            <a:spLocks/>
          </p:cNvSpPr>
          <p:nvPr/>
        </p:nvSpPr>
        <p:spPr bwMode="auto">
          <a:xfrm>
            <a:off x="1785938" y="2536825"/>
            <a:ext cx="436562" cy="219075"/>
          </a:xfrm>
          <a:custGeom>
            <a:avLst/>
            <a:gdLst>
              <a:gd name="T0" fmla="*/ 0 w 551"/>
              <a:gd name="T1" fmla="*/ 0 h 275"/>
              <a:gd name="T2" fmla="*/ 30 w 551"/>
              <a:gd name="T3" fmla="*/ 0 h 275"/>
              <a:gd name="T4" fmla="*/ 57 w 551"/>
              <a:gd name="T5" fmla="*/ 0 h 275"/>
              <a:gd name="T6" fmla="*/ 85 w 551"/>
              <a:gd name="T7" fmla="*/ 4 h 275"/>
              <a:gd name="T8" fmla="*/ 112 w 551"/>
              <a:gd name="T9" fmla="*/ 5 h 275"/>
              <a:gd name="T10" fmla="*/ 138 w 551"/>
              <a:gd name="T11" fmla="*/ 8 h 275"/>
              <a:gd name="T12" fmla="*/ 164 w 551"/>
              <a:gd name="T13" fmla="*/ 13 h 275"/>
              <a:gd name="T14" fmla="*/ 190 w 551"/>
              <a:gd name="T15" fmla="*/ 16 h 275"/>
              <a:gd name="T16" fmla="*/ 215 w 551"/>
              <a:gd name="T17" fmla="*/ 22 h 275"/>
              <a:gd name="T18" fmla="*/ 239 w 551"/>
              <a:gd name="T19" fmla="*/ 26 h 275"/>
              <a:gd name="T20" fmla="*/ 264 w 551"/>
              <a:gd name="T21" fmla="*/ 33 h 275"/>
              <a:gd name="T22" fmla="*/ 286 w 551"/>
              <a:gd name="T23" fmla="*/ 40 h 275"/>
              <a:gd name="T24" fmla="*/ 308 w 551"/>
              <a:gd name="T25" fmla="*/ 46 h 275"/>
              <a:gd name="T26" fmla="*/ 329 w 551"/>
              <a:gd name="T27" fmla="*/ 54 h 275"/>
              <a:gd name="T28" fmla="*/ 351 w 551"/>
              <a:gd name="T29" fmla="*/ 63 h 275"/>
              <a:gd name="T30" fmla="*/ 371 w 551"/>
              <a:gd name="T31" fmla="*/ 71 h 275"/>
              <a:gd name="T32" fmla="*/ 390 w 551"/>
              <a:gd name="T33" fmla="*/ 80 h 275"/>
              <a:gd name="T34" fmla="*/ 407 w 551"/>
              <a:gd name="T35" fmla="*/ 91 h 275"/>
              <a:gd name="T36" fmla="*/ 426 w 551"/>
              <a:gd name="T37" fmla="*/ 100 h 275"/>
              <a:gd name="T38" fmla="*/ 441 w 551"/>
              <a:gd name="T39" fmla="*/ 110 h 275"/>
              <a:gd name="T40" fmla="*/ 456 w 551"/>
              <a:gd name="T41" fmla="*/ 121 h 275"/>
              <a:gd name="T42" fmla="*/ 471 w 551"/>
              <a:gd name="T43" fmla="*/ 132 h 275"/>
              <a:gd name="T44" fmla="*/ 484 w 551"/>
              <a:gd name="T45" fmla="*/ 144 h 275"/>
              <a:gd name="T46" fmla="*/ 496 w 551"/>
              <a:gd name="T47" fmla="*/ 156 h 275"/>
              <a:gd name="T48" fmla="*/ 508 w 551"/>
              <a:gd name="T49" fmla="*/ 168 h 275"/>
              <a:gd name="T50" fmla="*/ 517 w 551"/>
              <a:gd name="T51" fmla="*/ 181 h 275"/>
              <a:gd name="T52" fmla="*/ 527 w 551"/>
              <a:gd name="T53" fmla="*/ 193 h 275"/>
              <a:gd name="T54" fmla="*/ 534 w 551"/>
              <a:gd name="T55" fmla="*/ 207 h 275"/>
              <a:gd name="T56" fmla="*/ 540 w 551"/>
              <a:gd name="T57" fmla="*/ 220 h 275"/>
              <a:gd name="T58" fmla="*/ 545 w 551"/>
              <a:gd name="T59" fmla="*/ 232 h 275"/>
              <a:gd name="T60" fmla="*/ 548 w 551"/>
              <a:gd name="T61" fmla="*/ 248 h 275"/>
              <a:gd name="T62" fmla="*/ 549 w 551"/>
              <a:gd name="T63" fmla="*/ 261 h 275"/>
              <a:gd name="T64" fmla="*/ 551 w 551"/>
              <a:gd name="T65"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0"/>
                </a:moveTo>
                <a:lnTo>
                  <a:pt x="30" y="0"/>
                </a:lnTo>
                <a:lnTo>
                  <a:pt x="57" y="0"/>
                </a:lnTo>
                <a:lnTo>
                  <a:pt x="85" y="4"/>
                </a:lnTo>
                <a:lnTo>
                  <a:pt x="112" y="5"/>
                </a:lnTo>
                <a:lnTo>
                  <a:pt x="138" y="8"/>
                </a:lnTo>
                <a:lnTo>
                  <a:pt x="164" y="13"/>
                </a:lnTo>
                <a:lnTo>
                  <a:pt x="190" y="16"/>
                </a:lnTo>
                <a:lnTo>
                  <a:pt x="215" y="22"/>
                </a:lnTo>
                <a:lnTo>
                  <a:pt x="239" y="26"/>
                </a:lnTo>
                <a:lnTo>
                  <a:pt x="264" y="33"/>
                </a:lnTo>
                <a:lnTo>
                  <a:pt x="286" y="40"/>
                </a:lnTo>
                <a:lnTo>
                  <a:pt x="308" y="46"/>
                </a:lnTo>
                <a:lnTo>
                  <a:pt x="329" y="54"/>
                </a:lnTo>
                <a:lnTo>
                  <a:pt x="351" y="63"/>
                </a:lnTo>
                <a:lnTo>
                  <a:pt x="371" y="71"/>
                </a:lnTo>
                <a:lnTo>
                  <a:pt x="390" y="80"/>
                </a:lnTo>
                <a:lnTo>
                  <a:pt x="407" y="91"/>
                </a:lnTo>
                <a:lnTo>
                  <a:pt x="426" y="100"/>
                </a:lnTo>
                <a:lnTo>
                  <a:pt x="441" y="110"/>
                </a:lnTo>
                <a:lnTo>
                  <a:pt x="456" y="121"/>
                </a:lnTo>
                <a:lnTo>
                  <a:pt x="471" y="132"/>
                </a:lnTo>
                <a:lnTo>
                  <a:pt x="484" y="144"/>
                </a:lnTo>
                <a:lnTo>
                  <a:pt x="496" y="156"/>
                </a:lnTo>
                <a:lnTo>
                  <a:pt x="508" y="168"/>
                </a:lnTo>
                <a:lnTo>
                  <a:pt x="517" y="181"/>
                </a:lnTo>
                <a:lnTo>
                  <a:pt x="527" y="193"/>
                </a:lnTo>
                <a:lnTo>
                  <a:pt x="534" y="207"/>
                </a:lnTo>
                <a:lnTo>
                  <a:pt x="540" y="220"/>
                </a:lnTo>
                <a:lnTo>
                  <a:pt x="545" y="232"/>
                </a:lnTo>
                <a:lnTo>
                  <a:pt x="548" y="248"/>
                </a:lnTo>
                <a:lnTo>
                  <a:pt x="549" y="261"/>
                </a:lnTo>
                <a:lnTo>
                  <a:pt x="551" y="2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58" name="Freeform 74"/>
          <p:cNvSpPr>
            <a:spLocks/>
          </p:cNvSpPr>
          <p:nvPr/>
        </p:nvSpPr>
        <p:spPr bwMode="auto">
          <a:xfrm>
            <a:off x="1785938" y="2755900"/>
            <a:ext cx="436562" cy="217488"/>
          </a:xfrm>
          <a:custGeom>
            <a:avLst/>
            <a:gdLst>
              <a:gd name="T0" fmla="*/ 0 w 551"/>
              <a:gd name="T1" fmla="*/ 275 h 275"/>
              <a:gd name="T2" fmla="*/ 30 w 551"/>
              <a:gd name="T3" fmla="*/ 275 h 275"/>
              <a:gd name="T4" fmla="*/ 57 w 551"/>
              <a:gd name="T5" fmla="*/ 273 h 275"/>
              <a:gd name="T6" fmla="*/ 85 w 551"/>
              <a:gd name="T7" fmla="*/ 272 h 275"/>
              <a:gd name="T8" fmla="*/ 112 w 551"/>
              <a:gd name="T9" fmla="*/ 269 h 275"/>
              <a:gd name="T10" fmla="*/ 138 w 551"/>
              <a:gd name="T11" fmla="*/ 266 h 275"/>
              <a:gd name="T12" fmla="*/ 164 w 551"/>
              <a:gd name="T13" fmla="*/ 263 h 275"/>
              <a:gd name="T14" fmla="*/ 190 w 551"/>
              <a:gd name="T15" fmla="*/ 258 h 275"/>
              <a:gd name="T16" fmla="*/ 215 w 551"/>
              <a:gd name="T17" fmla="*/ 254 h 275"/>
              <a:gd name="T18" fmla="*/ 239 w 551"/>
              <a:gd name="T19" fmla="*/ 248 h 275"/>
              <a:gd name="T20" fmla="*/ 264 w 551"/>
              <a:gd name="T21" fmla="*/ 241 h 275"/>
              <a:gd name="T22" fmla="*/ 286 w 551"/>
              <a:gd name="T23" fmla="*/ 235 h 275"/>
              <a:gd name="T24" fmla="*/ 308 w 551"/>
              <a:gd name="T25" fmla="*/ 228 h 275"/>
              <a:gd name="T26" fmla="*/ 329 w 551"/>
              <a:gd name="T27" fmla="*/ 220 h 275"/>
              <a:gd name="T28" fmla="*/ 351 w 551"/>
              <a:gd name="T29" fmla="*/ 212 h 275"/>
              <a:gd name="T30" fmla="*/ 371 w 551"/>
              <a:gd name="T31" fmla="*/ 203 h 275"/>
              <a:gd name="T32" fmla="*/ 390 w 551"/>
              <a:gd name="T33" fmla="*/ 194 h 275"/>
              <a:gd name="T34" fmla="*/ 407 w 551"/>
              <a:gd name="T35" fmla="*/ 185 h 275"/>
              <a:gd name="T36" fmla="*/ 426 w 551"/>
              <a:gd name="T37" fmla="*/ 174 h 275"/>
              <a:gd name="T38" fmla="*/ 441 w 551"/>
              <a:gd name="T39" fmla="*/ 165 h 275"/>
              <a:gd name="T40" fmla="*/ 456 w 551"/>
              <a:gd name="T41" fmla="*/ 154 h 275"/>
              <a:gd name="T42" fmla="*/ 471 w 551"/>
              <a:gd name="T43" fmla="*/ 142 h 275"/>
              <a:gd name="T44" fmla="*/ 484 w 551"/>
              <a:gd name="T45" fmla="*/ 131 h 275"/>
              <a:gd name="T46" fmla="*/ 496 w 551"/>
              <a:gd name="T47" fmla="*/ 119 h 275"/>
              <a:gd name="T48" fmla="*/ 508 w 551"/>
              <a:gd name="T49" fmla="*/ 107 h 275"/>
              <a:gd name="T50" fmla="*/ 517 w 551"/>
              <a:gd name="T51" fmla="*/ 95 h 275"/>
              <a:gd name="T52" fmla="*/ 527 w 551"/>
              <a:gd name="T53" fmla="*/ 83 h 275"/>
              <a:gd name="T54" fmla="*/ 534 w 551"/>
              <a:gd name="T55" fmla="*/ 69 h 275"/>
              <a:gd name="T56" fmla="*/ 540 w 551"/>
              <a:gd name="T57" fmla="*/ 55 h 275"/>
              <a:gd name="T58" fmla="*/ 545 w 551"/>
              <a:gd name="T59" fmla="*/ 41 h 275"/>
              <a:gd name="T60" fmla="*/ 548 w 551"/>
              <a:gd name="T61" fmla="*/ 28 h 275"/>
              <a:gd name="T62" fmla="*/ 549 w 551"/>
              <a:gd name="T63" fmla="*/ 14 h 275"/>
              <a:gd name="T64" fmla="*/ 551 w 551"/>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275"/>
                </a:moveTo>
                <a:lnTo>
                  <a:pt x="30" y="275"/>
                </a:lnTo>
                <a:lnTo>
                  <a:pt x="57" y="273"/>
                </a:lnTo>
                <a:lnTo>
                  <a:pt x="85" y="272"/>
                </a:lnTo>
                <a:lnTo>
                  <a:pt x="112" y="269"/>
                </a:lnTo>
                <a:lnTo>
                  <a:pt x="138" y="266"/>
                </a:lnTo>
                <a:lnTo>
                  <a:pt x="164" y="263"/>
                </a:lnTo>
                <a:lnTo>
                  <a:pt x="190" y="258"/>
                </a:lnTo>
                <a:lnTo>
                  <a:pt x="215" y="254"/>
                </a:lnTo>
                <a:lnTo>
                  <a:pt x="239" y="248"/>
                </a:lnTo>
                <a:lnTo>
                  <a:pt x="264" y="241"/>
                </a:lnTo>
                <a:lnTo>
                  <a:pt x="286" y="235"/>
                </a:lnTo>
                <a:lnTo>
                  <a:pt x="308" y="228"/>
                </a:lnTo>
                <a:lnTo>
                  <a:pt x="329" y="220"/>
                </a:lnTo>
                <a:lnTo>
                  <a:pt x="351" y="212"/>
                </a:lnTo>
                <a:lnTo>
                  <a:pt x="371" y="203"/>
                </a:lnTo>
                <a:lnTo>
                  <a:pt x="390" y="194"/>
                </a:lnTo>
                <a:lnTo>
                  <a:pt x="407" y="185"/>
                </a:lnTo>
                <a:lnTo>
                  <a:pt x="426" y="174"/>
                </a:lnTo>
                <a:lnTo>
                  <a:pt x="441" y="165"/>
                </a:lnTo>
                <a:lnTo>
                  <a:pt x="456" y="154"/>
                </a:lnTo>
                <a:lnTo>
                  <a:pt x="471" y="142"/>
                </a:lnTo>
                <a:lnTo>
                  <a:pt x="484" y="131"/>
                </a:lnTo>
                <a:lnTo>
                  <a:pt x="496" y="119"/>
                </a:lnTo>
                <a:lnTo>
                  <a:pt x="508" y="107"/>
                </a:lnTo>
                <a:lnTo>
                  <a:pt x="517" y="95"/>
                </a:lnTo>
                <a:lnTo>
                  <a:pt x="527" y="83"/>
                </a:lnTo>
                <a:lnTo>
                  <a:pt x="534" y="69"/>
                </a:lnTo>
                <a:lnTo>
                  <a:pt x="540" y="55"/>
                </a:lnTo>
                <a:lnTo>
                  <a:pt x="545" y="41"/>
                </a:lnTo>
                <a:lnTo>
                  <a:pt x="548" y="28"/>
                </a:lnTo>
                <a:lnTo>
                  <a:pt x="549" y="14"/>
                </a:lnTo>
                <a:lnTo>
                  <a:pt x="55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59" name="Freeform 75"/>
          <p:cNvSpPr>
            <a:spLocks/>
          </p:cNvSpPr>
          <p:nvPr/>
        </p:nvSpPr>
        <p:spPr bwMode="auto">
          <a:xfrm>
            <a:off x="2222500" y="2719388"/>
            <a:ext cx="73025" cy="73025"/>
          </a:xfrm>
          <a:custGeom>
            <a:avLst/>
            <a:gdLst>
              <a:gd name="T0" fmla="*/ 46 w 92"/>
              <a:gd name="T1" fmla="*/ 0 h 92"/>
              <a:gd name="T2" fmla="*/ 41 w 92"/>
              <a:gd name="T3" fmla="*/ 0 h 92"/>
              <a:gd name="T4" fmla="*/ 37 w 92"/>
              <a:gd name="T5" fmla="*/ 0 h 92"/>
              <a:gd name="T6" fmla="*/ 32 w 92"/>
              <a:gd name="T7" fmla="*/ 2 h 92"/>
              <a:gd name="T8" fmla="*/ 29 w 92"/>
              <a:gd name="T9" fmla="*/ 3 h 92"/>
              <a:gd name="T10" fmla="*/ 24 w 92"/>
              <a:gd name="T11" fmla="*/ 5 h 92"/>
              <a:gd name="T12" fmla="*/ 21 w 92"/>
              <a:gd name="T13" fmla="*/ 8 h 92"/>
              <a:gd name="T14" fmla="*/ 14 w 92"/>
              <a:gd name="T15" fmla="*/ 13 h 92"/>
              <a:gd name="T16" fmla="*/ 8 w 92"/>
              <a:gd name="T17" fmla="*/ 20 h 92"/>
              <a:gd name="T18" fmla="*/ 6 w 92"/>
              <a:gd name="T19" fmla="*/ 23 h 92"/>
              <a:gd name="T20" fmla="*/ 5 w 92"/>
              <a:gd name="T21" fmla="*/ 28 h 92"/>
              <a:gd name="T22" fmla="*/ 3 w 92"/>
              <a:gd name="T23" fmla="*/ 32 h 92"/>
              <a:gd name="T24" fmla="*/ 2 w 92"/>
              <a:gd name="T25" fmla="*/ 36 h 92"/>
              <a:gd name="T26" fmla="*/ 0 w 92"/>
              <a:gd name="T27" fmla="*/ 40 h 92"/>
              <a:gd name="T28" fmla="*/ 0 w 92"/>
              <a:gd name="T29" fmla="*/ 46 h 92"/>
              <a:gd name="T30" fmla="*/ 0 w 92"/>
              <a:gd name="T31" fmla="*/ 51 h 92"/>
              <a:gd name="T32" fmla="*/ 2 w 92"/>
              <a:gd name="T33" fmla="*/ 55 h 92"/>
              <a:gd name="T34" fmla="*/ 3 w 92"/>
              <a:gd name="T35" fmla="*/ 58 h 92"/>
              <a:gd name="T36" fmla="*/ 5 w 92"/>
              <a:gd name="T37" fmla="*/ 63 h 92"/>
              <a:gd name="T38" fmla="*/ 6 w 92"/>
              <a:gd name="T39" fmla="*/ 68 h 92"/>
              <a:gd name="T40" fmla="*/ 8 w 92"/>
              <a:gd name="T41" fmla="*/ 71 h 92"/>
              <a:gd name="T42" fmla="*/ 14 w 92"/>
              <a:gd name="T43" fmla="*/ 78 h 92"/>
              <a:gd name="T44" fmla="*/ 21 w 92"/>
              <a:gd name="T45" fmla="*/ 83 h 92"/>
              <a:gd name="T46" fmla="*/ 24 w 92"/>
              <a:gd name="T47" fmla="*/ 86 h 92"/>
              <a:gd name="T48" fmla="*/ 29 w 92"/>
              <a:gd name="T49" fmla="*/ 87 h 92"/>
              <a:gd name="T50" fmla="*/ 32 w 92"/>
              <a:gd name="T51" fmla="*/ 89 h 92"/>
              <a:gd name="T52" fmla="*/ 37 w 92"/>
              <a:gd name="T53" fmla="*/ 90 h 92"/>
              <a:gd name="T54" fmla="*/ 41 w 92"/>
              <a:gd name="T55" fmla="*/ 90 h 92"/>
              <a:gd name="T56" fmla="*/ 46 w 92"/>
              <a:gd name="T57" fmla="*/ 92 h 92"/>
              <a:gd name="T58" fmla="*/ 50 w 92"/>
              <a:gd name="T59" fmla="*/ 90 h 92"/>
              <a:gd name="T60" fmla="*/ 55 w 92"/>
              <a:gd name="T61" fmla="*/ 90 h 92"/>
              <a:gd name="T62" fmla="*/ 60 w 92"/>
              <a:gd name="T63" fmla="*/ 89 h 92"/>
              <a:gd name="T64" fmla="*/ 64 w 92"/>
              <a:gd name="T65" fmla="*/ 87 h 92"/>
              <a:gd name="T66" fmla="*/ 69 w 92"/>
              <a:gd name="T67" fmla="*/ 86 h 92"/>
              <a:gd name="T68" fmla="*/ 72 w 92"/>
              <a:gd name="T69" fmla="*/ 83 h 92"/>
              <a:gd name="T70" fmla="*/ 80 w 92"/>
              <a:gd name="T71" fmla="*/ 78 h 92"/>
              <a:gd name="T72" fmla="*/ 84 w 92"/>
              <a:gd name="T73" fmla="*/ 71 h 92"/>
              <a:gd name="T74" fmla="*/ 87 w 92"/>
              <a:gd name="T75" fmla="*/ 68 h 92"/>
              <a:gd name="T76" fmla="*/ 89 w 92"/>
              <a:gd name="T77" fmla="*/ 63 h 92"/>
              <a:gd name="T78" fmla="*/ 90 w 92"/>
              <a:gd name="T79" fmla="*/ 58 h 92"/>
              <a:gd name="T80" fmla="*/ 92 w 92"/>
              <a:gd name="T81" fmla="*/ 55 h 92"/>
              <a:gd name="T82" fmla="*/ 92 w 92"/>
              <a:gd name="T83" fmla="*/ 51 h 92"/>
              <a:gd name="T84" fmla="*/ 92 w 92"/>
              <a:gd name="T85" fmla="*/ 46 h 92"/>
              <a:gd name="T86" fmla="*/ 92 w 92"/>
              <a:gd name="T87" fmla="*/ 40 h 92"/>
              <a:gd name="T88" fmla="*/ 92 w 92"/>
              <a:gd name="T89" fmla="*/ 36 h 92"/>
              <a:gd name="T90" fmla="*/ 90 w 92"/>
              <a:gd name="T91" fmla="*/ 32 h 92"/>
              <a:gd name="T92" fmla="*/ 89 w 92"/>
              <a:gd name="T93" fmla="*/ 28 h 92"/>
              <a:gd name="T94" fmla="*/ 87 w 92"/>
              <a:gd name="T95" fmla="*/ 23 h 92"/>
              <a:gd name="T96" fmla="*/ 84 w 92"/>
              <a:gd name="T97" fmla="*/ 20 h 92"/>
              <a:gd name="T98" fmla="*/ 80 w 92"/>
              <a:gd name="T99" fmla="*/ 13 h 92"/>
              <a:gd name="T100" fmla="*/ 72 w 92"/>
              <a:gd name="T101" fmla="*/ 8 h 92"/>
              <a:gd name="T102" fmla="*/ 69 w 92"/>
              <a:gd name="T103" fmla="*/ 5 h 92"/>
              <a:gd name="T104" fmla="*/ 64 w 92"/>
              <a:gd name="T105" fmla="*/ 3 h 92"/>
              <a:gd name="T106" fmla="*/ 60 w 92"/>
              <a:gd name="T107" fmla="*/ 2 h 92"/>
              <a:gd name="T108" fmla="*/ 55 w 92"/>
              <a:gd name="T109" fmla="*/ 0 h 92"/>
              <a:gd name="T110" fmla="*/ 50 w 92"/>
              <a:gd name="T111" fmla="*/ 0 h 92"/>
              <a:gd name="T112" fmla="*/ 46 w 92"/>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2">
                <a:moveTo>
                  <a:pt x="46" y="0"/>
                </a:moveTo>
                <a:lnTo>
                  <a:pt x="41" y="0"/>
                </a:lnTo>
                <a:lnTo>
                  <a:pt x="37" y="0"/>
                </a:lnTo>
                <a:lnTo>
                  <a:pt x="32" y="2"/>
                </a:lnTo>
                <a:lnTo>
                  <a:pt x="29" y="3"/>
                </a:lnTo>
                <a:lnTo>
                  <a:pt x="24" y="5"/>
                </a:lnTo>
                <a:lnTo>
                  <a:pt x="21" y="8"/>
                </a:lnTo>
                <a:lnTo>
                  <a:pt x="14" y="13"/>
                </a:lnTo>
                <a:lnTo>
                  <a:pt x="8" y="20"/>
                </a:lnTo>
                <a:lnTo>
                  <a:pt x="6" y="23"/>
                </a:lnTo>
                <a:lnTo>
                  <a:pt x="5" y="28"/>
                </a:lnTo>
                <a:lnTo>
                  <a:pt x="3" y="32"/>
                </a:lnTo>
                <a:lnTo>
                  <a:pt x="2" y="36"/>
                </a:lnTo>
                <a:lnTo>
                  <a:pt x="0" y="40"/>
                </a:lnTo>
                <a:lnTo>
                  <a:pt x="0" y="46"/>
                </a:lnTo>
                <a:lnTo>
                  <a:pt x="0" y="51"/>
                </a:lnTo>
                <a:lnTo>
                  <a:pt x="2" y="55"/>
                </a:lnTo>
                <a:lnTo>
                  <a:pt x="3" y="58"/>
                </a:lnTo>
                <a:lnTo>
                  <a:pt x="5" y="63"/>
                </a:lnTo>
                <a:lnTo>
                  <a:pt x="6" y="68"/>
                </a:lnTo>
                <a:lnTo>
                  <a:pt x="8" y="71"/>
                </a:lnTo>
                <a:lnTo>
                  <a:pt x="14" y="78"/>
                </a:lnTo>
                <a:lnTo>
                  <a:pt x="21" y="83"/>
                </a:lnTo>
                <a:lnTo>
                  <a:pt x="24" y="86"/>
                </a:lnTo>
                <a:lnTo>
                  <a:pt x="29" y="87"/>
                </a:lnTo>
                <a:lnTo>
                  <a:pt x="32" y="89"/>
                </a:lnTo>
                <a:lnTo>
                  <a:pt x="37" y="90"/>
                </a:lnTo>
                <a:lnTo>
                  <a:pt x="41" y="90"/>
                </a:lnTo>
                <a:lnTo>
                  <a:pt x="46" y="92"/>
                </a:lnTo>
                <a:lnTo>
                  <a:pt x="50" y="90"/>
                </a:lnTo>
                <a:lnTo>
                  <a:pt x="55" y="90"/>
                </a:lnTo>
                <a:lnTo>
                  <a:pt x="60" y="89"/>
                </a:lnTo>
                <a:lnTo>
                  <a:pt x="64" y="87"/>
                </a:lnTo>
                <a:lnTo>
                  <a:pt x="69" y="86"/>
                </a:lnTo>
                <a:lnTo>
                  <a:pt x="72" y="83"/>
                </a:lnTo>
                <a:lnTo>
                  <a:pt x="80" y="78"/>
                </a:lnTo>
                <a:lnTo>
                  <a:pt x="84" y="71"/>
                </a:lnTo>
                <a:lnTo>
                  <a:pt x="87" y="68"/>
                </a:lnTo>
                <a:lnTo>
                  <a:pt x="89" y="63"/>
                </a:lnTo>
                <a:lnTo>
                  <a:pt x="90" y="58"/>
                </a:lnTo>
                <a:lnTo>
                  <a:pt x="92" y="55"/>
                </a:lnTo>
                <a:lnTo>
                  <a:pt x="92" y="51"/>
                </a:lnTo>
                <a:lnTo>
                  <a:pt x="92" y="46"/>
                </a:lnTo>
                <a:lnTo>
                  <a:pt x="92" y="40"/>
                </a:lnTo>
                <a:lnTo>
                  <a:pt x="92" y="36"/>
                </a:lnTo>
                <a:lnTo>
                  <a:pt x="90" y="32"/>
                </a:lnTo>
                <a:lnTo>
                  <a:pt x="89" y="28"/>
                </a:lnTo>
                <a:lnTo>
                  <a:pt x="87" y="23"/>
                </a:lnTo>
                <a:lnTo>
                  <a:pt x="84" y="20"/>
                </a:lnTo>
                <a:lnTo>
                  <a:pt x="80" y="13"/>
                </a:lnTo>
                <a:lnTo>
                  <a:pt x="72" y="8"/>
                </a:lnTo>
                <a:lnTo>
                  <a:pt x="69" y="5"/>
                </a:lnTo>
                <a:lnTo>
                  <a:pt x="64" y="3"/>
                </a:lnTo>
                <a:lnTo>
                  <a:pt x="60" y="2"/>
                </a:lnTo>
                <a:lnTo>
                  <a:pt x="55" y="0"/>
                </a:lnTo>
                <a:lnTo>
                  <a:pt x="50" y="0"/>
                </a:lnTo>
                <a:lnTo>
                  <a:pt x="46" y="0"/>
                </a:lnTo>
                <a:close/>
              </a:path>
            </a:pathLst>
          </a:custGeom>
          <a:solidFill>
            <a:srgbClr val="FFFFFF"/>
          </a:solidFill>
          <a:ln w="19050" cmpd="sng">
            <a:solidFill>
              <a:srgbClr val="000000"/>
            </a:solidFill>
            <a:round/>
            <a:headEnd/>
            <a:tailEnd/>
          </a:ln>
        </p:spPr>
        <p:txBody>
          <a:bodyPr/>
          <a:lstStyle/>
          <a:p>
            <a:endParaRPr lang="en-US"/>
          </a:p>
        </p:txBody>
      </p:sp>
      <p:sp>
        <p:nvSpPr>
          <p:cNvPr id="707660" name="Freeform 76"/>
          <p:cNvSpPr>
            <a:spLocks/>
          </p:cNvSpPr>
          <p:nvPr/>
        </p:nvSpPr>
        <p:spPr bwMode="auto">
          <a:xfrm>
            <a:off x="2222500" y="2719388"/>
            <a:ext cx="73025" cy="73025"/>
          </a:xfrm>
          <a:custGeom>
            <a:avLst/>
            <a:gdLst>
              <a:gd name="T0" fmla="*/ 46 w 92"/>
              <a:gd name="T1" fmla="*/ 0 h 92"/>
              <a:gd name="T2" fmla="*/ 41 w 92"/>
              <a:gd name="T3" fmla="*/ 0 h 92"/>
              <a:gd name="T4" fmla="*/ 37 w 92"/>
              <a:gd name="T5" fmla="*/ 0 h 92"/>
              <a:gd name="T6" fmla="*/ 32 w 92"/>
              <a:gd name="T7" fmla="*/ 2 h 92"/>
              <a:gd name="T8" fmla="*/ 29 w 92"/>
              <a:gd name="T9" fmla="*/ 3 h 92"/>
              <a:gd name="T10" fmla="*/ 24 w 92"/>
              <a:gd name="T11" fmla="*/ 5 h 92"/>
              <a:gd name="T12" fmla="*/ 21 w 92"/>
              <a:gd name="T13" fmla="*/ 8 h 92"/>
              <a:gd name="T14" fmla="*/ 14 w 92"/>
              <a:gd name="T15" fmla="*/ 13 h 92"/>
              <a:gd name="T16" fmla="*/ 8 w 92"/>
              <a:gd name="T17" fmla="*/ 20 h 92"/>
              <a:gd name="T18" fmla="*/ 6 w 92"/>
              <a:gd name="T19" fmla="*/ 23 h 92"/>
              <a:gd name="T20" fmla="*/ 5 w 92"/>
              <a:gd name="T21" fmla="*/ 28 h 92"/>
              <a:gd name="T22" fmla="*/ 3 w 92"/>
              <a:gd name="T23" fmla="*/ 32 h 92"/>
              <a:gd name="T24" fmla="*/ 2 w 92"/>
              <a:gd name="T25" fmla="*/ 36 h 92"/>
              <a:gd name="T26" fmla="*/ 0 w 92"/>
              <a:gd name="T27" fmla="*/ 40 h 92"/>
              <a:gd name="T28" fmla="*/ 0 w 92"/>
              <a:gd name="T29" fmla="*/ 46 h 92"/>
              <a:gd name="T30" fmla="*/ 0 w 92"/>
              <a:gd name="T31" fmla="*/ 51 h 92"/>
              <a:gd name="T32" fmla="*/ 2 w 92"/>
              <a:gd name="T33" fmla="*/ 55 h 92"/>
              <a:gd name="T34" fmla="*/ 3 w 92"/>
              <a:gd name="T35" fmla="*/ 58 h 92"/>
              <a:gd name="T36" fmla="*/ 5 w 92"/>
              <a:gd name="T37" fmla="*/ 63 h 92"/>
              <a:gd name="T38" fmla="*/ 6 w 92"/>
              <a:gd name="T39" fmla="*/ 68 h 92"/>
              <a:gd name="T40" fmla="*/ 8 w 92"/>
              <a:gd name="T41" fmla="*/ 71 h 92"/>
              <a:gd name="T42" fmla="*/ 14 w 92"/>
              <a:gd name="T43" fmla="*/ 78 h 92"/>
              <a:gd name="T44" fmla="*/ 21 w 92"/>
              <a:gd name="T45" fmla="*/ 83 h 92"/>
              <a:gd name="T46" fmla="*/ 24 w 92"/>
              <a:gd name="T47" fmla="*/ 86 h 92"/>
              <a:gd name="T48" fmla="*/ 29 w 92"/>
              <a:gd name="T49" fmla="*/ 87 h 92"/>
              <a:gd name="T50" fmla="*/ 32 w 92"/>
              <a:gd name="T51" fmla="*/ 89 h 92"/>
              <a:gd name="T52" fmla="*/ 37 w 92"/>
              <a:gd name="T53" fmla="*/ 90 h 92"/>
              <a:gd name="T54" fmla="*/ 41 w 92"/>
              <a:gd name="T55" fmla="*/ 90 h 92"/>
              <a:gd name="T56" fmla="*/ 46 w 92"/>
              <a:gd name="T57" fmla="*/ 92 h 92"/>
              <a:gd name="T58" fmla="*/ 50 w 92"/>
              <a:gd name="T59" fmla="*/ 90 h 92"/>
              <a:gd name="T60" fmla="*/ 55 w 92"/>
              <a:gd name="T61" fmla="*/ 90 h 92"/>
              <a:gd name="T62" fmla="*/ 60 w 92"/>
              <a:gd name="T63" fmla="*/ 89 h 92"/>
              <a:gd name="T64" fmla="*/ 64 w 92"/>
              <a:gd name="T65" fmla="*/ 87 h 92"/>
              <a:gd name="T66" fmla="*/ 69 w 92"/>
              <a:gd name="T67" fmla="*/ 86 h 92"/>
              <a:gd name="T68" fmla="*/ 72 w 92"/>
              <a:gd name="T69" fmla="*/ 83 h 92"/>
              <a:gd name="T70" fmla="*/ 80 w 92"/>
              <a:gd name="T71" fmla="*/ 78 h 92"/>
              <a:gd name="T72" fmla="*/ 84 w 92"/>
              <a:gd name="T73" fmla="*/ 71 h 92"/>
              <a:gd name="T74" fmla="*/ 87 w 92"/>
              <a:gd name="T75" fmla="*/ 68 h 92"/>
              <a:gd name="T76" fmla="*/ 89 w 92"/>
              <a:gd name="T77" fmla="*/ 63 h 92"/>
              <a:gd name="T78" fmla="*/ 90 w 92"/>
              <a:gd name="T79" fmla="*/ 58 h 92"/>
              <a:gd name="T80" fmla="*/ 92 w 92"/>
              <a:gd name="T81" fmla="*/ 55 h 92"/>
              <a:gd name="T82" fmla="*/ 92 w 92"/>
              <a:gd name="T83" fmla="*/ 51 h 92"/>
              <a:gd name="T84" fmla="*/ 92 w 92"/>
              <a:gd name="T85" fmla="*/ 46 h 92"/>
              <a:gd name="T86" fmla="*/ 92 w 92"/>
              <a:gd name="T87" fmla="*/ 40 h 92"/>
              <a:gd name="T88" fmla="*/ 92 w 92"/>
              <a:gd name="T89" fmla="*/ 36 h 92"/>
              <a:gd name="T90" fmla="*/ 90 w 92"/>
              <a:gd name="T91" fmla="*/ 32 h 92"/>
              <a:gd name="T92" fmla="*/ 89 w 92"/>
              <a:gd name="T93" fmla="*/ 28 h 92"/>
              <a:gd name="T94" fmla="*/ 87 w 92"/>
              <a:gd name="T95" fmla="*/ 23 h 92"/>
              <a:gd name="T96" fmla="*/ 84 w 92"/>
              <a:gd name="T97" fmla="*/ 20 h 92"/>
              <a:gd name="T98" fmla="*/ 80 w 92"/>
              <a:gd name="T99" fmla="*/ 13 h 92"/>
              <a:gd name="T100" fmla="*/ 72 w 92"/>
              <a:gd name="T101" fmla="*/ 8 h 92"/>
              <a:gd name="T102" fmla="*/ 69 w 92"/>
              <a:gd name="T103" fmla="*/ 5 h 92"/>
              <a:gd name="T104" fmla="*/ 64 w 92"/>
              <a:gd name="T105" fmla="*/ 3 h 92"/>
              <a:gd name="T106" fmla="*/ 60 w 92"/>
              <a:gd name="T107" fmla="*/ 2 h 92"/>
              <a:gd name="T108" fmla="*/ 55 w 92"/>
              <a:gd name="T109" fmla="*/ 0 h 92"/>
              <a:gd name="T110" fmla="*/ 50 w 92"/>
              <a:gd name="T111" fmla="*/ 0 h 92"/>
              <a:gd name="T112" fmla="*/ 46 w 92"/>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2">
                <a:moveTo>
                  <a:pt x="46" y="0"/>
                </a:moveTo>
                <a:lnTo>
                  <a:pt x="41" y="0"/>
                </a:lnTo>
                <a:lnTo>
                  <a:pt x="37" y="0"/>
                </a:lnTo>
                <a:lnTo>
                  <a:pt x="32" y="2"/>
                </a:lnTo>
                <a:lnTo>
                  <a:pt x="29" y="3"/>
                </a:lnTo>
                <a:lnTo>
                  <a:pt x="24" y="5"/>
                </a:lnTo>
                <a:lnTo>
                  <a:pt x="21" y="8"/>
                </a:lnTo>
                <a:lnTo>
                  <a:pt x="14" y="13"/>
                </a:lnTo>
                <a:lnTo>
                  <a:pt x="8" y="20"/>
                </a:lnTo>
                <a:lnTo>
                  <a:pt x="6" y="23"/>
                </a:lnTo>
                <a:lnTo>
                  <a:pt x="5" y="28"/>
                </a:lnTo>
                <a:lnTo>
                  <a:pt x="3" y="32"/>
                </a:lnTo>
                <a:lnTo>
                  <a:pt x="2" y="36"/>
                </a:lnTo>
                <a:lnTo>
                  <a:pt x="0" y="40"/>
                </a:lnTo>
                <a:lnTo>
                  <a:pt x="0" y="46"/>
                </a:lnTo>
                <a:lnTo>
                  <a:pt x="0" y="51"/>
                </a:lnTo>
                <a:lnTo>
                  <a:pt x="2" y="55"/>
                </a:lnTo>
                <a:lnTo>
                  <a:pt x="3" y="58"/>
                </a:lnTo>
                <a:lnTo>
                  <a:pt x="5" y="63"/>
                </a:lnTo>
                <a:lnTo>
                  <a:pt x="6" y="68"/>
                </a:lnTo>
                <a:lnTo>
                  <a:pt x="8" y="71"/>
                </a:lnTo>
                <a:lnTo>
                  <a:pt x="14" y="78"/>
                </a:lnTo>
                <a:lnTo>
                  <a:pt x="21" y="83"/>
                </a:lnTo>
                <a:lnTo>
                  <a:pt x="24" y="86"/>
                </a:lnTo>
                <a:lnTo>
                  <a:pt x="29" y="87"/>
                </a:lnTo>
                <a:lnTo>
                  <a:pt x="32" y="89"/>
                </a:lnTo>
                <a:lnTo>
                  <a:pt x="37" y="90"/>
                </a:lnTo>
                <a:lnTo>
                  <a:pt x="41" y="90"/>
                </a:lnTo>
                <a:lnTo>
                  <a:pt x="46" y="92"/>
                </a:lnTo>
                <a:lnTo>
                  <a:pt x="50" y="90"/>
                </a:lnTo>
                <a:lnTo>
                  <a:pt x="55" y="90"/>
                </a:lnTo>
                <a:lnTo>
                  <a:pt x="60" y="89"/>
                </a:lnTo>
                <a:lnTo>
                  <a:pt x="64" y="87"/>
                </a:lnTo>
                <a:lnTo>
                  <a:pt x="69" y="86"/>
                </a:lnTo>
                <a:lnTo>
                  <a:pt x="72" y="83"/>
                </a:lnTo>
                <a:lnTo>
                  <a:pt x="80" y="78"/>
                </a:lnTo>
                <a:lnTo>
                  <a:pt x="84" y="71"/>
                </a:lnTo>
                <a:lnTo>
                  <a:pt x="87" y="68"/>
                </a:lnTo>
                <a:lnTo>
                  <a:pt x="89" y="63"/>
                </a:lnTo>
                <a:lnTo>
                  <a:pt x="90" y="58"/>
                </a:lnTo>
                <a:lnTo>
                  <a:pt x="92" y="55"/>
                </a:lnTo>
                <a:lnTo>
                  <a:pt x="92" y="51"/>
                </a:lnTo>
                <a:lnTo>
                  <a:pt x="92" y="46"/>
                </a:lnTo>
                <a:lnTo>
                  <a:pt x="92" y="40"/>
                </a:lnTo>
                <a:lnTo>
                  <a:pt x="92" y="36"/>
                </a:lnTo>
                <a:lnTo>
                  <a:pt x="90" y="32"/>
                </a:lnTo>
                <a:lnTo>
                  <a:pt x="89" y="28"/>
                </a:lnTo>
                <a:lnTo>
                  <a:pt x="87" y="23"/>
                </a:lnTo>
                <a:lnTo>
                  <a:pt x="84" y="20"/>
                </a:lnTo>
                <a:lnTo>
                  <a:pt x="80" y="13"/>
                </a:lnTo>
                <a:lnTo>
                  <a:pt x="72" y="8"/>
                </a:lnTo>
                <a:lnTo>
                  <a:pt x="69" y="5"/>
                </a:lnTo>
                <a:lnTo>
                  <a:pt x="64" y="3"/>
                </a:lnTo>
                <a:lnTo>
                  <a:pt x="60" y="2"/>
                </a:lnTo>
                <a:lnTo>
                  <a:pt x="55" y="0"/>
                </a:lnTo>
                <a:lnTo>
                  <a:pt x="50" y="0"/>
                </a:lnTo>
                <a:lnTo>
                  <a:pt x="46"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1" name="Line 77"/>
          <p:cNvSpPr>
            <a:spLocks noChangeShapeType="1"/>
          </p:cNvSpPr>
          <p:nvPr/>
        </p:nvSpPr>
        <p:spPr bwMode="auto">
          <a:xfrm>
            <a:off x="2222500" y="3336925"/>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2" name="Line 78"/>
          <p:cNvSpPr>
            <a:spLocks noChangeShapeType="1"/>
          </p:cNvSpPr>
          <p:nvPr/>
        </p:nvSpPr>
        <p:spPr bwMode="auto">
          <a:xfrm>
            <a:off x="1566863" y="3190875"/>
            <a:ext cx="1635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3" name="Line 79"/>
          <p:cNvSpPr>
            <a:spLocks noChangeShapeType="1"/>
          </p:cNvSpPr>
          <p:nvPr/>
        </p:nvSpPr>
        <p:spPr bwMode="auto">
          <a:xfrm>
            <a:off x="1566863" y="3482975"/>
            <a:ext cx="1635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4" name="Freeform 80"/>
          <p:cNvSpPr>
            <a:spLocks/>
          </p:cNvSpPr>
          <p:nvPr/>
        </p:nvSpPr>
        <p:spPr bwMode="auto">
          <a:xfrm>
            <a:off x="1676400" y="3119438"/>
            <a:ext cx="73025" cy="434975"/>
          </a:xfrm>
          <a:custGeom>
            <a:avLst/>
            <a:gdLst>
              <a:gd name="T0" fmla="*/ 0 w 92"/>
              <a:gd name="T1" fmla="*/ 0 h 550"/>
              <a:gd name="T2" fmla="*/ 4 w 92"/>
              <a:gd name="T3" fmla="*/ 0 h 550"/>
              <a:gd name="T4" fmla="*/ 9 w 92"/>
              <a:gd name="T5" fmla="*/ 0 h 550"/>
              <a:gd name="T6" fmla="*/ 14 w 92"/>
              <a:gd name="T7" fmla="*/ 3 h 550"/>
              <a:gd name="T8" fmla="*/ 18 w 92"/>
              <a:gd name="T9" fmla="*/ 5 h 550"/>
              <a:gd name="T10" fmla="*/ 23 w 92"/>
              <a:gd name="T11" fmla="*/ 8 h 550"/>
              <a:gd name="T12" fmla="*/ 27 w 92"/>
              <a:gd name="T13" fmla="*/ 12 h 550"/>
              <a:gd name="T14" fmla="*/ 32 w 92"/>
              <a:gd name="T15" fmla="*/ 15 h 550"/>
              <a:gd name="T16" fmla="*/ 37 w 92"/>
              <a:gd name="T17" fmla="*/ 22 h 550"/>
              <a:gd name="T18" fmla="*/ 40 w 92"/>
              <a:gd name="T19" fmla="*/ 26 h 550"/>
              <a:gd name="T20" fmla="*/ 44 w 92"/>
              <a:gd name="T21" fmla="*/ 32 h 550"/>
              <a:gd name="T22" fmla="*/ 47 w 92"/>
              <a:gd name="T23" fmla="*/ 40 h 550"/>
              <a:gd name="T24" fmla="*/ 52 w 92"/>
              <a:gd name="T25" fmla="*/ 46 h 550"/>
              <a:gd name="T26" fmla="*/ 55 w 92"/>
              <a:gd name="T27" fmla="*/ 54 h 550"/>
              <a:gd name="T28" fmla="*/ 58 w 92"/>
              <a:gd name="T29" fmla="*/ 63 h 550"/>
              <a:gd name="T30" fmla="*/ 63 w 92"/>
              <a:gd name="T31" fmla="*/ 70 h 550"/>
              <a:gd name="T32" fmla="*/ 66 w 92"/>
              <a:gd name="T33" fmla="*/ 80 h 550"/>
              <a:gd name="T34" fmla="*/ 69 w 92"/>
              <a:gd name="T35" fmla="*/ 90 h 550"/>
              <a:gd name="T36" fmla="*/ 72 w 92"/>
              <a:gd name="T37" fmla="*/ 99 h 550"/>
              <a:gd name="T38" fmla="*/ 73 w 92"/>
              <a:gd name="T39" fmla="*/ 110 h 550"/>
              <a:gd name="T40" fmla="*/ 76 w 92"/>
              <a:gd name="T41" fmla="*/ 121 h 550"/>
              <a:gd name="T42" fmla="*/ 81 w 92"/>
              <a:gd name="T43" fmla="*/ 144 h 550"/>
              <a:gd name="T44" fmla="*/ 85 w 92"/>
              <a:gd name="T45" fmla="*/ 168 h 550"/>
              <a:gd name="T46" fmla="*/ 89 w 92"/>
              <a:gd name="T47" fmla="*/ 192 h 550"/>
              <a:gd name="T48" fmla="*/ 90 w 92"/>
              <a:gd name="T49" fmla="*/ 218 h 550"/>
              <a:gd name="T50" fmla="*/ 92 w 92"/>
              <a:gd name="T51" fmla="*/ 246 h 550"/>
              <a:gd name="T52" fmla="*/ 92 w 92"/>
              <a:gd name="T53" fmla="*/ 275 h 550"/>
              <a:gd name="T54" fmla="*/ 92 w 92"/>
              <a:gd name="T55" fmla="*/ 302 h 550"/>
              <a:gd name="T56" fmla="*/ 90 w 92"/>
              <a:gd name="T57" fmla="*/ 330 h 550"/>
              <a:gd name="T58" fmla="*/ 89 w 92"/>
              <a:gd name="T59" fmla="*/ 356 h 550"/>
              <a:gd name="T60" fmla="*/ 85 w 92"/>
              <a:gd name="T61" fmla="*/ 380 h 550"/>
              <a:gd name="T62" fmla="*/ 81 w 92"/>
              <a:gd name="T63" fmla="*/ 405 h 550"/>
              <a:gd name="T64" fmla="*/ 76 w 92"/>
              <a:gd name="T65" fmla="*/ 428 h 550"/>
              <a:gd name="T66" fmla="*/ 75 w 92"/>
              <a:gd name="T67" fmla="*/ 438 h 550"/>
              <a:gd name="T68" fmla="*/ 72 w 92"/>
              <a:gd name="T69" fmla="*/ 447 h 550"/>
              <a:gd name="T70" fmla="*/ 69 w 92"/>
              <a:gd name="T71" fmla="*/ 458 h 550"/>
              <a:gd name="T72" fmla="*/ 66 w 92"/>
              <a:gd name="T73" fmla="*/ 467 h 550"/>
              <a:gd name="T74" fmla="*/ 63 w 92"/>
              <a:gd name="T75" fmla="*/ 476 h 550"/>
              <a:gd name="T76" fmla="*/ 59 w 92"/>
              <a:gd name="T77" fmla="*/ 486 h 550"/>
              <a:gd name="T78" fmla="*/ 56 w 92"/>
              <a:gd name="T79" fmla="*/ 493 h 550"/>
              <a:gd name="T80" fmla="*/ 52 w 92"/>
              <a:gd name="T81" fmla="*/ 501 h 550"/>
              <a:gd name="T82" fmla="*/ 49 w 92"/>
              <a:gd name="T83" fmla="*/ 508 h 550"/>
              <a:gd name="T84" fmla="*/ 44 w 92"/>
              <a:gd name="T85" fmla="*/ 515 h 550"/>
              <a:gd name="T86" fmla="*/ 41 w 92"/>
              <a:gd name="T87" fmla="*/ 521 h 550"/>
              <a:gd name="T88" fmla="*/ 37 w 92"/>
              <a:gd name="T89" fmla="*/ 527 h 550"/>
              <a:gd name="T90" fmla="*/ 33 w 92"/>
              <a:gd name="T91" fmla="*/ 531 h 550"/>
              <a:gd name="T92" fmla="*/ 29 w 92"/>
              <a:gd name="T93" fmla="*/ 536 h 550"/>
              <a:gd name="T94" fmla="*/ 24 w 92"/>
              <a:gd name="T95" fmla="*/ 541 h 550"/>
              <a:gd name="T96" fmla="*/ 20 w 92"/>
              <a:gd name="T97" fmla="*/ 544 h 550"/>
              <a:gd name="T98" fmla="*/ 15 w 92"/>
              <a:gd name="T99" fmla="*/ 547 h 550"/>
              <a:gd name="T100" fmla="*/ 11 w 92"/>
              <a:gd name="T101" fmla="*/ 548 h 550"/>
              <a:gd name="T102" fmla="*/ 6 w 92"/>
              <a:gd name="T103" fmla="*/ 550 h 550"/>
              <a:gd name="T104" fmla="*/ 1 w 92"/>
              <a:gd name="T10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550">
                <a:moveTo>
                  <a:pt x="0" y="0"/>
                </a:moveTo>
                <a:lnTo>
                  <a:pt x="4" y="0"/>
                </a:lnTo>
                <a:lnTo>
                  <a:pt x="9" y="0"/>
                </a:lnTo>
                <a:lnTo>
                  <a:pt x="14" y="3"/>
                </a:lnTo>
                <a:lnTo>
                  <a:pt x="18" y="5"/>
                </a:lnTo>
                <a:lnTo>
                  <a:pt x="23" y="8"/>
                </a:lnTo>
                <a:lnTo>
                  <a:pt x="27" y="12"/>
                </a:lnTo>
                <a:lnTo>
                  <a:pt x="32" y="15"/>
                </a:lnTo>
                <a:lnTo>
                  <a:pt x="37" y="22"/>
                </a:lnTo>
                <a:lnTo>
                  <a:pt x="40" y="26"/>
                </a:lnTo>
                <a:lnTo>
                  <a:pt x="44" y="32"/>
                </a:lnTo>
                <a:lnTo>
                  <a:pt x="47" y="40"/>
                </a:lnTo>
                <a:lnTo>
                  <a:pt x="52" y="46"/>
                </a:lnTo>
                <a:lnTo>
                  <a:pt x="55" y="54"/>
                </a:lnTo>
                <a:lnTo>
                  <a:pt x="58" y="63"/>
                </a:lnTo>
                <a:lnTo>
                  <a:pt x="63" y="70"/>
                </a:lnTo>
                <a:lnTo>
                  <a:pt x="66" y="80"/>
                </a:lnTo>
                <a:lnTo>
                  <a:pt x="69" y="90"/>
                </a:lnTo>
                <a:lnTo>
                  <a:pt x="72" y="99"/>
                </a:lnTo>
                <a:lnTo>
                  <a:pt x="73" y="110"/>
                </a:lnTo>
                <a:lnTo>
                  <a:pt x="76" y="121"/>
                </a:lnTo>
                <a:lnTo>
                  <a:pt x="81" y="144"/>
                </a:lnTo>
                <a:lnTo>
                  <a:pt x="85" y="168"/>
                </a:lnTo>
                <a:lnTo>
                  <a:pt x="89" y="192"/>
                </a:lnTo>
                <a:lnTo>
                  <a:pt x="90" y="218"/>
                </a:lnTo>
                <a:lnTo>
                  <a:pt x="92" y="246"/>
                </a:lnTo>
                <a:lnTo>
                  <a:pt x="92" y="275"/>
                </a:lnTo>
                <a:lnTo>
                  <a:pt x="92" y="302"/>
                </a:lnTo>
                <a:lnTo>
                  <a:pt x="90" y="330"/>
                </a:lnTo>
                <a:lnTo>
                  <a:pt x="89" y="356"/>
                </a:lnTo>
                <a:lnTo>
                  <a:pt x="85" y="380"/>
                </a:lnTo>
                <a:lnTo>
                  <a:pt x="81" y="405"/>
                </a:lnTo>
                <a:lnTo>
                  <a:pt x="76" y="428"/>
                </a:lnTo>
                <a:lnTo>
                  <a:pt x="75" y="438"/>
                </a:lnTo>
                <a:lnTo>
                  <a:pt x="72" y="447"/>
                </a:lnTo>
                <a:lnTo>
                  <a:pt x="69" y="458"/>
                </a:lnTo>
                <a:lnTo>
                  <a:pt x="66" y="467"/>
                </a:lnTo>
                <a:lnTo>
                  <a:pt x="63" y="476"/>
                </a:lnTo>
                <a:lnTo>
                  <a:pt x="59" y="486"/>
                </a:lnTo>
                <a:lnTo>
                  <a:pt x="56" y="493"/>
                </a:lnTo>
                <a:lnTo>
                  <a:pt x="52" y="501"/>
                </a:lnTo>
                <a:lnTo>
                  <a:pt x="49" y="508"/>
                </a:lnTo>
                <a:lnTo>
                  <a:pt x="44" y="515"/>
                </a:lnTo>
                <a:lnTo>
                  <a:pt x="41" y="521"/>
                </a:lnTo>
                <a:lnTo>
                  <a:pt x="37" y="527"/>
                </a:lnTo>
                <a:lnTo>
                  <a:pt x="33" y="531"/>
                </a:lnTo>
                <a:lnTo>
                  <a:pt x="29" y="536"/>
                </a:lnTo>
                <a:lnTo>
                  <a:pt x="24" y="541"/>
                </a:lnTo>
                <a:lnTo>
                  <a:pt x="20" y="544"/>
                </a:lnTo>
                <a:lnTo>
                  <a:pt x="15" y="547"/>
                </a:lnTo>
                <a:lnTo>
                  <a:pt x="11" y="548"/>
                </a:lnTo>
                <a:lnTo>
                  <a:pt x="6" y="550"/>
                </a:lnTo>
                <a:lnTo>
                  <a:pt x="1" y="55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5" name="Line 81"/>
          <p:cNvSpPr>
            <a:spLocks noChangeShapeType="1"/>
          </p:cNvSpPr>
          <p:nvPr/>
        </p:nvSpPr>
        <p:spPr bwMode="auto">
          <a:xfrm>
            <a:off x="1676400" y="3119438"/>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6" name="Line 82"/>
          <p:cNvSpPr>
            <a:spLocks noChangeShapeType="1"/>
          </p:cNvSpPr>
          <p:nvPr/>
        </p:nvSpPr>
        <p:spPr bwMode="auto">
          <a:xfrm>
            <a:off x="1676400" y="3554413"/>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67" name="Freeform 83"/>
          <p:cNvSpPr>
            <a:spLocks/>
          </p:cNvSpPr>
          <p:nvPr/>
        </p:nvSpPr>
        <p:spPr bwMode="auto">
          <a:xfrm>
            <a:off x="1785938" y="3119438"/>
            <a:ext cx="436562" cy="217487"/>
          </a:xfrm>
          <a:custGeom>
            <a:avLst/>
            <a:gdLst>
              <a:gd name="T0" fmla="*/ 0 w 551"/>
              <a:gd name="T1" fmla="*/ 0 h 275"/>
              <a:gd name="T2" fmla="*/ 30 w 551"/>
              <a:gd name="T3" fmla="*/ 0 h 275"/>
              <a:gd name="T4" fmla="*/ 57 w 551"/>
              <a:gd name="T5" fmla="*/ 0 h 275"/>
              <a:gd name="T6" fmla="*/ 85 w 551"/>
              <a:gd name="T7" fmla="*/ 3 h 275"/>
              <a:gd name="T8" fmla="*/ 112 w 551"/>
              <a:gd name="T9" fmla="*/ 5 h 275"/>
              <a:gd name="T10" fmla="*/ 138 w 551"/>
              <a:gd name="T11" fmla="*/ 8 h 275"/>
              <a:gd name="T12" fmla="*/ 164 w 551"/>
              <a:gd name="T13" fmla="*/ 12 h 275"/>
              <a:gd name="T14" fmla="*/ 190 w 551"/>
              <a:gd name="T15" fmla="*/ 15 h 275"/>
              <a:gd name="T16" fmla="*/ 215 w 551"/>
              <a:gd name="T17" fmla="*/ 22 h 275"/>
              <a:gd name="T18" fmla="*/ 239 w 551"/>
              <a:gd name="T19" fmla="*/ 26 h 275"/>
              <a:gd name="T20" fmla="*/ 264 w 551"/>
              <a:gd name="T21" fmla="*/ 32 h 275"/>
              <a:gd name="T22" fmla="*/ 286 w 551"/>
              <a:gd name="T23" fmla="*/ 40 h 275"/>
              <a:gd name="T24" fmla="*/ 308 w 551"/>
              <a:gd name="T25" fmla="*/ 46 h 275"/>
              <a:gd name="T26" fmla="*/ 329 w 551"/>
              <a:gd name="T27" fmla="*/ 54 h 275"/>
              <a:gd name="T28" fmla="*/ 351 w 551"/>
              <a:gd name="T29" fmla="*/ 63 h 275"/>
              <a:gd name="T30" fmla="*/ 371 w 551"/>
              <a:gd name="T31" fmla="*/ 70 h 275"/>
              <a:gd name="T32" fmla="*/ 390 w 551"/>
              <a:gd name="T33" fmla="*/ 80 h 275"/>
              <a:gd name="T34" fmla="*/ 407 w 551"/>
              <a:gd name="T35" fmla="*/ 90 h 275"/>
              <a:gd name="T36" fmla="*/ 426 w 551"/>
              <a:gd name="T37" fmla="*/ 99 h 275"/>
              <a:gd name="T38" fmla="*/ 441 w 551"/>
              <a:gd name="T39" fmla="*/ 110 h 275"/>
              <a:gd name="T40" fmla="*/ 456 w 551"/>
              <a:gd name="T41" fmla="*/ 121 h 275"/>
              <a:gd name="T42" fmla="*/ 471 w 551"/>
              <a:gd name="T43" fmla="*/ 131 h 275"/>
              <a:gd name="T44" fmla="*/ 484 w 551"/>
              <a:gd name="T45" fmla="*/ 144 h 275"/>
              <a:gd name="T46" fmla="*/ 496 w 551"/>
              <a:gd name="T47" fmla="*/ 156 h 275"/>
              <a:gd name="T48" fmla="*/ 508 w 551"/>
              <a:gd name="T49" fmla="*/ 168 h 275"/>
              <a:gd name="T50" fmla="*/ 517 w 551"/>
              <a:gd name="T51" fmla="*/ 180 h 275"/>
              <a:gd name="T52" fmla="*/ 527 w 551"/>
              <a:gd name="T53" fmla="*/ 192 h 275"/>
              <a:gd name="T54" fmla="*/ 534 w 551"/>
              <a:gd name="T55" fmla="*/ 206 h 275"/>
              <a:gd name="T56" fmla="*/ 540 w 551"/>
              <a:gd name="T57" fmla="*/ 220 h 275"/>
              <a:gd name="T58" fmla="*/ 545 w 551"/>
              <a:gd name="T59" fmla="*/ 232 h 275"/>
              <a:gd name="T60" fmla="*/ 548 w 551"/>
              <a:gd name="T61" fmla="*/ 247 h 275"/>
              <a:gd name="T62" fmla="*/ 549 w 551"/>
              <a:gd name="T63" fmla="*/ 261 h 275"/>
              <a:gd name="T64" fmla="*/ 551 w 551"/>
              <a:gd name="T65"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0"/>
                </a:moveTo>
                <a:lnTo>
                  <a:pt x="30" y="0"/>
                </a:lnTo>
                <a:lnTo>
                  <a:pt x="57" y="0"/>
                </a:lnTo>
                <a:lnTo>
                  <a:pt x="85" y="3"/>
                </a:lnTo>
                <a:lnTo>
                  <a:pt x="112" y="5"/>
                </a:lnTo>
                <a:lnTo>
                  <a:pt x="138" y="8"/>
                </a:lnTo>
                <a:lnTo>
                  <a:pt x="164" y="12"/>
                </a:lnTo>
                <a:lnTo>
                  <a:pt x="190" y="15"/>
                </a:lnTo>
                <a:lnTo>
                  <a:pt x="215" y="22"/>
                </a:lnTo>
                <a:lnTo>
                  <a:pt x="239" y="26"/>
                </a:lnTo>
                <a:lnTo>
                  <a:pt x="264" y="32"/>
                </a:lnTo>
                <a:lnTo>
                  <a:pt x="286" y="40"/>
                </a:lnTo>
                <a:lnTo>
                  <a:pt x="308" y="46"/>
                </a:lnTo>
                <a:lnTo>
                  <a:pt x="329" y="54"/>
                </a:lnTo>
                <a:lnTo>
                  <a:pt x="351" y="63"/>
                </a:lnTo>
                <a:lnTo>
                  <a:pt x="371" y="70"/>
                </a:lnTo>
                <a:lnTo>
                  <a:pt x="390" y="80"/>
                </a:lnTo>
                <a:lnTo>
                  <a:pt x="407" y="90"/>
                </a:lnTo>
                <a:lnTo>
                  <a:pt x="426" y="99"/>
                </a:lnTo>
                <a:lnTo>
                  <a:pt x="441" y="110"/>
                </a:lnTo>
                <a:lnTo>
                  <a:pt x="456" y="121"/>
                </a:lnTo>
                <a:lnTo>
                  <a:pt x="471" y="131"/>
                </a:lnTo>
                <a:lnTo>
                  <a:pt x="484" y="144"/>
                </a:lnTo>
                <a:lnTo>
                  <a:pt x="496" y="156"/>
                </a:lnTo>
                <a:lnTo>
                  <a:pt x="508" y="168"/>
                </a:lnTo>
                <a:lnTo>
                  <a:pt x="517" y="180"/>
                </a:lnTo>
                <a:lnTo>
                  <a:pt x="527" y="192"/>
                </a:lnTo>
                <a:lnTo>
                  <a:pt x="534" y="206"/>
                </a:lnTo>
                <a:lnTo>
                  <a:pt x="540" y="220"/>
                </a:lnTo>
                <a:lnTo>
                  <a:pt x="545" y="232"/>
                </a:lnTo>
                <a:lnTo>
                  <a:pt x="548" y="247"/>
                </a:lnTo>
                <a:lnTo>
                  <a:pt x="549" y="261"/>
                </a:lnTo>
                <a:lnTo>
                  <a:pt x="551" y="2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8" name="Freeform 84"/>
          <p:cNvSpPr>
            <a:spLocks/>
          </p:cNvSpPr>
          <p:nvPr/>
        </p:nvSpPr>
        <p:spPr bwMode="auto">
          <a:xfrm>
            <a:off x="1785938" y="3336925"/>
            <a:ext cx="436562" cy="217488"/>
          </a:xfrm>
          <a:custGeom>
            <a:avLst/>
            <a:gdLst>
              <a:gd name="T0" fmla="*/ 0 w 551"/>
              <a:gd name="T1" fmla="*/ 275 h 275"/>
              <a:gd name="T2" fmla="*/ 30 w 551"/>
              <a:gd name="T3" fmla="*/ 275 h 275"/>
              <a:gd name="T4" fmla="*/ 57 w 551"/>
              <a:gd name="T5" fmla="*/ 273 h 275"/>
              <a:gd name="T6" fmla="*/ 85 w 551"/>
              <a:gd name="T7" fmla="*/ 272 h 275"/>
              <a:gd name="T8" fmla="*/ 112 w 551"/>
              <a:gd name="T9" fmla="*/ 269 h 275"/>
              <a:gd name="T10" fmla="*/ 138 w 551"/>
              <a:gd name="T11" fmla="*/ 266 h 275"/>
              <a:gd name="T12" fmla="*/ 164 w 551"/>
              <a:gd name="T13" fmla="*/ 262 h 275"/>
              <a:gd name="T14" fmla="*/ 190 w 551"/>
              <a:gd name="T15" fmla="*/ 258 h 275"/>
              <a:gd name="T16" fmla="*/ 215 w 551"/>
              <a:gd name="T17" fmla="*/ 253 h 275"/>
              <a:gd name="T18" fmla="*/ 239 w 551"/>
              <a:gd name="T19" fmla="*/ 247 h 275"/>
              <a:gd name="T20" fmla="*/ 264 w 551"/>
              <a:gd name="T21" fmla="*/ 241 h 275"/>
              <a:gd name="T22" fmla="*/ 286 w 551"/>
              <a:gd name="T23" fmla="*/ 235 h 275"/>
              <a:gd name="T24" fmla="*/ 308 w 551"/>
              <a:gd name="T25" fmla="*/ 227 h 275"/>
              <a:gd name="T26" fmla="*/ 329 w 551"/>
              <a:gd name="T27" fmla="*/ 220 h 275"/>
              <a:gd name="T28" fmla="*/ 351 w 551"/>
              <a:gd name="T29" fmla="*/ 212 h 275"/>
              <a:gd name="T30" fmla="*/ 371 w 551"/>
              <a:gd name="T31" fmla="*/ 203 h 275"/>
              <a:gd name="T32" fmla="*/ 390 w 551"/>
              <a:gd name="T33" fmla="*/ 194 h 275"/>
              <a:gd name="T34" fmla="*/ 407 w 551"/>
              <a:gd name="T35" fmla="*/ 185 h 275"/>
              <a:gd name="T36" fmla="*/ 426 w 551"/>
              <a:gd name="T37" fmla="*/ 174 h 275"/>
              <a:gd name="T38" fmla="*/ 441 w 551"/>
              <a:gd name="T39" fmla="*/ 165 h 275"/>
              <a:gd name="T40" fmla="*/ 456 w 551"/>
              <a:gd name="T41" fmla="*/ 154 h 275"/>
              <a:gd name="T42" fmla="*/ 471 w 551"/>
              <a:gd name="T43" fmla="*/ 142 h 275"/>
              <a:gd name="T44" fmla="*/ 484 w 551"/>
              <a:gd name="T45" fmla="*/ 131 h 275"/>
              <a:gd name="T46" fmla="*/ 496 w 551"/>
              <a:gd name="T47" fmla="*/ 119 h 275"/>
              <a:gd name="T48" fmla="*/ 508 w 551"/>
              <a:gd name="T49" fmla="*/ 107 h 275"/>
              <a:gd name="T50" fmla="*/ 517 w 551"/>
              <a:gd name="T51" fmla="*/ 95 h 275"/>
              <a:gd name="T52" fmla="*/ 527 w 551"/>
              <a:gd name="T53" fmla="*/ 82 h 275"/>
              <a:gd name="T54" fmla="*/ 534 w 551"/>
              <a:gd name="T55" fmla="*/ 69 h 275"/>
              <a:gd name="T56" fmla="*/ 540 w 551"/>
              <a:gd name="T57" fmla="*/ 55 h 275"/>
              <a:gd name="T58" fmla="*/ 545 w 551"/>
              <a:gd name="T59" fmla="*/ 41 h 275"/>
              <a:gd name="T60" fmla="*/ 548 w 551"/>
              <a:gd name="T61" fmla="*/ 27 h 275"/>
              <a:gd name="T62" fmla="*/ 549 w 551"/>
              <a:gd name="T63" fmla="*/ 14 h 275"/>
              <a:gd name="T64" fmla="*/ 551 w 551"/>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275"/>
                </a:moveTo>
                <a:lnTo>
                  <a:pt x="30" y="275"/>
                </a:lnTo>
                <a:lnTo>
                  <a:pt x="57" y="273"/>
                </a:lnTo>
                <a:lnTo>
                  <a:pt x="85" y="272"/>
                </a:lnTo>
                <a:lnTo>
                  <a:pt x="112" y="269"/>
                </a:lnTo>
                <a:lnTo>
                  <a:pt x="138" y="266"/>
                </a:lnTo>
                <a:lnTo>
                  <a:pt x="164" y="262"/>
                </a:lnTo>
                <a:lnTo>
                  <a:pt x="190" y="258"/>
                </a:lnTo>
                <a:lnTo>
                  <a:pt x="215" y="253"/>
                </a:lnTo>
                <a:lnTo>
                  <a:pt x="239" y="247"/>
                </a:lnTo>
                <a:lnTo>
                  <a:pt x="264" y="241"/>
                </a:lnTo>
                <a:lnTo>
                  <a:pt x="286" y="235"/>
                </a:lnTo>
                <a:lnTo>
                  <a:pt x="308" y="227"/>
                </a:lnTo>
                <a:lnTo>
                  <a:pt x="329" y="220"/>
                </a:lnTo>
                <a:lnTo>
                  <a:pt x="351" y="212"/>
                </a:lnTo>
                <a:lnTo>
                  <a:pt x="371" y="203"/>
                </a:lnTo>
                <a:lnTo>
                  <a:pt x="390" y="194"/>
                </a:lnTo>
                <a:lnTo>
                  <a:pt x="407" y="185"/>
                </a:lnTo>
                <a:lnTo>
                  <a:pt x="426" y="174"/>
                </a:lnTo>
                <a:lnTo>
                  <a:pt x="441" y="165"/>
                </a:lnTo>
                <a:lnTo>
                  <a:pt x="456" y="154"/>
                </a:lnTo>
                <a:lnTo>
                  <a:pt x="471" y="142"/>
                </a:lnTo>
                <a:lnTo>
                  <a:pt x="484" y="131"/>
                </a:lnTo>
                <a:lnTo>
                  <a:pt x="496" y="119"/>
                </a:lnTo>
                <a:lnTo>
                  <a:pt x="508" y="107"/>
                </a:lnTo>
                <a:lnTo>
                  <a:pt x="517" y="95"/>
                </a:lnTo>
                <a:lnTo>
                  <a:pt x="527" y="82"/>
                </a:lnTo>
                <a:lnTo>
                  <a:pt x="534" y="69"/>
                </a:lnTo>
                <a:lnTo>
                  <a:pt x="540" y="55"/>
                </a:lnTo>
                <a:lnTo>
                  <a:pt x="545" y="41"/>
                </a:lnTo>
                <a:lnTo>
                  <a:pt x="548" y="27"/>
                </a:lnTo>
                <a:lnTo>
                  <a:pt x="549" y="14"/>
                </a:lnTo>
                <a:lnTo>
                  <a:pt x="55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9" name="Freeform 85"/>
          <p:cNvSpPr>
            <a:spLocks/>
          </p:cNvSpPr>
          <p:nvPr/>
        </p:nvSpPr>
        <p:spPr bwMode="auto">
          <a:xfrm>
            <a:off x="2222500" y="3300413"/>
            <a:ext cx="73025" cy="73025"/>
          </a:xfrm>
          <a:custGeom>
            <a:avLst/>
            <a:gdLst>
              <a:gd name="T0" fmla="*/ 46 w 92"/>
              <a:gd name="T1" fmla="*/ 0 h 92"/>
              <a:gd name="T2" fmla="*/ 41 w 92"/>
              <a:gd name="T3" fmla="*/ 0 h 92"/>
              <a:gd name="T4" fmla="*/ 37 w 92"/>
              <a:gd name="T5" fmla="*/ 0 h 92"/>
              <a:gd name="T6" fmla="*/ 32 w 92"/>
              <a:gd name="T7" fmla="*/ 2 h 92"/>
              <a:gd name="T8" fmla="*/ 29 w 92"/>
              <a:gd name="T9" fmla="*/ 3 h 92"/>
              <a:gd name="T10" fmla="*/ 24 w 92"/>
              <a:gd name="T11" fmla="*/ 5 h 92"/>
              <a:gd name="T12" fmla="*/ 21 w 92"/>
              <a:gd name="T13" fmla="*/ 8 h 92"/>
              <a:gd name="T14" fmla="*/ 14 w 92"/>
              <a:gd name="T15" fmla="*/ 12 h 92"/>
              <a:gd name="T16" fmla="*/ 8 w 92"/>
              <a:gd name="T17" fmla="*/ 20 h 92"/>
              <a:gd name="T18" fmla="*/ 6 w 92"/>
              <a:gd name="T19" fmla="*/ 23 h 92"/>
              <a:gd name="T20" fmla="*/ 5 w 92"/>
              <a:gd name="T21" fmla="*/ 28 h 92"/>
              <a:gd name="T22" fmla="*/ 3 w 92"/>
              <a:gd name="T23" fmla="*/ 32 h 92"/>
              <a:gd name="T24" fmla="*/ 2 w 92"/>
              <a:gd name="T25" fmla="*/ 35 h 92"/>
              <a:gd name="T26" fmla="*/ 0 w 92"/>
              <a:gd name="T27" fmla="*/ 40 h 92"/>
              <a:gd name="T28" fmla="*/ 0 w 92"/>
              <a:gd name="T29" fmla="*/ 46 h 92"/>
              <a:gd name="T30" fmla="*/ 0 w 92"/>
              <a:gd name="T31" fmla="*/ 50 h 92"/>
              <a:gd name="T32" fmla="*/ 2 w 92"/>
              <a:gd name="T33" fmla="*/ 55 h 92"/>
              <a:gd name="T34" fmla="*/ 3 w 92"/>
              <a:gd name="T35" fmla="*/ 58 h 92"/>
              <a:gd name="T36" fmla="*/ 5 w 92"/>
              <a:gd name="T37" fmla="*/ 63 h 92"/>
              <a:gd name="T38" fmla="*/ 6 w 92"/>
              <a:gd name="T39" fmla="*/ 67 h 92"/>
              <a:gd name="T40" fmla="*/ 8 w 92"/>
              <a:gd name="T41" fmla="*/ 70 h 92"/>
              <a:gd name="T42" fmla="*/ 14 w 92"/>
              <a:gd name="T43" fmla="*/ 78 h 92"/>
              <a:gd name="T44" fmla="*/ 21 w 92"/>
              <a:gd name="T45" fmla="*/ 83 h 92"/>
              <a:gd name="T46" fmla="*/ 24 w 92"/>
              <a:gd name="T47" fmla="*/ 86 h 92"/>
              <a:gd name="T48" fmla="*/ 29 w 92"/>
              <a:gd name="T49" fmla="*/ 87 h 92"/>
              <a:gd name="T50" fmla="*/ 32 w 92"/>
              <a:gd name="T51" fmla="*/ 89 h 92"/>
              <a:gd name="T52" fmla="*/ 37 w 92"/>
              <a:gd name="T53" fmla="*/ 90 h 92"/>
              <a:gd name="T54" fmla="*/ 41 w 92"/>
              <a:gd name="T55" fmla="*/ 90 h 92"/>
              <a:gd name="T56" fmla="*/ 46 w 92"/>
              <a:gd name="T57" fmla="*/ 92 h 92"/>
              <a:gd name="T58" fmla="*/ 50 w 92"/>
              <a:gd name="T59" fmla="*/ 90 h 92"/>
              <a:gd name="T60" fmla="*/ 55 w 92"/>
              <a:gd name="T61" fmla="*/ 90 h 92"/>
              <a:gd name="T62" fmla="*/ 60 w 92"/>
              <a:gd name="T63" fmla="*/ 89 h 92"/>
              <a:gd name="T64" fmla="*/ 64 w 92"/>
              <a:gd name="T65" fmla="*/ 87 h 92"/>
              <a:gd name="T66" fmla="*/ 69 w 92"/>
              <a:gd name="T67" fmla="*/ 86 h 92"/>
              <a:gd name="T68" fmla="*/ 72 w 92"/>
              <a:gd name="T69" fmla="*/ 83 h 92"/>
              <a:gd name="T70" fmla="*/ 80 w 92"/>
              <a:gd name="T71" fmla="*/ 78 h 92"/>
              <a:gd name="T72" fmla="*/ 84 w 92"/>
              <a:gd name="T73" fmla="*/ 70 h 92"/>
              <a:gd name="T74" fmla="*/ 87 w 92"/>
              <a:gd name="T75" fmla="*/ 67 h 92"/>
              <a:gd name="T76" fmla="*/ 89 w 92"/>
              <a:gd name="T77" fmla="*/ 63 h 92"/>
              <a:gd name="T78" fmla="*/ 90 w 92"/>
              <a:gd name="T79" fmla="*/ 58 h 92"/>
              <a:gd name="T80" fmla="*/ 92 w 92"/>
              <a:gd name="T81" fmla="*/ 55 h 92"/>
              <a:gd name="T82" fmla="*/ 92 w 92"/>
              <a:gd name="T83" fmla="*/ 50 h 92"/>
              <a:gd name="T84" fmla="*/ 92 w 92"/>
              <a:gd name="T85" fmla="*/ 46 h 92"/>
              <a:gd name="T86" fmla="*/ 92 w 92"/>
              <a:gd name="T87" fmla="*/ 40 h 92"/>
              <a:gd name="T88" fmla="*/ 92 w 92"/>
              <a:gd name="T89" fmla="*/ 35 h 92"/>
              <a:gd name="T90" fmla="*/ 90 w 92"/>
              <a:gd name="T91" fmla="*/ 32 h 92"/>
              <a:gd name="T92" fmla="*/ 89 w 92"/>
              <a:gd name="T93" fmla="*/ 28 h 92"/>
              <a:gd name="T94" fmla="*/ 87 w 92"/>
              <a:gd name="T95" fmla="*/ 23 h 92"/>
              <a:gd name="T96" fmla="*/ 84 w 92"/>
              <a:gd name="T97" fmla="*/ 20 h 92"/>
              <a:gd name="T98" fmla="*/ 80 w 92"/>
              <a:gd name="T99" fmla="*/ 12 h 92"/>
              <a:gd name="T100" fmla="*/ 72 w 92"/>
              <a:gd name="T101" fmla="*/ 8 h 92"/>
              <a:gd name="T102" fmla="*/ 69 w 92"/>
              <a:gd name="T103" fmla="*/ 5 h 92"/>
              <a:gd name="T104" fmla="*/ 64 w 92"/>
              <a:gd name="T105" fmla="*/ 3 h 92"/>
              <a:gd name="T106" fmla="*/ 60 w 92"/>
              <a:gd name="T107" fmla="*/ 2 h 92"/>
              <a:gd name="T108" fmla="*/ 55 w 92"/>
              <a:gd name="T109" fmla="*/ 0 h 92"/>
              <a:gd name="T110" fmla="*/ 50 w 92"/>
              <a:gd name="T111" fmla="*/ 0 h 92"/>
              <a:gd name="T112" fmla="*/ 46 w 92"/>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2">
                <a:moveTo>
                  <a:pt x="46" y="0"/>
                </a:moveTo>
                <a:lnTo>
                  <a:pt x="41" y="0"/>
                </a:lnTo>
                <a:lnTo>
                  <a:pt x="37" y="0"/>
                </a:lnTo>
                <a:lnTo>
                  <a:pt x="32" y="2"/>
                </a:lnTo>
                <a:lnTo>
                  <a:pt x="29" y="3"/>
                </a:lnTo>
                <a:lnTo>
                  <a:pt x="24" y="5"/>
                </a:lnTo>
                <a:lnTo>
                  <a:pt x="21" y="8"/>
                </a:lnTo>
                <a:lnTo>
                  <a:pt x="14" y="12"/>
                </a:lnTo>
                <a:lnTo>
                  <a:pt x="8" y="20"/>
                </a:lnTo>
                <a:lnTo>
                  <a:pt x="6" y="23"/>
                </a:lnTo>
                <a:lnTo>
                  <a:pt x="5" y="28"/>
                </a:lnTo>
                <a:lnTo>
                  <a:pt x="3" y="32"/>
                </a:lnTo>
                <a:lnTo>
                  <a:pt x="2" y="35"/>
                </a:lnTo>
                <a:lnTo>
                  <a:pt x="0" y="40"/>
                </a:lnTo>
                <a:lnTo>
                  <a:pt x="0" y="46"/>
                </a:lnTo>
                <a:lnTo>
                  <a:pt x="0" y="50"/>
                </a:lnTo>
                <a:lnTo>
                  <a:pt x="2" y="55"/>
                </a:lnTo>
                <a:lnTo>
                  <a:pt x="3" y="58"/>
                </a:lnTo>
                <a:lnTo>
                  <a:pt x="5" y="63"/>
                </a:lnTo>
                <a:lnTo>
                  <a:pt x="6" y="67"/>
                </a:lnTo>
                <a:lnTo>
                  <a:pt x="8" y="70"/>
                </a:lnTo>
                <a:lnTo>
                  <a:pt x="14" y="78"/>
                </a:lnTo>
                <a:lnTo>
                  <a:pt x="21" y="83"/>
                </a:lnTo>
                <a:lnTo>
                  <a:pt x="24" y="86"/>
                </a:lnTo>
                <a:lnTo>
                  <a:pt x="29" y="87"/>
                </a:lnTo>
                <a:lnTo>
                  <a:pt x="32" y="89"/>
                </a:lnTo>
                <a:lnTo>
                  <a:pt x="37" y="90"/>
                </a:lnTo>
                <a:lnTo>
                  <a:pt x="41" y="90"/>
                </a:lnTo>
                <a:lnTo>
                  <a:pt x="46" y="92"/>
                </a:lnTo>
                <a:lnTo>
                  <a:pt x="50" y="90"/>
                </a:lnTo>
                <a:lnTo>
                  <a:pt x="55" y="90"/>
                </a:lnTo>
                <a:lnTo>
                  <a:pt x="60" y="89"/>
                </a:lnTo>
                <a:lnTo>
                  <a:pt x="64" y="87"/>
                </a:lnTo>
                <a:lnTo>
                  <a:pt x="69" y="86"/>
                </a:lnTo>
                <a:lnTo>
                  <a:pt x="72" y="83"/>
                </a:lnTo>
                <a:lnTo>
                  <a:pt x="80" y="78"/>
                </a:lnTo>
                <a:lnTo>
                  <a:pt x="84" y="70"/>
                </a:lnTo>
                <a:lnTo>
                  <a:pt x="87" y="67"/>
                </a:lnTo>
                <a:lnTo>
                  <a:pt x="89" y="63"/>
                </a:lnTo>
                <a:lnTo>
                  <a:pt x="90" y="58"/>
                </a:lnTo>
                <a:lnTo>
                  <a:pt x="92" y="55"/>
                </a:lnTo>
                <a:lnTo>
                  <a:pt x="92" y="50"/>
                </a:lnTo>
                <a:lnTo>
                  <a:pt x="92" y="46"/>
                </a:lnTo>
                <a:lnTo>
                  <a:pt x="92" y="40"/>
                </a:lnTo>
                <a:lnTo>
                  <a:pt x="92" y="35"/>
                </a:lnTo>
                <a:lnTo>
                  <a:pt x="90" y="32"/>
                </a:lnTo>
                <a:lnTo>
                  <a:pt x="89" y="28"/>
                </a:lnTo>
                <a:lnTo>
                  <a:pt x="87" y="23"/>
                </a:lnTo>
                <a:lnTo>
                  <a:pt x="84" y="20"/>
                </a:lnTo>
                <a:lnTo>
                  <a:pt x="80" y="12"/>
                </a:lnTo>
                <a:lnTo>
                  <a:pt x="72" y="8"/>
                </a:lnTo>
                <a:lnTo>
                  <a:pt x="69" y="5"/>
                </a:lnTo>
                <a:lnTo>
                  <a:pt x="64" y="3"/>
                </a:lnTo>
                <a:lnTo>
                  <a:pt x="60" y="2"/>
                </a:lnTo>
                <a:lnTo>
                  <a:pt x="55" y="0"/>
                </a:lnTo>
                <a:lnTo>
                  <a:pt x="50" y="0"/>
                </a:lnTo>
                <a:lnTo>
                  <a:pt x="46" y="0"/>
                </a:lnTo>
                <a:close/>
              </a:path>
            </a:pathLst>
          </a:custGeom>
          <a:solidFill>
            <a:srgbClr val="FFFFFF"/>
          </a:solidFill>
          <a:ln w="19050" cmpd="sng">
            <a:solidFill>
              <a:srgbClr val="000000"/>
            </a:solidFill>
            <a:round/>
            <a:headEnd/>
            <a:tailEnd/>
          </a:ln>
        </p:spPr>
        <p:txBody>
          <a:bodyPr/>
          <a:lstStyle/>
          <a:p>
            <a:endParaRPr lang="en-US"/>
          </a:p>
        </p:txBody>
      </p:sp>
      <p:sp>
        <p:nvSpPr>
          <p:cNvPr id="707670" name="Freeform 86"/>
          <p:cNvSpPr>
            <a:spLocks/>
          </p:cNvSpPr>
          <p:nvPr/>
        </p:nvSpPr>
        <p:spPr bwMode="auto">
          <a:xfrm>
            <a:off x="2222500" y="3300413"/>
            <a:ext cx="73025" cy="73025"/>
          </a:xfrm>
          <a:custGeom>
            <a:avLst/>
            <a:gdLst>
              <a:gd name="T0" fmla="*/ 46 w 92"/>
              <a:gd name="T1" fmla="*/ 0 h 92"/>
              <a:gd name="T2" fmla="*/ 41 w 92"/>
              <a:gd name="T3" fmla="*/ 0 h 92"/>
              <a:gd name="T4" fmla="*/ 37 w 92"/>
              <a:gd name="T5" fmla="*/ 0 h 92"/>
              <a:gd name="T6" fmla="*/ 32 w 92"/>
              <a:gd name="T7" fmla="*/ 2 h 92"/>
              <a:gd name="T8" fmla="*/ 29 w 92"/>
              <a:gd name="T9" fmla="*/ 3 h 92"/>
              <a:gd name="T10" fmla="*/ 24 w 92"/>
              <a:gd name="T11" fmla="*/ 5 h 92"/>
              <a:gd name="T12" fmla="*/ 21 w 92"/>
              <a:gd name="T13" fmla="*/ 8 h 92"/>
              <a:gd name="T14" fmla="*/ 14 w 92"/>
              <a:gd name="T15" fmla="*/ 12 h 92"/>
              <a:gd name="T16" fmla="*/ 8 w 92"/>
              <a:gd name="T17" fmla="*/ 20 h 92"/>
              <a:gd name="T18" fmla="*/ 6 w 92"/>
              <a:gd name="T19" fmla="*/ 23 h 92"/>
              <a:gd name="T20" fmla="*/ 5 w 92"/>
              <a:gd name="T21" fmla="*/ 28 h 92"/>
              <a:gd name="T22" fmla="*/ 3 w 92"/>
              <a:gd name="T23" fmla="*/ 32 h 92"/>
              <a:gd name="T24" fmla="*/ 2 w 92"/>
              <a:gd name="T25" fmla="*/ 35 h 92"/>
              <a:gd name="T26" fmla="*/ 0 w 92"/>
              <a:gd name="T27" fmla="*/ 40 h 92"/>
              <a:gd name="T28" fmla="*/ 0 w 92"/>
              <a:gd name="T29" fmla="*/ 46 h 92"/>
              <a:gd name="T30" fmla="*/ 0 w 92"/>
              <a:gd name="T31" fmla="*/ 50 h 92"/>
              <a:gd name="T32" fmla="*/ 2 w 92"/>
              <a:gd name="T33" fmla="*/ 55 h 92"/>
              <a:gd name="T34" fmla="*/ 3 w 92"/>
              <a:gd name="T35" fmla="*/ 58 h 92"/>
              <a:gd name="T36" fmla="*/ 5 w 92"/>
              <a:gd name="T37" fmla="*/ 63 h 92"/>
              <a:gd name="T38" fmla="*/ 6 w 92"/>
              <a:gd name="T39" fmla="*/ 67 h 92"/>
              <a:gd name="T40" fmla="*/ 8 w 92"/>
              <a:gd name="T41" fmla="*/ 70 h 92"/>
              <a:gd name="T42" fmla="*/ 14 w 92"/>
              <a:gd name="T43" fmla="*/ 78 h 92"/>
              <a:gd name="T44" fmla="*/ 21 w 92"/>
              <a:gd name="T45" fmla="*/ 83 h 92"/>
              <a:gd name="T46" fmla="*/ 24 w 92"/>
              <a:gd name="T47" fmla="*/ 86 h 92"/>
              <a:gd name="T48" fmla="*/ 29 w 92"/>
              <a:gd name="T49" fmla="*/ 87 h 92"/>
              <a:gd name="T50" fmla="*/ 32 w 92"/>
              <a:gd name="T51" fmla="*/ 89 h 92"/>
              <a:gd name="T52" fmla="*/ 37 w 92"/>
              <a:gd name="T53" fmla="*/ 90 h 92"/>
              <a:gd name="T54" fmla="*/ 41 w 92"/>
              <a:gd name="T55" fmla="*/ 90 h 92"/>
              <a:gd name="T56" fmla="*/ 46 w 92"/>
              <a:gd name="T57" fmla="*/ 92 h 92"/>
              <a:gd name="T58" fmla="*/ 50 w 92"/>
              <a:gd name="T59" fmla="*/ 90 h 92"/>
              <a:gd name="T60" fmla="*/ 55 w 92"/>
              <a:gd name="T61" fmla="*/ 90 h 92"/>
              <a:gd name="T62" fmla="*/ 60 w 92"/>
              <a:gd name="T63" fmla="*/ 89 h 92"/>
              <a:gd name="T64" fmla="*/ 64 w 92"/>
              <a:gd name="T65" fmla="*/ 87 h 92"/>
              <a:gd name="T66" fmla="*/ 69 w 92"/>
              <a:gd name="T67" fmla="*/ 86 h 92"/>
              <a:gd name="T68" fmla="*/ 72 w 92"/>
              <a:gd name="T69" fmla="*/ 83 h 92"/>
              <a:gd name="T70" fmla="*/ 80 w 92"/>
              <a:gd name="T71" fmla="*/ 78 h 92"/>
              <a:gd name="T72" fmla="*/ 84 w 92"/>
              <a:gd name="T73" fmla="*/ 70 h 92"/>
              <a:gd name="T74" fmla="*/ 87 w 92"/>
              <a:gd name="T75" fmla="*/ 67 h 92"/>
              <a:gd name="T76" fmla="*/ 89 w 92"/>
              <a:gd name="T77" fmla="*/ 63 h 92"/>
              <a:gd name="T78" fmla="*/ 90 w 92"/>
              <a:gd name="T79" fmla="*/ 58 h 92"/>
              <a:gd name="T80" fmla="*/ 92 w 92"/>
              <a:gd name="T81" fmla="*/ 55 h 92"/>
              <a:gd name="T82" fmla="*/ 92 w 92"/>
              <a:gd name="T83" fmla="*/ 50 h 92"/>
              <a:gd name="T84" fmla="*/ 92 w 92"/>
              <a:gd name="T85" fmla="*/ 46 h 92"/>
              <a:gd name="T86" fmla="*/ 92 w 92"/>
              <a:gd name="T87" fmla="*/ 40 h 92"/>
              <a:gd name="T88" fmla="*/ 92 w 92"/>
              <a:gd name="T89" fmla="*/ 35 h 92"/>
              <a:gd name="T90" fmla="*/ 90 w 92"/>
              <a:gd name="T91" fmla="*/ 32 h 92"/>
              <a:gd name="T92" fmla="*/ 89 w 92"/>
              <a:gd name="T93" fmla="*/ 28 h 92"/>
              <a:gd name="T94" fmla="*/ 87 w 92"/>
              <a:gd name="T95" fmla="*/ 23 h 92"/>
              <a:gd name="T96" fmla="*/ 84 w 92"/>
              <a:gd name="T97" fmla="*/ 20 h 92"/>
              <a:gd name="T98" fmla="*/ 80 w 92"/>
              <a:gd name="T99" fmla="*/ 12 h 92"/>
              <a:gd name="T100" fmla="*/ 72 w 92"/>
              <a:gd name="T101" fmla="*/ 8 h 92"/>
              <a:gd name="T102" fmla="*/ 69 w 92"/>
              <a:gd name="T103" fmla="*/ 5 h 92"/>
              <a:gd name="T104" fmla="*/ 64 w 92"/>
              <a:gd name="T105" fmla="*/ 3 h 92"/>
              <a:gd name="T106" fmla="*/ 60 w 92"/>
              <a:gd name="T107" fmla="*/ 2 h 92"/>
              <a:gd name="T108" fmla="*/ 55 w 92"/>
              <a:gd name="T109" fmla="*/ 0 h 92"/>
              <a:gd name="T110" fmla="*/ 50 w 92"/>
              <a:gd name="T111" fmla="*/ 0 h 92"/>
              <a:gd name="T112" fmla="*/ 46 w 92"/>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2">
                <a:moveTo>
                  <a:pt x="46" y="0"/>
                </a:moveTo>
                <a:lnTo>
                  <a:pt x="41" y="0"/>
                </a:lnTo>
                <a:lnTo>
                  <a:pt x="37" y="0"/>
                </a:lnTo>
                <a:lnTo>
                  <a:pt x="32" y="2"/>
                </a:lnTo>
                <a:lnTo>
                  <a:pt x="29" y="3"/>
                </a:lnTo>
                <a:lnTo>
                  <a:pt x="24" y="5"/>
                </a:lnTo>
                <a:lnTo>
                  <a:pt x="21" y="8"/>
                </a:lnTo>
                <a:lnTo>
                  <a:pt x="14" y="12"/>
                </a:lnTo>
                <a:lnTo>
                  <a:pt x="8" y="20"/>
                </a:lnTo>
                <a:lnTo>
                  <a:pt x="6" y="23"/>
                </a:lnTo>
                <a:lnTo>
                  <a:pt x="5" y="28"/>
                </a:lnTo>
                <a:lnTo>
                  <a:pt x="3" y="32"/>
                </a:lnTo>
                <a:lnTo>
                  <a:pt x="2" y="35"/>
                </a:lnTo>
                <a:lnTo>
                  <a:pt x="0" y="40"/>
                </a:lnTo>
                <a:lnTo>
                  <a:pt x="0" y="46"/>
                </a:lnTo>
                <a:lnTo>
                  <a:pt x="0" y="50"/>
                </a:lnTo>
                <a:lnTo>
                  <a:pt x="2" y="55"/>
                </a:lnTo>
                <a:lnTo>
                  <a:pt x="3" y="58"/>
                </a:lnTo>
                <a:lnTo>
                  <a:pt x="5" y="63"/>
                </a:lnTo>
                <a:lnTo>
                  <a:pt x="6" y="67"/>
                </a:lnTo>
                <a:lnTo>
                  <a:pt x="8" y="70"/>
                </a:lnTo>
                <a:lnTo>
                  <a:pt x="14" y="78"/>
                </a:lnTo>
                <a:lnTo>
                  <a:pt x="21" y="83"/>
                </a:lnTo>
                <a:lnTo>
                  <a:pt x="24" y="86"/>
                </a:lnTo>
                <a:lnTo>
                  <a:pt x="29" y="87"/>
                </a:lnTo>
                <a:lnTo>
                  <a:pt x="32" y="89"/>
                </a:lnTo>
                <a:lnTo>
                  <a:pt x="37" y="90"/>
                </a:lnTo>
                <a:lnTo>
                  <a:pt x="41" y="90"/>
                </a:lnTo>
                <a:lnTo>
                  <a:pt x="46" y="92"/>
                </a:lnTo>
                <a:lnTo>
                  <a:pt x="50" y="90"/>
                </a:lnTo>
                <a:lnTo>
                  <a:pt x="55" y="90"/>
                </a:lnTo>
                <a:lnTo>
                  <a:pt x="60" y="89"/>
                </a:lnTo>
                <a:lnTo>
                  <a:pt x="64" y="87"/>
                </a:lnTo>
                <a:lnTo>
                  <a:pt x="69" y="86"/>
                </a:lnTo>
                <a:lnTo>
                  <a:pt x="72" y="83"/>
                </a:lnTo>
                <a:lnTo>
                  <a:pt x="80" y="78"/>
                </a:lnTo>
                <a:lnTo>
                  <a:pt x="84" y="70"/>
                </a:lnTo>
                <a:lnTo>
                  <a:pt x="87" y="67"/>
                </a:lnTo>
                <a:lnTo>
                  <a:pt x="89" y="63"/>
                </a:lnTo>
                <a:lnTo>
                  <a:pt x="90" y="58"/>
                </a:lnTo>
                <a:lnTo>
                  <a:pt x="92" y="55"/>
                </a:lnTo>
                <a:lnTo>
                  <a:pt x="92" y="50"/>
                </a:lnTo>
                <a:lnTo>
                  <a:pt x="92" y="46"/>
                </a:lnTo>
                <a:lnTo>
                  <a:pt x="92" y="40"/>
                </a:lnTo>
                <a:lnTo>
                  <a:pt x="92" y="35"/>
                </a:lnTo>
                <a:lnTo>
                  <a:pt x="90" y="32"/>
                </a:lnTo>
                <a:lnTo>
                  <a:pt x="89" y="28"/>
                </a:lnTo>
                <a:lnTo>
                  <a:pt x="87" y="23"/>
                </a:lnTo>
                <a:lnTo>
                  <a:pt x="84" y="20"/>
                </a:lnTo>
                <a:lnTo>
                  <a:pt x="80" y="12"/>
                </a:lnTo>
                <a:lnTo>
                  <a:pt x="72" y="8"/>
                </a:lnTo>
                <a:lnTo>
                  <a:pt x="69" y="5"/>
                </a:lnTo>
                <a:lnTo>
                  <a:pt x="64" y="3"/>
                </a:lnTo>
                <a:lnTo>
                  <a:pt x="60" y="2"/>
                </a:lnTo>
                <a:lnTo>
                  <a:pt x="55" y="0"/>
                </a:lnTo>
                <a:lnTo>
                  <a:pt x="50" y="0"/>
                </a:lnTo>
                <a:lnTo>
                  <a:pt x="46"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71" name="Freeform 87"/>
          <p:cNvSpPr>
            <a:spLocks/>
          </p:cNvSpPr>
          <p:nvPr/>
        </p:nvSpPr>
        <p:spPr bwMode="auto">
          <a:xfrm>
            <a:off x="2368550" y="2755900"/>
            <a:ext cx="146050" cy="581025"/>
          </a:xfrm>
          <a:custGeom>
            <a:avLst/>
            <a:gdLst>
              <a:gd name="T0" fmla="*/ 0 w 183"/>
              <a:gd name="T1" fmla="*/ 0 h 733"/>
              <a:gd name="T2" fmla="*/ 91 w 183"/>
              <a:gd name="T3" fmla="*/ 733 h 733"/>
              <a:gd name="T4" fmla="*/ 183 w 183"/>
              <a:gd name="T5" fmla="*/ 733 h 733"/>
            </a:gdLst>
            <a:ahLst/>
            <a:cxnLst>
              <a:cxn ang="0">
                <a:pos x="T0" y="T1"/>
              </a:cxn>
              <a:cxn ang="0">
                <a:pos x="T2" y="T3"/>
              </a:cxn>
              <a:cxn ang="0">
                <a:pos x="T4" y="T5"/>
              </a:cxn>
            </a:cxnLst>
            <a:rect l="0" t="0" r="r" b="b"/>
            <a:pathLst>
              <a:path w="183" h="733">
                <a:moveTo>
                  <a:pt x="0" y="0"/>
                </a:moveTo>
                <a:lnTo>
                  <a:pt x="91" y="733"/>
                </a:lnTo>
                <a:lnTo>
                  <a:pt x="183" y="733"/>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72" name="Freeform 88"/>
          <p:cNvSpPr>
            <a:spLocks/>
          </p:cNvSpPr>
          <p:nvPr/>
        </p:nvSpPr>
        <p:spPr bwMode="auto">
          <a:xfrm>
            <a:off x="2368550" y="2755900"/>
            <a:ext cx="146050" cy="581025"/>
          </a:xfrm>
          <a:custGeom>
            <a:avLst/>
            <a:gdLst>
              <a:gd name="T0" fmla="*/ 0 w 183"/>
              <a:gd name="T1" fmla="*/ 733 h 733"/>
              <a:gd name="T2" fmla="*/ 91 w 183"/>
              <a:gd name="T3" fmla="*/ 0 h 733"/>
              <a:gd name="T4" fmla="*/ 183 w 183"/>
              <a:gd name="T5" fmla="*/ 0 h 733"/>
            </a:gdLst>
            <a:ahLst/>
            <a:cxnLst>
              <a:cxn ang="0">
                <a:pos x="T0" y="T1"/>
              </a:cxn>
              <a:cxn ang="0">
                <a:pos x="T2" y="T3"/>
              </a:cxn>
              <a:cxn ang="0">
                <a:pos x="T4" y="T5"/>
              </a:cxn>
            </a:cxnLst>
            <a:rect l="0" t="0" r="r" b="b"/>
            <a:pathLst>
              <a:path w="183" h="733">
                <a:moveTo>
                  <a:pt x="0" y="733"/>
                </a:moveTo>
                <a:lnTo>
                  <a:pt x="91" y="0"/>
                </a:lnTo>
                <a:lnTo>
                  <a:pt x="183"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76" name="Rectangle 92"/>
          <p:cNvSpPr>
            <a:spLocks noChangeArrowheads="1"/>
          </p:cNvSpPr>
          <p:nvPr/>
        </p:nvSpPr>
        <p:spPr bwMode="auto">
          <a:xfrm>
            <a:off x="1301750" y="1812925"/>
            <a:ext cx="1262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WDDL INPUT</a:t>
            </a:r>
            <a:endParaRPr lang="en-US" sz="1800" b="0" u="none"/>
          </a:p>
        </p:txBody>
      </p:sp>
      <p:sp>
        <p:nvSpPr>
          <p:cNvPr id="707678" name="Line 94"/>
          <p:cNvSpPr>
            <a:spLocks noChangeShapeType="1"/>
          </p:cNvSpPr>
          <p:nvPr/>
        </p:nvSpPr>
        <p:spPr bwMode="auto">
          <a:xfrm>
            <a:off x="2514600" y="2755900"/>
            <a:ext cx="363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79" name="Line 95"/>
          <p:cNvSpPr>
            <a:spLocks noChangeShapeType="1"/>
          </p:cNvSpPr>
          <p:nvPr/>
        </p:nvSpPr>
        <p:spPr bwMode="auto">
          <a:xfrm>
            <a:off x="2514600" y="3336925"/>
            <a:ext cx="363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4" name="Freeform 100"/>
          <p:cNvSpPr>
            <a:spLocks/>
          </p:cNvSpPr>
          <p:nvPr/>
        </p:nvSpPr>
        <p:spPr bwMode="auto">
          <a:xfrm>
            <a:off x="1130300" y="2682875"/>
            <a:ext cx="363538" cy="363538"/>
          </a:xfrm>
          <a:custGeom>
            <a:avLst/>
            <a:gdLst>
              <a:gd name="T0" fmla="*/ 458 w 458"/>
              <a:gd name="T1" fmla="*/ 0 h 458"/>
              <a:gd name="T2" fmla="*/ 0 w 458"/>
              <a:gd name="T3" fmla="*/ 0 h 458"/>
              <a:gd name="T4" fmla="*/ 229 w 458"/>
              <a:gd name="T5" fmla="*/ 458 h 458"/>
              <a:gd name="T6" fmla="*/ 458 w 458"/>
              <a:gd name="T7" fmla="*/ 0 h 458"/>
            </a:gdLst>
            <a:ahLst/>
            <a:cxnLst>
              <a:cxn ang="0">
                <a:pos x="T0" y="T1"/>
              </a:cxn>
              <a:cxn ang="0">
                <a:pos x="T2" y="T3"/>
              </a:cxn>
              <a:cxn ang="0">
                <a:pos x="T4" y="T5"/>
              </a:cxn>
              <a:cxn ang="0">
                <a:pos x="T6" y="T7"/>
              </a:cxn>
            </a:cxnLst>
            <a:rect l="0" t="0" r="r" b="b"/>
            <a:pathLst>
              <a:path w="458" h="458">
                <a:moveTo>
                  <a:pt x="458" y="0"/>
                </a:moveTo>
                <a:lnTo>
                  <a:pt x="0" y="0"/>
                </a:lnTo>
                <a:lnTo>
                  <a:pt x="229" y="458"/>
                </a:lnTo>
                <a:lnTo>
                  <a:pt x="458" y="0"/>
                </a:lnTo>
                <a:close/>
              </a:path>
            </a:pathLst>
          </a:custGeom>
          <a:solidFill>
            <a:srgbClr val="FFFFFF"/>
          </a:solidFill>
          <a:ln w="19050" cmpd="sng">
            <a:solidFill>
              <a:srgbClr val="000000"/>
            </a:solidFill>
            <a:round/>
            <a:headEnd/>
            <a:tailEnd/>
          </a:ln>
        </p:spPr>
        <p:txBody>
          <a:bodyPr/>
          <a:lstStyle/>
          <a:p>
            <a:endParaRPr lang="en-US"/>
          </a:p>
        </p:txBody>
      </p:sp>
      <p:sp>
        <p:nvSpPr>
          <p:cNvPr id="707685" name="Freeform 101"/>
          <p:cNvSpPr>
            <a:spLocks/>
          </p:cNvSpPr>
          <p:nvPr/>
        </p:nvSpPr>
        <p:spPr bwMode="auto">
          <a:xfrm>
            <a:off x="1130300" y="2682875"/>
            <a:ext cx="363538" cy="363538"/>
          </a:xfrm>
          <a:custGeom>
            <a:avLst/>
            <a:gdLst>
              <a:gd name="T0" fmla="*/ 458 w 458"/>
              <a:gd name="T1" fmla="*/ 0 h 458"/>
              <a:gd name="T2" fmla="*/ 0 w 458"/>
              <a:gd name="T3" fmla="*/ 0 h 458"/>
              <a:gd name="T4" fmla="*/ 229 w 458"/>
              <a:gd name="T5" fmla="*/ 458 h 458"/>
              <a:gd name="T6" fmla="*/ 458 w 458"/>
              <a:gd name="T7" fmla="*/ 0 h 458"/>
            </a:gdLst>
            <a:ahLst/>
            <a:cxnLst>
              <a:cxn ang="0">
                <a:pos x="T0" y="T1"/>
              </a:cxn>
              <a:cxn ang="0">
                <a:pos x="T2" y="T3"/>
              </a:cxn>
              <a:cxn ang="0">
                <a:pos x="T4" y="T5"/>
              </a:cxn>
              <a:cxn ang="0">
                <a:pos x="T6" y="T7"/>
              </a:cxn>
            </a:cxnLst>
            <a:rect l="0" t="0" r="r" b="b"/>
            <a:pathLst>
              <a:path w="458" h="458">
                <a:moveTo>
                  <a:pt x="458" y="0"/>
                </a:moveTo>
                <a:lnTo>
                  <a:pt x="0" y="0"/>
                </a:lnTo>
                <a:lnTo>
                  <a:pt x="229" y="458"/>
                </a:lnTo>
                <a:lnTo>
                  <a:pt x="458" y="0"/>
                </a:lnTo>
                <a:close/>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86" name="Line 102"/>
          <p:cNvSpPr>
            <a:spLocks noChangeShapeType="1"/>
          </p:cNvSpPr>
          <p:nvPr/>
        </p:nvSpPr>
        <p:spPr bwMode="auto">
          <a:xfrm>
            <a:off x="1312863" y="2609850"/>
            <a:ext cx="1587" cy="73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7" name="Line 103"/>
          <p:cNvSpPr>
            <a:spLocks noChangeShapeType="1"/>
          </p:cNvSpPr>
          <p:nvPr/>
        </p:nvSpPr>
        <p:spPr bwMode="auto">
          <a:xfrm flipV="1">
            <a:off x="1312863" y="3046413"/>
            <a:ext cx="1587" cy="1444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88" name="Freeform 104"/>
          <p:cNvSpPr>
            <a:spLocks/>
          </p:cNvSpPr>
          <p:nvPr/>
        </p:nvSpPr>
        <p:spPr bwMode="auto">
          <a:xfrm>
            <a:off x="1276350" y="3046413"/>
            <a:ext cx="71438" cy="73025"/>
          </a:xfrm>
          <a:custGeom>
            <a:avLst/>
            <a:gdLst>
              <a:gd name="T0" fmla="*/ 92 w 92"/>
              <a:gd name="T1" fmla="*/ 45 h 91"/>
              <a:gd name="T2" fmla="*/ 92 w 92"/>
              <a:gd name="T3" fmla="*/ 39 h 91"/>
              <a:gd name="T4" fmla="*/ 92 w 92"/>
              <a:gd name="T5" fmla="*/ 35 h 91"/>
              <a:gd name="T6" fmla="*/ 90 w 92"/>
              <a:gd name="T7" fmla="*/ 32 h 91"/>
              <a:gd name="T8" fmla="*/ 89 w 92"/>
              <a:gd name="T9" fmla="*/ 27 h 91"/>
              <a:gd name="T10" fmla="*/ 87 w 92"/>
              <a:gd name="T11" fmla="*/ 22 h 91"/>
              <a:gd name="T12" fmla="*/ 84 w 92"/>
              <a:gd name="T13" fmla="*/ 19 h 91"/>
              <a:gd name="T14" fmla="*/ 80 w 92"/>
              <a:gd name="T15" fmla="*/ 12 h 91"/>
              <a:gd name="T16" fmla="*/ 72 w 92"/>
              <a:gd name="T17" fmla="*/ 7 h 91"/>
              <a:gd name="T18" fmla="*/ 69 w 92"/>
              <a:gd name="T19" fmla="*/ 4 h 91"/>
              <a:gd name="T20" fmla="*/ 64 w 92"/>
              <a:gd name="T21" fmla="*/ 3 h 91"/>
              <a:gd name="T22" fmla="*/ 60 w 92"/>
              <a:gd name="T23" fmla="*/ 1 h 91"/>
              <a:gd name="T24" fmla="*/ 55 w 92"/>
              <a:gd name="T25" fmla="*/ 0 h 91"/>
              <a:gd name="T26" fmla="*/ 51 w 92"/>
              <a:gd name="T27" fmla="*/ 0 h 91"/>
              <a:gd name="T28" fmla="*/ 46 w 92"/>
              <a:gd name="T29" fmla="*/ 0 h 91"/>
              <a:gd name="T30" fmla="*/ 41 w 92"/>
              <a:gd name="T31" fmla="*/ 0 h 91"/>
              <a:gd name="T32" fmla="*/ 37 w 92"/>
              <a:gd name="T33" fmla="*/ 0 h 91"/>
              <a:gd name="T34" fmla="*/ 32 w 92"/>
              <a:gd name="T35" fmla="*/ 1 h 91"/>
              <a:gd name="T36" fmla="*/ 29 w 92"/>
              <a:gd name="T37" fmla="*/ 3 h 91"/>
              <a:gd name="T38" fmla="*/ 25 w 92"/>
              <a:gd name="T39" fmla="*/ 4 h 91"/>
              <a:gd name="T40" fmla="*/ 22 w 92"/>
              <a:gd name="T41" fmla="*/ 7 h 91"/>
              <a:gd name="T42" fmla="*/ 14 w 92"/>
              <a:gd name="T43" fmla="*/ 12 h 91"/>
              <a:gd name="T44" fmla="*/ 8 w 92"/>
              <a:gd name="T45" fmla="*/ 19 h 91"/>
              <a:gd name="T46" fmla="*/ 6 w 92"/>
              <a:gd name="T47" fmla="*/ 22 h 91"/>
              <a:gd name="T48" fmla="*/ 5 w 92"/>
              <a:gd name="T49" fmla="*/ 27 h 91"/>
              <a:gd name="T50" fmla="*/ 3 w 92"/>
              <a:gd name="T51" fmla="*/ 32 h 91"/>
              <a:gd name="T52" fmla="*/ 2 w 92"/>
              <a:gd name="T53" fmla="*/ 35 h 91"/>
              <a:gd name="T54" fmla="*/ 0 w 92"/>
              <a:gd name="T55" fmla="*/ 39 h 91"/>
              <a:gd name="T56" fmla="*/ 0 w 92"/>
              <a:gd name="T57" fmla="*/ 45 h 91"/>
              <a:gd name="T58" fmla="*/ 0 w 92"/>
              <a:gd name="T59" fmla="*/ 50 h 91"/>
              <a:gd name="T60" fmla="*/ 2 w 92"/>
              <a:gd name="T61" fmla="*/ 55 h 91"/>
              <a:gd name="T62" fmla="*/ 3 w 92"/>
              <a:gd name="T63" fmla="*/ 58 h 91"/>
              <a:gd name="T64" fmla="*/ 5 w 92"/>
              <a:gd name="T65" fmla="*/ 62 h 91"/>
              <a:gd name="T66" fmla="*/ 6 w 92"/>
              <a:gd name="T67" fmla="*/ 67 h 91"/>
              <a:gd name="T68" fmla="*/ 8 w 92"/>
              <a:gd name="T69" fmla="*/ 70 h 91"/>
              <a:gd name="T70" fmla="*/ 14 w 92"/>
              <a:gd name="T71" fmla="*/ 77 h 91"/>
              <a:gd name="T72" fmla="*/ 22 w 92"/>
              <a:gd name="T73" fmla="*/ 82 h 91"/>
              <a:gd name="T74" fmla="*/ 25 w 92"/>
              <a:gd name="T75" fmla="*/ 85 h 91"/>
              <a:gd name="T76" fmla="*/ 29 w 92"/>
              <a:gd name="T77" fmla="*/ 87 h 91"/>
              <a:gd name="T78" fmla="*/ 32 w 92"/>
              <a:gd name="T79" fmla="*/ 88 h 91"/>
              <a:gd name="T80" fmla="*/ 37 w 92"/>
              <a:gd name="T81" fmla="*/ 90 h 91"/>
              <a:gd name="T82" fmla="*/ 41 w 92"/>
              <a:gd name="T83" fmla="*/ 90 h 91"/>
              <a:gd name="T84" fmla="*/ 46 w 92"/>
              <a:gd name="T85" fmla="*/ 91 h 91"/>
              <a:gd name="T86" fmla="*/ 51 w 92"/>
              <a:gd name="T87" fmla="*/ 90 h 91"/>
              <a:gd name="T88" fmla="*/ 55 w 92"/>
              <a:gd name="T89" fmla="*/ 90 h 91"/>
              <a:gd name="T90" fmla="*/ 60 w 92"/>
              <a:gd name="T91" fmla="*/ 88 h 91"/>
              <a:gd name="T92" fmla="*/ 64 w 92"/>
              <a:gd name="T93" fmla="*/ 87 h 91"/>
              <a:gd name="T94" fmla="*/ 69 w 92"/>
              <a:gd name="T95" fmla="*/ 85 h 91"/>
              <a:gd name="T96" fmla="*/ 72 w 92"/>
              <a:gd name="T97" fmla="*/ 82 h 91"/>
              <a:gd name="T98" fmla="*/ 80 w 92"/>
              <a:gd name="T99" fmla="*/ 77 h 91"/>
              <a:gd name="T100" fmla="*/ 84 w 92"/>
              <a:gd name="T101" fmla="*/ 70 h 91"/>
              <a:gd name="T102" fmla="*/ 87 w 92"/>
              <a:gd name="T103" fmla="*/ 67 h 91"/>
              <a:gd name="T104" fmla="*/ 89 w 92"/>
              <a:gd name="T105" fmla="*/ 62 h 91"/>
              <a:gd name="T106" fmla="*/ 90 w 92"/>
              <a:gd name="T107" fmla="*/ 58 h 91"/>
              <a:gd name="T108" fmla="*/ 92 w 92"/>
              <a:gd name="T109" fmla="*/ 55 h 91"/>
              <a:gd name="T110" fmla="*/ 92 w 92"/>
              <a:gd name="T111" fmla="*/ 50 h 91"/>
              <a:gd name="T112" fmla="*/ 92 w 92"/>
              <a:gd name="T113"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1">
                <a:moveTo>
                  <a:pt x="92" y="45"/>
                </a:moveTo>
                <a:lnTo>
                  <a:pt x="92" y="39"/>
                </a:lnTo>
                <a:lnTo>
                  <a:pt x="92" y="35"/>
                </a:lnTo>
                <a:lnTo>
                  <a:pt x="90" y="32"/>
                </a:lnTo>
                <a:lnTo>
                  <a:pt x="89" y="27"/>
                </a:lnTo>
                <a:lnTo>
                  <a:pt x="87" y="22"/>
                </a:lnTo>
                <a:lnTo>
                  <a:pt x="84" y="19"/>
                </a:lnTo>
                <a:lnTo>
                  <a:pt x="80" y="12"/>
                </a:lnTo>
                <a:lnTo>
                  <a:pt x="72" y="7"/>
                </a:lnTo>
                <a:lnTo>
                  <a:pt x="69" y="4"/>
                </a:lnTo>
                <a:lnTo>
                  <a:pt x="64" y="3"/>
                </a:lnTo>
                <a:lnTo>
                  <a:pt x="60" y="1"/>
                </a:lnTo>
                <a:lnTo>
                  <a:pt x="55" y="0"/>
                </a:lnTo>
                <a:lnTo>
                  <a:pt x="51" y="0"/>
                </a:lnTo>
                <a:lnTo>
                  <a:pt x="46" y="0"/>
                </a:lnTo>
                <a:lnTo>
                  <a:pt x="41" y="0"/>
                </a:lnTo>
                <a:lnTo>
                  <a:pt x="37" y="0"/>
                </a:lnTo>
                <a:lnTo>
                  <a:pt x="32" y="1"/>
                </a:lnTo>
                <a:lnTo>
                  <a:pt x="29" y="3"/>
                </a:lnTo>
                <a:lnTo>
                  <a:pt x="25" y="4"/>
                </a:lnTo>
                <a:lnTo>
                  <a:pt x="22" y="7"/>
                </a:lnTo>
                <a:lnTo>
                  <a:pt x="14" y="12"/>
                </a:lnTo>
                <a:lnTo>
                  <a:pt x="8" y="19"/>
                </a:lnTo>
                <a:lnTo>
                  <a:pt x="6" y="22"/>
                </a:lnTo>
                <a:lnTo>
                  <a:pt x="5" y="27"/>
                </a:lnTo>
                <a:lnTo>
                  <a:pt x="3" y="32"/>
                </a:lnTo>
                <a:lnTo>
                  <a:pt x="2" y="35"/>
                </a:lnTo>
                <a:lnTo>
                  <a:pt x="0" y="39"/>
                </a:lnTo>
                <a:lnTo>
                  <a:pt x="0" y="45"/>
                </a:lnTo>
                <a:lnTo>
                  <a:pt x="0" y="50"/>
                </a:lnTo>
                <a:lnTo>
                  <a:pt x="2" y="55"/>
                </a:lnTo>
                <a:lnTo>
                  <a:pt x="3" y="58"/>
                </a:lnTo>
                <a:lnTo>
                  <a:pt x="5" y="62"/>
                </a:lnTo>
                <a:lnTo>
                  <a:pt x="6" y="67"/>
                </a:lnTo>
                <a:lnTo>
                  <a:pt x="8" y="70"/>
                </a:lnTo>
                <a:lnTo>
                  <a:pt x="14" y="77"/>
                </a:lnTo>
                <a:lnTo>
                  <a:pt x="22" y="82"/>
                </a:lnTo>
                <a:lnTo>
                  <a:pt x="25" y="85"/>
                </a:lnTo>
                <a:lnTo>
                  <a:pt x="29" y="87"/>
                </a:lnTo>
                <a:lnTo>
                  <a:pt x="32" y="88"/>
                </a:lnTo>
                <a:lnTo>
                  <a:pt x="37" y="90"/>
                </a:lnTo>
                <a:lnTo>
                  <a:pt x="41" y="90"/>
                </a:lnTo>
                <a:lnTo>
                  <a:pt x="46" y="91"/>
                </a:lnTo>
                <a:lnTo>
                  <a:pt x="51" y="90"/>
                </a:lnTo>
                <a:lnTo>
                  <a:pt x="55" y="90"/>
                </a:lnTo>
                <a:lnTo>
                  <a:pt x="60" y="88"/>
                </a:lnTo>
                <a:lnTo>
                  <a:pt x="64" y="87"/>
                </a:lnTo>
                <a:lnTo>
                  <a:pt x="69" y="85"/>
                </a:lnTo>
                <a:lnTo>
                  <a:pt x="72" y="82"/>
                </a:lnTo>
                <a:lnTo>
                  <a:pt x="80" y="77"/>
                </a:lnTo>
                <a:lnTo>
                  <a:pt x="84" y="70"/>
                </a:lnTo>
                <a:lnTo>
                  <a:pt x="87" y="67"/>
                </a:lnTo>
                <a:lnTo>
                  <a:pt x="89" y="62"/>
                </a:lnTo>
                <a:lnTo>
                  <a:pt x="90" y="58"/>
                </a:lnTo>
                <a:lnTo>
                  <a:pt x="92" y="55"/>
                </a:lnTo>
                <a:lnTo>
                  <a:pt x="92" y="50"/>
                </a:lnTo>
                <a:lnTo>
                  <a:pt x="92" y="45"/>
                </a:lnTo>
                <a:close/>
              </a:path>
            </a:pathLst>
          </a:custGeom>
          <a:solidFill>
            <a:srgbClr val="FFFFFF"/>
          </a:solidFill>
          <a:ln w="19050" cmpd="sng">
            <a:solidFill>
              <a:srgbClr val="000000"/>
            </a:solidFill>
            <a:round/>
            <a:headEnd/>
            <a:tailEnd/>
          </a:ln>
        </p:spPr>
        <p:txBody>
          <a:bodyPr/>
          <a:lstStyle/>
          <a:p>
            <a:endParaRPr lang="en-US"/>
          </a:p>
        </p:txBody>
      </p:sp>
      <p:sp>
        <p:nvSpPr>
          <p:cNvPr id="707689" name="Freeform 105"/>
          <p:cNvSpPr>
            <a:spLocks/>
          </p:cNvSpPr>
          <p:nvPr/>
        </p:nvSpPr>
        <p:spPr bwMode="auto">
          <a:xfrm>
            <a:off x="1276350" y="3046413"/>
            <a:ext cx="71438" cy="73025"/>
          </a:xfrm>
          <a:custGeom>
            <a:avLst/>
            <a:gdLst>
              <a:gd name="T0" fmla="*/ 92 w 92"/>
              <a:gd name="T1" fmla="*/ 45 h 91"/>
              <a:gd name="T2" fmla="*/ 92 w 92"/>
              <a:gd name="T3" fmla="*/ 39 h 91"/>
              <a:gd name="T4" fmla="*/ 92 w 92"/>
              <a:gd name="T5" fmla="*/ 35 h 91"/>
              <a:gd name="T6" fmla="*/ 90 w 92"/>
              <a:gd name="T7" fmla="*/ 32 h 91"/>
              <a:gd name="T8" fmla="*/ 89 w 92"/>
              <a:gd name="T9" fmla="*/ 27 h 91"/>
              <a:gd name="T10" fmla="*/ 87 w 92"/>
              <a:gd name="T11" fmla="*/ 22 h 91"/>
              <a:gd name="T12" fmla="*/ 84 w 92"/>
              <a:gd name="T13" fmla="*/ 19 h 91"/>
              <a:gd name="T14" fmla="*/ 80 w 92"/>
              <a:gd name="T15" fmla="*/ 12 h 91"/>
              <a:gd name="T16" fmla="*/ 72 w 92"/>
              <a:gd name="T17" fmla="*/ 7 h 91"/>
              <a:gd name="T18" fmla="*/ 69 w 92"/>
              <a:gd name="T19" fmla="*/ 4 h 91"/>
              <a:gd name="T20" fmla="*/ 64 w 92"/>
              <a:gd name="T21" fmla="*/ 3 h 91"/>
              <a:gd name="T22" fmla="*/ 60 w 92"/>
              <a:gd name="T23" fmla="*/ 1 h 91"/>
              <a:gd name="T24" fmla="*/ 55 w 92"/>
              <a:gd name="T25" fmla="*/ 0 h 91"/>
              <a:gd name="T26" fmla="*/ 51 w 92"/>
              <a:gd name="T27" fmla="*/ 0 h 91"/>
              <a:gd name="T28" fmla="*/ 46 w 92"/>
              <a:gd name="T29" fmla="*/ 0 h 91"/>
              <a:gd name="T30" fmla="*/ 41 w 92"/>
              <a:gd name="T31" fmla="*/ 0 h 91"/>
              <a:gd name="T32" fmla="*/ 37 w 92"/>
              <a:gd name="T33" fmla="*/ 0 h 91"/>
              <a:gd name="T34" fmla="*/ 32 w 92"/>
              <a:gd name="T35" fmla="*/ 1 h 91"/>
              <a:gd name="T36" fmla="*/ 29 w 92"/>
              <a:gd name="T37" fmla="*/ 3 h 91"/>
              <a:gd name="T38" fmla="*/ 25 w 92"/>
              <a:gd name="T39" fmla="*/ 4 h 91"/>
              <a:gd name="T40" fmla="*/ 22 w 92"/>
              <a:gd name="T41" fmla="*/ 7 h 91"/>
              <a:gd name="T42" fmla="*/ 14 w 92"/>
              <a:gd name="T43" fmla="*/ 12 h 91"/>
              <a:gd name="T44" fmla="*/ 8 w 92"/>
              <a:gd name="T45" fmla="*/ 19 h 91"/>
              <a:gd name="T46" fmla="*/ 6 w 92"/>
              <a:gd name="T47" fmla="*/ 22 h 91"/>
              <a:gd name="T48" fmla="*/ 5 w 92"/>
              <a:gd name="T49" fmla="*/ 27 h 91"/>
              <a:gd name="T50" fmla="*/ 3 w 92"/>
              <a:gd name="T51" fmla="*/ 32 h 91"/>
              <a:gd name="T52" fmla="*/ 2 w 92"/>
              <a:gd name="T53" fmla="*/ 35 h 91"/>
              <a:gd name="T54" fmla="*/ 0 w 92"/>
              <a:gd name="T55" fmla="*/ 39 h 91"/>
              <a:gd name="T56" fmla="*/ 0 w 92"/>
              <a:gd name="T57" fmla="*/ 45 h 91"/>
              <a:gd name="T58" fmla="*/ 0 w 92"/>
              <a:gd name="T59" fmla="*/ 50 h 91"/>
              <a:gd name="T60" fmla="*/ 2 w 92"/>
              <a:gd name="T61" fmla="*/ 55 h 91"/>
              <a:gd name="T62" fmla="*/ 3 w 92"/>
              <a:gd name="T63" fmla="*/ 58 h 91"/>
              <a:gd name="T64" fmla="*/ 5 w 92"/>
              <a:gd name="T65" fmla="*/ 62 h 91"/>
              <a:gd name="T66" fmla="*/ 6 w 92"/>
              <a:gd name="T67" fmla="*/ 67 h 91"/>
              <a:gd name="T68" fmla="*/ 8 w 92"/>
              <a:gd name="T69" fmla="*/ 70 h 91"/>
              <a:gd name="T70" fmla="*/ 14 w 92"/>
              <a:gd name="T71" fmla="*/ 77 h 91"/>
              <a:gd name="T72" fmla="*/ 22 w 92"/>
              <a:gd name="T73" fmla="*/ 82 h 91"/>
              <a:gd name="T74" fmla="*/ 25 w 92"/>
              <a:gd name="T75" fmla="*/ 85 h 91"/>
              <a:gd name="T76" fmla="*/ 29 w 92"/>
              <a:gd name="T77" fmla="*/ 87 h 91"/>
              <a:gd name="T78" fmla="*/ 32 w 92"/>
              <a:gd name="T79" fmla="*/ 88 h 91"/>
              <a:gd name="T80" fmla="*/ 37 w 92"/>
              <a:gd name="T81" fmla="*/ 90 h 91"/>
              <a:gd name="T82" fmla="*/ 41 w 92"/>
              <a:gd name="T83" fmla="*/ 90 h 91"/>
              <a:gd name="T84" fmla="*/ 46 w 92"/>
              <a:gd name="T85" fmla="*/ 91 h 91"/>
              <a:gd name="T86" fmla="*/ 51 w 92"/>
              <a:gd name="T87" fmla="*/ 90 h 91"/>
              <a:gd name="T88" fmla="*/ 55 w 92"/>
              <a:gd name="T89" fmla="*/ 90 h 91"/>
              <a:gd name="T90" fmla="*/ 60 w 92"/>
              <a:gd name="T91" fmla="*/ 88 h 91"/>
              <a:gd name="T92" fmla="*/ 64 w 92"/>
              <a:gd name="T93" fmla="*/ 87 h 91"/>
              <a:gd name="T94" fmla="*/ 69 w 92"/>
              <a:gd name="T95" fmla="*/ 85 h 91"/>
              <a:gd name="T96" fmla="*/ 72 w 92"/>
              <a:gd name="T97" fmla="*/ 82 h 91"/>
              <a:gd name="T98" fmla="*/ 80 w 92"/>
              <a:gd name="T99" fmla="*/ 77 h 91"/>
              <a:gd name="T100" fmla="*/ 84 w 92"/>
              <a:gd name="T101" fmla="*/ 70 h 91"/>
              <a:gd name="T102" fmla="*/ 87 w 92"/>
              <a:gd name="T103" fmla="*/ 67 h 91"/>
              <a:gd name="T104" fmla="*/ 89 w 92"/>
              <a:gd name="T105" fmla="*/ 62 h 91"/>
              <a:gd name="T106" fmla="*/ 90 w 92"/>
              <a:gd name="T107" fmla="*/ 58 h 91"/>
              <a:gd name="T108" fmla="*/ 92 w 92"/>
              <a:gd name="T109" fmla="*/ 55 h 91"/>
              <a:gd name="T110" fmla="*/ 92 w 92"/>
              <a:gd name="T111" fmla="*/ 50 h 91"/>
              <a:gd name="T112" fmla="*/ 92 w 92"/>
              <a:gd name="T113"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91">
                <a:moveTo>
                  <a:pt x="92" y="45"/>
                </a:moveTo>
                <a:lnTo>
                  <a:pt x="92" y="39"/>
                </a:lnTo>
                <a:lnTo>
                  <a:pt x="92" y="35"/>
                </a:lnTo>
                <a:lnTo>
                  <a:pt x="90" y="32"/>
                </a:lnTo>
                <a:lnTo>
                  <a:pt x="89" y="27"/>
                </a:lnTo>
                <a:lnTo>
                  <a:pt x="87" y="22"/>
                </a:lnTo>
                <a:lnTo>
                  <a:pt x="84" y="19"/>
                </a:lnTo>
                <a:lnTo>
                  <a:pt x="80" y="12"/>
                </a:lnTo>
                <a:lnTo>
                  <a:pt x="72" y="7"/>
                </a:lnTo>
                <a:lnTo>
                  <a:pt x="69" y="4"/>
                </a:lnTo>
                <a:lnTo>
                  <a:pt x="64" y="3"/>
                </a:lnTo>
                <a:lnTo>
                  <a:pt x="60" y="1"/>
                </a:lnTo>
                <a:lnTo>
                  <a:pt x="55" y="0"/>
                </a:lnTo>
                <a:lnTo>
                  <a:pt x="51" y="0"/>
                </a:lnTo>
                <a:lnTo>
                  <a:pt x="46" y="0"/>
                </a:lnTo>
                <a:lnTo>
                  <a:pt x="41" y="0"/>
                </a:lnTo>
                <a:lnTo>
                  <a:pt x="37" y="0"/>
                </a:lnTo>
                <a:lnTo>
                  <a:pt x="32" y="1"/>
                </a:lnTo>
                <a:lnTo>
                  <a:pt x="29" y="3"/>
                </a:lnTo>
                <a:lnTo>
                  <a:pt x="25" y="4"/>
                </a:lnTo>
                <a:lnTo>
                  <a:pt x="22" y="7"/>
                </a:lnTo>
                <a:lnTo>
                  <a:pt x="14" y="12"/>
                </a:lnTo>
                <a:lnTo>
                  <a:pt x="8" y="19"/>
                </a:lnTo>
                <a:lnTo>
                  <a:pt x="6" y="22"/>
                </a:lnTo>
                <a:lnTo>
                  <a:pt x="5" y="27"/>
                </a:lnTo>
                <a:lnTo>
                  <a:pt x="3" y="32"/>
                </a:lnTo>
                <a:lnTo>
                  <a:pt x="2" y="35"/>
                </a:lnTo>
                <a:lnTo>
                  <a:pt x="0" y="39"/>
                </a:lnTo>
                <a:lnTo>
                  <a:pt x="0" y="45"/>
                </a:lnTo>
                <a:lnTo>
                  <a:pt x="0" y="50"/>
                </a:lnTo>
                <a:lnTo>
                  <a:pt x="2" y="55"/>
                </a:lnTo>
                <a:lnTo>
                  <a:pt x="3" y="58"/>
                </a:lnTo>
                <a:lnTo>
                  <a:pt x="5" y="62"/>
                </a:lnTo>
                <a:lnTo>
                  <a:pt x="6" y="67"/>
                </a:lnTo>
                <a:lnTo>
                  <a:pt x="8" y="70"/>
                </a:lnTo>
                <a:lnTo>
                  <a:pt x="14" y="77"/>
                </a:lnTo>
                <a:lnTo>
                  <a:pt x="22" y="82"/>
                </a:lnTo>
                <a:lnTo>
                  <a:pt x="25" y="85"/>
                </a:lnTo>
                <a:lnTo>
                  <a:pt x="29" y="87"/>
                </a:lnTo>
                <a:lnTo>
                  <a:pt x="32" y="88"/>
                </a:lnTo>
                <a:lnTo>
                  <a:pt x="37" y="90"/>
                </a:lnTo>
                <a:lnTo>
                  <a:pt x="41" y="90"/>
                </a:lnTo>
                <a:lnTo>
                  <a:pt x="46" y="91"/>
                </a:lnTo>
                <a:lnTo>
                  <a:pt x="51" y="90"/>
                </a:lnTo>
                <a:lnTo>
                  <a:pt x="55" y="90"/>
                </a:lnTo>
                <a:lnTo>
                  <a:pt x="60" y="88"/>
                </a:lnTo>
                <a:lnTo>
                  <a:pt x="64" y="87"/>
                </a:lnTo>
                <a:lnTo>
                  <a:pt x="69" y="85"/>
                </a:lnTo>
                <a:lnTo>
                  <a:pt x="72" y="82"/>
                </a:lnTo>
                <a:lnTo>
                  <a:pt x="80" y="77"/>
                </a:lnTo>
                <a:lnTo>
                  <a:pt x="84" y="70"/>
                </a:lnTo>
                <a:lnTo>
                  <a:pt x="87" y="67"/>
                </a:lnTo>
                <a:lnTo>
                  <a:pt x="89" y="62"/>
                </a:lnTo>
                <a:lnTo>
                  <a:pt x="90" y="58"/>
                </a:lnTo>
                <a:lnTo>
                  <a:pt x="92" y="55"/>
                </a:lnTo>
                <a:lnTo>
                  <a:pt x="92" y="50"/>
                </a:lnTo>
                <a:lnTo>
                  <a:pt x="92" y="4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90" name="Line 106"/>
          <p:cNvSpPr>
            <a:spLocks noChangeShapeType="1"/>
          </p:cNvSpPr>
          <p:nvPr/>
        </p:nvSpPr>
        <p:spPr bwMode="auto">
          <a:xfrm>
            <a:off x="838200" y="2609850"/>
            <a:ext cx="6556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91" name="Line 107"/>
          <p:cNvSpPr>
            <a:spLocks noChangeShapeType="1"/>
          </p:cNvSpPr>
          <p:nvPr/>
        </p:nvSpPr>
        <p:spPr bwMode="auto">
          <a:xfrm>
            <a:off x="1312863" y="3190875"/>
            <a:ext cx="1809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900" name="Rectangle 316"/>
          <p:cNvSpPr>
            <a:spLocks noChangeArrowheads="1"/>
          </p:cNvSpPr>
          <p:nvPr/>
        </p:nvSpPr>
        <p:spPr bwMode="auto">
          <a:xfrm>
            <a:off x="3743325" y="2514600"/>
            <a:ext cx="804863" cy="1295400"/>
          </a:xfrm>
          <a:prstGeom prst="rect">
            <a:avLst/>
          </a:prstGeom>
          <a:noFill/>
          <a:ln w="12700">
            <a:solidFill>
              <a:schemeClr val="tx1"/>
            </a:solidFill>
            <a:miter lim="800000"/>
            <a:headEn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8031" name="Rectangle 447"/>
          <p:cNvSpPr>
            <a:spLocks noChangeArrowheads="1"/>
          </p:cNvSpPr>
          <p:nvPr/>
        </p:nvSpPr>
        <p:spPr bwMode="auto">
          <a:xfrm>
            <a:off x="1036638" y="2117725"/>
            <a:ext cx="1828800" cy="1828800"/>
          </a:xfrm>
          <a:prstGeom prst="rect">
            <a:avLst/>
          </a:prstGeom>
          <a:noFill/>
          <a:ln w="12700">
            <a:solidFill>
              <a:schemeClr val="tx1"/>
            </a:solidFill>
            <a:miter lim="800000"/>
            <a:headEn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8034" name="Freeform 450"/>
          <p:cNvSpPr>
            <a:spLocks/>
          </p:cNvSpPr>
          <p:nvPr/>
        </p:nvSpPr>
        <p:spPr bwMode="auto">
          <a:xfrm>
            <a:off x="1265238" y="4860925"/>
            <a:ext cx="1447800" cy="381000"/>
          </a:xfrm>
          <a:custGeom>
            <a:avLst/>
            <a:gdLst>
              <a:gd name="T0" fmla="*/ 0 w 912"/>
              <a:gd name="T1" fmla="*/ 240 h 240"/>
              <a:gd name="T2" fmla="*/ 96 w 912"/>
              <a:gd name="T3" fmla="*/ 240 h 240"/>
              <a:gd name="T4" fmla="*/ 144 w 912"/>
              <a:gd name="T5" fmla="*/ 0 h 240"/>
              <a:gd name="T6" fmla="*/ 432 w 912"/>
              <a:gd name="T7" fmla="*/ 0 h 240"/>
              <a:gd name="T8" fmla="*/ 480 w 912"/>
              <a:gd name="T9" fmla="*/ 240 h 240"/>
              <a:gd name="T10" fmla="*/ 768 w 912"/>
              <a:gd name="T11" fmla="*/ 240 h 240"/>
              <a:gd name="T12" fmla="*/ 816 w 912"/>
              <a:gd name="T13" fmla="*/ 0 h 240"/>
              <a:gd name="T14" fmla="*/ 912 w 912"/>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2" h="240">
                <a:moveTo>
                  <a:pt x="0" y="240"/>
                </a:moveTo>
                <a:lnTo>
                  <a:pt x="96" y="240"/>
                </a:lnTo>
                <a:lnTo>
                  <a:pt x="144" y="0"/>
                </a:lnTo>
                <a:lnTo>
                  <a:pt x="432" y="0"/>
                </a:lnTo>
                <a:lnTo>
                  <a:pt x="480" y="240"/>
                </a:lnTo>
                <a:lnTo>
                  <a:pt x="768" y="240"/>
                </a:lnTo>
                <a:lnTo>
                  <a:pt x="816" y="0"/>
                </a:lnTo>
                <a:lnTo>
                  <a:pt x="912"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08035" name="Rectangle 451"/>
          <p:cNvSpPr>
            <a:spLocks noChangeArrowheads="1"/>
          </p:cNvSpPr>
          <p:nvPr/>
        </p:nvSpPr>
        <p:spPr bwMode="auto">
          <a:xfrm>
            <a:off x="960438" y="4860925"/>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clk</a:t>
            </a:r>
            <a:endParaRPr lang="en-US" sz="1600" b="0" u="none"/>
          </a:p>
        </p:txBody>
      </p:sp>
      <p:sp>
        <p:nvSpPr>
          <p:cNvPr id="708036" name="Rectangle 452"/>
          <p:cNvSpPr>
            <a:spLocks noChangeArrowheads="1"/>
          </p:cNvSpPr>
          <p:nvPr/>
        </p:nvSpPr>
        <p:spPr bwMode="auto">
          <a:xfrm>
            <a:off x="1265238" y="4556125"/>
            <a:ext cx="982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pre-charge</a:t>
            </a:r>
            <a:endParaRPr lang="en-US" sz="1800" b="0" u="none"/>
          </a:p>
        </p:txBody>
      </p:sp>
      <p:sp>
        <p:nvSpPr>
          <p:cNvPr id="708037" name="Rectangle 453"/>
          <p:cNvSpPr>
            <a:spLocks noChangeArrowheads="1"/>
          </p:cNvSpPr>
          <p:nvPr/>
        </p:nvSpPr>
        <p:spPr bwMode="auto">
          <a:xfrm>
            <a:off x="1874838" y="5241925"/>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evaluate</a:t>
            </a:r>
            <a:endParaRPr lang="en-US" sz="1800" b="0" u="none"/>
          </a:p>
        </p:txBody>
      </p:sp>
      <p:sp>
        <p:nvSpPr>
          <p:cNvPr id="708179" name="Rectangle 595"/>
          <p:cNvSpPr>
            <a:spLocks noChangeArrowheads="1"/>
          </p:cNvSpPr>
          <p:nvPr/>
        </p:nvSpPr>
        <p:spPr bwMode="auto">
          <a:xfrm>
            <a:off x="3440113" y="2590800"/>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08180" name="Rectangle 596"/>
          <p:cNvSpPr>
            <a:spLocks noChangeArrowheads="1"/>
          </p:cNvSpPr>
          <p:nvPr/>
        </p:nvSpPr>
        <p:spPr bwMode="auto">
          <a:xfrm>
            <a:off x="3440113" y="3260725"/>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08181" name="Rectangle 597"/>
          <p:cNvSpPr>
            <a:spLocks noChangeArrowheads="1"/>
          </p:cNvSpPr>
          <p:nvPr/>
        </p:nvSpPr>
        <p:spPr bwMode="auto">
          <a:xfrm>
            <a:off x="3440113" y="2895600"/>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08182" name="Rectangle 598"/>
          <p:cNvSpPr>
            <a:spLocks noChangeArrowheads="1"/>
          </p:cNvSpPr>
          <p:nvPr/>
        </p:nvSpPr>
        <p:spPr bwMode="auto">
          <a:xfrm>
            <a:off x="3440113" y="3565525"/>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08183" name="Rectangle 599"/>
          <p:cNvSpPr>
            <a:spLocks noChangeArrowheads="1"/>
          </p:cNvSpPr>
          <p:nvPr/>
        </p:nvSpPr>
        <p:spPr bwMode="auto">
          <a:xfrm>
            <a:off x="4641850" y="274320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Q</a:t>
            </a:r>
            <a:endParaRPr lang="en-US" sz="1800" b="0" u="none"/>
          </a:p>
        </p:txBody>
      </p:sp>
      <p:sp>
        <p:nvSpPr>
          <p:cNvPr id="708184" name="Rectangle 600"/>
          <p:cNvSpPr>
            <a:spLocks noChangeArrowheads="1"/>
          </p:cNvSpPr>
          <p:nvPr/>
        </p:nvSpPr>
        <p:spPr bwMode="auto">
          <a:xfrm>
            <a:off x="4641850" y="3413125"/>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Q</a:t>
            </a:r>
            <a:endParaRPr lang="en-US" sz="1800" b="0" u="none"/>
          </a:p>
        </p:txBody>
      </p:sp>
      <p:sp>
        <p:nvSpPr>
          <p:cNvPr id="708185" name="Line 601"/>
          <p:cNvSpPr>
            <a:spLocks noChangeShapeType="1"/>
          </p:cNvSpPr>
          <p:nvPr/>
        </p:nvSpPr>
        <p:spPr bwMode="auto">
          <a:xfrm>
            <a:off x="4641850" y="3429000"/>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86" name="Line 602"/>
          <p:cNvSpPr>
            <a:spLocks noChangeShapeType="1"/>
          </p:cNvSpPr>
          <p:nvPr/>
        </p:nvSpPr>
        <p:spPr bwMode="auto">
          <a:xfrm>
            <a:off x="3422650" y="3581400"/>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87" name="Line 603"/>
          <p:cNvSpPr>
            <a:spLocks noChangeShapeType="1"/>
          </p:cNvSpPr>
          <p:nvPr/>
        </p:nvSpPr>
        <p:spPr bwMode="auto">
          <a:xfrm>
            <a:off x="3422650" y="3276600"/>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22" name="Rectangle 638"/>
          <p:cNvSpPr>
            <a:spLocks noChangeArrowheads="1"/>
          </p:cNvSpPr>
          <p:nvPr/>
        </p:nvSpPr>
        <p:spPr bwMode="auto">
          <a:xfrm>
            <a:off x="6489700" y="4495800"/>
            <a:ext cx="366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B=0</a:t>
            </a:r>
            <a:endParaRPr lang="en-US" sz="1800" b="0" u="none"/>
          </a:p>
        </p:txBody>
      </p:sp>
      <p:sp>
        <p:nvSpPr>
          <p:cNvPr id="708238" name="Rectangle 654"/>
          <p:cNvSpPr>
            <a:spLocks noChangeArrowheads="1"/>
          </p:cNvSpPr>
          <p:nvPr/>
        </p:nvSpPr>
        <p:spPr bwMode="auto">
          <a:xfrm>
            <a:off x="7861300" y="4495800"/>
            <a:ext cx="366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B=1</a:t>
            </a:r>
            <a:endParaRPr lang="en-US" sz="1800" b="0" u="none"/>
          </a:p>
        </p:txBody>
      </p:sp>
      <p:grpSp>
        <p:nvGrpSpPr>
          <p:cNvPr id="708259" name="Group 675"/>
          <p:cNvGrpSpPr>
            <a:grpSpLocks/>
          </p:cNvGrpSpPr>
          <p:nvPr/>
        </p:nvGrpSpPr>
        <p:grpSpPr bwMode="auto">
          <a:xfrm>
            <a:off x="5256213" y="1676400"/>
            <a:ext cx="3352800" cy="2852738"/>
            <a:chOff x="3311" y="1131"/>
            <a:chExt cx="2112" cy="1534"/>
          </a:xfrm>
        </p:grpSpPr>
        <p:sp>
          <p:nvSpPr>
            <p:cNvPr id="708256" name="Oval 672"/>
            <p:cNvSpPr>
              <a:spLocks noChangeArrowheads="1"/>
            </p:cNvSpPr>
            <p:nvPr/>
          </p:nvSpPr>
          <p:spPr bwMode="auto">
            <a:xfrm>
              <a:off x="4799" y="2053"/>
              <a:ext cx="528" cy="4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8257" name="Oval 673"/>
            <p:cNvSpPr>
              <a:spLocks noChangeArrowheads="1"/>
            </p:cNvSpPr>
            <p:nvPr/>
          </p:nvSpPr>
          <p:spPr bwMode="auto">
            <a:xfrm>
              <a:off x="3935" y="2053"/>
              <a:ext cx="528" cy="4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08188" name="Rectangle 604"/>
            <p:cNvSpPr>
              <a:spLocks noChangeArrowheads="1"/>
            </p:cNvSpPr>
            <p:nvPr/>
          </p:nvSpPr>
          <p:spPr bwMode="auto">
            <a:xfrm>
              <a:off x="3326" y="1323"/>
              <a:ext cx="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08189" name="Rectangle 605"/>
            <p:cNvSpPr>
              <a:spLocks noChangeArrowheads="1"/>
            </p:cNvSpPr>
            <p:nvPr/>
          </p:nvSpPr>
          <p:spPr bwMode="auto">
            <a:xfrm>
              <a:off x="3326" y="1745"/>
              <a:ext cx="8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08190" name="Rectangle 606"/>
            <p:cNvSpPr>
              <a:spLocks noChangeArrowheads="1"/>
            </p:cNvSpPr>
            <p:nvPr/>
          </p:nvSpPr>
          <p:spPr bwMode="auto">
            <a:xfrm>
              <a:off x="3326" y="1515"/>
              <a:ext cx="8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08191" name="Rectangle 607"/>
            <p:cNvSpPr>
              <a:spLocks noChangeArrowheads="1"/>
            </p:cNvSpPr>
            <p:nvPr/>
          </p:nvSpPr>
          <p:spPr bwMode="auto">
            <a:xfrm>
              <a:off x="3326" y="1937"/>
              <a:ext cx="8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08192" name="Line 608"/>
            <p:cNvSpPr>
              <a:spLocks noChangeShapeType="1"/>
            </p:cNvSpPr>
            <p:nvPr/>
          </p:nvSpPr>
          <p:spPr bwMode="auto">
            <a:xfrm>
              <a:off x="3315" y="1947"/>
              <a:ext cx="96"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93" name="Line 609"/>
            <p:cNvSpPr>
              <a:spLocks noChangeShapeType="1"/>
            </p:cNvSpPr>
            <p:nvPr/>
          </p:nvSpPr>
          <p:spPr bwMode="auto">
            <a:xfrm>
              <a:off x="3315" y="1755"/>
              <a:ext cx="96"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94" name="Rectangle 610"/>
            <p:cNvSpPr>
              <a:spLocks noChangeArrowheads="1"/>
            </p:cNvSpPr>
            <p:nvPr/>
          </p:nvSpPr>
          <p:spPr bwMode="auto">
            <a:xfrm>
              <a:off x="3311" y="2139"/>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Q</a:t>
              </a:r>
              <a:endParaRPr lang="en-US" sz="1800" b="0" u="none"/>
            </a:p>
          </p:txBody>
        </p:sp>
        <p:sp>
          <p:nvSpPr>
            <p:cNvPr id="708195" name="Rectangle 611"/>
            <p:cNvSpPr>
              <a:spLocks noChangeArrowheads="1"/>
            </p:cNvSpPr>
            <p:nvPr/>
          </p:nvSpPr>
          <p:spPr bwMode="auto">
            <a:xfrm>
              <a:off x="3311" y="2331"/>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Q</a:t>
              </a:r>
              <a:endParaRPr lang="en-US" sz="1800" b="0" u="none"/>
            </a:p>
          </p:txBody>
        </p:sp>
        <p:sp>
          <p:nvSpPr>
            <p:cNvPr id="708196" name="Line 612"/>
            <p:cNvSpPr>
              <a:spLocks noChangeShapeType="1"/>
            </p:cNvSpPr>
            <p:nvPr/>
          </p:nvSpPr>
          <p:spPr bwMode="auto">
            <a:xfrm>
              <a:off x="3311" y="2341"/>
              <a:ext cx="96"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97" name="Line 613"/>
            <p:cNvSpPr>
              <a:spLocks noChangeShapeType="1"/>
            </p:cNvSpPr>
            <p:nvPr/>
          </p:nvSpPr>
          <p:spPr bwMode="auto">
            <a:xfrm>
              <a:off x="3555" y="1467"/>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198" name="Line 614"/>
            <p:cNvSpPr>
              <a:spLocks noChangeShapeType="1"/>
            </p:cNvSpPr>
            <p:nvPr/>
          </p:nvSpPr>
          <p:spPr bwMode="auto">
            <a:xfrm>
              <a:off x="3555" y="1323"/>
              <a:ext cx="0" cy="1296"/>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199" name="Line 615"/>
            <p:cNvSpPr>
              <a:spLocks noChangeShapeType="1"/>
            </p:cNvSpPr>
            <p:nvPr/>
          </p:nvSpPr>
          <p:spPr bwMode="auto">
            <a:xfrm>
              <a:off x="3987" y="1323"/>
              <a:ext cx="0" cy="1296"/>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00" name="Line 616"/>
            <p:cNvSpPr>
              <a:spLocks noChangeShapeType="1"/>
            </p:cNvSpPr>
            <p:nvPr/>
          </p:nvSpPr>
          <p:spPr bwMode="auto">
            <a:xfrm>
              <a:off x="4419" y="1323"/>
              <a:ext cx="0" cy="1296"/>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01" name="Line 617"/>
            <p:cNvSpPr>
              <a:spLocks noChangeShapeType="1"/>
            </p:cNvSpPr>
            <p:nvPr/>
          </p:nvSpPr>
          <p:spPr bwMode="auto">
            <a:xfrm>
              <a:off x="4851" y="1323"/>
              <a:ext cx="0" cy="1296"/>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02" name="Line 618"/>
            <p:cNvSpPr>
              <a:spLocks noChangeShapeType="1"/>
            </p:cNvSpPr>
            <p:nvPr/>
          </p:nvSpPr>
          <p:spPr bwMode="auto">
            <a:xfrm>
              <a:off x="5283" y="1323"/>
              <a:ext cx="0" cy="1296"/>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05" name="Rectangle 621"/>
            <p:cNvSpPr>
              <a:spLocks noChangeArrowheads="1"/>
            </p:cNvSpPr>
            <p:nvPr/>
          </p:nvSpPr>
          <p:spPr bwMode="auto">
            <a:xfrm>
              <a:off x="3651" y="1131"/>
              <a:ext cx="18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pre</a:t>
              </a:r>
              <a:endParaRPr lang="en-US" sz="1800" b="0" u="none"/>
            </a:p>
          </p:txBody>
        </p:sp>
        <p:sp>
          <p:nvSpPr>
            <p:cNvPr id="708206" name="Rectangle 622"/>
            <p:cNvSpPr>
              <a:spLocks noChangeArrowheads="1"/>
            </p:cNvSpPr>
            <p:nvPr/>
          </p:nvSpPr>
          <p:spPr bwMode="auto">
            <a:xfrm>
              <a:off x="4522" y="1131"/>
              <a:ext cx="18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pre</a:t>
              </a:r>
              <a:endParaRPr lang="en-US" sz="1800" b="0" u="none"/>
            </a:p>
          </p:txBody>
        </p:sp>
        <p:sp>
          <p:nvSpPr>
            <p:cNvPr id="708208" name="Rectangle 624"/>
            <p:cNvSpPr>
              <a:spLocks noChangeArrowheads="1"/>
            </p:cNvSpPr>
            <p:nvPr/>
          </p:nvSpPr>
          <p:spPr bwMode="auto">
            <a:xfrm>
              <a:off x="4083" y="1131"/>
              <a:ext cx="23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eval</a:t>
              </a:r>
              <a:endParaRPr lang="en-US" sz="1800" b="0" u="none"/>
            </a:p>
          </p:txBody>
        </p:sp>
        <p:sp>
          <p:nvSpPr>
            <p:cNvPr id="708209" name="Rectangle 625"/>
            <p:cNvSpPr>
              <a:spLocks noChangeArrowheads="1"/>
            </p:cNvSpPr>
            <p:nvPr/>
          </p:nvSpPr>
          <p:spPr bwMode="auto">
            <a:xfrm>
              <a:off x="4954" y="1131"/>
              <a:ext cx="23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eval</a:t>
              </a:r>
              <a:endParaRPr lang="en-US" sz="1800" b="0" u="none"/>
            </a:p>
          </p:txBody>
        </p:sp>
        <p:sp>
          <p:nvSpPr>
            <p:cNvPr id="708211" name="Line 627"/>
            <p:cNvSpPr>
              <a:spLocks noChangeShapeType="1"/>
            </p:cNvSpPr>
            <p:nvPr/>
          </p:nvSpPr>
          <p:spPr bwMode="auto">
            <a:xfrm>
              <a:off x="3555" y="1659"/>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2" name="Line 628"/>
            <p:cNvSpPr>
              <a:spLocks noChangeShapeType="1"/>
            </p:cNvSpPr>
            <p:nvPr/>
          </p:nvSpPr>
          <p:spPr bwMode="auto">
            <a:xfrm>
              <a:off x="3555" y="1851"/>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3" name="Line 629"/>
            <p:cNvSpPr>
              <a:spLocks noChangeShapeType="1"/>
            </p:cNvSpPr>
            <p:nvPr/>
          </p:nvSpPr>
          <p:spPr bwMode="auto">
            <a:xfrm>
              <a:off x="3555" y="2043"/>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4" name="Line 630"/>
            <p:cNvSpPr>
              <a:spLocks noChangeShapeType="1"/>
            </p:cNvSpPr>
            <p:nvPr/>
          </p:nvSpPr>
          <p:spPr bwMode="auto">
            <a:xfrm>
              <a:off x="3555" y="2235"/>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5" name="Line 631"/>
            <p:cNvSpPr>
              <a:spLocks noChangeShapeType="1"/>
            </p:cNvSpPr>
            <p:nvPr/>
          </p:nvSpPr>
          <p:spPr bwMode="auto">
            <a:xfrm>
              <a:off x="3555" y="2427"/>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6" name="Line 632"/>
            <p:cNvSpPr>
              <a:spLocks noChangeShapeType="1"/>
            </p:cNvSpPr>
            <p:nvPr/>
          </p:nvSpPr>
          <p:spPr bwMode="auto">
            <a:xfrm>
              <a:off x="4031" y="1371"/>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7" name="Line 633"/>
            <p:cNvSpPr>
              <a:spLocks noChangeShapeType="1"/>
            </p:cNvSpPr>
            <p:nvPr/>
          </p:nvSpPr>
          <p:spPr bwMode="auto">
            <a:xfrm>
              <a:off x="3983" y="1851"/>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18" name="Line 634"/>
            <p:cNvSpPr>
              <a:spLocks noChangeShapeType="1"/>
            </p:cNvSpPr>
            <p:nvPr/>
          </p:nvSpPr>
          <p:spPr bwMode="auto">
            <a:xfrm>
              <a:off x="3983" y="1659"/>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20" name="Line 636"/>
            <p:cNvSpPr>
              <a:spLocks noChangeShapeType="1"/>
            </p:cNvSpPr>
            <p:nvPr/>
          </p:nvSpPr>
          <p:spPr bwMode="auto">
            <a:xfrm>
              <a:off x="4031" y="1947"/>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21" name="Rectangle 637"/>
            <p:cNvSpPr>
              <a:spLocks noChangeArrowheads="1"/>
            </p:cNvSpPr>
            <p:nvPr/>
          </p:nvSpPr>
          <p:spPr bwMode="auto">
            <a:xfrm>
              <a:off x="4088" y="2533"/>
              <a:ext cx="2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A=1</a:t>
              </a:r>
              <a:endParaRPr lang="en-US" sz="1800" b="0" u="none"/>
            </a:p>
          </p:txBody>
        </p:sp>
        <p:sp>
          <p:nvSpPr>
            <p:cNvPr id="708223" name="Line 639"/>
            <p:cNvSpPr>
              <a:spLocks noChangeShapeType="1"/>
            </p:cNvSpPr>
            <p:nvPr/>
          </p:nvSpPr>
          <p:spPr bwMode="auto">
            <a:xfrm>
              <a:off x="3983" y="2235"/>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24" name="Line 640"/>
            <p:cNvSpPr>
              <a:spLocks noChangeShapeType="1"/>
            </p:cNvSpPr>
            <p:nvPr/>
          </p:nvSpPr>
          <p:spPr bwMode="auto">
            <a:xfrm>
              <a:off x="4031" y="2331"/>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25" name="Line 641"/>
            <p:cNvSpPr>
              <a:spLocks noChangeShapeType="1"/>
            </p:cNvSpPr>
            <p:nvPr/>
          </p:nvSpPr>
          <p:spPr bwMode="auto">
            <a:xfrm flipV="1">
              <a:off x="3983" y="137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26" name="Line 642"/>
            <p:cNvSpPr>
              <a:spLocks noChangeShapeType="1"/>
            </p:cNvSpPr>
            <p:nvPr/>
          </p:nvSpPr>
          <p:spPr bwMode="auto">
            <a:xfrm flipV="1">
              <a:off x="3983" y="1947"/>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27" name="Line 643"/>
            <p:cNvSpPr>
              <a:spLocks noChangeShapeType="1"/>
            </p:cNvSpPr>
            <p:nvPr/>
          </p:nvSpPr>
          <p:spPr bwMode="auto">
            <a:xfrm flipV="1">
              <a:off x="3983" y="233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28" name="Line 644"/>
            <p:cNvSpPr>
              <a:spLocks noChangeShapeType="1"/>
            </p:cNvSpPr>
            <p:nvPr/>
          </p:nvSpPr>
          <p:spPr bwMode="auto">
            <a:xfrm flipH="1" flipV="1">
              <a:off x="4367" y="233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29" name="Line 645"/>
            <p:cNvSpPr>
              <a:spLocks noChangeShapeType="1"/>
            </p:cNvSpPr>
            <p:nvPr/>
          </p:nvSpPr>
          <p:spPr bwMode="auto">
            <a:xfrm flipH="1" flipV="1">
              <a:off x="4367" y="1947"/>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0" name="Line 646"/>
            <p:cNvSpPr>
              <a:spLocks noChangeShapeType="1"/>
            </p:cNvSpPr>
            <p:nvPr/>
          </p:nvSpPr>
          <p:spPr bwMode="auto">
            <a:xfrm flipH="1" flipV="1">
              <a:off x="4367" y="137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1" name="Line 647"/>
            <p:cNvSpPr>
              <a:spLocks noChangeShapeType="1"/>
            </p:cNvSpPr>
            <p:nvPr/>
          </p:nvSpPr>
          <p:spPr bwMode="auto">
            <a:xfrm>
              <a:off x="4415" y="1467"/>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2" name="Line 648"/>
            <p:cNvSpPr>
              <a:spLocks noChangeShapeType="1"/>
            </p:cNvSpPr>
            <p:nvPr/>
          </p:nvSpPr>
          <p:spPr bwMode="auto">
            <a:xfrm>
              <a:off x="4415" y="1659"/>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3" name="Line 649"/>
            <p:cNvSpPr>
              <a:spLocks noChangeShapeType="1"/>
            </p:cNvSpPr>
            <p:nvPr/>
          </p:nvSpPr>
          <p:spPr bwMode="auto">
            <a:xfrm>
              <a:off x="4415" y="1851"/>
              <a:ext cx="1008"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4" name="Line 650"/>
            <p:cNvSpPr>
              <a:spLocks noChangeShapeType="1"/>
            </p:cNvSpPr>
            <p:nvPr/>
          </p:nvSpPr>
          <p:spPr bwMode="auto">
            <a:xfrm>
              <a:off x="4415" y="2043"/>
              <a:ext cx="1008"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5" name="Line 651"/>
            <p:cNvSpPr>
              <a:spLocks noChangeShapeType="1"/>
            </p:cNvSpPr>
            <p:nvPr/>
          </p:nvSpPr>
          <p:spPr bwMode="auto">
            <a:xfrm>
              <a:off x="4415" y="2235"/>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6" name="Line 652"/>
            <p:cNvSpPr>
              <a:spLocks noChangeShapeType="1"/>
            </p:cNvSpPr>
            <p:nvPr/>
          </p:nvSpPr>
          <p:spPr bwMode="auto">
            <a:xfrm>
              <a:off x="4415" y="2427"/>
              <a:ext cx="432"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37" name="Rectangle 653"/>
            <p:cNvSpPr>
              <a:spLocks noChangeArrowheads="1"/>
            </p:cNvSpPr>
            <p:nvPr/>
          </p:nvSpPr>
          <p:spPr bwMode="auto">
            <a:xfrm>
              <a:off x="4952" y="2533"/>
              <a:ext cx="2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A=1</a:t>
              </a:r>
              <a:endParaRPr lang="en-US" sz="1800" b="0" u="none"/>
            </a:p>
          </p:txBody>
        </p:sp>
        <p:sp>
          <p:nvSpPr>
            <p:cNvPr id="708239" name="Line 655"/>
            <p:cNvSpPr>
              <a:spLocks noChangeShapeType="1"/>
            </p:cNvSpPr>
            <p:nvPr/>
          </p:nvSpPr>
          <p:spPr bwMode="auto">
            <a:xfrm>
              <a:off x="4895" y="1371"/>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0" name="Line 656"/>
            <p:cNvSpPr>
              <a:spLocks noChangeShapeType="1"/>
            </p:cNvSpPr>
            <p:nvPr/>
          </p:nvSpPr>
          <p:spPr bwMode="auto">
            <a:xfrm flipV="1">
              <a:off x="4847" y="137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41" name="Line 657"/>
            <p:cNvSpPr>
              <a:spLocks noChangeShapeType="1"/>
            </p:cNvSpPr>
            <p:nvPr/>
          </p:nvSpPr>
          <p:spPr bwMode="auto">
            <a:xfrm flipH="1" flipV="1">
              <a:off x="5231" y="1371"/>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2" name="Line 658"/>
            <p:cNvSpPr>
              <a:spLocks noChangeShapeType="1"/>
            </p:cNvSpPr>
            <p:nvPr/>
          </p:nvSpPr>
          <p:spPr bwMode="auto">
            <a:xfrm>
              <a:off x="5279" y="1467"/>
              <a:ext cx="144"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3" name="Line 659"/>
            <p:cNvSpPr>
              <a:spLocks noChangeShapeType="1"/>
            </p:cNvSpPr>
            <p:nvPr/>
          </p:nvSpPr>
          <p:spPr bwMode="auto">
            <a:xfrm>
              <a:off x="4895" y="1563"/>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4" name="Line 660"/>
            <p:cNvSpPr>
              <a:spLocks noChangeShapeType="1"/>
            </p:cNvSpPr>
            <p:nvPr/>
          </p:nvSpPr>
          <p:spPr bwMode="auto">
            <a:xfrm flipV="1">
              <a:off x="4847" y="1563"/>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45" name="Line 661"/>
            <p:cNvSpPr>
              <a:spLocks noChangeShapeType="1"/>
            </p:cNvSpPr>
            <p:nvPr/>
          </p:nvSpPr>
          <p:spPr bwMode="auto">
            <a:xfrm flipH="1" flipV="1">
              <a:off x="5231" y="1563"/>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6" name="Line 662"/>
            <p:cNvSpPr>
              <a:spLocks noChangeShapeType="1"/>
            </p:cNvSpPr>
            <p:nvPr/>
          </p:nvSpPr>
          <p:spPr bwMode="auto">
            <a:xfrm>
              <a:off x="5279" y="1659"/>
              <a:ext cx="144"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7" name="Line 663"/>
            <p:cNvSpPr>
              <a:spLocks noChangeShapeType="1"/>
            </p:cNvSpPr>
            <p:nvPr/>
          </p:nvSpPr>
          <p:spPr bwMode="auto">
            <a:xfrm>
              <a:off x="4895" y="2139"/>
              <a:ext cx="33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48" name="Line 664"/>
            <p:cNvSpPr>
              <a:spLocks noChangeShapeType="1"/>
            </p:cNvSpPr>
            <p:nvPr/>
          </p:nvSpPr>
          <p:spPr bwMode="auto">
            <a:xfrm flipV="1">
              <a:off x="4847" y="2139"/>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08249" name="Line 665"/>
            <p:cNvSpPr>
              <a:spLocks noChangeShapeType="1"/>
            </p:cNvSpPr>
            <p:nvPr/>
          </p:nvSpPr>
          <p:spPr bwMode="auto">
            <a:xfrm flipH="1" flipV="1">
              <a:off x="5231" y="2139"/>
              <a:ext cx="48" cy="96"/>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50" name="Line 666"/>
            <p:cNvSpPr>
              <a:spLocks noChangeShapeType="1"/>
            </p:cNvSpPr>
            <p:nvPr/>
          </p:nvSpPr>
          <p:spPr bwMode="auto">
            <a:xfrm>
              <a:off x="5279" y="2235"/>
              <a:ext cx="144"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08251" name="Line 667"/>
            <p:cNvSpPr>
              <a:spLocks noChangeShapeType="1"/>
            </p:cNvSpPr>
            <p:nvPr/>
          </p:nvSpPr>
          <p:spPr bwMode="auto">
            <a:xfrm>
              <a:off x="4847" y="2427"/>
              <a:ext cx="576"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sp>
        <p:nvSpPr>
          <p:cNvPr id="708258" name="Text Box 674"/>
          <p:cNvSpPr txBox="1">
            <a:spLocks noChangeArrowheads="1"/>
          </p:cNvSpPr>
          <p:nvPr/>
        </p:nvSpPr>
        <p:spPr bwMode="auto">
          <a:xfrm>
            <a:off x="5180013" y="4967288"/>
            <a:ext cx="3811587" cy="3667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u="none"/>
              <a:t>Always a single output transition</a:t>
            </a:r>
          </a:p>
        </p:txBody>
      </p:sp>
    </p:spTree>
    <p:extLst>
      <p:ext uri="{BB962C8B-B14F-4D97-AF65-F5344CB8AC3E}">
        <p14:creationId xmlns:p14="http://schemas.microsoft.com/office/powerpoint/2010/main" val="172482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a:solidFill>
                  <a:schemeClr val="accent2"/>
                </a:solidFill>
              </a:rPr>
              <a:t>Possible Side Channels</a:t>
            </a:r>
          </a:p>
        </p:txBody>
      </p:sp>
      <p:sp>
        <p:nvSpPr>
          <p:cNvPr id="56323" name="Rectangle 3"/>
          <p:cNvSpPr>
            <a:spLocks noGrp="1" noChangeArrowheads="1"/>
          </p:cNvSpPr>
          <p:nvPr>
            <p:ph type="body" idx="1"/>
          </p:nvPr>
        </p:nvSpPr>
        <p:spPr/>
        <p:txBody>
          <a:bodyPr/>
          <a:lstStyle/>
          <a:p>
            <a:r>
              <a:rPr lang="en-US" b="1"/>
              <a:t>Power </a:t>
            </a:r>
          </a:p>
          <a:p>
            <a:r>
              <a:rPr lang="en-US" b="1"/>
              <a:t>Time</a:t>
            </a:r>
          </a:p>
          <a:p>
            <a:r>
              <a:rPr lang="en-US" b="1"/>
              <a:t>Faults</a:t>
            </a:r>
          </a:p>
          <a:p>
            <a:r>
              <a:rPr lang="en-US" b="1"/>
              <a:t>Electro-Magnetic radiations</a:t>
            </a:r>
          </a:p>
          <a:p>
            <a:r>
              <a:rPr lang="en-US" b="1"/>
              <a:t>Sound</a:t>
            </a:r>
          </a:p>
          <a:p>
            <a:r>
              <a:rPr lang="en-US" b="1"/>
              <a:t>Scan Chains </a:t>
            </a:r>
          </a:p>
          <a:p>
            <a:endParaRPr lang="en-US" b="1"/>
          </a:p>
        </p:txBody>
      </p:sp>
      <p:sp>
        <p:nvSpPr>
          <p:cNvPr id="56324" name="Rectangle 4"/>
          <p:cNvSpPr>
            <a:spLocks noChangeArrowheads="1"/>
          </p:cNvSpPr>
          <p:nvPr/>
        </p:nvSpPr>
        <p:spPr bwMode="auto">
          <a:xfrm>
            <a:off x="4038600" y="5181600"/>
            <a:ext cx="46482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solidFill>
                  <a:srgbClr val="FF0000"/>
                </a:solidFill>
              </a:rPr>
              <a:t>and may be many more…</a:t>
            </a:r>
          </a:p>
        </p:txBody>
      </p:sp>
      <p:pic>
        <p:nvPicPr>
          <p:cNvPr id="2" name="Picture 1"/>
          <p:cNvPicPr>
            <a:picLocks noChangeAspect="1"/>
          </p:cNvPicPr>
          <p:nvPr/>
        </p:nvPicPr>
        <p:blipFill>
          <a:blip r:embed="rId2"/>
          <a:stretch>
            <a:fillRect/>
          </a:stretch>
        </p:blipFill>
        <p:spPr>
          <a:xfrm>
            <a:off x="5016500" y="1447800"/>
            <a:ext cx="3810000" cy="3009900"/>
          </a:xfrm>
          <a:prstGeom prst="rect">
            <a:avLst/>
          </a:prstGeom>
        </p:spPr>
      </p:pic>
    </p:spTree>
    <p:extLst>
      <p:ext uri="{BB962C8B-B14F-4D97-AF65-F5344CB8AC3E}">
        <p14:creationId xmlns:p14="http://schemas.microsoft.com/office/powerpoint/2010/main" val="15582843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856" name="Oval 128"/>
          <p:cNvSpPr>
            <a:spLocks noChangeArrowheads="1"/>
          </p:cNvSpPr>
          <p:nvPr/>
        </p:nvSpPr>
        <p:spPr bwMode="auto">
          <a:xfrm>
            <a:off x="4267200" y="4311650"/>
            <a:ext cx="1219200" cy="533400"/>
          </a:xfrm>
          <a:prstGeom prst="ellipse">
            <a:avLst/>
          </a:prstGeom>
          <a:solidFill>
            <a:srgbClr val="FFCC99"/>
          </a:solidFill>
          <a:ln w="28575">
            <a:solidFill>
              <a:schemeClr val="tx1"/>
            </a:solidFill>
            <a:round/>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13732" name="Rectangle 4"/>
          <p:cNvSpPr>
            <a:spLocks noGrp="1" noChangeArrowheads="1"/>
          </p:cNvSpPr>
          <p:nvPr>
            <p:ph type="title"/>
          </p:nvPr>
        </p:nvSpPr>
        <p:spPr/>
        <p:txBody>
          <a:bodyPr/>
          <a:lstStyle/>
          <a:p>
            <a:r>
              <a:rPr lang="en-US"/>
              <a:t>Matching interconnect capacitance</a:t>
            </a:r>
          </a:p>
        </p:txBody>
      </p:sp>
      <p:sp>
        <p:nvSpPr>
          <p:cNvPr id="713733" name="Line 5"/>
          <p:cNvSpPr>
            <a:spLocks noChangeShapeType="1"/>
          </p:cNvSpPr>
          <p:nvPr/>
        </p:nvSpPr>
        <p:spPr bwMode="auto">
          <a:xfrm>
            <a:off x="3038475" y="1865313"/>
            <a:ext cx="730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34" name="Line 6"/>
          <p:cNvSpPr>
            <a:spLocks noChangeShapeType="1"/>
          </p:cNvSpPr>
          <p:nvPr/>
        </p:nvSpPr>
        <p:spPr bwMode="auto">
          <a:xfrm>
            <a:off x="2382838" y="172085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35" name="Line 7"/>
          <p:cNvSpPr>
            <a:spLocks noChangeShapeType="1"/>
          </p:cNvSpPr>
          <p:nvPr/>
        </p:nvSpPr>
        <p:spPr bwMode="auto">
          <a:xfrm>
            <a:off x="2382838" y="2011363"/>
            <a:ext cx="1460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36" name="Freeform 8"/>
          <p:cNvSpPr>
            <a:spLocks/>
          </p:cNvSpPr>
          <p:nvPr/>
        </p:nvSpPr>
        <p:spPr bwMode="auto">
          <a:xfrm>
            <a:off x="2528888" y="1647825"/>
            <a:ext cx="327025" cy="436563"/>
          </a:xfrm>
          <a:custGeom>
            <a:avLst/>
            <a:gdLst>
              <a:gd name="T0" fmla="*/ 413 w 413"/>
              <a:gd name="T1" fmla="*/ 0 h 549"/>
              <a:gd name="T2" fmla="*/ 0 w 413"/>
              <a:gd name="T3" fmla="*/ 0 h 549"/>
              <a:gd name="T4" fmla="*/ 0 w 413"/>
              <a:gd name="T5" fmla="*/ 549 h 549"/>
              <a:gd name="T6" fmla="*/ 413 w 413"/>
              <a:gd name="T7" fmla="*/ 549 h 549"/>
            </a:gdLst>
            <a:ahLst/>
            <a:cxnLst>
              <a:cxn ang="0">
                <a:pos x="T0" y="T1"/>
              </a:cxn>
              <a:cxn ang="0">
                <a:pos x="T2" y="T3"/>
              </a:cxn>
              <a:cxn ang="0">
                <a:pos x="T4" y="T5"/>
              </a:cxn>
              <a:cxn ang="0">
                <a:pos x="T6" y="T7"/>
              </a:cxn>
            </a:cxnLst>
            <a:rect l="0" t="0" r="r" b="b"/>
            <a:pathLst>
              <a:path w="413" h="549">
                <a:moveTo>
                  <a:pt x="413" y="0"/>
                </a:moveTo>
                <a:lnTo>
                  <a:pt x="0" y="0"/>
                </a:lnTo>
                <a:lnTo>
                  <a:pt x="0" y="549"/>
                </a:lnTo>
                <a:lnTo>
                  <a:pt x="413" y="54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37" name="Freeform 9"/>
          <p:cNvSpPr>
            <a:spLocks/>
          </p:cNvSpPr>
          <p:nvPr/>
        </p:nvSpPr>
        <p:spPr bwMode="auto">
          <a:xfrm>
            <a:off x="2847975" y="1647825"/>
            <a:ext cx="190500" cy="436563"/>
          </a:xfrm>
          <a:custGeom>
            <a:avLst/>
            <a:gdLst>
              <a:gd name="T0" fmla="*/ 17 w 240"/>
              <a:gd name="T1" fmla="*/ 0 h 549"/>
              <a:gd name="T2" fmla="*/ 41 w 240"/>
              <a:gd name="T3" fmla="*/ 3 h 549"/>
              <a:gd name="T4" fmla="*/ 64 w 240"/>
              <a:gd name="T5" fmla="*/ 8 h 549"/>
              <a:gd name="T6" fmla="*/ 85 w 240"/>
              <a:gd name="T7" fmla="*/ 15 h 549"/>
              <a:gd name="T8" fmla="*/ 107 w 240"/>
              <a:gd name="T9" fmla="*/ 26 h 549"/>
              <a:gd name="T10" fmla="*/ 127 w 240"/>
              <a:gd name="T11" fmla="*/ 40 h 549"/>
              <a:gd name="T12" fmla="*/ 145 w 240"/>
              <a:gd name="T13" fmla="*/ 53 h 549"/>
              <a:gd name="T14" fmla="*/ 163 w 240"/>
              <a:gd name="T15" fmla="*/ 70 h 549"/>
              <a:gd name="T16" fmla="*/ 179 w 240"/>
              <a:gd name="T17" fmla="*/ 90 h 549"/>
              <a:gd name="T18" fmla="*/ 194 w 240"/>
              <a:gd name="T19" fmla="*/ 110 h 549"/>
              <a:gd name="T20" fmla="*/ 206 w 240"/>
              <a:gd name="T21" fmla="*/ 131 h 549"/>
              <a:gd name="T22" fmla="*/ 217 w 240"/>
              <a:gd name="T23" fmla="*/ 156 h 549"/>
              <a:gd name="T24" fmla="*/ 226 w 240"/>
              <a:gd name="T25" fmla="*/ 180 h 549"/>
              <a:gd name="T26" fmla="*/ 232 w 240"/>
              <a:gd name="T27" fmla="*/ 206 h 549"/>
              <a:gd name="T28" fmla="*/ 237 w 240"/>
              <a:gd name="T29" fmla="*/ 232 h 549"/>
              <a:gd name="T30" fmla="*/ 240 w 240"/>
              <a:gd name="T31" fmla="*/ 259 h 549"/>
              <a:gd name="T32" fmla="*/ 240 w 240"/>
              <a:gd name="T33" fmla="*/ 288 h 549"/>
              <a:gd name="T34" fmla="*/ 237 w 240"/>
              <a:gd name="T35" fmla="*/ 316 h 549"/>
              <a:gd name="T36" fmla="*/ 232 w 240"/>
              <a:gd name="T37" fmla="*/ 343 h 549"/>
              <a:gd name="T38" fmla="*/ 226 w 240"/>
              <a:gd name="T39" fmla="*/ 369 h 549"/>
              <a:gd name="T40" fmla="*/ 217 w 240"/>
              <a:gd name="T41" fmla="*/ 394 h 549"/>
              <a:gd name="T42" fmla="*/ 206 w 240"/>
              <a:gd name="T43" fmla="*/ 417 h 549"/>
              <a:gd name="T44" fmla="*/ 194 w 240"/>
              <a:gd name="T45" fmla="*/ 440 h 549"/>
              <a:gd name="T46" fmla="*/ 179 w 240"/>
              <a:gd name="T47" fmla="*/ 459 h 549"/>
              <a:gd name="T48" fmla="*/ 163 w 240"/>
              <a:gd name="T49" fmla="*/ 478 h 549"/>
              <a:gd name="T50" fmla="*/ 145 w 240"/>
              <a:gd name="T51" fmla="*/ 494 h 549"/>
              <a:gd name="T52" fmla="*/ 127 w 240"/>
              <a:gd name="T53" fmla="*/ 510 h 549"/>
              <a:gd name="T54" fmla="*/ 107 w 240"/>
              <a:gd name="T55" fmla="*/ 522 h 549"/>
              <a:gd name="T56" fmla="*/ 85 w 240"/>
              <a:gd name="T57" fmla="*/ 533 h 549"/>
              <a:gd name="T58" fmla="*/ 64 w 240"/>
              <a:gd name="T59" fmla="*/ 540 h 549"/>
              <a:gd name="T60" fmla="*/ 41 w 240"/>
              <a:gd name="T61" fmla="*/ 546 h 549"/>
              <a:gd name="T62" fmla="*/ 17 w 240"/>
              <a:gd name="T63" fmla="*/ 549 h 549"/>
              <a:gd name="T64" fmla="*/ 1 w 240"/>
              <a:gd name="T65"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49">
                <a:moveTo>
                  <a:pt x="6" y="0"/>
                </a:moveTo>
                <a:lnTo>
                  <a:pt x="17" y="0"/>
                </a:lnTo>
                <a:lnTo>
                  <a:pt x="29" y="0"/>
                </a:lnTo>
                <a:lnTo>
                  <a:pt x="41" y="3"/>
                </a:lnTo>
                <a:lnTo>
                  <a:pt x="52" y="4"/>
                </a:lnTo>
                <a:lnTo>
                  <a:pt x="64" y="8"/>
                </a:lnTo>
                <a:lnTo>
                  <a:pt x="75" y="12"/>
                </a:lnTo>
                <a:lnTo>
                  <a:pt x="85" y="15"/>
                </a:lnTo>
                <a:lnTo>
                  <a:pt x="96" y="21"/>
                </a:lnTo>
                <a:lnTo>
                  <a:pt x="107" y="26"/>
                </a:lnTo>
                <a:lnTo>
                  <a:pt x="118" y="32"/>
                </a:lnTo>
                <a:lnTo>
                  <a:pt x="127" y="40"/>
                </a:lnTo>
                <a:lnTo>
                  <a:pt x="136" y="46"/>
                </a:lnTo>
                <a:lnTo>
                  <a:pt x="145" y="53"/>
                </a:lnTo>
                <a:lnTo>
                  <a:pt x="154" y="62"/>
                </a:lnTo>
                <a:lnTo>
                  <a:pt x="163" y="70"/>
                </a:lnTo>
                <a:lnTo>
                  <a:pt x="171" y="79"/>
                </a:lnTo>
                <a:lnTo>
                  <a:pt x="179" y="90"/>
                </a:lnTo>
                <a:lnTo>
                  <a:pt x="186" y="99"/>
                </a:lnTo>
                <a:lnTo>
                  <a:pt x="194" y="110"/>
                </a:lnTo>
                <a:lnTo>
                  <a:pt x="200" y="120"/>
                </a:lnTo>
                <a:lnTo>
                  <a:pt x="206" y="131"/>
                </a:lnTo>
                <a:lnTo>
                  <a:pt x="211" y="143"/>
                </a:lnTo>
                <a:lnTo>
                  <a:pt x="217" y="156"/>
                </a:lnTo>
                <a:lnTo>
                  <a:pt x="222" y="168"/>
                </a:lnTo>
                <a:lnTo>
                  <a:pt x="226" y="180"/>
                </a:lnTo>
                <a:lnTo>
                  <a:pt x="229" y="192"/>
                </a:lnTo>
                <a:lnTo>
                  <a:pt x="232" y="206"/>
                </a:lnTo>
                <a:lnTo>
                  <a:pt x="235" y="218"/>
                </a:lnTo>
                <a:lnTo>
                  <a:pt x="237" y="232"/>
                </a:lnTo>
                <a:lnTo>
                  <a:pt x="238" y="246"/>
                </a:lnTo>
                <a:lnTo>
                  <a:pt x="240" y="259"/>
                </a:lnTo>
                <a:lnTo>
                  <a:pt x="240" y="275"/>
                </a:lnTo>
                <a:lnTo>
                  <a:pt x="240" y="288"/>
                </a:lnTo>
                <a:lnTo>
                  <a:pt x="238" y="302"/>
                </a:lnTo>
                <a:lnTo>
                  <a:pt x="237" y="316"/>
                </a:lnTo>
                <a:lnTo>
                  <a:pt x="235" y="330"/>
                </a:lnTo>
                <a:lnTo>
                  <a:pt x="232" y="343"/>
                </a:lnTo>
                <a:lnTo>
                  <a:pt x="229" y="356"/>
                </a:lnTo>
                <a:lnTo>
                  <a:pt x="226" y="369"/>
                </a:lnTo>
                <a:lnTo>
                  <a:pt x="222" y="381"/>
                </a:lnTo>
                <a:lnTo>
                  <a:pt x="217" y="394"/>
                </a:lnTo>
                <a:lnTo>
                  <a:pt x="211" y="406"/>
                </a:lnTo>
                <a:lnTo>
                  <a:pt x="206" y="417"/>
                </a:lnTo>
                <a:lnTo>
                  <a:pt x="200" y="429"/>
                </a:lnTo>
                <a:lnTo>
                  <a:pt x="194" y="440"/>
                </a:lnTo>
                <a:lnTo>
                  <a:pt x="186" y="449"/>
                </a:lnTo>
                <a:lnTo>
                  <a:pt x="179" y="459"/>
                </a:lnTo>
                <a:lnTo>
                  <a:pt x="171" y="469"/>
                </a:lnTo>
                <a:lnTo>
                  <a:pt x="163" y="478"/>
                </a:lnTo>
                <a:lnTo>
                  <a:pt x="154" y="487"/>
                </a:lnTo>
                <a:lnTo>
                  <a:pt x="145" y="494"/>
                </a:lnTo>
                <a:lnTo>
                  <a:pt x="136" y="502"/>
                </a:lnTo>
                <a:lnTo>
                  <a:pt x="127" y="510"/>
                </a:lnTo>
                <a:lnTo>
                  <a:pt x="118" y="516"/>
                </a:lnTo>
                <a:lnTo>
                  <a:pt x="107" y="522"/>
                </a:lnTo>
                <a:lnTo>
                  <a:pt x="96" y="528"/>
                </a:lnTo>
                <a:lnTo>
                  <a:pt x="85" y="533"/>
                </a:lnTo>
                <a:lnTo>
                  <a:pt x="75" y="537"/>
                </a:lnTo>
                <a:lnTo>
                  <a:pt x="64" y="540"/>
                </a:lnTo>
                <a:lnTo>
                  <a:pt x="52" y="543"/>
                </a:lnTo>
                <a:lnTo>
                  <a:pt x="41" y="546"/>
                </a:lnTo>
                <a:lnTo>
                  <a:pt x="29" y="548"/>
                </a:lnTo>
                <a:lnTo>
                  <a:pt x="17" y="549"/>
                </a:lnTo>
                <a:lnTo>
                  <a:pt x="6" y="549"/>
                </a:lnTo>
                <a:lnTo>
                  <a:pt x="1" y="549"/>
                </a:lnTo>
                <a:lnTo>
                  <a:pt x="0" y="549"/>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38" name="Line 10"/>
          <p:cNvSpPr>
            <a:spLocks noChangeShapeType="1"/>
          </p:cNvSpPr>
          <p:nvPr/>
        </p:nvSpPr>
        <p:spPr bwMode="auto">
          <a:xfrm>
            <a:off x="3038475" y="1865313"/>
            <a:ext cx="1460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39" name="Line 11"/>
          <p:cNvSpPr>
            <a:spLocks noChangeShapeType="1"/>
          </p:cNvSpPr>
          <p:nvPr/>
        </p:nvSpPr>
        <p:spPr bwMode="auto">
          <a:xfrm>
            <a:off x="3038475" y="252095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40" name="Line 12"/>
          <p:cNvSpPr>
            <a:spLocks noChangeShapeType="1"/>
          </p:cNvSpPr>
          <p:nvPr/>
        </p:nvSpPr>
        <p:spPr bwMode="auto">
          <a:xfrm>
            <a:off x="2382838" y="2374900"/>
            <a:ext cx="1635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41" name="Line 13"/>
          <p:cNvSpPr>
            <a:spLocks noChangeShapeType="1"/>
          </p:cNvSpPr>
          <p:nvPr/>
        </p:nvSpPr>
        <p:spPr bwMode="auto">
          <a:xfrm>
            <a:off x="2373313" y="2665413"/>
            <a:ext cx="1825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42" name="Freeform 14"/>
          <p:cNvSpPr>
            <a:spLocks/>
          </p:cNvSpPr>
          <p:nvPr/>
        </p:nvSpPr>
        <p:spPr bwMode="auto">
          <a:xfrm>
            <a:off x="2492375" y="2301875"/>
            <a:ext cx="73025" cy="438150"/>
          </a:xfrm>
          <a:custGeom>
            <a:avLst/>
            <a:gdLst>
              <a:gd name="T0" fmla="*/ 0 w 91"/>
              <a:gd name="T1" fmla="*/ 0 h 551"/>
              <a:gd name="T2" fmla="*/ 4 w 91"/>
              <a:gd name="T3" fmla="*/ 0 h 551"/>
              <a:gd name="T4" fmla="*/ 9 w 91"/>
              <a:gd name="T5" fmla="*/ 2 h 551"/>
              <a:gd name="T6" fmla="*/ 13 w 91"/>
              <a:gd name="T7" fmla="*/ 3 h 551"/>
              <a:gd name="T8" fmla="*/ 18 w 91"/>
              <a:gd name="T9" fmla="*/ 6 h 551"/>
              <a:gd name="T10" fmla="*/ 23 w 91"/>
              <a:gd name="T11" fmla="*/ 9 h 551"/>
              <a:gd name="T12" fmla="*/ 27 w 91"/>
              <a:gd name="T13" fmla="*/ 12 h 551"/>
              <a:gd name="T14" fmla="*/ 32 w 91"/>
              <a:gd name="T15" fmla="*/ 17 h 551"/>
              <a:gd name="T16" fmla="*/ 36 w 91"/>
              <a:gd name="T17" fmla="*/ 22 h 551"/>
              <a:gd name="T18" fmla="*/ 39 w 91"/>
              <a:gd name="T19" fmla="*/ 28 h 551"/>
              <a:gd name="T20" fmla="*/ 44 w 91"/>
              <a:gd name="T21" fmla="*/ 34 h 551"/>
              <a:gd name="T22" fmla="*/ 47 w 91"/>
              <a:gd name="T23" fmla="*/ 40 h 551"/>
              <a:gd name="T24" fmla="*/ 52 w 91"/>
              <a:gd name="T25" fmla="*/ 47 h 551"/>
              <a:gd name="T26" fmla="*/ 55 w 91"/>
              <a:gd name="T27" fmla="*/ 55 h 551"/>
              <a:gd name="T28" fmla="*/ 58 w 91"/>
              <a:gd name="T29" fmla="*/ 63 h 551"/>
              <a:gd name="T30" fmla="*/ 62 w 91"/>
              <a:gd name="T31" fmla="*/ 72 h 551"/>
              <a:gd name="T32" fmla="*/ 65 w 91"/>
              <a:gd name="T33" fmla="*/ 81 h 551"/>
              <a:gd name="T34" fmla="*/ 69 w 91"/>
              <a:gd name="T35" fmla="*/ 90 h 551"/>
              <a:gd name="T36" fmla="*/ 72 w 91"/>
              <a:gd name="T37" fmla="*/ 101 h 551"/>
              <a:gd name="T38" fmla="*/ 73 w 91"/>
              <a:gd name="T39" fmla="*/ 110 h 551"/>
              <a:gd name="T40" fmla="*/ 76 w 91"/>
              <a:gd name="T41" fmla="*/ 122 h 551"/>
              <a:gd name="T42" fmla="*/ 81 w 91"/>
              <a:gd name="T43" fmla="*/ 144 h 551"/>
              <a:gd name="T44" fmla="*/ 85 w 91"/>
              <a:gd name="T45" fmla="*/ 168 h 551"/>
              <a:gd name="T46" fmla="*/ 88 w 91"/>
              <a:gd name="T47" fmla="*/ 194 h 551"/>
              <a:gd name="T48" fmla="*/ 90 w 91"/>
              <a:gd name="T49" fmla="*/ 220 h 551"/>
              <a:gd name="T50" fmla="*/ 91 w 91"/>
              <a:gd name="T51" fmla="*/ 247 h 551"/>
              <a:gd name="T52" fmla="*/ 91 w 91"/>
              <a:gd name="T53" fmla="*/ 275 h 551"/>
              <a:gd name="T54" fmla="*/ 91 w 91"/>
              <a:gd name="T55" fmla="*/ 304 h 551"/>
              <a:gd name="T56" fmla="*/ 90 w 91"/>
              <a:gd name="T57" fmla="*/ 330 h 551"/>
              <a:gd name="T58" fmla="*/ 88 w 91"/>
              <a:gd name="T59" fmla="*/ 356 h 551"/>
              <a:gd name="T60" fmla="*/ 85 w 91"/>
              <a:gd name="T61" fmla="*/ 382 h 551"/>
              <a:gd name="T62" fmla="*/ 81 w 91"/>
              <a:gd name="T63" fmla="*/ 405 h 551"/>
              <a:gd name="T64" fmla="*/ 76 w 91"/>
              <a:gd name="T65" fmla="*/ 428 h 551"/>
              <a:gd name="T66" fmla="*/ 75 w 91"/>
              <a:gd name="T67" fmla="*/ 438 h 551"/>
              <a:gd name="T68" fmla="*/ 72 w 91"/>
              <a:gd name="T69" fmla="*/ 449 h 551"/>
              <a:gd name="T70" fmla="*/ 69 w 91"/>
              <a:gd name="T71" fmla="*/ 460 h 551"/>
              <a:gd name="T72" fmla="*/ 65 w 91"/>
              <a:gd name="T73" fmla="*/ 469 h 551"/>
              <a:gd name="T74" fmla="*/ 62 w 91"/>
              <a:gd name="T75" fmla="*/ 478 h 551"/>
              <a:gd name="T76" fmla="*/ 59 w 91"/>
              <a:gd name="T77" fmla="*/ 486 h 551"/>
              <a:gd name="T78" fmla="*/ 56 w 91"/>
              <a:gd name="T79" fmla="*/ 495 h 551"/>
              <a:gd name="T80" fmla="*/ 52 w 91"/>
              <a:gd name="T81" fmla="*/ 502 h 551"/>
              <a:gd name="T82" fmla="*/ 49 w 91"/>
              <a:gd name="T83" fmla="*/ 510 h 551"/>
              <a:gd name="T84" fmla="*/ 44 w 91"/>
              <a:gd name="T85" fmla="*/ 516 h 551"/>
              <a:gd name="T86" fmla="*/ 41 w 91"/>
              <a:gd name="T87" fmla="*/ 522 h 551"/>
              <a:gd name="T88" fmla="*/ 36 w 91"/>
              <a:gd name="T89" fmla="*/ 528 h 551"/>
              <a:gd name="T90" fmla="*/ 33 w 91"/>
              <a:gd name="T91" fmla="*/ 533 h 551"/>
              <a:gd name="T92" fmla="*/ 29 w 91"/>
              <a:gd name="T93" fmla="*/ 537 h 551"/>
              <a:gd name="T94" fmla="*/ 24 w 91"/>
              <a:gd name="T95" fmla="*/ 541 h 551"/>
              <a:gd name="T96" fmla="*/ 20 w 91"/>
              <a:gd name="T97" fmla="*/ 544 h 551"/>
              <a:gd name="T98" fmla="*/ 15 w 91"/>
              <a:gd name="T99" fmla="*/ 547 h 551"/>
              <a:gd name="T100" fmla="*/ 10 w 91"/>
              <a:gd name="T101" fmla="*/ 548 h 551"/>
              <a:gd name="T102" fmla="*/ 6 w 91"/>
              <a:gd name="T103" fmla="*/ 550 h 551"/>
              <a:gd name="T104" fmla="*/ 1 w 91"/>
              <a:gd name="T105"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551">
                <a:moveTo>
                  <a:pt x="0" y="0"/>
                </a:moveTo>
                <a:lnTo>
                  <a:pt x="4" y="0"/>
                </a:lnTo>
                <a:lnTo>
                  <a:pt x="9" y="2"/>
                </a:lnTo>
                <a:lnTo>
                  <a:pt x="13" y="3"/>
                </a:lnTo>
                <a:lnTo>
                  <a:pt x="18" y="6"/>
                </a:lnTo>
                <a:lnTo>
                  <a:pt x="23" y="9"/>
                </a:lnTo>
                <a:lnTo>
                  <a:pt x="27" y="12"/>
                </a:lnTo>
                <a:lnTo>
                  <a:pt x="32" y="17"/>
                </a:lnTo>
                <a:lnTo>
                  <a:pt x="36" y="22"/>
                </a:lnTo>
                <a:lnTo>
                  <a:pt x="39" y="28"/>
                </a:lnTo>
                <a:lnTo>
                  <a:pt x="44" y="34"/>
                </a:lnTo>
                <a:lnTo>
                  <a:pt x="47" y="40"/>
                </a:lnTo>
                <a:lnTo>
                  <a:pt x="52" y="47"/>
                </a:lnTo>
                <a:lnTo>
                  <a:pt x="55" y="55"/>
                </a:lnTo>
                <a:lnTo>
                  <a:pt x="58" y="63"/>
                </a:lnTo>
                <a:lnTo>
                  <a:pt x="62" y="72"/>
                </a:lnTo>
                <a:lnTo>
                  <a:pt x="65" y="81"/>
                </a:lnTo>
                <a:lnTo>
                  <a:pt x="69" y="90"/>
                </a:lnTo>
                <a:lnTo>
                  <a:pt x="72" y="101"/>
                </a:lnTo>
                <a:lnTo>
                  <a:pt x="73" y="110"/>
                </a:lnTo>
                <a:lnTo>
                  <a:pt x="76" y="122"/>
                </a:lnTo>
                <a:lnTo>
                  <a:pt x="81" y="144"/>
                </a:lnTo>
                <a:lnTo>
                  <a:pt x="85" y="168"/>
                </a:lnTo>
                <a:lnTo>
                  <a:pt x="88" y="194"/>
                </a:lnTo>
                <a:lnTo>
                  <a:pt x="90" y="220"/>
                </a:lnTo>
                <a:lnTo>
                  <a:pt x="91" y="247"/>
                </a:lnTo>
                <a:lnTo>
                  <a:pt x="91" y="275"/>
                </a:lnTo>
                <a:lnTo>
                  <a:pt x="91" y="304"/>
                </a:lnTo>
                <a:lnTo>
                  <a:pt x="90" y="330"/>
                </a:lnTo>
                <a:lnTo>
                  <a:pt x="88" y="356"/>
                </a:lnTo>
                <a:lnTo>
                  <a:pt x="85" y="382"/>
                </a:lnTo>
                <a:lnTo>
                  <a:pt x="81" y="405"/>
                </a:lnTo>
                <a:lnTo>
                  <a:pt x="76" y="428"/>
                </a:lnTo>
                <a:lnTo>
                  <a:pt x="75" y="438"/>
                </a:lnTo>
                <a:lnTo>
                  <a:pt x="72" y="449"/>
                </a:lnTo>
                <a:lnTo>
                  <a:pt x="69" y="460"/>
                </a:lnTo>
                <a:lnTo>
                  <a:pt x="65" y="469"/>
                </a:lnTo>
                <a:lnTo>
                  <a:pt x="62" y="478"/>
                </a:lnTo>
                <a:lnTo>
                  <a:pt x="59" y="486"/>
                </a:lnTo>
                <a:lnTo>
                  <a:pt x="56" y="495"/>
                </a:lnTo>
                <a:lnTo>
                  <a:pt x="52" y="502"/>
                </a:lnTo>
                <a:lnTo>
                  <a:pt x="49" y="510"/>
                </a:lnTo>
                <a:lnTo>
                  <a:pt x="44" y="516"/>
                </a:lnTo>
                <a:lnTo>
                  <a:pt x="41" y="522"/>
                </a:lnTo>
                <a:lnTo>
                  <a:pt x="36" y="528"/>
                </a:lnTo>
                <a:lnTo>
                  <a:pt x="33" y="533"/>
                </a:lnTo>
                <a:lnTo>
                  <a:pt x="29" y="537"/>
                </a:lnTo>
                <a:lnTo>
                  <a:pt x="24" y="541"/>
                </a:lnTo>
                <a:lnTo>
                  <a:pt x="20" y="544"/>
                </a:lnTo>
                <a:lnTo>
                  <a:pt x="15" y="547"/>
                </a:lnTo>
                <a:lnTo>
                  <a:pt x="10" y="548"/>
                </a:lnTo>
                <a:lnTo>
                  <a:pt x="6" y="550"/>
                </a:lnTo>
                <a:lnTo>
                  <a:pt x="1" y="55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43" name="Line 15"/>
          <p:cNvSpPr>
            <a:spLocks noChangeShapeType="1"/>
          </p:cNvSpPr>
          <p:nvPr/>
        </p:nvSpPr>
        <p:spPr bwMode="auto">
          <a:xfrm>
            <a:off x="2492375" y="2301875"/>
            <a:ext cx="109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44" name="Line 16"/>
          <p:cNvSpPr>
            <a:spLocks noChangeShapeType="1"/>
          </p:cNvSpPr>
          <p:nvPr/>
        </p:nvSpPr>
        <p:spPr bwMode="auto">
          <a:xfrm>
            <a:off x="2501900" y="2738438"/>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45" name="Freeform 17"/>
          <p:cNvSpPr>
            <a:spLocks/>
          </p:cNvSpPr>
          <p:nvPr/>
        </p:nvSpPr>
        <p:spPr bwMode="auto">
          <a:xfrm>
            <a:off x="2601913" y="2301875"/>
            <a:ext cx="436562" cy="219075"/>
          </a:xfrm>
          <a:custGeom>
            <a:avLst/>
            <a:gdLst>
              <a:gd name="T0" fmla="*/ 0 w 551"/>
              <a:gd name="T1" fmla="*/ 0 h 276"/>
              <a:gd name="T2" fmla="*/ 29 w 551"/>
              <a:gd name="T3" fmla="*/ 0 h 276"/>
              <a:gd name="T4" fmla="*/ 57 w 551"/>
              <a:gd name="T5" fmla="*/ 2 h 276"/>
              <a:gd name="T6" fmla="*/ 84 w 551"/>
              <a:gd name="T7" fmla="*/ 3 h 276"/>
              <a:gd name="T8" fmla="*/ 112 w 551"/>
              <a:gd name="T9" fmla="*/ 6 h 276"/>
              <a:gd name="T10" fmla="*/ 138 w 551"/>
              <a:gd name="T11" fmla="*/ 9 h 276"/>
              <a:gd name="T12" fmla="*/ 164 w 551"/>
              <a:gd name="T13" fmla="*/ 12 h 276"/>
              <a:gd name="T14" fmla="*/ 190 w 551"/>
              <a:gd name="T15" fmla="*/ 17 h 276"/>
              <a:gd name="T16" fmla="*/ 214 w 551"/>
              <a:gd name="T17" fmla="*/ 22 h 276"/>
              <a:gd name="T18" fmla="*/ 239 w 551"/>
              <a:gd name="T19" fmla="*/ 28 h 276"/>
              <a:gd name="T20" fmla="*/ 263 w 551"/>
              <a:gd name="T21" fmla="*/ 34 h 276"/>
              <a:gd name="T22" fmla="*/ 286 w 551"/>
              <a:gd name="T23" fmla="*/ 40 h 276"/>
              <a:gd name="T24" fmla="*/ 308 w 551"/>
              <a:gd name="T25" fmla="*/ 47 h 276"/>
              <a:gd name="T26" fmla="*/ 331 w 551"/>
              <a:gd name="T27" fmla="*/ 55 h 276"/>
              <a:gd name="T28" fmla="*/ 351 w 551"/>
              <a:gd name="T29" fmla="*/ 63 h 276"/>
              <a:gd name="T30" fmla="*/ 370 w 551"/>
              <a:gd name="T31" fmla="*/ 72 h 276"/>
              <a:gd name="T32" fmla="*/ 390 w 551"/>
              <a:gd name="T33" fmla="*/ 81 h 276"/>
              <a:gd name="T34" fmla="*/ 409 w 551"/>
              <a:gd name="T35" fmla="*/ 90 h 276"/>
              <a:gd name="T36" fmla="*/ 426 w 551"/>
              <a:gd name="T37" fmla="*/ 101 h 276"/>
              <a:gd name="T38" fmla="*/ 442 w 551"/>
              <a:gd name="T39" fmla="*/ 110 h 276"/>
              <a:gd name="T40" fmla="*/ 458 w 551"/>
              <a:gd name="T41" fmla="*/ 122 h 276"/>
              <a:gd name="T42" fmla="*/ 471 w 551"/>
              <a:gd name="T43" fmla="*/ 133 h 276"/>
              <a:gd name="T44" fmla="*/ 485 w 551"/>
              <a:gd name="T45" fmla="*/ 144 h 276"/>
              <a:gd name="T46" fmla="*/ 497 w 551"/>
              <a:gd name="T47" fmla="*/ 156 h 276"/>
              <a:gd name="T48" fmla="*/ 508 w 551"/>
              <a:gd name="T49" fmla="*/ 168 h 276"/>
              <a:gd name="T50" fmla="*/ 517 w 551"/>
              <a:gd name="T51" fmla="*/ 180 h 276"/>
              <a:gd name="T52" fmla="*/ 526 w 551"/>
              <a:gd name="T53" fmla="*/ 194 h 276"/>
              <a:gd name="T54" fmla="*/ 534 w 551"/>
              <a:gd name="T55" fmla="*/ 206 h 276"/>
              <a:gd name="T56" fmla="*/ 540 w 551"/>
              <a:gd name="T57" fmla="*/ 220 h 276"/>
              <a:gd name="T58" fmla="*/ 545 w 551"/>
              <a:gd name="T59" fmla="*/ 234 h 276"/>
              <a:gd name="T60" fmla="*/ 548 w 551"/>
              <a:gd name="T61" fmla="*/ 247 h 276"/>
              <a:gd name="T62" fmla="*/ 551 w 551"/>
              <a:gd name="T63" fmla="*/ 261 h 276"/>
              <a:gd name="T64" fmla="*/ 551 w 551"/>
              <a:gd name="T65"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6">
                <a:moveTo>
                  <a:pt x="0" y="0"/>
                </a:moveTo>
                <a:lnTo>
                  <a:pt x="29" y="0"/>
                </a:lnTo>
                <a:lnTo>
                  <a:pt x="57" y="2"/>
                </a:lnTo>
                <a:lnTo>
                  <a:pt x="84" y="3"/>
                </a:lnTo>
                <a:lnTo>
                  <a:pt x="112" y="6"/>
                </a:lnTo>
                <a:lnTo>
                  <a:pt x="138" y="9"/>
                </a:lnTo>
                <a:lnTo>
                  <a:pt x="164" y="12"/>
                </a:lnTo>
                <a:lnTo>
                  <a:pt x="190" y="17"/>
                </a:lnTo>
                <a:lnTo>
                  <a:pt x="214" y="22"/>
                </a:lnTo>
                <a:lnTo>
                  <a:pt x="239" y="28"/>
                </a:lnTo>
                <a:lnTo>
                  <a:pt x="263" y="34"/>
                </a:lnTo>
                <a:lnTo>
                  <a:pt x="286" y="40"/>
                </a:lnTo>
                <a:lnTo>
                  <a:pt x="308" y="47"/>
                </a:lnTo>
                <a:lnTo>
                  <a:pt x="331" y="55"/>
                </a:lnTo>
                <a:lnTo>
                  <a:pt x="351" y="63"/>
                </a:lnTo>
                <a:lnTo>
                  <a:pt x="370" y="72"/>
                </a:lnTo>
                <a:lnTo>
                  <a:pt x="390" y="81"/>
                </a:lnTo>
                <a:lnTo>
                  <a:pt x="409" y="90"/>
                </a:lnTo>
                <a:lnTo>
                  <a:pt x="426" y="101"/>
                </a:lnTo>
                <a:lnTo>
                  <a:pt x="442" y="110"/>
                </a:lnTo>
                <a:lnTo>
                  <a:pt x="458" y="122"/>
                </a:lnTo>
                <a:lnTo>
                  <a:pt x="471" y="133"/>
                </a:lnTo>
                <a:lnTo>
                  <a:pt x="485" y="144"/>
                </a:lnTo>
                <a:lnTo>
                  <a:pt x="497" y="156"/>
                </a:lnTo>
                <a:lnTo>
                  <a:pt x="508" y="168"/>
                </a:lnTo>
                <a:lnTo>
                  <a:pt x="517" y="180"/>
                </a:lnTo>
                <a:lnTo>
                  <a:pt x="526" y="194"/>
                </a:lnTo>
                <a:lnTo>
                  <a:pt x="534" y="206"/>
                </a:lnTo>
                <a:lnTo>
                  <a:pt x="540" y="220"/>
                </a:lnTo>
                <a:lnTo>
                  <a:pt x="545" y="234"/>
                </a:lnTo>
                <a:lnTo>
                  <a:pt x="548" y="247"/>
                </a:lnTo>
                <a:lnTo>
                  <a:pt x="551" y="261"/>
                </a:lnTo>
                <a:lnTo>
                  <a:pt x="551" y="27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46" name="Freeform 18"/>
          <p:cNvSpPr>
            <a:spLocks/>
          </p:cNvSpPr>
          <p:nvPr/>
        </p:nvSpPr>
        <p:spPr bwMode="auto">
          <a:xfrm>
            <a:off x="2601913" y="2520950"/>
            <a:ext cx="436562" cy="219075"/>
          </a:xfrm>
          <a:custGeom>
            <a:avLst/>
            <a:gdLst>
              <a:gd name="T0" fmla="*/ 0 w 551"/>
              <a:gd name="T1" fmla="*/ 275 h 275"/>
              <a:gd name="T2" fmla="*/ 29 w 551"/>
              <a:gd name="T3" fmla="*/ 274 h 275"/>
              <a:gd name="T4" fmla="*/ 57 w 551"/>
              <a:gd name="T5" fmla="*/ 274 h 275"/>
              <a:gd name="T6" fmla="*/ 84 w 551"/>
              <a:gd name="T7" fmla="*/ 271 h 275"/>
              <a:gd name="T8" fmla="*/ 112 w 551"/>
              <a:gd name="T9" fmla="*/ 269 h 275"/>
              <a:gd name="T10" fmla="*/ 138 w 551"/>
              <a:gd name="T11" fmla="*/ 266 h 275"/>
              <a:gd name="T12" fmla="*/ 164 w 551"/>
              <a:gd name="T13" fmla="*/ 261 h 275"/>
              <a:gd name="T14" fmla="*/ 190 w 551"/>
              <a:gd name="T15" fmla="*/ 258 h 275"/>
              <a:gd name="T16" fmla="*/ 214 w 551"/>
              <a:gd name="T17" fmla="*/ 252 h 275"/>
              <a:gd name="T18" fmla="*/ 239 w 551"/>
              <a:gd name="T19" fmla="*/ 248 h 275"/>
              <a:gd name="T20" fmla="*/ 263 w 551"/>
              <a:gd name="T21" fmla="*/ 242 h 275"/>
              <a:gd name="T22" fmla="*/ 286 w 551"/>
              <a:gd name="T23" fmla="*/ 234 h 275"/>
              <a:gd name="T24" fmla="*/ 308 w 551"/>
              <a:gd name="T25" fmla="*/ 228 h 275"/>
              <a:gd name="T26" fmla="*/ 331 w 551"/>
              <a:gd name="T27" fmla="*/ 220 h 275"/>
              <a:gd name="T28" fmla="*/ 351 w 551"/>
              <a:gd name="T29" fmla="*/ 211 h 275"/>
              <a:gd name="T30" fmla="*/ 370 w 551"/>
              <a:gd name="T31" fmla="*/ 203 h 275"/>
              <a:gd name="T32" fmla="*/ 390 w 551"/>
              <a:gd name="T33" fmla="*/ 194 h 275"/>
              <a:gd name="T34" fmla="*/ 409 w 551"/>
              <a:gd name="T35" fmla="*/ 184 h 275"/>
              <a:gd name="T36" fmla="*/ 426 w 551"/>
              <a:gd name="T37" fmla="*/ 174 h 275"/>
              <a:gd name="T38" fmla="*/ 442 w 551"/>
              <a:gd name="T39" fmla="*/ 164 h 275"/>
              <a:gd name="T40" fmla="*/ 458 w 551"/>
              <a:gd name="T41" fmla="*/ 153 h 275"/>
              <a:gd name="T42" fmla="*/ 471 w 551"/>
              <a:gd name="T43" fmla="*/ 142 h 275"/>
              <a:gd name="T44" fmla="*/ 485 w 551"/>
              <a:gd name="T45" fmla="*/ 130 h 275"/>
              <a:gd name="T46" fmla="*/ 497 w 551"/>
              <a:gd name="T47" fmla="*/ 118 h 275"/>
              <a:gd name="T48" fmla="*/ 508 w 551"/>
              <a:gd name="T49" fmla="*/ 107 h 275"/>
              <a:gd name="T50" fmla="*/ 517 w 551"/>
              <a:gd name="T51" fmla="*/ 94 h 275"/>
              <a:gd name="T52" fmla="*/ 526 w 551"/>
              <a:gd name="T53" fmla="*/ 81 h 275"/>
              <a:gd name="T54" fmla="*/ 534 w 551"/>
              <a:gd name="T55" fmla="*/ 68 h 275"/>
              <a:gd name="T56" fmla="*/ 540 w 551"/>
              <a:gd name="T57" fmla="*/ 55 h 275"/>
              <a:gd name="T58" fmla="*/ 545 w 551"/>
              <a:gd name="T59" fmla="*/ 42 h 275"/>
              <a:gd name="T60" fmla="*/ 548 w 551"/>
              <a:gd name="T61" fmla="*/ 28 h 275"/>
              <a:gd name="T62" fmla="*/ 551 w 551"/>
              <a:gd name="T63" fmla="*/ 14 h 275"/>
              <a:gd name="T64" fmla="*/ 551 w 551"/>
              <a:gd name="T6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275">
                <a:moveTo>
                  <a:pt x="0" y="275"/>
                </a:moveTo>
                <a:lnTo>
                  <a:pt x="29" y="274"/>
                </a:lnTo>
                <a:lnTo>
                  <a:pt x="57" y="274"/>
                </a:lnTo>
                <a:lnTo>
                  <a:pt x="84" y="271"/>
                </a:lnTo>
                <a:lnTo>
                  <a:pt x="112" y="269"/>
                </a:lnTo>
                <a:lnTo>
                  <a:pt x="138" y="266"/>
                </a:lnTo>
                <a:lnTo>
                  <a:pt x="164" y="261"/>
                </a:lnTo>
                <a:lnTo>
                  <a:pt x="190" y="258"/>
                </a:lnTo>
                <a:lnTo>
                  <a:pt x="214" y="252"/>
                </a:lnTo>
                <a:lnTo>
                  <a:pt x="239" y="248"/>
                </a:lnTo>
                <a:lnTo>
                  <a:pt x="263" y="242"/>
                </a:lnTo>
                <a:lnTo>
                  <a:pt x="286" y="234"/>
                </a:lnTo>
                <a:lnTo>
                  <a:pt x="308" y="228"/>
                </a:lnTo>
                <a:lnTo>
                  <a:pt x="331" y="220"/>
                </a:lnTo>
                <a:lnTo>
                  <a:pt x="351" y="211"/>
                </a:lnTo>
                <a:lnTo>
                  <a:pt x="370" y="203"/>
                </a:lnTo>
                <a:lnTo>
                  <a:pt x="390" y="194"/>
                </a:lnTo>
                <a:lnTo>
                  <a:pt x="409" y="184"/>
                </a:lnTo>
                <a:lnTo>
                  <a:pt x="426" y="174"/>
                </a:lnTo>
                <a:lnTo>
                  <a:pt x="442" y="164"/>
                </a:lnTo>
                <a:lnTo>
                  <a:pt x="458" y="153"/>
                </a:lnTo>
                <a:lnTo>
                  <a:pt x="471" y="142"/>
                </a:lnTo>
                <a:lnTo>
                  <a:pt x="485" y="130"/>
                </a:lnTo>
                <a:lnTo>
                  <a:pt x="497" y="118"/>
                </a:lnTo>
                <a:lnTo>
                  <a:pt x="508" y="107"/>
                </a:lnTo>
                <a:lnTo>
                  <a:pt x="517" y="94"/>
                </a:lnTo>
                <a:lnTo>
                  <a:pt x="526" y="81"/>
                </a:lnTo>
                <a:lnTo>
                  <a:pt x="534" y="68"/>
                </a:lnTo>
                <a:lnTo>
                  <a:pt x="540" y="55"/>
                </a:lnTo>
                <a:lnTo>
                  <a:pt x="545" y="42"/>
                </a:lnTo>
                <a:lnTo>
                  <a:pt x="548" y="28"/>
                </a:lnTo>
                <a:lnTo>
                  <a:pt x="551" y="14"/>
                </a:lnTo>
                <a:lnTo>
                  <a:pt x="551"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47" name="Rectangle 19"/>
          <p:cNvSpPr>
            <a:spLocks noChangeArrowheads="1"/>
          </p:cNvSpPr>
          <p:nvPr/>
        </p:nvSpPr>
        <p:spPr bwMode="auto">
          <a:xfrm>
            <a:off x="2187575" y="1195388"/>
            <a:ext cx="1138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WDDL AND </a:t>
            </a:r>
            <a:endParaRPr lang="en-US" sz="1800" b="0" u="none"/>
          </a:p>
        </p:txBody>
      </p:sp>
      <p:sp>
        <p:nvSpPr>
          <p:cNvPr id="713748" name="Rectangle 20"/>
          <p:cNvSpPr>
            <a:spLocks noChangeArrowheads="1"/>
          </p:cNvSpPr>
          <p:nvPr/>
        </p:nvSpPr>
        <p:spPr bwMode="auto">
          <a:xfrm>
            <a:off x="2378075" y="1516063"/>
            <a:ext cx="804863" cy="1295400"/>
          </a:xfrm>
          <a:prstGeom prst="rect">
            <a:avLst/>
          </a:prstGeom>
          <a:noFill/>
          <a:ln w="12700">
            <a:solidFill>
              <a:schemeClr val="tx1"/>
            </a:solidFill>
            <a:miter lim="800000"/>
            <a:headEn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13749" name="Rectangle 21"/>
          <p:cNvSpPr>
            <a:spLocks noChangeArrowheads="1"/>
          </p:cNvSpPr>
          <p:nvPr/>
        </p:nvSpPr>
        <p:spPr bwMode="auto">
          <a:xfrm>
            <a:off x="2074863" y="1592263"/>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13750" name="Rectangle 22"/>
          <p:cNvSpPr>
            <a:spLocks noChangeArrowheads="1"/>
          </p:cNvSpPr>
          <p:nvPr/>
        </p:nvSpPr>
        <p:spPr bwMode="auto">
          <a:xfrm>
            <a:off x="2074863" y="226218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A</a:t>
            </a:r>
            <a:endParaRPr lang="en-US" sz="1800" b="0" u="none"/>
          </a:p>
        </p:txBody>
      </p:sp>
      <p:sp>
        <p:nvSpPr>
          <p:cNvPr id="713751" name="Rectangle 23"/>
          <p:cNvSpPr>
            <a:spLocks noChangeArrowheads="1"/>
          </p:cNvSpPr>
          <p:nvPr/>
        </p:nvSpPr>
        <p:spPr bwMode="auto">
          <a:xfrm>
            <a:off x="2074863" y="1897063"/>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13752" name="Rectangle 24"/>
          <p:cNvSpPr>
            <a:spLocks noChangeArrowheads="1"/>
          </p:cNvSpPr>
          <p:nvPr/>
        </p:nvSpPr>
        <p:spPr bwMode="auto">
          <a:xfrm>
            <a:off x="2074863" y="256698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B</a:t>
            </a:r>
            <a:endParaRPr lang="en-US" sz="1800" b="0" u="none"/>
          </a:p>
        </p:txBody>
      </p:sp>
      <p:sp>
        <p:nvSpPr>
          <p:cNvPr id="713756" name="Line 28"/>
          <p:cNvSpPr>
            <a:spLocks noChangeShapeType="1"/>
          </p:cNvSpPr>
          <p:nvPr/>
        </p:nvSpPr>
        <p:spPr bwMode="auto">
          <a:xfrm>
            <a:off x="2057400" y="2582863"/>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57" name="Line 29"/>
          <p:cNvSpPr>
            <a:spLocks noChangeShapeType="1"/>
          </p:cNvSpPr>
          <p:nvPr/>
        </p:nvSpPr>
        <p:spPr bwMode="auto">
          <a:xfrm>
            <a:off x="2057400" y="2278063"/>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59" name="Line 31"/>
          <p:cNvSpPr>
            <a:spLocks noChangeShapeType="1"/>
          </p:cNvSpPr>
          <p:nvPr/>
        </p:nvSpPr>
        <p:spPr bwMode="auto">
          <a:xfrm>
            <a:off x="7045325" y="2520950"/>
            <a:ext cx="730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0" name="Line 32"/>
          <p:cNvSpPr>
            <a:spLocks noChangeShapeType="1"/>
          </p:cNvSpPr>
          <p:nvPr/>
        </p:nvSpPr>
        <p:spPr bwMode="auto">
          <a:xfrm>
            <a:off x="6389688" y="2376488"/>
            <a:ext cx="1460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1" name="Line 33"/>
          <p:cNvSpPr>
            <a:spLocks noChangeShapeType="1"/>
          </p:cNvSpPr>
          <p:nvPr/>
        </p:nvSpPr>
        <p:spPr bwMode="auto">
          <a:xfrm>
            <a:off x="6389688" y="266700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2" name="Freeform 34"/>
          <p:cNvSpPr>
            <a:spLocks/>
          </p:cNvSpPr>
          <p:nvPr/>
        </p:nvSpPr>
        <p:spPr bwMode="auto">
          <a:xfrm>
            <a:off x="6535738" y="2303463"/>
            <a:ext cx="327025" cy="436562"/>
          </a:xfrm>
          <a:custGeom>
            <a:avLst/>
            <a:gdLst>
              <a:gd name="T0" fmla="*/ 413 w 413"/>
              <a:gd name="T1" fmla="*/ 0 h 550"/>
              <a:gd name="T2" fmla="*/ 0 w 413"/>
              <a:gd name="T3" fmla="*/ 0 h 550"/>
              <a:gd name="T4" fmla="*/ 0 w 413"/>
              <a:gd name="T5" fmla="*/ 550 h 550"/>
              <a:gd name="T6" fmla="*/ 413 w 413"/>
              <a:gd name="T7" fmla="*/ 550 h 550"/>
            </a:gdLst>
            <a:ahLst/>
            <a:cxnLst>
              <a:cxn ang="0">
                <a:pos x="T0" y="T1"/>
              </a:cxn>
              <a:cxn ang="0">
                <a:pos x="T2" y="T3"/>
              </a:cxn>
              <a:cxn ang="0">
                <a:pos x="T4" y="T5"/>
              </a:cxn>
              <a:cxn ang="0">
                <a:pos x="T6" y="T7"/>
              </a:cxn>
            </a:cxnLst>
            <a:rect l="0" t="0" r="r" b="b"/>
            <a:pathLst>
              <a:path w="413" h="550">
                <a:moveTo>
                  <a:pt x="413" y="0"/>
                </a:moveTo>
                <a:lnTo>
                  <a:pt x="0" y="0"/>
                </a:lnTo>
                <a:lnTo>
                  <a:pt x="0" y="550"/>
                </a:lnTo>
                <a:lnTo>
                  <a:pt x="413" y="55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63" name="Freeform 35"/>
          <p:cNvSpPr>
            <a:spLocks/>
          </p:cNvSpPr>
          <p:nvPr/>
        </p:nvSpPr>
        <p:spPr bwMode="auto">
          <a:xfrm>
            <a:off x="6854825" y="2303463"/>
            <a:ext cx="190500" cy="436562"/>
          </a:xfrm>
          <a:custGeom>
            <a:avLst/>
            <a:gdLst>
              <a:gd name="T0" fmla="*/ 17 w 240"/>
              <a:gd name="T1" fmla="*/ 0 h 550"/>
              <a:gd name="T2" fmla="*/ 41 w 240"/>
              <a:gd name="T3" fmla="*/ 3 h 550"/>
              <a:gd name="T4" fmla="*/ 64 w 240"/>
              <a:gd name="T5" fmla="*/ 8 h 550"/>
              <a:gd name="T6" fmla="*/ 86 w 240"/>
              <a:gd name="T7" fmla="*/ 15 h 550"/>
              <a:gd name="T8" fmla="*/ 107 w 240"/>
              <a:gd name="T9" fmla="*/ 26 h 550"/>
              <a:gd name="T10" fmla="*/ 127 w 240"/>
              <a:gd name="T11" fmla="*/ 40 h 550"/>
              <a:gd name="T12" fmla="*/ 145 w 240"/>
              <a:gd name="T13" fmla="*/ 54 h 550"/>
              <a:gd name="T14" fmla="*/ 164 w 240"/>
              <a:gd name="T15" fmla="*/ 70 h 550"/>
              <a:gd name="T16" fmla="*/ 179 w 240"/>
              <a:gd name="T17" fmla="*/ 90 h 550"/>
              <a:gd name="T18" fmla="*/ 194 w 240"/>
              <a:gd name="T19" fmla="*/ 110 h 550"/>
              <a:gd name="T20" fmla="*/ 207 w 240"/>
              <a:gd name="T21" fmla="*/ 131 h 550"/>
              <a:gd name="T22" fmla="*/ 217 w 240"/>
              <a:gd name="T23" fmla="*/ 156 h 550"/>
              <a:gd name="T24" fmla="*/ 226 w 240"/>
              <a:gd name="T25" fmla="*/ 180 h 550"/>
              <a:gd name="T26" fmla="*/ 233 w 240"/>
              <a:gd name="T27" fmla="*/ 206 h 550"/>
              <a:gd name="T28" fmla="*/ 237 w 240"/>
              <a:gd name="T29" fmla="*/ 232 h 550"/>
              <a:gd name="T30" fmla="*/ 240 w 240"/>
              <a:gd name="T31" fmla="*/ 260 h 550"/>
              <a:gd name="T32" fmla="*/ 240 w 240"/>
              <a:gd name="T33" fmla="*/ 289 h 550"/>
              <a:gd name="T34" fmla="*/ 237 w 240"/>
              <a:gd name="T35" fmla="*/ 316 h 550"/>
              <a:gd name="T36" fmla="*/ 233 w 240"/>
              <a:gd name="T37" fmla="*/ 344 h 550"/>
              <a:gd name="T38" fmla="*/ 226 w 240"/>
              <a:gd name="T39" fmla="*/ 370 h 550"/>
              <a:gd name="T40" fmla="*/ 217 w 240"/>
              <a:gd name="T41" fmla="*/ 394 h 550"/>
              <a:gd name="T42" fmla="*/ 207 w 240"/>
              <a:gd name="T43" fmla="*/ 417 h 550"/>
              <a:gd name="T44" fmla="*/ 194 w 240"/>
              <a:gd name="T45" fmla="*/ 440 h 550"/>
              <a:gd name="T46" fmla="*/ 179 w 240"/>
              <a:gd name="T47" fmla="*/ 460 h 550"/>
              <a:gd name="T48" fmla="*/ 164 w 240"/>
              <a:gd name="T49" fmla="*/ 478 h 550"/>
              <a:gd name="T50" fmla="*/ 145 w 240"/>
              <a:gd name="T51" fmla="*/ 495 h 550"/>
              <a:gd name="T52" fmla="*/ 127 w 240"/>
              <a:gd name="T53" fmla="*/ 510 h 550"/>
              <a:gd name="T54" fmla="*/ 107 w 240"/>
              <a:gd name="T55" fmla="*/ 522 h 550"/>
              <a:gd name="T56" fmla="*/ 86 w 240"/>
              <a:gd name="T57" fmla="*/ 533 h 550"/>
              <a:gd name="T58" fmla="*/ 64 w 240"/>
              <a:gd name="T59" fmla="*/ 541 h 550"/>
              <a:gd name="T60" fmla="*/ 41 w 240"/>
              <a:gd name="T61" fmla="*/ 547 h 550"/>
              <a:gd name="T62" fmla="*/ 17 w 240"/>
              <a:gd name="T63" fmla="*/ 550 h 550"/>
              <a:gd name="T64" fmla="*/ 2 w 240"/>
              <a:gd name="T6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550">
                <a:moveTo>
                  <a:pt x="6" y="0"/>
                </a:moveTo>
                <a:lnTo>
                  <a:pt x="17" y="0"/>
                </a:lnTo>
                <a:lnTo>
                  <a:pt x="29" y="0"/>
                </a:lnTo>
                <a:lnTo>
                  <a:pt x="41" y="3"/>
                </a:lnTo>
                <a:lnTo>
                  <a:pt x="52" y="5"/>
                </a:lnTo>
                <a:lnTo>
                  <a:pt x="64" y="8"/>
                </a:lnTo>
                <a:lnTo>
                  <a:pt x="75" y="12"/>
                </a:lnTo>
                <a:lnTo>
                  <a:pt x="86" y="15"/>
                </a:lnTo>
                <a:lnTo>
                  <a:pt x="96" y="22"/>
                </a:lnTo>
                <a:lnTo>
                  <a:pt x="107" y="26"/>
                </a:lnTo>
                <a:lnTo>
                  <a:pt x="118" y="32"/>
                </a:lnTo>
                <a:lnTo>
                  <a:pt x="127" y="40"/>
                </a:lnTo>
                <a:lnTo>
                  <a:pt x="136" y="46"/>
                </a:lnTo>
                <a:lnTo>
                  <a:pt x="145" y="54"/>
                </a:lnTo>
                <a:lnTo>
                  <a:pt x="155" y="63"/>
                </a:lnTo>
                <a:lnTo>
                  <a:pt x="164" y="70"/>
                </a:lnTo>
                <a:lnTo>
                  <a:pt x="171" y="80"/>
                </a:lnTo>
                <a:lnTo>
                  <a:pt x="179" y="90"/>
                </a:lnTo>
                <a:lnTo>
                  <a:pt x="187" y="99"/>
                </a:lnTo>
                <a:lnTo>
                  <a:pt x="194" y="110"/>
                </a:lnTo>
                <a:lnTo>
                  <a:pt x="200" y="121"/>
                </a:lnTo>
                <a:lnTo>
                  <a:pt x="207" y="131"/>
                </a:lnTo>
                <a:lnTo>
                  <a:pt x="211" y="144"/>
                </a:lnTo>
                <a:lnTo>
                  <a:pt x="217" y="156"/>
                </a:lnTo>
                <a:lnTo>
                  <a:pt x="222" y="168"/>
                </a:lnTo>
                <a:lnTo>
                  <a:pt x="226" y="180"/>
                </a:lnTo>
                <a:lnTo>
                  <a:pt x="230" y="193"/>
                </a:lnTo>
                <a:lnTo>
                  <a:pt x="233" y="206"/>
                </a:lnTo>
                <a:lnTo>
                  <a:pt x="236" y="218"/>
                </a:lnTo>
                <a:lnTo>
                  <a:pt x="237" y="232"/>
                </a:lnTo>
                <a:lnTo>
                  <a:pt x="239" y="246"/>
                </a:lnTo>
                <a:lnTo>
                  <a:pt x="240" y="260"/>
                </a:lnTo>
                <a:lnTo>
                  <a:pt x="240" y="275"/>
                </a:lnTo>
                <a:lnTo>
                  <a:pt x="240" y="289"/>
                </a:lnTo>
                <a:lnTo>
                  <a:pt x="239" y="302"/>
                </a:lnTo>
                <a:lnTo>
                  <a:pt x="237" y="316"/>
                </a:lnTo>
                <a:lnTo>
                  <a:pt x="236" y="330"/>
                </a:lnTo>
                <a:lnTo>
                  <a:pt x="233" y="344"/>
                </a:lnTo>
                <a:lnTo>
                  <a:pt x="230" y="356"/>
                </a:lnTo>
                <a:lnTo>
                  <a:pt x="226" y="370"/>
                </a:lnTo>
                <a:lnTo>
                  <a:pt x="222" y="382"/>
                </a:lnTo>
                <a:lnTo>
                  <a:pt x="217" y="394"/>
                </a:lnTo>
                <a:lnTo>
                  <a:pt x="211" y="406"/>
                </a:lnTo>
                <a:lnTo>
                  <a:pt x="207" y="417"/>
                </a:lnTo>
                <a:lnTo>
                  <a:pt x="200" y="429"/>
                </a:lnTo>
                <a:lnTo>
                  <a:pt x="194" y="440"/>
                </a:lnTo>
                <a:lnTo>
                  <a:pt x="187" y="449"/>
                </a:lnTo>
                <a:lnTo>
                  <a:pt x="179" y="460"/>
                </a:lnTo>
                <a:lnTo>
                  <a:pt x="171" y="469"/>
                </a:lnTo>
                <a:lnTo>
                  <a:pt x="164" y="478"/>
                </a:lnTo>
                <a:lnTo>
                  <a:pt x="155" y="487"/>
                </a:lnTo>
                <a:lnTo>
                  <a:pt x="145" y="495"/>
                </a:lnTo>
                <a:lnTo>
                  <a:pt x="136" y="502"/>
                </a:lnTo>
                <a:lnTo>
                  <a:pt x="127" y="510"/>
                </a:lnTo>
                <a:lnTo>
                  <a:pt x="118" y="516"/>
                </a:lnTo>
                <a:lnTo>
                  <a:pt x="107" y="522"/>
                </a:lnTo>
                <a:lnTo>
                  <a:pt x="96" y="528"/>
                </a:lnTo>
                <a:lnTo>
                  <a:pt x="86" y="533"/>
                </a:lnTo>
                <a:lnTo>
                  <a:pt x="75" y="537"/>
                </a:lnTo>
                <a:lnTo>
                  <a:pt x="64" y="541"/>
                </a:lnTo>
                <a:lnTo>
                  <a:pt x="52" y="544"/>
                </a:lnTo>
                <a:lnTo>
                  <a:pt x="41" y="547"/>
                </a:lnTo>
                <a:lnTo>
                  <a:pt x="29" y="548"/>
                </a:lnTo>
                <a:lnTo>
                  <a:pt x="17" y="550"/>
                </a:lnTo>
                <a:lnTo>
                  <a:pt x="6" y="550"/>
                </a:lnTo>
                <a:lnTo>
                  <a:pt x="2" y="550"/>
                </a:lnTo>
                <a:lnTo>
                  <a:pt x="0" y="55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64" name="Line 36"/>
          <p:cNvSpPr>
            <a:spLocks noChangeShapeType="1"/>
          </p:cNvSpPr>
          <p:nvPr/>
        </p:nvSpPr>
        <p:spPr bwMode="auto">
          <a:xfrm>
            <a:off x="7045325" y="252095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5" name="Line 37"/>
          <p:cNvSpPr>
            <a:spLocks noChangeShapeType="1"/>
          </p:cNvSpPr>
          <p:nvPr/>
        </p:nvSpPr>
        <p:spPr bwMode="auto">
          <a:xfrm>
            <a:off x="7045325" y="1866900"/>
            <a:ext cx="14605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6" name="Line 38"/>
          <p:cNvSpPr>
            <a:spLocks noChangeShapeType="1"/>
          </p:cNvSpPr>
          <p:nvPr/>
        </p:nvSpPr>
        <p:spPr bwMode="auto">
          <a:xfrm>
            <a:off x="6389688" y="1722438"/>
            <a:ext cx="1635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7" name="Line 39"/>
          <p:cNvSpPr>
            <a:spLocks noChangeShapeType="1"/>
          </p:cNvSpPr>
          <p:nvPr/>
        </p:nvSpPr>
        <p:spPr bwMode="auto">
          <a:xfrm>
            <a:off x="6389688" y="2014538"/>
            <a:ext cx="1635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68" name="Freeform 40"/>
          <p:cNvSpPr>
            <a:spLocks/>
          </p:cNvSpPr>
          <p:nvPr/>
        </p:nvSpPr>
        <p:spPr bwMode="auto">
          <a:xfrm>
            <a:off x="6499225" y="1649413"/>
            <a:ext cx="73025" cy="436562"/>
          </a:xfrm>
          <a:custGeom>
            <a:avLst/>
            <a:gdLst>
              <a:gd name="T0" fmla="*/ 0 w 92"/>
              <a:gd name="T1" fmla="*/ 0 h 551"/>
              <a:gd name="T2" fmla="*/ 5 w 92"/>
              <a:gd name="T3" fmla="*/ 0 h 551"/>
              <a:gd name="T4" fmla="*/ 9 w 92"/>
              <a:gd name="T5" fmla="*/ 1 h 551"/>
              <a:gd name="T6" fmla="*/ 14 w 92"/>
              <a:gd name="T7" fmla="*/ 3 h 551"/>
              <a:gd name="T8" fmla="*/ 18 w 92"/>
              <a:gd name="T9" fmla="*/ 6 h 551"/>
              <a:gd name="T10" fmla="*/ 23 w 92"/>
              <a:gd name="T11" fmla="*/ 9 h 551"/>
              <a:gd name="T12" fmla="*/ 28 w 92"/>
              <a:gd name="T13" fmla="*/ 12 h 551"/>
              <a:gd name="T14" fmla="*/ 32 w 92"/>
              <a:gd name="T15" fmla="*/ 17 h 551"/>
              <a:gd name="T16" fmla="*/ 37 w 92"/>
              <a:gd name="T17" fmla="*/ 21 h 551"/>
              <a:gd name="T18" fmla="*/ 40 w 92"/>
              <a:gd name="T19" fmla="*/ 27 h 551"/>
              <a:gd name="T20" fmla="*/ 44 w 92"/>
              <a:gd name="T21" fmla="*/ 33 h 551"/>
              <a:gd name="T22" fmla="*/ 47 w 92"/>
              <a:gd name="T23" fmla="*/ 40 h 551"/>
              <a:gd name="T24" fmla="*/ 52 w 92"/>
              <a:gd name="T25" fmla="*/ 47 h 551"/>
              <a:gd name="T26" fmla="*/ 55 w 92"/>
              <a:gd name="T27" fmla="*/ 55 h 551"/>
              <a:gd name="T28" fmla="*/ 58 w 92"/>
              <a:gd name="T29" fmla="*/ 62 h 551"/>
              <a:gd name="T30" fmla="*/ 63 w 92"/>
              <a:gd name="T31" fmla="*/ 72 h 551"/>
              <a:gd name="T32" fmla="*/ 66 w 92"/>
              <a:gd name="T33" fmla="*/ 81 h 551"/>
              <a:gd name="T34" fmla="*/ 69 w 92"/>
              <a:gd name="T35" fmla="*/ 90 h 551"/>
              <a:gd name="T36" fmla="*/ 72 w 92"/>
              <a:gd name="T37" fmla="*/ 101 h 551"/>
              <a:gd name="T38" fmla="*/ 73 w 92"/>
              <a:gd name="T39" fmla="*/ 110 h 551"/>
              <a:gd name="T40" fmla="*/ 77 w 92"/>
              <a:gd name="T41" fmla="*/ 122 h 551"/>
              <a:gd name="T42" fmla="*/ 81 w 92"/>
              <a:gd name="T43" fmla="*/ 143 h 551"/>
              <a:gd name="T44" fmla="*/ 86 w 92"/>
              <a:gd name="T45" fmla="*/ 168 h 551"/>
              <a:gd name="T46" fmla="*/ 89 w 92"/>
              <a:gd name="T47" fmla="*/ 194 h 551"/>
              <a:gd name="T48" fmla="*/ 90 w 92"/>
              <a:gd name="T49" fmla="*/ 220 h 551"/>
              <a:gd name="T50" fmla="*/ 92 w 92"/>
              <a:gd name="T51" fmla="*/ 247 h 551"/>
              <a:gd name="T52" fmla="*/ 92 w 92"/>
              <a:gd name="T53" fmla="*/ 275 h 551"/>
              <a:gd name="T54" fmla="*/ 92 w 92"/>
              <a:gd name="T55" fmla="*/ 304 h 551"/>
              <a:gd name="T56" fmla="*/ 90 w 92"/>
              <a:gd name="T57" fmla="*/ 330 h 551"/>
              <a:gd name="T58" fmla="*/ 89 w 92"/>
              <a:gd name="T59" fmla="*/ 356 h 551"/>
              <a:gd name="T60" fmla="*/ 86 w 92"/>
              <a:gd name="T61" fmla="*/ 381 h 551"/>
              <a:gd name="T62" fmla="*/ 81 w 92"/>
              <a:gd name="T63" fmla="*/ 404 h 551"/>
              <a:gd name="T64" fmla="*/ 77 w 92"/>
              <a:gd name="T65" fmla="*/ 427 h 551"/>
              <a:gd name="T66" fmla="*/ 75 w 92"/>
              <a:gd name="T67" fmla="*/ 438 h 551"/>
              <a:gd name="T68" fmla="*/ 72 w 92"/>
              <a:gd name="T69" fmla="*/ 449 h 551"/>
              <a:gd name="T70" fmla="*/ 69 w 92"/>
              <a:gd name="T71" fmla="*/ 459 h 551"/>
              <a:gd name="T72" fmla="*/ 66 w 92"/>
              <a:gd name="T73" fmla="*/ 469 h 551"/>
              <a:gd name="T74" fmla="*/ 63 w 92"/>
              <a:gd name="T75" fmla="*/ 478 h 551"/>
              <a:gd name="T76" fmla="*/ 60 w 92"/>
              <a:gd name="T77" fmla="*/ 485 h 551"/>
              <a:gd name="T78" fmla="*/ 57 w 92"/>
              <a:gd name="T79" fmla="*/ 494 h 551"/>
              <a:gd name="T80" fmla="*/ 52 w 92"/>
              <a:gd name="T81" fmla="*/ 502 h 551"/>
              <a:gd name="T82" fmla="*/ 49 w 92"/>
              <a:gd name="T83" fmla="*/ 510 h 551"/>
              <a:gd name="T84" fmla="*/ 44 w 92"/>
              <a:gd name="T85" fmla="*/ 516 h 551"/>
              <a:gd name="T86" fmla="*/ 41 w 92"/>
              <a:gd name="T87" fmla="*/ 522 h 551"/>
              <a:gd name="T88" fmla="*/ 37 w 92"/>
              <a:gd name="T89" fmla="*/ 528 h 551"/>
              <a:gd name="T90" fmla="*/ 34 w 92"/>
              <a:gd name="T91" fmla="*/ 533 h 551"/>
              <a:gd name="T92" fmla="*/ 29 w 92"/>
              <a:gd name="T93" fmla="*/ 537 h 551"/>
              <a:gd name="T94" fmla="*/ 25 w 92"/>
              <a:gd name="T95" fmla="*/ 540 h 551"/>
              <a:gd name="T96" fmla="*/ 20 w 92"/>
              <a:gd name="T97" fmla="*/ 543 h 551"/>
              <a:gd name="T98" fmla="*/ 15 w 92"/>
              <a:gd name="T99" fmla="*/ 546 h 551"/>
              <a:gd name="T100" fmla="*/ 11 w 92"/>
              <a:gd name="T101" fmla="*/ 548 h 551"/>
              <a:gd name="T102" fmla="*/ 6 w 92"/>
              <a:gd name="T103" fmla="*/ 549 h 551"/>
              <a:gd name="T104" fmla="*/ 2 w 92"/>
              <a:gd name="T105"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551">
                <a:moveTo>
                  <a:pt x="0" y="0"/>
                </a:moveTo>
                <a:lnTo>
                  <a:pt x="5" y="0"/>
                </a:lnTo>
                <a:lnTo>
                  <a:pt x="9" y="1"/>
                </a:lnTo>
                <a:lnTo>
                  <a:pt x="14" y="3"/>
                </a:lnTo>
                <a:lnTo>
                  <a:pt x="18" y="6"/>
                </a:lnTo>
                <a:lnTo>
                  <a:pt x="23" y="9"/>
                </a:lnTo>
                <a:lnTo>
                  <a:pt x="28" y="12"/>
                </a:lnTo>
                <a:lnTo>
                  <a:pt x="32" y="17"/>
                </a:lnTo>
                <a:lnTo>
                  <a:pt x="37" y="21"/>
                </a:lnTo>
                <a:lnTo>
                  <a:pt x="40" y="27"/>
                </a:lnTo>
                <a:lnTo>
                  <a:pt x="44" y="33"/>
                </a:lnTo>
                <a:lnTo>
                  <a:pt x="47" y="40"/>
                </a:lnTo>
                <a:lnTo>
                  <a:pt x="52" y="47"/>
                </a:lnTo>
                <a:lnTo>
                  <a:pt x="55" y="55"/>
                </a:lnTo>
                <a:lnTo>
                  <a:pt x="58" y="62"/>
                </a:lnTo>
                <a:lnTo>
                  <a:pt x="63" y="72"/>
                </a:lnTo>
                <a:lnTo>
                  <a:pt x="66" y="81"/>
                </a:lnTo>
                <a:lnTo>
                  <a:pt x="69" y="90"/>
                </a:lnTo>
                <a:lnTo>
                  <a:pt x="72" y="101"/>
                </a:lnTo>
                <a:lnTo>
                  <a:pt x="73" y="110"/>
                </a:lnTo>
                <a:lnTo>
                  <a:pt x="77" y="122"/>
                </a:lnTo>
                <a:lnTo>
                  <a:pt x="81" y="143"/>
                </a:lnTo>
                <a:lnTo>
                  <a:pt x="86" y="168"/>
                </a:lnTo>
                <a:lnTo>
                  <a:pt x="89" y="194"/>
                </a:lnTo>
                <a:lnTo>
                  <a:pt x="90" y="220"/>
                </a:lnTo>
                <a:lnTo>
                  <a:pt x="92" y="247"/>
                </a:lnTo>
                <a:lnTo>
                  <a:pt x="92" y="275"/>
                </a:lnTo>
                <a:lnTo>
                  <a:pt x="92" y="304"/>
                </a:lnTo>
                <a:lnTo>
                  <a:pt x="90" y="330"/>
                </a:lnTo>
                <a:lnTo>
                  <a:pt x="89" y="356"/>
                </a:lnTo>
                <a:lnTo>
                  <a:pt x="86" y="381"/>
                </a:lnTo>
                <a:lnTo>
                  <a:pt x="81" y="404"/>
                </a:lnTo>
                <a:lnTo>
                  <a:pt x="77" y="427"/>
                </a:lnTo>
                <a:lnTo>
                  <a:pt x="75" y="438"/>
                </a:lnTo>
                <a:lnTo>
                  <a:pt x="72" y="449"/>
                </a:lnTo>
                <a:lnTo>
                  <a:pt x="69" y="459"/>
                </a:lnTo>
                <a:lnTo>
                  <a:pt x="66" y="469"/>
                </a:lnTo>
                <a:lnTo>
                  <a:pt x="63" y="478"/>
                </a:lnTo>
                <a:lnTo>
                  <a:pt x="60" y="485"/>
                </a:lnTo>
                <a:lnTo>
                  <a:pt x="57" y="494"/>
                </a:lnTo>
                <a:lnTo>
                  <a:pt x="52" y="502"/>
                </a:lnTo>
                <a:lnTo>
                  <a:pt x="49" y="510"/>
                </a:lnTo>
                <a:lnTo>
                  <a:pt x="44" y="516"/>
                </a:lnTo>
                <a:lnTo>
                  <a:pt x="41" y="522"/>
                </a:lnTo>
                <a:lnTo>
                  <a:pt x="37" y="528"/>
                </a:lnTo>
                <a:lnTo>
                  <a:pt x="34" y="533"/>
                </a:lnTo>
                <a:lnTo>
                  <a:pt x="29" y="537"/>
                </a:lnTo>
                <a:lnTo>
                  <a:pt x="25" y="540"/>
                </a:lnTo>
                <a:lnTo>
                  <a:pt x="20" y="543"/>
                </a:lnTo>
                <a:lnTo>
                  <a:pt x="15" y="546"/>
                </a:lnTo>
                <a:lnTo>
                  <a:pt x="11" y="548"/>
                </a:lnTo>
                <a:lnTo>
                  <a:pt x="6" y="549"/>
                </a:lnTo>
                <a:lnTo>
                  <a:pt x="2" y="551"/>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69" name="Line 41"/>
          <p:cNvSpPr>
            <a:spLocks noChangeShapeType="1"/>
          </p:cNvSpPr>
          <p:nvPr/>
        </p:nvSpPr>
        <p:spPr bwMode="auto">
          <a:xfrm>
            <a:off x="6499225" y="1649413"/>
            <a:ext cx="10953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70" name="Line 42"/>
          <p:cNvSpPr>
            <a:spLocks noChangeShapeType="1"/>
          </p:cNvSpPr>
          <p:nvPr/>
        </p:nvSpPr>
        <p:spPr bwMode="auto">
          <a:xfrm>
            <a:off x="6499225" y="2085975"/>
            <a:ext cx="1095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771" name="Freeform 43"/>
          <p:cNvSpPr>
            <a:spLocks/>
          </p:cNvSpPr>
          <p:nvPr/>
        </p:nvSpPr>
        <p:spPr bwMode="auto">
          <a:xfrm>
            <a:off x="6608763" y="1649413"/>
            <a:ext cx="436562" cy="217487"/>
          </a:xfrm>
          <a:custGeom>
            <a:avLst/>
            <a:gdLst>
              <a:gd name="T0" fmla="*/ 0 w 550"/>
              <a:gd name="T1" fmla="*/ 0 h 275"/>
              <a:gd name="T2" fmla="*/ 29 w 550"/>
              <a:gd name="T3" fmla="*/ 0 h 275"/>
              <a:gd name="T4" fmla="*/ 56 w 550"/>
              <a:gd name="T5" fmla="*/ 0 h 275"/>
              <a:gd name="T6" fmla="*/ 84 w 550"/>
              <a:gd name="T7" fmla="*/ 3 h 275"/>
              <a:gd name="T8" fmla="*/ 111 w 550"/>
              <a:gd name="T9" fmla="*/ 4 h 275"/>
              <a:gd name="T10" fmla="*/ 137 w 550"/>
              <a:gd name="T11" fmla="*/ 8 h 275"/>
              <a:gd name="T12" fmla="*/ 163 w 550"/>
              <a:gd name="T13" fmla="*/ 12 h 275"/>
              <a:gd name="T14" fmla="*/ 189 w 550"/>
              <a:gd name="T15" fmla="*/ 15 h 275"/>
              <a:gd name="T16" fmla="*/ 214 w 550"/>
              <a:gd name="T17" fmla="*/ 21 h 275"/>
              <a:gd name="T18" fmla="*/ 238 w 550"/>
              <a:gd name="T19" fmla="*/ 26 h 275"/>
              <a:gd name="T20" fmla="*/ 263 w 550"/>
              <a:gd name="T21" fmla="*/ 32 h 275"/>
              <a:gd name="T22" fmla="*/ 286 w 550"/>
              <a:gd name="T23" fmla="*/ 40 h 275"/>
              <a:gd name="T24" fmla="*/ 307 w 550"/>
              <a:gd name="T25" fmla="*/ 46 h 275"/>
              <a:gd name="T26" fmla="*/ 330 w 550"/>
              <a:gd name="T27" fmla="*/ 53 h 275"/>
              <a:gd name="T28" fmla="*/ 350 w 550"/>
              <a:gd name="T29" fmla="*/ 62 h 275"/>
              <a:gd name="T30" fmla="*/ 370 w 550"/>
              <a:gd name="T31" fmla="*/ 70 h 275"/>
              <a:gd name="T32" fmla="*/ 390 w 550"/>
              <a:gd name="T33" fmla="*/ 79 h 275"/>
              <a:gd name="T34" fmla="*/ 408 w 550"/>
              <a:gd name="T35" fmla="*/ 90 h 275"/>
              <a:gd name="T36" fmla="*/ 425 w 550"/>
              <a:gd name="T37" fmla="*/ 99 h 275"/>
              <a:gd name="T38" fmla="*/ 442 w 550"/>
              <a:gd name="T39" fmla="*/ 110 h 275"/>
              <a:gd name="T40" fmla="*/ 457 w 550"/>
              <a:gd name="T41" fmla="*/ 120 h 275"/>
              <a:gd name="T42" fmla="*/ 471 w 550"/>
              <a:gd name="T43" fmla="*/ 133 h 275"/>
              <a:gd name="T44" fmla="*/ 484 w 550"/>
              <a:gd name="T45" fmla="*/ 143 h 275"/>
              <a:gd name="T46" fmla="*/ 497 w 550"/>
              <a:gd name="T47" fmla="*/ 156 h 275"/>
              <a:gd name="T48" fmla="*/ 507 w 550"/>
              <a:gd name="T49" fmla="*/ 168 h 275"/>
              <a:gd name="T50" fmla="*/ 517 w 550"/>
              <a:gd name="T51" fmla="*/ 180 h 275"/>
              <a:gd name="T52" fmla="*/ 526 w 550"/>
              <a:gd name="T53" fmla="*/ 192 h 275"/>
              <a:gd name="T54" fmla="*/ 533 w 550"/>
              <a:gd name="T55" fmla="*/ 206 h 275"/>
              <a:gd name="T56" fmla="*/ 540 w 550"/>
              <a:gd name="T57" fmla="*/ 220 h 275"/>
              <a:gd name="T58" fmla="*/ 544 w 550"/>
              <a:gd name="T59" fmla="*/ 233 h 275"/>
              <a:gd name="T60" fmla="*/ 547 w 550"/>
              <a:gd name="T61" fmla="*/ 247 h 275"/>
              <a:gd name="T62" fmla="*/ 550 w 550"/>
              <a:gd name="T63" fmla="*/ 261 h 275"/>
              <a:gd name="T64" fmla="*/ 550 w 550"/>
              <a:gd name="T65"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0" h="275">
                <a:moveTo>
                  <a:pt x="0" y="0"/>
                </a:moveTo>
                <a:lnTo>
                  <a:pt x="29" y="0"/>
                </a:lnTo>
                <a:lnTo>
                  <a:pt x="56" y="0"/>
                </a:lnTo>
                <a:lnTo>
                  <a:pt x="84" y="3"/>
                </a:lnTo>
                <a:lnTo>
                  <a:pt x="111" y="4"/>
                </a:lnTo>
                <a:lnTo>
                  <a:pt x="137" y="8"/>
                </a:lnTo>
                <a:lnTo>
                  <a:pt x="163" y="12"/>
                </a:lnTo>
                <a:lnTo>
                  <a:pt x="189" y="15"/>
                </a:lnTo>
                <a:lnTo>
                  <a:pt x="214" y="21"/>
                </a:lnTo>
                <a:lnTo>
                  <a:pt x="238" y="26"/>
                </a:lnTo>
                <a:lnTo>
                  <a:pt x="263" y="32"/>
                </a:lnTo>
                <a:lnTo>
                  <a:pt x="286" y="40"/>
                </a:lnTo>
                <a:lnTo>
                  <a:pt x="307" y="46"/>
                </a:lnTo>
                <a:lnTo>
                  <a:pt x="330" y="53"/>
                </a:lnTo>
                <a:lnTo>
                  <a:pt x="350" y="62"/>
                </a:lnTo>
                <a:lnTo>
                  <a:pt x="370" y="70"/>
                </a:lnTo>
                <a:lnTo>
                  <a:pt x="390" y="79"/>
                </a:lnTo>
                <a:lnTo>
                  <a:pt x="408" y="90"/>
                </a:lnTo>
                <a:lnTo>
                  <a:pt x="425" y="99"/>
                </a:lnTo>
                <a:lnTo>
                  <a:pt x="442" y="110"/>
                </a:lnTo>
                <a:lnTo>
                  <a:pt x="457" y="120"/>
                </a:lnTo>
                <a:lnTo>
                  <a:pt x="471" y="133"/>
                </a:lnTo>
                <a:lnTo>
                  <a:pt x="484" y="143"/>
                </a:lnTo>
                <a:lnTo>
                  <a:pt x="497" y="156"/>
                </a:lnTo>
                <a:lnTo>
                  <a:pt x="507" y="168"/>
                </a:lnTo>
                <a:lnTo>
                  <a:pt x="517" y="180"/>
                </a:lnTo>
                <a:lnTo>
                  <a:pt x="526" y="192"/>
                </a:lnTo>
                <a:lnTo>
                  <a:pt x="533" y="206"/>
                </a:lnTo>
                <a:lnTo>
                  <a:pt x="540" y="220"/>
                </a:lnTo>
                <a:lnTo>
                  <a:pt x="544" y="233"/>
                </a:lnTo>
                <a:lnTo>
                  <a:pt x="547" y="247"/>
                </a:lnTo>
                <a:lnTo>
                  <a:pt x="550" y="261"/>
                </a:lnTo>
                <a:lnTo>
                  <a:pt x="550" y="275"/>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72" name="Freeform 44"/>
          <p:cNvSpPr>
            <a:spLocks/>
          </p:cNvSpPr>
          <p:nvPr/>
        </p:nvSpPr>
        <p:spPr bwMode="auto">
          <a:xfrm>
            <a:off x="6608763" y="1866900"/>
            <a:ext cx="436562" cy="219075"/>
          </a:xfrm>
          <a:custGeom>
            <a:avLst/>
            <a:gdLst>
              <a:gd name="T0" fmla="*/ 0 w 550"/>
              <a:gd name="T1" fmla="*/ 274 h 274"/>
              <a:gd name="T2" fmla="*/ 29 w 550"/>
              <a:gd name="T3" fmla="*/ 274 h 274"/>
              <a:gd name="T4" fmla="*/ 56 w 550"/>
              <a:gd name="T5" fmla="*/ 273 h 274"/>
              <a:gd name="T6" fmla="*/ 84 w 550"/>
              <a:gd name="T7" fmla="*/ 271 h 274"/>
              <a:gd name="T8" fmla="*/ 111 w 550"/>
              <a:gd name="T9" fmla="*/ 268 h 274"/>
              <a:gd name="T10" fmla="*/ 137 w 550"/>
              <a:gd name="T11" fmla="*/ 265 h 274"/>
              <a:gd name="T12" fmla="*/ 163 w 550"/>
              <a:gd name="T13" fmla="*/ 262 h 274"/>
              <a:gd name="T14" fmla="*/ 189 w 550"/>
              <a:gd name="T15" fmla="*/ 258 h 274"/>
              <a:gd name="T16" fmla="*/ 214 w 550"/>
              <a:gd name="T17" fmla="*/ 253 h 274"/>
              <a:gd name="T18" fmla="*/ 238 w 550"/>
              <a:gd name="T19" fmla="*/ 247 h 274"/>
              <a:gd name="T20" fmla="*/ 263 w 550"/>
              <a:gd name="T21" fmla="*/ 241 h 274"/>
              <a:gd name="T22" fmla="*/ 286 w 550"/>
              <a:gd name="T23" fmla="*/ 235 h 274"/>
              <a:gd name="T24" fmla="*/ 307 w 550"/>
              <a:gd name="T25" fmla="*/ 227 h 274"/>
              <a:gd name="T26" fmla="*/ 330 w 550"/>
              <a:gd name="T27" fmla="*/ 219 h 274"/>
              <a:gd name="T28" fmla="*/ 350 w 550"/>
              <a:gd name="T29" fmla="*/ 212 h 274"/>
              <a:gd name="T30" fmla="*/ 370 w 550"/>
              <a:gd name="T31" fmla="*/ 203 h 274"/>
              <a:gd name="T32" fmla="*/ 390 w 550"/>
              <a:gd name="T33" fmla="*/ 194 h 274"/>
              <a:gd name="T34" fmla="*/ 408 w 550"/>
              <a:gd name="T35" fmla="*/ 184 h 274"/>
              <a:gd name="T36" fmla="*/ 425 w 550"/>
              <a:gd name="T37" fmla="*/ 175 h 274"/>
              <a:gd name="T38" fmla="*/ 442 w 550"/>
              <a:gd name="T39" fmla="*/ 165 h 274"/>
              <a:gd name="T40" fmla="*/ 457 w 550"/>
              <a:gd name="T41" fmla="*/ 154 h 274"/>
              <a:gd name="T42" fmla="*/ 471 w 550"/>
              <a:gd name="T43" fmla="*/ 142 h 274"/>
              <a:gd name="T44" fmla="*/ 484 w 550"/>
              <a:gd name="T45" fmla="*/ 131 h 274"/>
              <a:gd name="T46" fmla="*/ 497 w 550"/>
              <a:gd name="T47" fmla="*/ 119 h 274"/>
              <a:gd name="T48" fmla="*/ 507 w 550"/>
              <a:gd name="T49" fmla="*/ 106 h 274"/>
              <a:gd name="T50" fmla="*/ 517 w 550"/>
              <a:gd name="T51" fmla="*/ 94 h 274"/>
              <a:gd name="T52" fmla="*/ 526 w 550"/>
              <a:gd name="T53" fmla="*/ 82 h 274"/>
              <a:gd name="T54" fmla="*/ 533 w 550"/>
              <a:gd name="T55" fmla="*/ 68 h 274"/>
              <a:gd name="T56" fmla="*/ 540 w 550"/>
              <a:gd name="T57" fmla="*/ 55 h 274"/>
              <a:gd name="T58" fmla="*/ 544 w 550"/>
              <a:gd name="T59" fmla="*/ 41 h 274"/>
              <a:gd name="T60" fmla="*/ 547 w 550"/>
              <a:gd name="T61" fmla="*/ 27 h 274"/>
              <a:gd name="T62" fmla="*/ 550 w 550"/>
              <a:gd name="T63" fmla="*/ 13 h 274"/>
              <a:gd name="T64" fmla="*/ 550 w 550"/>
              <a:gd name="T6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0" h="274">
                <a:moveTo>
                  <a:pt x="0" y="274"/>
                </a:moveTo>
                <a:lnTo>
                  <a:pt x="29" y="274"/>
                </a:lnTo>
                <a:lnTo>
                  <a:pt x="56" y="273"/>
                </a:lnTo>
                <a:lnTo>
                  <a:pt x="84" y="271"/>
                </a:lnTo>
                <a:lnTo>
                  <a:pt x="111" y="268"/>
                </a:lnTo>
                <a:lnTo>
                  <a:pt x="137" y="265"/>
                </a:lnTo>
                <a:lnTo>
                  <a:pt x="163" y="262"/>
                </a:lnTo>
                <a:lnTo>
                  <a:pt x="189" y="258"/>
                </a:lnTo>
                <a:lnTo>
                  <a:pt x="214" y="253"/>
                </a:lnTo>
                <a:lnTo>
                  <a:pt x="238" y="247"/>
                </a:lnTo>
                <a:lnTo>
                  <a:pt x="263" y="241"/>
                </a:lnTo>
                <a:lnTo>
                  <a:pt x="286" y="235"/>
                </a:lnTo>
                <a:lnTo>
                  <a:pt x="307" y="227"/>
                </a:lnTo>
                <a:lnTo>
                  <a:pt x="330" y="219"/>
                </a:lnTo>
                <a:lnTo>
                  <a:pt x="350" y="212"/>
                </a:lnTo>
                <a:lnTo>
                  <a:pt x="370" y="203"/>
                </a:lnTo>
                <a:lnTo>
                  <a:pt x="390" y="194"/>
                </a:lnTo>
                <a:lnTo>
                  <a:pt x="408" y="184"/>
                </a:lnTo>
                <a:lnTo>
                  <a:pt x="425" y="175"/>
                </a:lnTo>
                <a:lnTo>
                  <a:pt x="442" y="165"/>
                </a:lnTo>
                <a:lnTo>
                  <a:pt x="457" y="154"/>
                </a:lnTo>
                <a:lnTo>
                  <a:pt x="471" y="142"/>
                </a:lnTo>
                <a:lnTo>
                  <a:pt x="484" y="131"/>
                </a:lnTo>
                <a:lnTo>
                  <a:pt x="497" y="119"/>
                </a:lnTo>
                <a:lnTo>
                  <a:pt x="507" y="106"/>
                </a:lnTo>
                <a:lnTo>
                  <a:pt x="517" y="94"/>
                </a:lnTo>
                <a:lnTo>
                  <a:pt x="526" y="82"/>
                </a:lnTo>
                <a:lnTo>
                  <a:pt x="533" y="68"/>
                </a:lnTo>
                <a:lnTo>
                  <a:pt x="540" y="55"/>
                </a:lnTo>
                <a:lnTo>
                  <a:pt x="544" y="41"/>
                </a:lnTo>
                <a:lnTo>
                  <a:pt x="547" y="27"/>
                </a:lnTo>
                <a:lnTo>
                  <a:pt x="550" y="13"/>
                </a:lnTo>
                <a:lnTo>
                  <a:pt x="550"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773" name="Rectangle 45"/>
          <p:cNvSpPr>
            <a:spLocks noChangeArrowheads="1"/>
          </p:cNvSpPr>
          <p:nvPr/>
        </p:nvSpPr>
        <p:spPr bwMode="auto">
          <a:xfrm>
            <a:off x="6281738" y="12192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00000"/>
              </a:lnSpc>
            </a:pPr>
            <a:r>
              <a:rPr lang="en-US" sz="1600" b="0" u="none">
                <a:solidFill>
                  <a:srgbClr val="000000"/>
                </a:solidFill>
              </a:rPr>
              <a:t>WDDL OR </a:t>
            </a:r>
            <a:endParaRPr lang="en-US" sz="1800" b="0" u="none"/>
          </a:p>
        </p:txBody>
      </p:sp>
      <p:sp>
        <p:nvSpPr>
          <p:cNvPr id="713774" name="Rectangle 46"/>
          <p:cNvSpPr>
            <a:spLocks noChangeArrowheads="1"/>
          </p:cNvSpPr>
          <p:nvPr/>
        </p:nvSpPr>
        <p:spPr bwMode="auto">
          <a:xfrm>
            <a:off x="6391275" y="1517650"/>
            <a:ext cx="811213" cy="1295400"/>
          </a:xfrm>
          <a:prstGeom prst="rect">
            <a:avLst/>
          </a:prstGeom>
          <a:noFill/>
          <a:ln w="12700">
            <a:solidFill>
              <a:schemeClr val="tx1"/>
            </a:solidFill>
            <a:miter lim="800000"/>
            <a:headEn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713777" name="Line 49"/>
          <p:cNvSpPr>
            <a:spLocks noChangeShapeType="1"/>
          </p:cNvSpPr>
          <p:nvPr/>
        </p:nvSpPr>
        <p:spPr bwMode="auto">
          <a:xfrm>
            <a:off x="3260725" y="2767013"/>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78" name="Line 50"/>
          <p:cNvSpPr>
            <a:spLocks noChangeShapeType="1"/>
          </p:cNvSpPr>
          <p:nvPr/>
        </p:nvSpPr>
        <p:spPr bwMode="auto">
          <a:xfrm>
            <a:off x="3260725" y="2843213"/>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79" name="Line 51"/>
          <p:cNvSpPr>
            <a:spLocks noChangeShapeType="1"/>
          </p:cNvSpPr>
          <p:nvPr/>
        </p:nvSpPr>
        <p:spPr bwMode="auto">
          <a:xfrm>
            <a:off x="3413125" y="2843213"/>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0" name="Line 52"/>
          <p:cNvSpPr>
            <a:spLocks noChangeShapeType="1"/>
          </p:cNvSpPr>
          <p:nvPr/>
        </p:nvSpPr>
        <p:spPr bwMode="auto">
          <a:xfrm>
            <a:off x="3413125" y="2614613"/>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1" name="Line 53"/>
          <p:cNvSpPr>
            <a:spLocks noChangeShapeType="1"/>
          </p:cNvSpPr>
          <p:nvPr/>
        </p:nvSpPr>
        <p:spPr bwMode="auto">
          <a:xfrm>
            <a:off x="3259138" y="2133600"/>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82" name="Line 54"/>
          <p:cNvSpPr>
            <a:spLocks noChangeShapeType="1"/>
          </p:cNvSpPr>
          <p:nvPr/>
        </p:nvSpPr>
        <p:spPr bwMode="auto">
          <a:xfrm>
            <a:off x="3259138" y="2209800"/>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83" name="Line 55"/>
          <p:cNvSpPr>
            <a:spLocks noChangeShapeType="1"/>
          </p:cNvSpPr>
          <p:nvPr/>
        </p:nvSpPr>
        <p:spPr bwMode="auto">
          <a:xfrm>
            <a:off x="3411538" y="2209800"/>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4" name="Line 56"/>
          <p:cNvSpPr>
            <a:spLocks noChangeShapeType="1"/>
          </p:cNvSpPr>
          <p:nvPr/>
        </p:nvSpPr>
        <p:spPr bwMode="auto">
          <a:xfrm>
            <a:off x="3411538" y="1981200"/>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5" name="Line 57"/>
          <p:cNvSpPr>
            <a:spLocks noChangeShapeType="1"/>
          </p:cNvSpPr>
          <p:nvPr/>
        </p:nvSpPr>
        <p:spPr bwMode="auto">
          <a:xfrm>
            <a:off x="6000750" y="2917825"/>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86" name="Line 58"/>
          <p:cNvSpPr>
            <a:spLocks noChangeShapeType="1"/>
          </p:cNvSpPr>
          <p:nvPr/>
        </p:nvSpPr>
        <p:spPr bwMode="auto">
          <a:xfrm>
            <a:off x="6000750" y="2994025"/>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87" name="Line 59"/>
          <p:cNvSpPr>
            <a:spLocks noChangeShapeType="1"/>
          </p:cNvSpPr>
          <p:nvPr/>
        </p:nvSpPr>
        <p:spPr bwMode="auto">
          <a:xfrm>
            <a:off x="6153150" y="2994025"/>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8" name="Line 60"/>
          <p:cNvSpPr>
            <a:spLocks noChangeShapeType="1"/>
          </p:cNvSpPr>
          <p:nvPr/>
        </p:nvSpPr>
        <p:spPr bwMode="auto">
          <a:xfrm>
            <a:off x="6153150" y="2765425"/>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89" name="Line 61"/>
          <p:cNvSpPr>
            <a:spLocks noChangeShapeType="1"/>
          </p:cNvSpPr>
          <p:nvPr/>
        </p:nvSpPr>
        <p:spPr bwMode="auto">
          <a:xfrm>
            <a:off x="5992813" y="2287588"/>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0" name="Line 62"/>
          <p:cNvSpPr>
            <a:spLocks noChangeShapeType="1"/>
          </p:cNvSpPr>
          <p:nvPr/>
        </p:nvSpPr>
        <p:spPr bwMode="auto">
          <a:xfrm>
            <a:off x="5992813" y="2363788"/>
            <a:ext cx="3048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1" name="Line 63"/>
          <p:cNvSpPr>
            <a:spLocks noChangeShapeType="1"/>
          </p:cNvSpPr>
          <p:nvPr/>
        </p:nvSpPr>
        <p:spPr bwMode="auto">
          <a:xfrm>
            <a:off x="6145213" y="2363788"/>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92" name="Line 64"/>
          <p:cNvSpPr>
            <a:spLocks noChangeShapeType="1"/>
          </p:cNvSpPr>
          <p:nvPr/>
        </p:nvSpPr>
        <p:spPr bwMode="auto">
          <a:xfrm>
            <a:off x="6145213" y="2135188"/>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93" name="Line 65"/>
          <p:cNvSpPr>
            <a:spLocks noChangeShapeType="1"/>
          </p:cNvSpPr>
          <p:nvPr/>
        </p:nvSpPr>
        <p:spPr bwMode="auto">
          <a:xfrm>
            <a:off x="4243388" y="1371600"/>
            <a:ext cx="4572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4" name="Line 66"/>
          <p:cNvSpPr>
            <a:spLocks noChangeShapeType="1"/>
          </p:cNvSpPr>
          <p:nvPr/>
        </p:nvSpPr>
        <p:spPr bwMode="auto">
          <a:xfrm>
            <a:off x="4243388" y="1447800"/>
            <a:ext cx="4572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5" name="Line 67"/>
          <p:cNvSpPr>
            <a:spLocks noChangeShapeType="1"/>
          </p:cNvSpPr>
          <p:nvPr/>
        </p:nvSpPr>
        <p:spPr bwMode="auto">
          <a:xfrm>
            <a:off x="4471988" y="1447800"/>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96" name="Line 68"/>
          <p:cNvSpPr>
            <a:spLocks noChangeShapeType="1"/>
          </p:cNvSpPr>
          <p:nvPr/>
        </p:nvSpPr>
        <p:spPr bwMode="auto">
          <a:xfrm>
            <a:off x="4471988" y="1219200"/>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797" name="Line 69"/>
          <p:cNvSpPr>
            <a:spLocks noChangeShapeType="1"/>
          </p:cNvSpPr>
          <p:nvPr/>
        </p:nvSpPr>
        <p:spPr bwMode="auto">
          <a:xfrm>
            <a:off x="4859338" y="2917825"/>
            <a:ext cx="1524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8" name="Line 70"/>
          <p:cNvSpPr>
            <a:spLocks noChangeShapeType="1"/>
          </p:cNvSpPr>
          <p:nvPr/>
        </p:nvSpPr>
        <p:spPr bwMode="auto">
          <a:xfrm>
            <a:off x="4859338" y="2994025"/>
            <a:ext cx="152400" cy="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799" name="Line 71"/>
          <p:cNvSpPr>
            <a:spLocks noChangeShapeType="1"/>
          </p:cNvSpPr>
          <p:nvPr/>
        </p:nvSpPr>
        <p:spPr bwMode="auto">
          <a:xfrm>
            <a:off x="4935538" y="2994025"/>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00" name="Line 72"/>
          <p:cNvSpPr>
            <a:spLocks noChangeShapeType="1"/>
          </p:cNvSpPr>
          <p:nvPr/>
        </p:nvSpPr>
        <p:spPr bwMode="auto">
          <a:xfrm>
            <a:off x="4935538" y="2765425"/>
            <a:ext cx="0" cy="152400"/>
          </a:xfrm>
          <a:prstGeom prst="line">
            <a:avLst/>
          </a:prstGeom>
          <a:noFill/>
          <a:ln w="38100">
            <a:solidFill>
              <a:schemeClr val="tx2"/>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02" name="Line 74"/>
          <p:cNvSpPr>
            <a:spLocks noChangeShapeType="1"/>
          </p:cNvSpPr>
          <p:nvPr/>
        </p:nvSpPr>
        <p:spPr bwMode="auto">
          <a:xfrm>
            <a:off x="3336925" y="2995613"/>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3" name="Line 75"/>
          <p:cNvSpPr>
            <a:spLocks noChangeShapeType="1"/>
          </p:cNvSpPr>
          <p:nvPr/>
        </p:nvSpPr>
        <p:spPr bwMode="auto">
          <a:xfrm>
            <a:off x="3365500" y="3027363"/>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4" name="Line 76"/>
          <p:cNvSpPr>
            <a:spLocks noChangeShapeType="1"/>
          </p:cNvSpPr>
          <p:nvPr/>
        </p:nvSpPr>
        <p:spPr bwMode="auto">
          <a:xfrm>
            <a:off x="3398838" y="3062288"/>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5" name="Line 77"/>
          <p:cNvSpPr>
            <a:spLocks noChangeShapeType="1"/>
          </p:cNvSpPr>
          <p:nvPr/>
        </p:nvSpPr>
        <p:spPr bwMode="auto">
          <a:xfrm>
            <a:off x="3335338" y="2366963"/>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6" name="Line 78"/>
          <p:cNvSpPr>
            <a:spLocks noChangeShapeType="1"/>
          </p:cNvSpPr>
          <p:nvPr/>
        </p:nvSpPr>
        <p:spPr bwMode="auto">
          <a:xfrm>
            <a:off x="3363913" y="2398713"/>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7" name="Line 79"/>
          <p:cNvSpPr>
            <a:spLocks noChangeShapeType="1"/>
          </p:cNvSpPr>
          <p:nvPr/>
        </p:nvSpPr>
        <p:spPr bwMode="auto">
          <a:xfrm>
            <a:off x="3397250" y="2433638"/>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09" name="Line 81"/>
          <p:cNvSpPr>
            <a:spLocks noChangeShapeType="1"/>
          </p:cNvSpPr>
          <p:nvPr/>
        </p:nvSpPr>
        <p:spPr bwMode="auto">
          <a:xfrm>
            <a:off x="4859338" y="3155950"/>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0" name="Line 82"/>
          <p:cNvSpPr>
            <a:spLocks noChangeShapeType="1"/>
          </p:cNvSpPr>
          <p:nvPr/>
        </p:nvSpPr>
        <p:spPr bwMode="auto">
          <a:xfrm>
            <a:off x="4887913" y="3187700"/>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1" name="Line 83"/>
          <p:cNvSpPr>
            <a:spLocks noChangeShapeType="1"/>
          </p:cNvSpPr>
          <p:nvPr/>
        </p:nvSpPr>
        <p:spPr bwMode="auto">
          <a:xfrm>
            <a:off x="4921250" y="3222625"/>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2" name="Line 84"/>
          <p:cNvSpPr>
            <a:spLocks noChangeShapeType="1"/>
          </p:cNvSpPr>
          <p:nvPr/>
        </p:nvSpPr>
        <p:spPr bwMode="auto">
          <a:xfrm>
            <a:off x="4395788" y="1600200"/>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3" name="Line 85"/>
          <p:cNvSpPr>
            <a:spLocks noChangeShapeType="1"/>
          </p:cNvSpPr>
          <p:nvPr/>
        </p:nvSpPr>
        <p:spPr bwMode="auto">
          <a:xfrm>
            <a:off x="4424363" y="1631950"/>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4" name="Line 86"/>
          <p:cNvSpPr>
            <a:spLocks noChangeShapeType="1"/>
          </p:cNvSpPr>
          <p:nvPr/>
        </p:nvSpPr>
        <p:spPr bwMode="auto">
          <a:xfrm>
            <a:off x="4457700" y="1666875"/>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5" name="Line 87"/>
          <p:cNvSpPr>
            <a:spLocks noChangeShapeType="1"/>
          </p:cNvSpPr>
          <p:nvPr/>
        </p:nvSpPr>
        <p:spPr bwMode="auto">
          <a:xfrm>
            <a:off x="6076950" y="3146425"/>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6" name="Line 88"/>
          <p:cNvSpPr>
            <a:spLocks noChangeShapeType="1"/>
          </p:cNvSpPr>
          <p:nvPr/>
        </p:nvSpPr>
        <p:spPr bwMode="auto">
          <a:xfrm>
            <a:off x="6105525" y="3178175"/>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7" name="Line 89"/>
          <p:cNvSpPr>
            <a:spLocks noChangeShapeType="1"/>
          </p:cNvSpPr>
          <p:nvPr/>
        </p:nvSpPr>
        <p:spPr bwMode="auto">
          <a:xfrm>
            <a:off x="6126163" y="3205163"/>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8" name="Line 90"/>
          <p:cNvSpPr>
            <a:spLocks noChangeShapeType="1"/>
          </p:cNvSpPr>
          <p:nvPr/>
        </p:nvSpPr>
        <p:spPr bwMode="auto">
          <a:xfrm>
            <a:off x="6069013" y="2516188"/>
            <a:ext cx="1524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19" name="Line 91"/>
          <p:cNvSpPr>
            <a:spLocks noChangeShapeType="1"/>
          </p:cNvSpPr>
          <p:nvPr/>
        </p:nvSpPr>
        <p:spPr bwMode="auto">
          <a:xfrm>
            <a:off x="6097588" y="2547938"/>
            <a:ext cx="1016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20" name="Line 92"/>
          <p:cNvSpPr>
            <a:spLocks noChangeShapeType="1"/>
          </p:cNvSpPr>
          <p:nvPr/>
        </p:nvSpPr>
        <p:spPr bwMode="auto">
          <a:xfrm>
            <a:off x="6130925" y="2582863"/>
            <a:ext cx="4445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21" name="Freeform 93"/>
          <p:cNvSpPr>
            <a:spLocks/>
          </p:cNvSpPr>
          <p:nvPr/>
        </p:nvSpPr>
        <p:spPr bwMode="auto">
          <a:xfrm>
            <a:off x="3178175" y="1876425"/>
            <a:ext cx="233363" cy="112713"/>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2" name="Freeform 94"/>
          <p:cNvSpPr>
            <a:spLocks/>
          </p:cNvSpPr>
          <p:nvPr/>
        </p:nvSpPr>
        <p:spPr bwMode="auto">
          <a:xfrm>
            <a:off x="3182938" y="2514600"/>
            <a:ext cx="233362" cy="112713"/>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3" name="Freeform 95"/>
          <p:cNvSpPr>
            <a:spLocks/>
          </p:cNvSpPr>
          <p:nvPr/>
        </p:nvSpPr>
        <p:spPr bwMode="auto">
          <a:xfrm flipH="1">
            <a:off x="6145213" y="2028825"/>
            <a:ext cx="233362" cy="112713"/>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4" name="Freeform 96"/>
          <p:cNvSpPr>
            <a:spLocks/>
          </p:cNvSpPr>
          <p:nvPr/>
        </p:nvSpPr>
        <p:spPr bwMode="auto">
          <a:xfrm flipH="1">
            <a:off x="6149975" y="2667000"/>
            <a:ext cx="233363" cy="112713"/>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6" name="Freeform 98"/>
          <p:cNvSpPr>
            <a:spLocks/>
          </p:cNvSpPr>
          <p:nvPr/>
        </p:nvSpPr>
        <p:spPr bwMode="auto">
          <a:xfrm flipH="1">
            <a:off x="4930775" y="2667000"/>
            <a:ext cx="233363" cy="112713"/>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7" name="Freeform 99"/>
          <p:cNvSpPr>
            <a:spLocks/>
          </p:cNvSpPr>
          <p:nvPr/>
        </p:nvSpPr>
        <p:spPr bwMode="auto">
          <a:xfrm flipH="1">
            <a:off x="4462463" y="1106488"/>
            <a:ext cx="233362" cy="112712"/>
          </a:xfrm>
          <a:custGeom>
            <a:avLst/>
            <a:gdLst>
              <a:gd name="T0" fmla="*/ 0 w 147"/>
              <a:gd name="T1" fmla="*/ 0 h 71"/>
              <a:gd name="T2" fmla="*/ 49 w 147"/>
              <a:gd name="T3" fmla="*/ 66 h 71"/>
              <a:gd name="T4" fmla="*/ 96 w 147"/>
              <a:gd name="T5" fmla="*/ 30 h 71"/>
              <a:gd name="T6" fmla="*/ 147 w 147"/>
              <a:gd name="T7" fmla="*/ 66 h 71"/>
            </a:gdLst>
            <a:ahLst/>
            <a:cxnLst>
              <a:cxn ang="0">
                <a:pos x="T0" y="T1"/>
              </a:cxn>
              <a:cxn ang="0">
                <a:pos x="T2" y="T3"/>
              </a:cxn>
              <a:cxn ang="0">
                <a:pos x="T4" y="T5"/>
              </a:cxn>
              <a:cxn ang="0">
                <a:pos x="T6" y="T7"/>
              </a:cxn>
            </a:cxnLst>
            <a:rect l="0" t="0" r="r" b="b"/>
            <a:pathLst>
              <a:path w="147" h="71">
                <a:moveTo>
                  <a:pt x="0" y="0"/>
                </a:moveTo>
                <a:cubicBezTo>
                  <a:pt x="16" y="33"/>
                  <a:pt x="33" y="61"/>
                  <a:pt x="49" y="66"/>
                </a:cubicBezTo>
                <a:cubicBezTo>
                  <a:pt x="65" y="71"/>
                  <a:pt x="80" y="30"/>
                  <a:pt x="96" y="30"/>
                </a:cubicBezTo>
                <a:cubicBezTo>
                  <a:pt x="112" y="30"/>
                  <a:pt x="137" y="58"/>
                  <a:pt x="147" y="66"/>
                </a:cubicBez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713828" name="Text Box 100"/>
          <p:cNvSpPr txBox="1">
            <a:spLocks noChangeArrowheads="1"/>
          </p:cNvSpPr>
          <p:nvPr/>
        </p:nvSpPr>
        <p:spPr bwMode="auto">
          <a:xfrm>
            <a:off x="2382838" y="3451225"/>
            <a:ext cx="1403350" cy="587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u="none"/>
              <a:t>Output</a:t>
            </a:r>
            <a:br>
              <a:rPr lang="en-US" sz="1800" b="0" u="none"/>
            </a:br>
            <a:r>
              <a:rPr lang="en-US" sz="1800" b="0" u="none"/>
              <a:t>capacitance</a:t>
            </a:r>
          </a:p>
        </p:txBody>
      </p:sp>
      <p:sp>
        <p:nvSpPr>
          <p:cNvPr id="713829" name="Text Box 101"/>
          <p:cNvSpPr txBox="1">
            <a:spLocks noChangeArrowheads="1"/>
          </p:cNvSpPr>
          <p:nvPr/>
        </p:nvSpPr>
        <p:spPr bwMode="auto">
          <a:xfrm>
            <a:off x="4211638" y="3451225"/>
            <a:ext cx="1403350" cy="587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u="none"/>
              <a:t>Wiring</a:t>
            </a:r>
            <a:br>
              <a:rPr lang="en-US" sz="1800" b="0" u="none"/>
            </a:br>
            <a:r>
              <a:rPr lang="en-US" sz="1800" b="0" u="none"/>
              <a:t>capacitance</a:t>
            </a:r>
          </a:p>
        </p:txBody>
      </p:sp>
      <p:sp>
        <p:nvSpPr>
          <p:cNvPr id="713830" name="Text Box 102"/>
          <p:cNvSpPr txBox="1">
            <a:spLocks noChangeArrowheads="1"/>
          </p:cNvSpPr>
          <p:nvPr/>
        </p:nvSpPr>
        <p:spPr bwMode="auto">
          <a:xfrm>
            <a:off x="6116638" y="3451225"/>
            <a:ext cx="1403350" cy="587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u="none"/>
              <a:t>Input</a:t>
            </a:r>
            <a:br>
              <a:rPr lang="en-US" sz="1800" b="0" u="none"/>
            </a:br>
            <a:r>
              <a:rPr lang="en-US" sz="1800" b="0" u="none"/>
              <a:t>capacitance</a:t>
            </a:r>
          </a:p>
        </p:txBody>
      </p:sp>
      <p:sp>
        <p:nvSpPr>
          <p:cNvPr id="713831" name="Text Box 103"/>
          <p:cNvSpPr txBox="1">
            <a:spLocks noChangeArrowheads="1"/>
          </p:cNvSpPr>
          <p:nvPr/>
        </p:nvSpPr>
        <p:spPr bwMode="auto">
          <a:xfrm>
            <a:off x="433388" y="3417888"/>
            <a:ext cx="1403350" cy="587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u="none"/>
              <a:t>Total</a:t>
            </a:r>
            <a:br>
              <a:rPr lang="en-US" sz="1800" b="0" u="none"/>
            </a:br>
            <a:r>
              <a:rPr lang="en-US" sz="1800" b="0" u="none"/>
              <a:t>capacitance</a:t>
            </a:r>
          </a:p>
        </p:txBody>
      </p:sp>
      <p:sp>
        <p:nvSpPr>
          <p:cNvPr id="713832" name="Line 104"/>
          <p:cNvSpPr>
            <a:spLocks noChangeShapeType="1"/>
          </p:cNvSpPr>
          <p:nvPr/>
        </p:nvSpPr>
        <p:spPr bwMode="auto">
          <a:xfrm>
            <a:off x="1905000" y="3635375"/>
            <a:ext cx="3048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33" name="Line 105"/>
          <p:cNvSpPr>
            <a:spLocks noChangeShapeType="1"/>
          </p:cNvSpPr>
          <p:nvPr/>
        </p:nvSpPr>
        <p:spPr bwMode="auto">
          <a:xfrm>
            <a:off x="1905000" y="3787775"/>
            <a:ext cx="3048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34" name="Line 106"/>
          <p:cNvSpPr>
            <a:spLocks noChangeShapeType="1"/>
          </p:cNvSpPr>
          <p:nvPr/>
        </p:nvSpPr>
        <p:spPr bwMode="auto">
          <a:xfrm>
            <a:off x="3810000" y="3711575"/>
            <a:ext cx="3048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35" name="Line 107"/>
          <p:cNvSpPr>
            <a:spLocks noChangeShapeType="1"/>
          </p:cNvSpPr>
          <p:nvPr/>
        </p:nvSpPr>
        <p:spPr bwMode="auto">
          <a:xfrm>
            <a:off x="5715000" y="3711575"/>
            <a:ext cx="3048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713836" name="Line 108"/>
          <p:cNvSpPr>
            <a:spLocks noChangeShapeType="1"/>
          </p:cNvSpPr>
          <p:nvPr/>
        </p:nvSpPr>
        <p:spPr bwMode="auto">
          <a:xfrm>
            <a:off x="5867400" y="3559175"/>
            <a:ext cx="0" cy="3048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37" name="Line 109"/>
          <p:cNvSpPr>
            <a:spLocks noChangeShapeType="1"/>
          </p:cNvSpPr>
          <p:nvPr/>
        </p:nvSpPr>
        <p:spPr bwMode="auto">
          <a:xfrm>
            <a:off x="3962400" y="3559175"/>
            <a:ext cx="0" cy="3048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38" name="Text Box 110"/>
          <p:cNvSpPr txBox="1">
            <a:spLocks noChangeArrowheads="1"/>
          </p:cNvSpPr>
          <p:nvPr/>
        </p:nvSpPr>
        <p:spPr bwMode="auto">
          <a:xfrm>
            <a:off x="2395538" y="4159250"/>
            <a:ext cx="1322387" cy="3127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(Cell design)</a:t>
            </a:r>
          </a:p>
        </p:txBody>
      </p:sp>
      <p:sp>
        <p:nvSpPr>
          <p:cNvPr id="713839" name="Text Box 111"/>
          <p:cNvSpPr txBox="1">
            <a:spLocks noChangeArrowheads="1"/>
          </p:cNvSpPr>
          <p:nvPr/>
        </p:nvSpPr>
        <p:spPr bwMode="auto">
          <a:xfrm>
            <a:off x="6129338" y="4159250"/>
            <a:ext cx="1322387" cy="3127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(Cell design)</a:t>
            </a:r>
          </a:p>
        </p:txBody>
      </p:sp>
      <p:sp>
        <p:nvSpPr>
          <p:cNvPr id="713840" name="Text Box 112"/>
          <p:cNvSpPr txBox="1">
            <a:spLocks noChangeArrowheads="1"/>
          </p:cNvSpPr>
          <p:nvPr/>
        </p:nvSpPr>
        <p:spPr bwMode="auto">
          <a:xfrm>
            <a:off x="4405313" y="4397375"/>
            <a:ext cx="971550" cy="3397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u="none"/>
              <a:t>Routing</a:t>
            </a:r>
          </a:p>
        </p:txBody>
      </p:sp>
      <p:sp>
        <p:nvSpPr>
          <p:cNvPr id="713844" name="Line 116"/>
          <p:cNvSpPr>
            <a:spLocks noChangeShapeType="1"/>
          </p:cNvSpPr>
          <p:nvPr/>
        </p:nvSpPr>
        <p:spPr bwMode="auto">
          <a:xfrm flipH="1">
            <a:off x="3962400" y="4768850"/>
            <a:ext cx="457200" cy="2286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45" name="Text Box 117"/>
          <p:cNvSpPr txBox="1">
            <a:spLocks noChangeArrowheads="1"/>
          </p:cNvSpPr>
          <p:nvPr/>
        </p:nvSpPr>
        <p:spPr bwMode="auto">
          <a:xfrm>
            <a:off x="2476500" y="4854575"/>
            <a:ext cx="1458913" cy="7540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Parallel tracks</a:t>
            </a:r>
            <a:br>
              <a:rPr lang="en-US" sz="1600" b="0" u="none"/>
            </a:br>
            <a:r>
              <a:rPr lang="en-US" sz="1600" b="0" u="none"/>
              <a:t>for constants</a:t>
            </a:r>
            <a:br>
              <a:rPr lang="en-US" sz="1600" b="0" u="none"/>
            </a:br>
            <a:r>
              <a:rPr lang="en-US" sz="1600" b="0" u="none"/>
              <a:t>mutual C</a:t>
            </a:r>
          </a:p>
        </p:txBody>
      </p:sp>
      <p:sp>
        <p:nvSpPr>
          <p:cNvPr id="713846" name="Line 118"/>
          <p:cNvSpPr>
            <a:spLocks noChangeShapeType="1"/>
          </p:cNvSpPr>
          <p:nvPr/>
        </p:nvSpPr>
        <p:spPr bwMode="auto">
          <a:xfrm flipH="1">
            <a:off x="4876800" y="4845050"/>
            <a:ext cx="0" cy="4572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47" name="Text Box 119"/>
          <p:cNvSpPr txBox="1">
            <a:spLocks noChangeArrowheads="1"/>
          </p:cNvSpPr>
          <p:nvPr/>
        </p:nvSpPr>
        <p:spPr bwMode="auto">
          <a:xfrm>
            <a:off x="3927475" y="5349875"/>
            <a:ext cx="1903413" cy="7540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Equal via's,</a:t>
            </a:r>
            <a:br>
              <a:rPr lang="en-US" sz="1600" b="0" u="none"/>
            </a:br>
            <a:r>
              <a:rPr lang="en-US" sz="1600" b="0" u="none"/>
              <a:t>segment lengths, ..</a:t>
            </a:r>
            <a:br>
              <a:rPr lang="en-US" sz="1600" b="0" u="none"/>
            </a:br>
            <a:r>
              <a:rPr lang="en-US" sz="1600" b="0" u="none"/>
              <a:t>for constant R</a:t>
            </a:r>
          </a:p>
        </p:txBody>
      </p:sp>
      <p:sp>
        <p:nvSpPr>
          <p:cNvPr id="713849" name="Line 121"/>
          <p:cNvSpPr>
            <a:spLocks noChangeShapeType="1"/>
          </p:cNvSpPr>
          <p:nvPr/>
        </p:nvSpPr>
        <p:spPr bwMode="auto">
          <a:xfrm>
            <a:off x="5334000" y="4768850"/>
            <a:ext cx="457200" cy="2286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51" name="Text Box 123"/>
          <p:cNvSpPr txBox="1">
            <a:spLocks noChangeArrowheads="1"/>
          </p:cNvSpPr>
          <p:nvPr/>
        </p:nvSpPr>
        <p:spPr bwMode="auto">
          <a:xfrm>
            <a:off x="5638800" y="4921250"/>
            <a:ext cx="1370013" cy="533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Identical</a:t>
            </a:r>
            <a:br>
              <a:rPr lang="en-US" sz="1600" b="0" u="none"/>
            </a:br>
            <a:r>
              <a:rPr lang="en-US" sz="1600" b="0" u="none"/>
              <a:t>crosstalk cap</a:t>
            </a:r>
          </a:p>
        </p:txBody>
      </p:sp>
      <p:sp>
        <p:nvSpPr>
          <p:cNvPr id="713852" name="Text Box 124"/>
          <p:cNvSpPr txBox="1">
            <a:spLocks noChangeArrowheads="1"/>
          </p:cNvSpPr>
          <p:nvPr/>
        </p:nvSpPr>
        <p:spPr bwMode="auto">
          <a:xfrm>
            <a:off x="6096000" y="5835650"/>
            <a:ext cx="1825625" cy="533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0" u="none"/>
              <a:t>Mismatch causes</a:t>
            </a:r>
            <a:br>
              <a:rPr lang="en-US" sz="1600" b="0" u="none"/>
            </a:br>
            <a:r>
              <a:rPr lang="en-US" sz="1600" b="0" u="none"/>
              <a:t>2nd order effects !</a:t>
            </a:r>
          </a:p>
        </p:txBody>
      </p:sp>
      <p:sp>
        <p:nvSpPr>
          <p:cNvPr id="713854" name="Freeform 126"/>
          <p:cNvSpPr>
            <a:spLocks/>
          </p:cNvSpPr>
          <p:nvPr/>
        </p:nvSpPr>
        <p:spPr bwMode="auto">
          <a:xfrm>
            <a:off x="3067050" y="2333625"/>
            <a:ext cx="711200" cy="187325"/>
          </a:xfrm>
          <a:custGeom>
            <a:avLst/>
            <a:gdLst>
              <a:gd name="T0" fmla="*/ 8 w 448"/>
              <a:gd name="T1" fmla="*/ 0 h 118"/>
              <a:gd name="T2" fmla="*/ 53 w 448"/>
              <a:gd name="T3" fmla="*/ 99 h 118"/>
              <a:gd name="T4" fmla="*/ 328 w 448"/>
              <a:gd name="T5" fmla="*/ 114 h 118"/>
              <a:gd name="T6" fmla="*/ 448 w 448"/>
              <a:gd name="T7" fmla="*/ 108 h 118"/>
            </a:gdLst>
            <a:ahLst/>
            <a:cxnLst>
              <a:cxn ang="0">
                <a:pos x="T0" y="T1"/>
              </a:cxn>
              <a:cxn ang="0">
                <a:pos x="T2" y="T3"/>
              </a:cxn>
              <a:cxn ang="0">
                <a:pos x="T4" y="T5"/>
              </a:cxn>
              <a:cxn ang="0">
                <a:pos x="T6" y="T7"/>
              </a:cxn>
            </a:cxnLst>
            <a:rect l="0" t="0" r="r" b="b"/>
            <a:pathLst>
              <a:path w="448" h="118">
                <a:moveTo>
                  <a:pt x="8" y="0"/>
                </a:moveTo>
                <a:cubicBezTo>
                  <a:pt x="16" y="16"/>
                  <a:pt x="0" y="80"/>
                  <a:pt x="53" y="99"/>
                </a:cubicBezTo>
                <a:cubicBezTo>
                  <a:pt x="106" y="118"/>
                  <a:pt x="262" y="113"/>
                  <a:pt x="328" y="114"/>
                </a:cubicBezTo>
                <a:cubicBezTo>
                  <a:pt x="394" y="115"/>
                  <a:pt x="423" y="109"/>
                  <a:pt x="448" y="108"/>
                </a:cubicBezTo>
              </a:path>
            </a:pathLst>
          </a:custGeom>
          <a:noFill/>
          <a:ln w="381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13855" name="Freeform 127"/>
          <p:cNvSpPr>
            <a:spLocks/>
          </p:cNvSpPr>
          <p:nvPr/>
        </p:nvSpPr>
        <p:spPr bwMode="auto">
          <a:xfrm>
            <a:off x="3067050" y="1685925"/>
            <a:ext cx="711200" cy="187325"/>
          </a:xfrm>
          <a:custGeom>
            <a:avLst/>
            <a:gdLst>
              <a:gd name="T0" fmla="*/ 8 w 448"/>
              <a:gd name="T1" fmla="*/ 0 h 118"/>
              <a:gd name="T2" fmla="*/ 53 w 448"/>
              <a:gd name="T3" fmla="*/ 99 h 118"/>
              <a:gd name="T4" fmla="*/ 328 w 448"/>
              <a:gd name="T5" fmla="*/ 114 h 118"/>
              <a:gd name="T6" fmla="*/ 448 w 448"/>
              <a:gd name="T7" fmla="*/ 108 h 118"/>
            </a:gdLst>
            <a:ahLst/>
            <a:cxnLst>
              <a:cxn ang="0">
                <a:pos x="T0" y="T1"/>
              </a:cxn>
              <a:cxn ang="0">
                <a:pos x="T2" y="T3"/>
              </a:cxn>
              <a:cxn ang="0">
                <a:pos x="T4" y="T5"/>
              </a:cxn>
              <a:cxn ang="0">
                <a:pos x="T6" y="T7"/>
              </a:cxn>
            </a:cxnLst>
            <a:rect l="0" t="0" r="r" b="b"/>
            <a:pathLst>
              <a:path w="448" h="118">
                <a:moveTo>
                  <a:pt x="8" y="0"/>
                </a:moveTo>
                <a:cubicBezTo>
                  <a:pt x="16" y="16"/>
                  <a:pt x="0" y="80"/>
                  <a:pt x="53" y="99"/>
                </a:cubicBezTo>
                <a:cubicBezTo>
                  <a:pt x="106" y="118"/>
                  <a:pt x="262" y="113"/>
                  <a:pt x="328" y="114"/>
                </a:cubicBezTo>
                <a:cubicBezTo>
                  <a:pt x="394" y="115"/>
                  <a:pt x="423" y="109"/>
                  <a:pt x="448" y="108"/>
                </a:cubicBezTo>
              </a:path>
            </a:pathLst>
          </a:custGeom>
          <a:noFill/>
          <a:ln w="38100"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13857" name="Line 129"/>
          <p:cNvSpPr>
            <a:spLocks noChangeShapeType="1"/>
          </p:cNvSpPr>
          <p:nvPr/>
        </p:nvSpPr>
        <p:spPr bwMode="auto">
          <a:xfrm flipH="1">
            <a:off x="4876800" y="4083050"/>
            <a:ext cx="0" cy="22860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13858" name="AutoShape 130"/>
          <p:cNvSpPr>
            <a:spLocks noChangeArrowheads="1"/>
          </p:cNvSpPr>
          <p:nvPr/>
        </p:nvSpPr>
        <p:spPr bwMode="gray">
          <a:xfrm rot="5400000" flipV="1">
            <a:off x="6324600" y="5454650"/>
            <a:ext cx="381000" cy="381000"/>
          </a:xfrm>
          <a:prstGeom prst="rightArrow">
            <a:avLst>
              <a:gd name="adj1" fmla="val 50000"/>
              <a:gd name="adj2" fmla="val 50000"/>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13859" name="Freeform 131"/>
          <p:cNvSpPr>
            <a:spLocks/>
          </p:cNvSpPr>
          <p:nvPr/>
        </p:nvSpPr>
        <p:spPr bwMode="auto">
          <a:xfrm>
            <a:off x="3194050" y="1098550"/>
            <a:ext cx="3200400" cy="762000"/>
          </a:xfrm>
          <a:custGeom>
            <a:avLst/>
            <a:gdLst>
              <a:gd name="T0" fmla="*/ 0 w 2016"/>
              <a:gd name="T1" fmla="*/ 480 h 480"/>
              <a:gd name="T2" fmla="*/ 528 w 2016"/>
              <a:gd name="T3" fmla="*/ 480 h 480"/>
              <a:gd name="T4" fmla="*/ 528 w 2016"/>
              <a:gd name="T5" fmla="*/ 0 h 480"/>
              <a:gd name="T6" fmla="*/ 1248 w 2016"/>
              <a:gd name="T7" fmla="*/ 0 h 480"/>
              <a:gd name="T8" fmla="*/ 1248 w 2016"/>
              <a:gd name="T9" fmla="*/ 288 h 480"/>
              <a:gd name="T10" fmla="*/ 1296 w 2016"/>
              <a:gd name="T11" fmla="*/ 288 h 480"/>
              <a:gd name="T12" fmla="*/ 1296 w 2016"/>
              <a:gd name="T13" fmla="*/ 0 h 480"/>
              <a:gd name="T14" fmla="*/ 1344 w 2016"/>
              <a:gd name="T15" fmla="*/ 0 h 480"/>
              <a:gd name="T16" fmla="*/ 1344 w 2016"/>
              <a:gd name="T17" fmla="*/ 288 h 480"/>
              <a:gd name="T18" fmla="*/ 1392 w 2016"/>
              <a:gd name="T19" fmla="*/ 288 h 480"/>
              <a:gd name="T20" fmla="*/ 1392 w 2016"/>
              <a:gd name="T21" fmla="*/ 0 h 480"/>
              <a:gd name="T22" fmla="*/ 1440 w 2016"/>
              <a:gd name="T23" fmla="*/ 0 h 480"/>
              <a:gd name="T24" fmla="*/ 1440 w 2016"/>
              <a:gd name="T25" fmla="*/ 288 h 480"/>
              <a:gd name="T26" fmla="*/ 1488 w 2016"/>
              <a:gd name="T27" fmla="*/ 288 h 480"/>
              <a:gd name="T28" fmla="*/ 1488 w 2016"/>
              <a:gd name="T29" fmla="*/ 0 h 480"/>
              <a:gd name="T30" fmla="*/ 1536 w 2016"/>
              <a:gd name="T31" fmla="*/ 0 h 480"/>
              <a:gd name="T32" fmla="*/ 1536 w 2016"/>
              <a:gd name="T33" fmla="*/ 336 h 480"/>
              <a:gd name="T34" fmla="*/ 1536 w 2016"/>
              <a:gd name="T35" fmla="*/ 384 h 480"/>
              <a:gd name="T36" fmla="*/ 2016 w 2016"/>
              <a:gd name="T37" fmla="*/ 38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6" h="480">
                <a:moveTo>
                  <a:pt x="0" y="480"/>
                </a:moveTo>
                <a:lnTo>
                  <a:pt x="528" y="480"/>
                </a:lnTo>
                <a:lnTo>
                  <a:pt x="528" y="0"/>
                </a:lnTo>
                <a:lnTo>
                  <a:pt x="1248" y="0"/>
                </a:lnTo>
                <a:lnTo>
                  <a:pt x="1248" y="288"/>
                </a:lnTo>
                <a:lnTo>
                  <a:pt x="1296" y="288"/>
                </a:lnTo>
                <a:lnTo>
                  <a:pt x="1296" y="0"/>
                </a:lnTo>
                <a:lnTo>
                  <a:pt x="1344" y="0"/>
                </a:lnTo>
                <a:lnTo>
                  <a:pt x="1344" y="288"/>
                </a:lnTo>
                <a:lnTo>
                  <a:pt x="1392" y="288"/>
                </a:lnTo>
                <a:lnTo>
                  <a:pt x="1392" y="0"/>
                </a:lnTo>
                <a:lnTo>
                  <a:pt x="1440" y="0"/>
                </a:lnTo>
                <a:lnTo>
                  <a:pt x="1440" y="288"/>
                </a:lnTo>
                <a:lnTo>
                  <a:pt x="1488" y="288"/>
                </a:lnTo>
                <a:lnTo>
                  <a:pt x="1488" y="0"/>
                </a:lnTo>
                <a:lnTo>
                  <a:pt x="1536" y="0"/>
                </a:lnTo>
                <a:lnTo>
                  <a:pt x="1536" y="336"/>
                </a:lnTo>
                <a:lnTo>
                  <a:pt x="1536" y="384"/>
                </a:lnTo>
                <a:lnTo>
                  <a:pt x="2016" y="384"/>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
        <p:nvSpPr>
          <p:cNvPr id="713860" name="Freeform 132"/>
          <p:cNvSpPr>
            <a:spLocks/>
          </p:cNvSpPr>
          <p:nvPr/>
        </p:nvSpPr>
        <p:spPr bwMode="auto">
          <a:xfrm>
            <a:off x="3200400" y="2514600"/>
            <a:ext cx="3200400" cy="152400"/>
          </a:xfrm>
          <a:custGeom>
            <a:avLst/>
            <a:gdLst>
              <a:gd name="T0" fmla="*/ 0 w 2016"/>
              <a:gd name="T1" fmla="*/ 0 h 96"/>
              <a:gd name="T2" fmla="*/ 912 w 2016"/>
              <a:gd name="T3" fmla="*/ 0 h 96"/>
              <a:gd name="T4" fmla="*/ 912 w 2016"/>
              <a:gd name="T5" fmla="*/ 96 h 96"/>
              <a:gd name="T6" fmla="*/ 2016 w 2016"/>
              <a:gd name="T7" fmla="*/ 96 h 96"/>
            </a:gdLst>
            <a:ahLst/>
            <a:cxnLst>
              <a:cxn ang="0">
                <a:pos x="T0" y="T1"/>
              </a:cxn>
              <a:cxn ang="0">
                <a:pos x="T2" y="T3"/>
              </a:cxn>
              <a:cxn ang="0">
                <a:pos x="T4" y="T5"/>
              </a:cxn>
              <a:cxn ang="0">
                <a:pos x="T6" y="T7"/>
              </a:cxn>
            </a:cxnLst>
            <a:rect l="0" t="0" r="r" b="b"/>
            <a:pathLst>
              <a:path w="2016" h="96">
                <a:moveTo>
                  <a:pt x="0" y="0"/>
                </a:moveTo>
                <a:lnTo>
                  <a:pt x="912" y="0"/>
                </a:lnTo>
                <a:lnTo>
                  <a:pt x="912" y="96"/>
                </a:lnTo>
                <a:lnTo>
                  <a:pt x="2016" y="96"/>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spTree>
    <p:extLst>
      <p:ext uri="{BB962C8B-B14F-4D97-AF65-F5344CB8AC3E}">
        <p14:creationId xmlns:p14="http://schemas.microsoft.com/office/powerpoint/2010/main" val="2812085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a:solidFill>
                  <a:schemeClr val="accent2"/>
                </a:solidFill>
              </a:rPr>
              <a:t>Countering DPA</a:t>
            </a:r>
          </a:p>
        </p:txBody>
      </p:sp>
      <p:sp>
        <p:nvSpPr>
          <p:cNvPr id="88067" name="Rectangle 3"/>
          <p:cNvSpPr>
            <a:spLocks noGrp="1" noChangeArrowheads="1"/>
          </p:cNvSpPr>
          <p:nvPr>
            <p:ph type="body" idx="1"/>
          </p:nvPr>
        </p:nvSpPr>
        <p:spPr/>
        <p:txBody>
          <a:bodyPr/>
          <a:lstStyle/>
          <a:p>
            <a:pPr lvl="1"/>
            <a:r>
              <a:rPr lang="en-US" i="1" dirty="0">
                <a:solidFill>
                  <a:schemeClr val="hlink"/>
                </a:solidFill>
              </a:rPr>
              <a:t>Second Approach</a:t>
            </a:r>
            <a:r>
              <a:rPr lang="en-US" dirty="0"/>
              <a:t> is to randomize the intermediate results </a:t>
            </a:r>
          </a:p>
          <a:p>
            <a:pPr lvl="1"/>
            <a:r>
              <a:rPr lang="en-US" dirty="0"/>
              <a:t>Based on the principle that the power consumption of the device processing randomized data is uncorrelated to the actual intermediate results</a:t>
            </a:r>
          </a:p>
          <a:p>
            <a:pPr lvl="1"/>
            <a:r>
              <a:rPr lang="en-US" dirty="0">
                <a:solidFill>
                  <a:srgbClr val="FF0000"/>
                </a:solidFill>
              </a:rPr>
              <a:t>Masking: </a:t>
            </a:r>
            <a:r>
              <a:rPr lang="en-US" dirty="0"/>
              <a:t>Can be applied at the algorithm level or at the gate </a:t>
            </a:r>
            <a:r>
              <a:rPr lang="en-US" dirty="0" smtClean="0"/>
              <a:t>level</a:t>
            </a:r>
          </a:p>
          <a:p>
            <a:pPr lvl="2"/>
            <a:r>
              <a:rPr lang="en-US" dirty="0" smtClean="0"/>
              <a:t>Approach studied by </a:t>
            </a:r>
            <a:endParaRPr lang="en-US" dirty="0"/>
          </a:p>
        </p:txBody>
      </p:sp>
    </p:spTree>
    <p:extLst>
      <p:ext uri="{BB962C8B-B14F-4D97-AF65-F5344CB8AC3E}">
        <p14:creationId xmlns:p14="http://schemas.microsoft.com/office/powerpoint/2010/main" val="41166610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solidFill>
                  <a:schemeClr val="accent2"/>
                </a:solidFill>
              </a:rPr>
              <a:t>Gate Level Masking</a:t>
            </a:r>
          </a:p>
        </p:txBody>
      </p:sp>
      <p:sp>
        <p:nvSpPr>
          <p:cNvPr id="80899" name="Rectangle 3"/>
          <p:cNvSpPr>
            <a:spLocks noGrp="1" noChangeArrowheads="1"/>
          </p:cNvSpPr>
          <p:nvPr>
            <p:ph type="body" idx="1"/>
          </p:nvPr>
        </p:nvSpPr>
        <p:spPr/>
        <p:txBody>
          <a:bodyPr/>
          <a:lstStyle/>
          <a:p>
            <a:r>
              <a:rPr lang="en-US"/>
              <a:t>No wires stores a value that is </a:t>
            </a:r>
            <a:r>
              <a:rPr lang="en-US">
                <a:solidFill>
                  <a:srgbClr val="FF0000"/>
                </a:solidFill>
              </a:rPr>
              <a:t>correlated</a:t>
            </a:r>
            <a:r>
              <a:rPr lang="en-US"/>
              <a:t> to an intermediate result of the algorithm.</a:t>
            </a:r>
          </a:p>
          <a:p>
            <a:r>
              <a:rPr lang="en-US"/>
              <a:t>Process of converting an unmasked digital circuit to a masked version can be automated</a:t>
            </a:r>
          </a:p>
          <a:p>
            <a:endParaRPr lang="en-US"/>
          </a:p>
        </p:txBody>
      </p:sp>
    </p:spTree>
    <p:extLst>
      <p:ext uri="{BB962C8B-B14F-4D97-AF65-F5344CB8AC3E}">
        <p14:creationId xmlns:p14="http://schemas.microsoft.com/office/powerpoint/2010/main" val="10624311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200" b="1">
                <a:solidFill>
                  <a:schemeClr val="accent2"/>
                </a:solidFill>
              </a:rPr>
              <a:t>Why are normal gates susceptible to DPA?</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59912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133600" cy="1406525"/>
          </a:xfrm>
          <a:prstGeom prst="rect">
            <a:avLst/>
          </a:prstGeom>
          <a:noFill/>
          <a:extLst>
            <a:ext uri="{909E8E84-426E-40dd-AFC4-6F175D3DCCD1}">
              <a14:hiddenFill xmlns:a14="http://schemas.microsoft.com/office/drawing/2010/main">
                <a:solidFill>
                  <a:srgbClr val="FFFFFF"/>
                </a:solidFill>
              </a14:hiddenFill>
            </a:ext>
          </a:extLst>
        </p:spPr>
      </p:pic>
      <p:sp>
        <p:nvSpPr>
          <p:cNvPr id="89094" name="Rectangle 6"/>
          <p:cNvSpPr>
            <a:spLocks noChangeArrowheads="1"/>
          </p:cNvSpPr>
          <p:nvPr/>
        </p:nvSpPr>
        <p:spPr bwMode="auto">
          <a:xfrm>
            <a:off x="685800" y="4191000"/>
            <a:ext cx="78486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buFontTx/>
              <a:buAutoNum type="arabicPeriod"/>
            </a:pPr>
            <a:r>
              <a:rPr lang="en-US" sz="1800"/>
              <a:t>Attacker measures large number of power traces</a:t>
            </a:r>
          </a:p>
          <a:p>
            <a:pPr marL="342900" indent="-342900">
              <a:buFontTx/>
              <a:buAutoNum type="arabicPeriod"/>
            </a:pPr>
            <a:r>
              <a:rPr lang="en-US" sz="1800"/>
              <a:t>Splits the traces into two groups when q=0 and when q=1 at the end </a:t>
            </a:r>
          </a:p>
          <a:p>
            <a:pPr marL="342900" indent="-342900"/>
            <a:r>
              <a:rPr lang="en-US" sz="1800"/>
              <a:t>     of the clock cycles.</a:t>
            </a:r>
          </a:p>
          <a:p>
            <a:pPr marL="342900" indent="-342900">
              <a:buFontTx/>
              <a:buAutoNum type="arabicPeriod" startAt="3"/>
            </a:pPr>
            <a:r>
              <a:rPr lang="en-US" sz="1800"/>
              <a:t>The expected means are not in general equal, leading to DPA attacks </a:t>
            </a:r>
          </a:p>
          <a:p>
            <a:pPr marL="342900" indent="-342900"/>
            <a:r>
              <a:rPr lang="en-US" sz="1800"/>
              <a:t>      (as there are spikes in the differential trace)</a:t>
            </a:r>
          </a:p>
          <a:p>
            <a:pPr marL="342900" indent="-342900">
              <a:buFontTx/>
              <a:buAutoNum type="arabicPeriod" startAt="4"/>
            </a:pPr>
            <a:r>
              <a:rPr lang="en-US" sz="1800"/>
              <a:t>Here, means of the energies of the groups are: </a:t>
            </a:r>
          </a:p>
          <a:p>
            <a:pPr marL="342900" indent="-342900"/>
            <a:r>
              <a:rPr lang="en-US" sz="1800"/>
              <a:t>               E(q=0)=(3E</a:t>
            </a:r>
            <a:r>
              <a:rPr lang="en-US" sz="1800" baseline="-25000"/>
              <a:t>1-&gt;0</a:t>
            </a:r>
            <a:r>
              <a:rPr lang="en-US" sz="1800"/>
              <a:t>+9E</a:t>
            </a:r>
            <a:r>
              <a:rPr lang="en-US" sz="1800" baseline="-25000"/>
              <a:t>0-&gt;0</a:t>
            </a:r>
            <a:r>
              <a:rPr lang="en-US" sz="1800"/>
              <a:t>)/12; E(q=1)=(3E</a:t>
            </a:r>
            <a:r>
              <a:rPr lang="en-US" sz="1800" baseline="-25000"/>
              <a:t>0-&gt;1</a:t>
            </a:r>
            <a:r>
              <a:rPr lang="en-US" sz="1800"/>
              <a:t>+E</a:t>
            </a:r>
            <a:r>
              <a:rPr lang="en-US" sz="1800" baseline="-25000"/>
              <a:t>1-&gt;1</a:t>
            </a:r>
            <a:r>
              <a:rPr lang="en-US" sz="1800"/>
              <a:t>)/4</a:t>
            </a:r>
          </a:p>
          <a:p>
            <a:pPr marL="342900" indent="-342900"/>
            <a:r>
              <a:rPr lang="en-US" sz="1800">
                <a:solidFill>
                  <a:srgbClr val="FF0000"/>
                </a:solidFill>
              </a:rPr>
              <a:t>      </a:t>
            </a:r>
            <a:r>
              <a:rPr lang="en-US" sz="1800"/>
              <a:t>Since,</a:t>
            </a:r>
            <a:r>
              <a:rPr lang="en-US" sz="1800">
                <a:solidFill>
                  <a:srgbClr val="FF0000"/>
                </a:solidFill>
              </a:rPr>
              <a:t> E(q=0)≠E(q=1), DPA attack is possible</a:t>
            </a:r>
          </a:p>
          <a:p>
            <a:pPr marL="342900" indent="-342900"/>
            <a:endParaRPr lang="en-US" sz="1800">
              <a:solidFill>
                <a:srgbClr val="FF0000"/>
              </a:solidFill>
            </a:endParaRPr>
          </a:p>
        </p:txBody>
      </p:sp>
    </p:spTree>
    <p:extLst>
      <p:ext uri="{BB962C8B-B14F-4D97-AF65-F5344CB8AC3E}">
        <p14:creationId xmlns:p14="http://schemas.microsoft.com/office/powerpoint/2010/main" val="25428825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2800" b="1">
                <a:solidFill>
                  <a:schemeClr val="accent2"/>
                </a:solidFill>
              </a:rPr>
              <a:t>Masked And Gate</a:t>
            </a:r>
          </a:p>
        </p:txBody>
      </p:sp>
      <p:graphicFrame>
        <p:nvGraphicFramePr>
          <p:cNvPr id="90115" name="Object 3"/>
          <p:cNvGraphicFramePr>
            <a:graphicFrameLocks noGrp="1" noChangeAspect="1"/>
          </p:cNvGraphicFramePr>
          <p:nvPr>
            <p:ph idx="1"/>
            <p:extLst>
              <p:ext uri="{D42A27DB-BD31-4B8C-83A1-F6EECF244321}">
                <p14:modId xmlns:p14="http://schemas.microsoft.com/office/powerpoint/2010/main" val="1662520242"/>
              </p:ext>
            </p:extLst>
          </p:nvPr>
        </p:nvGraphicFramePr>
        <p:xfrm>
          <a:off x="4800600" y="1447800"/>
          <a:ext cx="3048000" cy="2298700"/>
        </p:xfrm>
        <a:graphic>
          <a:graphicData uri="http://schemas.openxmlformats.org/presentationml/2006/ole">
            <mc:AlternateContent xmlns:mc="http://schemas.openxmlformats.org/markup-compatibility/2006">
              <mc:Choice xmlns:v="urn:schemas-microsoft-com:vml" Requires="v">
                <p:oleObj spid="_x0000_s32779" name="Equation" r:id="rId3" imgW="1600200" imgH="1206360" progId="Equation.3">
                  <p:embed/>
                </p:oleObj>
              </mc:Choice>
              <mc:Fallback>
                <p:oleObj name="Equation" r:id="rId3" imgW="1600200" imgH="1206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30480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901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2450"/>
            <a:ext cx="2819400" cy="1758950"/>
          </a:xfrm>
          <a:prstGeom prst="rect">
            <a:avLst/>
          </a:prstGeom>
          <a:noFill/>
          <a:extLst>
            <a:ext uri="{909E8E84-426E-40dd-AFC4-6F175D3DCCD1}">
              <a14:hiddenFill xmlns:a14="http://schemas.microsoft.com/office/drawing/2010/main">
                <a:solidFill>
                  <a:srgbClr val="FFFFFF"/>
                </a:solidFill>
              </a14:hiddenFill>
            </a:ext>
          </a:extLst>
        </p:spPr>
      </p:pic>
      <p:sp>
        <p:nvSpPr>
          <p:cNvPr id="90118" name="Rectangle 6"/>
          <p:cNvSpPr>
            <a:spLocks noChangeArrowheads="1"/>
          </p:cNvSpPr>
          <p:nvPr/>
        </p:nvSpPr>
        <p:spPr bwMode="auto">
          <a:xfrm>
            <a:off x="990600" y="3886200"/>
            <a:ext cx="7696200" cy="2362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indent="-342900">
              <a:buFontTx/>
              <a:buAutoNum type="arabicPeriod"/>
            </a:pPr>
            <a:r>
              <a:rPr lang="en-US" sz="1800"/>
              <a:t>There are 4</a:t>
            </a:r>
            <a:r>
              <a:rPr lang="en-US" sz="1800" baseline="30000"/>
              <a:t>5</a:t>
            </a:r>
            <a:r>
              <a:rPr lang="en-US" sz="1800"/>
              <a:t>=1024 possible input transmissions that can occur.</a:t>
            </a:r>
          </a:p>
          <a:p>
            <a:pPr marL="342900" indent="-342900">
              <a:buFontTx/>
              <a:buAutoNum type="arabicPeriod"/>
            </a:pPr>
            <a:r>
              <a:rPr lang="en-US" sz="1800"/>
              <a:t>It turns out that the expected value of the energy required for the </a:t>
            </a:r>
          </a:p>
          <a:p>
            <a:pPr marL="342900" indent="-342900"/>
            <a:r>
              <a:rPr lang="en-US" sz="1800"/>
              <a:t>     processing of q=0 and q=1 are identical. </a:t>
            </a:r>
          </a:p>
          <a:p>
            <a:pPr marL="342900" indent="-342900">
              <a:buFontTx/>
              <a:buAutoNum type="arabicPeriod" startAt="3"/>
            </a:pPr>
            <a:r>
              <a:rPr lang="en-US" sz="1800"/>
              <a:t>Thus protected against DPA, under the assumption that the CMOS </a:t>
            </a:r>
          </a:p>
          <a:p>
            <a:pPr marL="342900" indent="-342900"/>
            <a:r>
              <a:rPr lang="en-US" sz="1800"/>
              <a:t>     gates </a:t>
            </a:r>
            <a:r>
              <a:rPr lang="en-US" sz="1800" i="1">
                <a:solidFill>
                  <a:srgbClr val="FF0000"/>
                </a:solidFill>
              </a:rPr>
              <a:t>switch only once in one clock cycles</a:t>
            </a:r>
            <a:r>
              <a:rPr lang="en-US" sz="1800"/>
              <a:t>.</a:t>
            </a:r>
          </a:p>
          <a:p>
            <a:pPr marL="342900" indent="-342900">
              <a:buFontTx/>
              <a:buAutoNum type="arabicPeriod" startAt="4"/>
            </a:pPr>
            <a:r>
              <a:rPr lang="en-US" sz="1800"/>
              <a:t>But we know there are glitches, and so the output of gates swing </a:t>
            </a:r>
          </a:p>
          <a:p>
            <a:pPr marL="342900" indent="-342900"/>
            <a:r>
              <a:rPr lang="en-US" sz="1800"/>
              <a:t>     a number of times before reaching a steady state. Hence... the </a:t>
            </a:r>
          </a:p>
          <a:p>
            <a:pPr marL="342900" indent="-342900"/>
            <a:r>
              <a:rPr lang="en-US" sz="1800"/>
              <a:t>     argument continues.</a:t>
            </a:r>
          </a:p>
        </p:txBody>
      </p:sp>
    </p:spTree>
    <p:extLst>
      <p:ext uri="{BB962C8B-B14F-4D97-AF65-F5344CB8AC3E}">
        <p14:creationId xmlns:p14="http://schemas.microsoft.com/office/powerpoint/2010/main" val="2880868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mph" presetSubtype="0" nodeType="clickEffect">
                                  <p:stCondLst>
                                    <p:cond delay="0"/>
                                  </p:stCondLst>
                                  <p:endCondLst>
                                    <p:cond evt="onNext" delay="0">
                                      <p:tgtEl>
                                        <p:sldTgt/>
                                      </p:tgtEl>
                                    </p:cond>
                                  </p:endCondLst>
                                  <p:childTnLst>
                                    <p:set>
                                      <p:cBhvr override="childStyle">
                                        <p:cTn id="6" dur="indefinite" fill="hold"/>
                                        <p:tgtEl>
                                          <p:spTgt spid="90118">
                                            <p:txEl>
                                              <p:pRg st="5" end="5"/>
                                            </p:txEl>
                                          </p:spTgt>
                                        </p:tgtEl>
                                        <p:attrNameLst>
                                          <p:attrName>style.color</p:attrName>
                                        </p:attrNameLst>
                                      </p:cBhvr>
                                      <p:to>
                                        <p:clrVal>
                                          <a:schemeClr val="accent2"/>
                                        </p:clrVal>
                                      </p:to>
                                    </p:set>
                                    <p:set>
                                      <p:cBhvr override="childStyle">
                                        <p:cTn id="7" dur="indefinite" fill="hold"/>
                                        <p:tgtEl>
                                          <p:spTgt spid="90118">
                                            <p:txEl>
                                              <p:pRg st="5" end="5"/>
                                            </p:txEl>
                                          </p:spTgt>
                                        </p:tgtEl>
                                        <p:attrNameLst>
                                          <p:attrName>style.fontStyle</p:attrName>
                                        </p:attrNameLst>
                                      </p:cBhvr>
                                      <p:to>
                                        <p:strVal val="italic"/>
                                      </p:to>
                                    </p:set>
                                    <p:set>
                                      <p:cBhvr>
                                        <p:cTn id="8" dur="indefinite" fill="hold"/>
                                        <p:tgtEl>
                                          <p:spTgt spid="90118">
                                            <p:txEl>
                                              <p:pRg st="5" end="5"/>
                                            </p:txEl>
                                          </p:spTgt>
                                        </p:tgtEl>
                                        <p:attrNameLst>
                                          <p:attrName>style.fontWeight</p:attrName>
                                        </p:attrNameLst>
                                      </p:cBhvr>
                                      <p:to>
                                        <p:strVal val="bold"/>
                                      </p:to>
                                    </p:set>
                                    <p:set>
                                      <p:cBhvr>
                                        <p:cTn id="9" dur="indefinite" fill="hold"/>
                                        <p:tgtEl>
                                          <p:spTgt spid="90118">
                                            <p:txEl>
                                              <p:pRg st="5" end="5"/>
                                            </p:txEl>
                                          </p:spTgt>
                                        </p:tgtEl>
                                        <p:attrNameLst>
                                          <p:attrName>style.textDecorationUnderline</p:attrName>
                                        </p:attrNameLst>
                                      </p:cBhvr>
                                      <p:to>
                                        <p:strVal val="true"/>
                                      </p:to>
                                    </p:set>
                                  </p:childTnLst>
                                </p:cTn>
                              </p:par>
                              <p:par>
                                <p:cTn id="10" presetID="31" presetClass="emph" presetSubtype="0" nodeType="withEffect">
                                  <p:stCondLst>
                                    <p:cond delay="0"/>
                                  </p:stCondLst>
                                  <p:endCondLst>
                                    <p:cond evt="onNext" delay="0">
                                      <p:tgtEl>
                                        <p:sldTgt/>
                                      </p:tgtEl>
                                    </p:cond>
                                  </p:endCondLst>
                                  <p:childTnLst>
                                    <p:set>
                                      <p:cBhvr override="childStyle">
                                        <p:cTn id="11" dur="indefinite" fill="hold"/>
                                        <p:tgtEl>
                                          <p:spTgt spid="90118">
                                            <p:txEl>
                                              <p:pRg st="6" end="6"/>
                                            </p:txEl>
                                          </p:spTgt>
                                        </p:tgtEl>
                                        <p:attrNameLst>
                                          <p:attrName>style.color</p:attrName>
                                        </p:attrNameLst>
                                      </p:cBhvr>
                                      <p:to>
                                        <p:clrVal>
                                          <a:schemeClr val="accent2"/>
                                        </p:clrVal>
                                      </p:to>
                                    </p:set>
                                    <p:set>
                                      <p:cBhvr override="childStyle">
                                        <p:cTn id="12" dur="indefinite" fill="hold"/>
                                        <p:tgtEl>
                                          <p:spTgt spid="90118">
                                            <p:txEl>
                                              <p:pRg st="6" end="6"/>
                                            </p:txEl>
                                          </p:spTgt>
                                        </p:tgtEl>
                                        <p:attrNameLst>
                                          <p:attrName>style.fontStyle</p:attrName>
                                        </p:attrNameLst>
                                      </p:cBhvr>
                                      <p:to>
                                        <p:strVal val="italic"/>
                                      </p:to>
                                    </p:set>
                                    <p:set>
                                      <p:cBhvr>
                                        <p:cTn id="13" dur="indefinite" fill="hold"/>
                                        <p:tgtEl>
                                          <p:spTgt spid="90118">
                                            <p:txEl>
                                              <p:pRg st="6" end="6"/>
                                            </p:txEl>
                                          </p:spTgt>
                                        </p:tgtEl>
                                        <p:attrNameLst>
                                          <p:attrName>style.fontWeight</p:attrName>
                                        </p:attrNameLst>
                                      </p:cBhvr>
                                      <p:to>
                                        <p:strVal val="bold"/>
                                      </p:to>
                                    </p:set>
                                    <p:set>
                                      <p:cBhvr>
                                        <p:cTn id="14" dur="indefinite" fill="hold"/>
                                        <p:tgtEl>
                                          <p:spTgt spid="90118">
                                            <p:txEl>
                                              <p:pRg st="6" end="6"/>
                                            </p:txEl>
                                          </p:spTgt>
                                        </p:tgtEl>
                                        <p:attrNameLst>
                                          <p:attrName>style.textDecorationUnderline</p:attrName>
                                        </p:attrNameLst>
                                      </p:cBhvr>
                                      <p:to>
                                        <p:strVal val="true"/>
                                      </p:to>
                                    </p:set>
                                  </p:childTnLst>
                                </p:cTn>
                              </p:par>
                              <p:par>
                                <p:cTn id="15" presetID="31" presetClass="emph" presetSubtype="0" nodeType="withEffect">
                                  <p:stCondLst>
                                    <p:cond delay="0"/>
                                  </p:stCondLst>
                                  <p:endCondLst>
                                    <p:cond evt="onNext" delay="0">
                                      <p:tgtEl>
                                        <p:sldTgt/>
                                      </p:tgtEl>
                                    </p:cond>
                                  </p:endCondLst>
                                  <p:childTnLst>
                                    <p:set>
                                      <p:cBhvr override="childStyle">
                                        <p:cTn id="16" dur="indefinite" fill="hold"/>
                                        <p:tgtEl>
                                          <p:spTgt spid="90118">
                                            <p:txEl>
                                              <p:pRg st="7" end="7"/>
                                            </p:txEl>
                                          </p:spTgt>
                                        </p:tgtEl>
                                        <p:attrNameLst>
                                          <p:attrName>style.color</p:attrName>
                                        </p:attrNameLst>
                                      </p:cBhvr>
                                      <p:to>
                                        <p:clrVal>
                                          <a:schemeClr val="accent2"/>
                                        </p:clrVal>
                                      </p:to>
                                    </p:set>
                                    <p:set>
                                      <p:cBhvr override="childStyle">
                                        <p:cTn id="17" dur="indefinite" fill="hold"/>
                                        <p:tgtEl>
                                          <p:spTgt spid="90118">
                                            <p:txEl>
                                              <p:pRg st="7" end="7"/>
                                            </p:txEl>
                                          </p:spTgt>
                                        </p:tgtEl>
                                        <p:attrNameLst>
                                          <p:attrName>style.fontStyle</p:attrName>
                                        </p:attrNameLst>
                                      </p:cBhvr>
                                      <p:to>
                                        <p:strVal val="italic"/>
                                      </p:to>
                                    </p:set>
                                    <p:set>
                                      <p:cBhvr>
                                        <p:cTn id="18" dur="indefinite" fill="hold"/>
                                        <p:tgtEl>
                                          <p:spTgt spid="90118">
                                            <p:txEl>
                                              <p:pRg st="7" end="7"/>
                                            </p:txEl>
                                          </p:spTgt>
                                        </p:tgtEl>
                                        <p:attrNameLst>
                                          <p:attrName>style.fontWeight</p:attrName>
                                        </p:attrNameLst>
                                      </p:cBhvr>
                                      <p:to>
                                        <p:strVal val="bold"/>
                                      </p:to>
                                    </p:set>
                                    <p:set>
                                      <p:cBhvr>
                                        <p:cTn id="19" dur="indefinite" fill="hold"/>
                                        <p:tgtEl>
                                          <p:spTgt spid="90118">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a:solidFill>
                  <a:schemeClr val="accent2"/>
                </a:solidFill>
              </a:rPr>
              <a:t>Masked Multiplier</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105400" cy="3562350"/>
          </a:xfrm>
          <a:prstGeom prst="rect">
            <a:avLst/>
          </a:prstGeom>
          <a:noFill/>
          <a:extLst>
            <a:ext uri="{909E8E84-426E-40dd-AFC4-6F175D3DCCD1}">
              <a14:hiddenFill xmlns:a14="http://schemas.microsoft.com/office/drawing/2010/main">
                <a:solidFill>
                  <a:srgbClr val="FFFFFF"/>
                </a:solidFill>
              </a14:hiddenFill>
            </a:ext>
          </a:extLst>
        </p:spPr>
      </p:pic>
      <p:sp>
        <p:nvSpPr>
          <p:cNvPr id="92165" name="Rectangle 5"/>
          <p:cNvSpPr>
            <a:spLocks noChangeArrowheads="1"/>
          </p:cNvSpPr>
          <p:nvPr/>
        </p:nvSpPr>
        <p:spPr bwMode="auto">
          <a:xfrm>
            <a:off x="914400" y="4800600"/>
            <a:ext cx="69342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000" b="1"/>
              <a:t>Same Principle may be applied for multiplier circuits. </a:t>
            </a:r>
          </a:p>
          <a:p>
            <a:r>
              <a:rPr lang="en-US" sz="2000"/>
              <a:t>q</a:t>
            </a:r>
            <a:r>
              <a:rPr lang="en-US" sz="2000" baseline="-25000"/>
              <a:t>m</a:t>
            </a:r>
            <a:r>
              <a:rPr lang="en-US" sz="2000"/>
              <a:t>=(a.b)xor m</a:t>
            </a:r>
            <a:r>
              <a:rPr lang="en-US" sz="2000" baseline="-25000"/>
              <a:t>q</a:t>
            </a:r>
            <a:r>
              <a:rPr lang="en-US" sz="2000"/>
              <a:t>=(a</a:t>
            </a:r>
            <a:r>
              <a:rPr lang="en-US" sz="2000" baseline="-25000"/>
              <a:t>m</a:t>
            </a:r>
            <a:r>
              <a:rPr lang="en-US" sz="2000"/>
              <a:t>xor m</a:t>
            </a:r>
            <a:r>
              <a:rPr lang="en-US" sz="2000" baseline="-25000"/>
              <a:t>a</a:t>
            </a:r>
            <a:r>
              <a:rPr lang="en-US" sz="2000"/>
              <a:t>).(b</a:t>
            </a:r>
            <a:r>
              <a:rPr lang="en-US" sz="2000" baseline="-25000"/>
              <a:t>m</a:t>
            </a:r>
            <a:r>
              <a:rPr lang="en-US" sz="2000"/>
              <a:t> xor m</a:t>
            </a:r>
            <a:r>
              <a:rPr lang="en-US" sz="2000" baseline="-25000"/>
              <a:t>b</a:t>
            </a:r>
            <a:r>
              <a:rPr lang="en-US" sz="2000"/>
              <a:t>) xor m</a:t>
            </a:r>
            <a:r>
              <a:rPr lang="en-US" sz="2000" baseline="-25000"/>
              <a:t>q</a:t>
            </a:r>
            <a:endParaRPr lang="en-US" sz="2000"/>
          </a:p>
          <a:p>
            <a:r>
              <a:rPr lang="en-US" sz="2000"/>
              <a:t>    =(a</a:t>
            </a:r>
            <a:r>
              <a:rPr lang="en-US" sz="2000" baseline="-25000"/>
              <a:t>m</a:t>
            </a:r>
            <a:r>
              <a:rPr lang="en-US" sz="2000"/>
              <a:t>.b</a:t>
            </a:r>
            <a:r>
              <a:rPr lang="en-US" sz="2000" baseline="-25000"/>
              <a:t>m</a:t>
            </a:r>
            <a:r>
              <a:rPr lang="en-US" sz="2000"/>
              <a:t>) (xor (b</a:t>
            </a:r>
            <a:r>
              <a:rPr lang="en-US" sz="2000" baseline="-25000"/>
              <a:t>m</a:t>
            </a:r>
            <a:r>
              <a:rPr lang="en-US" sz="2000"/>
              <a:t>.m</a:t>
            </a:r>
            <a:r>
              <a:rPr lang="en-US" sz="2000" baseline="-25000"/>
              <a:t>a</a:t>
            </a:r>
            <a:r>
              <a:rPr lang="en-US" sz="2000"/>
              <a:t>) (xor (m</a:t>
            </a:r>
            <a:r>
              <a:rPr lang="en-US" sz="2000" baseline="-25000"/>
              <a:t>b</a:t>
            </a:r>
            <a:r>
              <a:rPr lang="en-US" sz="2000"/>
              <a:t>.a</a:t>
            </a:r>
            <a:r>
              <a:rPr lang="en-US" sz="2000" baseline="-25000"/>
              <a:t>m</a:t>
            </a:r>
            <a:r>
              <a:rPr lang="en-US" sz="2000"/>
              <a:t>) (xor ((m</a:t>
            </a:r>
            <a:r>
              <a:rPr lang="en-US" sz="2000" baseline="-25000"/>
              <a:t>a</a:t>
            </a:r>
            <a:r>
              <a:rPr lang="en-US" sz="2000"/>
              <a:t>.m</a:t>
            </a:r>
            <a:r>
              <a:rPr lang="en-US" sz="2000" baseline="-25000"/>
              <a:t>b</a:t>
            </a:r>
            <a:r>
              <a:rPr lang="en-US" sz="2000"/>
              <a:t>) xor m</a:t>
            </a:r>
            <a:r>
              <a:rPr lang="en-US" sz="2000" baseline="-25000"/>
              <a:t>q</a:t>
            </a:r>
            <a:r>
              <a:rPr lang="en-US" sz="2000"/>
              <a:t>)))) </a:t>
            </a:r>
          </a:p>
        </p:txBody>
      </p:sp>
    </p:spTree>
    <p:extLst>
      <p:ext uri="{BB962C8B-B14F-4D97-AF65-F5344CB8AC3E}">
        <p14:creationId xmlns:p14="http://schemas.microsoft.com/office/powerpoint/2010/main" val="18364077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4000" b="1">
                <a:solidFill>
                  <a:schemeClr val="accent2"/>
                </a:solidFill>
              </a:rPr>
              <a:t>Concluding points on masking</a:t>
            </a:r>
          </a:p>
        </p:txBody>
      </p:sp>
      <p:sp>
        <p:nvSpPr>
          <p:cNvPr id="93187" name="Rectangle 3"/>
          <p:cNvSpPr>
            <a:spLocks noGrp="1" noChangeArrowheads="1"/>
          </p:cNvSpPr>
          <p:nvPr>
            <p:ph type="body" idx="1"/>
          </p:nvPr>
        </p:nvSpPr>
        <p:spPr/>
        <p:txBody>
          <a:bodyPr/>
          <a:lstStyle/>
          <a:p>
            <a:pPr>
              <a:lnSpc>
                <a:spcPct val="90000"/>
              </a:lnSpc>
            </a:pPr>
            <a:r>
              <a:rPr lang="en-US" sz="2400" dirty="0">
                <a:cs typeface="Arial" charset="0"/>
              </a:rPr>
              <a:t>Transitions, T(a</a:t>
            </a:r>
            <a:r>
              <a:rPr lang="en-US" sz="2400" baseline="-25000" dirty="0">
                <a:cs typeface="Arial" charset="0"/>
              </a:rPr>
              <a:t>m</a:t>
            </a:r>
            <a:r>
              <a:rPr lang="en-US" sz="2400" dirty="0">
                <a:cs typeface="Arial" charset="0"/>
              </a:rPr>
              <a:t>), T(m</a:t>
            </a:r>
            <a:r>
              <a:rPr lang="en-US" sz="2400" baseline="-25000" dirty="0">
                <a:cs typeface="Arial" charset="0"/>
              </a:rPr>
              <a:t>a</a:t>
            </a:r>
            <a:r>
              <a:rPr lang="en-US" sz="2400" dirty="0">
                <a:cs typeface="Arial" charset="0"/>
              </a:rPr>
              <a:t>), T(</a:t>
            </a:r>
            <a:r>
              <a:rPr lang="en-US" sz="2400" dirty="0" err="1">
                <a:cs typeface="Arial" charset="0"/>
              </a:rPr>
              <a:t>b</a:t>
            </a:r>
            <a:r>
              <a:rPr lang="en-US" sz="2400" baseline="-25000" dirty="0" err="1">
                <a:cs typeface="Arial" charset="0"/>
              </a:rPr>
              <a:t>m</a:t>
            </a:r>
            <a:r>
              <a:rPr lang="en-US" sz="2400" dirty="0">
                <a:cs typeface="Arial" charset="0"/>
              </a:rPr>
              <a:t>), T(</a:t>
            </a:r>
            <a:r>
              <a:rPr lang="en-US" sz="2400" dirty="0" err="1">
                <a:cs typeface="Arial" charset="0"/>
              </a:rPr>
              <a:t>m</a:t>
            </a:r>
            <a:r>
              <a:rPr lang="en-US" sz="2400" baseline="-25000" dirty="0" err="1">
                <a:cs typeface="Arial" charset="0"/>
              </a:rPr>
              <a:t>b</a:t>
            </a:r>
            <a:r>
              <a:rPr lang="en-US" sz="2400" dirty="0">
                <a:cs typeface="Arial" charset="0"/>
              </a:rPr>
              <a:t>) </a:t>
            </a:r>
            <a:r>
              <a:rPr lang="en-US" sz="2400" dirty="0" smtClean="0">
                <a:cs typeface="Arial" charset="0"/>
              </a:rPr>
              <a:t>do </a:t>
            </a:r>
            <a:r>
              <a:rPr lang="en-US" sz="2400" dirty="0">
                <a:cs typeface="Arial" charset="0"/>
              </a:rPr>
              <a:t>not leak</a:t>
            </a:r>
          </a:p>
          <a:p>
            <a:pPr>
              <a:lnSpc>
                <a:spcPct val="90000"/>
              </a:lnSpc>
            </a:pPr>
            <a:r>
              <a:rPr lang="en-US" sz="2400" dirty="0">
                <a:cs typeface="Arial" charset="0"/>
              </a:rPr>
              <a:t>Correlations, </a:t>
            </a:r>
            <a:r>
              <a:rPr lang="el-GR" sz="2400" dirty="0">
                <a:cs typeface="Arial" charset="0"/>
              </a:rPr>
              <a:t>ρ</a:t>
            </a:r>
            <a:r>
              <a:rPr lang="en-US" sz="2400" dirty="0">
                <a:cs typeface="Arial" charset="0"/>
              </a:rPr>
              <a:t>(T(</a:t>
            </a:r>
            <a:r>
              <a:rPr lang="en-US" sz="2400" dirty="0" err="1">
                <a:cs typeface="Arial" charset="0"/>
              </a:rPr>
              <a:t>i</a:t>
            </a:r>
            <a:r>
              <a:rPr lang="en-US" sz="2400" baseline="-25000" dirty="0" err="1">
                <a:cs typeface="Arial" charset="0"/>
              </a:rPr>
              <a:t>j</a:t>
            </a:r>
            <a:r>
              <a:rPr lang="en-US" sz="2400" dirty="0">
                <a:cs typeface="Arial" charset="0"/>
              </a:rPr>
              <a:t>),a)= </a:t>
            </a:r>
            <a:r>
              <a:rPr lang="el-GR" sz="2400" dirty="0">
                <a:cs typeface="Arial" charset="0"/>
              </a:rPr>
              <a:t>ρ</a:t>
            </a:r>
            <a:r>
              <a:rPr lang="en-US" sz="2400" dirty="0">
                <a:cs typeface="Arial" charset="0"/>
              </a:rPr>
              <a:t>(T(</a:t>
            </a:r>
            <a:r>
              <a:rPr lang="en-US" sz="2400" dirty="0" err="1">
                <a:cs typeface="Arial" charset="0"/>
              </a:rPr>
              <a:t>i</a:t>
            </a:r>
            <a:r>
              <a:rPr lang="en-US" sz="2400" baseline="-25000" dirty="0" err="1">
                <a:cs typeface="Arial" charset="0"/>
              </a:rPr>
              <a:t>j</a:t>
            </a:r>
            <a:r>
              <a:rPr lang="en-US" sz="2400" dirty="0">
                <a:cs typeface="Arial" charset="0"/>
              </a:rPr>
              <a:t>),b)= </a:t>
            </a:r>
            <a:r>
              <a:rPr lang="el-GR" sz="2400" dirty="0">
                <a:cs typeface="Arial" charset="0"/>
              </a:rPr>
              <a:t>ρ</a:t>
            </a:r>
            <a:r>
              <a:rPr lang="en-US" sz="2400" dirty="0">
                <a:cs typeface="Arial" charset="0"/>
              </a:rPr>
              <a:t>(T(</a:t>
            </a:r>
            <a:r>
              <a:rPr lang="en-US" sz="2400" dirty="0" err="1">
                <a:cs typeface="Arial" charset="0"/>
              </a:rPr>
              <a:t>i</a:t>
            </a:r>
            <a:r>
              <a:rPr lang="en-US" sz="2400" baseline="-25000" dirty="0" err="1">
                <a:cs typeface="Arial" charset="0"/>
              </a:rPr>
              <a:t>j</a:t>
            </a:r>
            <a:r>
              <a:rPr lang="en-US" sz="2400" dirty="0">
                <a:cs typeface="Arial" charset="0"/>
              </a:rPr>
              <a:t>),c)=0, for j=1 to 4.</a:t>
            </a:r>
          </a:p>
          <a:p>
            <a:pPr>
              <a:lnSpc>
                <a:spcPct val="90000"/>
              </a:lnSpc>
            </a:pPr>
            <a:r>
              <a:rPr lang="en-US" sz="2400" dirty="0">
                <a:cs typeface="Arial" charset="0"/>
              </a:rPr>
              <a:t>So </a:t>
            </a:r>
            <a:r>
              <a:rPr lang="en-US" sz="2400" dirty="0" err="1">
                <a:cs typeface="Arial" charset="0"/>
              </a:rPr>
              <a:t>xor</a:t>
            </a:r>
            <a:r>
              <a:rPr lang="en-US" sz="2400" dirty="0">
                <a:cs typeface="Arial" charset="0"/>
              </a:rPr>
              <a:t> gates leak information about unmasked values</a:t>
            </a:r>
          </a:p>
          <a:p>
            <a:pPr>
              <a:lnSpc>
                <a:spcPct val="90000"/>
              </a:lnSpc>
            </a:pPr>
            <a:r>
              <a:rPr lang="en-US" sz="2400" dirty="0">
                <a:cs typeface="Arial" charset="0"/>
              </a:rPr>
              <a:t>Reason is that the </a:t>
            </a:r>
            <a:r>
              <a:rPr lang="en-US" sz="2400" dirty="0" err="1">
                <a:cs typeface="Arial" charset="0"/>
              </a:rPr>
              <a:t>xor</a:t>
            </a:r>
            <a:r>
              <a:rPr lang="en-US" sz="2400" dirty="0">
                <a:cs typeface="Arial" charset="0"/>
              </a:rPr>
              <a:t> gates does not change output when both the inputs change value simultaneously or within a small time</a:t>
            </a:r>
          </a:p>
          <a:p>
            <a:pPr>
              <a:lnSpc>
                <a:spcPct val="90000"/>
              </a:lnSpc>
            </a:pPr>
            <a:r>
              <a:rPr lang="en-US" sz="2400" dirty="0">
                <a:cs typeface="Arial" charset="0"/>
              </a:rPr>
              <a:t>Thus the power consumption of the </a:t>
            </a:r>
            <a:r>
              <a:rPr lang="en-US" sz="2400" dirty="0" err="1">
                <a:cs typeface="Arial" charset="0"/>
              </a:rPr>
              <a:t>xor</a:t>
            </a:r>
            <a:r>
              <a:rPr lang="en-US" sz="2400" dirty="0">
                <a:cs typeface="Arial" charset="0"/>
              </a:rPr>
              <a:t> gates depend on the time of arrival of the signals i</a:t>
            </a:r>
            <a:r>
              <a:rPr lang="en-US" sz="2400" baseline="-25000" dirty="0">
                <a:cs typeface="Arial" charset="0"/>
              </a:rPr>
              <a:t>1</a:t>
            </a:r>
            <a:r>
              <a:rPr lang="en-US" sz="2400" dirty="0">
                <a:cs typeface="Arial" charset="0"/>
              </a:rPr>
              <a:t> to i</a:t>
            </a:r>
            <a:r>
              <a:rPr lang="en-US" sz="2400" baseline="-25000" dirty="0">
                <a:cs typeface="Arial" charset="0"/>
              </a:rPr>
              <a:t>4</a:t>
            </a:r>
            <a:r>
              <a:rPr lang="en-US" sz="2400" dirty="0">
                <a:cs typeface="Arial" charset="0"/>
              </a:rPr>
              <a:t>.</a:t>
            </a:r>
          </a:p>
          <a:p>
            <a:pPr>
              <a:lnSpc>
                <a:spcPct val="90000"/>
              </a:lnSpc>
            </a:pPr>
            <a:r>
              <a:rPr lang="en-US" sz="2400" dirty="0">
                <a:cs typeface="Arial" charset="0"/>
              </a:rPr>
              <a:t>These time delays are related to the unmasked values</a:t>
            </a:r>
          </a:p>
          <a:p>
            <a:pPr>
              <a:lnSpc>
                <a:spcPct val="90000"/>
              </a:lnSpc>
            </a:pPr>
            <a:r>
              <a:rPr lang="en-US" sz="2400" dirty="0">
                <a:cs typeface="Arial" charset="0"/>
              </a:rPr>
              <a:t>Thus the masked circuits are still vulnerable to DPA, because of delays in circuits.</a:t>
            </a:r>
            <a:endParaRPr lang="el-GR" sz="2400" dirty="0">
              <a:cs typeface="Arial" charset="0"/>
            </a:endParaRPr>
          </a:p>
        </p:txBody>
      </p:sp>
    </p:spTree>
    <p:extLst>
      <p:ext uri="{BB962C8B-B14F-4D97-AF65-F5344CB8AC3E}">
        <p14:creationId xmlns:p14="http://schemas.microsoft.com/office/powerpoint/2010/main" val="1550578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out)">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ox(out)">
                                      <p:cBhvr>
                                        <p:cTn id="12" dur="500"/>
                                        <p:tgtEl>
                                          <p:spTgt spid="93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ox(out)">
                                      <p:cBhvr>
                                        <p:cTn id="17" dur="500"/>
                                        <p:tgtEl>
                                          <p:spTgt spid="93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box(out)">
                                      <p:cBhvr>
                                        <p:cTn id="22" dur="500"/>
                                        <p:tgtEl>
                                          <p:spTgt spid="931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box(out)">
                                      <p:cBhvr>
                                        <p:cTn id="27" dur="500"/>
                                        <p:tgtEl>
                                          <p:spTgt spid="931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box(out)">
                                      <p:cBhvr>
                                        <p:cTn id="32" dur="500"/>
                                        <p:tgtEl>
                                          <p:spTgt spid="931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box(out)">
                                      <p:cBhvr>
                                        <p:cTn id="37" dur="500"/>
                                        <p:tgtEl>
                                          <p:spTgt spid="93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dirty="0" smtClean="0">
                <a:solidFill>
                  <a:schemeClr val="accent2"/>
                </a:solidFill>
              </a:rPr>
              <a:t>Simple Side </a:t>
            </a:r>
            <a:r>
              <a:rPr lang="en-US" b="1" dirty="0">
                <a:solidFill>
                  <a:schemeClr val="accent2"/>
                </a:solidFill>
              </a:rPr>
              <a:t>Channel Analysis (SCA)</a:t>
            </a:r>
          </a:p>
        </p:txBody>
      </p:sp>
      <p:sp>
        <p:nvSpPr>
          <p:cNvPr id="57347" name="Rectangle 3"/>
          <p:cNvSpPr>
            <a:spLocks noGrp="1" noChangeArrowheads="1"/>
          </p:cNvSpPr>
          <p:nvPr>
            <p:ph type="body" idx="1"/>
          </p:nvPr>
        </p:nvSpPr>
        <p:spPr/>
        <p:txBody>
          <a:bodyPr/>
          <a:lstStyle/>
          <a:p>
            <a:pPr>
              <a:lnSpc>
                <a:spcPct val="80000"/>
              </a:lnSpc>
            </a:pPr>
            <a:r>
              <a:rPr lang="en-US" sz="2800" dirty="0" smtClean="0"/>
              <a:t>makes </a:t>
            </a:r>
            <a:r>
              <a:rPr lang="en-US" sz="2800" dirty="0"/>
              <a:t>use of characteristics that are directly visible in one measurement trace</a:t>
            </a:r>
            <a:r>
              <a:rPr lang="en-US" sz="2800" dirty="0" smtClean="0"/>
              <a:t>.</a:t>
            </a:r>
          </a:p>
          <a:p>
            <a:pPr>
              <a:lnSpc>
                <a:spcPct val="80000"/>
              </a:lnSpc>
            </a:pPr>
            <a:endParaRPr lang="en-US" sz="2800" dirty="0"/>
          </a:p>
          <a:p>
            <a:pPr>
              <a:lnSpc>
                <a:spcPct val="80000"/>
              </a:lnSpc>
            </a:pPr>
            <a:r>
              <a:rPr lang="en-US" sz="2800" dirty="0"/>
              <a:t>The secret key needs to have some simple, exploitable relationship with the operations that are visible in the measurement trace. </a:t>
            </a:r>
          </a:p>
          <a:p>
            <a:pPr>
              <a:lnSpc>
                <a:spcPct val="80000"/>
              </a:lnSpc>
            </a:pPr>
            <a:endParaRPr lang="en-US" sz="2800" dirty="0" smtClean="0"/>
          </a:p>
          <a:p>
            <a:pPr>
              <a:lnSpc>
                <a:spcPct val="80000"/>
              </a:lnSpc>
            </a:pPr>
            <a:r>
              <a:rPr lang="en-US" sz="2800" dirty="0" smtClean="0"/>
              <a:t>Typically</a:t>
            </a:r>
            <a:r>
              <a:rPr lang="en-US" sz="2800" dirty="0"/>
              <a:t>, vulnerable implementations include </a:t>
            </a:r>
            <a:r>
              <a:rPr lang="en-US" sz="2800" b="1" dirty="0">
                <a:solidFill>
                  <a:srgbClr val="FF0000"/>
                </a:solidFill>
              </a:rPr>
              <a:t>key dependent </a:t>
            </a:r>
            <a:r>
              <a:rPr lang="en-US" sz="2800" b="1" dirty="0" smtClean="0">
                <a:solidFill>
                  <a:srgbClr val="FF0000"/>
                </a:solidFill>
              </a:rPr>
              <a:t>operations (e.g., branching</a:t>
            </a:r>
            <a:r>
              <a:rPr lang="en-US" sz="2800" dirty="0" smtClean="0"/>
              <a:t>, or </a:t>
            </a:r>
            <a:r>
              <a:rPr lang="en-US" sz="2800" dirty="0" smtClean="0">
                <a:solidFill>
                  <a:srgbClr val="FF0000"/>
                </a:solidFill>
              </a:rPr>
              <a:t>key memory access)</a:t>
            </a:r>
            <a:endParaRPr lang="en-US" sz="2800" b="1" dirty="0">
              <a:solidFill>
                <a:srgbClr val="FF0000"/>
              </a:solidFill>
            </a:endParaRPr>
          </a:p>
          <a:p>
            <a:pPr>
              <a:lnSpc>
                <a:spcPct val="80000"/>
              </a:lnSpc>
              <a:buFontTx/>
              <a:buNone/>
            </a:pPr>
            <a:endParaRPr lang="en-US" sz="1600" dirty="0"/>
          </a:p>
        </p:txBody>
      </p:sp>
    </p:spTree>
    <p:extLst>
      <p:ext uri="{BB962C8B-B14F-4D97-AF65-F5344CB8AC3E}">
        <p14:creationId xmlns:p14="http://schemas.microsoft.com/office/powerpoint/2010/main" val="64800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checkerboard(across)">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Effect transition="in" filter="checkerboard(across)">
                                      <p:cBhvr>
                                        <p:cTn id="1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Differential Side Channel Analysis</a:t>
            </a:r>
            <a:r>
              <a:rPr lang="en-US" sz="2800" dirty="0">
                <a:solidFill>
                  <a:srgbClr val="000000"/>
                </a:solidFill>
              </a:rPr>
              <a:t> </a:t>
            </a:r>
            <a:br>
              <a:rPr lang="en-US" sz="2800" dirty="0">
                <a:solidFill>
                  <a:srgbClr val="000000"/>
                </a:solidFill>
              </a:rPr>
            </a:br>
            <a:endParaRPr lang="en-US" dirty="0">
              <a:solidFill>
                <a:srgbClr val="000000"/>
              </a:solidFill>
            </a:endParaRPr>
          </a:p>
        </p:txBody>
      </p:sp>
      <p:sp>
        <p:nvSpPr>
          <p:cNvPr id="3" name="Content Placeholder 2"/>
          <p:cNvSpPr>
            <a:spLocks noGrp="1"/>
          </p:cNvSpPr>
          <p:nvPr>
            <p:ph idx="1"/>
          </p:nvPr>
        </p:nvSpPr>
        <p:spPr/>
        <p:txBody>
          <a:bodyPr/>
          <a:lstStyle/>
          <a:p>
            <a:pPr>
              <a:lnSpc>
                <a:spcPct val="80000"/>
              </a:lnSpc>
            </a:pPr>
            <a:r>
              <a:rPr lang="en-US" dirty="0" smtClean="0"/>
              <a:t>Differences not </a:t>
            </a:r>
            <a:r>
              <a:rPr lang="en-US" dirty="0"/>
              <a:t>directly visible in one measurement trace.</a:t>
            </a:r>
          </a:p>
          <a:p>
            <a:pPr lvl="1">
              <a:lnSpc>
                <a:spcPct val="80000"/>
              </a:lnSpc>
            </a:pPr>
            <a:r>
              <a:rPr lang="en-US" dirty="0"/>
              <a:t> </a:t>
            </a:r>
            <a:r>
              <a:rPr lang="en-US" dirty="0" smtClean="0"/>
              <a:t>Statistical </a:t>
            </a:r>
            <a:r>
              <a:rPr lang="en-US" dirty="0"/>
              <a:t>methods have to be applied. </a:t>
            </a:r>
          </a:p>
          <a:p>
            <a:pPr>
              <a:lnSpc>
                <a:spcPct val="80000"/>
              </a:lnSpc>
            </a:pPr>
            <a:endParaRPr lang="en-US" dirty="0" smtClean="0"/>
          </a:p>
          <a:p>
            <a:pPr>
              <a:lnSpc>
                <a:spcPct val="80000"/>
              </a:lnSpc>
            </a:pPr>
            <a:r>
              <a:rPr lang="en-US" dirty="0" smtClean="0"/>
              <a:t>Typically targets </a:t>
            </a:r>
            <a:r>
              <a:rPr lang="en-US" dirty="0"/>
              <a:t>one specific intermediate </a:t>
            </a:r>
            <a:r>
              <a:rPr lang="en-US" dirty="0" smtClean="0"/>
              <a:t>result</a:t>
            </a:r>
          </a:p>
          <a:p>
            <a:pPr>
              <a:lnSpc>
                <a:spcPct val="80000"/>
              </a:lnSpc>
            </a:pPr>
            <a:endParaRPr lang="en-US" dirty="0" smtClean="0"/>
          </a:p>
          <a:p>
            <a:pPr>
              <a:lnSpc>
                <a:spcPct val="80000"/>
              </a:lnSpc>
            </a:pPr>
            <a:r>
              <a:rPr lang="en-US" dirty="0" smtClean="0"/>
              <a:t>A </a:t>
            </a:r>
            <a:r>
              <a:rPr lang="en-US" dirty="0"/>
              <a:t>typical approach chooses a selection </a:t>
            </a:r>
            <a:r>
              <a:rPr lang="en-US" dirty="0" smtClean="0"/>
              <a:t>function</a:t>
            </a:r>
          </a:p>
          <a:p>
            <a:pPr lvl="1">
              <a:lnSpc>
                <a:spcPct val="80000"/>
              </a:lnSpc>
            </a:pPr>
            <a:r>
              <a:rPr lang="en-US" dirty="0" smtClean="0"/>
              <a:t>i.e</a:t>
            </a:r>
            <a:r>
              <a:rPr lang="en-US" dirty="0"/>
              <a:t>., </a:t>
            </a:r>
            <a:r>
              <a:rPr lang="en-US" dirty="0" smtClean="0"/>
              <a:t>intermediate </a:t>
            </a:r>
            <a:r>
              <a:rPr lang="en-US" dirty="0"/>
              <a:t>result at the beginning or end of </a:t>
            </a:r>
            <a:r>
              <a:rPr lang="en-US" dirty="0" smtClean="0"/>
              <a:t>crypto algorithm</a:t>
            </a:r>
            <a:endParaRPr lang="en-US" dirty="0"/>
          </a:p>
          <a:p>
            <a:pPr lvl="1">
              <a:lnSpc>
                <a:spcPct val="80000"/>
              </a:lnSpc>
            </a:pPr>
            <a:r>
              <a:rPr lang="en-US" dirty="0"/>
              <a:t>R</a:t>
            </a:r>
            <a:r>
              <a:rPr lang="en-US" dirty="0" smtClean="0"/>
              <a:t>esult </a:t>
            </a:r>
            <a:r>
              <a:rPr lang="en-US" dirty="0"/>
              <a:t>of the selection function depends on the known input/output data and a small number of hypotheses on the key value. </a:t>
            </a:r>
          </a:p>
          <a:p>
            <a:pPr>
              <a:lnSpc>
                <a:spcPct val="80000"/>
              </a:lnSpc>
            </a:pPr>
            <a:endParaRPr lang="en-US" dirty="0" smtClean="0"/>
          </a:p>
          <a:p>
            <a:pPr>
              <a:lnSpc>
                <a:spcPct val="80000"/>
              </a:lnSpc>
            </a:pPr>
            <a:r>
              <a:rPr lang="en-US" dirty="0" smtClean="0"/>
              <a:t>Outcome of selection </a:t>
            </a:r>
            <a:r>
              <a:rPr lang="en-US" dirty="0"/>
              <a:t>function </a:t>
            </a:r>
            <a:r>
              <a:rPr lang="en-US" dirty="0" smtClean="0"/>
              <a:t>is a partitioning </a:t>
            </a:r>
            <a:r>
              <a:rPr lang="en-US" dirty="0"/>
              <a:t>of the overall measurement data for each hypothesis used</a:t>
            </a:r>
            <a:r>
              <a:rPr lang="en-US" dirty="0" smtClean="0"/>
              <a:t>.</a:t>
            </a:r>
          </a:p>
          <a:p>
            <a:pPr>
              <a:lnSpc>
                <a:spcPct val="80000"/>
              </a:lnSpc>
            </a:pPr>
            <a:endParaRPr lang="en-US" dirty="0"/>
          </a:p>
          <a:p>
            <a:pPr>
              <a:lnSpc>
                <a:spcPct val="80000"/>
              </a:lnSpc>
            </a:pPr>
            <a:r>
              <a:rPr lang="en-US" dirty="0"/>
              <a:t> For the correct key hypothesis, </a:t>
            </a:r>
            <a:r>
              <a:rPr lang="en-US" b="1" dirty="0"/>
              <a:t>different statistical properties</a:t>
            </a:r>
            <a:r>
              <a:rPr lang="en-US" dirty="0"/>
              <a:t> of the two partitioning sets are </a:t>
            </a:r>
            <a:r>
              <a:rPr lang="en-US" dirty="0" smtClean="0"/>
              <a:t>expected</a:t>
            </a:r>
            <a:endParaRPr lang="en-US" dirty="0"/>
          </a:p>
        </p:txBody>
      </p:sp>
    </p:spTree>
    <p:extLst>
      <p:ext uri="{BB962C8B-B14F-4D97-AF65-F5344CB8AC3E}">
        <p14:creationId xmlns:p14="http://schemas.microsoft.com/office/powerpoint/2010/main" val="638888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Differential Power Analysis</a:t>
            </a:r>
            <a:endParaRPr lang="en-US" dirty="0"/>
          </a:p>
        </p:txBody>
      </p:sp>
      <p:sp>
        <p:nvSpPr>
          <p:cNvPr id="3" name="Subtitle 2"/>
          <p:cNvSpPr>
            <a:spLocks noGrp="1"/>
          </p:cNvSpPr>
          <p:nvPr>
            <p:ph type="subTitle" idx="1"/>
          </p:nvPr>
        </p:nvSpPr>
        <p:spPr/>
        <p:txBody>
          <a:bodyPr/>
          <a:lstStyle/>
          <a:p>
            <a:r>
              <a:rPr lang="en-US" dirty="0" smtClean="0"/>
              <a:t>Kocher et al, 1999</a:t>
            </a:r>
            <a:endParaRPr lang="en-US" dirty="0"/>
          </a:p>
        </p:txBody>
      </p:sp>
    </p:spTree>
    <p:extLst>
      <p:ext uri="{BB962C8B-B14F-4D97-AF65-F5344CB8AC3E}">
        <p14:creationId xmlns:p14="http://schemas.microsoft.com/office/powerpoint/2010/main" val="25065894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solidFill>
                  <a:schemeClr val="accent2"/>
                </a:solidFill>
              </a:rPr>
              <a:t>Power Attacks (PA)</a:t>
            </a:r>
          </a:p>
        </p:txBody>
      </p:sp>
      <p:sp>
        <p:nvSpPr>
          <p:cNvPr id="58371" name="Rectangle 3"/>
          <p:cNvSpPr>
            <a:spLocks noGrp="1" noChangeArrowheads="1"/>
          </p:cNvSpPr>
          <p:nvPr>
            <p:ph type="body" idx="1"/>
          </p:nvPr>
        </p:nvSpPr>
        <p:spPr/>
        <p:txBody>
          <a:bodyPr/>
          <a:lstStyle/>
          <a:p>
            <a:pPr>
              <a:lnSpc>
                <a:spcPct val="90000"/>
              </a:lnSpc>
            </a:pPr>
            <a:r>
              <a:rPr lang="en-US" dirty="0" smtClean="0"/>
              <a:t>Differential </a:t>
            </a:r>
            <a:r>
              <a:rPr lang="en-US" dirty="0"/>
              <a:t>Power Attacks (DPA</a:t>
            </a:r>
            <a:r>
              <a:rPr lang="en-US" dirty="0" smtClean="0"/>
              <a:t>) is a popular and difficult threat</a:t>
            </a:r>
          </a:p>
          <a:p>
            <a:pPr>
              <a:lnSpc>
                <a:spcPct val="90000"/>
              </a:lnSpc>
            </a:pPr>
            <a:endParaRPr lang="en-US" dirty="0"/>
          </a:p>
          <a:p>
            <a:pPr>
              <a:lnSpc>
                <a:spcPct val="90000"/>
              </a:lnSpc>
            </a:pPr>
            <a:r>
              <a:rPr lang="en-US" dirty="0"/>
              <a:t>Exploit the fact that (dynamic) power consumption of chip is correlated to intermediate results of the algorithm</a:t>
            </a:r>
          </a:p>
          <a:p>
            <a:pPr>
              <a:lnSpc>
                <a:spcPct val="90000"/>
              </a:lnSpc>
            </a:pPr>
            <a:endParaRPr lang="en-US" dirty="0" smtClean="0"/>
          </a:p>
          <a:p>
            <a:pPr>
              <a:lnSpc>
                <a:spcPct val="90000"/>
              </a:lnSpc>
            </a:pPr>
            <a:r>
              <a:rPr lang="en-US" dirty="0" smtClean="0"/>
              <a:t>To </a:t>
            </a:r>
            <a:r>
              <a:rPr lang="en-US" dirty="0"/>
              <a:t>measure </a:t>
            </a:r>
            <a:r>
              <a:rPr lang="en-US" dirty="0" smtClean="0"/>
              <a:t>the circuit power</a:t>
            </a:r>
            <a:r>
              <a:rPr lang="en-US" dirty="0"/>
              <a:t>, a small resistor </a:t>
            </a:r>
            <a:r>
              <a:rPr lang="en-US" dirty="0" smtClean="0"/>
              <a:t>(~50 </a:t>
            </a:r>
            <a:r>
              <a:rPr lang="en-US" dirty="0" err="1" smtClean="0"/>
              <a:t>Ω</a:t>
            </a:r>
            <a:r>
              <a:rPr lang="en-US" dirty="0" smtClean="0"/>
              <a:t>) </a:t>
            </a:r>
            <a:r>
              <a:rPr lang="en-US" dirty="0"/>
              <a:t>is inserted in series with the power or ground input </a:t>
            </a:r>
          </a:p>
        </p:txBody>
      </p:sp>
    </p:spTree>
    <p:extLst>
      <p:ext uri="{BB962C8B-B14F-4D97-AF65-F5344CB8AC3E}">
        <p14:creationId xmlns:p14="http://schemas.microsoft.com/office/powerpoint/2010/main" val="14861756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a:solidFill>
                  <a:schemeClr val="accent2"/>
                </a:solidFill>
              </a:rPr>
              <a:t>Lab Set Up for Power Analysis</a:t>
            </a:r>
          </a:p>
        </p:txBody>
      </p:sp>
      <p:pic>
        <p:nvPicPr>
          <p:cNvPr id="59397" name="Picture 5" descr="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162050"/>
            <a:ext cx="8391525" cy="5467350"/>
          </a:xfrm>
          <a:prstGeom prst="rect">
            <a:avLst/>
          </a:prstGeom>
          <a:noFill/>
          <a:extLst>
            <a:ext uri="{909E8E84-426E-40dd-AFC4-6F175D3DCCD1}">
              <a14:hiddenFill xmlns:a14="http://schemas.microsoft.com/office/drawing/2010/main">
                <a:solidFill>
                  <a:srgbClr val="FFFFFF"/>
                </a:solidFill>
              </a14:hiddenFill>
            </a:ext>
          </a:extLst>
        </p:spPr>
      </p:pic>
      <p:sp>
        <p:nvSpPr>
          <p:cNvPr id="59398" name="Rectangle 6"/>
          <p:cNvSpPr>
            <a:spLocks noChangeArrowheads="1"/>
          </p:cNvSpPr>
          <p:nvPr/>
        </p:nvSpPr>
        <p:spPr bwMode="auto">
          <a:xfrm>
            <a:off x="304800" y="1143000"/>
            <a:ext cx="2743200" cy="1752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Can sample voltage </a:t>
            </a:r>
          </a:p>
          <a:p>
            <a:pPr algn="ctr"/>
            <a:r>
              <a:rPr lang="en-US" sz="2000"/>
              <a:t>differences at around </a:t>
            </a:r>
          </a:p>
          <a:p>
            <a:pPr algn="ctr"/>
            <a:r>
              <a:rPr lang="en-US" sz="2000"/>
              <a:t>1GHz with less than </a:t>
            </a:r>
          </a:p>
          <a:p>
            <a:pPr algn="ctr"/>
            <a:r>
              <a:rPr lang="en-US" sz="2000"/>
              <a:t>1% error. It also transfers</a:t>
            </a:r>
          </a:p>
          <a:p>
            <a:pPr algn="ctr"/>
            <a:r>
              <a:rPr lang="en-US" sz="2000"/>
              <a:t>Data to a PC. Cost around </a:t>
            </a:r>
          </a:p>
          <a:p>
            <a:pPr algn="ctr"/>
            <a:r>
              <a:rPr lang="en-US" sz="2000"/>
              <a:t>$400.</a:t>
            </a:r>
          </a:p>
        </p:txBody>
      </p:sp>
      <p:sp>
        <p:nvSpPr>
          <p:cNvPr id="59399" name="Text Box 7"/>
          <p:cNvSpPr txBox="1">
            <a:spLocks noChangeArrowheads="1"/>
          </p:cNvSpPr>
          <p:nvPr/>
        </p:nvSpPr>
        <p:spPr bwMode="auto">
          <a:xfrm>
            <a:off x="736600" y="6527800"/>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accent2"/>
                </a:solidFill>
              </a:rPr>
              <a:t>Courtesy:</a:t>
            </a:r>
            <a:r>
              <a:rPr lang="en-US" sz="2000"/>
              <a:t> Side-Channel Analysis Lab, </a:t>
            </a:r>
          </a:p>
        </p:txBody>
      </p:sp>
      <p:graphicFrame>
        <p:nvGraphicFramePr>
          <p:cNvPr id="59464" name="Group 72"/>
          <p:cNvGraphicFramePr>
            <a:graphicFrameLocks noGrp="1"/>
          </p:cNvGraphicFramePr>
          <p:nvPr/>
        </p:nvGraphicFramePr>
        <p:xfrm>
          <a:off x="0" y="0"/>
          <a:ext cx="208280" cy="6601459"/>
        </p:xfrm>
        <a:graphic>
          <a:graphicData uri="http://schemas.openxmlformats.org/drawingml/2006/table">
            <a:tbl>
              <a:tblPr/>
              <a:tblGrid>
                <a:gridCol w="208280"/>
              </a:tblGrid>
              <a:tr h="6083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horzOverflow="overflow">
                    <a:lnL cap="flat">
                      <a:noFill/>
                    </a:lnL>
                    <a:lnR cap="flat">
                      <a:noFill/>
                    </a:lnR>
                    <a:lnT cap="fla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59452" name="Group 60"/>
          <p:cNvGraphicFramePr>
            <a:graphicFrameLocks noGrp="1"/>
          </p:cNvGraphicFramePr>
          <p:nvPr/>
        </p:nvGraphicFramePr>
        <p:xfrm>
          <a:off x="9525" y="9525"/>
          <a:ext cx="3407410" cy="1752600"/>
        </p:xfrm>
        <a:graphic>
          <a:graphicData uri="http://schemas.openxmlformats.org/drawingml/2006/table">
            <a:tbl>
              <a:tblPr/>
              <a:tblGrid>
                <a:gridCol w="1058863"/>
                <a:gridCol w="182562"/>
                <a:gridCol w="180975"/>
                <a:gridCol w="208280"/>
                <a:gridCol w="1568450"/>
                <a:gridCol w="208280"/>
              </a:tblGrid>
              <a:tr h="393700">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cap="flat">
                      <a:noFill/>
                    </a:lnL>
                    <a:lnR>
                      <a:noFill/>
                    </a:lnR>
                    <a:lnT cap="flat">
                      <a:noFill/>
                    </a:lnT>
                    <a:lnB>
                      <a:noFill/>
                    </a:lnB>
                    <a:lnTlToBr>
                      <a:noFill/>
                    </a:lnTlToBr>
                    <a:lnBlToTr>
                      <a:noFill/>
                    </a:lnBlToTr>
                    <a:noFill/>
                  </a:tcPr>
                </a:tc>
                <a:tc rowSpan="2"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r>
                        <a:rPr kumimoji="0" lang="en-US" sz="2700" b="0" i="0" u="none" strike="noStrike" cap="none" normalizeH="0" baseline="0">
                          <a:ln>
                            <a:noFill/>
                          </a:ln>
                          <a:solidFill>
                            <a:schemeClr val="tx1"/>
                          </a:solidFill>
                          <a:effectLst/>
                          <a:latin typeface="Arial" charset="0"/>
                          <a:ea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rPr>
                        <a:t>                                          </a:t>
                      </a:r>
                    </a:p>
                  </a:txBody>
                  <a:tcPr anchor="ctr" horzOverflow="overflow">
                    <a:lnL>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endParaRPr kumimoji="0" lang="en-US" sz="27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cap="flat">
                      <a:noFill/>
                    </a:lnR>
                    <a:lnT cap="flat">
                      <a:noFill/>
                    </a:lnT>
                    <a:lnB>
                      <a:noFill/>
                    </a:lnB>
                    <a:lnTlToBr>
                      <a:noFill/>
                    </a:lnTlToBr>
                    <a:lnBlToTr>
                      <a:noFill/>
                    </a:lnBlToTr>
                    <a:noFill/>
                  </a:tcPr>
                </a:tc>
              </a:tr>
              <a:tr h="0">
                <a:tc gridSpan="2" vMerge="1">
                  <a:txBody>
                    <a:bodyPr/>
                    <a:lstStyle/>
                    <a:p>
                      <a:endParaRPr lang="en-US"/>
                    </a:p>
                  </a:txBody>
                  <a:tcPr/>
                </a:tc>
                <a:tc hMerge="1" v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r>
                        <a:rPr kumimoji="0" lang="en-US" sz="700" b="0" i="0" u="none" strike="noStrike" cap="none" normalizeH="0" baseline="0">
                          <a:ln>
                            <a:noFill/>
                          </a:ln>
                          <a:solidFill>
                            <a:schemeClr val="tx1"/>
                          </a:solidFill>
                          <a:effectLst/>
                          <a:latin typeface="Arial" charset="0"/>
                          <a:ea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rPr>
                        <a:t>                                          </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endParaRPr kumimoji="0" lang="en-US" sz="7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cap="flat">
                      <a:noFill/>
                    </a:lnR>
                    <a:lnT>
                      <a:noFill/>
                    </a:lnT>
                    <a:lnB>
                      <a:noFill/>
                    </a:lnB>
                    <a:lnTlToBr>
                      <a:noFill/>
                    </a:lnTlToBr>
                    <a:lnBlToTr>
                      <a:noFill/>
                    </a:lnBlToTr>
                    <a:noFill/>
                  </a:tcPr>
                </a:tc>
              </a:tr>
              <a:tr h="1793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cap="flat">
                      <a:noFill/>
                    </a:lnL>
                    <a:lnR>
                      <a:noFill/>
                    </a:lnR>
                    <a:lnT>
                      <a:noFill/>
                    </a:lnT>
                    <a:lnB cap="flat">
                      <a:noFill/>
                    </a:lnB>
                    <a:lnTlToBr>
                      <a:noFill/>
                    </a:lnTlToBr>
                    <a:lnBlToTr>
                      <a:noFill/>
                    </a:lnBlToTr>
                    <a:noFill/>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r>
                        <a:rPr kumimoji="0" lang="en-US" sz="3000" b="0" i="0" u="none" strike="noStrike" cap="none" normalizeH="0" baseline="0">
                          <a:ln>
                            <a:noFill/>
                          </a:ln>
                          <a:solidFill>
                            <a:schemeClr val="tx1"/>
                          </a:solidFill>
                          <a:effectLst/>
                          <a:latin typeface="Arial" charset="0"/>
                          <a:ea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rPr>
                        <a:t>                             </a:t>
                      </a:r>
                    </a:p>
                  </a:txBody>
                  <a:tcPr anchor="ctr" horzOverflow="overflow">
                    <a:lnL>
                      <a:noFill/>
                    </a:lnL>
                    <a:lnR>
                      <a:noFill/>
                    </a:lnR>
                    <a:lnT>
                      <a:noFill/>
                    </a:lnT>
                    <a:lnB cap="flat">
                      <a:noFill/>
                    </a:lnB>
                    <a:lnTlToBr>
                      <a:noFill/>
                    </a:lnTlToBr>
                    <a:lnBlToTr>
                      <a:noFill/>
                    </a:lnBlToTr>
                    <a:noFill/>
                  </a:tcPr>
                </a:tc>
                <a:tc rowSpan="2"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r>
                        <a:rPr kumimoji="0" lang="en-US" sz="1200" b="0" i="0" u="none" strike="noStrike" cap="none" normalizeH="0" baseline="0">
                          <a:ln>
                            <a:noFill/>
                          </a:ln>
                          <a:solidFill>
                            <a:schemeClr val="tx1"/>
                          </a:solidFill>
                          <a:effectLst/>
                          <a:latin typeface="Arial" charset="0"/>
                          <a:ea typeface="ＭＳ Ｐゴシック" charset="0"/>
                        </a:rPr>
                        <a:t> </a:t>
                      </a:r>
                      <a:r>
                        <a:rPr kumimoji="0" lang="en-US" sz="1800" b="0" i="0" u="none" strike="noStrike" cap="none" normalizeH="0" baseline="0">
                          <a:ln>
                            <a:noFill/>
                          </a:ln>
                          <a:solidFill>
                            <a:schemeClr val="tx1"/>
                          </a:solidFill>
                          <a:effectLst/>
                          <a:latin typeface="Arial" charset="0"/>
                          <a:ea typeface="ＭＳ Ｐゴシック" charset="0"/>
                        </a:rPr>
                        <a:t>                                 </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endParaRPr kumimoji="0" lang="en-US" sz="12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cap="flat">
                      <a:noFill/>
                    </a:lnR>
                    <a:lnT>
                      <a:noFill/>
                    </a:lnT>
                    <a:lnB>
                      <a:noFill/>
                    </a:lnB>
                    <a:lnTlToBr>
                      <a:noFill/>
                    </a:lnTlToBr>
                    <a:lnBlToTr>
                      <a:noFill/>
                    </a:lnBlToTr>
                    <a:noFill/>
                  </a:tcPr>
                </a:tc>
              </a:tr>
              <a:tr h="179388">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endParaRPr kumimoji="0" lang="en-US" sz="1200" b="0" i="0" u="none" strike="noStrike" cap="none" normalizeH="0" baseline="0">
                        <a:ln>
                          <a:noFill/>
                        </a:ln>
                        <a:solidFill>
                          <a:schemeClr val="tx1"/>
                        </a:solidFill>
                        <a:effectLst/>
                        <a:latin typeface="Arial" charset="0"/>
                        <a:ea typeface="ＭＳ Ｐゴシック" charset="0"/>
                      </a:endParaRP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59404" name="Picture 1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258763"/>
            <a:ext cx="95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59408"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966788"/>
            <a:ext cx="95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59414" name="Picture 22" descr="Graz University of Tech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592888"/>
            <a:ext cx="2895600" cy="265112"/>
          </a:xfrm>
          <a:prstGeom prst="rect">
            <a:avLst/>
          </a:prstGeom>
          <a:noFill/>
          <a:extLst>
            <a:ext uri="{909E8E84-426E-40dd-AFC4-6F175D3DCCD1}">
              <a14:hiddenFill xmlns:a14="http://schemas.microsoft.com/office/drawing/2010/main">
                <a:solidFill>
                  <a:srgbClr val="FFFFFF"/>
                </a:solidFill>
              </a14:hiddenFill>
            </a:ext>
          </a:extLst>
        </p:spPr>
      </p:pic>
      <p:pic>
        <p:nvPicPr>
          <p:cNvPr id="59416" name="Picture 2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1604963"/>
            <a:ext cx="95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59419" name="Picture 2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3935413"/>
            <a:ext cx="9525" cy="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056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3200400" y="4191000"/>
            <a:ext cx="5638800" cy="990600"/>
            <a:chOff x="2016" y="2640"/>
            <a:chExt cx="3552" cy="624"/>
          </a:xfrm>
        </p:grpSpPr>
        <p:sp>
          <p:nvSpPr>
            <p:cNvPr id="64515" name="Rectangle 3"/>
            <p:cNvSpPr>
              <a:spLocks noChangeArrowheads="1"/>
            </p:cNvSpPr>
            <p:nvPr/>
          </p:nvSpPr>
          <p:spPr bwMode="auto">
            <a:xfrm>
              <a:off x="2016" y="2688"/>
              <a:ext cx="3552" cy="52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4516" name="Object 4"/>
            <p:cNvGraphicFramePr>
              <a:graphicFrameLocks noChangeAspect="1"/>
            </p:cNvGraphicFramePr>
            <p:nvPr/>
          </p:nvGraphicFramePr>
          <p:xfrm>
            <a:off x="2064" y="2640"/>
            <a:ext cx="903" cy="610"/>
          </p:xfrm>
          <a:graphic>
            <a:graphicData uri="http://schemas.openxmlformats.org/presentationml/2006/ole">
              <mc:AlternateContent xmlns:mc="http://schemas.openxmlformats.org/markup-compatibility/2006">
                <mc:Choice xmlns:v="urn:schemas-microsoft-com:vml" Requires="v">
                  <p:oleObj spid="_x0000_s1030" name="グラフ" r:id="rId4" imgW="1914525" imgH="2485949" progId="Excel.Chart.8">
                    <p:embed/>
                  </p:oleObj>
                </mc:Choice>
                <mc:Fallback>
                  <p:oleObj name="グラフ" r:id="rId4" imgW="1914525" imgH="24859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640"/>
                          <a:ext cx="903"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2793" y="2654"/>
            <a:ext cx="711" cy="610"/>
          </p:xfrm>
          <a:graphic>
            <a:graphicData uri="http://schemas.openxmlformats.org/presentationml/2006/ole">
              <mc:AlternateContent xmlns:mc="http://schemas.openxmlformats.org/markup-compatibility/2006">
                <mc:Choice xmlns:v="urn:schemas-microsoft-com:vml" Requires="v">
                  <p:oleObj spid="_x0000_s1031" name="グラフ" r:id="rId6" imgW="1514475" imgH="2495702" progId="Excel.Chart.8">
                    <p:embed/>
                  </p:oleObj>
                </mc:Choice>
                <mc:Fallback>
                  <p:oleObj name="グラフ" r:id="rId6" imgW="1514475" imgH="2495702"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 y="2654"/>
                          <a:ext cx="711"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3360" y="2640"/>
            <a:ext cx="903" cy="610"/>
          </p:xfrm>
          <a:graphic>
            <a:graphicData uri="http://schemas.openxmlformats.org/presentationml/2006/ole">
              <mc:AlternateContent xmlns:mc="http://schemas.openxmlformats.org/markup-compatibility/2006">
                <mc:Choice xmlns:v="urn:schemas-microsoft-com:vml" Requires="v">
                  <p:oleObj spid="_x0000_s1032" name="グラフ" r:id="rId8" imgW="1914525" imgH="2485949" progId="Excel.Chart.8">
                    <p:embed/>
                  </p:oleObj>
                </mc:Choice>
                <mc:Fallback>
                  <p:oleObj name="グラフ" r:id="rId8" imgW="1914525" imgH="24859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2640"/>
                          <a:ext cx="903"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4089" y="2640"/>
            <a:ext cx="903" cy="610"/>
          </p:xfrm>
          <a:graphic>
            <a:graphicData uri="http://schemas.openxmlformats.org/presentationml/2006/ole">
              <mc:AlternateContent xmlns:mc="http://schemas.openxmlformats.org/markup-compatibility/2006">
                <mc:Choice xmlns:v="urn:schemas-microsoft-com:vml" Requires="v">
                  <p:oleObj spid="_x0000_s1033" name="グラフ" r:id="rId9" imgW="1914525" imgH="2485949" progId="Excel.Chart.8">
                    <p:embed/>
                  </p:oleObj>
                </mc:Choice>
                <mc:Fallback>
                  <p:oleObj name="グラフ" r:id="rId9" imgW="1914525" imgH="24859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 y="2640"/>
                          <a:ext cx="903"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4828" y="2654"/>
            <a:ext cx="711" cy="610"/>
          </p:xfrm>
          <a:graphic>
            <a:graphicData uri="http://schemas.openxmlformats.org/presentationml/2006/ole">
              <mc:AlternateContent xmlns:mc="http://schemas.openxmlformats.org/markup-compatibility/2006">
                <mc:Choice xmlns:v="urn:schemas-microsoft-com:vml" Requires="v">
                  <p:oleObj spid="_x0000_s1034" name="Chart" r:id="rId10" imgW="1514475" imgH="2495702" progId="Excel.Chart.8">
                    <p:embed/>
                  </p:oleObj>
                </mc:Choice>
                <mc:Fallback>
                  <p:oleObj name="Chart" r:id="rId10" imgW="1514475" imgH="2495702"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8" y="2654"/>
                          <a:ext cx="711" cy="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64521" name="Text Box 9"/>
          <p:cNvSpPr txBox="1">
            <a:spLocks noChangeArrowheads="1"/>
          </p:cNvSpPr>
          <p:nvPr/>
        </p:nvSpPr>
        <p:spPr bwMode="auto">
          <a:xfrm>
            <a:off x="228600" y="4251325"/>
            <a:ext cx="28956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ja-JP" sz="2000">
                <a:solidFill>
                  <a:schemeClr val="tx2"/>
                </a:solidFill>
                <a:cs typeface="ＭＳ Ｐゴシック" charset="0"/>
              </a:rPr>
              <a:t>Power consumption</a:t>
            </a:r>
          </a:p>
        </p:txBody>
      </p:sp>
      <p:sp>
        <p:nvSpPr>
          <p:cNvPr id="64522" name="Rectangle 10"/>
          <p:cNvSpPr>
            <a:spLocks noGrp="1" noChangeArrowheads="1"/>
          </p:cNvSpPr>
          <p:nvPr>
            <p:ph type="title"/>
          </p:nvPr>
        </p:nvSpPr>
        <p:spPr>
          <a:xfrm>
            <a:off x="152400" y="-76200"/>
            <a:ext cx="8229600" cy="1143000"/>
          </a:xfrm>
        </p:spPr>
        <p:txBody>
          <a:bodyPr/>
          <a:lstStyle/>
          <a:p>
            <a:r>
              <a:rPr lang="en-US" altLang="ja-JP" sz="4000" b="1">
                <a:solidFill>
                  <a:schemeClr val="accent2"/>
                </a:solidFill>
                <a:cs typeface="ＭＳ Ｐゴシック" charset="0"/>
              </a:rPr>
              <a:t>Simple Power Analysis</a:t>
            </a:r>
          </a:p>
        </p:txBody>
      </p:sp>
      <p:sp>
        <p:nvSpPr>
          <p:cNvPr id="64523" name="AutoShape 11"/>
          <p:cNvSpPr>
            <a:spLocks noChangeArrowheads="1"/>
          </p:cNvSpPr>
          <p:nvPr/>
        </p:nvSpPr>
        <p:spPr bwMode="auto">
          <a:xfrm>
            <a:off x="5078413" y="1158875"/>
            <a:ext cx="2438400" cy="2063750"/>
          </a:xfrm>
          <a:prstGeom prst="roundRect">
            <a:avLst>
              <a:gd name="adj" fmla="val 16667"/>
            </a:avLst>
          </a:prstGeom>
          <a:solidFill>
            <a:srgbClr val="FF99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ja-JP" sz="2000" b="1">
              <a:cs typeface="ＭＳ Ｐゴシック" charset="0"/>
            </a:endParaRPr>
          </a:p>
        </p:txBody>
      </p:sp>
      <p:sp>
        <p:nvSpPr>
          <p:cNvPr id="64524" name="Line 12"/>
          <p:cNvSpPr>
            <a:spLocks noChangeShapeType="1"/>
          </p:cNvSpPr>
          <p:nvPr/>
        </p:nvSpPr>
        <p:spPr bwMode="auto">
          <a:xfrm>
            <a:off x="5735638" y="1158875"/>
            <a:ext cx="0" cy="2063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25" name="Line 13"/>
          <p:cNvSpPr>
            <a:spLocks noChangeShapeType="1"/>
          </p:cNvSpPr>
          <p:nvPr/>
        </p:nvSpPr>
        <p:spPr bwMode="auto">
          <a:xfrm>
            <a:off x="5078413" y="1722438"/>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26" name="Line 14"/>
          <p:cNvSpPr>
            <a:spLocks noChangeShapeType="1"/>
          </p:cNvSpPr>
          <p:nvPr/>
        </p:nvSpPr>
        <p:spPr bwMode="auto">
          <a:xfrm>
            <a:off x="5078413" y="2659063"/>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27" name="Line 15"/>
          <p:cNvSpPr>
            <a:spLocks noChangeShapeType="1"/>
          </p:cNvSpPr>
          <p:nvPr/>
        </p:nvSpPr>
        <p:spPr bwMode="auto">
          <a:xfrm>
            <a:off x="5078413" y="2190750"/>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28" name="Line 16"/>
          <p:cNvSpPr>
            <a:spLocks noChangeShapeType="1"/>
          </p:cNvSpPr>
          <p:nvPr/>
        </p:nvSpPr>
        <p:spPr bwMode="auto">
          <a:xfrm>
            <a:off x="6859588" y="1722438"/>
            <a:ext cx="0" cy="15001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29" name="Line 17"/>
          <p:cNvSpPr>
            <a:spLocks noChangeShapeType="1"/>
          </p:cNvSpPr>
          <p:nvPr/>
        </p:nvSpPr>
        <p:spPr bwMode="auto">
          <a:xfrm>
            <a:off x="6859588" y="1735138"/>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30" name="Line 18"/>
          <p:cNvSpPr>
            <a:spLocks noChangeShapeType="1"/>
          </p:cNvSpPr>
          <p:nvPr/>
        </p:nvSpPr>
        <p:spPr bwMode="auto">
          <a:xfrm>
            <a:off x="6859588" y="2659063"/>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31" name="Line 19"/>
          <p:cNvSpPr>
            <a:spLocks noChangeShapeType="1"/>
          </p:cNvSpPr>
          <p:nvPr/>
        </p:nvSpPr>
        <p:spPr bwMode="auto">
          <a:xfrm>
            <a:off x="6859588" y="2190750"/>
            <a:ext cx="657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64532"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768475"/>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33" name="AutoShape 21"/>
          <p:cNvSpPr>
            <a:spLocks noChangeArrowheads="1"/>
          </p:cNvSpPr>
          <p:nvPr/>
        </p:nvSpPr>
        <p:spPr bwMode="auto">
          <a:xfrm>
            <a:off x="3124200" y="1158875"/>
            <a:ext cx="2209800" cy="685800"/>
          </a:xfrm>
          <a:prstGeom prst="rightArrow">
            <a:avLst>
              <a:gd name="adj1" fmla="val 50000"/>
              <a:gd name="adj2" fmla="val 8055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a:cs typeface="ＭＳ Ｐゴシック" charset="0"/>
              </a:rPr>
              <a:t>Data input</a:t>
            </a:r>
          </a:p>
        </p:txBody>
      </p:sp>
      <p:sp>
        <p:nvSpPr>
          <p:cNvPr id="64534" name="AutoShape 22"/>
          <p:cNvSpPr>
            <a:spLocks noChangeArrowheads="1"/>
          </p:cNvSpPr>
          <p:nvPr/>
        </p:nvSpPr>
        <p:spPr bwMode="auto">
          <a:xfrm flipH="1">
            <a:off x="2971800" y="1844675"/>
            <a:ext cx="2209800" cy="685800"/>
          </a:xfrm>
          <a:prstGeom prst="rightArrow">
            <a:avLst>
              <a:gd name="adj1" fmla="val 50000"/>
              <a:gd name="adj2" fmla="val 8055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a:cs typeface="ＭＳ Ｐゴシック" charset="0"/>
              </a:rPr>
              <a:t>Data output</a:t>
            </a:r>
          </a:p>
        </p:txBody>
      </p:sp>
      <p:sp>
        <p:nvSpPr>
          <p:cNvPr id="64535" name="Text Box 23"/>
          <p:cNvSpPr txBox="1">
            <a:spLocks noChangeArrowheads="1"/>
          </p:cNvSpPr>
          <p:nvPr/>
        </p:nvSpPr>
        <p:spPr bwMode="auto">
          <a:xfrm>
            <a:off x="1447800" y="13874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ja-JP" sz="2000">
                <a:cs typeface="ＭＳ Ｐゴシック" charset="0"/>
              </a:rPr>
              <a:t>Terminal</a:t>
            </a:r>
          </a:p>
        </p:txBody>
      </p:sp>
      <p:sp>
        <p:nvSpPr>
          <p:cNvPr id="64536" name="Text Box 24"/>
          <p:cNvSpPr txBox="1">
            <a:spLocks noChangeArrowheads="1"/>
          </p:cNvSpPr>
          <p:nvPr/>
        </p:nvSpPr>
        <p:spPr bwMode="auto">
          <a:xfrm>
            <a:off x="5638800" y="762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ja-JP" sz="2000">
                <a:cs typeface="ＭＳ Ｐゴシック" charset="0"/>
              </a:rPr>
              <a:t>IC chip</a:t>
            </a:r>
          </a:p>
        </p:txBody>
      </p:sp>
      <p:sp>
        <p:nvSpPr>
          <p:cNvPr id="64537" name="AutoShape 25"/>
          <p:cNvSpPr>
            <a:spLocks noChangeArrowheads="1"/>
          </p:cNvSpPr>
          <p:nvPr/>
        </p:nvSpPr>
        <p:spPr bwMode="auto">
          <a:xfrm>
            <a:off x="3124200" y="2530475"/>
            <a:ext cx="2209800" cy="685800"/>
          </a:xfrm>
          <a:prstGeom prst="rightArrow">
            <a:avLst>
              <a:gd name="adj1" fmla="val 50000"/>
              <a:gd name="adj2" fmla="val 80556"/>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a:solidFill>
                  <a:schemeClr val="bg1"/>
                </a:solidFill>
                <a:cs typeface="ＭＳ Ｐゴシック" charset="0"/>
              </a:rPr>
              <a:t>Power supply</a:t>
            </a:r>
          </a:p>
        </p:txBody>
      </p:sp>
      <p:sp>
        <p:nvSpPr>
          <p:cNvPr id="64538" name="Text Box 26"/>
          <p:cNvSpPr txBox="1">
            <a:spLocks noChangeArrowheads="1"/>
          </p:cNvSpPr>
          <p:nvPr/>
        </p:nvSpPr>
        <p:spPr bwMode="auto">
          <a:xfrm>
            <a:off x="5867400" y="2425700"/>
            <a:ext cx="914400" cy="458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ja-JP" sz="800">
                <a:cs typeface="ＭＳ Ｐゴシック" charset="0"/>
              </a:rPr>
              <a:t>011101101111101110111011101111000001</a:t>
            </a:r>
          </a:p>
        </p:txBody>
      </p:sp>
      <p:grpSp>
        <p:nvGrpSpPr>
          <p:cNvPr id="64539" name="Group 27"/>
          <p:cNvGrpSpPr>
            <a:grpSpLocks/>
          </p:cNvGrpSpPr>
          <p:nvPr/>
        </p:nvGrpSpPr>
        <p:grpSpPr bwMode="auto">
          <a:xfrm>
            <a:off x="1966913" y="3035300"/>
            <a:ext cx="5500687" cy="1155700"/>
            <a:chOff x="1239" y="1912"/>
            <a:chExt cx="3465" cy="728"/>
          </a:xfrm>
        </p:grpSpPr>
        <p:sp>
          <p:nvSpPr>
            <p:cNvPr id="64540" name="Line 28"/>
            <p:cNvSpPr>
              <a:spLocks noChangeShapeType="1"/>
            </p:cNvSpPr>
            <p:nvPr/>
          </p:nvSpPr>
          <p:spPr bwMode="auto">
            <a:xfrm>
              <a:off x="2448" y="1912"/>
              <a:ext cx="192" cy="72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541" name="Text Box 29"/>
            <p:cNvSpPr txBox="1">
              <a:spLocks noChangeArrowheads="1"/>
            </p:cNvSpPr>
            <p:nvPr/>
          </p:nvSpPr>
          <p:spPr bwMode="auto">
            <a:xfrm>
              <a:off x="1239" y="2102"/>
              <a:ext cx="13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a:solidFill>
                    <a:schemeClr val="hlink"/>
                  </a:solidFill>
                  <a:cs typeface="ＭＳ Ｐゴシック" charset="0"/>
                </a:rPr>
                <a:t>Measure power consumption</a:t>
              </a:r>
            </a:p>
          </p:txBody>
        </p:sp>
        <p:sp>
          <p:nvSpPr>
            <p:cNvPr id="64542" name="Text Box 30"/>
            <p:cNvSpPr txBox="1">
              <a:spLocks noChangeArrowheads="1"/>
            </p:cNvSpPr>
            <p:nvPr/>
          </p:nvSpPr>
          <p:spPr bwMode="auto">
            <a:xfrm>
              <a:off x="2592" y="2112"/>
              <a:ext cx="21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a:solidFill>
                    <a:schemeClr val="hlink"/>
                  </a:solidFill>
                  <a:cs typeface="ＭＳ Ｐゴシック" charset="0"/>
                </a:rPr>
                <a:t>Guess secret information stored on IC chip memory</a:t>
              </a:r>
            </a:p>
          </p:txBody>
        </p:sp>
      </p:grpSp>
      <p:sp>
        <p:nvSpPr>
          <p:cNvPr id="64543" name="Text Box 31"/>
          <p:cNvSpPr txBox="1">
            <a:spLocks noChangeArrowheads="1"/>
          </p:cNvSpPr>
          <p:nvPr/>
        </p:nvSpPr>
        <p:spPr bwMode="auto">
          <a:xfrm>
            <a:off x="3200400" y="5543550"/>
            <a:ext cx="5638800" cy="4762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eaLnBrk="1" hangingPunct="1">
              <a:spcBef>
                <a:spcPct val="50000"/>
              </a:spcBef>
            </a:pPr>
            <a:r>
              <a:rPr kumimoji="1" lang="en-US" altLang="ja-JP" sz="2400">
                <a:latin typeface="Impact" charset="0"/>
                <a:ea typeface="HGPSoeiKakugothicUB" charset="0"/>
                <a:cs typeface="HGPSoeiKakugothicUB" charset="0"/>
              </a:rPr>
              <a:t>           </a:t>
            </a:r>
            <a:r>
              <a:rPr kumimoji="1" lang="en-US" altLang="ja-JP" sz="2400">
                <a:solidFill>
                  <a:srgbClr val="0066FF"/>
                </a:solidFill>
                <a:latin typeface="Impact" charset="0"/>
                <a:ea typeface="HGPSoeiKakugothicUB" charset="0"/>
                <a:cs typeface="HGPSoeiKakugothicUB" charset="0"/>
              </a:rPr>
              <a:t>     </a:t>
            </a:r>
            <a:endParaRPr kumimoji="1" lang="en-US" altLang="ja-JP" sz="2400">
              <a:latin typeface="Impact" charset="0"/>
              <a:cs typeface="ＭＳ Ｐゴシック" charset="0"/>
            </a:endParaRPr>
          </a:p>
        </p:txBody>
      </p:sp>
      <p:sp>
        <p:nvSpPr>
          <p:cNvPr id="64544" name="Line 32"/>
          <p:cNvSpPr>
            <a:spLocks noChangeShapeType="1"/>
          </p:cNvSpPr>
          <p:nvPr/>
        </p:nvSpPr>
        <p:spPr bwMode="auto">
          <a:xfrm>
            <a:off x="3397250" y="4114800"/>
            <a:ext cx="0" cy="20574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64545" name="Line 33"/>
          <p:cNvSpPr>
            <a:spLocks noChangeShapeType="1"/>
          </p:cNvSpPr>
          <p:nvPr/>
        </p:nvSpPr>
        <p:spPr bwMode="auto">
          <a:xfrm>
            <a:off x="4560888" y="4038600"/>
            <a:ext cx="0" cy="2133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64546" name="Line 34"/>
          <p:cNvSpPr>
            <a:spLocks noChangeShapeType="1"/>
          </p:cNvSpPr>
          <p:nvPr/>
        </p:nvSpPr>
        <p:spPr bwMode="auto">
          <a:xfrm>
            <a:off x="5443538" y="4038600"/>
            <a:ext cx="0" cy="2133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64547" name="Line 35"/>
          <p:cNvSpPr>
            <a:spLocks noChangeShapeType="1"/>
          </p:cNvSpPr>
          <p:nvPr/>
        </p:nvSpPr>
        <p:spPr bwMode="auto">
          <a:xfrm>
            <a:off x="6629400" y="4038600"/>
            <a:ext cx="0" cy="2133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64548" name="Line 36"/>
          <p:cNvSpPr>
            <a:spLocks noChangeShapeType="1"/>
          </p:cNvSpPr>
          <p:nvPr/>
        </p:nvSpPr>
        <p:spPr bwMode="auto">
          <a:xfrm>
            <a:off x="7794625" y="4038600"/>
            <a:ext cx="0" cy="2133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64549" name="Line 37"/>
          <p:cNvSpPr>
            <a:spLocks noChangeShapeType="1"/>
          </p:cNvSpPr>
          <p:nvPr/>
        </p:nvSpPr>
        <p:spPr bwMode="auto">
          <a:xfrm>
            <a:off x="8675688" y="4038600"/>
            <a:ext cx="0" cy="2133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grpSp>
        <p:nvGrpSpPr>
          <p:cNvPr id="64550" name="Group 38"/>
          <p:cNvGrpSpPr>
            <a:grpSpLocks/>
          </p:cNvGrpSpPr>
          <p:nvPr/>
        </p:nvGrpSpPr>
        <p:grpSpPr bwMode="auto">
          <a:xfrm>
            <a:off x="3657600" y="5105400"/>
            <a:ext cx="325438" cy="895350"/>
            <a:chOff x="2400" y="3216"/>
            <a:chExt cx="205" cy="564"/>
          </a:xfrm>
        </p:grpSpPr>
        <p:sp>
          <p:nvSpPr>
            <p:cNvPr id="64551" name="Text Box 39"/>
            <p:cNvSpPr txBox="1">
              <a:spLocks noChangeArrowheads="1"/>
            </p:cNvSpPr>
            <p:nvPr/>
          </p:nvSpPr>
          <p:spPr bwMode="auto">
            <a:xfrm>
              <a:off x="2400" y="353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cs typeface="ＭＳ Ｐゴシック" charset="0"/>
                </a:rPr>
                <a:t>1</a:t>
              </a:r>
            </a:p>
          </p:txBody>
        </p:sp>
        <p:sp>
          <p:nvSpPr>
            <p:cNvPr id="64552" name="Line 40"/>
            <p:cNvSpPr>
              <a:spLocks noChangeShapeType="1"/>
            </p:cNvSpPr>
            <p:nvPr/>
          </p:nvSpPr>
          <p:spPr bwMode="auto">
            <a:xfrm>
              <a:off x="2496" y="3216"/>
              <a:ext cx="0" cy="28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553" name="Group 41"/>
          <p:cNvGrpSpPr>
            <a:grpSpLocks/>
          </p:cNvGrpSpPr>
          <p:nvPr/>
        </p:nvGrpSpPr>
        <p:grpSpPr bwMode="auto">
          <a:xfrm>
            <a:off x="4856163" y="5105400"/>
            <a:ext cx="325437" cy="895350"/>
            <a:chOff x="3059" y="3216"/>
            <a:chExt cx="205" cy="564"/>
          </a:xfrm>
        </p:grpSpPr>
        <p:sp>
          <p:nvSpPr>
            <p:cNvPr id="64554" name="Text Box 42"/>
            <p:cNvSpPr txBox="1">
              <a:spLocks noChangeArrowheads="1"/>
            </p:cNvSpPr>
            <p:nvPr/>
          </p:nvSpPr>
          <p:spPr bwMode="auto">
            <a:xfrm>
              <a:off x="3059" y="353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cs typeface="ＭＳ Ｐゴシック" charset="0"/>
                </a:rPr>
                <a:t>0</a:t>
              </a:r>
            </a:p>
          </p:txBody>
        </p:sp>
        <p:sp>
          <p:nvSpPr>
            <p:cNvPr id="64555" name="Line 43"/>
            <p:cNvSpPr>
              <a:spLocks noChangeShapeType="1"/>
            </p:cNvSpPr>
            <p:nvPr/>
          </p:nvSpPr>
          <p:spPr bwMode="auto">
            <a:xfrm>
              <a:off x="3168" y="3216"/>
              <a:ext cx="0" cy="28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556" name="Group 44"/>
          <p:cNvGrpSpPr>
            <a:grpSpLocks/>
          </p:cNvGrpSpPr>
          <p:nvPr/>
        </p:nvGrpSpPr>
        <p:grpSpPr bwMode="auto">
          <a:xfrm>
            <a:off x="5846763" y="5105400"/>
            <a:ext cx="325437" cy="895350"/>
            <a:chOff x="3683" y="3216"/>
            <a:chExt cx="205" cy="564"/>
          </a:xfrm>
        </p:grpSpPr>
        <p:sp>
          <p:nvSpPr>
            <p:cNvPr id="64557" name="Text Box 45"/>
            <p:cNvSpPr txBox="1">
              <a:spLocks noChangeArrowheads="1"/>
            </p:cNvSpPr>
            <p:nvPr/>
          </p:nvSpPr>
          <p:spPr bwMode="auto">
            <a:xfrm>
              <a:off x="3683" y="353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cs typeface="ＭＳ Ｐゴシック" charset="0"/>
                </a:rPr>
                <a:t>1</a:t>
              </a:r>
            </a:p>
          </p:txBody>
        </p:sp>
        <p:sp>
          <p:nvSpPr>
            <p:cNvPr id="64558" name="Line 46"/>
            <p:cNvSpPr>
              <a:spLocks noChangeShapeType="1"/>
            </p:cNvSpPr>
            <p:nvPr/>
          </p:nvSpPr>
          <p:spPr bwMode="auto">
            <a:xfrm>
              <a:off x="3792" y="3216"/>
              <a:ext cx="0" cy="28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559" name="Group 47"/>
          <p:cNvGrpSpPr>
            <a:grpSpLocks/>
          </p:cNvGrpSpPr>
          <p:nvPr/>
        </p:nvGrpSpPr>
        <p:grpSpPr bwMode="auto">
          <a:xfrm>
            <a:off x="7086600" y="5105400"/>
            <a:ext cx="325438" cy="895350"/>
            <a:chOff x="4464" y="3216"/>
            <a:chExt cx="205" cy="564"/>
          </a:xfrm>
        </p:grpSpPr>
        <p:sp>
          <p:nvSpPr>
            <p:cNvPr id="64560" name="Text Box 48"/>
            <p:cNvSpPr txBox="1">
              <a:spLocks noChangeArrowheads="1"/>
            </p:cNvSpPr>
            <p:nvPr/>
          </p:nvSpPr>
          <p:spPr bwMode="auto">
            <a:xfrm>
              <a:off x="4464" y="353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cs typeface="ＭＳ Ｐゴシック" charset="0"/>
                </a:rPr>
                <a:t>1</a:t>
              </a:r>
            </a:p>
          </p:txBody>
        </p:sp>
        <p:sp>
          <p:nvSpPr>
            <p:cNvPr id="64561" name="Line 49"/>
            <p:cNvSpPr>
              <a:spLocks noChangeShapeType="1"/>
            </p:cNvSpPr>
            <p:nvPr/>
          </p:nvSpPr>
          <p:spPr bwMode="auto">
            <a:xfrm>
              <a:off x="4560" y="3216"/>
              <a:ext cx="0" cy="28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4562" name="Group 50"/>
          <p:cNvGrpSpPr>
            <a:grpSpLocks/>
          </p:cNvGrpSpPr>
          <p:nvPr/>
        </p:nvGrpSpPr>
        <p:grpSpPr bwMode="auto">
          <a:xfrm>
            <a:off x="8056563" y="5105400"/>
            <a:ext cx="325437" cy="895350"/>
            <a:chOff x="5075" y="3216"/>
            <a:chExt cx="205" cy="564"/>
          </a:xfrm>
        </p:grpSpPr>
        <p:sp>
          <p:nvSpPr>
            <p:cNvPr id="64563" name="Text Box 51"/>
            <p:cNvSpPr txBox="1">
              <a:spLocks noChangeArrowheads="1"/>
            </p:cNvSpPr>
            <p:nvPr/>
          </p:nvSpPr>
          <p:spPr bwMode="auto">
            <a:xfrm>
              <a:off x="5075" y="353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cs typeface="ＭＳ Ｐゴシック" charset="0"/>
                </a:rPr>
                <a:t>0</a:t>
              </a:r>
            </a:p>
          </p:txBody>
        </p:sp>
        <p:sp>
          <p:nvSpPr>
            <p:cNvPr id="64564" name="Line 52"/>
            <p:cNvSpPr>
              <a:spLocks noChangeShapeType="1"/>
            </p:cNvSpPr>
            <p:nvPr/>
          </p:nvSpPr>
          <p:spPr bwMode="auto">
            <a:xfrm>
              <a:off x="5184" y="3216"/>
              <a:ext cx="0" cy="288"/>
            </a:xfrm>
            <a:prstGeom prst="line">
              <a:avLst/>
            </a:prstGeom>
            <a:noFill/>
            <a:ln w="76200">
              <a:solidFill>
                <a:schemeClr val="hlink"/>
              </a:solidFill>
              <a:prstDash val="sysDot"/>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4565" name="Text Box 53"/>
          <p:cNvSpPr txBox="1">
            <a:spLocks noChangeArrowheads="1"/>
          </p:cNvSpPr>
          <p:nvPr/>
        </p:nvSpPr>
        <p:spPr bwMode="auto">
          <a:xfrm>
            <a:off x="228600" y="5530850"/>
            <a:ext cx="28956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ja-JP" sz="2000">
                <a:solidFill>
                  <a:schemeClr val="tx2"/>
                </a:solidFill>
                <a:cs typeface="ＭＳ Ｐゴシック" charset="0"/>
              </a:rPr>
              <a:t>Secret information</a:t>
            </a:r>
          </a:p>
        </p:txBody>
      </p:sp>
      <p:sp>
        <p:nvSpPr>
          <p:cNvPr id="64566" name="Lock"/>
          <p:cNvSpPr>
            <a:spLocks noEditPoints="1" noChangeArrowheads="1"/>
          </p:cNvSpPr>
          <p:nvPr/>
        </p:nvSpPr>
        <p:spPr bwMode="auto">
          <a:xfrm>
            <a:off x="6450013" y="2362200"/>
            <a:ext cx="788987" cy="9906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797745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38"/>
                                        </p:tgtEl>
                                        <p:attrNameLst>
                                          <p:attrName>style.visibility</p:attrName>
                                        </p:attrNameLst>
                                      </p:cBhvr>
                                      <p:to>
                                        <p:strVal val="visible"/>
                                      </p:to>
                                    </p:set>
                                    <p:animEffect transition="in" filter="dissolve">
                                      <p:cBhvr>
                                        <p:cTn id="7" dur="500"/>
                                        <p:tgtEl>
                                          <p:spTgt spid="645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4566"/>
                                        </p:tgtEl>
                                        <p:attrNameLst>
                                          <p:attrName>style.visibility</p:attrName>
                                        </p:attrNameLst>
                                      </p:cBhvr>
                                      <p:to>
                                        <p:strVal val="visible"/>
                                      </p:to>
                                    </p:set>
                                    <p:animEffect transition="in" filter="dissolve">
                                      <p:cBhvr>
                                        <p:cTn id="11" dur="500"/>
                                        <p:tgtEl>
                                          <p:spTgt spid="645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533"/>
                                        </p:tgtEl>
                                        <p:attrNameLst>
                                          <p:attrName>style.visibility</p:attrName>
                                        </p:attrNameLst>
                                      </p:cBhvr>
                                      <p:to>
                                        <p:strVal val="visible"/>
                                      </p:to>
                                    </p:set>
                                    <p:animEffect transition="in" filter="wipe(left)">
                                      <p:cBhvr>
                                        <p:cTn id="16" dur="500"/>
                                        <p:tgtEl>
                                          <p:spTgt spid="6453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4534"/>
                                        </p:tgtEl>
                                        <p:attrNameLst>
                                          <p:attrName>style.visibility</p:attrName>
                                        </p:attrNameLst>
                                      </p:cBhvr>
                                      <p:to>
                                        <p:strVal val="visible"/>
                                      </p:to>
                                    </p:set>
                                    <p:animEffect transition="in" filter="wipe(right)">
                                      <p:cBhvr>
                                        <p:cTn id="19" dur="500"/>
                                        <p:tgtEl>
                                          <p:spTgt spid="645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4537"/>
                                        </p:tgtEl>
                                        <p:attrNameLst>
                                          <p:attrName>style.visibility</p:attrName>
                                        </p:attrNameLst>
                                      </p:cBhvr>
                                      <p:to>
                                        <p:strVal val="visible"/>
                                      </p:to>
                                    </p:set>
                                    <p:animEffect transition="in" filter="wipe(left)">
                                      <p:cBhvr>
                                        <p:cTn id="24" dur="500"/>
                                        <p:tgtEl>
                                          <p:spTgt spid="64537"/>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64539"/>
                                        </p:tgtEl>
                                        <p:attrNameLst>
                                          <p:attrName>style.visibility</p:attrName>
                                        </p:attrNameLst>
                                      </p:cBhvr>
                                      <p:to>
                                        <p:strVal val="visible"/>
                                      </p:to>
                                    </p:set>
                                    <p:animEffect transition="in" filter="wipe(up)">
                                      <p:cBhvr>
                                        <p:cTn id="28" dur="500"/>
                                        <p:tgtEl>
                                          <p:spTgt spid="64539"/>
                                        </p:tgtEl>
                                      </p:cBhvr>
                                    </p:animEffect>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64514"/>
                                        </p:tgtEl>
                                        <p:attrNameLst>
                                          <p:attrName>style.visibility</p:attrName>
                                        </p:attrNameLst>
                                      </p:cBhvr>
                                      <p:to>
                                        <p:strVal val="visible"/>
                                      </p:to>
                                    </p:set>
                                    <p:animEffect transition="in" filter="dissolve">
                                      <p:cBhvr>
                                        <p:cTn id="32" dur="500"/>
                                        <p:tgtEl>
                                          <p:spTgt spid="645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4521"/>
                                        </p:tgtEl>
                                        <p:attrNameLst>
                                          <p:attrName>style.visibility</p:attrName>
                                        </p:attrNameLst>
                                      </p:cBhvr>
                                      <p:to>
                                        <p:strVal val="visible"/>
                                      </p:to>
                                    </p:set>
                                    <p:animEffect transition="in" filter="dissolve">
                                      <p:cBhvr>
                                        <p:cTn id="35" dur="500"/>
                                        <p:tgtEl>
                                          <p:spTgt spid="645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4565"/>
                                        </p:tgtEl>
                                        <p:attrNameLst>
                                          <p:attrName>style.visibility</p:attrName>
                                        </p:attrNameLst>
                                      </p:cBhvr>
                                      <p:to>
                                        <p:strVal val="visible"/>
                                      </p:to>
                                    </p:set>
                                    <p:animEffect transition="in" filter="dissolve">
                                      <p:cBhvr>
                                        <p:cTn id="40" dur="500"/>
                                        <p:tgtEl>
                                          <p:spTgt spid="6456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4543"/>
                                        </p:tgtEl>
                                        <p:attrNameLst>
                                          <p:attrName>style.visibility</p:attrName>
                                        </p:attrNameLst>
                                      </p:cBhvr>
                                      <p:to>
                                        <p:strVal val="visible"/>
                                      </p:to>
                                    </p:set>
                                    <p:animEffect transition="in" filter="dissolve">
                                      <p:cBhvr>
                                        <p:cTn id="43" dur="500"/>
                                        <p:tgtEl>
                                          <p:spTgt spid="6454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4544"/>
                                        </p:tgtEl>
                                        <p:attrNameLst>
                                          <p:attrName>style.visibility</p:attrName>
                                        </p:attrNameLst>
                                      </p:cBhvr>
                                      <p:to>
                                        <p:strVal val="visible"/>
                                      </p:to>
                                    </p:set>
                                    <p:animEffect transition="in" filter="dissolve">
                                      <p:cBhvr>
                                        <p:cTn id="46" dur="500"/>
                                        <p:tgtEl>
                                          <p:spTgt spid="64544"/>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64550"/>
                                        </p:tgtEl>
                                        <p:attrNameLst>
                                          <p:attrName>style.visibility</p:attrName>
                                        </p:attrNameLst>
                                      </p:cBhvr>
                                      <p:to>
                                        <p:strVal val="visible"/>
                                      </p:to>
                                    </p:set>
                                    <p:animEffect transition="in" filter="wipe(up)">
                                      <p:cBhvr>
                                        <p:cTn id="50" dur="500"/>
                                        <p:tgtEl>
                                          <p:spTgt spid="64550"/>
                                        </p:tgtEl>
                                      </p:cBhvr>
                                    </p:animEffect>
                                  </p:childTnLst>
                                </p:cTn>
                              </p:par>
                            </p:childTnLst>
                          </p:cTn>
                        </p:par>
                        <p:par>
                          <p:cTn id="51" fill="hold" nodeType="afterGroup">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64545"/>
                                        </p:tgtEl>
                                        <p:attrNameLst>
                                          <p:attrName>style.visibility</p:attrName>
                                        </p:attrNameLst>
                                      </p:cBhvr>
                                      <p:to>
                                        <p:strVal val="visible"/>
                                      </p:to>
                                    </p:set>
                                    <p:animEffect transition="in" filter="dissolve">
                                      <p:cBhvr>
                                        <p:cTn id="54" dur="500"/>
                                        <p:tgtEl>
                                          <p:spTgt spid="64545"/>
                                        </p:tgtEl>
                                      </p:cBhvr>
                                    </p:animEffect>
                                  </p:childTnLst>
                                </p:cTn>
                              </p:par>
                            </p:childTnLst>
                          </p:cTn>
                        </p:par>
                        <p:par>
                          <p:cTn id="55" fill="hold" nodeType="afterGroup">
                            <p:stCondLst>
                              <p:cond delay="1500"/>
                            </p:stCondLst>
                            <p:childTnLst>
                              <p:par>
                                <p:cTn id="56" presetID="22" presetClass="entr" presetSubtype="1" fill="hold" nodeType="afterEffect">
                                  <p:stCondLst>
                                    <p:cond delay="0"/>
                                  </p:stCondLst>
                                  <p:childTnLst>
                                    <p:set>
                                      <p:cBhvr>
                                        <p:cTn id="57" dur="1" fill="hold">
                                          <p:stCondLst>
                                            <p:cond delay="0"/>
                                          </p:stCondLst>
                                        </p:cTn>
                                        <p:tgtEl>
                                          <p:spTgt spid="64553"/>
                                        </p:tgtEl>
                                        <p:attrNameLst>
                                          <p:attrName>style.visibility</p:attrName>
                                        </p:attrNameLst>
                                      </p:cBhvr>
                                      <p:to>
                                        <p:strVal val="visible"/>
                                      </p:to>
                                    </p:set>
                                    <p:animEffect transition="in" filter="wipe(up)">
                                      <p:cBhvr>
                                        <p:cTn id="58" dur="500"/>
                                        <p:tgtEl>
                                          <p:spTgt spid="64553"/>
                                        </p:tgtEl>
                                      </p:cBhvr>
                                    </p:animEffect>
                                  </p:childTnLst>
                                </p:cTn>
                              </p:par>
                            </p:childTnLst>
                          </p:cTn>
                        </p:par>
                        <p:par>
                          <p:cTn id="59" fill="hold" nodeType="afterGroup">
                            <p:stCondLst>
                              <p:cond delay="2000"/>
                            </p:stCondLst>
                            <p:childTnLst>
                              <p:par>
                                <p:cTn id="60" presetID="9" presetClass="entr" presetSubtype="0" fill="hold" grpId="0" nodeType="afterEffect">
                                  <p:stCondLst>
                                    <p:cond delay="0"/>
                                  </p:stCondLst>
                                  <p:childTnLst>
                                    <p:set>
                                      <p:cBhvr>
                                        <p:cTn id="61" dur="1" fill="hold">
                                          <p:stCondLst>
                                            <p:cond delay="0"/>
                                          </p:stCondLst>
                                        </p:cTn>
                                        <p:tgtEl>
                                          <p:spTgt spid="64546"/>
                                        </p:tgtEl>
                                        <p:attrNameLst>
                                          <p:attrName>style.visibility</p:attrName>
                                        </p:attrNameLst>
                                      </p:cBhvr>
                                      <p:to>
                                        <p:strVal val="visible"/>
                                      </p:to>
                                    </p:set>
                                    <p:animEffect transition="in" filter="dissolve">
                                      <p:cBhvr>
                                        <p:cTn id="62" dur="500"/>
                                        <p:tgtEl>
                                          <p:spTgt spid="64546"/>
                                        </p:tgtEl>
                                      </p:cBhvr>
                                    </p:animEffect>
                                  </p:childTnLst>
                                </p:cTn>
                              </p:par>
                            </p:childTnLst>
                          </p:cTn>
                        </p:par>
                        <p:par>
                          <p:cTn id="63" fill="hold" nodeType="afterGroup">
                            <p:stCondLst>
                              <p:cond delay="2500"/>
                            </p:stCondLst>
                            <p:childTnLst>
                              <p:par>
                                <p:cTn id="64" presetID="22" presetClass="entr" presetSubtype="1" fill="hold" nodeType="afterEffect">
                                  <p:stCondLst>
                                    <p:cond delay="0"/>
                                  </p:stCondLst>
                                  <p:childTnLst>
                                    <p:set>
                                      <p:cBhvr>
                                        <p:cTn id="65" dur="1" fill="hold">
                                          <p:stCondLst>
                                            <p:cond delay="0"/>
                                          </p:stCondLst>
                                        </p:cTn>
                                        <p:tgtEl>
                                          <p:spTgt spid="64556"/>
                                        </p:tgtEl>
                                        <p:attrNameLst>
                                          <p:attrName>style.visibility</p:attrName>
                                        </p:attrNameLst>
                                      </p:cBhvr>
                                      <p:to>
                                        <p:strVal val="visible"/>
                                      </p:to>
                                    </p:set>
                                    <p:animEffect transition="in" filter="wipe(up)">
                                      <p:cBhvr>
                                        <p:cTn id="66" dur="500"/>
                                        <p:tgtEl>
                                          <p:spTgt spid="64556"/>
                                        </p:tgtEl>
                                      </p:cBhvr>
                                    </p:animEffect>
                                  </p:childTnLst>
                                </p:cTn>
                              </p:par>
                            </p:childTnLst>
                          </p:cTn>
                        </p:par>
                        <p:par>
                          <p:cTn id="67" fill="hold" nodeType="afterGroup">
                            <p:stCondLst>
                              <p:cond delay="3000"/>
                            </p:stCondLst>
                            <p:childTnLst>
                              <p:par>
                                <p:cTn id="68" presetID="9" presetClass="entr" presetSubtype="0" fill="hold" grpId="0" nodeType="afterEffect">
                                  <p:stCondLst>
                                    <p:cond delay="0"/>
                                  </p:stCondLst>
                                  <p:childTnLst>
                                    <p:set>
                                      <p:cBhvr>
                                        <p:cTn id="69" dur="1" fill="hold">
                                          <p:stCondLst>
                                            <p:cond delay="0"/>
                                          </p:stCondLst>
                                        </p:cTn>
                                        <p:tgtEl>
                                          <p:spTgt spid="64547"/>
                                        </p:tgtEl>
                                        <p:attrNameLst>
                                          <p:attrName>style.visibility</p:attrName>
                                        </p:attrNameLst>
                                      </p:cBhvr>
                                      <p:to>
                                        <p:strVal val="visible"/>
                                      </p:to>
                                    </p:set>
                                    <p:animEffect transition="in" filter="dissolve">
                                      <p:cBhvr>
                                        <p:cTn id="70" dur="500"/>
                                        <p:tgtEl>
                                          <p:spTgt spid="64547"/>
                                        </p:tgtEl>
                                      </p:cBhvr>
                                    </p:animEffect>
                                  </p:childTnLst>
                                </p:cTn>
                              </p:par>
                            </p:childTnLst>
                          </p:cTn>
                        </p:par>
                        <p:par>
                          <p:cTn id="71" fill="hold" nodeType="afterGroup">
                            <p:stCondLst>
                              <p:cond delay="3500"/>
                            </p:stCondLst>
                            <p:childTnLst>
                              <p:par>
                                <p:cTn id="72" presetID="22" presetClass="entr" presetSubtype="1" fill="hold" nodeType="afterEffect">
                                  <p:stCondLst>
                                    <p:cond delay="0"/>
                                  </p:stCondLst>
                                  <p:childTnLst>
                                    <p:set>
                                      <p:cBhvr>
                                        <p:cTn id="73" dur="1" fill="hold">
                                          <p:stCondLst>
                                            <p:cond delay="0"/>
                                          </p:stCondLst>
                                        </p:cTn>
                                        <p:tgtEl>
                                          <p:spTgt spid="64559"/>
                                        </p:tgtEl>
                                        <p:attrNameLst>
                                          <p:attrName>style.visibility</p:attrName>
                                        </p:attrNameLst>
                                      </p:cBhvr>
                                      <p:to>
                                        <p:strVal val="visible"/>
                                      </p:to>
                                    </p:set>
                                    <p:animEffect transition="in" filter="wipe(up)">
                                      <p:cBhvr>
                                        <p:cTn id="74" dur="500"/>
                                        <p:tgtEl>
                                          <p:spTgt spid="64559"/>
                                        </p:tgtEl>
                                      </p:cBhvr>
                                    </p:animEffect>
                                  </p:childTnLst>
                                </p:cTn>
                              </p:par>
                            </p:childTnLst>
                          </p:cTn>
                        </p:par>
                        <p:par>
                          <p:cTn id="75" fill="hold" nodeType="afterGroup">
                            <p:stCondLst>
                              <p:cond delay="4000"/>
                            </p:stCondLst>
                            <p:childTnLst>
                              <p:par>
                                <p:cTn id="76" presetID="9" presetClass="entr" presetSubtype="0" fill="hold" grpId="0" nodeType="afterEffect">
                                  <p:stCondLst>
                                    <p:cond delay="0"/>
                                  </p:stCondLst>
                                  <p:childTnLst>
                                    <p:set>
                                      <p:cBhvr>
                                        <p:cTn id="77" dur="1" fill="hold">
                                          <p:stCondLst>
                                            <p:cond delay="0"/>
                                          </p:stCondLst>
                                        </p:cTn>
                                        <p:tgtEl>
                                          <p:spTgt spid="64548"/>
                                        </p:tgtEl>
                                        <p:attrNameLst>
                                          <p:attrName>style.visibility</p:attrName>
                                        </p:attrNameLst>
                                      </p:cBhvr>
                                      <p:to>
                                        <p:strVal val="visible"/>
                                      </p:to>
                                    </p:set>
                                    <p:animEffect transition="in" filter="dissolve">
                                      <p:cBhvr>
                                        <p:cTn id="78" dur="500"/>
                                        <p:tgtEl>
                                          <p:spTgt spid="64548"/>
                                        </p:tgtEl>
                                      </p:cBhvr>
                                    </p:animEffect>
                                  </p:childTnLst>
                                </p:cTn>
                              </p:par>
                            </p:childTnLst>
                          </p:cTn>
                        </p:par>
                        <p:par>
                          <p:cTn id="79" fill="hold" nodeType="afterGroup">
                            <p:stCondLst>
                              <p:cond delay="4500"/>
                            </p:stCondLst>
                            <p:childTnLst>
                              <p:par>
                                <p:cTn id="80" presetID="22" presetClass="entr" presetSubtype="1" fill="hold" nodeType="afterEffect">
                                  <p:stCondLst>
                                    <p:cond delay="0"/>
                                  </p:stCondLst>
                                  <p:childTnLst>
                                    <p:set>
                                      <p:cBhvr>
                                        <p:cTn id="81" dur="1" fill="hold">
                                          <p:stCondLst>
                                            <p:cond delay="0"/>
                                          </p:stCondLst>
                                        </p:cTn>
                                        <p:tgtEl>
                                          <p:spTgt spid="64562"/>
                                        </p:tgtEl>
                                        <p:attrNameLst>
                                          <p:attrName>style.visibility</p:attrName>
                                        </p:attrNameLst>
                                      </p:cBhvr>
                                      <p:to>
                                        <p:strVal val="visible"/>
                                      </p:to>
                                    </p:set>
                                    <p:animEffect transition="in" filter="wipe(up)">
                                      <p:cBhvr>
                                        <p:cTn id="82" dur="500"/>
                                        <p:tgtEl>
                                          <p:spTgt spid="64562"/>
                                        </p:tgtEl>
                                      </p:cBhvr>
                                    </p:animEffect>
                                  </p:childTnLst>
                                </p:cTn>
                              </p:par>
                            </p:childTnLst>
                          </p:cTn>
                        </p:par>
                        <p:par>
                          <p:cTn id="83" fill="hold" nodeType="afterGroup">
                            <p:stCondLst>
                              <p:cond delay="5000"/>
                            </p:stCondLst>
                            <p:childTnLst>
                              <p:par>
                                <p:cTn id="84" presetID="9" presetClass="entr" presetSubtype="0" fill="hold" grpId="0" nodeType="afterEffect">
                                  <p:stCondLst>
                                    <p:cond delay="0"/>
                                  </p:stCondLst>
                                  <p:childTnLst>
                                    <p:set>
                                      <p:cBhvr>
                                        <p:cTn id="85" dur="1" fill="hold">
                                          <p:stCondLst>
                                            <p:cond delay="0"/>
                                          </p:stCondLst>
                                        </p:cTn>
                                        <p:tgtEl>
                                          <p:spTgt spid="64549"/>
                                        </p:tgtEl>
                                        <p:attrNameLst>
                                          <p:attrName>style.visibility</p:attrName>
                                        </p:attrNameLst>
                                      </p:cBhvr>
                                      <p:to>
                                        <p:strVal val="visible"/>
                                      </p:to>
                                    </p:set>
                                    <p:animEffect transition="in" filter="dissolve">
                                      <p:cBhvr>
                                        <p:cTn id="86" dur="500"/>
                                        <p:tgtEl>
                                          <p:spTgt spid="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33" grpId="0" animBg="1"/>
      <p:bldP spid="64534" grpId="0" animBg="1"/>
      <p:bldP spid="64537" grpId="0" animBg="1"/>
      <p:bldP spid="64538" grpId="0" animBg="1"/>
      <p:bldP spid="64543" grpId="0" animBg="1"/>
      <p:bldP spid="64544" grpId="0" animBg="1"/>
      <p:bldP spid="64545" grpId="0" animBg="1"/>
      <p:bldP spid="64546" grpId="0" animBg="1"/>
      <p:bldP spid="64547" grpId="0" animBg="1"/>
      <p:bldP spid="64548" grpId="0" animBg="1"/>
      <p:bldP spid="64549" grpId="0" animBg="1"/>
      <p:bldP spid="64565" grpId="0" animBg="1"/>
      <p:bldP spid="6456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22869</TotalTime>
  <Words>2286</Words>
  <Application>Microsoft Macintosh PowerPoint</Application>
  <PresentationFormat>On-screen Show (4:3)</PresentationFormat>
  <Paragraphs>362</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template2007</vt:lpstr>
      <vt:lpstr>Equation</vt:lpstr>
      <vt:lpstr>グラフ</vt:lpstr>
      <vt:lpstr>Chart</vt:lpstr>
      <vt:lpstr>Side channels and covert channels Part II – Other side channels</vt:lpstr>
      <vt:lpstr>Recap of discussion of last time</vt:lpstr>
      <vt:lpstr>Possible Side Channels</vt:lpstr>
      <vt:lpstr>Simple Side Channel Analysis (SCA)</vt:lpstr>
      <vt:lpstr>Differential Side Channel Analysis  </vt:lpstr>
      <vt:lpstr>Differential Power Analysis</vt:lpstr>
      <vt:lpstr>Power Attacks (PA)</vt:lpstr>
      <vt:lpstr>Lab Set Up for Power Analysis</vt:lpstr>
      <vt:lpstr>Simple Power Analysis</vt:lpstr>
      <vt:lpstr>Simple Power Analysis (SPA) </vt:lpstr>
      <vt:lpstr>DES Numerology</vt:lpstr>
      <vt:lpstr>PowerPoint Presentation</vt:lpstr>
      <vt:lpstr>Last Round of DES</vt:lpstr>
      <vt:lpstr>Power Traces of DES</vt:lpstr>
      <vt:lpstr>Power Traces for DES</vt:lpstr>
      <vt:lpstr>Zoom in even more</vt:lpstr>
      <vt:lpstr>Differential Power Analysis (DPA)</vt:lpstr>
      <vt:lpstr>PowerPoint Presentation</vt:lpstr>
      <vt:lpstr>PowerPoint Presentation</vt:lpstr>
      <vt:lpstr>PowerPoint Presentation</vt:lpstr>
      <vt:lpstr>DPA in details</vt:lpstr>
      <vt:lpstr>DPA in details</vt:lpstr>
      <vt:lpstr>Attacker’s Power Board</vt:lpstr>
      <vt:lpstr>The Selection Function D</vt:lpstr>
      <vt:lpstr>DPA in details</vt:lpstr>
      <vt:lpstr>DPA in details</vt:lpstr>
      <vt:lpstr>Countering DPA</vt:lpstr>
      <vt:lpstr>Fighting DPA with constant-power circuits</vt:lpstr>
      <vt:lpstr>Wave Dynamic Differential Logic</vt:lpstr>
      <vt:lpstr>Matching interconnect capacitance</vt:lpstr>
      <vt:lpstr>Countering DPA</vt:lpstr>
      <vt:lpstr>Gate Level Masking</vt:lpstr>
      <vt:lpstr>Why are normal gates susceptible to DPA?</vt:lpstr>
      <vt:lpstr>Masked And Gate</vt:lpstr>
      <vt:lpstr>Masked Multiplier</vt:lpstr>
      <vt:lpstr>Concluding points on masking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Nael Abu-Ghazaleh</cp:lastModifiedBy>
  <cp:revision>436</cp:revision>
  <cp:lastPrinted>1999-09-20T15:19:18Z</cp:lastPrinted>
  <dcterms:created xsi:type="dcterms:W3CDTF">2011-01-05T22:39:44Z</dcterms:created>
  <dcterms:modified xsi:type="dcterms:W3CDTF">2017-04-27T20:51:24Z</dcterms:modified>
</cp:coreProperties>
</file>