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8" r:id="rId2"/>
  </p:sldMasterIdLst>
  <p:notesMasterIdLst>
    <p:notesMasterId r:id="rId95"/>
  </p:notesMasterIdLst>
  <p:handoutMasterIdLst>
    <p:handoutMasterId r:id="rId96"/>
  </p:handoutMasterIdLst>
  <p:sldIdLst>
    <p:sldId id="1101" r:id="rId3"/>
    <p:sldId id="1130" r:id="rId4"/>
    <p:sldId id="1131" r:id="rId5"/>
    <p:sldId id="1132" r:id="rId6"/>
    <p:sldId id="1133" r:id="rId7"/>
    <p:sldId id="1134" r:id="rId8"/>
    <p:sldId id="1135" r:id="rId9"/>
    <p:sldId id="1137" r:id="rId10"/>
    <p:sldId id="1140" r:id="rId11"/>
    <p:sldId id="1144" r:id="rId12"/>
    <p:sldId id="1139" r:id="rId13"/>
    <p:sldId id="1141" r:id="rId14"/>
    <p:sldId id="1142" r:id="rId15"/>
    <p:sldId id="1143" r:id="rId16"/>
    <p:sldId id="1145" r:id="rId17"/>
    <p:sldId id="1136" r:id="rId18"/>
    <p:sldId id="1103" r:id="rId19"/>
    <p:sldId id="1104" r:id="rId20"/>
    <p:sldId id="1106" r:id="rId21"/>
    <p:sldId id="1107" r:id="rId22"/>
    <p:sldId id="1108" r:id="rId23"/>
    <p:sldId id="1109" r:id="rId24"/>
    <p:sldId id="1110" r:id="rId25"/>
    <p:sldId id="1111" r:id="rId26"/>
    <p:sldId id="1146" r:id="rId27"/>
    <p:sldId id="1112" r:id="rId28"/>
    <p:sldId id="1154" r:id="rId29"/>
    <p:sldId id="1147" r:id="rId30"/>
    <p:sldId id="1148" r:id="rId31"/>
    <p:sldId id="1149" r:id="rId32"/>
    <p:sldId id="1150" r:id="rId33"/>
    <p:sldId id="1151" r:id="rId34"/>
    <p:sldId id="1152" r:id="rId35"/>
    <p:sldId id="1153" r:id="rId36"/>
    <p:sldId id="1155" r:id="rId37"/>
    <p:sldId id="1156" r:id="rId38"/>
    <p:sldId id="1113" r:id="rId39"/>
    <p:sldId id="1114" r:id="rId40"/>
    <p:sldId id="1115" r:id="rId41"/>
    <p:sldId id="1116" r:id="rId42"/>
    <p:sldId id="1117" r:id="rId43"/>
    <p:sldId id="1118" r:id="rId44"/>
    <p:sldId id="1119" r:id="rId45"/>
    <p:sldId id="1120" r:id="rId46"/>
    <p:sldId id="1121" r:id="rId47"/>
    <p:sldId id="1122" r:id="rId48"/>
    <p:sldId id="1123" r:id="rId49"/>
    <p:sldId id="1124" r:id="rId50"/>
    <p:sldId id="1125" r:id="rId51"/>
    <p:sldId id="1126" r:id="rId52"/>
    <p:sldId id="1127" r:id="rId53"/>
    <p:sldId id="1160" r:id="rId54"/>
    <p:sldId id="1161" r:id="rId55"/>
    <p:sldId id="1162" r:id="rId56"/>
    <p:sldId id="1163" r:id="rId57"/>
    <p:sldId id="1164" r:id="rId58"/>
    <p:sldId id="1165" r:id="rId59"/>
    <p:sldId id="1166" r:id="rId60"/>
    <p:sldId id="1167" r:id="rId61"/>
    <p:sldId id="1168" r:id="rId62"/>
    <p:sldId id="1169" r:id="rId63"/>
    <p:sldId id="1170" r:id="rId64"/>
    <p:sldId id="1171" r:id="rId65"/>
    <p:sldId id="1172" r:id="rId66"/>
    <p:sldId id="1173" r:id="rId67"/>
    <p:sldId id="1158" r:id="rId68"/>
    <p:sldId id="1174" r:id="rId69"/>
    <p:sldId id="1177" r:id="rId70"/>
    <p:sldId id="1178" r:id="rId71"/>
    <p:sldId id="1179" r:id="rId72"/>
    <p:sldId id="1180" r:id="rId73"/>
    <p:sldId id="1181" r:id="rId74"/>
    <p:sldId id="1182" r:id="rId75"/>
    <p:sldId id="1183" r:id="rId76"/>
    <p:sldId id="1184" r:id="rId77"/>
    <p:sldId id="1185" r:id="rId78"/>
    <p:sldId id="1186" r:id="rId79"/>
    <p:sldId id="1187" r:id="rId80"/>
    <p:sldId id="1188" r:id="rId81"/>
    <p:sldId id="1189" r:id="rId82"/>
    <p:sldId id="1190" r:id="rId83"/>
    <p:sldId id="1191" r:id="rId84"/>
    <p:sldId id="1192" r:id="rId85"/>
    <p:sldId id="1193" r:id="rId86"/>
    <p:sldId id="1194" r:id="rId87"/>
    <p:sldId id="1195" r:id="rId88"/>
    <p:sldId id="1196" r:id="rId89"/>
    <p:sldId id="1197" r:id="rId90"/>
    <p:sldId id="1198" r:id="rId91"/>
    <p:sldId id="1199" r:id="rId92"/>
    <p:sldId id="1200" r:id="rId93"/>
    <p:sldId id="1159" r:id="rId94"/>
  </p:sldIdLst>
  <p:sldSz cx="9144000" cy="6858000" type="screen4x3"/>
  <p:notesSz cx="7302500" cy="9586913"/>
  <p:custDataLst>
    <p:tags r:id="rId9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3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D5F1CF"/>
    <a:srgbClr val="FFFFCC"/>
    <a:srgbClr val="F6F5BD"/>
    <a:srgbClr val="CDF1C5"/>
    <a:srgbClr val="990000"/>
    <a:srgbClr val="F1C7C7"/>
    <a:srgbClr val="EDEA77"/>
    <a:srgbClr val="A8E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11" autoAdjust="0"/>
    <p:restoredTop sz="94649" autoAdjust="0"/>
  </p:normalViewPr>
  <p:slideViewPr>
    <p:cSldViewPr snapToObjects="1">
      <p:cViewPr varScale="1">
        <p:scale>
          <a:sx n="131" d="100"/>
          <a:sy n="131" d="100"/>
        </p:scale>
        <p:origin x="2256" y="184"/>
      </p:cViewPr>
      <p:guideLst>
        <p:guide orient="horz" pos="15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 eaLnBrk="0" hangingPunct="0">
              <a:defRPr sz="120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4067047-E766-4254-821F-B27F8CFA1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68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D8AD92D-85DC-42ED-A1F9-C1217E42E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53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EFBFA9B-613A-4462-9E31-AB922843E5C2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4E42B39-F346-40D0-A198-12718D7B6601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038EE175-34D1-428F-93EE-65508C4C9FE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23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7680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31077" y="4553580"/>
            <a:ext cx="5843654" cy="4227738"/>
          </a:xfrm>
          <a:noFill/>
          <a:ln/>
        </p:spPr>
        <p:txBody>
          <a:bodyPr lIns="0" tIns="16782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r>
              <a:rPr lang="en-US" sz="1900">
                <a:latin typeface="Arial" charset="0"/>
                <a:ea typeface="DejaVu Sans" charset="0"/>
                <a:cs typeface="DejaVu Sans" charset="0"/>
              </a:rPr>
              <a:t>A for attacker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0E05805-EC10-42C6-BA58-A4C2E7891C65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042A49A-4E6C-409D-91E1-9CA580980BB6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94FFEF3-2112-498A-AC74-BF4776E4D0A1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E21FFDD-01EA-4AA2-81CB-48B11935C15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66C54097-F283-4782-8D05-48523019F0B4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38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28663"/>
            <a:ext cx="4795838" cy="3595687"/>
          </a:xfrm>
          <a:solidFill>
            <a:srgbClr val="FFFFFF"/>
          </a:solidFill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82F9494-1287-4239-AF30-3C5B50C802FE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071423A5-735B-4649-8C22-5CC50865E04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39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28663"/>
            <a:ext cx="4795838" cy="3595687"/>
          </a:xfrm>
          <a:solidFill>
            <a:srgbClr val="FFFFFF"/>
          </a:solidFill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82F9494-1287-4239-AF30-3C5B50C802FE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071423A5-735B-4649-8C22-5CC50865E04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40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75D9CC-735F-4600-99EB-4FD92702D9EC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7360" y="707353"/>
            <a:ext cx="4867782" cy="3613718"/>
          </a:xfrm>
          <a:solidFill>
            <a:srgbClr val="FFFFFF"/>
          </a:solidFill>
          <a:ln/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1F6BD77-C084-458F-9F24-1AEC8D84F98A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2B311C7A-5CC5-45A9-85C2-15D2C7419B5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42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28663"/>
            <a:ext cx="4795838" cy="3595687"/>
          </a:xfrm>
          <a:solidFill>
            <a:srgbClr val="FFFFFF"/>
          </a:solidFill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F180429-19A7-4F0F-9F4A-1EC8E247C7BA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EFBFA9B-613A-4462-9E31-AB922843E5C2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F180429-19A7-4F0F-9F4A-1EC8E247C7BA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770E631-68B0-479A-8C0B-3C0F928B3AFA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5AB4114C-6C68-4EFB-B31A-5E629A4B5D67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45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DA24703-FA41-41AC-94D2-B55196840308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12C6D92D-017F-4450-AAF0-829C6D14A97E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46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960E056-F823-4C8B-8D7E-ECD0653FC15A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0F8059A4-91D2-451F-B741-C4E8D366D0A3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47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FE118E8-5D70-4CF1-811C-DC6156F9C261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F5FB5150-419B-4405-9112-7BF8843D751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48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04922A1-8E66-4E02-94F8-7C620C48A108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8538FA32-4616-4CF6-A950-6225DFE9B712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49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59A7EF7-F435-497E-98C6-479F042BC66E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50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534D5A65-6CC4-49C7-8A5E-9595F4A3F948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50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0793FEA-C30B-441D-BAFB-9B6B088F3E1D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51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11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EFBFA9B-613A-4462-9E31-AB922843E5C2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3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26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29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0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056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81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41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49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421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EFBFA9B-613A-4462-9E31-AB922843E5C2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0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B6C7A-E15E-DA4B-ACC0-B1B2FE070A7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377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3BE07-BB3C-004B-8F51-E4609A64AA1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611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3BE07-BB3C-004B-8F51-E4609A64AA1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676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note for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3BE07-BB3C-004B-8F51-E4609A64AA1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505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505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This figure </a:t>
            </a:r>
            <a:r>
              <a:rPr lang="en-US" sz="1300" dirty="0">
                <a:latin typeface="+mn-lt"/>
              </a:rPr>
              <a:t>shows that the percentage of back invalidates eliminated by RIC is fairly constant across the benchmarks (more elimination in 2MB LLC &gt; we have more replacement in 2MB LLC, so we have more elimination by RIC in this case).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3BE07-BB3C-004B-8F51-E4609A64AA1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37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EA856-4E31-BE48-A2DE-E22D372C866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0A56E0F-EEAC-4FCB-9208-585F11F535A8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217359" y="728639"/>
            <a:ext cx="4869436" cy="359570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23" tIns="47361" rIns="94723" bIns="47361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731078" y="4555217"/>
            <a:ext cx="5840346" cy="431452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66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endParaRPr lang="en-US">
              <a:latin typeface="Times New Roman" pitchFamily="18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856B4F6-2A66-401D-981B-C8E9E6AAA73D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708025"/>
            <a:ext cx="4821238" cy="3614738"/>
          </a:xfrm>
          <a:solidFill>
            <a:srgbClr val="FFFFFF"/>
          </a:solidFill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26ADC7F-483C-4097-B5D7-FB9F70D3007F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FF582A75-F646-4E23-A136-69B1867385BD}" type="slidenum">
              <a:rPr lang="en-US" sz="1200">
                <a:solidFill>
                  <a:srgbClr val="000000"/>
                </a:solidFill>
                <a:ea typeface="宋体" charset="-122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19</a:t>
            </a:fld>
            <a:endParaRPr lang="en-US" sz="120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708025"/>
            <a:ext cx="4821238" cy="3614738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716" y="4558491"/>
            <a:ext cx="5395414" cy="4416039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632D8D5-12D3-45C5-9F9F-7259F553BFCF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654F2CC8-0751-4BA2-978B-FC18FF0C65D5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21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28663"/>
            <a:ext cx="4795838" cy="3595687"/>
          </a:xfrm>
          <a:solidFill>
            <a:srgbClr val="FFFFFF"/>
          </a:solidFill>
          <a:ln/>
        </p:spPr>
      </p:sp>
      <p:sp>
        <p:nvSpPr>
          <p:cNvPr id="7475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31077" y="4553580"/>
            <a:ext cx="5843654" cy="4227738"/>
          </a:xfrm>
          <a:noFill/>
          <a:ln/>
        </p:spPr>
        <p:txBody>
          <a:bodyPr lIns="0" tIns="16782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r>
              <a:rPr lang="en-US" sz="1900">
                <a:latin typeface="Arial" charset="0"/>
                <a:ea typeface="DejaVu Sans" charset="0"/>
                <a:cs typeface="DejaVu Sans" charset="0"/>
              </a:rPr>
              <a:t>A for attacker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6179E2C-8D8C-43B9-8BA5-0A7DDF28EBE8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4128435" y="9116982"/>
            <a:ext cx="3175719" cy="4715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231" tIns="48480" rIns="93231" bIns="48480" anchor="b"/>
          <a:lstStyle/>
          <a:p>
            <a:pPr algn="r"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fld id="{738CABD9-E9F4-4895-A75C-CAFFCA46DFAF}" type="slidenum">
              <a:rPr lang="en-US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73613" algn="l"/>
                  <a:tab pos="947227" algn="l"/>
                  <a:tab pos="1420840" algn="l"/>
                  <a:tab pos="1894454" algn="l"/>
                  <a:tab pos="2368067" algn="l"/>
                  <a:tab pos="2841681" algn="l"/>
                  <a:tab pos="3315294" algn="l"/>
                  <a:tab pos="3788908" algn="l"/>
                  <a:tab pos="4262521" algn="l"/>
                  <a:tab pos="4736135" algn="l"/>
                  <a:tab pos="5209748" algn="l"/>
                  <a:tab pos="5683362" algn="l"/>
                  <a:tab pos="6156975" algn="l"/>
                  <a:tab pos="6630589" algn="l"/>
                  <a:tab pos="7104202" algn="l"/>
                  <a:tab pos="7577816" algn="l"/>
                  <a:tab pos="8051429" algn="l"/>
                  <a:tab pos="8525043" algn="l"/>
                  <a:tab pos="8998656" algn="l"/>
                  <a:tab pos="9472270" algn="l"/>
                </a:tabLst>
              </a:pPr>
              <a:t>22</a:t>
            </a:fld>
            <a:endParaRPr lang="en-US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591" y="728639"/>
            <a:ext cx="4842971" cy="3595706"/>
          </a:xfrm>
          <a:solidFill>
            <a:srgbClr val="FFFFFF"/>
          </a:solidFill>
          <a:ln/>
        </p:spPr>
      </p:sp>
      <p:sp>
        <p:nvSpPr>
          <p:cNvPr id="7578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31077" y="4553580"/>
            <a:ext cx="5843654" cy="4227738"/>
          </a:xfrm>
          <a:noFill/>
          <a:ln/>
        </p:spPr>
        <p:txBody>
          <a:bodyPr lIns="0" tIns="16782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0" algn="l"/>
                <a:tab pos="473613" algn="l"/>
                <a:tab pos="947227" algn="l"/>
                <a:tab pos="1420840" algn="l"/>
                <a:tab pos="1894454" algn="l"/>
                <a:tab pos="2368067" algn="l"/>
                <a:tab pos="2841681" algn="l"/>
                <a:tab pos="3315294" algn="l"/>
                <a:tab pos="3788908" algn="l"/>
                <a:tab pos="4262521" algn="l"/>
                <a:tab pos="4736135" algn="l"/>
                <a:tab pos="5209748" algn="l"/>
                <a:tab pos="5683362" algn="l"/>
                <a:tab pos="6156975" algn="l"/>
                <a:tab pos="6630589" algn="l"/>
                <a:tab pos="7104202" algn="l"/>
                <a:tab pos="7577816" algn="l"/>
                <a:tab pos="8051429" algn="l"/>
                <a:tab pos="8525043" algn="l"/>
                <a:tab pos="8998656" algn="l"/>
                <a:tab pos="9472270" algn="l"/>
              </a:tabLst>
            </a:pPr>
            <a:r>
              <a:rPr lang="en-US" sz="1900">
                <a:latin typeface="Arial" charset="0"/>
                <a:ea typeface="DejaVu Sans" charset="0"/>
                <a:cs typeface="DejaVu Sans" charset="0"/>
              </a:rPr>
              <a:t>A for attacker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C858F-C157-41D9-8920-3410F1536E6B}" type="datetimeFigureOut">
              <a:rPr lang="en-US" smtClean="0"/>
              <a:pPr/>
              <a:t>10/13/18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CC7CB8-A302-4B60-92A3-7F195CC85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293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 descr="ppt_titlepage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762000"/>
            <a:ext cx="8077200" cy="21336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124200"/>
            <a:ext cx="8077200" cy="2362200"/>
          </a:xfrm>
        </p:spPr>
        <p:txBody>
          <a:bodyPr/>
          <a:lstStyle>
            <a:lvl1pPr marL="0" indent="0">
              <a:buFont typeface="Wingdings" charset="0"/>
              <a:buNone/>
              <a:defRPr sz="3200">
                <a:solidFill>
                  <a:srgbClr val="2D6CC0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2726-799D-0645-A8E4-3424886DE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3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EA0F5-61E4-3844-8E74-4DB31A13AF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9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58670-677A-0641-9F56-E691C4A52C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83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B1BD1-F3A3-0648-B734-C99B94AED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58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4485-B162-8940-8BB0-AA03C88AFC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40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DCF62-94FB-7641-A1A5-B470B304DD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88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39489-B09B-2746-A65A-335788CFEB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22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359EE-966E-7E45-A35B-CC9FFDD764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71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0A8C0-7383-384C-9824-36A827A796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47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9FC4F-EF0F-7147-9062-38894DFF5D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20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55A19-92E9-C644-8325-C7C4C6FD6E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7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650" y="371475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9200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rgbClr val="3366FF"/>
          </a:solidFill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2"/>
          <p:cNvSpPr>
            <a:spLocks/>
          </p:cNvSpPr>
          <p:nvPr userDrawn="1"/>
        </p:nvSpPr>
        <p:spPr bwMode="auto">
          <a:xfrm>
            <a:off x="8229600" y="0"/>
            <a:ext cx="914400" cy="200025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200" dirty="0">
                <a:solidFill>
                  <a:srgbClr val="FFFF00"/>
                </a:solidFill>
                <a:ea typeface="Gill Sans" charset="0"/>
                <a:cs typeface="Gill Sans" charset="0"/>
              </a:rPr>
              <a:t>UCR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</p:sldLayoutIdLst>
  <p:txStyles>
    <p:titleStyle>
      <a:lvl1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2pPr>
      <a:lvl3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3pPr>
      <a:lvl4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4pPr>
      <a:lvl5pPr marL="119063" indent="-11906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0" descr="ppt_generic_backgrpun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cs typeface="+mn-cs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cs typeface="+mn-cs"/>
              </a:defRPr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+mn-cs"/>
              </a:defRPr>
            </a:lvl1pPr>
          </a:lstStyle>
          <a:p>
            <a:pPr>
              <a:defRPr/>
            </a:pPr>
            <a:fld id="{61CECE8A-C759-7F41-9224-7D2569B2219D}" type="slidenum">
              <a:rPr lang="en-US" b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9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Blip>
          <a:blip r:embed="rId15"/>
        </a:buBlip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Blip>
          <a:blip r:embed="rId16"/>
        </a:buBlip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7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einquirer.net/inquirer/news/2474775/intel-cpu-flaw-leaves-haswell-powered-devices-open-to-attack" TargetMode="External"/><Relationship Id="rId13" Type="http://schemas.openxmlformats.org/officeDocument/2006/relationships/hyperlink" Target="http://www.digitaltrends.com/computing/intel-cpu-flaw-aslr-exploit/" TargetMode="External"/><Relationship Id="rId18" Type="http://schemas.openxmlformats.org/officeDocument/2006/relationships/hyperlink" Target="https://thestack.com/security/2016/10/19/aslr-hardware-exploit-side-channel-attack-x86/" TargetMode="External"/><Relationship Id="rId3" Type="http://schemas.openxmlformats.org/officeDocument/2006/relationships/hyperlink" Target="http://www.computerworld.com/article/3131975/security/flaw-in-intel-cpus-could-help-attackers-defeat-aslr-exploit-defense.html" TargetMode="External"/><Relationship Id="rId21" Type="http://schemas.openxmlformats.org/officeDocument/2006/relationships/image" Target="../media/image57.png"/><Relationship Id="rId7" Type="http://schemas.openxmlformats.org/officeDocument/2006/relationships/hyperlink" Target="http://www.theregister.co.uk/2016/10/20/aslr_bypass_hardware_hack/" TargetMode="External"/><Relationship Id="rId12" Type="http://schemas.openxmlformats.org/officeDocument/2006/relationships/hyperlink" Target="http://news.softpedia.com/news/researchers-bypass-aslr-protection-on-intel-haswell-cpu-509460.shtml" TargetMode="External"/><Relationship Id="rId17" Type="http://schemas.openxmlformats.org/officeDocument/2006/relationships/hyperlink" Target="http://www.v3.co.uk/v3-uk/news/2474887/flaw-in-intel-haswell-microprocessors-exposes-chips-to-malware" TargetMode="External"/><Relationship Id="rId25" Type="http://schemas.openxmlformats.org/officeDocument/2006/relationships/image" Target="../media/image61.png"/><Relationship Id="rId2" Type="http://schemas.openxmlformats.org/officeDocument/2006/relationships/hyperlink" Target="http://arstechnica.com/security/2016/10/flaw-in-intel-chips-could-make-malware-attacks-more-potent/" TargetMode="External"/><Relationship Id="rId16" Type="http://schemas.openxmlformats.org/officeDocument/2006/relationships/hyperlink" Target="http://www.highlandernews.org/25942/25942/" TargetMode="External"/><Relationship Id="rId20" Type="http://schemas.openxmlformats.org/officeDocument/2006/relationships/hyperlink" Target="http://www.tomshardware.com/news/amd-malware-intel-samsung-stock,32906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cmagazine.com/researchers-discover-exploit-of-intel-flaw-allows-aslr-bypass/article/567327/" TargetMode="External"/><Relationship Id="rId11" Type="http://schemas.openxmlformats.org/officeDocument/2006/relationships/hyperlink" Target="http://www.infosecurity-magazine.com/news/researchers-find-dangerous-intel/" TargetMode="External"/><Relationship Id="rId24" Type="http://schemas.openxmlformats.org/officeDocument/2006/relationships/image" Target="../media/image60.png"/><Relationship Id="rId5" Type="http://schemas.openxmlformats.org/officeDocument/2006/relationships/hyperlink" Target="http://searchsecurity.techtarget.com/news/450401391/Intel-chip-flaw-allows-attackers-to-bypass-ASLR-protection" TargetMode="External"/><Relationship Id="rId15" Type="http://schemas.openxmlformats.org/officeDocument/2006/relationships/hyperlink" Target="https://www.sciencedaily.com/releases/2016/10/161025110419.htm" TargetMode="External"/><Relationship Id="rId23" Type="http://schemas.openxmlformats.org/officeDocument/2006/relationships/image" Target="../media/image59.png"/><Relationship Id="rId10" Type="http://schemas.openxmlformats.org/officeDocument/2006/relationships/hyperlink" Target="http://techfrag.com/2016/10/20/new-security-flaw-discovered-in-intel-haswell-chips-that-could-affect-cloud-services/" TargetMode="External"/><Relationship Id="rId19" Type="http://schemas.openxmlformats.org/officeDocument/2006/relationships/hyperlink" Target="http://www.lemondeinformatique.fr/actualites/lire-une-faille-des-puces-haswell-d-intel-affecte-la-protection-aslr-66285.html" TargetMode="External"/><Relationship Id="rId4" Type="http://schemas.openxmlformats.org/officeDocument/2006/relationships/hyperlink" Target="http://www.pcworld.com/article/3132969/security/flaw-in-intel-cpus-could-help-attackers-defeat-aslr-exploit-defense.html" TargetMode="External"/><Relationship Id="rId9" Type="http://schemas.openxmlformats.org/officeDocument/2006/relationships/hyperlink" Target="http://hothardware.com/news/intel-haswell-flaw-could-allow-malware-bypass-security-protocols" TargetMode="External"/><Relationship Id="rId14" Type="http://schemas.openxmlformats.org/officeDocument/2006/relationships/hyperlink" Target="http://www.digitaljournal.com/tech-and-science/technology/intel-processor-flaw-lets-hackers-bypass-security-mechanisms/article/477620" TargetMode="External"/><Relationship Id="rId22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Side channels and covert channels</a:t>
            </a:r>
            <a:br>
              <a:rPr lang="en-US" dirty="0"/>
            </a:br>
            <a:r>
              <a:rPr lang="en-US" dirty="0"/>
              <a:t>Part I – Architecture side channels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Slide credits: some slides and figures adapted from David </a:t>
            </a:r>
            <a:r>
              <a:rPr lang="en-US" dirty="0" err="1"/>
              <a:t>Brumley</a:t>
            </a:r>
            <a:r>
              <a:rPr lang="en-US" dirty="0"/>
              <a:t>, AC Chen, and others</a:t>
            </a:r>
          </a:p>
        </p:txBody>
      </p:sp>
    </p:spTree>
    <p:extLst>
      <p:ext uri="{BB962C8B-B14F-4D97-AF65-F5344CB8AC3E}">
        <p14:creationId xmlns:p14="http://schemas.microsoft.com/office/powerpoint/2010/main" val="2117892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attack—timing based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Assumption: we can observe the time a crypto operation takes (maybe time until a packet is sent)</a:t>
            </a:r>
          </a:p>
          <a:p>
            <a:endParaRPr lang="en-US" dirty="0"/>
          </a:p>
          <a:p>
            <a:r>
              <a:rPr lang="en-US" dirty="0"/>
              <a:t>There are variations in the time of encryption based on the key (for the same data)</a:t>
            </a:r>
          </a:p>
          <a:p>
            <a:pPr lvl="1"/>
            <a:r>
              <a:rPr lang="en-US" dirty="0"/>
              <a:t>By measuring the time, parts of the most likely keys are identified</a:t>
            </a:r>
          </a:p>
          <a:p>
            <a:pPr lvl="1"/>
            <a:r>
              <a:rPr lang="en-US" dirty="0"/>
              <a:t>See paper by Bernstein for complete description of the attack </a:t>
            </a:r>
          </a:p>
          <a:p>
            <a:pPr lvl="1"/>
            <a:endParaRPr lang="en-US" dirty="0"/>
          </a:p>
          <a:p>
            <a:pPr marL="400050"/>
            <a:r>
              <a:rPr lang="en-US" dirty="0"/>
              <a:t>Powerful attack</a:t>
            </a:r>
          </a:p>
          <a:p>
            <a:pPr marL="800100" lvl="1"/>
            <a:r>
              <a:rPr lang="en-US" dirty="0"/>
              <a:t>However, requires known plaintext attack</a:t>
            </a:r>
          </a:p>
          <a:p>
            <a:pPr marL="800100" lvl="1"/>
            <a:r>
              <a:rPr lang="en-US" dirty="0"/>
              <a:t>Requires access to the server to do the timing and build a key database</a:t>
            </a:r>
          </a:p>
        </p:txBody>
      </p:sp>
    </p:spTree>
    <p:extLst>
      <p:ext uri="{BB962C8B-B14F-4D97-AF65-F5344CB8AC3E}">
        <p14:creationId xmlns:p14="http://schemas.microsoft.com/office/powerpoint/2010/main" val="192477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Cache missing for fun and profit [Percival]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Paper introduces: Access driven attacks</a:t>
            </a:r>
          </a:p>
          <a:p>
            <a:r>
              <a:rPr lang="en-US" dirty="0"/>
              <a:t>Spy actively accesses the cache to make the side channel possible</a:t>
            </a:r>
          </a:p>
        </p:txBody>
      </p:sp>
    </p:spTree>
    <p:extLst>
      <p:ext uri="{BB962C8B-B14F-4D97-AF65-F5344CB8AC3E}">
        <p14:creationId xmlns:p14="http://schemas.microsoft.com/office/powerpoint/2010/main" val="2898989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Caching is a source of covert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processes sharing a memory mapped file</a:t>
            </a:r>
          </a:p>
          <a:p>
            <a:r>
              <a:rPr lang="en-US" dirty="0"/>
              <a:t>Trojan: accesses a page of the file if it wants to communicate 1</a:t>
            </a:r>
          </a:p>
          <a:p>
            <a:pPr lvl="1"/>
            <a:r>
              <a:rPr lang="en-US" dirty="0"/>
              <a:t>Page brought into memory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Spy accesses the same page and times the access</a:t>
            </a:r>
          </a:p>
          <a:p>
            <a:pPr lvl="1"/>
            <a:r>
              <a:rPr lang="en-US" dirty="0"/>
              <a:t>Fast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trojan</a:t>
            </a:r>
            <a:r>
              <a:rPr lang="en-US" dirty="0">
                <a:sym typeface="Wingdings"/>
              </a:rPr>
              <a:t> accessed it! 1</a:t>
            </a:r>
          </a:p>
          <a:p>
            <a:pPr lvl="1"/>
            <a:r>
              <a:rPr lang="en-US" dirty="0">
                <a:sym typeface="Wingdings"/>
              </a:rPr>
              <a:t>Slow  No access – 0!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Have to work out some timing issues</a:t>
            </a:r>
          </a:p>
          <a:p>
            <a:r>
              <a:rPr lang="en-US" dirty="0">
                <a:sym typeface="Wingdings"/>
              </a:rPr>
              <a:t>Noise could be a problem</a:t>
            </a:r>
          </a:p>
          <a:p>
            <a:r>
              <a:rPr lang="en-US" dirty="0">
                <a:sym typeface="Wingdings"/>
              </a:rPr>
              <a:t>Works even if a single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9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if they do not share a file/memory?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still communicate!</a:t>
            </a:r>
          </a:p>
          <a:p>
            <a:r>
              <a:rPr lang="en-US" dirty="0"/>
              <a:t>Focus on removing something rather than bringing it in</a:t>
            </a:r>
          </a:p>
          <a:p>
            <a:r>
              <a:rPr lang="en-US" dirty="0"/>
              <a:t>Here’s a scenario</a:t>
            </a:r>
          </a:p>
          <a:p>
            <a:pPr lvl="1"/>
            <a:r>
              <a:rPr lang="en-US" dirty="0"/>
              <a:t>Trojan fills “cache” with its own pages (prime phase)</a:t>
            </a:r>
          </a:p>
          <a:p>
            <a:pPr lvl="1"/>
            <a:r>
              <a:rPr lang="en-US" dirty="0"/>
              <a:t>Victim accesses different part of memory in a certain pattern</a:t>
            </a:r>
          </a:p>
          <a:p>
            <a:pPr lvl="2"/>
            <a:r>
              <a:rPr lang="en-US" dirty="0"/>
              <a:t>Cache is limited in size, this replaces some of the </a:t>
            </a:r>
            <a:r>
              <a:rPr lang="en-US" dirty="0" err="1"/>
              <a:t>trojan’s</a:t>
            </a:r>
            <a:r>
              <a:rPr lang="en-US" dirty="0"/>
              <a:t> pages in the shared cache</a:t>
            </a:r>
          </a:p>
          <a:p>
            <a:pPr lvl="1"/>
            <a:r>
              <a:rPr lang="en-US" dirty="0"/>
              <a:t>Trojan when it re-accesses its pages, experiences misses.  Pattern can be used to communicate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Attach where memory is shared called flush-and-reload attack</a:t>
            </a:r>
          </a:p>
          <a:p>
            <a:r>
              <a:rPr lang="en-US" dirty="0"/>
              <a:t>This variant called prime-and-probe</a:t>
            </a:r>
          </a:p>
        </p:txBody>
      </p:sp>
    </p:spTree>
    <p:extLst>
      <p:ext uri="{BB962C8B-B14F-4D97-AF65-F5344CB8AC3E}">
        <p14:creationId xmlns:p14="http://schemas.microsoft.com/office/powerpoint/2010/main" val="1680756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attack L1 side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for attack: </a:t>
            </a:r>
          </a:p>
          <a:p>
            <a:pPr lvl="1"/>
            <a:r>
              <a:rPr lang="en-US" dirty="0"/>
              <a:t>L1 caches are fast and small; can probe them quickly</a:t>
            </a:r>
          </a:p>
          <a:p>
            <a:pPr lvl="1"/>
            <a:r>
              <a:rPr lang="en-US" dirty="0"/>
              <a:t>They often are virtually indexed</a:t>
            </a:r>
          </a:p>
          <a:p>
            <a:pPr lvl="2"/>
            <a:r>
              <a:rPr lang="en-US" dirty="0"/>
              <a:t>Physically indexed caches are more challenging because you don</a:t>
            </a:r>
            <a:r>
              <a:rPr lang="fr-FR" dirty="0"/>
              <a:t>’</a:t>
            </a:r>
            <a:r>
              <a:rPr lang="en-US" dirty="0"/>
              <a:t>t know your physical address</a:t>
            </a:r>
          </a:p>
          <a:p>
            <a:endParaRPr lang="en-US" dirty="0"/>
          </a:p>
          <a:p>
            <a:r>
              <a:rPr lang="en-US" dirty="0"/>
              <a:t>Bad for attack:  </a:t>
            </a:r>
          </a:p>
          <a:p>
            <a:pPr lvl="1"/>
            <a:r>
              <a:rPr lang="en-US" dirty="0"/>
              <a:t>L1 caches are private</a:t>
            </a:r>
          </a:p>
          <a:p>
            <a:pPr lvl="2"/>
            <a:r>
              <a:rPr lang="en-US" dirty="0"/>
              <a:t>Attack is SMT/hyper-threading or core affinity based</a:t>
            </a:r>
          </a:p>
          <a:p>
            <a:pPr lvl="2"/>
            <a:r>
              <a:rPr lang="en-US" dirty="0"/>
              <a:t>Harder to get the spy placed on the same core as the process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9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LLC side channels beginning to be explored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problem is more difficult</a:t>
            </a:r>
          </a:p>
          <a:p>
            <a:pPr lvl="1"/>
            <a:r>
              <a:rPr lang="en-US" dirty="0"/>
              <a:t>LLC are larger and slower – harder to probe</a:t>
            </a:r>
          </a:p>
          <a:p>
            <a:pPr lvl="1"/>
            <a:r>
              <a:rPr lang="en-US" dirty="0"/>
              <a:t>More noise because they are shared among all cores</a:t>
            </a:r>
          </a:p>
          <a:p>
            <a:pPr lvl="1"/>
            <a:r>
              <a:rPr lang="en-US" dirty="0"/>
              <a:t>Index hashing</a:t>
            </a:r>
          </a:p>
          <a:p>
            <a:pPr lvl="1"/>
            <a:r>
              <a:rPr lang="en-US" dirty="0"/>
              <a:t>Physically indexed</a:t>
            </a:r>
          </a:p>
          <a:p>
            <a:pPr lvl="1"/>
            <a:endParaRPr lang="en-US" dirty="0"/>
          </a:p>
          <a:p>
            <a:r>
              <a:rPr lang="en-US" dirty="0"/>
              <a:t>But more dangerous</a:t>
            </a:r>
          </a:p>
          <a:p>
            <a:pPr lvl="1"/>
            <a:r>
              <a:rPr lang="en-US" dirty="0"/>
              <a:t>Allows cross-</a:t>
            </a:r>
            <a:r>
              <a:rPr lang="en-US" dirty="0" err="1"/>
              <a:t>vm</a:t>
            </a:r>
            <a:r>
              <a:rPr lang="en-US" dirty="0"/>
              <a:t> attacks on clouds.  Have to be on the same machine rather than the same core</a:t>
            </a:r>
          </a:p>
          <a:p>
            <a:r>
              <a:rPr lang="en-US" dirty="0"/>
              <a:t>Demonstrated under some conditions, but not in general</a:t>
            </a:r>
          </a:p>
          <a:p>
            <a:r>
              <a:rPr lang="en-US" dirty="0"/>
              <a:t>Plug: we have a grant from NSF to explore this attack</a:t>
            </a:r>
          </a:p>
          <a:p>
            <a:pPr lvl="1"/>
            <a:r>
              <a:rPr lang="en-US" dirty="0"/>
              <a:t>Let me know if you are interested in participating!</a:t>
            </a:r>
          </a:p>
        </p:txBody>
      </p:sp>
    </p:spTree>
    <p:extLst>
      <p:ext uri="{BB962C8B-B14F-4D97-AF65-F5344CB8AC3E}">
        <p14:creationId xmlns:p14="http://schemas.microsoft.com/office/powerpoint/2010/main" val="3943347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52400" y="533400"/>
            <a:ext cx="84582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>
                <a:solidFill>
                  <a:srgbClr val="000000"/>
                </a:solidFill>
                <a:latin typeface="Calibri"/>
                <a:cs typeface="Calibri"/>
              </a:rPr>
              <a:t>How dangerous is this problem?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28600" y="1752600"/>
            <a:ext cx="8686800" cy="472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4963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dirty="0" err="1">
                <a:solidFill>
                  <a:srgbClr val="000000"/>
                </a:solidFill>
                <a:latin typeface="Calibri"/>
                <a:cs typeface="Calibri"/>
              </a:rPr>
              <a:t>Multicore</a:t>
            </a: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 and SMT processors share at least some levels of cache hierarchy</a:t>
            </a:r>
          </a:p>
          <a:p>
            <a:pPr marL="334963" indent="-334963">
              <a:spcBef>
                <a:spcPts val="700"/>
              </a:spcBef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4963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Cache sharing opens the door for two types of attacks</a:t>
            </a:r>
          </a:p>
          <a:p>
            <a:pPr marL="735013" lvl="1" indent="-277813">
              <a:spcBef>
                <a:spcPts val="700"/>
              </a:spcBef>
              <a:buFont typeface="Arial" charset="0"/>
              <a:buChar char="–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Side-Channel Attacks </a:t>
            </a:r>
          </a:p>
          <a:p>
            <a:pPr marL="735013" lvl="1" indent="-277813">
              <a:spcBef>
                <a:spcPts val="700"/>
              </a:spcBef>
              <a:buFont typeface="Arial" charset="0"/>
              <a:buChar char="–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Denial-of-Service Attacks</a:t>
            </a:r>
          </a:p>
          <a:p>
            <a:pPr marL="735013" lvl="1" indent="-277813">
              <a:spcBef>
                <a:spcPts val="700"/>
              </a:spcBef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4963" indent="-334963">
              <a:spcBef>
                <a:spcPts val="8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We consider software cache-based side channel attacks </a:t>
            </a:r>
          </a:p>
          <a:p>
            <a:pPr marL="334963" indent="-334963" algn="ctr">
              <a:spcBef>
                <a:spcPts val="700"/>
              </a:spcBef>
              <a:buClrTx/>
              <a:buSzTx/>
              <a:buFontTx/>
              <a:buNone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806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0" y="609600"/>
            <a:ext cx="84582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00"/>
                </a:solidFill>
                <a:latin typeface="Arial" charset="0"/>
                <a:cs typeface="Arial" charset="0"/>
              </a:rPr>
              <a:t>Background: Set-Associative Caches</a:t>
            </a:r>
          </a:p>
        </p:txBody>
      </p:sp>
      <p:graphicFrame>
        <p:nvGraphicFramePr>
          <p:cNvPr id="5" name="Group 6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598570"/>
              </p:ext>
            </p:extLst>
          </p:nvPr>
        </p:nvGraphicFramePr>
        <p:xfrm>
          <a:off x="639763" y="1855788"/>
          <a:ext cx="7827962" cy="292570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8-way set-associative cache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4876800"/>
            <a:ext cx="914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Calibri"/>
                <a:cs typeface="Calibri"/>
              </a:rPr>
              <a:t>way 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3800" y="4876800"/>
            <a:ext cx="914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Calibri"/>
                <a:cs typeface="Calibri"/>
              </a:rPr>
              <a:t>way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5638800"/>
            <a:ext cx="6705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/>
                <a:cs typeface="Calibri"/>
              </a:rPr>
              <a:t>In SMT/CMP processors, caches are shared</a:t>
            </a: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/>
                <a:cs typeface="Calibri"/>
              </a:rPr>
              <a:t>A miss by any thread can store a line in any way</a:t>
            </a:r>
            <a:endParaRPr lang="en-US" sz="2000" b="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0" dirty="0">
                <a:latin typeface="Calibri"/>
                <a:cs typeface="Calibri"/>
              </a:rPr>
              <a:t>Cache lines 64-bytes;  we don</a:t>
            </a:r>
            <a:r>
              <a:rPr lang="fr-FR" sz="2000" b="0" dirty="0">
                <a:latin typeface="Calibri"/>
                <a:cs typeface="Calibri"/>
              </a:rPr>
              <a:t>’</a:t>
            </a:r>
            <a:r>
              <a:rPr lang="en-US" sz="2000" b="0" dirty="0">
                <a:latin typeface="Calibri"/>
                <a:cs typeface="Calibri"/>
              </a:rPr>
              <a:t>t know which byte</a:t>
            </a:r>
          </a:p>
        </p:txBody>
      </p:sp>
    </p:spTree>
    <p:extLst>
      <p:ext uri="{BB962C8B-B14F-4D97-AF65-F5344CB8AC3E}">
        <p14:creationId xmlns:p14="http://schemas.microsoft.com/office/powerpoint/2010/main" val="406468347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6400800" y="4876800"/>
            <a:ext cx="2514600" cy="8382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457200" y="380999"/>
            <a:ext cx="7924800" cy="609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0" dirty="0">
                <a:solidFill>
                  <a:srgbClr val="000000"/>
                </a:solidFill>
                <a:latin typeface="Calibri"/>
                <a:cs typeface="Calibri"/>
              </a:rPr>
              <a:t>Shared Data Caches in SMT Processors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81000" y="1447800"/>
            <a:ext cx="1676400" cy="8382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Instruction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Cache</a:t>
            </a: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304800" y="2667000"/>
            <a:ext cx="914400" cy="6096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Fetch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Unit</a:t>
            </a: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1752600" y="2743200"/>
            <a:ext cx="457200" cy="3048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PC</a:t>
            </a:r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1676400" y="2819400"/>
            <a:ext cx="457200" cy="3048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PC</a:t>
            </a:r>
          </a:p>
        </p:txBody>
      </p:sp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1600200" y="2895600"/>
            <a:ext cx="457200" cy="3048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PC</a:t>
            </a:r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1524000" y="2971800"/>
            <a:ext cx="457200" cy="3048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PC</a:t>
            </a:r>
          </a:p>
        </p:txBody>
      </p:sp>
      <p:sp>
        <p:nvSpPr>
          <p:cNvPr id="12298" name="Rectangle 9"/>
          <p:cNvSpPr>
            <a:spLocks noChangeArrowheads="1"/>
          </p:cNvSpPr>
          <p:nvPr/>
        </p:nvSpPr>
        <p:spPr bwMode="auto">
          <a:xfrm>
            <a:off x="304800" y="3581400"/>
            <a:ext cx="914400" cy="6096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Decode</a:t>
            </a:r>
          </a:p>
        </p:txBody>
      </p:sp>
      <p:sp>
        <p:nvSpPr>
          <p:cNvPr id="12299" name="Rectangle 10"/>
          <p:cNvSpPr>
            <a:spLocks noChangeArrowheads="1"/>
          </p:cNvSpPr>
          <p:nvPr/>
        </p:nvSpPr>
        <p:spPr bwMode="auto">
          <a:xfrm>
            <a:off x="1828800" y="3505200"/>
            <a:ext cx="7620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00" name="Rectangle 11"/>
          <p:cNvSpPr>
            <a:spLocks noChangeArrowheads="1"/>
          </p:cNvSpPr>
          <p:nvPr/>
        </p:nvSpPr>
        <p:spPr bwMode="auto">
          <a:xfrm>
            <a:off x="1752600" y="3581400"/>
            <a:ext cx="7620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01" name="Rectangle 12"/>
          <p:cNvSpPr>
            <a:spLocks noChangeArrowheads="1"/>
          </p:cNvSpPr>
          <p:nvPr/>
        </p:nvSpPr>
        <p:spPr bwMode="auto">
          <a:xfrm>
            <a:off x="1676400" y="3657600"/>
            <a:ext cx="7620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02" name="Rectangle 13"/>
          <p:cNvSpPr>
            <a:spLocks noChangeArrowheads="1"/>
          </p:cNvSpPr>
          <p:nvPr/>
        </p:nvSpPr>
        <p:spPr bwMode="auto">
          <a:xfrm>
            <a:off x="1600200" y="3733800"/>
            <a:ext cx="7620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Register</a:t>
            </a:r>
            <a:b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Rename</a:t>
            </a:r>
          </a:p>
        </p:txBody>
      </p:sp>
      <p:sp>
        <p:nvSpPr>
          <p:cNvPr id="12303" name="Rectangle 14"/>
          <p:cNvSpPr>
            <a:spLocks noChangeArrowheads="1"/>
          </p:cNvSpPr>
          <p:nvPr/>
        </p:nvSpPr>
        <p:spPr bwMode="auto">
          <a:xfrm>
            <a:off x="3352800" y="1600200"/>
            <a:ext cx="1828800" cy="5334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Issue Queue</a:t>
            </a:r>
          </a:p>
        </p:txBody>
      </p:sp>
      <p:sp>
        <p:nvSpPr>
          <p:cNvPr id="12304" name="Rectangle 15"/>
          <p:cNvSpPr>
            <a:spLocks noChangeArrowheads="1"/>
          </p:cNvSpPr>
          <p:nvPr/>
        </p:nvSpPr>
        <p:spPr bwMode="auto">
          <a:xfrm>
            <a:off x="3581400" y="2819400"/>
            <a:ext cx="16002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05" name="Rectangle 16"/>
          <p:cNvSpPr>
            <a:spLocks noChangeArrowheads="1"/>
          </p:cNvSpPr>
          <p:nvPr/>
        </p:nvSpPr>
        <p:spPr bwMode="auto">
          <a:xfrm>
            <a:off x="3505200" y="2895600"/>
            <a:ext cx="16002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06" name="Rectangle 17"/>
          <p:cNvSpPr>
            <a:spLocks noChangeArrowheads="1"/>
          </p:cNvSpPr>
          <p:nvPr/>
        </p:nvSpPr>
        <p:spPr bwMode="auto">
          <a:xfrm>
            <a:off x="3429000" y="2971800"/>
            <a:ext cx="16002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07" name="Rectangle 18"/>
          <p:cNvSpPr>
            <a:spLocks noChangeArrowheads="1"/>
          </p:cNvSpPr>
          <p:nvPr/>
        </p:nvSpPr>
        <p:spPr bwMode="auto">
          <a:xfrm>
            <a:off x="3352800" y="3048000"/>
            <a:ext cx="16002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Load/Store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Queues</a:t>
            </a:r>
          </a:p>
        </p:txBody>
      </p:sp>
      <p:sp>
        <p:nvSpPr>
          <p:cNvPr id="12308" name="Rectangle 19"/>
          <p:cNvSpPr>
            <a:spLocks noChangeArrowheads="1"/>
          </p:cNvSpPr>
          <p:nvPr/>
        </p:nvSpPr>
        <p:spPr bwMode="auto">
          <a:xfrm>
            <a:off x="5715000" y="1676400"/>
            <a:ext cx="990600" cy="11430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Register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File</a:t>
            </a:r>
          </a:p>
        </p:txBody>
      </p:sp>
      <p:sp>
        <p:nvSpPr>
          <p:cNvPr id="12309" name="Rectangle 20"/>
          <p:cNvSpPr>
            <a:spLocks noChangeArrowheads="1"/>
          </p:cNvSpPr>
          <p:nvPr/>
        </p:nvSpPr>
        <p:spPr bwMode="auto">
          <a:xfrm>
            <a:off x="7391400" y="1600200"/>
            <a:ext cx="8382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PC</a:t>
            </a:r>
          </a:p>
        </p:txBody>
      </p:sp>
      <p:sp>
        <p:nvSpPr>
          <p:cNvPr id="12310" name="Rectangle 21"/>
          <p:cNvSpPr>
            <a:spLocks noChangeArrowheads="1"/>
          </p:cNvSpPr>
          <p:nvPr/>
        </p:nvSpPr>
        <p:spPr bwMode="auto">
          <a:xfrm>
            <a:off x="7315200" y="1676400"/>
            <a:ext cx="8382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PC</a:t>
            </a:r>
          </a:p>
        </p:txBody>
      </p:sp>
      <p:sp>
        <p:nvSpPr>
          <p:cNvPr id="12311" name="Rectangle 22"/>
          <p:cNvSpPr>
            <a:spLocks noChangeArrowheads="1"/>
          </p:cNvSpPr>
          <p:nvPr/>
        </p:nvSpPr>
        <p:spPr bwMode="auto">
          <a:xfrm>
            <a:off x="7239000" y="1752600"/>
            <a:ext cx="8382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PC</a:t>
            </a:r>
          </a:p>
        </p:txBody>
      </p:sp>
      <p:sp>
        <p:nvSpPr>
          <p:cNvPr id="12312" name="Rectangle 23"/>
          <p:cNvSpPr>
            <a:spLocks noChangeArrowheads="1"/>
          </p:cNvSpPr>
          <p:nvPr/>
        </p:nvSpPr>
        <p:spPr bwMode="auto">
          <a:xfrm>
            <a:off x="7162800" y="1828800"/>
            <a:ext cx="8382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0">
                <a:solidFill>
                  <a:srgbClr val="000000"/>
                </a:solidFill>
                <a:latin typeface="Calibri"/>
                <a:cs typeface="Calibri"/>
              </a:rPr>
              <a:t>Execution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0">
                <a:solidFill>
                  <a:srgbClr val="000000"/>
                </a:solidFill>
                <a:latin typeface="Calibri"/>
                <a:cs typeface="Calibri"/>
              </a:rPr>
              <a:t>Units</a:t>
            </a:r>
          </a:p>
        </p:txBody>
      </p:sp>
      <p:sp>
        <p:nvSpPr>
          <p:cNvPr id="12313" name="Rectangle 24"/>
          <p:cNvSpPr>
            <a:spLocks noChangeArrowheads="1"/>
          </p:cNvSpPr>
          <p:nvPr/>
        </p:nvSpPr>
        <p:spPr bwMode="auto">
          <a:xfrm>
            <a:off x="7315200" y="2514600"/>
            <a:ext cx="990600" cy="19050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Cache</a:t>
            </a:r>
          </a:p>
        </p:txBody>
      </p:sp>
      <p:sp>
        <p:nvSpPr>
          <p:cNvPr id="12314" name="Rectangle 25"/>
          <p:cNvSpPr>
            <a:spLocks noChangeArrowheads="1"/>
          </p:cNvSpPr>
          <p:nvPr/>
        </p:nvSpPr>
        <p:spPr bwMode="auto">
          <a:xfrm>
            <a:off x="5867400" y="3276600"/>
            <a:ext cx="8382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PC</a:t>
            </a:r>
          </a:p>
        </p:txBody>
      </p:sp>
      <p:sp>
        <p:nvSpPr>
          <p:cNvPr id="12315" name="Rectangle 26"/>
          <p:cNvSpPr>
            <a:spLocks noChangeArrowheads="1"/>
          </p:cNvSpPr>
          <p:nvPr/>
        </p:nvSpPr>
        <p:spPr bwMode="auto">
          <a:xfrm>
            <a:off x="5791200" y="3352800"/>
            <a:ext cx="8382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0">
                <a:solidFill>
                  <a:srgbClr val="000000"/>
                </a:solidFill>
                <a:latin typeface="Calibri"/>
                <a:cs typeface="Calibri"/>
              </a:rPr>
              <a:t>LDST</a:t>
            </a: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b="0">
                <a:solidFill>
                  <a:srgbClr val="000000"/>
                </a:solidFill>
                <a:latin typeface="Calibri"/>
                <a:cs typeface="Calibri"/>
              </a:rPr>
              <a:t>Units</a:t>
            </a:r>
          </a:p>
        </p:txBody>
      </p:sp>
      <p:sp>
        <p:nvSpPr>
          <p:cNvPr id="12316" name="Rectangle 27"/>
          <p:cNvSpPr>
            <a:spLocks noChangeArrowheads="1"/>
          </p:cNvSpPr>
          <p:nvPr/>
        </p:nvSpPr>
        <p:spPr bwMode="auto">
          <a:xfrm>
            <a:off x="914400" y="4572000"/>
            <a:ext cx="2971800" cy="914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17" name="Rectangle 28"/>
          <p:cNvSpPr>
            <a:spLocks noChangeArrowheads="1"/>
          </p:cNvSpPr>
          <p:nvPr/>
        </p:nvSpPr>
        <p:spPr bwMode="auto">
          <a:xfrm>
            <a:off x="838200" y="4648200"/>
            <a:ext cx="2971800" cy="914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18" name="Rectangle 29"/>
          <p:cNvSpPr>
            <a:spLocks noChangeArrowheads="1"/>
          </p:cNvSpPr>
          <p:nvPr/>
        </p:nvSpPr>
        <p:spPr bwMode="auto">
          <a:xfrm>
            <a:off x="762000" y="4724400"/>
            <a:ext cx="2971800" cy="914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19" name="Rectangle 30"/>
          <p:cNvSpPr>
            <a:spLocks noChangeArrowheads="1"/>
          </p:cNvSpPr>
          <p:nvPr/>
        </p:nvSpPr>
        <p:spPr bwMode="auto">
          <a:xfrm>
            <a:off x="685800" y="4800600"/>
            <a:ext cx="2971800" cy="914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>
                <a:solidFill>
                  <a:srgbClr val="000000"/>
                </a:solidFill>
                <a:latin typeface="Calibri"/>
                <a:cs typeface="Calibri"/>
              </a:rPr>
              <a:t>Re-order Buffers</a:t>
            </a:r>
          </a:p>
        </p:txBody>
      </p:sp>
      <p:sp>
        <p:nvSpPr>
          <p:cNvPr id="12320" name="Line 31"/>
          <p:cNvSpPr>
            <a:spLocks noChangeShapeType="1"/>
          </p:cNvSpPr>
          <p:nvPr/>
        </p:nvSpPr>
        <p:spPr bwMode="auto">
          <a:xfrm>
            <a:off x="609600" y="2286000"/>
            <a:ext cx="1588" cy="381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23" name="Line 34"/>
          <p:cNvSpPr>
            <a:spLocks noChangeShapeType="1"/>
          </p:cNvSpPr>
          <p:nvPr/>
        </p:nvSpPr>
        <p:spPr bwMode="auto">
          <a:xfrm flipV="1">
            <a:off x="914400" y="2281238"/>
            <a:ext cx="1588" cy="3905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24" name="Line 35"/>
          <p:cNvSpPr>
            <a:spLocks noChangeShapeType="1"/>
          </p:cNvSpPr>
          <p:nvPr/>
        </p:nvSpPr>
        <p:spPr bwMode="auto">
          <a:xfrm>
            <a:off x="685800" y="3276600"/>
            <a:ext cx="1588" cy="304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25" name="Line 36"/>
          <p:cNvSpPr>
            <a:spLocks noChangeShapeType="1"/>
          </p:cNvSpPr>
          <p:nvPr/>
        </p:nvSpPr>
        <p:spPr bwMode="auto">
          <a:xfrm>
            <a:off x="1219200" y="3048000"/>
            <a:ext cx="3048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26" name="Line 37"/>
          <p:cNvSpPr>
            <a:spLocks noChangeShapeType="1"/>
          </p:cNvSpPr>
          <p:nvPr/>
        </p:nvSpPr>
        <p:spPr bwMode="auto">
          <a:xfrm flipH="1">
            <a:off x="1214438" y="3200400"/>
            <a:ext cx="3143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27" name="Line 38"/>
          <p:cNvSpPr>
            <a:spLocks noChangeShapeType="1"/>
          </p:cNvSpPr>
          <p:nvPr/>
        </p:nvSpPr>
        <p:spPr bwMode="auto">
          <a:xfrm>
            <a:off x="1219200" y="3962400"/>
            <a:ext cx="381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28" name="Line 39"/>
          <p:cNvSpPr>
            <a:spLocks noChangeShapeType="1"/>
          </p:cNvSpPr>
          <p:nvPr/>
        </p:nvSpPr>
        <p:spPr bwMode="auto">
          <a:xfrm>
            <a:off x="2971800" y="1905000"/>
            <a:ext cx="381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29" name="Line 40"/>
          <p:cNvSpPr>
            <a:spLocks noChangeShapeType="1"/>
          </p:cNvSpPr>
          <p:nvPr/>
        </p:nvSpPr>
        <p:spPr bwMode="auto">
          <a:xfrm>
            <a:off x="2971800" y="3352800"/>
            <a:ext cx="381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0" name="Line 41"/>
          <p:cNvSpPr>
            <a:spLocks noChangeShapeType="1"/>
          </p:cNvSpPr>
          <p:nvPr/>
        </p:nvSpPr>
        <p:spPr bwMode="auto">
          <a:xfrm>
            <a:off x="2971800" y="1905000"/>
            <a:ext cx="1588" cy="1905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1" name="Line 42"/>
          <p:cNvSpPr>
            <a:spLocks noChangeShapeType="1"/>
          </p:cNvSpPr>
          <p:nvPr/>
        </p:nvSpPr>
        <p:spPr bwMode="auto">
          <a:xfrm flipH="1">
            <a:off x="2586038" y="3810000"/>
            <a:ext cx="3905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2" name="Line 43"/>
          <p:cNvSpPr>
            <a:spLocks noChangeShapeType="1"/>
          </p:cNvSpPr>
          <p:nvPr/>
        </p:nvSpPr>
        <p:spPr bwMode="auto">
          <a:xfrm>
            <a:off x="5181600" y="1981200"/>
            <a:ext cx="533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3" name="Line 44"/>
          <p:cNvSpPr>
            <a:spLocks noChangeShapeType="1"/>
          </p:cNvSpPr>
          <p:nvPr/>
        </p:nvSpPr>
        <p:spPr bwMode="auto">
          <a:xfrm>
            <a:off x="5486400" y="3581400"/>
            <a:ext cx="3048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4" name="Line 45"/>
          <p:cNvSpPr>
            <a:spLocks noChangeShapeType="1"/>
          </p:cNvSpPr>
          <p:nvPr/>
        </p:nvSpPr>
        <p:spPr bwMode="auto">
          <a:xfrm>
            <a:off x="5181600" y="3200400"/>
            <a:ext cx="3048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5" name="Line 46"/>
          <p:cNvSpPr>
            <a:spLocks noChangeShapeType="1"/>
          </p:cNvSpPr>
          <p:nvPr/>
        </p:nvSpPr>
        <p:spPr bwMode="auto">
          <a:xfrm>
            <a:off x="5486400" y="3200400"/>
            <a:ext cx="1588" cy="381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6" name="Line 47"/>
          <p:cNvSpPr>
            <a:spLocks noChangeShapeType="1"/>
          </p:cNvSpPr>
          <p:nvPr/>
        </p:nvSpPr>
        <p:spPr bwMode="auto">
          <a:xfrm>
            <a:off x="6705600" y="19812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7" name="Line 48"/>
          <p:cNvSpPr>
            <a:spLocks noChangeShapeType="1"/>
          </p:cNvSpPr>
          <p:nvPr/>
        </p:nvSpPr>
        <p:spPr bwMode="auto">
          <a:xfrm flipH="1">
            <a:off x="6700838" y="2133600"/>
            <a:ext cx="4667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8" name="Line 49"/>
          <p:cNvSpPr>
            <a:spLocks noChangeShapeType="1"/>
          </p:cNvSpPr>
          <p:nvPr/>
        </p:nvSpPr>
        <p:spPr bwMode="auto">
          <a:xfrm>
            <a:off x="6705600" y="3429000"/>
            <a:ext cx="6096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39" name="Line 50"/>
          <p:cNvSpPr>
            <a:spLocks noChangeShapeType="1"/>
          </p:cNvSpPr>
          <p:nvPr/>
        </p:nvSpPr>
        <p:spPr bwMode="auto">
          <a:xfrm flipH="1">
            <a:off x="6700838" y="3657600"/>
            <a:ext cx="6191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0" name="Line 51"/>
          <p:cNvSpPr>
            <a:spLocks noChangeShapeType="1"/>
          </p:cNvSpPr>
          <p:nvPr/>
        </p:nvSpPr>
        <p:spPr bwMode="auto">
          <a:xfrm>
            <a:off x="1828800" y="4267200"/>
            <a:ext cx="1588" cy="304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1" name="Line 52"/>
          <p:cNvSpPr>
            <a:spLocks noChangeShapeType="1"/>
          </p:cNvSpPr>
          <p:nvPr/>
        </p:nvSpPr>
        <p:spPr bwMode="auto">
          <a:xfrm flipV="1">
            <a:off x="2133600" y="4262438"/>
            <a:ext cx="1588" cy="3143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2" name="Rectangle 53"/>
          <p:cNvSpPr>
            <a:spLocks noChangeArrowheads="1"/>
          </p:cNvSpPr>
          <p:nvPr/>
        </p:nvSpPr>
        <p:spPr bwMode="auto">
          <a:xfrm>
            <a:off x="6477000" y="4953000"/>
            <a:ext cx="304800" cy="2286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3" name="Rectangle 54"/>
          <p:cNvSpPr>
            <a:spLocks noChangeArrowheads="1"/>
          </p:cNvSpPr>
          <p:nvPr/>
        </p:nvSpPr>
        <p:spPr bwMode="auto">
          <a:xfrm>
            <a:off x="6477000" y="5334000"/>
            <a:ext cx="304800" cy="228600"/>
          </a:xfrm>
          <a:prstGeom prst="rect">
            <a:avLst/>
          </a:prstGeom>
          <a:solidFill>
            <a:srgbClr val="FFFFFF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4" name="Text Box 55"/>
          <p:cNvSpPr txBox="1">
            <a:spLocks noChangeArrowheads="1"/>
          </p:cNvSpPr>
          <p:nvPr/>
        </p:nvSpPr>
        <p:spPr bwMode="auto">
          <a:xfrm>
            <a:off x="6858000" y="4876800"/>
            <a:ext cx="2057400" cy="776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Private Resources</a:t>
            </a:r>
          </a:p>
          <a:p>
            <a:pPr>
              <a:spcBef>
                <a:spcPts val="1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Shared Resources</a:t>
            </a:r>
          </a:p>
        </p:txBody>
      </p:sp>
      <p:sp>
        <p:nvSpPr>
          <p:cNvPr id="12345" name="Line 56"/>
          <p:cNvSpPr>
            <a:spLocks noChangeShapeType="1"/>
          </p:cNvSpPr>
          <p:nvPr/>
        </p:nvSpPr>
        <p:spPr bwMode="auto">
          <a:xfrm>
            <a:off x="8305800" y="3200400"/>
            <a:ext cx="3048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6" name="Line 57"/>
          <p:cNvSpPr>
            <a:spLocks noChangeShapeType="1"/>
          </p:cNvSpPr>
          <p:nvPr/>
        </p:nvSpPr>
        <p:spPr bwMode="auto">
          <a:xfrm flipH="1">
            <a:off x="8301038" y="3352800"/>
            <a:ext cx="3143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7" name="Rectangle 58"/>
          <p:cNvSpPr>
            <a:spLocks noChangeArrowheads="1"/>
          </p:cNvSpPr>
          <p:nvPr/>
        </p:nvSpPr>
        <p:spPr bwMode="auto">
          <a:xfrm>
            <a:off x="4495800" y="4572000"/>
            <a:ext cx="9144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8" name="Rectangle 59"/>
          <p:cNvSpPr>
            <a:spLocks noChangeArrowheads="1"/>
          </p:cNvSpPr>
          <p:nvPr/>
        </p:nvSpPr>
        <p:spPr bwMode="auto">
          <a:xfrm>
            <a:off x="4419600" y="4648200"/>
            <a:ext cx="9144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49" name="Rectangle 60"/>
          <p:cNvSpPr>
            <a:spLocks noChangeArrowheads="1"/>
          </p:cNvSpPr>
          <p:nvPr/>
        </p:nvSpPr>
        <p:spPr bwMode="auto">
          <a:xfrm>
            <a:off x="4343400" y="4724400"/>
            <a:ext cx="9144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50" name="Rectangle 61"/>
          <p:cNvSpPr>
            <a:spLocks noChangeArrowheads="1"/>
          </p:cNvSpPr>
          <p:nvPr/>
        </p:nvSpPr>
        <p:spPr bwMode="auto">
          <a:xfrm>
            <a:off x="4267200" y="4800600"/>
            <a:ext cx="914400" cy="533400"/>
          </a:xfrm>
          <a:prstGeom prst="rect">
            <a:avLst/>
          </a:prstGeom>
          <a:solidFill>
            <a:srgbClr val="C0C0C0"/>
          </a:soli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Arch</a:t>
            </a:r>
            <a:b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1200" b="0">
                <a:solidFill>
                  <a:srgbClr val="000000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12351" name="Line 62"/>
          <p:cNvSpPr>
            <a:spLocks noChangeShapeType="1"/>
          </p:cNvSpPr>
          <p:nvPr/>
        </p:nvSpPr>
        <p:spPr bwMode="auto">
          <a:xfrm>
            <a:off x="3886200" y="5029200"/>
            <a:ext cx="381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12352" name="Line 63"/>
          <p:cNvSpPr>
            <a:spLocks noChangeShapeType="1"/>
          </p:cNvSpPr>
          <p:nvPr/>
        </p:nvSpPr>
        <p:spPr bwMode="auto">
          <a:xfrm flipH="1">
            <a:off x="3881438" y="5181600"/>
            <a:ext cx="3905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010400" y="2133600"/>
            <a:ext cx="1447800" cy="2590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075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57200" y="457200"/>
            <a:ext cx="76200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0" dirty="0">
                <a:solidFill>
                  <a:srgbClr val="000000"/>
                </a:solidFill>
                <a:latin typeface="Arial" charset="0"/>
                <a:cs typeface="Arial" charset="0"/>
              </a:rPr>
              <a:t>Advanced Encryption Standard (AES)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685800" y="1295400"/>
            <a:ext cx="8077200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spcBef>
                <a:spcPts val="550"/>
              </a:spcBef>
              <a:buFont typeface="Tahoma" pitchFamily="34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b="0">
                <a:solidFill>
                  <a:srgbClr val="000000"/>
                </a:solidFill>
                <a:latin typeface="Tahoma" pitchFamily="34" charset="0"/>
              </a:rPr>
              <a:t>One of the most popular algorithms in symmetric key cryptography</a:t>
            </a:r>
          </a:p>
          <a:p>
            <a:pPr marL="738188" lvl="1" indent="-280988">
              <a:spcBef>
                <a:spcPts val="550"/>
              </a:spcBef>
              <a:buFont typeface="Wingdings" pitchFamily="2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b="0">
                <a:solidFill>
                  <a:srgbClr val="000000"/>
                </a:solidFill>
                <a:latin typeface="Tahoma" pitchFamily="34" charset="0"/>
              </a:rPr>
              <a:t>16-byte input (plaintext) </a:t>
            </a:r>
          </a:p>
          <a:p>
            <a:pPr marL="738188" lvl="1" indent="-280988">
              <a:spcBef>
                <a:spcPts val="550"/>
              </a:spcBef>
              <a:buFont typeface="Wingdings" pitchFamily="2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b="0">
                <a:solidFill>
                  <a:srgbClr val="000000"/>
                </a:solidFill>
                <a:latin typeface="Tahoma" pitchFamily="34" charset="0"/>
              </a:rPr>
              <a:t>16-byte output (ciphertext)</a:t>
            </a:r>
          </a:p>
          <a:p>
            <a:pPr marL="738188" lvl="1" indent="-280988">
              <a:spcBef>
                <a:spcPts val="550"/>
              </a:spcBef>
              <a:buFont typeface="Wingdings" pitchFamily="2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b="0">
                <a:solidFill>
                  <a:srgbClr val="000000"/>
                </a:solidFill>
                <a:latin typeface="Tahoma" pitchFamily="34" charset="0"/>
              </a:rPr>
              <a:t>16-byte secret key (for standard 128-bit encryption)</a:t>
            </a:r>
          </a:p>
          <a:p>
            <a:pPr marL="738188" lvl="1" indent="-280988">
              <a:spcBef>
                <a:spcPts val="550"/>
              </a:spcBef>
              <a:buFont typeface="Wingdings" pitchFamily="2" charset="2"/>
              <a:buChar char="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000" b="0">
                <a:solidFill>
                  <a:srgbClr val="000000"/>
                </a:solidFill>
                <a:latin typeface="Tahoma" pitchFamily="34" charset="0"/>
              </a:rPr>
              <a:t>several rounds of 16 XOR operations and 16 table lookups 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4800600" y="4419600"/>
            <a:ext cx="1143000" cy="246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0">
                <a:solidFill>
                  <a:srgbClr val="000000"/>
                </a:solidFill>
              </a:rPr>
              <a:t>index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2133600" y="4038600"/>
            <a:ext cx="1828800" cy="246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0">
                <a:solidFill>
                  <a:srgbClr val="000000"/>
                </a:solidFill>
              </a:rPr>
              <a:t>secret key byte 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476500" y="4876800"/>
            <a:ext cx="739185" cy="246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0">
                <a:solidFill>
                  <a:srgbClr val="000000"/>
                </a:solidFill>
              </a:rPr>
              <a:t>Input byte</a:t>
            </a:r>
          </a:p>
        </p:txBody>
      </p:sp>
      <p:sp>
        <p:nvSpPr>
          <p:cNvPr id="15367" name="AutoShape 6"/>
          <p:cNvSpPr>
            <a:spLocks noChangeArrowheads="1"/>
          </p:cNvSpPr>
          <p:nvPr/>
        </p:nvSpPr>
        <p:spPr bwMode="auto">
          <a:xfrm>
            <a:off x="3657600" y="4419600"/>
            <a:ext cx="833438" cy="333375"/>
          </a:xfrm>
          <a:prstGeom prst="leftRightArrow">
            <a:avLst>
              <a:gd name="adj1" fmla="val 50000"/>
              <a:gd name="adj2" fmla="val 49769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15368" name="Oval 7"/>
          <p:cNvSpPr>
            <a:spLocks noChangeArrowheads="1"/>
          </p:cNvSpPr>
          <p:nvPr/>
        </p:nvSpPr>
        <p:spPr bwMode="auto">
          <a:xfrm>
            <a:off x="2667000" y="4343400"/>
            <a:ext cx="457200" cy="4572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15369" name="Line 8"/>
          <p:cNvSpPr>
            <a:spLocks noChangeShapeType="1"/>
          </p:cNvSpPr>
          <p:nvPr/>
        </p:nvSpPr>
        <p:spPr bwMode="auto">
          <a:xfrm>
            <a:off x="2667000" y="45720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15370" name="Line 9"/>
          <p:cNvSpPr>
            <a:spLocks noChangeShapeType="1"/>
          </p:cNvSpPr>
          <p:nvPr/>
        </p:nvSpPr>
        <p:spPr bwMode="auto">
          <a:xfrm>
            <a:off x="2895600" y="4343400"/>
            <a:ext cx="1588" cy="457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15371" name="Rectangle 10"/>
          <p:cNvSpPr>
            <a:spLocks noChangeArrowheads="1"/>
          </p:cNvSpPr>
          <p:nvPr/>
        </p:nvSpPr>
        <p:spPr bwMode="auto">
          <a:xfrm>
            <a:off x="6477000" y="4343400"/>
            <a:ext cx="762000" cy="228600"/>
          </a:xfrm>
          <a:prstGeom prst="rect">
            <a:avLst/>
          </a:prstGeom>
          <a:solidFill>
            <a:srgbClr val="0000FF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15372" name="Rectangle 11"/>
          <p:cNvSpPr>
            <a:spLocks noChangeArrowheads="1"/>
          </p:cNvSpPr>
          <p:nvPr/>
        </p:nvSpPr>
        <p:spPr bwMode="auto">
          <a:xfrm>
            <a:off x="6477000" y="4572000"/>
            <a:ext cx="762000" cy="228600"/>
          </a:xfrm>
          <a:prstGeom prst="rect">
            <a:avLst/>
          </a:prstGeom>
          <a:solidFill>
            <a:srgbClr val="0000FF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15373" name="Rectangle 12"/>
          <p:cNvSpPr>
            <a:spLocks noChangeArrowheads="1"/>
          </p:cNvSpPr>
          <p:nvPr/>
        </p:nvSpPr>
        <p:spPr bwMode="auto">
          <a:xfrm>
            <a:off x="6477000" y="5257800"/>
            <a:ext cx="762000" cy="228600"/>
          </a:xfrm>
          <a:prstGeom prst="rect">
            <a:avLst/>
          </a:prstGeom>
          <a:solidFill>
            <a:srgbClr val="0000FF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15374" name="Rectangle 13"/>
          <p:cNvSpPr>
            <a:spLocks noChangeArrowheads="1"/>
          </p:cNvSpPr>
          <p:nvPr/>
        </p:nvSpPr>
        <p:spPr bwMode="auto">
          <a:xfrm>
            <a:off x="6477000" y="5486400"/>
            <a:ext cx="762000" cy="228600"/>
          </a:xfrm>
          <a:prstGeom prst="rect">
            <a:avLst/>
          </a:prstGeom>
          <a:solidFill>
            <a:srgbClr val="0000FF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/>
          </a:p>
        </p:txBody>
      </p:sp>
      <p:sp>
        <p:nvSpPr>
          <p:cNvPr id="15375" name="Line 14"/>
          <p:cNvSpPr>
            <a:spLocks noChangeShapeType="1"/>
          </p:cNvSpPr>
          <p:nvPr/>
        </p:nvSpPr>
        <p:spPr bwMode="auto">
          <a:xfrm>
            <a:off x="5105400" y="5029200"/>
            <a:ext cx="1143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15376" name="Text Box 15"/>
          <p:cNvSpPr txBox="1">
            <a:spLocks noChangeArrowheads="1"/>
          </p:cNvSpPr>
          <p:nvPr/>
        </p:nvSpPr>
        <p:spPr bwMode="auto">
          <a:xfrm>
            <a:off x="6324600" y="4038600"/>
            <a:ext cx="1524000" cy="246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0">
                <a:solidFill>
                  <a:srgbClr val="000000"/>
                </a:solidFill>
              </a:rPr>
              <a:t>Lookup Table</a:t>
            </a:r>
          </a:p>
        </p:txBody>
      </p:sp>
      <p:sp>
        <p:nvSpPr>
          <p:cNvPr id="15377" name="Line 16"/>
          <p:cNvSpPr>
            <a:spLocks noChangeShapeType="1"/>
          </p:cNvSpPr>
          <p:nvPr/>
        </p:nvSpPr>
        <p:spPr bwMode="auto">
          <a:xfrm>
            <a:off x="6477000" y="4800600"/>
            <a:ext cx="1588" cy="457200"/>
          </a:xfrm>
          <a:prstGeom prst="line">
            <a:avLst/>
          </a:prstGeom>
          <a:noFill/>
          <a:ln w="9360">
            <a:solidFill>
              <a:srgbClr val="A60029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15378" name="Line 17"/>
          <p:cNvSpPr>
            <a:spLocks noChangeShapeType="1"/>
          </p:cNvSpPr>
          <p:nvPr/>
        </p:nvSpPr>
        <p:spPr bwMode="auto">
          <a:xfrm>
            <a:off x="7239000" y="4800600"/>
            <a:ext cx="1588" cy="457200"/>
          </a:xfrm>
          <a:prstGeom prst="line">
            <a:avLst/>
          </a:prstGeom>
          <a:noFill/>
          <a:ln w="9360">
            <a:solidFill>
              <a:srgbClr val="A60029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15379" name="Line 18"/>
          <p:cNvSpPr>
            <a:spLocks noChangeShapeType="1"/>
          </p:cNvSpPr>
          <p:nvPr/>
        </p:nvSpPr>
        <p:spPr bwMode="auto">
          <a:xfrm>
            <a:off x="6858000" y="4953000"/>
            <a:ext cx="1588" cy="228600"/>
          </a:xfrm>
          <a:prstGeom prst="line">
            <a:avLst/>
          </a:prstGeom>
          <a:noFill/>
          <a:ln w="9360">
            <a:solidFill>
              <a:srgbClr val="A60029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  <p:sp>
        <p:nvSpPr>
          <p:cNvPr id="15380" name="Line 19"/>
          <p:cNvSpPr>
            <a:spLocks noChangeShapeType="1"/>
          </p:cNvSpPr>
          <p:nvPr/>
        </p:nvSpPr>
        <p:spPr bwMode="auto">
          <a:xfrm flipV="1">
            <a:off x="5102225" y="4721225"/>
            <a:ext cx="3175" cy="3143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000" b="0"/>
          </a:p>
        </p:txBody>
      </p:sp>
    </p:spTree>
    <p:extLst>
      <p:ext uri="{BB962C8B-B14F-4D97-AF65-F5344CB8AC3E}">
        <p14:creationId xmlns:p14="http://schemas.microsoft.com/office/powerpoint/2010/main" val="2909583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0" y="4975225"/>
            <a:ext cx="9144000" cy="914400"/>
            <a:chOff x="0" y="1956"/>
            <a:chExt cx="5760" cy="576"/>
          </a:xfrm>
        </p:grpSpPr>
        <p:sp>
          <p:nvSpPr>
            <p:cNvPr id="52227" name="Rectangle 3"/>
            <p:cNvSpPr>
              <a:spLocks noChangeArrowheads="1"/>
            </p:cNvSpPr>
            <p:nvPr/>
          </p:nvSpPr>
          <p:spPr bwMode="auto">
            <a:xfrm>
              <a:off x="0" y="1956"/>
              <a:ext cx="5760" cy="576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52228" name="Text Box 4"/>
            <p:cNvSpPr txBox="1">
              <a:spLocks noChangeArrowheads="1"/>
            </p:cNvSpPr>
            <p:nvPr/>
          </p:nvSpPr>
          <p:spPr bwMode="auto">
            <a:xfrm>
              <a:off x="1566" y="2001"/>
              <a:ext cx="966" cy="44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FF66"/>
                  </a:solidFill>
                  <a:latin typeface="Trebuchet MS" charset="0"/>
                </a:rPr>
                <a:t>Fabrication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(Threat)</a:t>
              </a:r>
            </a:p>
          </p:txBody>
        </p:sp>
      </p:grp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4117975" y="5070475"/>
            <a:ext cx="2470150" cy="701675"/>
            <a:chOff x="2603" y="2015"/>
            <a:chExt cx="1529" cy="442"/>
          </a:xfrm>
        </p:grpSpPr>
        <p:sp>
          <p:nvSpPr>
            <p:cNvPr id="52230" name="Line 6"/>
            <p:cNvSpPr>
              <a:spLocks noChangeShapeType="1"/>
            </p:cNvSpPr>
            <p:nvPr/>
          </p:nvSpPr>
          <p:spPr bwMode="auto">
            <a:xfrm>
              <a:off x="2603" y="2139"/>
              <a:ext cx="429" cy="0"/>
            </a:xfrm>
            <a:prstGeom prst="line">
              <a:avLst/>
            </a:prstGeom>
            <a:noFill/>
            <a:ln w="38100">
              <a:solidFill>
                <a:srgbClr val="0066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31" name="Text Box 7"/>
            <p:cNvSpPr txBox="1">
              <a:spLocks noChangeArrowheads="1"/>
            </p:cNvSpPr>
            <p:nvPr/>
          </p:nvSpPr>
          <p:spPr bwMode="auto">
            <a:xfrm>
              <a:off x="3105" y="2015"/>
              <a:ext cx="102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6600"/>
                  </a:solidFill>
                  <a:latin typeface="Trebuchet MS" charset="0"/>
                </a:rPr>
                <a:t>Authenticity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(Policy)</a:t>
              </a:r>
            </a:p>
          </p:txBody>
        </p:sp>
      </p:grpSp>
      <p:grpSp>
        <p:nvGrpSpPr>
          <p:cNvPr id="52232" name="Group 8"/>
          <p:cNvGrpSpPr>
            <a:grpSpLocks/>
          </p:cNvGrpSpPr>
          <p:nvPr/>
        </p:nvGrpSpPr>
        <p:grpSpPr bwMode="auto">
          <a:xfrm>
            <a:off x="6808788" y="5078413"/>
            <a:ext cx="2335212" cy="701675"/>
            <a:chOff x="4199" y="2020"/>
            <a:chExt cx="1613" cy="442"/>
          </a:xfrm>
        </p:grpSpPr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4199" y="2153"/>
              <a:ext cx="484" cy="0"/>
            </a:xfrm>
            <a:prstGeom prst="line">
              <a:avLst/>
            </a:prstGeom>
            <a:noFill/>
            <a:ln w="38100">
              <a:solidFill>
                <a:srgbClr val="0066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34" name="Text Box 10"/>
            <p:cNvSpPr txBox="1">
              <a:spLocks noChangeArrowheads="1"/>
            </p:cNvSpPr>
            <p:nvPr/>
          </p:nvSpPr>
          <p:spPr bwMode="auto">
            <a:xfrm>
              <a:off x="4654" y="2020"/>
              <a:ext cx="1158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CC00"/>
                  </a:solidFill>
                  <a:latin typeface="Trebuchet MS" charset="0"/>
                </a:rPr>
                <a:t>MAC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(Mechanism)</a:t>
              </a:r>
            </a:p>
          </p:txBody>
        </p:sp>
      </p:grpSp>
      <p:grpSp>
        <p:nvGrpSpPr>
          <p:cNvPr id="52235" name="Group 11"/>
          <p:cNvGrpSpPr>
            <a:grpSpLocks/>
          </p:cNvGrpSpPr>
          <p:nvPr/>
        </p:nvGrpSpPr>
        <p:grpSpPr bwMode="auto">
          <a:xfrm>
            <a:off x="0" y="4054475"/>
            <a:ext cx="9144000" cy="914400"/>
            <a:chOff x="0" y="1956"/>
            <a:chExt cx="5760" cy="576"/>
          </a:xfrm>
        </p:grpSpPr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>
              <a:off x="0" y="1956"/>
              <a:ext cx="5760" cy="5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52237" name="Text Box 13"/>
            <p:cNvSpPr txBox="1">
              <a:spLocks noChangeArrowheads="1"/>
            </p:cNvSpPr>
            <p:nvPr/>
          </p:nvSpPr>
          <p:spPr bwMode="auto">
            <a:xfrm>
              <a:off x="1529" y="2001"/>
              <a:ext cx="1037" cy="44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FF66"/>
                  </a:solidFill>
                  <a:latin typeface="Trebuchet MS" charset="0"/>
                </a:rPr>
                <a:t>Modification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(Threat)</a:t>
              </a:r>
            </a:p>
          </p:txBody>
        </p:sp>
      </p:grpSp>
      <p:grpSp>
        <p:nvGrpSpPr>
          <p:cNvPr id="52238" name="Group 14"/>
          <p:cNvGrpSpPr>
            <a:grpSpLocks/>
          </p:cNvGrpSpPr>
          <p:nvPr/>
        </p:nvGrpSpPr>
        <p:grpSpPr bwMode="auto">
          <a:xfrm>
            <a:off x="0" y="3105150"/>
            <a:ext cx="9144000" cy="914400"/>
            <a:chOff x="0" y="1956"/>
            <a:chExt cx="5760" cy="576"/>
          </a:xfrm>
        </p:grpSpPr>
        <p:sp>
          <p:nvSpPr>
            <p:cNvPr id="52239" name="Rectangle 15"/>
            <p:cNvSpPr>
              <a:spLocks noChangeArrowheads="1"/>
            </p:cNvSpPr>
            <p:nvPr/>
          </p:nvSpPr>
          <p:spPr bwMode="auto">
            <a:xfrm>
              <a:off x="0" y="1956"/>
              <a:ext cx="5760" cy="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52240" name="Text Box 16"/>
            <p:cNvSpPr txBox="1">
              <a:spLocks noChangeArrowheads="1"/>
            </p:cNvSpPr>
            <p:nvPr/>
          </p:nvSpPr>
          <p:spPr bwMode="auto">
            <a:xfrm>
              <a:off x="1526" y="2001"/>
              <a:ext cx="1041" cy="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FF66"/>
                  </a:solidFill>
                  <a:latin typeface="Trebuchet MS" charset="0"/>
                </a:rPr>
                <a:t>Interception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(Threat)</a:t>
              </a:r>
            </a:p>
          </p:txBody>
        </p:sp>
      </p:grpSp>
      <p:sp>
        <p:nvSpPr>
          <p:cNvPr id="52241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accent2"/>
                </a:solidFill>
              </a:rPr>
              <a:t>Traditional Cryptography</a:t>
            </a: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7489825" y="2192338"/>
            <a:ext cx="631785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/>
            <a:r>
              <a:rPr lang="en-US" sz="2400" b="0"/>
              <a:t>Bob</a:t>
            </a: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568325" y="2065338"/>
            <a:ext cx="729768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/>
            <a:r>
              <a:rPr lang="en-US" sz="2400" b="0"/>
              <a:t>Alice</a:t>
            </a:r>
          </a:p>
        </p:txBody>
      </p:sp>
      <p:graphicFrame>
        <p:nvGraphicFramePr>
          <p:cNvPr id="52244" name="Object 2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789051"/>
              </p:ext>
            </p:extLst>
          </p:nvPr>
        </p:nvGraphicFramePr>
        <p:xfrm>
          <a:off x="7608888" y="1398588"/>
          <a:ext cx="533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Clip" r:id="rId3" imgW="2709720" imgH="4240080" progId="MS_ClipArt_Gallery.2">
                  <p:embed/>
                </p:oleObj>
              </mc:Choice>
              <mc:Fallback>
                <p:oleObj name="Clip" r:id="rId3" imgW="2709720" imgH="424008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1398588"/>
                        <a:ext cx="533400" cy="838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45" name="Object 21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768042"/>
              </p:ext>
            </p:extLst>
          </p:nvPr>
        </p:nvGraphicFramePr>
        <p:xfrm>
          <a:off x="639763" y="1228725"/>
          <a:ext cx="782637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Clip" r:id="rId5" imgW="2639880" imgH="2900160" progId="MS_ClipArt_Gallery.2">
                  <p:embed/>
                </p:oleObj>
              </mc:Choice>
              <mc:Fallback>
                <p:oleObj name="Clip" r:id="rId5" imgW="2639880" imgH="290016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228725"/>
                        <a:ext cx="782637" cy="860425"/>
                      </a:xfrm>
                      <a:prstGeom prst="rect">
                        <a:avLst/>
                      </a:prstGeom>
                      <a:solidFill>
                        <a:srgbClr val="66003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246" name="Group 22"/>
          <p:cNvGrpSpPr>
            <a:grpSpLocks/>
          </p:cNvGrpSpPr>
          <p:nvPr/>
        </p:nvGrpSpPr>
        <p:grpSpPr bwMode="auto">
          <a:xfrm>
            <a:off x="3295650" y="1900236"/>
            <a:ext cx="1174769" cy="1075797"/>
            <a:chOff x="2365" y="2858"/>
            <a:chExt cx="958" cy="762"/>
          </a:xfrm>
        </p:grpSpPr>
        <p:grpSp>
          <p:nvGrpSpPr>
            <p:cNvPr id="52247" name="Group 23"/>
            <p:cNvGrpSpPr>
              <a:grpSpLocks/>
            </p:cNvGrpSpPr>
            <p:nvPr/>
          </p:nvGrpSpPr>
          <p:grpSpPr bwMode="auto">
            <a:xfrm>
              <a:off x="2825" y="2861"/>
              <a:ext cx="246" cy="316"/>
              <a:chOff x="2390" y="3045"/>
              <a:chExt cx="269" cy="358"/>
            </a:xfrm>
          </p:grpSpPr>
          <p:grpSp>
            <p:nvGrpSpPr>
              <p:cNvPr id="52248" name="Group 24"/>
              <p:cNvGrpSpPr>
                <a:grpSpLocks/>
              </p:cNvGrpSpPr>
              <p:nvPr/>
            </p:nvGrpSpPr>
            <p:grpSpPr bwMode="auto">
              <a:xfrm>
                <a:off x="2390" y="3045"/>
                <a:ext cx="269" cy="273"/>
                <a:chOff x="2390" y="3045"/>
                <a:chExt cx="269" cy="273"/>
              </a:xfrm>
            </p:grpSpPr>
            <p:sp>
              <p:nvSpPr>
                <p:cNvPr id="52249" name="Freeform 25"/>
                <p:cNvSpPr>
                  <a:spLocks/>
                </p:cNvSpPr>
                <p:nvPr/>
              </p:nvSpPr>
              <p:spPr bwMode="auto">
                <a:xfrm>
                  <a:off x="2390" y="3045"/>
                  <a:ext cx="269" cy="273"/>
                </a:xfrm>
                <a:custGeom>
                  <a:avLst/>
                  <a:gdLst>
                    <a:gd name="T0" fmla="*/ 251 w 1341"/>
                    <a:gd name="T1" fmla="*/ 277 h 1366"/>
                    <a:gd name="T2" fmla="*/ 283 w 1341"/>
                    <a:gd name="T3" fmla="*/ 183 h 1366"/>
                    <a:gd name="T4" fmla="*/ 304 w 1341"/>
                    <a:gd name="T5" fmla="*/ 122 h 1366"/>
                    <a:gd name="T6" fmla="*/ 311 w 1341"/>
                    <a:gd name="T7" fmla="*/ 105 h 1366"/>
                    <a:gd name="T8" fmla="*/ 324 w 1341"/>
                    <a:gd name="T9" fmla="*/ 90 h 1366"/>
                    <a:gd name="T10" fmla="*/ 331 w 1341"/>
                    <a:gd name="T11" fmla="*/ 83 h 1366"/>
                    <a:gd name="T12" fmla="*/ 345 w 1341"/>
                    <a:gd name="T13" fmla="*/ 78 h 1366"/>
                    <a:gd name="T14" fmla="*/ 514 w 1341"/>
                    <a:gd name="T15" fmla="*/ 45 h 1366"/>
                    <a:gd name="T16" fmla="*/ 697 w 1341"/>
                    <a:gd name="T17" fmla="*/ 12 h 1366"/>
                    <a:gd name="T18" fmla="*/ 861 w 1341"/>
                    <a:gd name="T19" fmla="*/ 0 h 1366"/>
                    <a:gd name="T20" fmla="*/ 955 w 1341"/>
                    <a:gd name="T21" fmla="*/ 0 h 1366"/>
                    <a:gd name="T22" fmla="*/ 1150 w 1341"/>
                    <a:gd name="T23" fmla="*/ 11 h 1366"/>
                    <a:gd name="T24" fmla="*/ 1291 w 1341"/>
                    <a:gd name="T25" fmla="*/ 17 h 1366"/>
                    <a:gd name="T26" fmla="*/ 1312 w 1341"/>
                    <a:gd name="T27" fmla="*/ 20 h 1366"/>
                    <a:gd name="T28" fmla="*/ 1326 w 1341"/>
                    <a:gd name="T29" fmla="*/ 26 h 1366"/>
                    <a:gd name="T30" fmla="*/ 1334 w 1341"/>
                    <a:gd name="T31" fmla="*/ 32 h 1366"/>
                    <a:gd name="T32" fmla="*/ 1341 w 1341"/>
                    <a:gd name="T33" fmla="*/ 42 h 1366"/>
                    <a:gd name="T34" fmla="*/ 1341 w 1341"/>
                    <a:gd name="T35" fmla="*/ 54 h 1366"/>
                    <a:gd name="T36" fmla="*/ 1333 w 1341"/>
                    <a:gd name="T37" fmla="*/ 91 h 1366"/>
                    <a:gd name="T38" fmla="*/ 1306 w 1341"/>
                    <a:gd name="T39" fmla="*/ 215 h 1366"/>
                    <a:gd name="T40" fmla="*/ 1285 w 1341"/>
                    <a:gd name="T41" fmla="*/ 307 h 1366"/>
                    <a:gd name="T42" fmla="*/ 1241 w 1341"/>
                    <a:gd name="T43" fmla="*/ 513 h 1366"/>
                    <a:gd name="T44" fmla="*/ 1211 w 1341"/>
                    <a:gd name="T45" fmla="*/ 640 h 1366"/>
                    <a:gd name="T46" fmla="*/ 1131 w 1341"/>
                    <a:gd name="T47" fmla="*/ 938 h 1366"/>
                    <a:gd name="T48" fmla="*/ 1054 w 1341"/>
                    <a:gd name="T49" fmla="*/ 1177 h 1366"/>
                    <a:gd name="T50" fmla="*/ 1039 w 1341"/>
                    <a:gd name="T51" fmla="*/ 1222 h 1366"/>
                    <a:gd name="T52" fmla="*/ 1030 w 1341"/>
                    <a:gd name="T53" fmla="*/ 1248 h 1366"/>
                    <a:gd name="T54" fmla="*/ 1023 w 1341"/>
                    <a:gd name="T55" fmla="*/ 1273 h 1366"/>
                    <a:gd name="T56" fmla="*/ 1014 w 1341"/>
                    <a:gd name="T57" fmla="*/ 1288 h 1366"/>
                    <a:gd name="T58" fmla="*/ 1001 w 1341"/>
                    <a:gd name="T59" fmla="*/ 1304 h 1366"/>
                    <a:gd name="T60" fmla="*/ 987 w 1341"/>
                    <a:gd name="T61" fmla="*/ 1310 h 1366"/>
                    <a:gd name="T62" fmla="*/ 963 w 1341"/>
                    <a:gd name="T63" fmla="*/ 1316 h 1366"/>
                    <a:gd name="T64" fmla="*/ 917 w 1341"/>
                    <a:gd name="T65" fmla="*/ 1320 h 1366"/>
                    <a:gd name="T66" fmla="*/ 840 w 1341"/>
                    <a:gd name="T67" fmla="*/ 1320 h 1366"/>
                    <a:gd name="T68" fmla="*/ 776 w 1341"/>
                    <a:gd name="T69" fmla="*/ 1327 h 1366"/>
                    <a:gd name="T70" fmla="*/ 691 w 1341"/>
                    <a:gd name="T71" fmla="*/ 1341 h 1366"/>
                    <a:gd name="T72" fmla="*/ 603 w 1341"/>
                    <a:gd name="T73" fmla="*/ 1356 h 1366"/>
                    <a:gd name="T74" fmla="*/ 544 w 1341"/>
                    <a:gd name="T75" fmla="*/ 1366 h 1366"/>
                    <a:gd name="T76" fmla="*/ 470 w 1341"/>
                    <a:gd name="T77" fmla="*/ 1366 h 1366"/>
                    <a:gd name="T78" fmla="*/ 455 w 1341"/>
                    <a:gd name="T79" fmla="*/ 1356 h 1366"/>
                    <a:gd name="T80" fmla="*/ 41 w 1341"/>
                    <a:gd name="T81" fmla="*/ 1084 h 1366"/>
                    <a:gd name="T82" fmla="*/ 21 w 1341"/>
                    <a:gd name="T83" fmla="*/ 1067 h 1366"/>
                    <a:gd name="T84" fmla="*/ 6 w 1341"/>
                    <a:gd name="T85" fmla="*/ 1048 h 1366"/>
                    <a:gd name="T86" fmla="*/ 0 w 1341"/>
                    <a:gd name="T87" fmla="*/ 1027 h 1366"/>
                    <a:gd name="T88" fmla="*/ 0 w 1341"/>
                    <a:gd name="T89" fmla="*/ 1002 h 1366"/>
                    <a:gd name="T90" fmla="*/ 6 w 1341"/>
                    <a:gd name="T91" fmla="*/ 980 h 1366"/>
                    <a:gd name="T92" fmla="*/ 124 w 1341"/>
                    <a:gd name="T93" fmla="*/ 644 h 1366"/>
                    <a:gd name="T94" fmla="*/ 199 w 1341"/>
                    <a:gd name="T95" fmla="*/ 431 h 1366"/>
                    <a:gd name="T96" fmla="*/ 251 w 1341"/>
                    <a:gd name="T97" fmla="*/ 277 h 1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41" h="1366">
                      <a:moveTo>
                        <a:pt x="251" y="277"/>
                      </a:moveTo>
                      <a:lnTo>
                        <a:pt x="283" y="183"/>
                      </a:lnTo>
                      <a:lnTo>
                        <a:pt x="304" y="122"/>
                      </a:lnTo>
                      <a:lnTo>
                        <a:pt x="311" y="105"/>
                      </a:lnTo>
                      <a:lnTo>
                        <a:pt x="324" y="90"/>
                      </a:lnTo>
                      <a:lnTo>
                        <a:pt x="331" y="83"/>
                      </a:lnTo>
                      <a:lnTo>
                        <a:pt x="345" y="78"/>
                      </a:lnTo>
                      <a:lnTo>
                        <a:pt x="514" y="45"/>
                      </a:lnTo>
                      <a:lnTo>
                        <a:pt x="697" y="12"/>
                      </a:lnTo>
                      <a:lnTo>
                        <a:pt x="861" y="0"/>
                      </a:lnTo>
                      <a:lnTo>
                        <a:pt x="955" y="0"/>
                      </a:lnTo>
                      <a:lnTo>
                        <a:pt x="1150" y="11"/>
                      </a:lnTo>
                      <a:lnTo>
                        <a:pt x="1291" y="17"/>
                      </a:lnTo>
                      <a:lnTo>
                        <a:pt x="1312" y="20"/>
                      </a:lnTo>
                      <a:lnTo>
                        <a:pt x="1326" y="26"/>
                      </a:lnTo>
                      <a:lnTo>
                        <a:pt x="1334" y="32"/>
                      </a:lnTo>
                      <a:lnTo>
                        <a:pt x="1341" y="42"/>
                      </a:lnTo>
                      <a:lnTo>
                        <a:pt x="1341" y="54"/>
                      </a:lnTo>
                      <a:lnTo>
                        <a:pt x="1333" y="91"/>
                      </a:lnTo>
                      <a:lnTo>
                        <a:pt x="1306" y="215"/>
                      </a:lnTo>
                      <a:lnTo>
                        <a:pt x="1285" y="307"/>
                      </a:lnTo>
                      <a:lnTo>
                        <a:pt x="1241" y="513"/>
                      </a:lnTo>
                      <a:lnTo>
                        <a:pt x="1211" y="640"/>
                      </a:lnTo>
                      <a:lnTo>
                        <a:pt x="1131" y="938"/>
                      </a:lnTo>
                      <a:lnTo>
                        <a:pt x="1054" y="1177"/>
                      </a:lnTo>
                      <a:lnTo>
                        <a:pt x="1039" y="1222"/>
                      </a:lnTo>
                      <a:lnTo>
                        <a:pt x="1030" y="1248"/>
                      </a:lnTo>
                      <a:lnTo>
                        <a:pt x="1023" y="1273"/>
                      </a:lnTo>
                      <a:lnTo>
                        <a:pt x="1014" y="1288"/>
                      </a:lnTo>
                      <a:lnTo>
                        <a:pt x="1001" y="1304"/>
                      </a:lnTo>
                      <a:lnTo>
                        <a:pt x="987" y="1310"/>
                      </a:lnTo>
                      <a:lnTo>
                        <a:pt x="963" y="1316"/>
                      </a:lnTo>
                      <a:lnTo>
                        <a:pt x="917" y="1320"/>
                      </a:lnTo>
                      <a:lnTo>
                        <a:pt x="840" y="1320"/>
                      </a:lnTo>
                      <a:lnTo>
                        <a:pt x="776" y="1327"/>
                      </a:lnTo>
                      <a:lnTo>
                        <a:pt x="691" y="1341"/>
                      </a:lnTo>
                      <a:lnTo>
                        <a:pt x="603" y="1356"/>
                      </a:lnTo>
                      <a:lnTo>
                        <a:pt x="544" y="1366"/>
                      </a:lnTo>
                      <a:lnTo>
                        <a:pt x="470" y="1366"/>
                      </a:lnTo>
                      <a:lnTo>
                        <a:pt x="455" y="1356"/>
                      </a:lnTo>
                      <a:lnTo>
                        <a:pt x="41" y="1084"/>
                      </a:lnTo>
                      <a:lnTo>
                        <a:pt x="21" y="1067"/>
                      </a:lnTo>
                      <a:lnTo>
                        <a:pt x="6" y="1048"/>
                      </a:lnTo>
                      <a:lnTo>
                        <a:pt x="0" y="1027"/>
                      </a:lnTo>
                      <a:lnTo>
                        <a:pt x="0" y="1002"/>
                      </a:lnTo>
                      <a:lnTo>
                        <a:pt x="6" y="980"/>
                      </a:lnTo>
                      <a:lnTo>
                        <a:pt x="124" y="644"/>
                      </a:lnTo>
                      <a:lnTo>
                        <a:pt x="199" y="431"/>
                      </a:lnTo>
                      <a:lnTo>
                        <a:pt x="251" y="27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/>
                </a:p>
              </p:txBody>
            </p:sp>
            <p:sp>
              <p:nvSpPr>
                <p:cNvPr id="52250" name="Freeform 26"/>
                <p:cNvSpPr>
                  <a:spLocks/>
                </p:cNvSpPr>
                <p:nvPr/>
              </p:nvSpPr>
              <p:spPr bwMode="auto">
                <a:xfrm>
                  <a:off x="2404" y="3072"/>
                  <a:ext cx="160" cy="208"/>
                </a:xfrm>
                <a:custGeom>
                  <a:avLst/>
                  <a:gdLst>
                    <a:gd name="T0" fmla="*/ 182 w 797"/>
                    <a:gd name="T1" fmla="*/ 310 h 1037"/>
                    <a:gd name="T2" fmla="*/ 240 w 797"/>
                    <a:gd name="T3" fmla="*/ 159 h 1037"/>
                    <a:gd name="T4" fmla="*/ 291 w 797"/>
                    <a:gd name="T5" fmla="*/ 27 h 1037"/>
                    <a:gd name="T6" fmla="*/ 298 w 797"/>
                    <a:gd name="T7" fmla="*/ 21 h 1037"/>
                    <a:gd name="T8" fmla="*/ 307 w 797"/>
                    <a:gd name="T9" fmla="*/ 19 h 1037"/>
                    <a:gd name="T10" fmla="*/ 324 w 797"/>
                    <a:gd name="T11" fmla="*/ 17 h 1037"/>
                    <a:gd name="T12" fmla="*/ 553 w 797"/>
                    <a:gd name="T13" fmla="*/ 1 h 1037"/>
                    <a:gd name="T14" fmla="*/ 774 w 797"/>
                    <a:gd name="T15" fmla="*/ 0 h 1037"/>
                    <a:gd name="T16" fmla="*/ 788 w 797"/>
                    <a:gd name="T17" fmla="*/ 2 h 1037"/>
                    <a:gd name="T18" fmla="*/ 792 w 797"/>
                    <a:gd name="T19" fmla="*/ 6 h 1037"/>
                    <a:gd name="T20" fmla="*/ 797 w 797"/>
                    <a:gd name="T21" fmla="*/ 19 h 1037"/>
                    <a:gd name="T22" fmla="*/ 780 w 797"/>
                    <a:gd name="T23" fmla="*/ 112 h 1037"/>
                    <a:gd name="T24" fmla="*/ 745 w 797"/>
                    <a:gd name="T25" fmla="*/ 194 h 1037"/>
                    <a:gd name="T26" fmla="*/ 686 w 797"/>
                    <a:gd name="T27" fmla="*/ 344 h 1037"/>
                    <a:gd name="T28" fmla="*/ 572 w 797"/>
                    <a:gd name="T29" fmla="*/ 599 h 1037"/>
                    <a:gd name="T30" fmla="*/ 475 w 797"/>
                    <a:gd name="T31" fmla="*/ 822 h 1037"/>
                    <a:gd name="T32" fmla="*/ 449 w 797"/>
                    <a:gd name="T33" fmla="*/ 906 h 1037"/>
                    <a:gd name="T34" fmla="*/ 434 w 797"/>
                    <a:gd name="T35" fmla="*/ 963 h 1037"/>
                    <a:gd name="T36" fmla="*/ 418 w 797"/>
                    <a:gd name="T37" fmla="*/ 995 h 1037"/>
                    <a:gd name="T38" fmla="*/ 403 w 797"/>
                    <a:gd name="T39" fmla="*/ 1018 h 1037"/>
                    <a:gd name="T40" fmla="*/ 393 w 797"/>
                    <a:gd name="T41" fmla="*/ 1030 h 1037"/>
                    <a:gd name="T42" fmla="*/ 385 w 797"/>
                    <a:gd name="T43" fmla="*/ 1036 h 1037"/>
                    <a:gd name="T44" fmla="*/ 371 w 797"/>
                    <a:gd name="T45" fmla="*/ 1037 h 1037"/>
                    <a:gd name="T46" fmla="*/ 357 w 797"/>
                    <a:gd name="T47" fmla="*/ 1033 h 1037"/>
                    <a:gd name="T48" fmla="*/ 335 w 797"/>
                    <a:gd name="T49" fmla="*/ 1021 h 1037"/>
                    <a:gd name="T50" fmla="*/ 311 w 797"/>
                    <a:gd name="T51" fmla="*/ 1004 h 1037"/>
                    <a:gd name="T52" fmla="*/ 288 w 797"/>
                    <a:gd name="T53" fmla="*/ 983 h 1037"/>
                    <a:gd name="T54" fmla="*/ 261 w 797"/>
                    <a:gd name="T55" fmla="*/ 963 h 1037"/>
                    <a:gd name="T56" fmla="*/ 236 w 797"/>
                    <a:gd name="T57" fmla="*/ 944 h 1037"/>
                    <a:gd name="T58" fmla="*/ 12 w 797"/>
                    <a:gd name="T59" fmla="*/ 853 h 1037"/>
                    <a:gd name="T60" fmla="*/ 4 w 797"/>
                    <a:gd name="T61" fmla="*/ 847 h 1037"/>
                    <a:gd name="T62" fmla="*/ 0 w 797"/>
                    <a:gd name="T63" fmla="*/ 838 h 1037"/>
                    <a:gd name="T64" fmla="*/ 3 w 797"/>
                    <a:gd name="T65" fmla="*/ 826 h 1037"/>
                    <a:gd name="T66" fmla="*/ 7 w 797"/>
                    <a:gd name="T67" fmla="*/ 814 h 1037"/>
                    <a:gd name="T68" fmla="*/ 182 w 797"/>
                    <a:gd name="T69" fmla="*/ 310 h 10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97" h="1037">
                      <a:moveTo>
                        <a:pt x="182" y="310"/>
                      </a:moveTo>
                      <a:lnTo>
                        <a:pt x="240" y="159"/>
                      </a:lnTo>
                      <a:lnTo>
                        <a:pt x="291" y="27"/>
                      </a:lnTo>
                      <a:lnTo>
                        <a:pt x="298" y="21"/>
                      </a:lnTo>
                      <a:lnTo>
                        <a:pt x="307" y="19"/>
                      </a:lnTo>
                      <a:lnTo>
                        <a:pt x="324" y="17"/>
                      </a:lnTo>
                      <a:lnTo>
                        <a:pt x="553" y="1"/>
                      </a:lnTo>
                      <a:lnTo>
                        <a:pt x="774" y="0"/>
                      </a:lnTo>
                      <a:lnTo>
                        <a:pt x="788" y="2"/>
                      </a:lnTo>
                      <a:lnTo>
                        <a:pt x="792" y="6"/>
                      </a:lnTo>
                      <a:lnTo>
                        <a:pt x="797" y="19"/>
                      </a:lnTo>
                      <a:lnTo>
                        <a:pt x="780" y="112"/>
                      </a:lnTo>
                      <a:lnTo>
                        <a:pt x="745" y="194"/>
                      </a:lnTo>
                      <a:lnTo>
                        <a:pt x="686" y="344"/>
                      </a:lnTo>
                      <a:lnTo>
                        <a:pt x="572" y="599"/>
                      </a:lnTo>
                      <a:lnTo>
                        <a:pt x="475" y="822"/>
                      </a:lnTo>
                      <a:lnTo>
                        <a:pt x="449" y="906"/>
                      </a:lnTo>
                      <a:lnTo>
                        <a:pt x="434" y="963"/>
                      </a:lnTo>
                      <a:lnTo>
                        <a:pt x="418" y="995"/>
                      </a:lnTo>
                      <a:lnTo>
                        <a:pt x="403" y="1018"/>
                      </a:lnTo>
                      <a:lnTo>
                        <a:pt x="393" y="1030"/>
                      </a:lnTo>
                      <a:lnTo>
                        <a:pt x="385" y="1036"/>
                      </a:lnTo>
                      <a:lnTo>
                        <a:pt x="371" y="1037"/>
                      </a:lnTo>
                      <a:lnTo>
                        <a:pt x="357" y="1033"/>
                      </a:lnTo>
                      <a:lnTo>
                        <a:pt x="335" y="1021"/>
                      </a:lnTo>
                      <a:lnTo>
                        <a:pt x="311" y="1004"/>
                      </a:lnTo>
                      <a:lnTo>
                        <a:pt x="288" y="983"/>
                      </a:lnTo>
                      <a:lnTo>
                        <a:pt x="261" y="963"/>
                      </a:lnTo>
                      <a:lnTo>
                        <a:pt x="236" y="944"/>
                      </a:lnTo>
                      <a:lnTo>
                        <a:pt x="12" y="853"/>
                      </a:lnTo>
                      <a:lnTo>
                        <a:pt x="4" y="847"/>
                      </a:lnTo>
                      <a:lnTo>
                        <a:pt x="0" y="838"/>
                      </a:lnTo>
                      <a:lnTo>
                        <a:pt x="3" y="826"/>
                      </a:lnTo>
                      <a:lnTo>
                        <a:pt x="7" y="814"/>
                      </a:lnTo>
                      <a:lnTo>
                        <a:pt x="182" y="310"/>
                      </a:lnTo>
                      <a:close/>
                    </a:path>
                  </a:pathLst>
                </a:custGeom>
                <a:solidFill>
                  <a:srgbClr val="005F5F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/>
                </a:p>
              </p:txBody>
            </p:sp>
          </p:grpSp>
          <p:grpSp>
            <p:nvGrpSpPr>
              <p:cNvPr id="52251" name="Group 27"/>
              <p:cNvGrpSpPr>
                <a:grpSpLocks/>
              </p:cNvGrpSpPr>
              <p:nvPr/>
            </p:nvGrpSpPr>
            <p:grpSpPr bwMode="auto">
              <a:xfrm>
                <a:off x="2582" y="3285"/>
                <a:ext cx="44" cy="118"/>
                <a:chOff x="2582" y="3285"/>
                <a:chExt cx="44" cy="118"/>
              </a:xfrm>
            </p:grpSpPr>
            <p:sp>
              <p:nvSpPr>
                <p:cNvPr id="52252" name="Freeform 28"/>
                <p:cNvSpPr>
                  <a:spLocks/>
                </p:cNvSpPr>
                <p:nvPr/>
              </p:nvSpPr>
              <p:spPr bwMode="auto">
                <a:xfrm>
                  <a:off x="2587" y="3290"/>
                  <a:ext cx="39" cy="113"/>
                </a:xfrm>
                <a:custGeom>
                  <a:avLst/>
                  <a:gdLst>
                    <a:gd name="T0" fmla="*/ 0 w 195"/>
                    <a:gd name="T1" fmla="*/ 0 h 566"/>
                    <a:gd name="T2" fmla="*/ 6 w 195"/>
                    <a:gd name="T3" fmla="*/ 37 h 566"/>
                    <a:gd name="T4" fmla="*/ 16 w 195"/>
                    <a:gd name="T5" fmla="*/ 65 h 566"/>
                    <a:gd name="T6" fmla="*/ 32 w 195"/>
                    <a:gd name="T7" fmla="*/ 91 h 566"/>
                    <a:gd name="T8" fmla="*/ 58 w 195"/>
                    <a:gd name="T9" fmla="*/ 107 h 566"/>
                    <a:gd name="T10" fmla="*/ 90 w 195"/>
                    <a:gd name="T11" fmla="*/ 119 h 566"/>
                    <a:gd name="T12" fmla="*/ 115 w 195"/>
                    <a:gd name="T13" fmla="*/ 142 h 566"/>
                    <a:gd name="T14" fmla="*/ 136 w 195"/>
                    <a:gd name="T15" fmla="*/ 169 h 566"/>
                    <a:gd name="T16" fmla="*/ 157 w 195"/>
                    <a:gd name="T17" fmla="*/ 215 h 566"/>
                    <a:gd name="T18" fmla="*/ 164 w 195"/>
                    <a:gd name="T19" fmla="*/ 253 h 566"/>
                    <a:gd name="T20" fmla="*/ 158 w 195"/>
                    <a:gd name="T21" fmla="*/ 283 h 566"/>
                    <a:gd name="T22" fmla="*/ 136 w 195"/>
                    <a:gd name="T23" fmla="*/ 310 h 566"/>
                    <a:gd name="T24" fmla="*/ 116 w 195"/>
                    <a:gd name="T25" fmla="*/ 335 h 566"/>
                    <a:gd name="T26" fmla="*/ 103 w 195"/>
                    <a:gd name="T27" fmla="*/ 361 h 566"/>
                    <a:gd name="T28" fmla="*/ 93 w 195"/>
                    <a:gd name="T29" fmla="*/ 394 h 566"/>
                    <a:gd name="T30" fmla="*/ 88 w 195"/>
                    <a:gd name="T31" fmla="*/ 432 h 566"/>
                    <a:gd name="T32" fmla="*/ 98 w 195"/>
                    <a:gd name="T33" fmla="*/ 467 h 566"/>
                    <a:gd name="T34" fmla="*/ 111 w 195"/>
                    <a:gd name="T35" fmla="*/ 490 h 566"/>
                    <a:gd name="T36" fmla="*/ 141 w 195"/>
                    <a:gd name="T37" fmla="*/ 521 h 566"/>
                    <a:gd name="T38" fmla="*/ 164 w 195"/>
                    <a:gd name="T39" fmla="*/ 542 h 566"/>
                    <a:gd name="T40" fmla="*/ 195 w 195"/>
                    <a:gd name="T41" fmla="*/ 566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5" h="566">
                      <a:moveTo>
                        <a:pt x="0" y="0"/>
                      </a:moveTo>
                      <a:lnTo>
                        <a:pt x="6" y="37"/>
                      </a:lnTo>
                      <a:lnTo>
                        <a:pt x="16" y="65"/>
                      </a:lnTo>
                      <a:lnTo>
                        <a:pt x="32" y="91"/>
                      </a:lnTo>
                      <a:lnTo>
                        <a:pt x="58" y="107"/>
                      </a:lnTo>
                      <a:lnTo>
                        <a:pt x="90" y="119"/>
                      </a:lnTo>
                      <a:lnTo>
                        <a:pt x="115" y="142"/>
                      </a:lnTo>
                      <a:lnTo>
                        <a:pt x="136" y="169"/>
                      </a:lnTo>
                      <a:lnTo>
                        <a:pt x="157" y="215"/>
                      </a:lnTo>
                      <a:lnTo>
                        <a:pt x="164" y="253"/>
                      </a:lnTo>
                      <a:lnTo>
                        <a:pt x="158" y="283"/>
                      </a:lnTo>
                      <a:lnTo>
                        <a:pt x="136" y="310"/>
                      </a:lnTo>
                      <a:lnTo>
                        <a:pt x="116" y="335"/>
                      </a:lnTo>
                      <a:lnTo>
                        <a:pt x="103" y="361"/>
                      </a:lnTo>
                      <a:lnTo>
                        <a:pt x="93" y="394"/>
                      </a:lnTo>
                      <a:lnTo>
                        <a:pt x="88" y="432"/>
                      </a:lnTo>
                      <a:lnTo>
                        <a:pt x="98" y="467"/>
                      </a:lnTo>
                      <a:lnTo>
                        <a:pt x="111" y="490"/>
                      </a:lnTo>
                      <a:lnTo>
                        <a:pt x="141" y="521"/>
                      </a:lnTo>
                      <a:lnTo>
                        <a:pt x="164" y="542"/>
                      </a:lnTo>
                      <a:lnTo>
                        <a:pt x="195" y="566"/>
                      </a:lnTo>
                    </a:path>
                  </a:pathLst>
                </a:custGeom>
                <a:noFill/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b="0"/>
                </a:p>
              </p:txBody>
            </p:sp>
            <p:sp>
              <p:nvSpPr>
                <p:cNvPr id="52253" name="Oval 29"/>
                <p:cNvSpPr>
                  <a:spLocks noChangeArrowheads="1"/>
                </p:cNvSpPr>
                <p:nvPr/>
              </p:nvSpPr>
              <p:spPr bwMode="auto">
                <a:xfrm>
                  <a:off x="2582" y="3285"/>
                  <a:ext cx="9" cy="8"/>
                </a:xfrm>
                <a:prstGeom prst="ellipse">
                  <a:avLst/>
                </a:prstGeom>
                <a:solidFill>
                  <a:srgbClr val="000000"/>
                </a:solidFill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/>
                </a:p>
              </p:txBody>
            </p:sp>
          </p:grpSp>
        </p:grpSp>
        <p:grpSp>
          <p:nvGrpSpPr>
            <p:cNvPr id="52254" name="Group 30"/>
            <p:cNvGrpSpPr>
              <a:grpSpLocks/>
            </p:cNvGrpSpPr>
            <p:nvPr/>
          </p:nvGrpSpPr>
          <p:grpSpPr bwMode="auto">
            <a:xfrm>
              <a:off x="2691" y="3108"/>
              <a:ext cx="264" cy="213"/>
              <a:chOff x="2299" y="3260"/>
              <a:chExt cx="288" cy="241"/>
            </a:xfrm>
          </p:grpSpPr>
          <p:sp>
            <p:nvSpPr>
              <p:cNvPr id="52255" name="Freeform 31"/>
              <p:cNvSpPr>
                <a:spLocks/>
              </p:cNvSpPr>
              <p:nvPr/>
            </p:nvSpPr>
            <p:spPr bwMode="auto">
              <a:xfrm>
                <a:off x="2299" y="3262"/>
                <a:ext cx="288" cy="239"/>
              </a:xfrm>
              <a:custGeom>
                <a:avLst/>
                <a:gdLst>
                  <a:gd name="T0" fmla="*/ 1436 w 1436"/>
                  <a:gd name="T1" fmla="*/ 1192 h 1194"/>
                  <a:gd name="T2" fmla="*/ 1436 w 1436"/>
                  <a:gd name="T3" fmla="*/ 575 h 1194"/>
                  <a:gd name="T4" fmla="*/ 1415 w 1436"/>
                  <a:gd name="T5" fmla="*/ 82 h 1194"/>
                  <a:gd name="T6" fmla="*/ 687 w 1436"/>
                  <a:gd name="T7" fmla="*/ 0 h 1194"/>
                  <a:gd name="T8" fmla="*/ 24 w 1436"/>
                  <a:gd name="T9" fmla="*/ 73 h 1194"/>
                  <a:gd name="T10" fmla="*/ 20 w 1436"/>
                  <a:gd name="T11" fmla="*/ 247 h 1194"/>
                  <a:gd name="T12" fmla="*/ 0 w 1436"/>
                  <a:gd name="T13" fmla="*/ 1187 h 1194"/>
                  <a:gd name="T14" fmla="*/ 149 w 1436"/>
                  <a:gd name="T15" fmla="*/ 1187 h 1194"/>
                  <a:gd name="T16" fmla="*/ 149 w 1436"/>
                  <a:gd name="T17" fmla="*/ 336 h 1194"/>
                  <a:gd name="T18" fmla="*/ 433 w 1436"/>
                  <a:gd name="T19" fmla="*/ 315 h 1194"/>
                  <a:gd name="T20" fmla="*/ 1303 w 1436"/>
                  <a:gd name="T21" fmla="*/ 315 h 1194"/>
                  <a:gd name="T22" fmla="*/ 1315 w 1436"/>
                  <a:gd name="T23" fmla="*/ 1194 h 1194"/>
                  <a:gd name="T24" fmla="*/ 1436 w 1436"/>
                  <a:gd name="T25" fmla="*/ 1192 h 1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36" h="1194">
                    <a:moveTo>
                      <a:pt x="1436" y="1192"/>
                    </a:moveTo>
                    <a:lnTo>
                      <a:pt x="1436" y="575"/>
                    </a:lnTo>
                    <a:lnTo>
                      <a:pt x="1415" y="82"/>
                    </a:lnTo>
                    <a:lnTo>
                      <a:pt x="687" y="0"/>
                    </a:lnTo>
                    <a:lnTo>
                      <a:pt x="24" y="73"/>
                    </a:lnTo>
                    <a:lnTo>
                      <a:pt x="20" y="247"/>
                    </a:lnTo>
                    <a:lnTo>
                      <a:pt x="0" y="1187"/>
                    </a:lnTo>
                    <a:lnTo>
                      <a:pt x="149" y="1187"/>
                    </a:lnTo>
                    <a:lnTo>
                      <a:pt x="149" y="336"/>
                    </a:lnTo>
                    <a:lnTo>
                      <a:pt x="433" y="315"/>
                    </a:lnTo>
                    <a:lnTo>
                      <a:pt x="1303" y="315"/>
                    </a:lnTo>
                    <a:lnTo>
                      <a:pt x="1315" y="1194"/>
                    </a:lnTo>
                    <a:lnTo>
                      <a:pt x="1436" y="1192"/>
                    </a:lnTo>
                    <a:close/>
                  </a:path>
                </a:pathLst>
              </a:custGeom>
              <a:solidFill>
                <a:srgbClr val="00008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sp>
            <p:nvSpPr>
              <p:cNvPr id="52256" name="Freeform 32"/>
              <p:cNvSpPr>
                <a:spLocks/>
              </p:cNvSpPr>
              <p:nvPr/>
            </p:nvSpPr>
            <p:spPr bwMode="auto">
              <a:xfrm>
                <a:off x="2321" y="3260"/>
                <a:ext cx="112" cy="61"/>
              </a:xfrm>
              <a:custGeom>
                <a:avLst/>
                <a:gdLst>
                  <a:gd name="T0" fmla="*/ 105 w 561"/>
                  <a:gd name="T1" fmla="*/ 60 h 304"/>
                  <a:gd name="T2" fmla="*/ 179 w 561"/>
                  <a:gd name="T3" fmla="*/ 48 h 304"/>
                  <a:gd name="T4" fmla="*/ 248 w 561"/>
                  <a:gd name="T5" fmla="*/ 0 h 304"/>
                  <a:gd name="T6" fmla="*/ 320 w 561"/>
                  <a:gd name="T7" fmla="*/ 72 h 304"/>
                  <a:gd name="T8" fmla="*/ 546 w 561"/>
                  <a:gd name="T9" fmla="*/ 210 h 304"/>
                  <a:gd name="T10" fmla="*/ 561 w 561"/>
                  <a:gd name="T11" fmla="*/ 262 h 304"/>
                  <a:gd name="T12" fmla="*/ 431 w 561"/>
                  <a:gd name="T13" fmla="*/ 304 h 304"/>
                  <a:gd name="T14" fmla="*/ 0 w 561"/>
                  <a:gd name="T15" fmla="*/ 94 h 304"/>
                  <a:gd name="T16" fmla="*/ 105 w 561"/>
                  <a:gd name="T17" fmla="*/ 6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1" h="304">
                    <a:moveTo>
                      <a:pt x="105" y="60"/>
                    </a:moveTo>
                    <a:lnTo>
                      <a:pt x="179" y="48"/>
                    </a:lnTo>
                    <a:lnTo>
                      <a:pt x="248" y="0"/>
                    </a:lnTo>
                    <a:lnTo>
                      <a:pt x="320" y="72"/>
                    </a:lnTo>
                    <a:lnTo>
                      <a:pt x="546" y="210"/>
                    </a:lnTo>
                    <a:lnTo>
                      <a:pt x="561" y="262"/>
                    </a:lnTo>
                    <a:lnTo>
                      <a:pt x="431" y="304"/>
                    </a:lnTo>
                    <a:lnTo>
                      <a:pt x="0" y="94"/>
                    </a:lnTo>
                    <a:lnTo>
                      <a:pt x="105" y="60"/>
                    </a:lnTo>
                    <a:close/>
                  </a:path>
                </a:pathLst>
              </a:custGeom>
              <a:solidFill>
                <a:srgbClr val="C0C0C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</p:grpSp>
        <p:grpSp>
          <p:nvGrpSpPr>
            <p:cNvPr id="52257" name="Group 33"/>
            <p:cNvGrpSpPr>
              <a:grpSpLocks/>
            </p:cNvGrpSpPr>
            <p:nvPr/>
          </p:nvGrpSpPr>
          <p:grpSpPr bwMode="auto">
            <a:xfrm>
              <a:off x="2512" y="2858"/>
              <a:ext cx="281" cy="457"/>
              <a:chOff x="2103" y="2978"/>
              <a:chExt cx="307" cy="516"/>
            </a:xfrm>
          </p:grpSpPr>
          <p:sp>
            <p:nvSpPr>
              <p:cNvPr id="52258" name="Freeform 34"/>
              <p:cNvSpPr>
                <a:spLocks/>
              </p:cNvSpPr>
              <p:nvPr/>
            </p:nvSpPr>
            <p:spPr bwMode="auto">
              <a:xfrm>
                <a:off x="2103" y="3211"/>
                <a:ext cx="178" cy="283"/>
              </a:xfrm>
              <a:custGeom>
                <a:avLst/>
                <a:gdLst>
                  <a:gd name="T0" fmla="*/ 890 w 890"/>
                  <a:gd name="T1" fmla="*/ 666 h 1415"/>
                  <a:gd name="T2" fmla="*/ 637 w 890"/>
                  <a:gd name="T3" fmla="*/ 523 h 1415"/>
                  <a:gd name="T4" fmla="*/ 357 w 890"/>
                  <a:gd name="T5" fmla="*/ 27 h 1415"/>
                  <a:gd name="T6" fmla="*/ 345 w 890"/>
                  <a:gd name="T7" fmla="*/ 19 h 1415"/>
                  <a:gd name="T8" fmla="*/ 325 w 890"/>
                  <a:gd name="T9" fmla="*/ 9 h 1415"/>
                  <a:gd name="T10" fmla="*/ 303 w 890"/>
                  <a:gd name="T11" fmla="*/ 4 h 1415"/>
                  <a:gd name="T12" fmla="*/ 273 w 890"/>
                  <a:gd name="T13" fmla="*/ 0 h 1415"/>
                  <a:gd name="T14" fmla="*/ 246 w 890"/>
                  <a:gd name="T15" fmla="*/ 4 h 1415"/>
                  <a:gd name="T16" fmla="*/ 220 w 890"/>
                  <a:gd name="T17" fmla="*/ 14 h 1415"/>
                  <a:gd name="T18" fmla="*/ 191 w 890"/>
                  <a:gd name="T19" fmla="*/ 27 h 1415"/>
                  <a:gd name="T20" fmla="*/ 152 w 890"/>
                  <a:gd name="T21" fmla="*/ 47 h 1415"/>
                  <a:gd name="T22" fmla="*/ 120 w 890"/>
                  <a:gd name="T23" fmla="*/ 68 h 1415"/>
                  <a:gd name="T24" fmla="*/ 93 w 890"/>
                  <a:gd name="T25" fmla="*/ 88 h 1415"/>
                  <a:gd name="T26" fmla="*/ 72 w 890"/>
                  <a:gd name="T27" fmla="*/ 108 h 1415"/>
                  <a:gd name="T28" fmla="*/ 52 w 890"/>
                  <a:gd name="T29" fmla="*/ 131 h 1415"/>
                  <a:gd name="T30" fmla="*/ 29 w 890"/>
                  <a:gd name="T31" fmla="*/ 166 h 1415"/>
                  <a:gd name="T32" fmla="*/ 15 w 890"/>
                  <a:gd name="T33" fmla="*/ 192 h 1415"/>
                  <a:gd name="T34" fmla="*/ 3 w 890"/>
                  <a:gd name="T35" fmla="*/ 228 h 1415"/>
                  <a:gd name="T36" fmla="*/ 0 w 890"/>
                  <a:gd name="T37" fmla="*/ 268 h 1415"/>
                  <a:gd name="T38" fmla="*/ 0 w 890"/>
                  <a:gd name="T39" fmla="*/ 329 h 1415"/>
                  <a:gd name="T40" fmla="*/ 8 w 890"/>
                  <a:gd name="T41" fmla="*/ 399 h 1415"/>
                  <a:gd name="T42" fmla="*/ 21 w 890"/>
                  <a:gd name="T43" fmla="*/ 465 h 1415"/>
                  <a:gd name="T44" fmla="*/ 45 w 890"/>
                  <a:gd name="T45" fmla="*/ 544 h 1415"/>
                  <a:gd name="T46" fmla="*/ 70 w 890"/>
                  <a:gd name="T47" fmla="*/ 611 h 1415"/>
                  <a:gd name="T48" fmla="*/ 91 w 890"/>
                  <a:gd name="T49" fmla="*/ 655 h 1415"/>
                  <a:gd name="T50" fmla="*/ 121 w 890"/>
                  <a:gd name="T51" fmla="*/ 702 h 1415"/>
                  <a:gd name="T52" fmla="*/ 145 w 890"/>
                  <a:gd name="T53" fmla="*/ 734 h 1415"/>
                  <a:gd name="T54" fmla="*/ 171 w 890"/>
                  <a:gd name="T55" fmla="*/ 771 h 1415"/>
                  <a:gd name="T56" fmla="*/ 202 w 890"/>
                  <a:gd name="T57" fmla="*/ 810 h 1415"/>
                  <a:gd name="T58" fmla="*/ 230 w 890"/>
                  <a:gd name="T59" fmla="*/ 832 h 1415"/>
                  <a:gd name="T60" fmla="*/ 348 w 890"/>
                  <a:gd name="T61" fmla="*/ 818 h 1415"/>
                  <a:gd name="T62" fmla="*/ 437 w 890"/>
                  <a:gd name="T63" fmla="*/ 789 h 1415"/>
                  <a:gd name="T64" fmla="*/ 492 w 890"/>
                  <a:gd name="T65" fmla="*/ 805 h 1415"/>
                  <a:gd name="T66" fmla="*/ 623 w 890"/>
                  <a:gd name="T67" fmla="*/ 811 h 1415"/>
                  <a:gd name="T68" fmla="*/ 784 w 890"/>
                  <a:gd name="T69" fmla="*/ 789 h 1415"/>
                  <a:gd name="T70" fmla="*/ 807 w 890"/>
                  <a:gd name="T71" fmla="*/ 841 h 1415"/>
                  <a:gd name="T72" fmla="*/ 807 w 890"/>
                  <a:gd name="T73" fmla="*/ 1214 h 1415"/>
                  <a:gd name="T74" fmla="*/ 804 w 890"/>
                  <a:gd name="T75" fmla="*/ 1248 h 1415"/>
                  <a:gd name="T76" fmla="*/ 797 w 890"/>
                  <a:gd name="T77" fmla="*/ 1271 h 1415"/>
                  <a:gd name="T78" fmla="*/ 787 w 890"/>
                  <a:gd name="T79" fmla="*/ 1294 h 1415"/>
                  <a:gd name="T80" fmla="*/ 773 w 890"/>
                  <a:gd name="T81" fmla="*/ 1311 h 1415"/>
                  <a:gd name="T82" fmla="*/ 755 w 890"/>
                  <a:gd name="T83" fmla="*/ 1328 h 1415"/>
                  <a:gd name="T84" fmla="*/ 736 w 890"/>
                  <a:gd name="T85" fmla="*/ 1339 h 1415"/>
                  <a:gd name="T86" fmla="*/ 718 w 890"/>
                  <a:gd name="T87" fmla="*/ 1344 h 1415"/>
                  <a:gd name="T88" fmla="*/ 696 w 890"/>
                  <a:gd name="T89" fmla="*/ 1347 h 1415"/>
                  <a:gd name="T90" fmla="*/ 93 w 890"/>
                  <a:gd name="T91" fmla="*/ 1346 h 1415"/>
                  <a:gd name="T92" fmla="*/ 93 w 890"/>
                  <a:gd name="T93" fmla="*/ 1415 h 1415"/>
                  <a:gd name="T94" fmla="*/ 712 w 890"/>
                  <a:gd name="T95" fmla="*/ 1413 h 1415"/>
                  <a:gd name="T96" fmla="*/ 744 w 890"/>
                  <a:gd name="T97" fmla="*/ 1412 h 1415"/>
                  <a:gd name="T98" fmla="*/ 765 w 890"/>
                  <a:gd name="T99" fmla="*/ 1408 h 1415"/>
                  <a:gd name="T100" fmla="*/ 789 w 890"/>
                  <a:gd name="T101" fmla="*/ 1402 h 1415"/>
                  <a:gd name="T102" fmla="*/ 808 w 890"/>
                  <a:gd name="T103" fmla="*/ 1393 h 1415"/>
                  <a:gd name="T104" fmla="*/ 828 w 890"/>
                  <a:gd name="T105" fmla="*/ 1377 h 1415"/>
                  <a:gd name="T106" fmla="*/ 848 w 890"/>
                  <a:gd name="T107" fmla="*/ 1351 h 1415"/>
                  <a:gd name="T108" fmla="*/ 862 w 890"/>
                  <a:gd name="T109" fmla="*/ 1328 h 1415"/>
                  <a:gd name="T110" fmla="*/ 874 w 890"/>
                  <a:gd name="T111" fmla="*/ 1303 h 1415"/>
                  <a:gd name="T112" fmla="*/ 881 w 890"/>
                  <a:gd name="T113" fmla="*/ 1274 h 1415"/>
                  <a:gd name="T114" fmla="*/ 888 w 890"/>
                  <a:gd name="T115" fmla="*/ 1242 h 1415"/>
                  <a:gd name="T116" fmla="*/ 890 w 890"/>
                  <a:gd name="T117" fmla="*/ 1205 h 1415"/>
                  <a:gd name="T118" fmla="*/ 890 w 890"/>
                  <a:gd name="T119" fmla="*/ 666 h 1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90" h="1415">
                    <a:moveTo>
                      <a:pt x="890" y="666"/>
                    </a:moveTo>
                    <a:lnTo>
                      <a:pt x="637" y="523"/>
                    </a:lnTo>
                    <a:lnTo>
                      <a:pt x="357" y="27"/>
                    </a:lnTo>
                    <a:lnTo>
                      <a:pt x="345" y="19"/>
                    </a:lnTo>
                    <a:lnTo>
                      <a:pt x="325" y="9"/>
                    </a:lnTo>
                    <a:lnTo>
                      <a:pt x="303" y="4"/>
                    </a:lnTo>
                    <a:lnTo>
                      <a:pt x="273" y="0"/>
                    </a:lnTo>
                    <a:lnTo>
                      <a:pt x="246" y="4"/>
                    </a:lnTo>
                    <a:lnTo>
                      <a:pt x="220" y="14"/>
                    </a:lnTo>
                    <a:lnTo>
                      <a:pt x="191" y="27"/>
                    </a:lnTo>
                    <a:lnTo>
                      <a:pt x="152" y="47"/>
                    </a:lnTo>
                    <a:lnTo>
                      <a:pt x="120" y="68"/>
                    </a:lnTo>
                    <a:lnTo>
                      <a:pt x="93" y="88"/>
                    </a:lnTo>
                    <a:lnTo>
                      <a:pt x="72" y="108"/>
                    </a:lnTo>
                    <a:lnTo>
                      <a:pt x="52" y="131"/>
                    </a:lnTo>
                    <a:lnTo>
                      <a:pt x="29" y="166"/>
                    </a:lnTo>
                    <a:lnTo>
                      <a:pt x="15" y="192"/>
                    </a:lnTo>
                    <a:lnTo>
                      <a:pt x="3" y="228"/>
                    </a:lnTo>
                    <a:lnTo>
                      <a:pt x="0" y="268"/>
                    </a:lnTo>
                    <a:lnTo>
                      <a:pt x="0" y="329"/>
                    </a:lnTo>
                    <a:lnTo>
                      <a:pt x="8" y="399"/>
                    </a:lnTo>
                    <a:lnTo>
                      <a:pt x="21" y="465"/>
                    </a:lnTo>
                    <a:lnTo>
                      <a:pt x="45" y="544"/>
                    </a:lnTo>
                    <a:lnTo>
                      <a:pt x="70" y="611"/>
                    </a:lnTo>
                    <a:lnTo>
                      <a:pt x="91" y="655"/>
                    </a:lnTo>
                    <a:lnTo>
                      <a:pt x="121" y="702"/>
                    </a:lnTo>
                    <a:lnTo>
                      <a:pt x="145" y="734"/>
                    </a:lnTo>
                    <a:lnTo>
                      <a:pt x="171" y="771"/>
                    </a:lnTo>
                    <a:lnTo>
                      <a:pt x="202" y="810"/>
                    </a:lnTo>
                    <a:lnTo>
                      <a:pt x="230" y="832"/>
                    </a:lnTo>
                    <a:lnTo>
                      <a:pt x="348" y="818"/>
                    </a:lnTo>
                    <a:lnTo>
                      <a:pt x="437" y="789"/>
                    </a:lnTo>
                    <a:lnTo>
                      <a:pt x="492" y="805"/>
                    </a:lnTo>
                    <a:lnTo>
                      <a:pt x="623" y="811"/>
                    </a:lnTo>
                    <a:lnTo>
                      <a:pt x="784" y="789"/>
                    </a:lnTo>
                    <a:lnTo>
                      <a:pt x="807" y="841"/>
                    </a:lnTo>
                    <a:lnTo>
                      <a:pt x="807" y="1214"/>
                    </a:lnTo>
                    <a:lnTo>
                      <a:pt x="804" y="1248"/>
                    </a:lnTo>
                    <a:lnTo>
                      <a:pt x="797" y="1271"/>
                    </a:lnTo>
                    <a:lnTo>
                      <a:pt x="787" y="1294"/>
                    </a:lnTo>
                    <a:lnTo>
                      <a:pt x="773" y="1311"/>
                    </a:lnTo>
                    <a:lnTo>
                      <a:pt x="755" y="1328"/>
                    </a:lnTo>
                    <a:lnTo>
                      <a:pt x="736" y="1339"/>
                    </a:lnTo>
                    <a:lnTo>
                      <a:pt x="718" y="1344"/>
                    </a:lnTo>
                    <a:lnTo>
                      <a:pt x="696" y="1347"/>
                    </a:lnTo>
                    <a:lnTo>
                      <a:pt x="93" y="1346"/>
                    </a:lnTo>
                    <a:lnTo>
                      <a:pt x="93" y="1415"/>
                    </a:lnTo>
                    <a:lnTo>
                      <a:pt x="712" y="1413"/>
                    </a:lnTo>
                    <a:lnTo>
                      <a:pt x="744" y="1412"/>
                    </a:lnTo>
                    <a:lnTo>
                      <a:pt x="765" y="1408"/>
                    </a:lnTo>
                    <a:lnTo>
                      <a:pt x="789" y="1402"/>
                    </a:lnTo>
                    <a:lnTo>
                      <a:pt x="808" y="1393"/>
                    </a:lnTo>
                    <a:lnTo>
                      <a:pt x="828" y="1377"/>
                    </a:lnTo>
                    <a:lnTo>
                      <a:pt x="848" y="1351"/>
                    </a:lnTo>
                    <a:lnTo>
                      <a:pt x="862" y="1328"/>
                    </a:lnTo>
                    <a:lnTo>
                      <a:pt x="874" y="1303"/>
                    </a:lnTo>
                    <a:lnTo>
                      <a:pt x="881" y="1274"/>
                    </a:lnTo>
                    <a:lnTo>
                      <a:pt x="888" y="1242"/>
                    </a:lnTo>
                    <a:lnTo>
                      <a:pt x="890" y="1205"/>
                    </a:lnTo>
                    <a:lnTo>
                      <a:pt x="890" y="66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b="0"/>
              </a:p>
            </p:txBody>
          </p:sp>
          <p:grpSp>
            <p:nvGrpSpPr>
              <p:cNvPr id="52259" name="Group 35"/>
              <p:cNvGrpSpPr>
                <a:grpSpLocks/>
              </p:cNvGrpSpPr>
              <p:nvPr/>
            </p:nvGrpSpPr>
            <p:grpSpPr bwMode="auto">
              <a:xfrm>
                <a:off x="2139" y="2978"/>
                <a:ext cx="271" cy="513"/>
                <a:chOff x="2139" y="2978"/>
                <a:chExt cx="271" cy="513"/>
              </a:xfrm>
            </p:grpSpPr>
            <p:sp>
              <p:nvSpPr>
                <p:cNvPr id="52260" name="Freeform 36"/>
                <p:cNvSpPr>
                  <a:spLocks/>
                </p:cNvSpPr>
                <p:nvPr/>
              </p:nvSpPr>
              <p:spPr bwMode="auto">
                <a:xfrm>
                  <a:off x="2139" y="2978"/>
                  <a:ext cx="271" cy="513"/>
                </a:xfrm>
                <a:custGeom>
                  <a:avLst/>
                  <a:gdLst>
                    <a:gd name="T0" fmla="*/ 544 w 1354"/>
                    <a:gd name="T1" fmla="*/ 176 h 2564"/>
                    <a:gd name="T2" fmla="*/ 565 w 1354"/>
                    <a:gd name="T3" fmla="*/ 173 h 2564"/>
                    <a:gd name="T4" fmla="*/ 637 w 1354"/>
                    <a:gd name="T5" fmla="*/ 195 h 2564"/>
                    <a:gd name="T6" fmla="*/ 622 w 1354"/>
                    <a:gd name="T7" fmla="*/ 11 h 2564"/>
                    <a:gd name="T8" fmla="*/ 725 w 1354"/>
                    <a:gd name="T9" fmla="*/ 144 h 2564"/>
                    <a:gd name="T10" fmla="*/ 755 w 1354"/>
                    <a:gd name="T11" fmla="*/ 37 h 2564"/>
                    <a:gd name="T12" fmla="*/ 845 w 1354"/>
                    <a:gd name="T13" fmla="*/ 0 h 2564"/>
                    <a:gd name="T14" fmla="*/ 832 w 1354"/>
                    <a:gd name="T15" fmla="*/ 96 h 2564"/>
                    <a:gd name="T16" fmla="*/ 885 w 1354"/>
                    <a:gd name="T17" fmla="*/ 61 h 2564"/>
                    <a:gd name="T18" fmla="*/ 881 w 1354"/>
                    <a:gd name="T19" fmla="*/ 111 h 2564"/>
                    <a:gd name="T20" fmla="*/ 911 w 1354"/>
                    <a:gd name="T21" fmla="*/ 207 h 2564"/>
                    <a:gd name="T22" fmla="*/ 1029 w 1354"/>
                    <a:gd name="T23" fmla="*/ 74 h 2564"/>
                    <a:gd name="T24" fmla="*/ 951 w 1354"/>
                    <a:gd name="T25" fmla="*/ 204 h 2564"/>
                    <a:gd name="T26" fmla="*/ 1084 w 1354"/>
                    <a:gd name="T27" fmla="*/ 115 h 2564"/>
                    <a:gd name="T28" fmla="*/ 1025 w 1354"/>
                    <a:gd name="T29" fmla="*/ 215 h 2564"/>
                    <a:gd name="T30" fmla="*/ 1040 w 1354"/>
                    <a:gd name="T31" fmla="*/ 267 h 2564"/>
                    <a:gd name="T32" fmla="*/ 1033 w 1354"/>
                    <a:gd name="T33" fmla="*/ 380 h 2564"/>
                    <a:gd name="T34" fmla="*/ 1138 w 1354"/>
                    <a:gd name="T35" fmla="*/ 526 h 2564"/>
                    <a:gd name="T36" fmla="*/ 1230 w 1354"/>
                    <a:gd name="T37" fmla="*/ 702 h 2564"/>
                    <a:gd name="T38" fmla="*/ 1206 w 1354"/>
                    <a:gd name="T39" fmla="*/ 734 h 2564"/>
                    <a:gd name="T40" fmla="*/ 986 w 1354"/>
                    <a:gd name="T41" fmla="*/ 875 h 2564"/>
                    <a:gd name="T42" fmla="*/ 923 w 1354"/>
                    <a:gd name="T43" fmla="*/ 1038 h 2564"/>
                    <a:gd name="T44" fmla="*/ 706 w 1354"/>
                    <a:gd name="T45" fmla="*/ 1007 h 2564"/>
                    <a:gd name="T46" fmla="*/ 645 w 1354"/>
                    <a:gd name="T47" fmla="*/ 1302 h 2564"/>
                    <a:gd name="T48" fmla="*/ 820 w 1354"/>
                    <a:gd name="T49" fmla="*/ 1467 h 2564"/>
                    <a:gd name="T50" fmla="*/ 1025 w 1354"/>
                    <a:gd name="T51" fmla="*/ 1501 h 2564"/>
                    <a:gd name="T52" fmla="*/ 1160 w 1354"/>
                    <a:gd name="T53" fmla="*/ 1499 h 2564"/>
                    <a:gd name="T54" fmla="*/ 1251 w 1354"/>
                    <a:gd name="T55" fmla="*/ 1472 h 2564"/>
                    <a:gd name="T56" fmla="*/ 1276 w 1354"/>
                    <a:gd name="T57" fmla="*/ 1540 h 2564"/>
                    <a:gd name="T58" fmla="*/ 1354 w 1354"/>
                    <a:gd name="T59" fmla="*/ 1590 h 2564"/>
                    <a:gd name="T60" fmla="*/ 1323 w 1354"/>
                    <a:gd name="T61" fmla="*/ 1642 h 2564"/>
                    <a:gd name="T62" fmla="*/ 1340 w 1354"/>
                    <a:gd name="T63" fmla="*/ 1703 h 2564"/>
                    <a:gd name="T64" fmla="*/ 1299 w 1354"/>
                    <a:gd name="T65" fmla="*/ 1773 h 2564"/>
                    <a:gd name="T66" fmla="*/ 1278 w 1354"/>
                    <a:gd name="T67" fmla="*/ 1810 h 2564"/>
                    <a:gd name="T68" fmla="*/ 1115 w 1354"/>
                    <a:gd name="T69" fmla="*/ 1748 h 2564"/>
                    <a:gd name="T70" fmla="*/ 826 w 1354"/>
                    <a:gd name="T71" fmla="*/ 1674 h 2564"/>
                    <a:gd name="T72" fmla="*/ 635 w 1354"/>
                    <a:gd name="T73" fmla="*/ 1646 h 2564"/>
                    <a:gd name="T74" fmla="*/ 588 w 1354"/>
                    <a:gd name="T75" fmla="*/ 1583 h 2564"/>
                    <a:gd name="T76" fmla="*/ 609 w 1354"/>
                    <a:gd name="T77" fmla="*/ 1624 h 2564"/>
                    <a:gd name="T78" fmla="*/ 734 w 1354"/>
                    <a:gd name="T79" fmla="*/ 1664 h 2564"/>
                    <a:gd name="T80" fmla="*/ 839 w 1354"/>
                    <a:gd name="T81" fmla="*/ 1742 h 2564"/>
                    <a:gd name="T82" fmla="*/ 814 w 1354"/>
                    <a:gd name="T83" fmla="*/ 1821 h 2564"/>
                    <a:gd name="T84" fmla="*/ 625 w 1354"/>
                    <a:gd name="T85" fmla="*/ 1991 h 2564"/>
                    <a:gd name="T86" fmla="*/ 409 w 1354"/>
                    <a:gd name="T87" fmla="*/ 2133 h 2564"/>
                    <a:gd name="T88" fmla="*/ 369 w 1354"/>
                    <a:gd name="T89" fmla="*/ 2349 h 2564"/>
                    <a:gd name="T90" fmla="*/ 490 w 1354"/>
                    <a:gd name="T91" fmla="*/ 2527 h 2564"/>
                    <a:gd name="T92" fmla="*/ 294 w 1354"/>
                    <a:gd name="T93" fmla="*/ 2552 h 2564"/>
                    <a:gd name="T94" fmla="*/ 168 w 1354"/>
                    <a:gd name="T95" fmla="*/ 2544 h 2564"/>
                    <a:gd name="T96" fmla="*/ 170 w 1354"/>
                    <a:gd name="T97" fmla="*/ 2218 h 2564"/>
                    <a:gd name="T98" fmla="*/ 95 w 1354"/>
                    <a:gd name="T99" fmla="*/ 2133 h 2564"/>
                    <a:gd name="T100" fmla="*/ 143 w 1354"/>
                    <a:gd name="T101" fmla="*/ 2055 h 2564"/>
                    <a:gd name="T102" fmla="*/ 368 w 1354"/>
                    <a:gd name="T103" fmla="*/ 1949 h 2564"/>
                    <a:gd name="T104" fmla="*/ 443 w 1354"/>
                    <a:gd name="T105" fmla="*/ 1807 h 2564"/>
                    <a:gd name="T106" fmla="*/ 93 w 1354"/>
                    <a:gd name="T107" fmla="*/ 1777 h 2564"/>
                    <a:gd name="T108" fmla="*/ 22 w 1354"/>
                    <a:gd name="T109" fmla="*/ 1739 h 2564"/>
                    <a:gd name="T110" fmla="*/ 0 w 1354"/>
                    <a:gd name="T111" fmla="*/ 1613 h 2564"/>
                    <a:gd name="T112" fmla="*/ 21 w 1354"/>
                    <a:gd name="T113" fmla="*/ 1485 h 2564"/>
                    <a:gd name="T114" fmla="*/ 181 w 1354"/>
                    <a:gd name="T115" fmla="*/ 1070 h 2564"/>
                    <a:gd name="T116" fmla="*/ 369 w 1354"/>
                    <a:gd name="T117" fmla="*/ 796 h 2564"/>
                    <a:gd name="T118" fmla="*/ 463 w 1354"/>
                    <a:gd name="T119" fmla="*/ 548 h 2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54" h="2564">
                      <a:moveTo>
                        <a:pt x="463" y="548"/>
                      </a:moveTo>
                      <a:lnTo>
                        <a:pt x="499" y="432"/>
                      </a:lnTo>
                      <a:lnTo>
                        <a:pt x="530" y="295"/>
                      </a:lnTo>
                      <a:lnTo>
                        <a:pt x="544" y="176"/>
                      </a:lnTo>
                      <a:lnTo>
                        <a:pt x="514" y="110"/>
                      </a:lnTo>
                      <a:lnTo>
                        <a:pt x="483" y="77"/>
                      </a:lnTo>
                      <a:lnTo>
                        <a:pt x="530" y="115"/>
                      </a:lnTo>
                      <a:lnTo>
                        <a:pt x="565" y="173"/>
                      </a:lnTo>
                      <a:lnTo>
                        <a:pt x="537" y="40"/>
                      </a:lnTo>
                      <a:lnTo>
                        <a:pt x="562" y="103"/>
                      </a:lnTo>
                      <a:lnTo>
                        <a:pt x="614" y="185"/>
                      </a:lnTo>
                      <a:lnTo>
                        <a:pt x="637" y="195"/>
                      </a:lnTo>
                      <a:lnTo>
                        <a:pt x="621" y="124"/>
                      </a:lnTo>
                      <a:lnTo>
                        <a:pt x="633" y="133"/>
                      </a:lnTo>
                      <a:lnTo>
                        <a:pt x="640" y="74"/>
                      </a:lnTo>
                      <a:lnTo>
                        <a:pt x="622" y="11"/>
                      </a:lnTo>
                      <a:lnTo>
                        <a:pt x="704" y="178"/>
                      </a:lnTo>
                      <a:lnTo>
                        <a:pt x="710" y="150"/>
                      </a:lnTo>
                      <a:lnTo>
                        <a:pt x="721" y="170"/>
                      </a:lnTo>
                      <a:lnTo>
                        <a:pt x="725" y="144"/>
                      </a:lnTo>
                      <a:lnTo>
                        <a:pt x="708" y="102"/>
                      </a:lnTo>
                      <a:lnTo>
                        <a:pt x="711" y="22"/>
                      </a:lnTo>
                      <a:lnTo>
                        <a:pt x="740" y="178"/>
                      </a:lnTo>
                      <a:lnTo>
                        <a:pt x="755" y="37"/>
                      </a:lnTo>
                      <a:lnTo>
                        <a:pt x="755" y="147"/>
                      </a:lnTo>
                      <a:lnTo>
                        <a:pt x="769" y="174"/>
                      </a:lnTo>
                      <a:lnTo>
                        <a:pt x="793" y="50"/>
                      </a:lnTo>
                      <a:lnTo>
                        <a:pt x="845" y="0"/>
                      </a:lnTo>
                      <a:lnTo>
                        <a:pt x="810" y="50"/>
                      </a:lnTo>
                      <a:lnTo>
                        <a:pt x="789" y="148"/>
                      </a:lnTo>
                      <a:lnTo>
                        <a:pt x="797" y="165"/>
                      </a:lnTo>
                      <a:lnTo>
                        <a:pt x="832" y="96"/>
                      </a:lnTo>
                      <a:lnTo>
                        <a:pt x="808" y="155"/>
                      </a:lnTo>
                      <a:lnTo>
                        <a:pt x="808" y="181"/>
                      </a:lnTo>
                      <a:lnTo>
                        <a:pt x="884" y="37"/>
                      </a:lnTo>
                      <a:lnTo>
                        <a:pt x="885" y="61"/>
                      </a:lnTo>
                      <a:lnTo>
                        <a:pt x="851" y="144"/>
                      </a:lnTo>
                      <a:lnTo>
                        <a:pt x="851" y="195"/>
                      </a:lnTo>
                      <a:lnTo>
                        <a:pt x="863" y="202"/>
                      </a:lnTo>
                      <a:lnTo>
                        <a:pt x="881" y="111"/>
                      </a:lnTo>
                      <a:lnTo>
                        <a:pt x="914" y="48"/>
                      </a:lnTo>
                      <a:lnTo>
                        <a:pt x="885" y="118"/>
                      </a:lnTo>
                      <a:lnTo>
                        <a:pt x="893" y="213"/>
                      </a:lnTo>
                      <a:lnTo>
                        <a:pt x="911" y="207"/>
                      </a:lnTo>
                      <a:lnTo>
                        <a:pt x="947" y="84"/>
                      </a:lnTo>
                      <a:lnTo>
                        <a:pt x="921" y="217"/>
                      </a:lnTo>
                      <a:lnTo>
                        <a:pt x="981" y="110"/>
                      </a:lnTo>
                      <a:lnTo>
                        <a:pt x="1029" y="74"/>
                      </a:lnTo>
                      <a:lnTo>
                        <a:pt x="989" y="126"/>
                      </a:lnTo>
                      <a:lnTo>
                        <a:pt x="962" y="181"/>
                      </a:lnTo>
                      <a:lnTo>
                        <a:pt x="1008" y="163"/>
                      </a:lnTo>
                      <a:lnTo>
                        <a:pt x="951" y="204"/>
                      </a:lnTo>
                      <a:lnTo>
                        <a:pt x="941" y="247"/>
                      </a:lnTo>
                      <a:lnTo>
                        <a:pt x="960" y="254"/>
                      </a:lnTo>
                      <a:lnTo>
                        <a:pt x="1015" y="166"/>
                      </a:lnTo>
                      <a:lnTo>
                        <a:pt x="1084" y="115"/>
                      </a:lnTo>
                      <a:lnTo>
                        <a:pt x="993" y="232"/>
                      </a:lnTo>
                      <a:lnTo>
                        <a:pt x="1037" y="195"/>
                      </a:lnTo>
                      <a:lnTo>
                        <a:pt x="1270" y="158"/>
                      </a:lnTo>
                      <a:lnTo>
                        <a:pt x="1025" y="215"/>
                      </a:lnTo>
                      <a:lnTo>
                        <a:pt x="1000" y="255"/>
                      </a:lnTo>
                      <a:lnTo>
                        <a:pt x="1025" y="248"/>
                      </a:lnTo>
                      <a:lnTo>
                        <a:pt x="1096" y="211"/>
                      </a:lnTo>
                      <a:lnTo>
                        <a:pt x="1040" y="267"/>
                      </a:lnTo>
                      <a:lnTo>
                        <a:pt x="995" y="293"/>
                      </a:lnTo>
                      <a:lnTo>
                        <a:pt x="995" y="326"/>
                      </a:lnTo>
                      <a:lnTo>
                        <a:pt x="1008" y="352"/>
                      </a:lnTo>
                      <a:lnTo>
                        <a:pt x="1033" y="380"/>
                      </a:lnTo>
                      <a:lnTo>
                        <a:pt x="1062" y="421"/>
                      </a:lnTo>
                      <a:lnTo>
                        <a:pt x="1088" y="456"/>
                      </a:lnTo>
                      <a:lnTo>
                        <a:pt x="1114" y="492"/>
                      </a:lnTo>
                      <a:lnTo>
                        <a:pt x="1138" y="526"/>
                      </a:lnTo>
                      <a:lnTo>
                        <a:pt x="1154" y="553"/>
                      </a:lnTo>
                      <a:lnTo>
                        <a:pt x="1181" y="600"/>
                      </a:lnTo>
                      <a:lnTo>
                        <a:pt x="1209" y="655"/>
                      </a:lnTo>
                      <a:lnTo>
                        <a:pt x="1230" y="702"/>
                      </a:lnTo>
                      <a:lnTo>
                        <a:pt x="1229" y="712"/>
                      </a:lnTo>
                      <a:lnTo>
                        <a:pt x="1224" y="723"/>
                      </a:lnTo>
                      <a:lnTo>
                        <a:pt x="1217" y="730"/>
                      </a:lnTo>
                      <a:lnTo>
                        <a:pt x="1206" y="734"/>
                      </a:lnTo>
                      <a:lnTo>
                        <a:pt x="1189" y="736"/>
                      </a:lnTo>
                      <a:lnTo>
                        <a:pt x="1021" y="721"/>
                      </a:lnTo>
                      <a:lnTo>
                        <a:pt x="1009" y="756"/>
                      </a:lnTo>
                      <a:lnTo>
                        <a:pt x="986" y="875"/>
                      </a:lnTo>
                      <a:lnTo>
                        <a:pt x="970" y="959"/>
                      </a:lnTo>
                      <a:lnTo>
                        <a:pt x="949" y="1028"/>
                      </a:lnTo>
                      <a:lnTo>
                        <a:pt x="937" y="1034"/>
                      </a:lnTo>
                      <a:lnTo>
                        <a:pt x="923" y="1038"/>
                      </a:lnTo>
                      <a:lnTo>
                        <a:pt x="906" y="1040"/>
                      </a:lnTo>
                      <a:lnTo>
                        <a:pt x="851" y="1039"/>
                      </a:lnTo>
                      <a:lnTo>
                        <a:pt x="719" y="985"/>
                      </a:lnTo>
                      <a:lnTo>
                        <a:pt x="706" y="1007"/>
                      </a:lnTo>
                      <a:lnTo>
                        <a:pt x="685" y="1091"/>
                      </a:lnTo>
                      <a:lnTo>
                        <a:pt x="669" y="1156"/>
                      </a:lnTo>
                      <a:lnTo>
                        <a:pt x="649" y="1244"/>
                      </a:lnTo>
                      <a:lnTo>
                        <a:pt x="645" y="1302"/>
                      </a:lnTo>
                      <a:lnTo>
                        <a:pt x="673" y="1341"/>
                      </a:lnTo>
                      <a:lnTo>
                        <a:pt x="709" y="1388"/>
                      </a:lnTo>
                      <a:lnTo>
                        <a:pt x="753" y="1451"/>
                      </a:lnTo>
                      <a:lnTo>
                        <a:pt x="820" y="1467"/>
                      </a:lnTo>
                      <a:lnTo>
                        <a:pt x="872" y="1478"/>
                      </a:lnTo>
                      <a:lnTo>
                        <a:pt x="946" y="1491"/>
                      </a:lnTo>
                      <a:lnTo>
                        <a:pt x="988" y="1499"/>
                      </a:lnTo>
                      <a:lnTo>
                        <a:pt x="1025" y="1501"/>
                      </a:lnTo>
                      <a:lnTo>
                        <a:pt x="1055" y="1505"/>
                      </a:lnTo>
                      <a:lnTo>
                        <a:pt x="1081" y="1505"/>
                      </a:lnTo>
                      <a:lnTo>
                        <a:pt x="1114" y="1501"/>
                      </a:lnTo>
                      <a:lnTo>
                        <a:pt x="1160" y="1499"/>
                      </a:lnTo>
                      <a:lnTo>
                        <a:pt x="1212" y="1470"/>
                      </a:lnTo>
                      <a:lnTo>
                        <a:pt x="1227" y="1464"/>
                      </a:lnTo>
                      <a:lnTo>
                        <a:pt x="1240" y="1465"/>
                      </a:lnTo>
                      <a:lnTo>
                        <a:pt x="1251" y="1472"/>
                      </a:lnTo>
                      <a:lnTo>
                        <a:pt x="1265" y="1486"/>
                      </a:lnTo>
                      <a:lnTo>
                        <a:pt x="1270" y="1498"/>
                      </a:lnTo>
                      <a:lnTo>
                        <a:pt x="1273" y="1517"/>
                      </a:lnTo>
                      <a:lnTo>
                        <a:pt x="1276" y="1540"/>
                      </a:lnTo>
                      <a:lnTo>
                        <a:pt x="1292" y="1547"/>
                      </a:lnTo>
                      <a:lnTo>
                        <a:pt x="1316" y="1561"/>
                      </a:lnTo>
                      <a:lnTo>
                        <a:pt x="1333" y="1573"/>
                      </a:lnTo>
                      <a:lnTo>
                        <a:pt x="1354" y="1590"/>
                      </a:lnTo>
                      <a:lnTo>
                        <a:pt x="1351" y="1603"/>
                      </a:lnTo>
                      <a:lnTo>
                        <a:pt x="1346" y="1620"/>
                      </a:lnTo>
                      <a:lnTo>
                        <a:pt x="1337" y="1631"/>
                      </a:lnTo>
                      <a:lnTo>
                        <a:pt x="1323" y="1642"/>
                      </a:lnTo>
                      <a:lnTo>
                        <a:pt x="1329" y="1653"/>
                      </a:lnTo>
                      <a:lnTo>
                        <a:pt x="1335" y="1668"/>
                      </a:lnTo>
                      <a:lnTo>
                        <a:pt x="1341" y="1688"/>
                      </a:lnTo>
                      <a:lnTo>
                        <a:pt x="1340" y="1703"/>
                      </a:lnTo>
                      <a:lnTo>
                        <a:pt x="1335" y="1721"/>
                      </a:lnTo>
                      <a:lnTo>
                        <a:pt x="1323" y="1731"/>
                      </a:lnTo>
                      <a:lnTo>
                        <a:pt x="1296" y="1748"/>
                      </a:lnTo>
                      <a:lnTo>
                        <a:pt x="1299" y="1773"/>
                      </a:lnTo>
                      <a:lnTo>
                        <a:pt x="1299" y="1788"/>
                      </a:lnTo>
                      <a:lnTo>
                        <a:pt x="1296" y="1798"/>
                      </a:lnTo>
                      <a:lnTo>
                        <a:pt x="1290" y="1805"/>
                      </a:lnTo>
                      <a:lnTo>
                        <a:pt x="1278" y="1810"/>
                      </a:lnTo>
                      <a:lnTo>
                        <a:pt x="1267" y="1808"/>
                      </a:lnTo>
                      <a:lnTo>
                        <a:pt x="1245" y="1799"/>
                      </a:lnTo>
                      <a:lnTo>
                        <a:pt x="1187" y="1777"/>
                      </a:lnTo>
                      <a:lnTo>
                        <a:pt x="1115" y="1748"/>
                      </a:lnTo>
                      <a:lnTo>
                        <a:pt x="1015" y="1720"/>
                      </a:lnTo>
                      <a:lnTo>
                        <a:pt x="999" y="1720"/>
                      </a:lnTo>
                      <a:lnTo>
                        <a:pt x="941" y="1705"/>
                      </a:lnTo>
                      <a:lnTo>
                        <a:pt x="826" y="1674"/>
                      </a:lnTo>
                      <a:lnTo>
                        <a:pt x="731" y="1662"/>
                      </a:lnTo>
                      <a:lnTo>
                        <a:pt x="709" y="1664"/>
                      </a:lnTo>
                      <a:lnTo>
                        <a:pt x="659" y="1668"/>
                      </a:lnTo>
                      <a:lnTo>
                        <a:pt x="635" y="1646"/>
                      </a:lnTo>
                      <a:lnTo>
                        <a:pt x="617" y="1631"/>
                      </a:lnTo>
                      <a:lnTo>
                        <a:pt x="606" y="1619"/>
                      </a:lnTo>
                      <a:lnTo>
                        <a:pt x="599" y="1603"/>
                      </a:lnTo>
                      <a:lnTo>
                        <a:pt x="588" y="1583"/>
                      </a:lnTo>
                      <a:lnTo>
                        <a:pt x="531" y="1505"/>
                      </a:lnTo>
                      <a:lnTo>
                        <a:pt x="583" y="1574"/>
                      </a:lnTo>
                      <a:lnTo>
                        <a:pt x="601" y="1601"/>
                      </a:lnTo>
                      <a:lnTo>
                        <a:pt x="609" y="1624"/>
                      </a:lnTo>
                      <a:lnTo>
                        <a:pt x="656" y="1664"/>
                      </a:lnTo>
                      <a:lnTo>
                        <a:pt x="679" y="1669"/>
                      </a:lnTo>
                      <a:lnTo>
                        <a:pt x="711" y="1663"/>
                      </a:lnTo>
                      <a:lnTo>
                        <a:pt x="734" y="1664"/>
                      </a:lnTo>
                      <a:lnTo>
                        <a:pt x="774" y="1680"/>
                      </a:lnTo>
                      <a:lnTo>
                        <a:pt x="797" y="1699"/>
                      </a:lnTo>
                      <a:lnTo>
                        <a:pt x="818" y="1716"/>
                      </a:lnTo>
                      <a:lnTo>
                        <a:pt x="839" y="1742"/>
                      </a:lnTo>
                      <a:lnTo>
                        <a:pt x="847" y="1758"/>
                      </a:lnTo>
                      <a:lnTo>
                        <a:pt x="845" y="1774"/>
                      </a:lnTo>
                      <a:lnTo>
                        <a:pt x="831" y="1797"/>
                      </a:lnTo>
                      <a:lnTo>
                        <a:pt x="814" y="1821"/>
                      </a:lnTo>
                      <a:lnTo>
                        <a:pt x="779" y="1858"/>
                      </a:lnTo>
                      <a:lnTo>
                        <a:pt x="729" y="1909"/>
                      </a:lnTo>
                      <a:lnTo>
                        <a:pt x="695" y="1946"/>
                      </a:lnTo>
                      <a:lnTo>
                        <a:pt x="625" y="1991"/>
                      </a:lnTo>
                      <a:lnTo>
                        <a:pt x="521" y="2051"/>
                      </a:lnTo>
                      <a:lnTo>
                        <a:pt x="448" y="2090"/>
                      </a:lnTo>
                      <a:lnTo>
                        <a:pt x="430" y="2111"/>
                      </a:lnTo>
                      <a:lnTo>
                        <a:pt x="409" y="2133"/>
                      </a:lnTo>
                      <a:lnTo>
                        <a:pt x="370" y="2163"/>
                      </a:lnTo>
                      <a:lnTo>
                        <a:pt x="362" y="2205"/>
                      </a:lnTo>
                      <a:lnTo>
                        <a:pt x="362" y="2284"/>
                      </a:lnTo>
                      <a:lnTo>
                        <a:pt x="369" y="2349"/>
                      </a:lnTo>
                      <a:lnTo>
                        <a:pt x="381" y="2394"/>
                      </a:lnTo>
                      <a:lnTo>
                        <a:pt x="447" y="2479"/>
                      </a:lnTo>
                      <a:lnTo>
                        <a:pt x="486" y="2516"/>
                      </a:lnTo>
                      <a:lnTo>
                        <a:pt x="490" y="2527"/>
                      </a:lnTo>
                      <a:lnTo>
                        <a:pt x="488" y="2539"/>
                      </a:lnTo>
                      <a:lnTo>
                        <a:pt x="415" y="2564"/>
                      </a:lnTo>
                      <a:lnTo>
                        <a:pt x="336" y="2554"/>
                      </a:lnTo>
                      <a:lnTo>
                        <a:pt x="294" y="2552"/>
                      </a:lnTo>
                      <a:lnTo>
                        <a:pt x="253" y="2558"/>
                      </a:lnTo>
                      <a:lnTo>
                        <a:pt x="213" y="2558"/>
                      </a:lnTo>
                      <a:lnTo>
                        <a:pt x="173" y="2551"/>
                      </a:lnTo>
                      <a:lnTo>
                        <a:pt x="168" y="2544"/>
                      </a:lnTo>
                      <a:lnTo>
                        <a:pt x="161" y="2532"/>
                      </a:lnTo>
                      <a:lnTo>
                        <a:pt x="166" y="2397"/>
                      </a:lnTo>
                      <a:lnTo>
                        <a:pt x="186" y="2261"/>
                      </a:lnTo>
                      <a:lnTo>
                        <a:pt x="170" y="2218"/>
                      </a:lnTo>
                      <a:lnTo>
                        <a:pt x="143" y="2177"/>
                      </a:lnTo>
                      <a:lnTo>
                        <a:pt x="132" y="2166"/>
                      </a:lnTo>
                      <a:lnTo>
                        <a:pt x="110" y="2145"/>
                      </a:lnTo>
                      <a:lnTo>
                        <a:pt x="95" y="2133"/>
                      </a:lnTo>
                      <a:lnTo>
                        <a:pt x="92" y="2118"/>
                      </a:lnTo>
                      <a:lnTo>
                        <a:pt x="95" y="2106"/>
                      </a:lnTo>
                      <a:lnTo>
                        <a:pt x="114" y="2081"/>
                      </a:lnTo>
                      <a:lnTo>
                        <a:pt x="143" y="2055"/>
                      </a:lnTo>
                      <a:lnTo>
                        <a:pt x="168" y="2036"/>
                      </a:lnTo>
                      <a:lnTo>
                        <a:pt x="202" y="2035"/>
                      </a:lnTo>
                      <a:lnTo>
                        <a:pt x="233" y="2038"/>
                      </a:lnTo>
                      <a:lnTo>
                        <a:pt x="368" y="1949"/>
                      </a:lnTo>
                      <a:lnTo>
                        <a:pt x="470" y="1882"/>
                      </a:lnTo>
                      <a:lnTo>
                        <a:pt x="563" y="1828"/>
                      </a:lnTo>
                      <a:lnTo>
                        <a:pt x="533" y="1833"/>
                      </a:lnTo>
                      <a:lnTo>
                        <a:pt x="443" y="1807"/>
                      </a:lnTo>
                      <a:lnTo>
                        <a:pt x="352" y="1800"/>
                      </a:lnTo>
                      <a:lnTo>
                        <a:pt x="226" y="1781"/>
                      </a:lnTo>
                      <a:lnTo>
                        <a:pt x="186" y="1788"/>
                      </a:lnTo>
                      <a:lnTo>
                        <a:pt x="93" y="1777"/>
                      </a:lnTo>
                      <a:lnTo>
                        <a:pt x="72" y="1772"/>
                      </a:lnTo>
                      <a:lnTo>
                        <a:pt x="50" y="1763"/>
                      </a:lnTo>
                      <a:lnTo>
                        <a:pt x="33" y="1752"/>
                      </a:lnTo>
                      <a:lnTo>
                        <a:pt x="22" y="1739"/>
                      </a:lnTo>
                      <a:lnTo>
                        <a:pt x="12" y="1715"/>
                      </a:lnTo>
                      <a:lnTo>
                        <a:pt x="4" y="1683"/>
                      </a:lnTo>
                      <a:lnTo>
                        <a:pt x="1" y="1653"/>
                      </a:lnTo>
                      <a:lnTo>
                        <a:pt x="0" y="1613"/>
                      </a:lnTo>
                      <a:lnTo>
                        <a:pt x="2" y="1579"/>
                      </a:lnTo>
                      <a:lnTo>
                        <a:pt x="6" y="1542"/>
                      </a:lnTo>
                      <a:lnTo>
                        <a:pt x="11" y="1510"/>
                      </a:lnTo>
                      <a:lnTo>
                        <a:pt x="21" y="1485"/>
                      </a:lnTo>
                      <a:lnTo>
                        <a:pt x="53" y="1390"/>
                      </a:lnTo>
                      <a:lnTo>
                        <a:pt x="88" y="1275"/>
                      </a:lnTo>
                      <a:lnTo>
                        <a:pt x="114" y="1198"/>
                      </a:lnTo>
                      <a:lnTo>
                        <a:pt x="181" y="1070"/>
                      </a:lnTo>
                      <a:lnTo>
                        <a:pt x="248" y="969"/>
                      </a:lnTo>
                      <a:lnTo>
                        <a:pt x="305" y="892"/>
                      </a:lnTo>
                      <a:lnTo>
                        <a:pt x="342" y="841"/>
                      </a:lnTo>
                      <a:lnTo>
                        <a:pt x="369" y="796"/>
                      </a:lnTo>
                      <a:lnTo>
                        <a:pt x="401" y="756"/>
                      </a:lnTo>
                      <a:lnTo>
                        <a:pt x="409" y="697"/>
                      </a:lnTo>
                      <a:lnTo>
                        <a:pt x="441" y="618"/>
                      </a:lnTo>
                      <a:lnTo>
                        <a:pt x="463" y="54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/>
                </a:p>
              </p:txBody>
            </p:sp>
            <p:grpSp>
              <p:nvGrpSpPr>
                <p:cNvPr id="52261" name="Group 37"/>
                <p:cNvGrpSpPr>
                  <a:grpSpLocks/>
                </p:cNvGrpSpPr>
                <p:nvPr/>
              </p:nvGrpSpPr>
              <p:grpSpPr bwMode="auto">
                <a:xfrm>
                  <a:off x="2298" y="3041"/>
                  <a:ext cx="35" cy="46"/>
                  <a:chOff x="2298" y="3041"/>
                  <a:chExt cx="35" cy="46"/>
                </a:xfrm>
              </p:grpSpPr>
              <p:sp>
                <p:nvSpPr>
                  <p:cNvPr id="52262" name="Freeform 38"/>
                  <p:cNvSpPr>
                    <a:spLocks/>
                  </p:cNvSpPr>
                  <p:nvPr/>
                </p:nvSpPr>
                <p:spPr bwMode="auto">
                  <a:xfrm>
                    <a:off x="2298" y="3041"/>
                    <a:ext cx="35" cy="17"/>
                  </a:xfrm>
                  <a:custGeom>
                    <a:avLst/>
                    <a:gdLst>
                      <a:gd name="T0" fmla="*/ 0 w 173"/>
                      <a:gd name="T1" fmla="*/ 27 h 84"/>
                      <a:gd name="T2" fmla="*/ 21 w 173"/>
                      <a:gd name="T3" fmla="*/ 17 h 84"/>
                      <a:gd name="T4" fmla="*/ 42 w 173"/>
                      <a:gd name="T5" fmla="*/ 8 h 84"/>
                      <a:gd name="T6" fmla="*/ 59 w 173"/>
                      <a:gd name="T7" fmla="*/ 3 h 84"/>
                      <a:gd name="T8" fmla="*/ 75 w 173"/>
                      <a:gd name="T9" fmla="*/ 1 h 84"/>
                      <a:gd name="T10" fmla="*/ 90 w 173"/>
                      <a:gd name="T11" fmla="*/ 0 h 84"/>
                      <a:gd name="T12" fmla="*/ 104 w 173"/>
                      <a:gd name="T13" fmla="*/ 3 h 84"/>
                      <a:gd name="T14" fmla="*/ 110 w 173"/>
                      <a:gd name="T15" fmla="*/ 12 h 84"/>
                      <a:gd name="T16" fmla="*/ 117 w 173"/>
                      <a:gd name="T17" fmla="*/ 26 h 84"/>
                      <a:gd name="T18" fmla="*/ 126 w 173"/>
                      <a:gd name="T19" fmla="*/ 39 h 84"/>
                      <a:gd name="T20" fmla="*/ 136 w 173"/>
                      <a:gd name="T21" fmla="*/ 55 h 84"/>
                      <a:gd name="T22" fmla="*/ 143 w 173"/>
                      <a:gd name="T23" fmla="*/ 68 h 84"/>
                      <a:gd name="T24" fmla="*/ 156 w 173"/>
                      <a:gd name="T25" fmla="*/ 79 h 84"/>
                      <a:gd name="T26" fmla="*/ 173 w 173"/>
                      <a:gd name="T27" fmla="*/ 84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3" h="84">
                        <a:moveTo>
                          <a:pt x="0" y="27"/>
                        </a:moveTo>
                        <a:lnTo>
                          <a:pt x="21" y="17"/>
                        </a:lnTo>
                        <a:lnTo>
                          <a:pt x="42" y="8"/>
                        </a:lnTo>
                        <a:lnTo>
                          <a:pt x="59" y="3"/>
                        </a:lnTo>
                        <a:lnTo>
                          <a:pt x="75" y="1"/>
                        </a:lnTo>
                        <a:lnTo>
                          <a:pt x="90" y="0"/>
                        </a:lnTo>
                        <a:lnTo>
                          <a:pt x="104" y="3"/>
                        </a:lnTo>
                        <a:lnTo>
                          <a:pt x="110" y="12"/>
                        </a:lnTo>
                        <a:lnTo>
                          <a:pt x="117" y="26"/>
                        </a:lnTo>
                        <a:lnTo>
                          <a:pt x="126" y="39"/>
                        </a:lnTo>
                        <a:lnTo>
                          <a:pt x="136" y="55"/>
                        </a:lnTo>
                        <a:lnTo>
                          <a:pt x="143" y="68"/>
                        </a:lnTo>
                        <a:lnTo>
                          <a:pt x="156" y="79"/>
                        </a:lnTo>
                        <a:lnTo>
                          <a:pt x="173" y="84"/>
                        </a:lnTo>
                      </a:path>
                    </a:pathLst>
                  </a:custGeom>
                  <a:solidFill>
                    <a:srgbClr val="FF0000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/>
                  </a:p>
                </p:txBody>
              </p:sp>
              <p:sp>
                <p:nvSpPr>
                  <p:cNvPr id="52263" name="Freeform 39"/>
                  <p:cNvSpPr>
                    <a:spLocks/>
                  </p:cNvSpPr>
                  <p:nvPr/>
                </p:nvSpPr>
                <p:spPr bwMode="auto">
                  <a:xfrm>
                    <a:off x="2321" y="3060"/>
                    <a:ext cx="11" cy="27"/>
                  </a:xfrm>
                  <a:custGeom>
                    <a:avLst/>
                    <a:gdLst>
                      <a:gd name="T0" fmla="*/ 48 w 54"/>
                      <a:gd name="T1" fmla="*/ 0 h 137"/>
                      <a:gd name="T2" fmla="*/ 37 w 54"/>
                      <a:gd name="T3" fmla="*/ 7 h 137"/>
                      <a:gd name="T4" fmla="*/ 26 w 54"/>
                      <a:gd name="T5" fmla="*/ 21 h 137"/>
                      <a:gd name="T6" fmla="*/ 15 w 54"/>
                      <a:gd name="T7" fmla="*/ 37 h 137"/>
                      <a:gd name="T8" fmla="*/ 7 w 54"/>
                      <a:gd name="T9" fmla="*/ 54 h 137"/>
                      <a:gd name="T10" fmla="*/ 2 w 54"/>
                      <a:gd name="T11" fmla="*/ 72 h 137"/>
                      <a:gd name="T12" fmla="*/ 0 w 54"/>
                      <a:gd name="T13" fmla="*/ 90 h 137"/>
                      <a:gd name="T14" fmla="*/ 0 w 54"/>
                      <a:gd name="T15" fmla="*/ 107 h 137"/>
                      <a:gd name="T16" fmla="*/ 4 w 54"/>
                      <a:gd name="T17" fmla="*/ 127 h 137"/>
                      <a:gd name="T18" fmla="*/ 7 w 54"/>
                      <a:gd name="T19" fmla="*/ 137 h 137"/>
                      <a:gd name="T20" fmla="*/ 17 w 54"/>
                      <a:gd name="T21" fmla="*/ 128 h 137"/>
                      <a:gd name="T22" fmla="*/ 25 w 54"/>
                      <a:gd name="T23" fmla="*/ 119 h 137"/>
                      <a:gd name="T24" fmla="*/ 33 w 54"/>
                      <a:gd name="T25" fmla="*/ 106 h 137"/>
                      <a:gd name="T26" fmla="*/ 40 w 54"/>
                      <a:gd name="T27" fmla="*/ 95 h 137"/>
                      <a:gd name="T28" fmla="*/ 46 w 54"/>
                      <a:gd name="T29" fmla="*/ 80 h 137"/>
                      <a:gd name="T30" fmla="*/ 49 w 54"/>
                      <a:gd name="T31" fmla="*/ 65 h 137"/>
                      <a:gd name="T32" fmla="*/ 53 w 54"/>
                      <a:gd name="T33" fmla="*/ 46 h 137"/>
                      <a:gd name="T34" fmla="*/ 54 w 54"/>
                      <a:gd name="T35" fmla="*/ 31 h 137"/>
                      <a:gd name="T36" fmla="*/ 52 w 54"/>
                      <a:gd name="T37" fmla="*/ 14 h 137"/>
                      <a:gd name="T38" fmla="*/ 48 w 54"/>
                      <a:gd name="T39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4" h="137">
                        <a:moveTo>
                          <a:pt x="48" y="0"/>
                        </a:moveTo>
                        <a:lnTo>
                          <a:pt x="37" y="7"/>
                        </a:lnTo>
                        <a:lnTo>
                          <a:pt x="26" y="21"/>
                        </a:lnTo>
                        <a:lnTo>
                          <a:pt x="15" y="37"/>
                        </a:lnTo>
                        <a:lnTo>
                          <a:pt x="7" y="54"/>
                        </a:lnTo>
                        <a:lnTo>
                          <a:pt x="2" y="72"/>
                        </a:lnTo>
                        <a:lnTo>
                          <a:pt x="0" y="90"/>
                        </a:lnTo>
                        <a:lnTo>
                          <a:pt x="0" y="107"/>
                        </a:lnTo>
                        <a:lnTo>
                          <a:pt x="4" y="127"/>
                        </a:lnTo>
                        <a:lnTo>
                          <a:pt x="7" y="137"/>
                        </a:lnTo>
                        <a:lnTo>
                          <a:pt x="17" y="128"/>
                        </a:lnTo>
                        <a:lnTo>
                          <a:pt x="25" y="119"/>
                        </a:lnTo>
                        <a:lnTo>
                          <a:pt x="33" y="106"/>
                        </a:lnTo>
                        <a:lnTo>
                          <a:pt x="40" y="95"/>
                        </a:lnTo>
                        <a:lnTo>
                          <a:pt x="46" y="80"/>
                        </a:lnTo>
                        <a:lnTo>
                          <a:pt x="49" y="65"/>
                        </a:lnTo>
                        <a:lnTo>
                          <a:pt x="53" y="46"/>
                        </a:lnTo>
                        <a:lnTo>
                          <a:pt x="54" y="31"/>
                        </a:lnTo>
                        <a:lnTo>
                          <a:pt x="52" y="14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158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/>
                  </a:p>
                </p:txBody>
              </p:sp>
            </p:grpSp>
          </p:grpSp>
        </p:grpSp>
        <p:sp>
          <p:nvSpPr>
            <p:cNvPr id="52264" name="Rectangle 40"/>
            <p:cNvSpPr>
              <a:spLocks noChangeArrowheads="1"/>
            </p:cNvSpPr>
            <p:nvPr/>
          </p:nvSpPr>
          <p:spPr bwMode="auto">
            <a:xfrm>
              <a:off x="2365" y="3295"/>
              <a:ext cx="95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1" hangingPunct="1"/>
              <a:r>
                <a:rPr lang="en-US" sz="2400" b="0">
                  <a:latin typeface="Times New Roman" charset="0"/>
                </a:rPr>
                <a:t>Mallory</a:t>
              </a:r>
            </a:p>
          </p:txBody>
        </p:sp>
      </p:grpSp>
      <p:grpSp>
        <p:nvGrpSpPr>
          <p:cNvPr id="52265" name="Group 41"/>
          <p:cNvGrpSpPr>
            <a:grpSpLocks/>
          </p:cNvGrpSpPr>
          <p:nvPr/>
        </p:nvGrpSpPr>
        <p:grpSpPr bwMode="auto">
          <a:xfrm>
            <a:off x="1517650" y="1289050"/>
            <a:ext cx="5892800" cy="412750"/>
            <a:chOff x="938" y="922"/>
            <a:chExt cx="3712" cy="260"/>
          </a:xfrm>
        </p:grpSpPr>
        <p:sp>
          <p:nvSpPr>
            <p:cNvPr id="52266" name="Line 42"/>
            <p:cNvSpPr>
              <a:spLocks noChangeShapeType="1"/>
            </p:cNvSpPr>
            <p:nvPr/>
          </p:nvSpPr>
          <p:spPr bwMode="auto">
            <a:xfrm>
              <a:off x="3914" y="1182"/>
              <a:ext cx="736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52267" name="Line 43"/>
            <p:cNvSpPr>
              <a:spLocks noChangeShapeType="1"/>
            </p:cNvSpPr>
            <p:nvPr/>
          </p:nvSpPr>
          <p:spPr bwMode="auto">
            <a:xfrm>
              <a:off x="938" y="1182"/>
              <a:ext cx="307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52268" name="Text Box 44"/>
            <p:cNvSpPr txBox="1">
              <a:spLocks noChangeArrowheads="1"/>
            </p:cNvSpPr>
            <p:nvPr/>
          </p:nvSpPr>
          <p:spPr bwMode="auto">
            <a:xfrm>
              <a:off x="1842" y="922"/>
              <a:ext cx="191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2000" b="0" dirty="0"/>
                <a:t>COMMUNICATION CHANNEL</a:t>
              </a:r>
            </a:p>
          </p:txBody>
        </p:sp>
      </p:grpSp>
      <p:sp>
        <p:nvSpPr>
          <p:cNvPr id="52269" name="Text Box 45"/>
          <p:cNvSpPr txBox="1">
            <a:spLocks noChangeArrowheads="1"/>
          </p:cNvSpPr>
          <p:nvPr/>
        </p:nvSpPr>
        <p:spPr bwMode="auto">
          <a:xfrm>
            <a:off x="421839" y="2544763"/>
            <a:ext cx="2397561" cy="461665"/>
          </a:xfrm>
          <a:prstGeom prst="rect">
            <a:avLst/>
          </a:prstGeom>
          <a:gradFill rotWithShape="0">
            <a:gsLst>
              <a:gs pos="0">
                <a:srgbClr val="FFFFCC">
                  <a:gamma/>
                  <a:shade val="46275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400" b="0">
                <a:solidFill>
                  <a:srgbClr val="993300"/>
                </a:solidFill>
                <a:latin typeface="Trebuchet MS" charset="0"/>
              </a:rPr>
              <a:t>Security Attacks</a:t>
            </a:r>
          </a:p>
        </p:txBody>
      </p:sp>
      <p:grpSp>
        <p:nvGrpSpPr>
          <p:cNvPr id="52270" name="Group 46"/>
          <p:cNvGrpSpPr>
            <a:grpSpLocks/>
          </p:cNvGrpSpPr>
          <p:nvPr/>
        </p:nvGrpSpPr>
        <p:grpSpPr bwMode="auto">
          <a:xfrm>
            <a:off x="368300" y="3148013"/>
            <a:ext cx="1841500" cy="376237"/>
            <a:chOff x="536" y="2212"/>
            <a:chExt cx="1160" cy="237"/>
          </a:xfrm>
        </p:grpSpPr>
        <p:sp>
          <p:nvSpPr>
            <p:cNvPr id="52271" name="Freeform 47"/>
            <p:cNvSpPr>
              <a:spLocks/>
            </p:cNvSpPr>
            <p:nvPr/>
          </p:nvSpPr>
          <p:spPr bwMode="auto">
            <a:xfrm>
              <a:off x="536" y="2212"/>
              <a:ext cx="226" cy="227"/>
            </a:xfrm>
            <a:custGeom>
              <a:avLst/>
              <a:gdLst>
                <a:gd name="T0" fmla="*/ 0 w 453"/>
                <a:gd name="T1" fmla="*/ 227 h 454"/>
                <a:gd name="T2" fmla="*/ 4 w 453"/>
                <a:gd name="T3" fmla="*/ 189 h 454"/>
                <a:gd name="T4" fmla="*/ 13 w 453"/>
                <a:gd name="T5" fmla="*/ 150 h 454"/>
                <a:gd name="T6" fmla="*/ 31 w 453"/>
                <a:gd name="T7" fmla="*/ 114 h 454"/>
                <a:gd name="T8" fmla="*/ 54 w 453"/>
                <a:gd name="T9" fmla="*/ 81 h 454"/>
                <a:gd name="T10" fmla="*/ 81 w 453"/>
                <a:gd name="T11" fmla="*/ 54 h 454"/>
                <a:gd name="T12" fmla="*/ 113 w 453"/>
                <a:gd name="T13" fmla="*/ 31 h 454"/>
                <a:gd name="T14" fmla="*/ 150 w 453"/>
                <a:gd name="T15" fmla="*/ 14 h 454"/>
                <a:gd name="T16" fmla="*/ 188 w 453"/>
                <a:gd name="T17" fmla="*/ 4 h 454"/>
                <a:gd name="T18" fmla="*/ 226 w 453"/>
                <a:gd name="T19" fmla="*/ 0 h 454"/>
                <a:gd name="T20" fmla="*/ 267 w 453"/>
                <a:gd name="T21" fmla="*/ 4 h 454"/>
                <a:gd name="T22" fmla="*/ 305 w 453"/>
                <a:gd name="T23" fmla="*/ 14 h 454"/>
                <a:gd name="T24" fmla="*/ 339 w 453"/>
                <a:gd name="T25" fmla="*/ 31 h 454"/>
                <a:gd name="T26" fmla="*/ 372 w 453"/>
                <a:gd name="T27" fmla="*/ 54 h 454"/>
                <a:gd name="T28" fmla="*/ 401 w 453"/>
                <a:gd name="T29" fmla="*/ 81 h 454"/>
                <a:gd name="T30" fmla="*/ 422 w 453"/>
                <a:gd name="T31" fmla="*/ 114 h 454"/>
                <a:gd name="T32" fmla="*/ 439 w 453"/>
                <a:gd name="T33" fmla="*/ 150 h 454"/>
                <a:gd name="T34" fmla="*/ 449 w 453"/>
                <a:gd name="T35" fmla="*/ 189 h 454"/>
                <a:gd name="T36" fmla="*/ 453 w 453"/>
                <a:gd name="T37" fmla="*/ 227 h 454"/>
                <a:gd name="T38" fmla="*/ 449 w 453"/>
                <a:gd name="T39" fmla="*/ 268 h 454"/>
                <a:gd name="T40" fmla="*/ 439 w 453"/>
                <a:gd name="T41" fmla="*/ 306 h 454"/>
                <a:gd name="T42" fmla="*/ 422 w 453"/>
                <a:gd name="T43" fmla="*/ 341 h 454"/>
                <a:gd name="T44" fmla="*/ 401 w 453"/>
                <a:gd name="T45" fmla="*/ 373 h 454"/>
                <a:gd name="T46" fmla="*/ 372 w 453"/>
                <a:gd name="T47" fmla="*/ 402 h 454"/>
                <a:gd name="T48" fmla="*/ 339 w 453"/>
                <a:gd name="T49" fmla="*/ 423 h 454"/>
                <a:gd name="T50" fmla="*/ 305 w 453"/>
                <a:gd name="T51" fmla="*/ 441 h 454"/>
                <a:gd name="T52" fmla="*/ 267 w 453"/>
                <a:gd name="T53" fmla="*/ 450 h 454"/>
                <a:gd name="T54" fmla="*/ 226 w 453"/>
                <a:gd name="T55" fmla="*/ 454 h 454"/>
                <a:gd name="T56" fmla="*/ 188 w 453"/>
                <a:gd name="T57" fmla="*/ 450 h 454"/>
                <a:gd name="T58" fmla="*/ 150 w 453"/>
                <a:gd name="T59" fmla="*/ 441 h 454"/>
                <a:gd name="T60" fmla="*/ 113 w 453"/>
                <a:gd name="T61" fmla="*/ 423 h 454"/>
                <a:gd name="T62" fmla="*/ 81 w 453"/>
                <a:gd name="T63" fmla="*/ 402 h 454"/>
                <a:gd name="T64" fmla="*/ 54 w 453"/>
                <a:gd name="T65" fmla="*/ 373 h 454"/>
                <a:gd name="T66" fmla="*/ 31 w 453"/>
                <a:gd name="T67" fmla="*/ 341 h 454"/>
                <a:gd name="T68" fmla="*/ 13 w 453"/>
                <a:gd name="T69" fmla="*/ 306 h 454"/>
                <a:gd name="T70" fmla="*/ 4 w 453"/>
                <a:gd name="T71" fmla="*/ 268 h 454"/>
                <a:gd name="T72" fmla="*/ 0 w 453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3" h="454">
                  <a:moveTo>
                    <a:pt x="0" y="227"/>
                  </a:moveTo>
                  <a:lnTo>
                    <a:pt x="4" y="189"/>
                  </a:lnTo>
                  <a:lnTo>
                    <a:pt x="13" y="150"/>
                  </a:lnTo>
                  <a:lnTo>
                    <a:pt x="31" y="114"/>
                  </a:lnTo>
                  <a:lnTo>
                    <a:pt x="54" y="81"/>
                  </a:lnTo>
                  <a:lnTo>
                    <a:pt x="81" y="54"/>
                  </a:lnTo>
                  <a:lnTo>
                    <a:pt x="113" y="31"/>
                  </a:lnTo>
                  <a:lnTo>
                    <a:pt x="150" y="14"/>
                  </a:lnTo>
                  <a:lnTo>
                    <a:pt x="188" y="4"/>
                  </a:lnTo>
                  <a:lnTo>
                    <a:pt x="226" y="0"/>
                  </a:lnTo>
                  <a:lnTo>
                    <a:pt x="267" y="4"/>
                  </a:lnTo>
                  <a:lnTo>
                    <a:pt x="305" y="14"/>
                  </a:lnTo>
                  <a:lnTo>
                    <a:pt x="339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2" y="114"/>
                  </a:lnTo>
                  <a:lnTo>
                    <a:pt x="439" y="150"/>
                  </a:lnTo>
                  <a:lnTo>
                    <a:pt x="449" y="189"/>
                  </a:lnTo>
                  <a:lnTo>
                    <a:pt x="453" y="227"/>
                  </a:lnTo>
                  <a:lnTo>
                    <a:pt x="449" y="268"/>
                  </a:lnTo>
                  <a:lnTo>
                    <a:pt x="439" y="306"/>
                  </a:lnTo>
                  <a:lnTo>
                    <a:pt x="422" y="341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39" y="423"/>
                  </a:lnTo>
                  <a:lnTo>
                    <a:pt x="305" y="441"/>
                  </a:lnTo>
                  <a:lnTo>
                    <a:pt x="267" y="450"/>
                  </a:lnTo>
                  <a:lnTo>
                    <a:pt x="226" y="454"/>
                  </a:lnTo>
                  <a:lnTo>
                    <a:pt x="188" y="450"/>
                  </a:lnTo>
                  <a:lnTo>
                    <a:pt x="150" y="441"/>
                  </a:lnTo>
                  <a:lnTo>
                    <a:pt x="113" y="423"/>
                  </a:lnTo>
                  <a:lnTo>
                    <a:pt x="81" y="402"/>
                  </a:lnTo>
                  <a:lnTo>
                    <a:pt x="54" y="373"/>
                  </a:lnTo>
                  <a:lnTo>
                    <a:pt x="31" y="341"/>
                  </a:lnTo>
                  <a:lnTo>
                    <a:pt x="13" y="306"/>
                  </a:lnTo>
                  <a:lnTo>
                    <a:pt x="4" y="268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72" name="Freeform 48"/>
            <p:cNvSpPr>
              <a:spLocks/>
            </p:cNvSpPr>
            <p:nvPr/>
          </p:nvSpPr>
          <p:spPr bwMode="auto">
            <a:xfrm>
              <a:off x="1470" y="2222"/>
              <a:ext cx="226" cy="227"/>
            </a:xfrm>
            <a:custGeom>
              <a:avLst/>
              <a:gdLst>
                <a:gd name="T0" fmla="*/ 0 w 453"/>
                <a:gd name="T1" fmla="*/ 227 h 454"/>
                <a:gd name="T2" fmla="*/ 4 w 453"/>
                <a:gd name="T3" fmla="*/ 189 h 454"/>
                <a:gd name="T4" fmla="*/ 14 w 453"/>
                <a:gd name="T5" fmla="*/ 150 h 454"/>
                <a:gd name="T6" fmla="*/ 31 w 453"/>
                <a:gd name="T7" fmla="*/ 114 h 454"/>
                <a:gd name="T8" fmla="*/ 54 w 453"/>
                <a:gd name="T9" fmla="*/ 81 h 454"/>
                <a:gd name="T10" fmla="*/ 81 w 453"/>
                <a:gd name="T11" fmla="*/ 54 h 454"/>
                <a:gd name="T12" fmla="*/ 114 w 453"/>
                <a:gd name="T13" fmla="*/ 31 h 454"/>
                <a:gd name="T14" fmla="*/ 150 w 453"/>
                <a:gd name="T15" fmla="*/ 14 h 454"/>
                <a:gd name="T16" fmla="*/ 188 w 453"/>
                <a:gd name="T17" fmla="*/ 4 h 454"/>
                <a:gd name="T18" fmla="*/ 227 w 453"/>
                <a:gd name="T19" fmla="*/ 0 h 454"/>
                <a:gd name="T20" fmla="*/ 267 w 453"/>
                <a:gd name="T21" fmla="*/ 4 h 454"/>
                <a:gd name="T22" fmla="*/ 303 w 453"/>
                <a:gd name="T23" fmla="*/ 14 h 454"/>
                <a:gd name="T24" fmla="*/ 340 w 453"/>
                <a:gd name="T25" fmla="*/ 31 h 454"/>
                <a:gd name="T26" fmla="*/ 372 w 453"/>
                <a:gd name="T27" fmla="*/ 54 h 454"/>
                <a:gd name="T28" fmla="*/ 401 w 453"/>
                <a:gd name="T29" fmla="*/ 81 h 454"/>
                <a:gd name="T30" fmla="*/ 422 w 453"/>
                <a:gd name="T31" fmla="*/ 114 h 454"/>
                <a:gd name="T32" fmla="*/ 440 w 453"/>
                <a:gd name="T33" fmla="*/ 150 h 454"/>
                <a:gd name="T34" fmla="*/ 449 w 453"/>
                <a:gd name="T35" fmla="*/ 189 h 454"/>
                <a:gd name="T36" fmla="*/ 453 w 453"/>
                <a:gd name="T37" fmla="*/ 227 h 454"/>
                <a:gd name="T38" fmla="*/ 449 w 453"/>
                <a:gd name="T39" fmla="*/ 268 h 454"/>
                <a:gd name="T40" fmla="*/ 440 w 453"/>
                <a:gd name="T41" fmla="*/ 306 h 454"/>
                <a:gd name="T42" fmla="*/ 422 w 453"/>
                <a:gd name="T43" fmla="*/ 341 h 454"/>
                <a:gd name="T44" fmla="*/ 401 w 453"/>
                <a:gd name="T45" fmla="*/ 373 h 454"/>
                <a:gd name="T46" fmla="*/ 372 w 453"/>
                <a:gd name="T47" fmla="*/ 402 h 454"/>
                <a:gd name="T48" fmla="*/ 340 w 453"/>
                <a:gd name="T49" fmla="*/ 423 h 454"/>
                <a:gd name="T50" fmla="*/ 303 w 453"/>
                <a:gd name="T51" fmla="*/ 441 h 454"/>
                <a:gd name="T52" fmla="*/ 267 w 453"/>
                <a:gd name="T53" fmla="*/ 450 h 454"/>
                <a:gd name="T54" fmla="*/ 227 w 453"/>
                <a:gd name="T55" fmla="*/ 454 h 454"/>
                <a:gd name="T56" fmla="*/ 188 w 453"/>
                <a:gd name="T57" fmla="*/ 450 h 454"/>
                <a:gd name="T58" fmla="*/ 150 w 453"/>
                <a:gd name="T59" fmla="*/ 441 h 454"/>
                <a:gd name="T60" fmla="*/ 114 w 453"/>
                <a:gd name="T61" fmla="*/ 423 h 454"/>
                <a:gd name="T62" fmla="*/ 81 w 453"/>
                <a:gd name="T63" fmla="*/ 402 h 454"/>
                <a:gd name="T64" fmla="*/ 54 w 453"/>
                <a:gd name="T65" fmla="*/ 373 h 454"/>
                <a:gd name="T66" fmla="*/ 31 w 453"/>
                <a:gd name="T67" fmla="*/ 341 h 454"/>
                <a:gd name="T68" fmla="*/ 14 w 453"/>
                <a:gd name="T69" fmla="*/ 306 h 454"/>
                <a:gd name="T70" fmla="*/ 4 w 453"/>
                <a:gd name="T71" fmla="*/ 268 h 454"/>
                <a:gd name="T72" fmla="*/ 0 w 453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3" h="454">
                  <a:moveTo>
                    <a:pt x="0" y="227"/>
                  </a:moveTo>
                  <a:lnTo>
                    <a:pt x="4" y="189"/>
                  </a:lnTo>
                  <a:lnTo>
                    <a:pt x="14" y="150"/>
                  </a:lnTo>
                  <a:lnTo>
                    <a:pt x="31" y="114"/>
                  </a:lnTo>
                  <a:lnTo>
                    <a:pt x="54" y="81"/>
                  </a:lnTo>
                  <a:lnTo>
                    <a:pt x="81" y="54"/>
                  </a:lnTo>
                  <a:lnTo>
                    <a:pt x="114" y="31"/>
                  </a:lnTo>
                  <a:lnTo>
                    <a:pt x="150" y="14"/>
                  </a:lnTo>
                  <a:lnTo>
                    <a:pt x="188" y="4"/>
                  </a:lnTo>
                  <a:lnTo>
                    <a:pt x="227" y="0"/>
                  </a:lnTo>
                  <a:lnTo>
                    <a:pt x="267" y="4"/>
                  </a:lnTo>
                  <a:lnTo>
                    <a:pt x="303" y="14"/>
                  </a:lnTo>
                  <a:lnTo>
                    <a:pt x="340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2" y="114"/>
                  </a:lnTo>
                  <a:lnTo>
                    <a:pt x="440" y="150"/>
                  </a:lnTo>
                  <a:lnTo>
                    <a:pt x="449" y="189"/>
                  </a:lnTo>
                  <a:lnTo>
                    <a:pt x="453" y="227"/>
                  </a:lnTo>
                  <a:lnTo>
                    <a:pt x="449" y="268"/>
                  </a:lnTo>
                  <a:lnTo>
                    <a:pt x="440" y="306"/>
                  </a:lnTo>
                  <a:lnTo>
                    <a:pt x="422" y="341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40" y="423"/>
                  </a:lnTo>
                  <a:lnTo>
                    <a:pt x="303" y="441"/>
                  </a:lnTo>
                  <a:lnTo>
                    <a:pt x="267" y="450"/>
                  </a:lnTo>
                  <a:lnTo>
                    <a:pt x="227" y="454"/>
                  </a:lnTo>
                  <a:lnTo>
                    <a:pt x="188" y="450"/>
                  </a:lnTo>
                  <a:lnTo>
                    <a:pt x="150" y="441"/>
                  </a:lnTo>
                  <a:lnTo>
                    <a:pt x="114" y="423"/>
                  </a:lnTo>
                  <a:lnTo>
                    <a:pt x="81" y="402"/>
                  </a:lnTo>
                  <a:lnTo>
                    <a:pt x="54" y="373"/>
                  </a:lnTo>
                  <a:lnTo>
                    <a:pt x="31" y="341"/>
                  </a:lnTo>
                  <a:lnTo>
                    <a:pt x="14" y="306"/>
                  </a:lnTo>
                  <a:lnTo>
                    <a:pt x="4" y="268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73" name="Line 49"/>
            <p:cNvSpPr>
              <a:spLocks noChangeShapeType="1"/>
            </p:cNvSpPr>
            <p:nvPr/>
          </p:nvSpPr>
          <p:spPr bwMode="auto">
            <a:xfrm>
              <a:off x="762" y="2325"/>
              <a:ext cx="697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52274" name="Group 50"/>
          <p:cNvGrpSpPr>
            <a:grpSpLocks/>
          </p:cNvGrpSpPr>
          <p:nvPr/>
        </p:nvGrpSpPr>
        <p:grpSpPr bwMode="auto">
          <a:xfrm>
            <a:off x="746125" y="3321050"/>
            <a:ext cx="628650" cy="622300"/>
            <a:chOff x="774" y="2321"/>
            <a:chExt cx="396" cy="392"/>
          </a:xfrm>
        </p:grpSpPr>
        <p:sp>
          <p:nvSpPr>
            <p:cNvPr id="52275" name="Freeform 51"/>
            <p:cNvSpPr>
              <a:spLocks/>
            </p:cNvSpPr>
            <p:nvPr/>
          </p:nvSpPr>
          <p:spPr bwMode="auto">
            <a:xfrm>
              <a:off x="943" y="2486"/>
              <a:ext cx="227" cy="227"/>
            </a:xfrm>
            <a:custGeom>
              <a:avLst/>
              <a:gdLst>
                <a:gd name="T0" fmla="*/ 0 w 455"/>
                <a:gd name="T1" fmla="*/ 227 h 454"/>
                <a:gd name="T2" fmla="*/ 4 w 455"/>
                <a:gd name="T3" fmla="*/ 188 h 454"/>
                <a:gd name="T4" fmla="*/ 16 w 455"/>
                <a:gd name="T5" fmla="*/ 150 h 454"/>
                <a:gd name="T6" fmla="*/ 31 w 455"/>
                <a:gd name="T7" fmla="*/ 113 h 454"/>
                <a:gd name="T8" fmla="*/ 54 w 455"/>
                <a:gd name="T9" fmla="*/ 81 h 454"/>
                <a:gd name="T10" fmla="*/ 83 w 455"/>
                <a:gd name="T11" fmla="*/ 54 h 454"/>
                <a:gd name="T12" fmla="*/ 113 w 455"/>
                <a:gd name="T13" fmla="*/ 31 h 454"/>
                <a:gd name="T14" fmla="*/ 150 w 455"/>
                <a:gd name="T15" fmla="*/ 13 h 454"/>
                <a:gd name="T16" fmla="*/ 188 w 455"/>
                <a:gd name="T17" fmla="*/ 4 h 454"/>
                <a:gd name="T18" fmla="*/ 228 w 455"/>
                <a:gd name="T19" fmla="*/ 0 h 454"/>
                <a:gd name="T20" fmla="*/ 267 w 455"/>
                <a:gd name="T21" fmla="*/ 4 h 454"/>
                <a:gd name="T22" fmla="*/ 305 w 455"/>
                <a:gd name="T23" fmla="*/ 13 h 454"/>
                <a:gd name="T24" fmla="*/ 342 w 455"/>
                <a:gd name="T25" fmla="*/ 31 h 454"/>
                <a:gd name="T26" fmla="*/ 372 w 455"/>
                <a:gd name="T27" fmla="*/ 54 h 454"/>
                <a:gd name="T28" fmla="*/ 401 w 455"/>
                <a:gd name="T29" fmla="*/ 81 h 454"/>
                <a:gd name="T30" fmla="*/ 424 w 455"/>
                <a:gd name="T31" fmla="*/ 113 h 454"/>
                <a:gd name="T32" fmla="*/ 441 w 455"/>
                <a:gd name="T33" fmla="*/ 150 h 454"/>
                <a:gd name="T34" fmla="*/ 451 w 455"/>
                <a:gd name="T35" fmla="*/ 188 h 454"/>
                <a:gd name="T36" fmla="*/ 455 w 455"/>
                <a:gd name="T37" fmla="*/ 227 h 454"/>
                <a:gd name="T38" fmla="*/ 451 w 455"/>
                <a:gd name="T39" fmla="*/ 267 h 454"/>
                <a:gd name="T40" fmla="*/ 441 w 455"/>
                <a:gd name="T41" fmla="*/ 306 h 454"/>
                <a:gd name="T42" fmla="*/ 424 w 455"/>
                <a:gd name="T43" fmla="*/ 340 h 454"/>
                <a:gd name="T44" fmla="*/ 401 w 455"/>
                <a:gd name="T45" fmla="*/ 373 h 454"/>
                <a:gd name="T46" fmla="*/ 372 w 455"/>
                <a:gd name="T47" fmla="*/ 402 h 454"/>
                <a:gd name="T48" fmla="*/ 342 w 455"/>
                <a:gd name="T49" fmla="*/ 425 h 454"/>
                <a:gd name="T50" fmla="*/ 305 w 455"/>
                <a:gd name="T51" fmla="*/ 440 h 454"/>
                <a:gd name="T52" fmla="*/ 267 w 455"/>
                <a:gd name="T53" fmla="*/ 452 h 454"/>
                <a:gd name="T54" fmla="*/ 228 w 455"/>
                <a:gd name="T55" fmla="*/ 454 h 454"/>
                <a:gd name="T56" fmla="*/ 188 w 455"/>
                <a:gd name="T57" fmla="*/ 452 h 454"/>
                <a:gd name="T58" fmla="*/ 150 w 455"/>
                <a:gd name="T59" fmla="*/ 440 h 454"/>
                <a:gd name="T60" fmla="*/ 113 w 455"/>
                <a:gd name="T61" fmla="*/ 425 h 454"/>
                <a:gd name="T62" fmla="*/ 83 w 455"/>
                <a:gd name="T63" fmla="*/ 402 h 454"/>
                <a:gd name="T64" fmla="*/ 54 w 455"/>
                <a:gd name="T65" fmla="*/ 373 h 454"/>
                <a:gd name="T66" fmla="*/ 31 w 455"/>
                <a:gd name="T67" fmla="*/ 340 h 454"/>
                <a:gd name="T68" fmla="*/ 16 w 455"/>
                <a:gd name="T69" fmla="*/ 306 h 454"/>
                <a:gd name="T70" fmla="*/ 4 w 455"/>
                <a:gd name="T71" fmla="*/ 267 h 454"/>
                <a:gd name="T72" fmla="*/ 0 w 455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5" h="454">
                  <a:moveTo>
                    <a:pt x="0" y="227"/>
                  </a:moveTo>
                  <a:lnTo>
                    <a:pt x="4" y="188"/>
                  </a:lnTo>
                  <a:lnTo>
                    <a:pt x="16" y="150"/>
                  </a:lnTo>
                  <a:lnTo>
                    <a:pt x="31" y="113"/>
                  </a:lnTo>
                  <a:lnTo>
                    <a:pt x="54" y="81"/>
                  </a:lnTo>
                  <a:lnTo>
                    <a:pt x="83" y="54"/>
                  </a:lnTo>
                  <a:lnTo>
                    <a:pt x="113" y="31"/>
                  </a:lnTo>
                  <a:lnTo>
                    <a:pt x="150" y="13"/>
                  </a:lnTo>
                  <a:lnTo>
                    <a:pt x="188" y="4"/>
                  </a:lnTo>
                  <a:lnTo>
                    <a:pt x="228" y="0"/>
                  </a:lnTo>
                  <a:lnTo>
                    <a:pt x="267" y="4"/>
                  </a:lnTo>
                  <a:lnTo>
                    <a:pt x="305" y="13"/>
                  </a:lnTo>
                  <a:lnTo>
                    <a:pt x="342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4" y="113"/>
                  </a:lnTo>
                  <a:lnTo>
                    <a:pt x="441" y="150"/>
                  </a:lnTo>
                  <a:lnTo>
                    <a:pt x="451" y="188"/>
                  </a:lnTo>
                  <a:lnTo>
                    <a:pt x="455" y="227"/>
                  </a:lnTo>
                  <a:lnTo>
                    <a:pt x="451" y="267"/>
                  </a:lnTo>
                  <a:lnTo>
                    <a:pt x="441" y="306"/>
                  </a:lnTo>
                  <a:lnTo>
                    <a:pt x="424" y="340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42" y="425"/>
                  </a:lnTo>
                  <a:lnTo>
                    <a:pt x="305" y="440"/>
                  </a:lnTo>
                  <a:lnTo>
                    <a:pt x="267" y="452"/>
                  </a:lnTo>
                  <a:lnTo>
                    <a:pt x="228" y="454"/>
                  </a:lnTo>
                  <a:lnTo>
                    <a:pt x="188" y="452"/>
                  </a:lnTo>
                  <a:lnTo>
                    <a:pt x="150" y="440"/>
                  </a:lnTo>
                  <a:lnTo>
                    <a:pt x="113" y="425"/>
                  </a:lnTo>
                  <a:lnTo>
                    <a:pt x="83" y="402"/>
                  </a:lnTo>
                  <a:lnTo>
                    <a:pt x="54" y="373"/>
                  </a:lnTo>
                  <a:lnTo>
                    <a:pt x="31" y="340"/>
                  </a:lnTo>
                  <a:lnTo>
                    <a:pt x="16" y="306"/>
                  </a:lnTo>
                  <a:lnTo>
                    <a:pt x="4" y="267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76" name="Freeform 52"/>
            <p:cNvSpPr>
              <a:spLocks/>
            </p:cNvSpPr>
            <p:nvPr/>
          </p:nvSpPr>
          <p:spPr bwMode="auto">
            <a:xfrm>
              <a:off x="774" y="2321"/>
              <a:ext cx="264" cy="166"/>
            </a:xfrm>
            <a:custGeom>
              <a:avLst/>
              <a:gdLst>
                <a:gd name="T0" fmla="*/ 0 w 264"/>
                <a:gd name="T1" fmla="*/ 7 h 166"/>
                <a:gd name="T2" fmla="*/ 153 w 264"/>
                <a:gd name="T3" fmla="*/ 10 h 166"/>
                <a:gd name="T4" fmla="*/ 219 w 264"/>
                <a:gd name="T5" fmla="*/ 67 h 166"/>
                <a:gd name="T6" fmla="*/ 264 w 264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" h="166">
                  <a:moveTo>
                    <a:pt x="0" y="7"/>
                  </a:moveTo>
                  <a:cubicBezTo>
                    <a:pt x="58" y="3"/>
                    <a:pt x="117" y="0"/>
                    <a:pt x="153" y="10"/>
                  </a:cubicBezTo>
                  <a:cubicBezTo>
                    <a:pt x="189" y="20"/>
                    <a:pt x="201" y="41"/>
                    <a:pt x="219" y="67"/>
                  </a:cubicBezTo>
                  <a:cubicBezTo>
                    <a:pt x="237" y="93"/>
                    <a:pt x="250" y="129"/>
                    <a:pt x="264" y="166"/>
                  </a:cubicBezTo>
                </a:path>
              </a:pathLst>
            </a:custGeom>
            <a:noFill/>
            <a:ln w="28575" cap="flat" cmpd="sng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52277" name="Group 53"/>
          <p:cNvGrpSpPr>
            <a:grpSpLocks/>
          </p:cNvGrpSpPr>
          <p:nvPr/>
        </p:nvGrpSpPr>
        <p:grpSpPr bwMode="auto">
          <a:xfrm>
            <a:off x="411163" y="4132263"/>
            <a:ext cx="1708150" cy="395287"/>
            <a:chOff x="506" y="2842"/>
            <a:chExt cx="1076" cy="249"/>
          </a:xfrm>
        </p:grpSpPr>
        <p:sp>
          <p:nvSpPr>
            <p:cNvPr id="52278" name="Freeform 54"/>
            <p:cNvSpPr>
              <a:spLocks/>
            </p:cNvSpPr>
            <p:nvPr/>
          </p:nvSpPr>
          <p:spPr bwMode="auto">
            <a:xfrm>
              <a:off x="506" y="2842"/>
              <a:ext cx="226" cy="227"/>
            </a:xfrm>
            <a:custGeom>
              <a:avLst/>
              <a:gdLst>
                <a:gd name="T0" fmla="*/ 0 w 453"/>
                <a:gd name="T1" fmla="*/ 227 h 454"/>
                <a:gd name="T2" fmla="*/ 4 w 453"/>
                <a:gd name="T3" fmla="*/ 189 h 454"/>
                <a:gd name="T4" fmla="*/ 13 w 453"/>
                <a:gd name="T5" fmla="*/ 150 h 454"/>
                <a:gd name="T6" fmla="*/ 31 w 453"/>
                <a:gd name="T7" fmla="*/ 114 h 454"/>
                <a:gd name="T8" fmla="*/ 54 w 453"/>
                <a:gd name="T9" fmla="*/ 81 h 454"/>
                <a:gd name="T10" fmla="*/ 81 w 453"/>
                <a:gd name="T11" fmla="*/ 54 h 454"/>
                <a:gd name="T12" fmla="*/ 113 w 453"/>
                <a:gd name="T13" fmla="*/ 31 h 454"/>
                <a:gd name="T14" fmla="*/ 150 w 453"/>
                <a:gd name="T15" fmla="*/ 14 h 454"/>
                <a:gd name="T16" fmla="*/ 188 w 453"/>
                <a:gd name="T17" fmla="*/ 4 h 454"/>
                <a:gd name="T18" fmla="*/ 226 w 453"/>
                <a:gd name="T19" fmla="*/ 0 h 454"/>
                <a:gd name="T20" fmla="*/ 267 w 453"/>
                <a:gd name="T21" fmla="*/ 4 h 454"/>
                <a:gd name="T22" fmla="*/ 305 w 453"/>
                <a:gd name="T23" fmla="*/ 14 h 454"/>
                <a:gd name="T24" fmla="*/ 339 w 453"/>
                <a:gd name="T25" fmla="*/ 31 h 454"/>
                <a:gd name="T26" fmla="*/ 372 w 453"/>
                <a:gd name="T27" fmla="*/ 54 h 454"/>
                <a:gd name="T28" fmla="*/ 401 w 453"/>
                <a:gd name="T29" fmla="*/ 81 h 454"/>
                <a:gd name="T30" fmla="*/ 422 w 453"/>
                <a:gd name="T31" fmla="*/ 114 h 454"/>
                <a:gd name="T32" fmla="*/ 439 w 453"/>
                <a:gd name="T33" fmla="*/ 150 h 454"/>
                <a:gd name="T34" fmla="*/ 449 w 453"/>
                <a:gd name="T35" fmla="*/ 189 h 454"/>
                <a:gd name="T36" fmla="*/ 453 w 453"/>
                <a:gd name="T37" fmla="*/ 227 h 454"/>
                <a:gd name="T38" fmla="*/ 449 w 453"/>
                <a:gd name="T39" fmla="*/ 268 h 454"/>
                <a:gd name="T40" fmla="*/ 439 w 453"/>
                <a:gd name="T41" fmla="*/ 306 h 454"/>
                <a:gd name="T42" fmla="*/ 422 w 453"/>
                <a:gd name="T43" fmla="*/ 341 h 454"/>
                <a:gd name="T44" fmla="*/ 401 w 453"/>
                <a:gd name="T45" fmla="*/ 373 h 454"/>
                <a:gd name="T46" fmla="*/ 372 w 453"/>
                <a:gd name="T47" fmla="*/ 402 h 454"/>
                <a:gd name="T48" fmla="*/ 339 w 453"/>
                <a:gd name="T49" fmla="*/ 423 h 454"/>
                <a:gd name="T50" fmla="*/ 305 w 453"/>
                <a:gd name="T51" fmla="*/ 441 h 454"/>
                <a:gd name="T52" fmla="*/ 267 w 453"/>
                <a:gd name="T53" fmla="*/ 450 h 454"/>
                <a:gd name="T54" fmla="*/ 226 w 453"/>
                <a:gd name="T55" fmla="*/ 454 h 454"/>
                <a:gd name="T56" fmla="*/ 188 w 453"/>
                <a:gd name="T57" fmla="*/ 450 h 454"/>
                <a:gd name="T58" fmla="*/ 150 w 453"/>
                <a:gd name="T59" fmla="*/ 441 h 454"/>
                <a:gd name="T60" fmla="*/ 113 w 453"/>
                <a:gd name="T61" fmla="*/ 423 h 454"/>
                <a:gd name="T62" fmla="*/ 81 w 453"/>
                <a:gd name="T63" fmla="*/ 402 h 454"/>
                <a:gd name="T64" fmla="*/ 54 w 453"/>
                <a:gd name="T65" fmla="*/ 373 h 454"/>
                <a:gd name="T66" fmla="*/ 31 w 453"/>
                <a:gd name="T67" fmla="*/ 341 h 454"/>
                <a:gd name="T68" fmla="*/ 13 w 453"/>
                <a:gd name="T69" fmla="*/ 306 h 454"/>
                <a:gd name="T70" fmla="*/ 4 w 453"/>
                <a:gd name="T71" fmla="*/ 268 h 454"/>
                <a:gd name="T72" fmla="*/ 0 w 453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3" h="454">
                  <a:moveTo>
                    <a:pt x="0" y="227"/>
                  </a:moveTo>
                  <a:lnTo>
                    <a:pt x="4" y="189"/>
                  </a:lnTo>
                  <a:lnTo>
                    <a:pt x="13" y="150"/>
                  </a:lnTo>
                  <a:lnTo>
                    <a:pt x="31" y="114"/>
                  </a:lnTo>
                  <a:lnTo>
                    <a:pt x="54" y="81"/>
                  </a:lnTo>
                  <a:lnTo>
                    <a:pt x="81" y="54"/>
                  </a:lnTo>
                  <a:lnTo>
                    <a:pt x="113" y="31"/>
                  </a:lnTo>
                  <a:lnTo>
                    <a:pt x="150" y="14"/>
                  </a:lnTo>
                  <a:lnTo>
                    <a:pt x="188" y="4"/>
                  </a:lnTo>
                  <a:lnTo>
                    <a:pt x="226" y="0"/>
                  </a:lnTo>
                  <a:lnTo>
                    <a:pt x="267" y="4"/>
                  </a:lnTo>
                  <a:lnTo>
                    <a:pt x="305" y="14"/>
                  </a:lnTo>
                  <a:lnTo>
                    <a:pt x="339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2" y="114"/>
                  </a:lnTo>
                  <a:lnTo>
                    <a:pt x="439" y="150"/>
                  </a:lnTo>
                  <a:lnTo>
                    <a:pt x="449" y="189"/>
                  </a:lnTo>
                  <a:lnTo>
                    <a:pt x="453" y="227"/>
                  </a:lnTo>
                  <a:lnTo>
                    <a:pt x="449" y="268"/>
                  </a:lnTo>
                  <a:lnTo>
                    <a:pt x="439" y="306"/>
                  </a:lnTo>
                  <a:lnTo>
                    <a:pt x="422" y="341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39" y="423"/>
                  </a:lnTo>
                  <a:lnTo>
                    <a:pt x="305" y="441"/>
                  </a:lnTo>
                  <a:lnTo>
                    <a:pt x="267" y="450"/>
                  </a:lnTo>
                  <a:lnTo>
                    <a:pt x="226" y="454"/>
                  </a:lnTo>
                  <a:lnTo>
                    <a:pt x="188" y="450"/>
                  </a:lnTo>
                  <a:lnTo>
                    <a:pt x="150" y="441"/>
                  </a:lnTo>
                  <a:lnTo>
                    <a:pt x="113" y="423"/>
                  </a:lnTo>
                  <a:lnTo>
                    <a:pt x="81" y="402"/>
                  </a:lnTo>
                  <a:lnTo>
                    <a:pt x="54" y="373"/>
                  </a:lnTo>
                  <a:lnTo>
                    <a:pt x="31" y="341"/>
                  </a:lnTo>
                  <a:lnTo>
                    <a:pt x="13" y="306"/>
                  </a:lnTo>
                  <a:lnTo>
                    <a:pt x="4" y="268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79" name="Freeform 55"/>
            <p:cNvSpPr>
              <a:spLocks/>
            </p:cNvSpPr>
            <p:nvPr/>
          </p:nvSpPr>
          <p:spPr bwMode="auto">
            <a:xfrm>
              <a:off x="1356" y="2864"/>
              <a:ext cx="226" cy="227"/>
            </a:xfrm>
            <a:custGeom>
              <a:avLst/>
              <a:gdLst>
                <a:gd name="T0" fmla="*/ 0 w 453"/>
                <a:gd name="T1" fmla="*/ 227 h 454"/>
                <a:gd name="T2" fmla="*/ 4 w 453"/>
                <a:gd name="T3" fmla="*/ 189 h 454"/>
                <a:gd name="T4" fmla="*/ 14 w 453"/>
                <a:gd name="T5" fmla="*/ 150 h 454"/>
                <a:gd name="T6" fmla="*/ 31 w 453"/>
                <a:gd name="T7" fmla="*/ 114 h 454"/>
                <a:gd name="T8" fmla="*/ 54 w 453"/>
                <a:gd name="T9" fmla="*/ 81 h 454"/>
                <a:gd name="T10" fmla="*/ 81 w 453"/>
                <a:gd name="T11" fmla="*/ 54 h 454"/>
                <a:gd name="T12" fmla="*/ 114 w 453"/>
                <a:gd name="T13" fmla="*/ 31 h 454"/>
                <a:gd name="T14" fmla="*/ 150 w 453"/>
                <a:gd name="T15" fmla="*/ 14 h 454"/>
                <a:gd name="T16" fmla="*/ 188 w 453"/>
                <a:gd name="T17" fmla="*/ 4 h 454"/>
                <a:gd name="T18" fmla="*/ 227 w 453"/>
                <a:gd name="T19" fmla="*/ 0 h 454"/>
                <a:gd name="T20" fmla="*/ 267 w 453"/>
                <a:gd name="T21" fmla="*/ 4 h 454"/>
                <a:gd name="T22" fmla="*/ 303 w 453"/>
                <a:gd name="T23" fmla="*/ 14 h 454"/>
                <a:gd name="T24" fmla="*/ 340 w 453"/>
                <a:gd name="T25" fmla="*/ 31 h 454"/>
                <a:gd name="T26" fmla="*/ 372 w 453"/>
                <a:gd name="T27" fmla="*/ 54 h 454"/>
                <a:gd name="T28" fmla="*/ 401 w 453"/>
                <a:gd name="T29" fmla="*/ 81 h 454"/>
                <a:gd name="T30" fmla="*/ 422 w 453"/>
                <a:gd name="T31" fmla="*/ 114 h 454"/>
                <a:gd name="T32" fmla="*/ 440 w 453"/>
                <a:gd name="T33" fmla="*/ 150 h 454"/>
                <a:gd name="T34" fmla="*/ 449 w 453"/>
                <a:gd name="T35" fmla="*/ 189 h 454"/>
                <a:gd name="T36" fmla="*/ 453 w 453"/>
                <a:gd name="T37" fmla="*/ 227 h 454"/>
                <a:gd name="T38" fmla="*/ 449 w 453"/>
                <a:gd name="T39" fmla="*/ 268 h 454"/>
                <a:gd name="T40" fmla="*/ 440 w 453"/>
                <a:gd name="T41" fmla="*/ 306 h 454"/>
                <a:gd name="T42" fmla="*/ 422 w 453"/>
                <a:gd name="T43" fmla="*/ 341 h 454"/>
                <a:gd name="T44" fmla="*/ 401 w 453"/>
                <a:gd name="T45" fmla="*/ 373 h 454"/>
                <a:gd name="T46" fmla="*/ 372 w 453"/>
                <a:gd name="T47" fmla="*/ 402 h 454"/>
                <a:gd name="T48" fmla="*/ 340 w 453"/>
                <a:gd name="T49" fmla="*/ 423 h 454"/>
                <a:gd name="T50" fmla="*/ 303 w 453"/>
                <a:gd name="T51" fmla="*/ 441 h 454"/>
                <a:gd name="T52" fmla="*/ 267 w 453"/>
                <a:gd name="T53" fmla="*/ 450 h 454"/>
                <a:gd name="T54" fmla="*/ 227 w 453"/>
                <a:gd name="T55" fmla="*/ 454 h 454"/>
                <a:gd name="T56" fmla="*/ 188 w 453"/>
                <a:gd name="T57" fmla="*/ 450 h 454"/>
                <a:gd name="T58" fmla="*/ 150 w 453"/>
                <a:gd name="T59" fmla="*/ 441 h 454"/>
                <a:gd name="T60" fmla="*/ 114 w 453"/>
                <a:gd name="T61" fmla="*/ 423 h 454"/>
                <a:gd name="T62" fmla="*/ 81 w 453"/>
                <a:gd name="T63" fmla="*/ 402 h 454"/>
                <a:gd name="T64" fmla="*/ 54 w 453"/>
                <a:gd name="T65" fmla="*/ 373 h 454"/>
                <a:gd name="T66" fmla="*/ 31 w 453"/>
                <a:gd name="T67" fmla="*/ 341 h 454"/>
                <a:gd name="T68" fmla="*/ 14 w 453"/>
                <a:gd name="T69" fmla="*/ 306 h 454"/>
                <a:gd name="T70" fmla="*/ 4 w 453"/>
                <a:gd name="T71" fmla="*/ 268 h 454"/>
                <a:gd name="T72" fmla="*/ 0 w 453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3" h="454">
                  <a:moveTo>
                    <a:pt x="0" y="227"/>
                  </a:moveTo>
                  <a:lnTo>
                    <a:pt x="4" y="189"/>
                  </a:lnTo>
                  <a:lnTo>
                    <a:pt x="14" y="150"/>
                  </a:lnTo>
                  <a:lnTo>
                    <a:pt x="31" y="114"/>
                  </a:lnTo>
                  <a:lnTo>
                    <a:pt x="54" y="81"/>
                  </a:lnTo>
                  <a:lnTo>
                    <a:pt x="81" y="54"/>
                  </a:lnTo>
                  <a:lnTo>
                    <a:pt x="114" y="31"/>
                  </a:lnTo>
                  <a:lnTo>
                    <a:pt x="150" y="14"/>
                  </a:lnTo>
                  <a:lnTo>
                    <a:pt x="188" y="4"/>
                  </a:lnTo>
                  <a:lnTo>
                    <a:pt x="227" y="0"/>
                  </a:lnTo>
                  <a:lnTo>
                    <a:pt x="267" y="4"/>
                  </a:lnTo>
                  <a:lnTo>
                    <a:pt x="303" y="14"/>
                  </a:lnTo>
                  <a:lnTo>
                    <a:pt x="340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2" y="114"/>
                  </a:lnTo>
                  <a:lnTo>
                    <a:pt x="440" y="150"/>
                  </a:lnTo>
                  <a:lnTo>
                    <a:pt x="449" y="189"/>
                  </a:lnTo>
                  <a:lnTo>
                    <a:pt x="453" y="227"/>
                  </a:lnTo>
                  <a:lnTo>
                    <a:pt x="449" y="268"/>
                  </a:lnTo>
                  <a:lnTo>
                    <a:pt x="440" y="306"/>
                  </a:lnTo>
                  <a:lnTo>
                    <a:pt x="422" y="341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40" y="423"/>
                  </a:lnTo>
                  <a:lnTo>
                    <a:pt x="303" y="441"/>
                  </a:lnTo>
                  <a:lnTo>
                    <a:pt x="267" y="450"/>
                  </a:lnTo>
                  <a:lnTo>
                    <a:pt x="227" y="454"/>
                  </a:lnTo>
                  <a:lnTo>
                    <a:pt x="188" y="450"/>
                  </a:lnTo>
                  <a:lnTo>
                    <a:pt x="150" y="441"/>
                  </a:lnTo>
                  <a:lnTo>
                    <a:pt x="114" y="423"/>
                  </a:lnTo>
                  <a:lnTo>
                    <a:pt x="81" y="402"/>
                  </a:lnTo>
                  <a:lnTo>
                    <a:pt x="54" y="373"/>
                  </a:lnTo>
                  <a:lnTo>
                    <a:pt x="31" y="341"/>
                  </a:lnTo>
                  <a:lnTo>
                    <a:pt x="14" y="306"/>
                  </a:lnTo>
                  <a:lnTo>
                    <a:pt x="4" y="268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52280" name="Group 56"/>
          <p:cNvGrpSpPr>
            <a:grpSpLocks/>
          </p:cNvGrpSpPr>
          <p:nvPr/>
        </p:nvGrpSpPr>
        <p:grpSpPr bwMode="auto">
          <a:xfrm>
            <a:off x="760413" y="4295775"/>
            <a:ext cx="628650" cy="622300"/>
            <a:chOff x="774" y="2321"/>
            <a:chExt cx="396" cy="392"/>
          </a:xfrm>
        </p:grpSpPr>
        <p:sp>
          <p:nvSpPr>
            <p:cNvPr id="52281" name="Freeform 57"/>
            <p:cNvSpPr>
              <a:spLocks/>
            </p:cNvSpPr>
            <p:nvPr/>
          </p:nvSpPr>
          <p:spPr bwMode="auto">
            <a:xfrm>
              <a:off x="943" y="2486"/>
              <a:ext cx="227" cy="227"/>
            </a:xfrm>
            <a:custGeom>
              <a:avLst/>
              <a:gdLst>
                <a:gd name="T0" fmla="*/ 0 w 455"/>
                <a:gd name="T1" fmla="*/ 227 h 454"/>
                <a:gd name="T2" fmla="*/ 4 w 455"/>
                <a:gd name="T3" fmla="*/ 188 h 454"/>
                <a:gd name="T4" fmla="*/ 16 w 455"/>
                <a:gd name="T5" fmla="*/ 150 h 454"/>
                <a:gd name="T6" fmla="*/ 31 w 455"/>
                <a:gd name="T7" fmla="*/ 113 h 454"/>
                <a:gd name="T8" fmla="*/ 54 w 455"/>
                <a:gd name="T9" fmla="*/ 81 h 454"/>
                <a:gd name="T10" fmla="*/ 83 w 455"/>
                <a:gd name="T11" fmla="*/ 54 h 454"/>
                <a:gd name="T12" fmla="*/ 113 w 455"/>
                <a:gd name="T13" fmla="*/ 31 h 454"/>
                <a:gd name="T14" fmla="*/ 150 w 455"/>
                <a:gd name="T15" fmla="*/ 13 h 454"/>
                <a:gd name="T16" fmla="*/ 188 w 455"/>
                <a:gd name="T17" fmla="*/ 4 h 454"/>
                <a:gd name="T18" fmla="*/ 228 w 455"/>
                <a:gd name="T19" fmla="*/ 0 h 454"/>
                <a:gd name="T20" fmla="*/ 267 w 455"/>
                <a:gd name="T21" fmla="*/ 4 h 454"/>
                <a:gd name="T22" fmla="*/ 305 w 455"/>
                <a:gd name="T23" fmla="*/ 13 h 454"/>
                <a:gd name="T24" fmla="*/ 342 w 455"/>
                <a:gd name="T25" fmla="*/ 31 h 454"/>
                <a:gd name="T26" fmla="*/ 372 w 455"/>
                <a:gd name="T27" fmla="*/ 54 h 454"/>
                <a:gd name="T28" fmla="*/ 401 w 455"/>
                <a:gd name="T29" fmla="*/ 81 h 454"/>
                <a:gd name="T30" fmla="*/ 424 w 455"/>
                <a:gd name="T31" fmla="*/ 113 h 454"/>
                <a:gd name="T32" fmla="*/ 441 w 455"/>
                <a:gd name="T33" fmla="*/ 150 h 454"/>
                <a:gd name="T34" fmla="*/ 451 w 455"/>
                <a:gd name="T35" fmla="*/ 188 h 454"/>
                <a:gd name="T36" fmla="*/ 455 w 455"/>
                <a:gd name="T37" fmla="*/ 227 h 454"/>
                <a:gd name="T38" fmla="*/ 451 w 455"/>
                <a:gd name="T39" fmla="*/ 267 h 454"/>
                <a:gd name="T40" fmla="*/ 441 w 455"/>
                <a:gd name="T41" fmla="*/ 306 h 454"/>
                <a:gd name="T42" fmla="*/ 424 w 455"/>
                <a:gd name="T43" fmla="*/ 340 h 454"/>
                <a:gd name="T44" fmla="*/ 401 w 455"/>
                <a:gd name="T45" fmla="*/ 373 h 454"/>
                <a:gd name="T46" fmla="*/ 372 w 455"/>
                <a:gd name="T47" fmla="*/ 402 h 454"/>
                <a:gd name="T48" fmla="*/ 342 w 455"/>
                <a:gd name="T49" fmla="*/ 425 h 454"/>
                <a:gd name="T50" fmla="*/ 305 w 455"/>
                <a:gd name="T51" fmla="*/ 440 h 454"/>
                <a:gd name="T52" fmla="*/ 267 w 455"/>
                <a:gd name="T53" fmla="*/ 452 h 454"/>
                <a:gd name="T54" fmla="*/ 228 w 455"/>
                <a:gd name="T55" fmla="*/ 454 h 454"/>
                <a:gd name="T56" fmla="*/ 188 w 455"/>
                <a:gd name="T57" fmla="*/ 452 h 454"/>
                <a:gd name="T58" fmla="*/ 150 w 455"/>
                <a:gd name="T59" fmla="*/ 440 h 454"/>
                <a:gd name="T60" fmla="*/ 113 w 455"/>
                <a:gd name="T61" fmla="*/ 425 h 454"/>
                <a:gd name="T62" fmla="*/ 83 w 455"/>
                <a:gd name="T63" fmla="*/ 402 h 454"/>
                <a:gd name="T64" fmla="*/ 54 w 455"/>
                <a:gd name="T65" fmla="*/ 373 h 454"/>
                <a:gd name="T66" fmla="*/ 31 w 455"/>
                <a:gd name="T67" fmla="*/ 340 h 454"/>
                <a:gd name="T68" fmla="*/ 16 w 455"/>
                <a:gd name="T69" fmla="*/ 306 h 454"/>
                <a:gd name="T70" fmla="*/ 4 w 455"/>
                <a:gd name="T71" fmla="*/ 267 h 454"/>
                <a:gd name="T72" fmla="*/ 0 w 455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5" h="454">
                  <a:moveTo>
                    <a:pt x="0" y="227"/>
                  </a:moveTo>
                  <a:lnTo>
                    <a:pt x="4" y="188"/>
                  </a:lnTo>
                  <a:lnTo>
                    <a:pt x="16" y="150"/>
                  </a:lnTo>
                  <a:lnTo>
                    <a:pt x="31" y="113"/>
                  </a:lnTo>
                  <a:lnTo>
                    <a:pt x="54" y="81"/>
                  </a:lnTo>
                  <a:lnTo>
                    <a:pt x="83" y="54"/>
                  </a:lnTo>
                  <a:lnTo>
                    <a:pt x="113" y="31"/>
                  </a:lnTo>
                  <a:lnTo>
                    <a:pt x="150" y="13"/>
                  </a:lnTo>
                  <a:lnTo>
                    <a:pt x="188" y="4"/>
                  </a:lnTo>
                  <a:lnTo>
                    <a:pt x="228" y="0"/>
                  </a:lnTo>
                  <a:lnTo>
                    <a:pt x="267" y="4"/>
                  </a:lnTo>
                  <a:lnTo>
                    <a:pt x="305" y="13"/>
                  </a:lnTo>
                  <a:lnTo>
                    <a:pt x="342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4" y="113"/>
                  </a:lnTo>
                  <a:lnTo>
                    <a:pt x="441" y="150"/>
                  </a:lnTo>
                  <a:lnTo>
                    <a:pt x="451" y="188"/>
                  </a:lnTo>
                  <a:lnTo>
                    <a:pt x="455" y="227"/>
                  </a:lnTo>
                  <a:lnTo>
                    <a:pt x="451" y="267"/>
                  </a:lnTo>
                  <a:lnTo>
                    <a:pt x="441" y="306"/>
                  </a:lnTo>
                  <a:lnTo>
                    <a:pt x="424" y="340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42" y="425"/>
                  </a:lnTo>
                  <a:lnTo>
                    <a:pt x="305" y="440"/>
                  </a:lnTo>
                  <a:lnTo>
                    <a:pt x="267" y="452"/>
                  </a:lnTo>
                  <a:lnTo>
                    <a:pt x="228" y="454"/>
                  </a:lnTo>
                  <a:lnTo>
                    <a:pt x="188" y="452"/>
                  </a:lnTo>
                  <a:lnTo>
                    <a:pt x="150" y="440"/>
                  </a:lnTo>
                  <a:lnTo>
                    <a:pt x="113" y="425"/>
                  </a:lnTo>
                  <a:lnTo>
                    <a:pt x="83" y="402"/>
                  </a:lnTo>
                  <a:lnTo>
                    <a:pt x="54" y="373"/>
                  </a:lnTo>
                  <a:lnTo>
                    <a:pt x="31" y="340"/>
                  </a:lnTo>
                  <a:lnTo>
                    <a:pt x="16" y="306"/>
                  </a:lnTo>
                  <a:lnTo>
                    <a:pt x="4" y="267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82" name="Freeform 58"/>
            <p:cNvSpPr>
              <a:spLocks/>
            </p:cNvSpPr>
            <p:nvPr/>
          </p:nvSpPr>
          <p:spPr bwMode="auto">
            <a:xfrm>
              <a:off x="774" y="2321"/>
              <a:ext cx="264" cy="166"/>
            </a:xfrm>
            <a:custGeom>
              <a:avLst/>
              <a:gdLst>
                <a:gd name="T0" fmla="*/ 0 w 264"/>
                <a:gd name="T1" fmla="*/ 7 h 166"/>
                <a:gd name="T2" fmla="*/ 153 w 264"/>
                <a:gd name="T3" fmla="*/ 10 h 166"/>
                <a:gd name="T4" fmla="*/ 219 w 264"/>
                <a:gd name="T5" fmla="*/ 67 h 166"/>
                <a:gd name="T6" fmla="*/ 264 w 264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" h="166">
                  <a:moveTo>
                    <a:pt x="0" y="7"/>
                  </a:moveTo>
                  <a:cubicBezTo>
                    <a:pt x="58" y="3"/>
                    <a:pt x="117" y="0"/>
                    <a:pt x="153" y="10"/>
                  </a:cubicBezTo>
                  <a:cubicBezTo>
                    <a:pt x="189" y="20"/>
                    <a:pt x="201" y="41"/>
                    <a:pt x="219" y="67"/>
                  </a:cubicBezTo>
                  <a:cubicBezTo>
                    <a:pt x="237" y="93"/>
                    <a:pt x="250" y="129"/>
                    <a:pt x="264" y="166"/>
                  </a:cubicBezTo>
                </a:path>
              </a:pathLst>
            </a:custGeom>
            <a:noFill/>
            <a:ln w="28575" cap="flat" cmpd="sng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sp>
        <p:nvSpPr>
          <p:cNvPr id="52283" name="Freeform 59"/>
          <p:cNvSpPr>
            <a:spLocks/>
          </p:cNvSpPr>
          <p:nvPr/>
        </p:nvSpPr>
        <p:spPr bwMode="auto">
          <a:xfrm rot="-4455296">
            <a:off x="1335882" y="4242594"/>
            <a:ext cx="342900" cy="414337"/>
          </a:xfrm>
          <a:custGeom>
            <a:avLst/>
            <a:gdLst>
              <a:gd name="T0" fmla="*/ 0 w 264"/>
              <a:gd name="T1" fmla="*/ 7 h 166"/>
              <a:gd name="T2" fmla="*/ 153 w 264"/>
              <a:gd name="T3" fmla="*/ 10 h 166"/>
              <a:gd name="T4" fmla="*/ 219 w 264"/>
              <a:gd name="T5" fmla="*/ 67 h 166"/>
              <a:gd name="T6" fmla="*/ 264 w 264"/>
              <a:gd name="T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4" h="166">
                <a:moveTo>
                  <a:pt x="0" y="7"/>
                </a:moveTo>
                <a:cubicBezTo>
                  <a:pt x="58" y="3"/>
                  <a:pt x="117" y="0"/>
                  <a:pt x="153" y="10"/>
                </a:cubicBezTo>
                <a:cubicBezTo>
                  <a:pt x="189" y="20"/>
                  <a:pt x="201" y="41"/>
                  <a:pt x="219" y="67"/>
                </a:cubicBezTo>
                <a:cubicBezTo>
                  <a:pt x="237" y="93"/>
                  <a:pt x="250" y="129"/>
                  <a:pt x="264" y="166"/>
                </a:cubicBezTo>
              </a:path>
            </a:pathLst>
          </a:custGeom>
          <a:noFill/>
          <a:ln w="28575" cap="flat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/>
          </a:p>
        </p:txBody>
      </p:sp>
      <p:grpSp>
        <p:nvGrpSpPr>
          <p:cNvPr id="52284" name="Group 60"/>
          <p:cNvGrpSpPr>
            <a:grpSpLocks/>
          </p:cNvGrpSpPr>
          <p:nvPr/>
        </p:nvGrpSpPr>
        <p:grpSpPr bwMode="auto">
          <a:xfrm rot="-86083">
            <a:off x="419100" y="5059363"/>
            <a:ext cx="1708150" cy="395287"/>
            <a:chOff x="506" y="2842"/>
            <a:chExt cx="1076" cy="249"/>
          </a:xfrm>
        </p:grpSpPr>
        <p:sp>
          <p:nvSpPr>
            <p:cNvPr id="52285" name="Freeform 61"/>
            <p:cNvSpPr>
              <a:spLocks/>
            </p:cNvSpPr>
            <p:nvPr/>
          </p:nvSpPr>
          <p:spPr bwMode="auto">
            <a:xfrm>
              <a:off x="506" y="2842"/>
              <a:ext cx="226" cy="227"/>
            </a:xfrm>
            <a:custGeom>
              <a:avLst/>
              <a:gdLst>
                <a:gd name="T0" fmla="*/ 0 w 453"/>
                <a:gd name="T1" fmla="*/ 227 h 454"/>
                <a:gd name="T2" fmla="*/ 4 w 453"/>
                <a:gd name="T3" fmla="*/ 189 h 454"/>
                <a:gd name="T4" fmla="*/ 13 w 453"/>
                <a:gd name="T5" fmla="*/ 150 h 454"/>
                <a:gd name="T6" fmla="*/ 31 w 453"/>
                <a:gd name="T7" fmla="*/ 114 h 454"/>
                <a:gd name="T8" fmla="*/ 54 w 453"/>
                <a:gd name="T9" fmla="*/ 81 h 454"/>
                <a:gd name="T10" fmla="*/ 81 w 453"/>
                <a:gd name="T11" fmla="*/ 54 h 454"/>
                <a:gd name="T12" fmla="*/ 113 w 453"/>
                <a:gd name="T13" fmla="*/ 31 h 454"/>
                <a:gd name="T14" fmla="*/ 150 w 453"/>
                <a:gd name="T15" fmla="*/ 14 h 454"/>
                <a:gd name="T16" fmla="*/ 188 w 453"/>
                <a:gd name="T17" fmla="*/ 4 h 454"/>
                <a:gd name="T18" fmla="*/ 226 w 453"/>
                <a:gd name="T19" fmla="*/ 0 h 454"/>
                <a:gd name="T20" fmla="*/ 267 w 453"/>
                <a:gd name="T21" fmla="*/ 4 h 454"/>
                <a:gd name="T22" fmla="*/ 305 w 453"/>
                <a:gd name="T23" fmla="*/ 14 h 454"/>
                <a:gd name="T24" fmla="*/ 339 w 453"/>
                <a:gd name="T25" fmla="*/ 31 h 454"/>
                <a:gd name="T26" fmla="*/ 372 w 453"/>
                <a:gd name="T27" fmla="*/ 54 h 454"/>
                <a:gd name="T28" fmla="*/ 401 w 453"/>
                <a:gd name="T29" fmla="*/ 81 h 454"/>
                <a:gd name="T30" fmla="*/ 422 w 453"/>
                <a:gd name="T31" fmla="*/ 114 h 454"/>
                <a:gd name="T32" fmla="*/ 439 w 453"/>
                <a:gd name="T33" fmla="*/ 150 h 454"/>
                <a:gd name="T34" fmla="*/ 449 w 453"/>
                <a:gd name="T35" fmla="*/ 189 h 454"/>
                <a:gd name="T36" fmla="*/ 453 w 453"/>
                <a:gd name="T37" fmla="*/ 227 h 454"/>
                <a:gd name="T38" fmla="*/ 449 w 453"/>
                <a:gd name="T39" fmla="*/ 268 h 454"/>
                <a:gd name="T40" fmla="*/ 439 w 453"/>
                <a:gd name="T41" fmla="*/ 306 h 454"/>
                <a:gd name="T42" fmla="*/ 422 w 453"/>
                <a:gd name="T43" fmla="*/ 341 h 454"/>
                <a:gd name="T44" fmla="*/ 401 w 453"/>
                <a:gd name="T45" fmla="*/ 373 h 454"/>
                <a:gd name="T46" fmla="*/ 372 w 453"/>
                <a:gd name="T47" fmla="*/ 402 h 454"/>
                <a:gd name="T48" fmla="*/ 339 w 453"/>
                <a:gd name="T49" fmla="*/ 423 h 454"/>
                <a:gd name="T50" fmla="*/ 305 w 453"/>
                <a:gd name="T51" fmla="*/ 441 h 454"/>
                <a:gd name="T52" fmla="*/ 267 w 453"/>
                <a:gd name="T53" fmla="*/ 450 h 454"/>
                <a:gd name="T54" fmla="*/ 226 w 453"/>
                <a:gd name="T55" fmla="*/ 454 h 454"/>
                <a:gd name="T56" fmla="*/ 188 w 453"/>
                <a:gd name="T57" fmla="*/ 450 h 454"/>
                <a:gd name="T58" fmla="*/ 150 w 453"/>
                <a:gd name="T59" fmla="*/ 441 h 454"/>
                <a:gd name="T60" fmla="*/ 113 w 453"/>
                <a:gd name="T61" fmla="*/ 423 h 454"/>
                <a:gd name="T62" fmla="*/ 81 w 453"/>
                <a:gd name="T63" fmla="*/ 402 h 454"/>
                <a:gd name="T64" fmla="*/ 54 w 453"/>
                <a:gd name="T65" fmla="*/ 373 h 454"/>
                <a:gd name="T66" fmla="*/ 31 w 453"/>
                <a:gd name="T67" fmla="*/ 341 h 454"/>
                <a:gd name="T68" fmla="*/ 13 w 453"/>
                <a:gd name="T69" fmla="*/ 306 h 454"/>
                <a:gd name="T70" fmla="*/ 4 w 453"/>
                <a:gd name="T71" fmla="*/ 268 h 454"/>
                <a:gd name="T72" fmla="*/ 0 w 453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3" h="454">
                  <a:moveTo>
                    <a:pt x="0" y="227"/>
                  </a:moveTo>
                  <a:lnTo>
                    <a:pt x="4" y="189"/>
                  </a:lnTo>
                  <a:lnTo>
                    <a:pt x="13" y="150"/>
                  </a:lnTo>
                  <a:lnTo>
                    <a:pt x="31" y="114"/>
                  </a:lnTo>
                  <a:lnTo>
                    <a:pt x="54" y="81"/>
                  </a:lnTo>
                  <a:lnTo>
                    <a:pt x="81" y="54"/>
                  </a:lnTo>
                  <a:lnTo>
                    <a:pt x="113" y="31"/>
                  </a:lnTo>
                  <a:lnTo>
                    <a:pt x="150" y="14"/>
                  </a:lnTo>
                  <a:lnTo>
                    <a:pt x="188" y="4"/>
                  </a:lnTo>
                  <a:lnTo>
                    <a:pt x="226" y="0"/>
                  </a:lnTo>
                  <a:lnTo>
                    <a:pt x="267" y="4"/>
                  </a:lnTo>
                  <a:lnTo>
                    <a:pt x="305" y="14"/>
                  </a:lnTo>
                  <a:lnTo>
                    <a:pt x="339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2" y="114"/>
                  </a:lnTo>
                  <a:lnTo>
                    <a:pt x="439" y="150"/>
                  </a:lnTo>
                  <a:lnTo>
                    <a:pt x="449" y="189"/>
                  </a:lnTo>
                  <a:lnTo>
                    <a:pt x="453" y="227"/>
                  </a:lnTo>
                  <a:lnTo>
                    <a:pt x="449" y="268"/>
                  </a:lnTo>
                  <a:lnTo>
                    <a:pt x="439" y="306"/>
                  </a:lnTo>
                  <a:lnTo>
                    <a:pt x="422" y="341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39" y="423"/>
                  </a:lnTo>
                  <a:lnTo>
                    <a:pt x="305" y="441"/>
                  </a:lnTo>
                  <a:lnTo>
                    <a:pt x="267" y="450"/>
                  </a:lnTo>
                  <a:lnTo>
                    <a:pt x="226" y="454"/>
                  </a:lnTo>
                  <a:lnTo>
                    <a:pt x="188" y="450"/>
                  </a:lnTo>
                  <a:lnTo>
                    <a:pt x="150" y="441"/>
                  </a:lnTo>
                  <a:lnTo>
                    <a:pt x="113" y="423"/>
                  </a:lnTo>
                  <a:lnTo>
                    <a:pt x="81" y="402"/>
                  </a:lnTo>
                  <a:lnTo>
                    <a:pt x="54" y="373"/>
                  </a:lnTo>
                  <a:lnTo>
                    <a:pt x="31" y="341"/>
                  </a:lnTo>
                  <a:lnTo>
                    <a:pt x="13" y="306"/>
                  </a:lnTo>
                  <a:lnTo>
                    <a:pt x="4" y="268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86" name="Freeform 62"/>
            <p:cNvSpPr>
              <a:spLocks/>
            </p:cNvSpPr>
            <p:nvPr/>
          </p:nvSpPr>
          <p:spPr bwMode="auto">
            <a:xfrm>
              <a:off x="1356" y="2864"/>
              <a:ext cx="226" cy="227"/>
            </a:xfrm>
            <a:custGeom>
              <a:avLst/>
              <a:gdLst>
                <a:gd name="T0" fmla="*/ 0 w 453"/>
                <a:gd name="T1" fmla="*/ 227 h 454"/>
                <a:gd name="T2" fmla="*/ 4 w 453"/>
                <a:gd name="T3" fmla="*/ 189 h 454"/>
                <a:gd name="T4" fmla="*/ 14 w 453"/>
                <a:gd name="T5" fmla="*/ 150 h 454"/>
                <a:gd name="T6" fmla="*/ 31 w 453"/>
                <a:gd name="T7" fmla="*/ 114 h 454"/>
                <a:gd name="T8" fmla="*/ 54 w 453"/>
                <a:gd name="T9" fmla="*/ 81 h 454"/>
                <a:gd name="T10" fmla="*/ 81 w 453"/>
                <a:gd name="T11" fmla="*/ 54 h 454"/>
                <a:gd name="T12" fmla="*/ 114 w 453"/>
                <a:gd name="T13" fmla="*/ 31 h 454"/>
                <a:gd name="T14" fmla="*/ 150 w 453"/>
                <a:gd name="T15" fmla="*/ 14 h 454"/>
                <a:gd name="T16" fmla="*/ 188 w 453"/>
                <a:gd name="T17" fmla="*/ 4 h 454"/>
                <a:gd name="T18" fmla="*/ 227 w 453"/>
                <a:gd name="T19" fmla="*/ 0 h 454"/>
                <a:gd name="T20" fmla="*/ 267 w 453"/>
                <a:gd name="T21" fmla="*/ 4 h 454"/>
                <a:gd name="T22" fmla="*/ 303 w 453"/>
                <a:gd name="T23" fmla="*/ 14 h 454"/>
                <a:gd name="T24" fmla="*/ 340 w 453"/>
                <a:gd name="T25" fmla="*/ 31 h 454"/>
                <a:gd name="T26" fmla="*/ 372 w 453"/>
                <a:gd name="T27" fmla="*/ 54 h 454"/>
                <a:gd name="T28" fmla="*/ 401 w 453"/>
                <a:gd name="T29" fmla="*/ 81 h 454"/>
                <a:gd name="T30" fmla="*/ 422 w 453"/>
                <a:gd name="T31" fmla="*/ 114 h 454"/>
                <a:gd name="T32" fmla="*/ 440 w 453"/>
                <a:gd name="T33" fmla="*/ 150 h 454"/>
                <a:gd name="T34" fmla="*/ 449 w 453"/>
                <a:gd name="T35" fmla="*/ 189 h 454"/>
                <a:gd name="T36" fmla="*/ 453 w 453"/>
                <a:gd name="T37" fmla="*/ 227 h 454"/>
                <a:gd name="T38" fmla="*/ 449 w 453"/>
                <a:gd name="T39" fmla="*/ 268 h 454"/>
                <a:gd name="T40" fmla="*/ 440 w 453"/>
                <a:gd name="T41" fmla="*/ 306 h 454"/>
                <a:gd name="T42" fmla="*/ 422 w 453"/>
                <a:gd name="T43" fmla="*/ 341 h 454"/>
                <a:gd name="T44" fmla="*/ 401 w 453"/>
                <a:gd name="T45" fmla="*/ 373 h 454"/>
                <a:gd name="T46" fmla="*/ 372 w 453"/>
                <a:gd name="T47" fmla="*/ 402 h 454"/>
                <a:gd name="T48" fmla="*/ 340 w 453"/>
                <a:gd name="T49" fmla="*/ 423 h 454"/>
                <a:gd name="T50" fmla="*/ 303 w 453"/>
                <a:gd name="T51" fmla="*/ 441 h 454"/>
                <a:gd name="T52" fmla="*/ 267 w 453"/>
                <a:gd name="T53" fmla="*/ 450 h 454"/>
                <a:gd name="T54" fmla="*/ 227 w 453"/>
                <a:gd name="T55" fmla="*/ 454 h 454"/>
                <a:gd name="T56" fmla="*/ 188 w 453"/>
                <a:gd name="T57" fmla="*/ 450 h 454"/>
                <a:gd name="T58" fmla="*/ 150 w 453"/>
                <a:gd name="T59" fmla="*/ 441 h 454"/>
                <a:gd name="T60" fmla="*/ 114 w 453"/>
                <a:gd name="T61" fmla="*/ 423 h 454"/>
                <a:gd name="T62" fmla="*/ 81 w 453"/>
                <a:gd name="T63" fmla="*/ 402 h 454"/>
                <a:gd name="T64" fmla="*/ 54 w 453"/>
                <a:gd name="T65" fmla="*/ 373 h 454"/>
                <a:gd name="T66" fmla="*/ 31 w 453"/>
                <a:gd name="T67" fmla="*/ 341 h 454"/>
                <a:gd name="T68" fmla="*/ 14 w 453"/>
                <a:gd name="T69" fmla="*/ 306 h 454"/>
                <a:gd name="T70" fmla="*/ 4 w 453"/>
                <a:gd name="T71" fmla="*/ 268 h 454"/>
                <a:gd name="T72" fmla="*/ 0 w 453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3" h="454">
                  <a:moveTo>
                    <a:pt x="0" y="227"/>
                  </a:moveTo>
                  <a:lnTo>
                    <a:pt x="4" y="189"/>
                  </a:lnTo>
                  <a:lnTo>
                    <a:pt x="14" y="150"/>
                  </a:lnTo>
                  <a:lnTo>
                    <a:pt x="31" y="114"/>
                  </a:lnTo>
                  <a:lnTo>
                    <a:pt x="54" y="81"/>
                  </a:lnTo>
                  <a:lnTo>
                    <a:pt x="81" y="54"/>
                  </a:lnTo>
                  <a:lnTo>
                    <a:pt x="114" y="31"/>
                  </a:lnTo>
                  <a:lnTo>
                    <a:pt x="150" y="14"/>
                  </a:lnTo>
                  <a:lnTo>
                    <a:pt x="188" y="4"/>
                  </a:lnTo>
                  <a:lnTo>
                    <a:pt x="227" y="0"/>
                  </a:lnTo>
                  <a:lnTo>
                    <a:pt x="267" y="4"/>
                  </a:lnTo>
                  <a:lnTo>
                    <a:pt x="303" y="14"/>
                  </a:lnTo>
                  <a:lnTo>
                    <a:pt x="340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2" y="114"/>
                  </a:lnTo>
                  <a:lnTo>
                    <a:pt x="440" y="150"/>
                  </a:lnTo>
                  <a:lnTo>
                    <a:pt x="449" y="189"/>
                  </a:lnTo>
                  <a:lnTo>
                    <a:pt x="453" y="227"/>
                  </a:lnTo>
                  <a:lnTo>
                    <a:pt x="449" y="268"/>
                  </a:lnTo>
                  <a:lnTo>
                    <a:pt x="440" y="306"/>
                  </a:lnTo>
                  <a:lnTo>
                    <a:pt x="422" y="341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40" y="423"/>
                  </a:lnTo>
                  <a:lnTo>
                    <a:pt x="303" y="441"/>
                  </a:lnTo>
                  <a:lnTo>
                    <a:pt x="267" y="450"/>
                  </a:lnTo>
                  <a:lnTo>
                    <a:pt x="227" y="454"/>
                  </a:lnTo>
                  <a:lnTo>
                    <a:pt x="188" y="450"/>
                  </a:lnTo>
                  <a:lnTo>
                    <a:pt x="150" y="441"/>
                  </a:lnTo>
                  <a:lnTo>
                    <a:pt x="114" y="423"/>
                  </a:lnTo>
                  <a:lnTo>
                    <a:pt x="81" y="402"/>
                  </a:lnTo>
                  <a:lnTo>
                    <a:pt x="54" y="373"/>
                  </a:lnTo>
                  <a:lnTo>
                    <a:pt x="31" y="341"/>
                  </a:lnTo>
                  <a:lnTo>
                    <a:pt x="14" y="306"/>
                  </a:lnTo>
                  <a:lnTo>
                    <a:pt x="4" y="268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52287" name="Group 63"/>
          <p:cNvGrpSpPr>
            <a:grpSpLocks/>
          </p:cNvGrpSpPr>
          <p:nvPr/>
        </p:nvGrpSpPr>
        <p:grpSpPr bwMode="auto">
          <a:xfrm>
            <a:off x="1036638" y="5205413"/>
            <a:ext cx="685800" cy="639762"/>
            <a:chOff x="2390" y="3003"/>
            <a:chExt cx="432" cy="403"/>
          </a:xfrm>
        </p:grpSpPr>
        <p:sp>
          <p:nvSpPr>
            <p:cNvPr id="52288" name="Freeform 64"/>
            <p:cNvSpPr>
              <a:spLocks/>
            </p:cNvSpPr>
            <p:nvPr/>
          </p:nvSpPr>
          <p:spPr bwMode="auto">
            <a:xfrm>
              <a:off x="2390" y="3179"/>
              <a:ext cx="227" cy="227"/>
            </a:xfrm>
            <a:custGeom>
              <a:avLst/>
              <a:gdLst>
                <a:gd name="T0" fmla="*/ 0 w 455"/>
                <a:gd name="T1" fmla="*/ 227 h 454"/>
                <a:gd name="T2" fmla="*/ 4 w 455"/>
                <a:gd name="T3" fmla="*/ 188 h 454"/>
                <a:gd name="T4" fmla="*/ 16 w 455"/>
                <a:gd name="T5" fmla="*/ 150 h 454"/>
                <a:gd name="T6" fmla="*/ 31 w 455"/>
                <a:gd name="T7" fmla="*/ 113 h 454"/>
                <a:gd name="T8" fmla="*/ 54 w 455"/>
                <a:gd name="T9" fmla="*/ 81 h 454"/>
                <a:gd name="T10" fmla="*/ 83 w 455"/>
                <a:gd name="T11" fmla="*/ 54 h 454"/>
                <a:gd name="T12" fmla="*/ 113 w 455"/>
                <a:gd name="T13" fmla="*/ 31 h 454"/>
                <a:gd name="T14" fmla="*/ 150 w 455"/>
                <a:gd name="T15" fmla="*/ 13 h 454"/>
                <a:gd name="T16" fmla="*/ 188 w 455"/>
                <a:gd name="T17" fmla="*/ 4 h 454"/>
                <a:gd name="T18" fmla="*/ 228 w 455"/>
                <a:gd name="T19" fmla="*/ 0 h 454"/>
                <a:gd name="T20" fmla="*/ 267 w 455"/>
                <a:gd name="T21" fmla="*/ 4 h 454"/>
                <a:gd name="T22" fmla="*/ 305 w 455"/>
                <a:gd name="T23" fmla="*/ 13 h 454"/>
                <a:gd name="T24" fmla="*/ 342 w 455"/>
                <a:gd name="T25" fmla="*/ 31 h 454"/>
                <a:gd name="T26" fmla="*/ 372 w 455"/>
                <a:gd name="T27" fmla="*/ 54 h 454"/>
                <a:gd name="T28" fmla="*/ 401 w 455"/>
                <a:gd name="T29" fmla="*/ 81 h 454"/>
                <a:gd name="T30" fmla="*/ 424 w 455"/>
                <a:gd name="T31" fmla="*/ 113 h 454"/>
                <a:gd name="T32" fmla="*/ 441 w 455"/>
                <a:gd name="T33" fmla="*/ 150 h 454"/>
                <a:gd name="T34" fmla="*/ 451 w 455"/>
                <a:gd name="T35" fmla="*/ 188 h 454"/>
                <a:gd name="T36" fmla="*/ 455 w 455"/>
                <a:gd name="T37" fmla="*/ 227 h 454"/>
                <a:gd name="T38" fmla="*/ 451 w 455"/>
                <a:gd name="T39" fmla="*/ 267 h 454"/>
                <a:gd name="T40" fmla="*/ 441 w 455"/>
                <a:gd name="T41" fmla="*/ 306 h 454"/>
                <a:gd name="T42" fmla="*/ 424 w 455"/>
                <a:gd name="T43" fmla="*/ 340 h 454"/>
                <a:gd name="T44" fmla="*/ 401 w 455"/>
                <a:gd name="T45" fmla="*/ 373 h 454"/>
                <a:gd name="T46" fmla="*/ 372 w 455"/>
                <a:gd name="T47" fmla="*/ 402 h 454"/>
                <a:gd name="T48" fmla="*/ 342 w 455"/>
                <a:gd name="T49" fmla="*/ 425 h 454"/>
                <a:gd name="T50" fmla="*/ 305 w 455"/>
                <a:gd name="T51" fmla="*/ 440 h 454"/>
                <a:gd name="T52" fmla="*/ 267 w 455"/>
                <a:gd name="T53" fmla="*/ 452 h 454"/>
                <a:gd name="T54" fmla="*/ 228 w 455"/>
                <a:gd name="T55" fmla="*/ 454 h 454"/>
                <a:gd name="T56" fmla="*/ 188 w 455"/>
                <a:gd name="T57" fmla="*/ 452 h 454"/>
                <a:gd name="T58" fmla="*/ 150 w 455"/>
                <a:gd name="T59" fmla="*/ 440 h 454"/>
                <a:gd name="T60" fmla="*/ 113 w 455"/>
                <a:gd name="T61" fmla="*/ 425 h 454"/>
                <a:gd name="T62" fmla="*/ 83 w 455"/>
                <a:gd name="T63" fmla="*/ 402 h 454"/>
                <a:gd name="T64" fmla="*/ 54 w 455"/>
                <a:gd name="T65" fmla="*/ 373 h 454"/>
                <a:gd name="T66" fmla="*/ 31 w 455"/>
                <a:gd name="T67" fmla="*/ 340 h 454"/>
                <a:gd name="T68" fmla="*/ 16 w 455"/>
                <a:gd name="T69" fmla="*/ 306 h 454"/>
                <a:gd name="T70" fmla="*/ 4 w 455"/>
                <a:gd name="T71" fmla="*/ 267 h 454"/>
                <a:gd name="T72" fmla="*/ 0 w 455"/>
                <a:gd name="T73" fmla="*/ 227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5" h="454">
                  <a:moveTo>
                    <a:pt x="0" y="227"/>
                  </a:moveTo>
                  <a:lnTo>
                    <a:pt x="4" y="188"/>
                  </a:lnTo>
                  <a:lnTo>
                    <a:pt x="16" y="150"/>
                  </a:lnTo>
                  <a:lnTo>
                    <a:pt x="31" y="113"/>
                  </a:lnTo>
                  <a:lnTo>
                    <a:pt x="54" y="81"/>
                  </a:lnTo>
                  <a:lnTo>
                    <a:pt x="83" y="54"/>
                  </a:lnTo>
                  <a:lnTo>
                    <a:pt x="113" y="31"/>
                  </a:lnTo>
                  <a:lnTo>
                    <a:pt x="150" y="13"/>
                  </a:lnTo>
                  <a:lnTo>
                    <a:pt x="188" y="4"/>
                  </a:lnTo>
                  <a:lnTo>
                    <a:pt x="228" y="0"/>
                  </a:lnTo>
                  <a:lnTo>
                    <a:pt x="267" y="4"/>
                  </a:lnTo>
                  <a:lnTo>
                    <a:pt x="305" y="13"/>
                  </a:lnTo>
                  <a:lnTo>
                    <a:pt x="342" y="31"/>
                  </a:lnTo>
                  <a:lnTo>
                    <a:pt x="372" y="54"/>
                  </a:lnTo>
                  <a:lnTo>
                    <a:pt x="401" y="81"/>
                  </a:lnTo>
                  <a:lnTo>
                    <a:pt x="424" y="113"/>
                  </a:lnTo>
                  <a:lnTo>
                    <a:pt x="441" y="150"/>
                  </a:lnTo>
                  <a:lnTo>
                    <a:pt x="451" y="188"/>
                  </a:lnTo>
                  <a:lnTo>
                    <a:pt x="455" y="227"/>
                  </a:lnTo>
                  <a:lnTo>
                    <a:pt x="451" y="267"/>
                  </a:lnTo>
                  <a:lnTo>
                    <a:pt x="441" y="306"/>
                  </a:lnTo>
                  <a:lnTo>
                    <a:pt x="424" y="340"/>
                  </a:lnTo>
                  <a:lnTo>
                    <a:pt x="401" y="373"/>
                  </a:lnTo>
                  <a:lnTo>
                    <a:pt x="372" y="402"/>
                  </a:lnTo>
                  <a:lnTo>
                    <a:pt x="342" y="425"/>
                  </a:lnTo>
                  <a:lnTo>
                    <a:pt x="305" y="440"/>
                  </a:lnTo>
                  <a:lnTo>
                    <a:pt x="267" y="452"/>
                  </a:lnTo>
                  <a:lnTo>
                    <a:pt x="228" y="454"/>
                  </a:lnTo>
                  <a:lnTo>
                    <a:pt x="188" y="452"/>
                  </a:lnTo>
                  <a:lnTo>
                    <a:pt x="150" y="440"/>
                  </a:lnTo>
                  <a:lnTo>
                    <a:pt x="113" y="425"/>
                  </a:lnTo>
                  <a:lnTo>
                    <a:pt x="83" y="402"/>
                  </a:lnTo>
                  <a:lnTo>
                    <a:pt x="54" y="373"/>
                  </a:lnTo>
                  <a:lnTo>
                    <a:pt x="31" y="340"/>
                  </a:lnTo>
                  <a:lnTo>
                    <a:pt x="16" y="306"/>
                  </a:lnTo>
                  <a:lnTo>
                    <a:pt x="4" y="267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89" name="Freeform 65"/>
            <p:cNvSpPr>
              <a:spLocks/>
            </p:cNvSpPr>
            <p:nvPr/>
          </p:nvSpPr>
          <p:spPr bwMode="auto">
            <a:xfrm rot="-4455296">
              <a:off x="2584" y="2980"/>
              <a:ext cx="216" cy="261"/>
            </a:xfrm>
            <a:custGeom>
              <a:avLst/>
              <a:gdLst>
                <a:gd name="T0" fmla="*/ 0 w 264"/>
                <a:gd name="T1" fmla="*/ 7 h 166"/>
                <a:gd name="T2" fmla="*/ 153 w 264"/>
                <a:gd name="T3" fmla="*/ 10 h 166"/>
                <a:gd name="T4" fmla="*/ 219 w 264"/>
                <a:gd name="T5" fmla="*/ 67 h 166"/>
                <a:gd name="T6" fmla="*/ 264 w 264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4" h="166">
                  <a:moveTo>
                    <a:pt x="0" y="7"/>
                  </a:moveTo>
                  <a:cubicBezTo>
                    <a:pt x="58" y="3"/>
                    <a:pt x="117" y="0"/>
                    <a:pt x="153" y="10"/>
                  </a:cubicBezTo>
                  <a:cubicBezTo>
                    <a:pt x="189" y="20"/>
                    <a:pt x="201" y="41"/>
                    <a:pt x="219" y="67"/>
                  </a:cubicBezTo>
                  <a:cubicBezTo>
                    <a:pt x="237" y="93"/>
                    <a:pt x="250" y="129"/>
                    <a:pt x="264" y="166"/>
                  </a:cubicBezTo>
                </a:path>
              </a:pathLst>
            </a:custGeom>
            <a:noFill/>
            <a:ln w="28575" cap="flat" cmpd="sng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</p:grpSp>
      <p:grpSp>
        <p:nvGrpSpPr>
          <p:cNvPr id="52290" name="Group 66"/>
          <p:cNvGrpSpPr>
            <a:grpSpLocks/>
          </p:cNvGrpSpPr>
          <p:nvPr/>
        </p:nvGrpSpPr>
        <p:grpSpPr bwMode="auto">
          <a:xfrm>
            <a:off x="4132263" y="3198813"/>
            <a:ext cx="2576512" cy="701675"/>
            <a:chOff x="2603" y="2015"/>
            <a:chExt cx="1623" cy="442"/>
          </a:xfrm>
        </p:grpSpPr>
        <p:sp>
          <p:nvSpPr>
            <p:cNvPr id="52291" name="Line 67"/>
            <p:cNvSpPr>
              <a:spLocks noChangeShapeType="1"/>
            </p:cNvSpPr>
            <p:nvPr/>
          </p:nvSpPr>
          <p:spPr bwMode="auto">
            <a:xfrm>
              <a:off x="2603" y="2139"/>
              <a:ext cx="429" cy="0"/>
            </a:xfrm>
            <a:prstGeom prst="line">
              <a:avLst/>
            </a:prstGeom>
            <a:noFill/>
            <a:ln w="38100">
              <a:solidFill>
                <a:srgbClr val="0066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92" name="Text Box 68"/>
            <p:cNvSpPr txBox="1">
              <a:spLocks noChangeArrowheads="1"/>
            </p:cNvSpPr>
            <p:nvPr/>
          </p:nvSpPr>
          <p:spPr bwMode="auto">
            <a:xfrm>
              <a:off x="3002" y="2015"/>
              <a:ext cx="122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6600"/>
                  </a:solidFill>
                  <a:latin typeface="Trebuchet MS" charset="0"/>
                </a:rPr>
                <a:t>Confidentiality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(Policy)</a:t>
              </a:r>
            </a:p>
          </p:txBody>
        </p:sp>
      </p:grpSp>
      <p:grpSp>
        <p:nvGrpSpPr>
          <p:cNvPr id="52293" name="Group 69"/>
          <p:cNvGrpSpPr>
            <a:grpSpLocks/>
          </p:cNvGrpSpPr>
          <p:nvPr/>
        </p:nvGrpSpPr>
        <p:grpSpPr bwMode="auto">
          <a:xfrm>
            <a:off x="6665913" y="3206750"/>
            <a:ext cx="2478087" cy="701675"/>
            <a:chOff x="4199" y="2020"/>
            <a:chExt cx="1561" cy="442"/>
          </a:xfrm>
        </p:grpSpPr>
        <p:sp>
          <p:nvSpPr>
            <p:cNvPr id="52294" name="Line 70"/>
            <p:cNvSpPr>
              <a:spLocks noChangeShapeType="1"/>
            </p:cNvSpPr>
            <p:nvPr/>
          </p:nvSpPr>
          <p:spPr bwMode="auto">
            <a:xfrm>
              <a:off x="4199" y="2153"/>
              <a:ext cx="484" cy="0"/>
            </a:xfrm>
            <a:prstGeom prst="line">
              <a:avLst/>
            </a:prstGeom>
            <a:noFill/>
            <a:ln w="38100">
              <a:solidFill>
                <a:srgbClr val="0066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95" name="Text Box 71"/>
            <p:cNvSpPr txBox="1">
              <a:spLocks noChangeArrowheads="1"/>
            </p:cNvSpPr>
            <p:nvPr/>
          </p:nvSpPr>
          <p:spPr bwMode="auto">
            <a:xfrm>
              <a:off x="4704" y="2020"/>
              <a:ext cx="10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CC00"/>
                  </a:solidFill>
                  <a:latin typeface="Trebuchet MS" charset="0"/>
                </a:rPr>
                <a:t>Encryption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(Mechanism)</a:t>
              </a:r>
            </a:p>
          </p:txBody>
        </p:sp>
      </p:grpSp>
      <p:grpSp>
        <p:nvGrpSpPr>
          <p:cNvPr id="52296" name="Group 72"/>
          <p:cNvGrpSpPr>
            <a:grpSpLocks/>
          </p:cNvGrpSpPr>
          <p:nvPr/>
        </p:nvGrpSpPr>
        <p:grpSpPr bwMode="auto">
          <a:xfrm>
            <a:off x="4132263" y="4149725"/>
            <a:ext cx="2233612" cy="701675"/>
            <a:chOff x="2603" y="2015"/>
            <a:chExt cx="1382" cy="442"/>
          </a:xfrm>
        </p:grpSpPr>
        <p:sp>
          <p:nvSpPr>
            <p:cNvPr id="52297" name="Line 73"/>
            <p:cNvSpPr>
              <a:spLocks noChangeShapeType="1"/>
            </p:cNvSpPr>
            <p:nvPr/>
          </p:nvSpPr>
          <p:spPr bwMode="auto">
            <a:xfrm>
              <a:off x="2603" y="2139"/>
              <a:ext cx="429" cy="0"/>
            </a:xfrm>
            <a:prstGeom prst="line">
              <a:avLst/>
            </a:prstGeom>
            <a:noFill/>
            <a:ln w="38100">
              <a:solidFill>
                <a:srgbClr val="0066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298" name="Text Box 74"/>
            <p:cNvSpPr txBox="1">
              <a:spLocks noChangeArrowheads="1"/>
            </p:cNvSpPr>
            <p:nvPr/>
          </p:nvSpPr>
          <p:spPr bwMode="auto">
            <a:xfrm>
              <a:off x="3245" y="2015"/>
              <a:ext cx="74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6600"/>
                  </a:solidFill>
                  <a:latin typeface="Trebuchet MS" charset="0"/>
                </a:rPr>
                <a:t>Integrity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(Policy)</a:t>
              </a:r>
            </a:p>
          </p:txBody>
        </p:sp>
      </p:grpSp>
      <p:grpSp>
        <p:nvGrpSpPr>
          <p:cNvPr id="52299" name="Group 75"/>
          <p:cNvGrpSpPr>
            <a:grpSpLocks/>
          </p:cNvGrpSpPr>
          <p:nvPr/>
        </p:nvGrpSpPr>
        <p:grpSpPr bwMode="auto">
          <a:xfrm>
            <a:off x="6665913" y="4157663"/>
            <a:ext cx="2478087" cy="701675"/>
            <a:chOff x="4199" y="2020"/>
            <a:chExt cx="1561" cy="442"/>
          </a:xfrm>
        </p:grpSpPr>
        <p:sp>
          <p:nvSpPr>
            <p:cNvPr id="52300" name="Line 76"/>
            <p:cNvSpPr>
              <a:spLocks noChangeShapeType="1"/>
            </p:cNvSpPr>
            <p:nvPr/>
          </p:nvSpPr>
          <p:spPr bwMode="auto">
            <a:xfrm>
              <a:off x="4199" y="2153"/>
              <a:ext cx="484" cy="0"/>
            </a:xfrm>
            <a:prstGeom prst="line">
              <a:avLst/>
            </a:prstGeom>
            <a:noFill/>
            <a:ln w="38100">
              <a:solidFill>
                <a:srgbClr val="0066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/>
            </a:p>
          </p:txBody>
        </p:sp>
        <p:sp>
          <p:nvSpPr>
            <p:cNvPr id="52301" name="Text Box 77"/>
            <p:cNvSpPr txBox="1">
              <a:spLocks noChangeArrowheads="1"/>
            </p:cNvSpPr>
            <p:nvPr/>
          </p:nvSpPr>
          <p:spPr bwMode="auto">
            <a:xfrm>
              <a:off x="4704" y="2020"/>
              <a:ext cx="105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>
                  <a:solidFill>
                    <a:srgbClr val="FFCC00"/>
                  </a:solidFill>
                  <a:latin typeface="Trebuchet MS" charset="0"/>
                </a:rPr>
                <a:t>Hash</a:t>
              </a:r>
            </a:p>
            <a:p>
              <a:pPr algn="ctr"/>
              <a:r>
                <a:rPr lang="en-US" sz="2000" b="0">
                  <a:solidFill>
                    <a:schemeClr val="bg1"/>
                  </a:solidFill>
                  <a:latin typeface="Trebuchet MS" charset="0"/>
                </a:rPr>
                <a:t>(Mechanism)</a:t>
              </a:r>
            </a:p>
          </p:txBody>
        </p:sp>
      </p:grpSp>
      <p:sp>
        <p:nvSpPr>
          <p:cNvPr id="52302" name="Text Box 78"/>
          <p:cNvSpPr txBox="1">
            <a:spLocks noChangeArrowheads="1"/>
          </p:cNvSpPr>
          <p:nvPr/>
        </p:nvSpPr>
        <p:spPr bwMode="auto">
          <a:xfrm>
            <a:off x="4794250" y="1757363"/>
            <a:ext cx="2152650" cy="1371600"/>
          </a:xfrm>
          <a:prstGeom prst="rect">
            <a:avLst/>
          </a:prstGeom>
          <a:gradFill rotWithShape="0">
            <a:gsLst>
              <a:gs pos="0">
                <a:srgbClr val="0066CC">
                  <a:gamma/>
                  <a:shade val="15294"/>
                  <a:invGamma/>
                </a:srgbClr>
              </a:gs>
              <a:gs pos="50000">
                <a:srgbClr val="0066CC"/>
              </a:gs>
              <a:gs pos="100000">
                <a:srgbClr val="0066CC">
                  <a:gamma/>
                  <a:shade val="1529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rgbClr val="FF3300"/>
                </a:solidFill>
                <a:latin typeface="Trebuchet MS" charset="0"/>
              </a:rPr>
              <a:t>Policy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FF9900"/>
                </a:solidFill>
                <a:latin typeface="Trebuchet MS" charset="0"/>
              </a:rPr>
              <a:t> Confidentiality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FF9900"/>
                </a:solidFill>
                <a:latin typeface="Trebuchet MS" charset="0"/>
              </a:rPr>
              <a:t> Integrity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FF9900"/>
                </a:solidFill>
                <a:latin typeface="Trebuchet MS" charset="0"/>
              </a:rPr>
              <a:t> Authenticity</a:t>
            </a:r>
          </a:p>
        </p:txBody>
      </p:sp>
    </p:spTree>
    <p:extLst>
      <p:ext uri="{BB962C8B-B14F-4D97-AF65-F5344CB8AC3E}">
        <p14:creationId xmlns:p14="http://schemas.microsoft.com/office/powerpoint/2010/main" val="307808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23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2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2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5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5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9" grpId="0" animBg="1" autoUpdateAnimBg="0"/>
      <p:bldP spid="52283" grpId="0" animBg="1"/>
      <p:bldP spid="52302" grpId="0" build="p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Arial" pitchFamily="34" charset="0"/>
                <a:cs typeface="Arial" pitchFamily="34" charset="0"/>
              </a:rPr>
              <a:t>Example of Access-Driven Attack</a:t>
            </a:r>
            <a:br>
              <a:rPr lang="en-US" sz="2400" b="0" dirty="0">
                <a:latin typeface="Arial" pitchFamily="34" charset="0"/>
                <a:cs typeface="Arial" pitchFamily="34" charset="0"/>
              </a:rPr>
            </a:br>
            <a:r>
              <a:rPr lang="en-US" sz="2400" b="0" dirty="0">
                <a:latin typeface="Arial" pitchFamily="34" charset="0"/>
                <a:cs typeface="Arial" pitchFamily="34" charset="0"/>
              </a:rPr>
              <a:t>(only attack on set 0 is shown)</a:t>
            </a:r>
          </a:p>
        </p:txBody>
      </p:sp>
      <p:graphicFrame>
        <p:nvGraphicFramePr>
          <p:cNvPr id="3" name="Group 6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68456"/>
              </p:ext>
            </p:extLst>
          </p:nvPr>
        </p:nvGraphicFramePr>
        <p:xfrm>
          <a:off x="639763" y="1855788"/>
          <a:ext cx="7827962" cy="292570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Cache is shared between attacker (A) and victim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(V)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6800" y="2362200"/>
            <a:ext cx="609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3124200"/>
            <a:ext cx="609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hit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8800" y="3124200"/>
            <a:ext cx="609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hit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9400" y="3124200"/>
            <a:ext cx="609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hit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0" y="3124200"/>
            <a:ext cx="609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hit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00600" y="3124200"/>
            <a:ext cx="914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Miss!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2800" y="5181600"/>
            <a:ext cx="4191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Victim’s access to set 0 determined!</a:t>
            </a:r>
          </a:p>
        </p:txBody>
      </p:sp>
    </p:spTree>
    <p:extLst>
      <p:ext uri="{BB962C8B-B14F-4D97-AF65-F5344CB8AC3E}">
        <p14:creationId xmlns:p14="http://schemas.microsoft.com/office/powerpoint/2010/main" val="11482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457200" y="457201"/>
            <a:ext cx="8228013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528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0" dirty="0">
                <a:solidFill>
                  <a:srgbClr val="000000"/>
                </a:solidFill>
                <a:latin typeface="Calibri"/>
                <a:cs typeface="Calibri"/>
              </a:rPr>
              <a:t>Access-Driven Attack: Example</a:t>
            </a:r>
          </a:p>
        </p:txBody>
      </p:sp>
      <p:graphicFrame>
        <p:nvGraphicFramePr>
          <p:cNvPr id="1536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078839"/>
              </p:ext>
            </p:extLst>
          </p:nvPr>
        </p:nvGraphicFramePr>
        <p:xfrm>
          <a:off x="1247775" y="1636713"/>
          <a:ext cx="5595938" cy="4421837"/>
        </p:xfrm>
        <a:graphic>
          <a:graphicData uri="http://schemas.openxmlformats.org/drawingml/2006/table">
            <a:tbl>
              <a:tblPr/>
              <a:tblGrid>
                <a:gridCol w="1398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475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...</a:t>
                      </a:r>
                    </a:p>
                  </a:txBody>
                  <a:tcPr marL="32760" marR="32760" marT="263016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263016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888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...</a:t>
                      </a:r>
                    </a:p>
                  </a:txBody>
                  <a:tcPr marL="32760" marR="32760" marT="263016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420" name="Line 70"/>
          <p:cNvSpPr>
            <a:spLocks noChangeShapeType="1"/>
          </p:cNvSpPr>
          <p:nvPr/>
        </p:nvSpPr>
        <p:spPr bwMode="auto">
          <a:xfrm flipH="1">
            <a:off x="2274888" y="2073275"/>
            <a:ext cx="4989512" cy="415925"/>
          </a:xfrm>
          <a:prstGeom prst="line">
            <a:avLst/>
          </a:prstGeom>
          <a:noFill/>
          <a:ln w="3672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</p:spPr>
        <p:txBody>
          <a:bodyPr/>
          <a:lstStyle/>
          <a:p>
            <a:endParaRPr lang="en-US" b="0">
              <a:latin typeface="Calibri"/>
              <a:cs typeface="Calibri"/>
            </a:endParaRPr>
          </a:p>
        </p:txBody>
      </p:sp>
      <p:sp>
        <p:nvSpPr>
          <p:cNvPr id="16421" name="Text Box 71"/>
          <p:cNvSpPr txBox="1">
            <a:spLocks noChangeArrowheads="1"/>
          </p:cNvSpPr>
          <p:nvPr/>
        </p:nvSpPr>
        <p:spPr bwMode="auto">
          <a:xfrm>
            <a:off x="7232650" y="1812925"/>
            <a:ext cx="6159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 b="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6422" name="Line 72"/>
          <p:cNvSpPr>
            <a:spLocks noChangeShapeType="1"/>
          </p:cNvSpPr>
          <p:nvPr/>
        </p:nvSpPr>
        <p:spPr bwMode="auto">
          <a:xfrm flipH="1">
            <a:off x="3519488" y="2390775"/>
            <a:ext cx="3744912" cy="98425"/>
          </a:xfrm>
          <a:prstGeom prst="line">
            <a:avLst/>
          </a:prstGeom>
          <a:noFill/>
          <a:ln w="3672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</p:spPr>
        <p:txBody>
          <a:bodyPr/>
          <a:lstStyle/>
          <a:p>
            <a:endParaRPr lang="en-US" b="0">
              <a:latin typeface="Calibri"/>
              <a:cs typeface="Calibri"/>
            </a:endParaRPr>
          </a:p>
        </p:txBody>
      </p:sp>
      <p:sp>
        <p:nvSpPr>
          <p:cNvPr id="16423" name="Text Box 73"/>
          <p:cNvSpPr txBox="1">
            <a:spLocks noChangeArrowheads="1"/>
          </p:cNvSpPr>
          <p:nvPr/>
        </p:nvSpPr>
        <p:spPr bwMode="auto">
          <a:xfrm>
            <a:off x="7232650" y="2139950"/>
            <a:ext cx="6159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 b="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6424" name="Text Box 74"/>
          <p:cNvSpPr txBox="1">
            <a:spLocks noChangeArrowheads="1"/>
          </p:cNvSpPr>
          <p:nvPr/>
        </p:nvSpPr>
        <p:spPr bwMode="auto">
          <a:xfrm>
            <a:off x="7232650" y="2466975"/>
            <a:ext cx="6159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 b="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6425" name="Text Box 75"/>
          <p:cNvSpPr txBox="1">
            <a:spLocks noChangeArrowheads="1"/>
          </p:cNvSpPr>
          <p:nvPr/>
        </p:nvSpPr>
        <p:spPr bwMode="auto">
          <a:xfrm>
            <a:off x="7232650" y="2792413"/>
            <a:ext cx="6159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 b="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6426" name="Text Box 76"/>
          <p:cNvSpPr txBox="1">
            <a:spLocks noChangeArrowheads="1"/>
          </p:cNvSpPr>
          <p:nvPr/>
        </p:nvSpPr>
        <p:spPr bwMode="auto">
          <a:xfrm>
            <a:off x="7232650" y="3119438"/>
            <a:ext cx="61595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 b="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6427" name="Text Box 77"/>
          <p:cNvSpPr txBox="1">
            <a:spLocks noChangeArrowheads="1"/>
          </p:cNvSpPr>
          <p:nvPr/>
        </p:nvSpPr>
        <p:spPr bwMode="auto">
          <a:xfrm>
            <a:off x="7232650" y="3446463"/>
            <a:ext cx="471488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 b="0">
                <a:solidFill>
                  <a:srgbClr val="000000"/>
                </a:solidFill>
                <a:latin typeface="Calibri"/>
                <a:cs typeface="Calibri"/>
              </a:rPr>
              <a:t>...</a:t>
            </a:r>
          </a:p>
        </p:txBody>
      </p:sp>
      <p:sp>
        <p:nvSpPr>
          <p:cNvPr id="16428" name="Line 78"/>
          <p:cNvSpPr>
            <a:spLocks noChangeShapeType="1"/>
          </p:cNvSpPr>
          <p:nvPr/>
        </p:nvSpPr>
        <p:spPr bwMode="auto">
          <a:xfrm flipH="1" flipV="1">
            <a:off x="4956175" y="2579688"/>
            <a:ext cx="2308225" cy="122237"/>
          </a:xfrm>
          <a:prstGeom prst="line">
            <a:avLst/>
          </a:prstGeom>
          <a:noFill/>
          <a:ln w="3672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</p:spPr>
        <p:txBody>
          <a:bodyPr/>
          <a:lstStyle/>
          <a:p>
            <a:endParaRPr lang="en-US" b="0">
              <a:latin typeface="Calibri"/>
              <a:cs typeface="Calibri"/>
            </a:endParaRPr>
          </a:p>
        </p:txBody>
      </p:sp>
      <p:sp>
        <p:nvSpPr>
          <p:cNvPr id="16429" name="Line 79"/>
          <p:cNvSpPr>
            <a:spLocks noChangeShapeType="1"/>
          </p:cNvSpPr>
          <p:nvPr/>
        </p:nvSpPr>
        <p:spPr bwMode="auto">
          <a:xfrm flipH="1" flipV="1">
            <a:off x="6421438" y="2689225"/>
            <a:ext cx="842962" cy="339725"/>
          </a:xfrm>
          <a:prstGeom prst="line">
            <a:avLst/>
          </a:prstGeom>
          <a:noFill/>
          <a:ln w="3672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</p:spPr>
        <p:txBody>
          <a:bodyPr/>
          <a:lstStyle/>
          <a:p>
            <a:endParaRPr lang="en-US" b="0">
              <a:latin typeface="Calibri"/>
              <a:cs typeface="Calibri"/>
            </a:endParaRPr>
          </a:p>
        </p:txBody>
      </p:sp>
      <p:sp>
        <p:nvSpPr>
          <p:cNvPr id="16430" name="Line 80"/>
          <p:cNvSpPr>
            <a:spLocks noChangeShapeType="1"/>
          </p:cNvSpPr>
          <p:nvPr/>
        </p:nvSpPr>
        <p:spPr bwMode="auto">
          <a:xfrm flipH="1" flipV="1">
            <a:off x="2274888" y="3311525"/>
            <a:ext cx="4989512" cy="44450"/>
          </a:xfrm>
          <a:prstGeom prst="line">
            <a:avLst/>
          </a:prstGeom>
          <a:noFill/>
          <a:ln w="3672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</p:spPr>
        <p:txBody>
          <a:bodyPr/>
          <a:lstStyle/>
          <a:p>
            <a:endParaRPr lang="en-US" b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071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28600" y="381000"/>
            <a:ext cx="822801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528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Access-Driven Attack:  Example </a:t>
            </a:r>
          </a:p>
        </p:txBody>
      </p:sp>
      <p:graphicFrame>
        <p:nvGraphicFramePr>
          <p:cNvPr id="16386" name="Group 2"/>
          <p:cNvGraphicFramePr>
            <a:graphicFrameLocks noGrp="1"/>
          </p:cNvGraphicFramePr>
          <p:nvPr/>
        </p:nvGraphicFramePr>
        <p:xfrm>
          <a:off x="1247775" y="1636713"/>
          <a:ext cx="5595938" cy="4373564"/>
        </p:xfrm>
        <a:graphic>
          <a:graphicData uri="http://schemas.openxmlformats.org/drawingml/2006/table">
            <a:tbl>
              <a:tblPr/>
              <a:tblGrid>
                <a:gridCol w="1398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...</a:t>
                      </a: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V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...</a:t>
                      </a: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450" name="Text Box 76"/>
          <p:cNvSpPr txBox="1">
            <a:spLocks noChangeArrowheads="1"/>
          </p:cNvSpPr>
          <p:nvPr/>
        </p:nvSpPr>
        <p:spPr bwMode="auto">
          <a:xfrm>
            <a:off x="7232650" y="3675063"/>
            <a:ext cx="1419225" cy="1322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>
                <a:solidFill>
                  <a:srgbClr val="000000"/>
                </a:solidFill>
              </a:rPr>
              <a:t>Victim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>
                <a:solidFill>
                  <a:srgbClr val="000000"/>
                </a:solidFill>
              </a:rPr>
              <a:t>(crypto)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>
                <a:solidFill>
                  <a:srgbClr val="000000"/>
                </a:solidFill>
              </a:rPr>
              <a:t>access</a:t>
            </a:r>
          </a:p>
        </p:txBody>
      </p:sp>
      <p:sp>
        <p:nvSpPr>
          <p:cNvPr id="17451" name="Line 77"/>
          <p:cNvSpPr>
            <a:spLocks noChangeShapeType="1"/>
          </p:cNvSpPr>
          <p:nvPr/>
        </p:nvSpPr>
        <p:spPr bwMode="auto">
          <a:xfrm flipH="1">
            <a:off x="3519488" y="3940175"/>
            <a:ext cx="3744912" cy="1588"/>
          </a:xfrm>
          <a:prstGeom prst="line">
            <a:avLst/>
          </a:prstGeom>
          <a:noFill/>
          <a:ln w="3672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53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381000" y="457200"/>
            <a:ext cx="822801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35280" rIns="0" bIns="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Access-Driven Attack: Example</a:t>
            </a:r>
          </a:p>
        </p:txBody>
      </p:sp>
      <p:graphicFrame>
        <p:nvGraphicFramePr>
          <p:cNvPr id="17410" name="Group 2"/>
          <p:cNvGraphicFramePr>
            <a:graphicFrameLocks noGrp="1"/>
          </p:cNvGraphicFramePr>
          <p:nvPr/>
        </p:nvGraphicFramePr>
        <p:xfrm>
          <a:off x="1247775" y="1636713"/>
          <a:ext cx="5595938" cy="4373564"/>
        </p:xfrm>
        <a:graphic>
          <a:graphicData uri="http://schemas.openxmlformats.org/drawingml/2006/table">
            <a:tbl>
              <a:tblPr/>
              <a:tblGrid>
                <a:gridCol w="1398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...</a:t>
                      </a: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(V evicted)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A</a:t>
                      </a:r>
                    </a:p>
                  </a:txBody>
                  <a:tcPr marL="32760" marR="32760" marT="159984" marB="3276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...</a:t>
                      </a: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DejaVu Sans" charset="0"/>
                        <a:cs typeface="DejaVu Sans" charset="0"/>
                      </a:endParaRPr>
                    </a:p>
                  </a:txBody>
                  <a:tcPr marL="32760" marR="32760" marT="159984" marB="32760" horzOverflow="overflow">
                    <a:lnL>
                      <a:noFill/>
                    </a:lnL>
                    <a:lnR>
                      <a:noFill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74" name="Line 76"/>
          <p:cNvSpPr>
            <a:spLocks noChangeShapeType="1"/>
          </p:cNvSpPr>
          <p:nvPr/>
        </p:nvSpPr>
        <p:spPr bwMode="auto">
          <a:xfrm flipH="1">
            <a:off x="2274888" y="2903538"/>
            <a:ext cx="4989512" cy="890587"/>
          </a:xfrm>
          <a:prstGeom prst="line">
            <a:avLst/>
          </a:prstGeom>
          <a:noFill/>
          <a:ln w="3672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75" name="Text Box 77"/>
          <p:cNvSpPr txBox="1">
            <a:spLocks noChangeArrowheads="1"/>
          </p:cNvSpPr>
          <p:nvPr/>
        </p:nvSpPr>
        <p:spPr bwMode="auto">
          <a:xfrm>
            <a:off x="7232650" y="2660650"/>
            <a:ext cx="6159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>
                <a:solidFill>
                  <a:srgbClr val="000000"/>
                </a:solidFill>
              </a:rPr>
              <a:t>Hit</a:t>
            </a:r>
          </a:p>
        </p:txBody>
      </p:sp>
      <p:sp>
        <p:nvSpPr>
          <p:cNvPr id="18476" name="Line 78"/>
          <p:cNvSpPr>
            <a:spLocks noChangeShapeType="1"/>
          </p:cNvSpPr>
          <p:nvPr/>
        </p:nvSpPr>
        <p:spPr bwMode="auto">
          <a:xfrm flipH="1">
            <a:off x="3519488" y="3525838"/>
            <a:ext cx="3744912" cy="268287"/>
          </a:xfrm>
          <a:prstGeom prst="line">
            <a:avLst/>
          </a:prstGeom>
          <a:noFill/>
          <a:ln w="36720">
            <a:solidFill>
              <a:srgbClr val="000000"/>
            </a:solidFill>
            <a:prstDash val="sysDot"/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77" name="Text Box 79"/>
          <p:cNvSpPr txBox="1">
            <a:spLocks noChangeArrowheads="1"/>
          </p:cNvSpPr>
          <p:nvPr/>
        </p:nvSpPr>
        <p:spPr bwMode="auto">
          <a:xfrm>
            <a:off x="7232650" y="3281363"/>
            <a:ext cx="1025525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66600" rIns="81720" bIns="40680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900">
                <a:solidFill>
                  <a:srgbClr val="000000"/>
                </a:solidFill>
              </a:rPr>
              <a:t>Miss!</a:t>
            </a:r>
          </a:p>
        </p:txBody>
      </p:sp>
    </p:spTree>
    <p:extLst>
      <p:ext uri="{BB962C8B-B14F-4D97-AF65-F5344CB8AC3E}">
        <p14:creationId xmlns:p14="http://schemas.microsoft.com/office/powerpoint/2010/main" val="1817701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152400" y="381000"/>
            <a:ext cx="84582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0" dirty="0">
                <a:solidFill>
                  <a:srgbClr val="000000"/>
                </a:solidFill>
                <a:latin typeface="Calibri"/>
                <a:cs typeface="Calibri"/>
              </a:rPr>
              <a:t>Simple Attack Code Example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28600" y="1295400"/>
            <a:ext cx="8686800" cy="539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b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b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066800" y="1447800"/>
            <a:ext cx="6629400" cy="5449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#define ASSOC 8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#define NSETS 128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#define LINESIZE 32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#define ARRAYSIZE (ASSOC*NSETS*LINESIZE/sizeof(int))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0" i="1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static int the_array[ARRAYSIZE]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int fine_grain_timer(); //implemented as inline assembler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0" i="1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void time_cache() {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    register int i, time, x;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nn-NO" sz="2000" b="0" i="1">
                <a:solidFill>
                  <a:srgbClr val="000000"/>
                </a:solidFill>
                <a:latin typeface="Calibri"/>
                <a:cs typeface="Calibri"/>
              </a:rPr>
              <a:t>    for(i = 0; i &lt; ARRAYSIZE; i++) {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        time = fine_grain_timer();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        x = the_array[i];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        time = fine_grain_timer() - time;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        the_array[i] = time;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    }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0" i="1">
                <a:solidFill>
                  <a:srgbClr val="000000"/>
                </a:solidFill>
                <a:latin typeface="Calibri"/>
                <a:cs typeface="Calibri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21012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possible solutions?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side channels in general, or to this particular one?</a:t>
            </a:r>
          </a:p>
          <a:p>
            <a:endParaRPr lang="en-US" dirty="0"/>
          </a:p>
          <a:p>
            <a:r>
              <a:rPr lang="en-US" dirty="0"/>
              <a:t>Should this problem be solved in software?</a:t>
            </a:r>
          </a:p>
          <a:p>
            <a:pPr lvl="1"/>
            <a:r>
              <a:rPr lang="en-US" dirty="0"/>
              <a:t>…and how?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AES-NI: hardware supported instructions for AES encryption</a:t>
            </a:r>
          </a:p>
          <a:p>
            <a:pPr lvl="1"/>
            <a:r>
              <a:rPr lang="en-US" dirty="0"/>
              <a:t>No table lookup!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38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52400" y="228600"/>
            <a:ext cx="84582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0" dirty="0">
                <a:solidFill>
                  <a:srgbClr val="000000"/>
                </a:solidFill>
                <a:latin typeface="Calibri"/>
                <a:cs typeface="Calibri"/>
              </a:rPr>
              <a:t>Examples of Existing Solutions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228600" y="1295400"/>
            <a:ext cx="8686800" cy="539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4963" indent="-334963"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Calibri"/>
                <a:cs typeface="Calibri"/>
              </a:rPr>
              <a:t>Avoiding using pre-computed tables – too slow</a:t>
            </a:r>
          </a:p>
          <a:p>
            <a:pPr marL="334963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Calibri"/>
                <a:cs typeface="Calibri"/>
              </a:rPr>
              <a:t>Locking critical data in the cache (Wang and Lee, ISCA 07)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Impacts performance</a:t>
            </a:r>
          </a:p>
          <a:p>
            <a:pPr marL="792163" lvl="1" indent="-334963"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Requires OS/ISA support for identifying critical data</a:t>
            </a:r>
          </a:p>
          <a:p>
            <a:pPr marL="334963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Calibri"/>
                <a:cs typeface="Calibri"/>
              </a:rPr>
              <a:t>Randomizing the victim selection </a:t>
            </a: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( Wang and Lee, ISCA 07)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Significant cache re-engineering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High complexity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Requires OS/ISA support to limit the extent to critical data only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0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9213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Calibri"/>
                <a:cs typeface="Calibri"/>
              </a:rPr>
              <a:t>Dynamic Memory-to-Cache Remapping (</a:t>
            </a: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Wang and Lee, 2008)</a:t>
            </a:r>
            <a:endParaRPr lang="en-GB" sz="24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Complex hardware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Calibri"/>
                <a:cs typeface="Calibri"/>
              </a:rPr>
              <a:t>Significant cache redesign of peripheral circuitry</a:t>
            </a:r>
          </a:p>
          <a:p>
            <a:pPr marL="334963" indent="-334963" algn="ctr">
              <a:spcBef>
                <a:spcPts val="600"/>
              </a:spcBef>
              <a:buClrTx/>
              <a:buSzTx/>
              <a:buFontTx/>
              <a:buNone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0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136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0"/>
            <a:ext cx="8534400" cy="2362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cs typeface="+mj-cs"/>
              </a:rPr>
              <a:t>New Cache Designs for Thwarting Software Cache-based Side Channel Attacks</a:t>
            </a:r>
            <a:br>
              <a:rPr lang="en-US" sz="4000" dirty="0">
                <a:cs typeface="+mj-cs"/>
              </a:rPr>
            </a:br>
            <a:br>
              <a:rPr lang="en-US" sz="4000" dirty="0">
                <a:cs typeface="+mj-cs"/>
              </a:rPr>
            </a:br>
            <a:r>
              <a:rPr lang="en-US" sz="2800" b="0" dirty="0" err="1">
                <a:latin typeface="Calisto MT"/>
                <a:cs typeface="Calisto MT"/>
              </a:rPr>
              <a:t>Zhenghong</a:t>
            </a:r>
            <a:r>
              <a:rPr lang="en-US" sz="2800" b="0" dirty="0">
                <a:latin typeface="Calisto MT"/>
                <a:cs typeface="Calisto MT"/>
              </a:rPr>
              <a:t> Wang and Ruby Lee</a:t>
            </a:r>
            <a:endParaRPr lang="en-US" sz="4000" b="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2357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Proposed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The main problem is direct or indirect cache interference</a:t>
            </a:r>
          </a:p>
          <a:p>
            <a:pPr>
              <a:defRPr/>
            </a:pPr>
            <a:r>
              <a:rPr lang="en-US" sz="2800" dirty="0"/>
              <a:t>One of the solutions is learning from the attacks and rewrite the software </a:t>
            </a:r>
          </a:p>
          <a:p>
            <a:pPr>
              <a:defRPr/>
            </a:pPr>
            <a:r>
              <a:rPr lang="en-US" sz="2800" dirty="0"/>
              <a:t>Pervious solutions are attack specific and have performance degradation</a:t>
            </a:r>
          </a:p>
          <a:p>
            <a:pPr>
              <a:defRPr/>
            </a:pPr>
            <a:r>
              <a:rPr lang="en-US" sz="2800" dirty="0"/>
              <a:t>This paper tried to eliminate the root of the problem with minimum impact and low cost</a:t>
            </a:r>
          </a:p>
          <a:p>
            <a:pPr>
              <a:defRPr/>
            </a:pPr>
            <a:r>
              <a:rPr lang="en-US" sz="2800" dirty="0"/>
              <a:t>Proposed two solutions </a:t>
            </a:r>
          </a:p>
          <a:p>
            <a:pPr lvl="1">
              <a:defRPr/>
            </a:pPr>
            <a:r>
              <a:rPr lang="en-US" sz="2400" dirty="0"/>
              <a:t>Partitioning </a:t>
            </a:r>
          </a:p>
          <a:p>
            <a:pPr lvl="1">
              <a:defRPr/>
            </a:pPr>
            <a:r>
              <a:rPr lang="en-US" sz="2400" dirty="0"/>
              <a:t>Randomization </a:t>
            </a:r>
          </a:p>
        </p:txBody>
      </p:sp>
    </p:spTree>
    <p:extLst>
      <p:ext uri="{BB962C8B-B14F-4D97-AF65-F5344CB8AC3E}">
        <p14:creationId xmlns:p14="http://schemas.microsoft.com/office/powerpoint/2010/main" val="3025561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Proposed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Partition-Locked Cache (</a:t>
            </a:r>
            <a:r>
              <a:rPr lang="en-US" dirty="0" err="1"/>
              <a:t>PLCache</a:t>
            </a:r>
            <a:r>
              <a:rPr lang="en-US" dirty="0"/>
              <a:t>)</a:t>
            </a:r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6 - Ορθογώνιο"/>
          <p:cNvSpPr/>
          <p:nvPr/>
        </p:nvSpPr>
        <p:spPr>
          <a:xfrm>
            <a:off x="1624013" y="2133600"/>
            <a:ext cx="571500" cy="5000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L</a:t>
            </a:r>
            <a:endParaRPr lang="el-GR" dirty="0"/>
          </a:p>
        </p:txBody>
      </p:sp>
      <p:sp>
        <p:nvSpPr>
          <p:cNvPr id="5" name="7 - Ορθογώνιο"/>
          <p:cNvSpPr/>
          <p:nvPr/>
        </p:nvSpPr>
        <p:spPr>
          <a:xfrm>
            <a:off x="2195513" y="2133600"/>
            <a:ext cx="928687" cy="50006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ID</a:t>
            </a:r>
            <a:endParaRPr lang="el-GR" dirty="0"/>
          </a:p>
        </p:txBody>
      </p:sp>
      <p:sp>
        <p:nvSpPr>
          <p:cNvPr id="6" name="10 - Ορθογώνιο"/>
          <p:cNvSpPr/>
          <p:nvPr/>
        </p:nvSpPr>
        <p:spPr>
          <a:xfrm>
            <a:off x="3124200" y="2133600"/>
            <a:ext cx="4857750" cy="5000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Original Cache Line</a:t>
            </a:r>
            <a:endParaRPr lang="el-GR" dirty="0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62484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70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solidFill>
                  <a:schemeClr val="accent2"/>
                </a:solidFill>
                <a:latin typeface="Calibri"/>
                <a:cs typeface="Calibri"/>
              </a:rPr>
              <a:t>Threat Model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12775" y="4002088"/>
            <a:ext cx="82931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0">
                <a:latin typeface="Calibri"/>
                <a:cs typeface="Calibri"/>
              </a:rPr>
              <a:t>Assumptions</a:t>
            </a:r>
          </a:p>
          <a:p>
            <a:r>
              <a:rPr lang="en-US" sz="2400" b="0" i="1">
                <a:latin typeface="Calibri"/>
                <a:cs typeface="Calibri"/>
              </a:rPr>
              <a:t>- Only Alice Knows K</a:t>
            </a:r>
            <a:r>
              <a:rPr lang="en-US" sz="2400" b="0" i="1" baseline="-25000">
                <a:latin typeface="Calibri"/>
                <a:cs typeface="Calibri"/>
              </a:rPr>
              <a:t>a </a:t>
            </a:r>
          </a:p>
          <a:p>
            <a:r>
              <a:rPr lang="en-US" sz="2400" b="0" i="1">
                <a:latin typeface="Calibri"/>
                <a:cs typeface="Calibri"/>
              </a:rPr>
              <a:t>- Only Bob Knows K</a:t>
            </a:r>
            <a:r>
              <a:rPr lang="en-US" sz="2400" b="0" i="1" baseline="-25000">
                <a:latin typeface="Calibri"/>
                <a:cs typeface="Calibri"/>
              </a:rPr>
              <a:t>b</a:t>
            </a:r>
          </a:p>
          <a:p>
            <a:r>
              <a:rPr lang="en-US" sz="2400" b="0" i="1">
                <a:latin typeface="Calibri"/>
                <a:cs typeface="Calibri"/>
              </a:rPr>
              <a:t>- Mallory has access to E, D and  the Communication Channel but  does not know the decryption key K</a:t>
            </a:r>
            <a:r>
              <a:rPr lang="en-US" sz="2400" b="0" i="1" baseline="-25000">
                <a:latin typeface="Calibri"/>
                <a:cs typeface="Calibri"/>
              </a:rPr>
              <a:t>b</a:t>
            </a:r>
            <a:endParaRPr lang="en-US" sz="2400" b="0" i="1">
              <a:latin typeface="Calibri"/>
              <a:cs typeface="Calibri"/>
            </a:endParaRPr>
          </a:p>
          <a:p>
            <a:endParaRPr lang="en-US" sz="2400" b="0" i="1">
              <a:latin typeface="Calibri"/>
              <a:cs typeface="Calibri"/>
            </a:endParaRPr>
          </a:p>
          <a:p>
            <a:endParaRPr lang="en-US" sz="2400" b="0" i="1">
              <a:solidFill>
                <a:srgbClr val="FF9966"/>
              </a:solidFill>
              <a:latin typeface="Calibri"/>
              <a:cs typeface="Calibri"/>
            </a:endParaRPr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1371600" y="1219200"/>
            <a:ext cx="1752600" cy="1600200"/>
            <a:chOff x="1152" y="1152"/>
            <a:chExt cx="1104" cy="1008"/>
          </a:xfrm>
        </p:grpSpPr>
        <p:sp>
          <p:nvSpPr>
            <p:cNvPr id="53253" name="Rectangle 5"/>
            <p:cNvSpPr>
              <a:spLocks noChangeArrowheads="1"/>
            </p:cNvSpPr>
            <p:nvPr/>
          </p:nvSpPr>
          <p:spPr bwMode="auto">
            <a:xfrm>
              <a:off x="1152" y="1152"/>
              <a:ext cx="1104" cy="10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1392" y="1440"/>
              <a:ext cx="624" cy="3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CC0000"/>
                  </a:solidFill>
                  <a:latin typeface="Calibri"/>
                  <a:cs typeface="Calibri"/>
                </a:rPr>
                <a:t>E</a:t>
              </a:r>
              <a:endParaRPr lang="en-US" sz="2400" b="0">
                <a:latin typeface="Calibri"/>
                <a:cs typeface="Calibri"/>
              </a:endParaRPr>
            </a:p>
          </p:txBody>
        </p:sp>
        <p:sp>
          <p:nvSpPr>
            <p:cNvPr id="53255" name="Line 7"/>
            <p:cNvSpPr>
              <a:spLocks noChangeShapeType="1"/>
            </p:cNvSpPr>
            <p:nvPr/>
          </p:nvSpPr>
          <p:spPr bwMode="auto">
            <a:xfrm flipV="1">
              <a:off x="1680" y="1776"/>
              <a:ext cx="0" cy="28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56" name="Text Box 8"/>
            <p:cNvSpPr txBox="1">
              <a:spLocks noChangeArrowheads="1"/>
            </p:cNvSpPr>
            <p:nvPr/>
          </p:nvSpPr>
          <p:spPr bwMode="auto">
            <a:xfrm>
              <a:off x="1680" y="1824"/>
              <a:ext cx="28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rgbClr val="3366CC"/>
                  </a:solidFill>
                  <a:latin typeface="Calibri"/>
                  <a:cs typeface="Calibri"/>
                </a:rPr>
                <a:t>K</a:t>
              </a:r>
              <a:r>
                <a:rPr lang="en-US" sz="2400" b="0" baseline="-25000">
                  <a:solidFill>
                    <a:srgbClr val="3366CC"/>
                  </a:solidFill>
                  <a:latin typeface="Calibri"/>
                  <a:cs typeface="Calibri"/>
                </a:rPr>
                <a:t>a</a:t>
              </a:r>
              <a:endParaRPr lang="en-US" sz="2400" b="0">
                <a:solidFill>
                  <a:srgbClr val="3366CC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533400" y="1981200"/>
            <a:ext cx="1143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Calibri"/>
              <a:cs typeface="Calibri"/>
            </a:endParaRPr>
          </a:p>
        </p:txBody>
      </p:sp>
      <p:grpSp>
        <p:nvGrpSpPr>
          <p:cNvPr id="53258" name="Group 10"/>
          <p:cNvGrpSpPr>
            <a:grpSpLocks/>
          </p:cNvGrpSpPr>
          <p:nvPr/>
        </p:nvGrpSpPr>
        <p:grpSpPr bwMode="auto">
          <a:xfrm>
            <a:off x="6019800" y="1219200"/>
            <a:ext cx="1752600" cy="1600200"/>
            <a:chOff x="1152" y="1152"/>
            <a:chExt cx="1104" cy="1008"/>
          </a:xfrm>
        </p:grpSpPr>
        <p:sp>
          <p:nvSpPr>
            <p:cNvPr id="53259" name="Rectangle 11"/>
            <p:cNvSpPr>
              <a:spLocks noChangeArrowheads="1"/>
            </p:cNvSpPr>
            <p:nvPr/>
          </p:nvSpPr>
          <p:spPr bwMode="auto">
            <a:xfrm>
              <a:off x="1152" y="1152"/>
              <a:ext cx="1104" cy="10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60" name="Rectangle 12"/>
            <p:cNvSpPr>
              <a:spLocks noChangeArrowheads="1"/>
            </p:cNvSpPr>
            <p:nvPr/>
          </p:nvSpPr>
          <p:spPr bwMode="auto">
            <a:xfrm>
              <a:off x="1392" y="1440"/>
              <a:ext cx="624" cy="3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0">
                  <a:solidFill>
                    <a:srgbClr val="CC0000"/>
                  </a:solidFill>
                  <a:latin typeface="Calibri"/>
                  <a:cs typeface="Calibri"/>
                </a:rPr>
                <a:t>D</a:t>
              </a:r>
              <a:endParaRPr lang="en-US" sz="2400" b="0">
                <a:latin typeface="Calibri"/>
                <a:cs typeface="Calibri"/>
              </a:endParaRPr>
            </a:p>
          </p:txBody>
        </p:sp>
        <p:sp>
          <p:nvSpPr>
            <p:cNvPr id="53261" name="Line 13"/>
            <p:cNvSpPr>
              <a:spLocks noChangeShapeType="1"/>
            </p:cNvSpPr>
            <p:nvPr/>
          </p:nvSpPr>
          <p:spPr bwMode="auto">
            <a:xfrm flipV="1">
              <a:off x="1680" y="1776"/>
              <a:ext cx="0" cy="28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62" name="Text Box 14"/>
            <p:cNvSpPr txBox="1">
              <a:spLocks noChangeArrowheads="1"/>
            </p:cNvSpPr>
            <p:nvPr/>
          </p:nvSpPr>
          <p:spPr bwMode="auto">
            <a:xfrm>
              <a:off x="1680" y="1824"/>
              <a:ext cx="2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rgbClr val="3366CC"/>
                  </a:solidFill>
                  <a:latin typeface="Calibri"/>
                  <a:cs typeface="Calibri"/>
                </a:rPr>
                <a:t>K</a:t>
              </a:r>
              <a:r>
                <a:rPr lang="en-US" sz="2400" b="0" baseline="-25000">
                  <a:solidFill>
                    <a:srgbClr val="3366CC"/>
                  </a:solidFill>
                  <a:latin typeface="Calibri"/>
                  <a:cs typeface="Calibri"/>
                </a:rPr>
                <a:t>b</a:t>
              </a:r>
              <a:endParaRPr lang="en-US" sz="2400" b="0">
                <a:solidFill>
                  <a:schemeClr val="hlink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3263" name="Group 15"/>
          <p:cNvGrpSpPr>
            <a:grpSpLocks/>
          </p:cNvGrpSpPr>
          <p:nvPr/>
        </p:nvGrpSpPr>
        <p:grpSpPr bwMode="auto">
          <a:xfrm>
            <a:off x="2667000" y="1981200"/>
            <a:ext cx="3759200" cy="0"/>
            <a:chOff x="1680" y="1248"/>
            <a:chExt cx="2368" cy="0"/>
          </a:xfrm>
        </p:grpSpPr>
        <p:sp>
          <p:nvSpPr>
            <p:cNvPr id="53264" name="Line 16"/>
            <p:cNvSpPr>
              <a:spLocks noChangeShapeType="1"/>
            </p:cNvSpPr>
            <p:nvPr/>
          </p:nvSpPr>
          <p:spPr bwMode="auto">
            <a:xfrm>
              <a:off x="3600" y="1248"/>
              <a:ext cx="448" cy="0"/>
            </a:xfrm>
            <a:prstGeom prst="line">
              <a:avLst/>
            </a:prstGeom>
            <a:noFill/>
            <a:ln w="5080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65" name="Line 17"/>
            <p:cNvSpPr>
              <a:spLocks noChangeShapeType="1"/>
            </p:cNvSpPr>
            <p:nvPr/>
          </p:nvSpPr>
          <p:spPr bwMode="auto">
            <a:xfrm>
              <a:off x="1680" y="1248"/>
              <a:ext cx="384" cy="0"/>
            </a:xfrm>
            <a:prstGeom prst="line">
              <a:avLst/>
            </a:prstGeom>
            <a:noFill/>
            <a:ln w="5080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66" name="Line 18"/>
            <p:cNvSpPr>
              <a:spLocks noChangeShapeType="1"/>
            </p:cNvSpPr>
            <p:nvPr/>
          </p:nvSpPr>
          <p:spPr bwMode="auto">
            <a:xfrm>
              <a:off x="2112" y="1248"/>
              <a:ext cx="1296" cy="0"/>
            </a:xfrm>
            <a:prstGeom prst="line">
              <a:avLst/>
            </a:prstGeom>
            <a:noFill/>
            <a:ln w="50800">
              <a:solidFill>
                <a:srgbClr val="66FF33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</p:grp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3352800" y="1127125"/>
            <a:ext cx="22698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 i="1">
                <a:solidFill>
                  <a:schemeClr val="hlink"/>
                </a:solidFill>
                <a:latin typeface="Calibri"/>
                <a:cs typeface="Calibri"/>
              </a:rPr>
              <a:t>Communication</a:t>
            </a:r>
          </a:p>
          <a:p>
            <a:r>
              <a:rPr lang="en-US" sz="2400" b="0" i="1">
                <a:solidFill>
                  <a:schemeClr val="hlink"/>
                </a:solidFill>
                <a:latin typeface="Calibri"/>
                <a:cs typeface="Calibri"/>
              </a:rPr>
              <a:t>Channel</a:t>
            </a: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0" y="1355725"/>
            <a:ext cx="1306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chemeClr val="hlink"/>
                </a:solidFill>
                <a:latin typeface="Calibri"/>
                <a:cs typeface="Calibri"/>
              </a:rPr>
              <a:t>Message</a:t>
            </a:r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>
            <a:off x="7391400" y="1981200"/>
            <a:ext cx="83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>
              <a:latin typeface="Calibri"/>
              <a:cs typeface="Calibri"/>
            </a:endParaRP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7743825" y="1431925"/>
            <a:ext cx="1306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solidFill>
                  <a:schemeClr val="hlink"/>
                </a:solidFill>
                <a:latin typeface="Calibri"/>
                <a:cs typeface="Calibri"/>
              </a:rPr>
              <a:t>Message</a:t>
            </a:r>
          </a:p>
        </p:txBody>
      </p:sp>
      <p:grpSp>
        <p:nvGrpSpPr>
          <p:cNvPr id="53271" name="Group 23"/>
          <p:cNvGrpSpPr>
            <a:grpSpLocks/>
          </p:cNvGrpSpPr>
          <p:nvPr/>
        </p:nvGrpSpPr>
        <p:grpSpPr bwMode="auto">
          <a:xfrm>
            <a:off x="1993900" y="2819400"/>
            <a:ext cx="5016500" cy="990600"/>
            <a:chOff x="1256" y="1776"/>
            <a:chExt cx="3160" cy="624"/>
          </a:xfrm>
        </p:grpSpPr>
        <p:sp>
          <p:nvSpPr>
            <p:cNvPr id="53272" name="Freeform 24"/>
            <p:cNvSpPr>
              <a:spLocks/>
            </p:cNvSpPr>
            <p:nvPr/>
          </p:nvSpPr>
          <p:spPr bwMode="auto">
            <a:xfrm>
              <a:off x="1256" y="1776"/>
              <a:ext cx="616" cy="528"/>
            </a:xfrm>
            <a:custGeom>
              <a:avLst/>
              <a:gdLst>
                <a:gd name="T0" fmla="*/ 88 w 616"/>
                <a:gd name="T1" fmla="*/ 0 h 528"/>
                <a:gd name="T2" fmla="*/ 88 w 616"/>
                <a:gd name="T3" fmla="*/ 384 h 528"/>
                <a:gd name="T4" fmla="*/ 616 w 616"/>
                <a:gd name="T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6" h="528">
                  <a:moveTo>
                    <a:pt x="88" y="0"/>
                  </a:moveTo>
                  <a:cubicBezTo>
                    <a:pt x="44" y="148"/>
                    <a:pt x="0" y="296"/>
                    <a:pt x="88" y="384"/>
                  </a:cubicBezTo>
                  <a:cubicBezTo>
                    <a:pt x="176" y="472"/>
                    <a:pt x="396" y="500"/>
                    <a:pt x="616" y="528"/>
                  </a:cubicBezTo>
                </a:path>
              </a:pathLst>
            </a:custGeom>
            <a:noFill/>
            <a:ln w="38100" cmpd="sng">
              <a:solidFill>
                <a:srgbClr val="FFCC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73" name="Freeform 25"/>
            <p:cNvSpPr>
              <a:spLocks/>
            </p:cNvSpPr>
            <p:nvPr/>
          </p:nvSpPr>
          <p:spPr bwMode="auto">
            <a:xfrm>
              <a:off x="2448" y="1824"/>
              <a:ext cx="1968" cy="576"/>
            </a:xfrm>
            <a:custGeom>
              <a:avLst/>
              <a:gdLst>
                <a:gd name="T0" fmla="*/ 1728 w 1968"/>
                <a:gd name="T1" fmla="*/ 0 h 576"/>
                <a:gd name="T2" fmla="*/ 1680 w 1968"/>
                <a:gd name="T3" fmla="*/ 480 h 576"/>
                <a:gd name="T4" fmla="*/ 0 w 1968"/>
                <a:gd name="T5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8" h="576">
                  <a:moveTo>
                    <a:pt x="1728" y="0"/>
                  </a:moveTo>
                  <a:cubicBezTo>
                    <a:pt x="1848" y="192"/>
                    <a:pt x="1968" y="384"/>
                    <a:pt x="1680" y="480"/>
                  </a:cubicBezTo>
                  <a:cubicBezTo>
                    <a:pt x="1392" y="576"/>
                    <a:pt x="696" y="576"/>
                    <a:pt x="0" y="576"/>
                  </a:cubicBezTo>
                </a:path>
              </a:pathLst>
            </a:custGeom>
            <a:noFill/>
            <a:ln w="38100" cmpd="sng">
              <a:solidFill>
                <a:srgbClr val="FFCC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74" name="Text Box 26"/>
            <p:cNvSpPr txBox="1">
              <a:spLocks noChangeArrowheads="1"/>
            </p:cNvSpPr>
            <p:nvPr/>
          </p:nvSpPr>
          <p:spPr bwMode="auto">
            <a:xfrm>
              <a:off x="1776" y="1779"/>
              <a:ext cx="170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rgbClr val="FFCC00"/>
                  </a:solidFill>
                  <a:latin typeface="Calibri"/>
                  <a:cs typeface="Calibri"/>
                </a:rPr>
                <a:t> leaked Information</a:t>
              </a:r>
              <a:endParaRPr lang="en-US" sz="2400" b="0">
                <a:solidFill>
                  <a:srgbClr val="FF3300"/>
                </a:solidFill>
                <a:latin typeface="Calibri"/>
                <a:cs typeface="Calibri"/>
              </a:endParaRPr>
            </a:p>
          </p:txBody>
        </p:sp>
        <p:sp>
          <p:nvSpPr>
            <p:cNvPr id="53275" name="Line 27"/>
            <p:cNvSpPr>
              <a:spLocks noChangeShapeType="1"/>
            </p:cNvSpPr>
            <p:nvPr/>
          </p:nvSpPr>
          <p:spPr bwMode="auto">
            <a:xfrm flipH="1">
              <a:off x="1488" y="1968"/>
              <a:ext cx="336" cy="24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3276" name="Line 28"/>
            <p:cNvSpPr>
              <a:spLocks noChangeShapeType="1"/>
            </p:cNvSpPr>
            <p:nvPr/>
          </p:nvSpPr>
          <p:spPr bwMode="auto">
            <a:xfrm>
              <a:off x="3360" y="2016"/>
              <a:ext cx="480" cy="288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</p:grpSp>
      <p:grpSp>
        <p:nvGrpSpPr>
          <p:cNvPr id="53277" name="Group 29"/>
          <p:cNvGrpSpPr>
            <a:grpSpLocks/>
          </p:cNvGrpSpPr>
          <p:nvPr/>
        </p:nvGrpSpPr>
        <p:grpSpPr bwMode="auto">
          <a:xfrm>
            <a:off x="2892425" y="2065338"/>
            <a:ext cx="2078038" cy="2429809"/>
            <a:chOff x="1968" y="1488"/>
            <a:chExt cx="1392" cy="1774"/>
          </a:xfrm>
        </p:grpSpPr>
        <p:graphicFrame>
          <p:nvGraphicFramePr>
            <p:cNvPr id="53278" name="Object 30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064" y="2352"/>
            <a:ext cx="560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4" name="Clip" r:id="rId3" imgW="3593880" imgH="3387600" progId="MS_ClipArt_Gallery.2">
                    <p:embed/>
                  </p:oleObj>
                </mc:Choice>
                <mc:Fallback>
                  <p:oleObj name="Clip" r:id="rId3" imgW="3593880" imgH="338760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2352"/>
                          <a:ext cx="560" cy="528"/>
                        </a:xfrm>
                        <a:prstGeom prst="rect">
                          <a:avLst/>
                        </a:prstGeom>
                        <a:solidFill>
                          <a:srgbClr val="CC00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79" name="Rectangle 31"/>
            <p:cNvSpPr>
              <a:spLocks noChangeArrowheads="1"/>
            </p:cNvSpPr>
            <p:nvPr/>
          </p:nvSpPr>
          <p:spPr bwMode="auto">
            <a:xfrm>
              <a:off x="1968" y="2927"/>
              <a:ext cx="787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sz="2400" b="0">
                  <a:solidFill>
                    <a:srgbClr val="FF3300"/>
                  </a:solidFill>
                  <a:latin typeface="Calibri"/>
                  <a:cs typeface="Calibri"/>
                </a:rPr>
                <a:t>Mallory</a:t>
              </a:r>
              <a:endParaRPr lang="en-US" sz="2400" b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53280" name="Freeform 32"/>
            <p:cNvSpPr>
              <a:spLocks/>
            </p:cNvSpPr>
            <p:nvPr/>
          </p:nvSpPr>
          <p:spPr bwMode="auto">
            <a:xfrm>
              <a:off x="2640" y="1488"/>
              <a:ext cx="720" cy="960"/>
            </a:xfrm>
            <a:custGeom>
              <a:avLst/>
              <a:gdLst>
                <a:gd name="T0" fmla="*/ 0 w 720"/>
                <a:gd name="T1" fmla="*/ 960 h 960"/>
                <a:gd name="T2" fmla="*/ 432 w 720"/>
                <a:gd name="T3" fmla="*/ 768 h 960"/>
                <a:gd name="T4" fmla="*/ 720 w 720"/>
                <a:gd name="T5" fmla="*/ 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0" h="960">
                  <a:moveTo>
                    <a:pt x="0" y="960"/>
                  </a:moveTo>
                  <a:cubicBezTo>
                    <a:pt x="156" y="944"/>
                    <a:pt x="312" y="928"/>
                    <a:pt x="432" y="768"/>
                  </a:cubicBezTo>
                  <a:cubicBezTo>
                    <a:pt x="552" y="608"/>
                    <a:pt x="636" y="304"/>
                    <a:pt x="720" y="0"/>
                  </a:cubicBezTo>
                </a:path>
              </a:pathLst>
            </a:custGeom>
            <a:noFill/>
            <a:ln w="38100" cap="flat" cmpd="sng">
              <a:solidFill>
                <a:srgbClr val="DDDDDD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</p:grpSp>
      <p:grpSp>
        <p:nvGrpSpPr>
          <p:cNvPr id="53281" name="Group 33"/>
          <p:cNvGrpSpPr>
            <a:grpSpLocks/>
          </p:cNvGrpSpPr>
          <p:nvPr/>
        </p:nvGrpSpPr>
        <p:grpSpPr bwMode="auto">
          <a:xfrm>
            <a:off x="350838" y="2289176"/>
            <a:ext cx="854075" cy="1295401"/>
            <a:chOff x="221" y="1442"/>
            <a:chExt cx="538" cy="816"/>
          </a:xfrm>
        </p:grpSpPr>
        <p:sp>
          <p:nvSpPr>
            <p:cNvPr id="53282" name="Rectangle 34"/>
            <p:cNvSpPr>
              <a:spLocks noChangeArrowheads="1"/>
            </p:cNvSpPr>
            <p:nvPr/>
          </p:nvSpPr>
          <p:spPr bwMode="auto">
            <a:xfrm>
              <a:off x="221" y="1969"/>
              <a:ext cx="507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1" hangingPunct="1"/>
              <a:r>
                <a:rPr lang="en-US" sz="2400" b="0">
                  <a:latin typeface="Calibri"/>
                  <a:cs typeface="Calibri"/>
                </a:rPr>
                <a:t>Alice</a:t>
              </a:r>
            </a:p>
          </p:txBody>
        </p:sp>
        <p:graphicFrame>
          <p:nvGraphicFramePr>
            <p:cNvPr id="53283" name="Object 3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266" y="1442"/>
            <a:ext cx="493" cy="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5" name="Clip" r:id="rId5" imgW="2639880" imgH="2900160" progId="MS_ClipArt_Gallery.2">
                    <p:embed/>
                  </p:oleObj>
                </mc:Choice>
                <mc:Fallback>
                  <p:oleObj name="Clip" r:id="rId5" imgW="2639880" imgH="290016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" y="1442"/>
                          <a:ext cx="493" cy="542"/>
                        </a:xfrm>
                        <a:prstGeom prst="rect">
                          <a:avLst/>
                        </a:prstGeom>
                        <a:solidFill>
                          <a:srgbClr val="660033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3284" name="Group 36"/>
          <p:cNvGrpSpPr>
            <a:grpSpLocks/>
          </p:cNvGrpSpPr>
          <p:nvPr/>
        </p:nvGrpSpPr>
        <p:grpSpPr bwMode="auto">
          <a:xfrm>
            <a:off x="8056568" y="2079626"/>
            <a:ext cx="685800" cy="1252538"/>
            <a:chOff x="4718" y="881"/>
            <a:chExt cx="432" cy="789"/>
          </a:xfrm>
        </p:grpSpPr>
        <p:sp>
          <p:nvSpPr>
            <p:cNvPr id="53285" name="Rectangle 37"/>
            <p:cNvSpPr>
              <a:spLocks noChangeArrowheads="1"/>
            </p:cNvSpPr>
            <p:nvPr/>
          </p:nvSpPr>
          <p:spPr bwMode="auto">
            <a:xfrm>
              <a:off x="4718" y="1381"/>
              <a:ext cx="43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1" hangingPunct="1"/>
              <a:r>
                <a:rPr lang="en-US" sz="2400" b="0">
                  <a:latin typeface="Calibri"/>
                  <a:cs typeface="Calibri"/>
                </a:rPr>
                <a:t>Bob</a:t>
              </a:r>
            </a:p>
          </p:txBody>
        </p:sp>
        <p:graphicFrame>
          <p:nvGraphicFramePr>
            <p:cNvPr id="53286" name="Object 3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793" y="881"/>
            <a:ext cx="336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6" name="Clip" r:id="rId7" imgW="2709720" imgH="4240080" progId="MS_ClipArt_Gallery.2">
                    <p:embed/>
                  </p:oleObj>
                </mc:Choice>
                <mc:Fallback>
                  <p:oleObj name="Clip" r:id="rId7" imgW="2709720" imgH="4240080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3" y="881"/>
                          <a:ext cx="336" cy="52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xmlns="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287" name="Text Box 39"/>
          <p:cNvSpPr txBox="1">
            <a:spLocks noChangeArrowheads="1"/>
          </p:cNvSpPr>
          <p:nvPr/>
        </p:nvSpPr>
        <p:spPr bwMode="auto">
          <a:xfrm>
            <a:off x="3898900" y="3530600"/>
            <a:ext cx="5245100" cy="107721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rgbClr val="660033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0" i="1">
                <a:solidFill>
                  <a:srgbClr val="FFFF99"/>
                </a:solidFill>
                <a:latin typeface="Calibri"/>
                <a:cs typeface="Calibri"/>
              </a:rPr>
              <a:t>Side Channels in the real world</a:t>
            </a:r>
          </a:p>
          <a:p>
            <a:r>
              <a:rPr lang="en-US" sz="2000" b="0">
                <a:solidFill>
                  <a:srgbClr val="66FFFF"/>
                </a:solidFill>
                <a:latin typeface="Calibri"/>
                <a:cs typeface="Calibri"/>
              </a:rPr>
              <a:t>Through which a cryptographic module leaks information to its environment unintentionally</a:t>
            </a:r>
            <a:endParaRPr lang="en-US" sz="2000" b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97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32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3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3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  <p:bldP spid="53287" grpId="0" build="p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Proposed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Random Permutation Cache (</a:t>
            </a:r>
            <a:r>
              <a:rPr lang="en-US" dirty="0" err="1"/>
              <a:t>RPCache</a:t>
            </a:r>
            <a:r>
              <a:rPr lang="en-US" dirty="0"/>
              <a:t>)</a:t>
            </a:r>
          </a:p>
          <a:p>
            <a:pPr lvl="1">
              <a:defRPr/>
            </a:pPr>
            <a:r>
              <a:rPr lang="en-US" dirty="0"/>
              <a:t>Introducing randomization to the memory-to-cache mapping, which eliminate knowing which cache lines evicted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78867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153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Proposed Models</a:t>
            </a:r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477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761523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217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Proposed Models</a:t>
            </a:r>
          </a:p>
        </p:txBody>
      </p:sp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1143000" y="1752600"/>
            <a:ext cx="852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Cache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86200" y="2438400"/>
          <a:ext cx="838200" cy="296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143000" y="2438400"/>
          <a:ext cx="838200" cy="296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705600" y="2438400"/>
          <a:ext cx="914400" cy="296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609600" y="3352800"/>
            <a:ext cx="5334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352800" y="3352800"/>
            <a:ext cx="5334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172200" y="3352800"/>
            <a:ext cx="5334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981200" y="3352800"/>
            <a:ext cx="533400" cy="0"/>
          </a:xfrm>
          <a:prstGeom prst="straightConnector1">
            <a:avLst/>
          </a:prstGeom>
          <a:ln>
            <a:solidFill>
              <a:srgbClr val="FF3412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620000" y="4495800"/>
            <a:ext cx="533400" cy="0"/>
          </a:xfrm>
          <a:prstGeom prst="straightConnector1">
            <a:avLst/>
          </a:prstGeom>
          <a:ln>
            <a:solidFill>
              <a:srgbClr val="FF3412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724400" y="3352800"/>
            <a:ext cx="533400" cy="0"/>
          </a:xfrm>
          <a:prstGeom prst="straightConnector1">
            <a:avLst/>
          </a:prstGeom>
          <a:ln>
            <a:solidFill>
              <a:srgbClr val="FF3412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724400" y="3733800"/>
            <a:ext cx="533400" cy="0"/>
          </a:xfrm>
          <a:prstGeom prst="straightConnector1">
            <a:avLst/>
          </a:prstGeom>
          <a:ln>
            <a:solidFill>
              <a:srgbClr val="FF3412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724400" y="4114800"/>
            <a:ext cx="533400" cy="0"/>
          </a:xfrm>
          <a:prstGeom prst="straightConnector1">
            <a:avLst/>
          </a:prstGeom>
          <a:ln>
            <a:solidFill>
              <a:srgbClr val="FF3412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724400" y="4495800"/>
            <a:ext cx="533400" cy="0"/>
          </a:xfrm>
          <a:prstGeom prst="straightConnector1">
            <a:avLst/>
          </a:prstGeom>
          <a:ln>
            <a:solidFill>
              <a:srgbClr val="FF3412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9600" y="5867400"/>
            <a:ext cx="5334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17" name="TextBox 28"/>
          <p:cNvSpPr txBox="1">
            <a:spLocks noChangeArrowheads="1"/>
          </p:cNvSpPr>
          <p:nvPr/>
        </p:nvSpPr>
        <p:spPr bwMode="auto">
          <a:xfrm>
            <a:off x="1219200" y="5715000"/>
            <a:ext cx="3276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Victim Access</a:t>
            </a:r>
          </a:p>
          <a:p>
            <a:pPr eaLnBrk="1" hangingPunct="1"/>
            <a:endParaRPr lang="en-US" sz="500"/>
          </a:p>
          <a:p>
            <a:pPr eaLnBrk="1" hangingPunct="1"/>
            <a:r>
              <a:rPr lang="en-US" sz="1800"/>
              <a:t>Attacker discovered miss</a:t>
            </a:r>
          </a:p>
          <a:p>
            <a:pPr eaLnBrk="1" hangingPunct="1"/>
            <a:endParaRPr lang="en-US" sz="400"/>
          </a:p>
          <a:p>
            <a:pPr eaLnBrk="1" hangingPunct="1"/>
            <a:r>
              <a:rPr lang="en-US" sz="1800"/>
              <a:t>Filled by attacker data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09600" y="6248400"/>
            <a:ext cx="533400" cy="0"/>
          </a:xfrm>
          <a:prstGeom prst="straightConnector1">
            <a:avLst/>
          </a:prstGeom>
          <a:ln>
            <a:solidFill>
              <a:srgbClr val="FF3412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609600" y="6400800"/>
          <a:ext cx="533400" cy="365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581" marB="4558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4876800" y="5867400"/>
          <a:ext cx="533400" cy="365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581" marB="4558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4876800" y="6400800"/>
          <a:ext cx="533400" cy="365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581" marB="4558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837" name="TextBox 33"/>
          <p:cNvSpPr txBox="1">
            <a:spLocks noChangeArrowheads="1"/>
          </p:cNvSpPr>
          <p:nvPr/>
        </p:nvSpPr>
        <p:spPr bwMode="auto">
          <a:xfrm>
            <a:off x="5410200" y="5867400"/>
            <a:ext cx="297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Locked cache lines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Replaced cache line</a:t>
            </a:r>
          </a:p>
        </p:txBody>
      </p:sp>
      <p:sp>
        <p:nvSpPr>
          <p:cNvPr id="31838" name="TextBox 34"/>
          <p:cNvSpPr txBox="1">
            <a:spLocks noChangeArrowheads="1"/>
          </p:cNvSpPr>
          <p:nvPr/>
        </p:nvSpPr>
        <p:spPr bwMode="auto">
          <a:xfrm>
            <a:off x="3733800" y="17526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LPCache</a:t>
            </a:r>
          </a:p>
        </p:txBody>
      </p:sp>
      <p:sp>
        <p:nvSpPr>
          <p:cNvPr id="31839" name="Rectangle 36"/>
          <p:cNvSpPr>
            <a:spLocks noChangeArrowheads="1"/>
          </p:cNvSpPr>
          <p:nvPr/>
        </p:nvSpPr>
        <p:spPr bwMode="auto">
          <a:xfrm>
            <a:off x="6553200" y="1752600"/>
            <a:ext cx="117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RPCache</a:t>
            </a:r>
          </a:p>
        </p:txBody>
      </p:sp>
    </p:spTree>
    <p:extLst>
      <p:ext uri="{BB962C8B-B14F-4D97-AF65-F5344CB8AC3E}">
        <p14:creationId xmlns:p14="http://schemas.microsoft.com/office/powerpoint/2010/main" val="299874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Performance impact on the protected code</a:t>
            </a:r>
          </a:p>
          <a:p>
            <a:pPr lvl="1">
              <a:defRPr/>
            </a:pPr>
            <a:r>
              <a:rPr lang="en-US" sz="2000" dirty="0" err="1"/>
              <a:t>OpenSSL</a:t>
            </a:r>
            <a:r>
              <a:rPr lang="en-US" sz="2000" dirty="0"/>
              <a:t> 0.9.7a implementation of AES was tested on a processor with traditional cache, L1 </a:t>
            </a:r>
            <a:r>
              <a:rPr lang="en-US" sz="2000" dirty="0" err="1"/>
              <a:t>PLcache</a:t>
            </a:r>
            <a:r>
              <a:rPr lang="en-US" sz="2000" dirty="0"/>
              <a:t>, and L1 </a:t>
            </a:r>
            <a:r>
              <a:rPr lang="en-US" sz="2000" dirty="0" err="1"/>
              <a:t>RPcache</a:t>
            </a:r>
            <a:endParaRPr lang="en-US" sz="2000" dirty="0"/>
          </a:p>
          <a:p>
            <a:pPr marL="344487" lvl="1" indent="0">
              <a:buFont typeface="Wingdings" charset="0"/>
              <a:buNone/>
              <a:defRPr/>
            </a:pPr>
            <a:endParaRPr lang="en-US" sz="2000" dirty="0"/>
          </a:p>
          <a:p>
            <a:pPr lvl="1">
              <a:defRPr/>
            </a:pPr>
            <a:r>
              <a:rPr lang="en-US" sz="2000" dirty="0"/>
              <a:t>5 Kbytes of the data needed to be protected</a:t>
            </a:r>
          </a:p>
          <a:p>
            <a:pPr marL="344487" lvl="1" indent="0">
              <a:buFont typeface="Wingdings" charset="0"/>
              <a:buNone/>
              <a:defRPr/>
            </a:pPr>
            <a:endParaRPr lang="en-US" sz="2000" dirty="0"/>
          </a:p>
          <a:p>
            <a:pPr lvl="1">
              <a:defRPr/>
            </a:pPr>
            <a:r>
              <a:rPr lang="en-US" sz="2000" dirty="0"/>
              <a:t>L2 cache is large enough, so there are no performance impact</a:t>
            </a:r>
          </a:p>
          <a:p>
            <a:pPr marL="693737" lvl="2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83820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31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Performance impact on the whole system due to the protected code</a:t>
            </a:r>
          </a:p>
          <a:p>
            <a:pPr lvl="1">
              <a:defRPr/>
            </a:pPr>
            <a:r>
              <a:rPr lang="en-US" sz="1800" dirty="0"/>
              <a:t>AES runs with another thread simultaneously (SPEC2000fp and SPEC2000int)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8801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Screen Shot 2015-04-15 at 2.42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876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595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Cache-based side channel attacks can impact a large spectrum of systems and users</a:t>
            </a:r>
          </a:p>
          <a:p>
            <a:pPr>
              <a:defRPr/>
            </a:pPr>
            <a:r>
              <a:rPr lang="en-US" dirty="0"/>
              <a:t>Software solutions adds significant overhead </a:t>
            </a:r>
          </a:p>
          <a:p>
            <a:pPr>
              <a:defRPr/>
            </a:pPr>
            <a:r>
              <a:rPr lang="en-US" dirty="0"/>
              <a:t>Hardware solution are general purpose</a:t>
            </a:r>
          </a:p>
          <a:p>
            <a:pPr>
              <a:defRPr/>
            </a:pPr>
            <a:r>
              <a:rPr lang="en-US" dirty="0" err="1"/>
              <a:t>PLCache</a:t>
            </a:r>
            <a:r>
              <a:rPr lang="en-US" dirty="0"/>
              <a:t>: Minimal hardware cost. However, developers much use there APIs</a:t>
            </a:r>
          </a:p>
          <a:p>
            <a:pPr>
              <a:defRPr/>
            </a:pPr>
            <a:r>
              <a:rPr lang="en-US" dirty="0" err="1"/>
              <a:t>RPCache</a:t>
            </a:r>
            <a:r>
              <a:rPr lang="en-US" dirty="0"/>
              <a:t>: Adds area and complexity to the hardware, but the developer has to do nothing </a:t>
            </a:r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9548813" y="33067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81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</a:t>
            </a:r>
            <a:r>
              <a:rPr lang="en-US" dirty="0" err="1"/>
              <a:t>Monopolizable</a:t>
            </a:r>
            <a:r>
              <a:rPr lang="en-US" dirty="0"/>
              <a:t>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prevent attacker from monopolizing the cache</a:t>
            </a:r>
          </a:p>
        </p:txBody>
      </p:sp>
    </p:spTree>
    <p:extLst>
      <p:ext uri="{BB962C8B-B14F-4D97-AF65-F5344CB8AC3E}">
        <p14:creationId xmlns:p14="http://schemas.microsoft.com/office/powerpoint/2010/main" val="2452791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52400" y="228600"/>
            <a:ext cx="84582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dirty="0">
                <a:solidFill>
                  <a:srgbClr val="000000"/>
                </a:solidFill>
                <a:latin typeface="Arial" charset="0"/>
                <a:cs typeface="Arial" charset="0"/>
              </a:rPr>
              <a:t>Desired Features and </a:t>
            </a:r>
            <a:r>
              <a:rPr lang="en-GB" sz="3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NoMo</a:t>
            </a:r>
            <a:endParaRPr lang="en-GB" sz="3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228600" y="1295400"/>
            <a:ext cx="8686800" cy="539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4963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800" b="0" u="sng" dirty="0">
                <a:solidFill>
                  <a:srgbClr val="000000"/>
                </a:solidFill>
                <a:latin typeface="Arial" charset="0"/>
                <a:cs typeface="Arial" charset="0"/>
              </a:rPr>
              <a:t>Desired Solution Features: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Arial" charset="0"/>
                <a:cs typeface="Arial" charset="0"/>
              </a:rPr>
              <a:t>Hardware-only (no OS, ISA or language support)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Arial" charset="0"/>
                <a:cs typeface="Arial" charset="0"/>
              </a:rPr>
              <a:t>Low performance impact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Arial" charset="0"/>
                <a:cs typeface="Arial" charset="0"/>
              </a:rPr>
              <a:t>Low complexity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Arial" charset="0"/>
                <a:cs typeface="Arial" charset="0"/>
              </a:rPr>
              <a:t>Strong security guarantee</a:t>
            </a:r>
          </a:p>
          <a:p>
            <a:pPr marL="792163" lvl="1" indent="-334963">
              <a:spcBef>
                <a:spcPts val="6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b="0" dirty="0">
                <a:solidFill>
                  <a:srgbClr val="000000"/>
                </a:solidFill>
                <a:latin typeface="Arial" charset="0"/>
                <a:cs typeface="Arial" charset="0"/>
              </a:rPr>
              <a:t>Ability to simultaneously protect against denial-of-service (a by-product of access-driven attack</a:t>
            </a:r>
            <a:r>
              <a:rPr lang="en-GB" sz="2800" b="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pPr marL="334963" indent="-334963">
              <a:spcBef>
                <a:spcPts val="24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800" b="0" dirty="0">
                <a:solidFill>
                  <a:srgbClr val="000000"/>
                </a:solidFill>
                <a:latin typeface="Arial" charset="0"/>
                <a:cs typeface="Arial" charset="0"/>
              </a:rPr>
              <a:t>Non-</a:t>
            </a:r>
            <a:r>
              <a:rPr lang="en-GB" sz="2800" b="0" dirty="0" err="1">
                <a:solidFill>
                  <a:srgbClr val="000000"/>
                </a:solidFill>
                <a:latin typeface="Arial" charset="0"/>
                <a:cs typeface="Arial" charset="0"/>
              </a:rPr>
              <a:t>Monopolizable</a:t>
            </a:r>
            <a:r>
              <a:rPr lang="en-GB" sz="2800" b="0" dirty="0">
                <a:solidFill>
                  <a:srgbClr val="000000"/>
                </a:solidFill>
                <a:latin typeface="Arial" charset="0"/>
                <a:cs typeface="Arial" charset="0"/>
              </a:rPr>
              <a:t> (</a:t>
            </a:r>
            <a:r>
              <a:rPr lang="en-GB" sz="2800" b="0" dirty="0" err="1">
                <a:solidFill>
                  <a:srgbClr val="000000"/>
                </a:solidFill>
                <a:latin typeface="Arial" charset="0"/>
                <a:cs typeface="Arial" charset="0"/>
              </a:rPr>
              <a:t>NoMo</a:t>
            </a:r>
            <a:r>
              <a:rPr lang="en-GB" sz="2800" b="0" dirty="0">
                <a:solidFill>
                  <a:srgbClr val="000000"/>
                </a:solidFill>
                <a:latin typeface="Arial" charset="0"/>
                <a:cs typeface="Arial" charset="0"/>
              </a:rPr>
              <a:t>) Caches</a:t>
            </a:r>
          </a:p>
          <a:p>
            <a:pPr marL="1077913" lvl="1" indent="-334963">
              <a:spcBef>
                <a:spcPts val="24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Arial" charset="0"/>
                <a:cs typeface="Arial" charset="0"/>
              </a:rPr>
              <a:t>Some cache ways are reserved for co-scheduled applications, others are shared</a:t>
            </a:r>
          </a:p>
          <a:p>
            <a:pPr marL="1077913" lvl="1" indent="-334963">
              <a:spcBef>
                <a:spcPts val="12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b="0" dirty="0">
                <a:solidFill>
                  <a:srgbClr val="000000"/>
                </a:solidFill>
                <a:latin typeface="Arial" charset="0"/>
                <a:cs typeface="Arial" charset="0"/>
              </a:rPr>
              <a:t>Does not eliminate all leakage, but reduces it dramatically</a:t>
            </a:r>
          </a:p>
          <a:p>
            <a:pPr marL="1077913" lvl="1" indent="-334963">
              <a:spcBef>
                <a:spcPts val="24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000" b="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4963" indent="-334963" algn="ctr">
              <a:spcBef>
                <a:spcPts val="600"/>
              </a:spcBef>
              <a:buClrTx/>
              <a:buSzTx/>
              <a:buFontTx/>
              <a:buNone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4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342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381000" y="685800"/>
            <a:ext cx="8228013" cy="676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Calibri"/>
                <a:cs typeface="Calibri"/>
              </a:rPr>
              <a:t>NoMo</a:t>
            </a:r>
            <a:r>
              <a:rPr lang="en-US" sz="3200" dirty="0">
                <a:solidFill>
                  <a:srgbClr val="000000"/>
                </a:solidFill>
                <a:latin typeface="Calibri"/>
                <a:cs typeface="Calibri"/>
              </a:rPr>
              <a:t> Caches</a:t>
            </a:r>
          </a:p>
        </p:txBody>
      </p:sp>
      <p:graphicFrame>
        <p:nvGraphicFramePr>
          <p:cNvPr id="4" name="Group 6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426754"/>
              </p:ext>
            </p:extLst>
          </p:nvPr>
        </p:nvGraphicFramePr>
        <p:xfrm>
          <a:off x="685800" y="1447800"/>
          <a:ext cx="7827962" cy="292570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8-way set-associative cache with NoMo-2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T2</a:t>
                      </a: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T1</a:t>
                      </a: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T2</a:t>
                      </a: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T2</a:t>
                      </a: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95600" y="2743200"/>
            <a:ext cx="3505200" cy="1200329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chemeClr val="tx1"/>
                </a:solidFill>
                <a:latin typeface="Calibri"/>
                <a:cs typeface="Calibri"/>
              </a:rPr>
              <a:t>Shared Ways (leakage surface)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4724400"/>
            <a:ext cx="71628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/>
                <a:cs typeface="Calibri"/>
              </a:rPr>
              <a:t>T1 – ways reserved for Thread 1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/>
                <a:cs typeface="Calibri"/>
              </a:rPr>
              <a:t>T2 – ways reserved for Thread 2</a:t>
            </a:r>
          </a:p>
          <a:p>
            <a:pPr lvl="1">
              <a:buFont typeface="Arial" pitchFamily="34" charset="0"/>
              <a:buChar char="•"/>
            </a:pPr>
            <a:endParaRPr lang="en-US" sz="2400" b="0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2400" b="0" dirty="0" err="1">
                <a:solidFill>
                  <a:schemeClr val="tx1"/>
                </a:solidFill>
                <a:latin typeface="Calibri"/>
                <a:cs typeface="Calibri"/>
              </a:rPr>
              <a:t>NoMo</a:t>
            </a:r>
            <a:r>
              <a:rPr lang="en-US" sz="2400" b="0" dirty="0">
                <a:solidFill>
                  <a:schemeClr val="tx1"/>
                </a:solidFill>
                <a:latin typeface="Calibri"/>
                <a:cs typeface="Calibri"/>
              </a:rPr>
              <a:t> Degree - # of ways reserved for each thread</a:t>
            </a:r>
          </a:p>
          <a:p>
            <a:r>
              <a:rPr lang="en-US" sz="2400" b="0" dirty="0">
                <a:solidFill>
                  <a:schemeClr val="tx1"/>
                </a:solidFill>
                <a:latin typeface="Calibri"/>
                <a:cs typeface="Calibri"/>
              </a:rPr>
              <a:t>Information only leaks from shared ways</a:t>
            </a:r>
          </a:p>
        </p:txBody>
      </p:sp>
    </p:spTree>
    <p:extLst>
      <p:ext uri="{BB962C8B-B14F-4D97-AF65-F5344CB8AC3E}">
        <p14:creationId xmlns:p14="http://schemas.microsoft.com/office/powerpoint/2010/main" val="75787226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81000" y="762000"/>
            <a:ext cx="8228013" cy="71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dirty="0">
                <a:solidFill>
                  <a:srgbClr val="000000"/>
                </a:solidFill>
                <a:latin typeface="Calibri"/>
                <a:cs typeface="Calibri"/>
              </a:rPr>
              <a:t>Dynamic Mode Adjustment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85763" indent="-292100">
              <a:spcBef>
                <a:spcPts val="550"/>
              </a:spcBef>
              <a:buSzPct val="45000"/>
              <a:buFont typeface="Wingdings" pitchFamily="2" charset="2"/>
              <a:buChar char="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No restrictions when cache is not actively shared</a:t>
            </a:r>
          </a:p>
          <a:p>
            <a:pPr marL="777875" lvl="1" indent="-290513">
              <a:spcBef>
                <a:spcPts val="550"/>
              </a:spcBef>
              <a:buSzPct val="45000"/>
              <a:buFont typeface="Wingdings" pitchFamily="2" charset="2"/>
              <a:buChar char="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Timeout counter to detect when to exit </a:t>
            </a:r>
            <a:r>
              <a:rPr lang="en-US" sz="2200" b="0" dirty="0" err="1">
                <a:solidFill>
                  <a:srgbClr val="000000"/>
                </a:solidFill>
                <a:latin typeface="Calibri"/>
                <a:cs typeface="Calibri"/>
              </a:rPr>
              <a:t>NoMo</a:t>
            </a: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 mode</a:t>
            </a:r>
          </a:p>
          <a:p>
            <a:pPr marL="777875" lvl="1" indent="-290513">
              <a:spcBef>
                <a:spcPts val="550"/>
              </a:spcBef>
              <a:buSzPct val="45000"/>
              <a:buFont typeface="Wingdings" pitchFamily="2" charset="2"/>
              <a:buChar char="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Counter keeps track of the number of consecutive cycles with no cache accesses from other applications</a:t>
            </a:r>
          </a:p>
          <a:p>
            <a:pPr marL="385763" indent="-292100">
              <a:spcBef>
                <a:spcPts val="550"/>
              </a:spcBef>
              <a:buSzPct val="45000"/>
              <a:buFont typeface="Wingdings" pitchFamily="2" charset="2"/>
              <a:buChar char="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r>
              <a:rPr lang="en-US" sz="2200" b="0" dirty="0" err="1">
                <a:solidFill>
                  <a:srgbClr val="000000"/>
                </a:solidFill>
                <a:latin typeface="Calibri"/>
                <a:cs typeface="Calibri"/>
              </a:rPr>
              <a:t>NoMo</a:t>
            </a: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 mode is entered when a new program starts</a:t>
            </a:r>
          </a:p>
          <a:p>
            <a:pPr marL="777875" lvl="1" indent="-290513">
              <a:spcBef>
                <a:spcPts val="550"/>
              </a:spcBef>
              <a:buSzPct val="45000"/>
              <a:buFont typeface="Wingdings" pitchFamily="2" charset="2"/>
              <a:buChar char="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Invalidate lines in Y ways and reserve them</a:t>
            </a:r>
          </a:p>
          <a:p>
            <a:pPr marL="385763" indent="-292100">
              <a:spcBef>
                <a:spcPts val="550"/>
              </a:spcBef>
              <a:buSzPct val="45000"/>
              <a:buFont typeface="Wingdings" pitchFamily="2" charset="2"/>
              <a:buChar char="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r>
              <a:rPr lang="en-US" sz="2200" b="0" dirty="0" err="1">
                <a:solidFill>
                  <a:srgbClr val="000000"/>
                </a:solidFill>
                <a:latin typeface="Calibri"/>
                <a:cs typeface="Calibri"/>
              </a:rPr>
              <a:t>NoMo</a:t>
            </a: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 mode is turned off when counter reaches threshold</a:t>
            </a:r>
          </a:p>
          <a:p>
            <a:pPr marL="777875" lvl="1" indent="-290513">
              <a:spcBef>
                <a:spcPts val="550"/>
              </a:spcBef>
              <a:buSzPct val="45000"/>
              <a:buFont typeface="Wingdings" pitchFamily="2" charset="2"/>
              <a:buChar char="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Invalidate and un-reserve</a:t>
            </a:r>
          </a:p>
          <a:p>
            <a:pPr marL="385763" indent="-292100">
              <a:spcBef>
                <a:spcPts val="550"/>
              </a:spcBef>
              <a:buSzPct val="45000"/>
              <a:buFont typeface="Wingdings" pitchFamily="2" charset="2"/>
              <a:buChar char="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Entry + exit = equivalent to always-on </a:t>
            </a:r>
            <a:r>
              <a:rPr lang="en-US" sz="2200" b="0" dirty="0" err="1">
                <a:solidFill>
                  <a:srgbClr val="000000"/>
                </a:solidFill>
                <a:latin typeface="Calibri"/>
                <a:cs typeface="Calibri"/>
              </a:rPr>
              <a:t>NoMo</a:t>
            </a:r>
            <a:endParaRPr lang="en-US" sz="22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664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reeform 2"/>
          <p:cNvSpPr>
            <a:spLocks/>
          </p:cNvSpPr>
          <p:nvPr/>
        </p:nvSpPr>
        <p:spPr bwMode="auto">
          <a:xfrm>
            <a:off x="0" y="838200"/>
            <a:ext cx="9144000" cy="4724400"/>
          </a:xfrm>
          <a:custGeom>
            <a:avLst/>
            <a:gdLst>
              <a:gd name="T0" fmla="*/ 200 w 5976"/>
              <a:gd name="T1" fmla="*/ 320 h 3000"/>
              <a:gd name="T2" fmla="*/ 248 w 5976"/>
              <a:gd name="T3" fmla="*/ 32 h 3000"/>
              <a:gd name="T4" fmla="*/ 1688 w 5976"/>
              <a:gd name="T5" fmla="*/ 128 h 3000"/>
              <a:gd name="T6" fmla="*/ 3128 w 5976"/>
              <a:gd name="T7" fmla="*/ 176 h 3000"/>
              <a:gd name="T8" fmla="*/ 3992 w 5976"/>
              <a:gd name="T9" fmla="*/ 512 h 3000"/>
              <a:gd name="T10" fmla="*/ 4808 w 5976"/>
              <a:gd name="T11" fmla="*/ 944 h 3000"/>
              <a:gd name="T12" fmla="*/ 5576 w 5976"/>
              <a:gd name="T13" fmla="*/ 1712 h 3000"/>
              <a:gd name="T14" fmla="*/ 5768 w 5976"/>
              <a:gd name="T15" fmla="*/ 2384 h 3000"/>
              <a:gd name="T16" fmla="*/ 5672 w 5976"/>
              <a:gd name="T17" fmla="*/ 2912 h 3000"/>
              <a:gd name="T18" fmla="*/ 3944 w 5976"/>
              <a:gd name="T19" fmla="*/ 2816 h 3000"/>
              <a:gd name="T20" fmla="*/ 3464 w 5976"/>
              <a:gd name="T21" fmla="*/ 1808 h 3000"/>
              <a:gd name="T22" fmla="*/ 3416 w 5976"/>
              <a:gd name="T23" fmla="*/ 1328 h 3000"/>
              <a:gd name="T24" fmla="*/ 2168 w 5976"/>
              <a:gd name="T25" fmla="*/ 1328 h 3000"/>
              <a:gd name="T26" fmla="*/ 1784 w 5976"/>
              <a:gd name="T27" fmla="*/ 1856 h 3000"/>
              <a:gd name="T28" fmla="*/ 296 w 5976"/>
              <a:gd name="T29" fmla="*/ 1424 h 3000"/>
              <a:gd name="T30" fmla="*/ 200 w 5976"/>
              <a:gd name="T31" fmla="*/ 320 h 3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976" h="3000">
                <a:moveTo>
                  <a:pt x="200" y="320"/>
                </a:moveTo>
                <a:cubicBezTo>
                  <a:pt x="192" y="88"/>
                  <a:pt x="0" y="64"/>
                  <a:pt x="248" y="32"/>
                </a:cubicBezTo>
                <a:cubicBezTo>
                  <a:pt x="496" y="0"/>
                  <a:pt x="1208" y="104"/>
                  <a:pt x="1688" y="128"/>
                </a:cubicBezTo>
                <a:cubicBezTo>
                  <a:pt x="2168" y="152"/>
                  <a:pt x="2744" y="112"/>
                  <a:pt x="3128" y="176"/>
                </a:cubicBezTo>
                <a:cubicBezTo>
                  <a:pt x="3512" y="240"/>
                  <a:pt x="3712" y="384"/>
                  <a:pt x="3992" y="512"/>
                </a:cubicBezTo>
                <a:cubicBezTo>
                  <a:pt x="4272" y="640"/>
                  <a:pt x="4544" y="744"/>
                  <a:pt x="4808" y="944"/>
                </a:cubicBezTo>
                <a:cubicBezTo>
                  <a:pt x="5072" y="1144"/>
                  <a:pt x="5416" y="1472"/>
                  <a:pt x="5576" y="1712"/>
                </a:cubicBezTo>
                <a:cubicBezTo>
                  <a:pt x="5736" y="1952"/>
                  <a:pt x="5752" y="2184"/>
                  <a:pt x="5768" y="2384"/>
                </a:cubicBezTo>
                <a:cubicBezTo>
                  <a:pt x="5784" y="2584"/>
                  <a:pt x="5976" y="2840"/>
                  <a:pt x="5672" y="2912"/>
                </a:cubicBezTo>
                <a:cubicBezTo>
                  <a:pt x="5368" y="2984"/>
                  <a:pt x="4312" y="3000"/>
                  <a:pt x="3944" y="2816"/>
                </a:cubicBezTo>
                <a:cubicBezTo>
                  <a:pt x="3576" y="2632"/>
                  <a:pt x="3552" y="2056"/>
                  <a:pt x="3464" y="1808"/>
                </a:cubicBezTo>
                <a:cubicBezTo>
                  <a:pt x="3376" y="1560"/>
                  <a:pt x="3632" y="1408"/>
                  <a:pt x="3416" y="1328"/>
                </a:cubicBezTo>
                <a:cubicBezTo>
                  <a:pt x="3200" y="1248"/>
                  <a:pt x="2440" y="1240"/>
                  <a:pt x="2168" y="1328"/>
                </a:cubicBezTo>
                <a:cubicBezTo>
                  <a:pt x="1896" y="1416"/>
                  <a:pt x="2096" y="1840"/>
                  <a:pt x="1784" y="1856"/>
                </a:cubicBezTo>
                <a:cubicBezTo>
                  <a:pt x="1472" y="1872"/>
                  <a:pt x="552" y="1680"/>
                  <a:pt x="296" y="1424"/>
                </a:cubicBezTo>
                <a:cubicBezTo>
                  <a:pt x="40" y="1168"/>
                  <a:pt x="208" y="552"/>
                  <a:pt x="200" y="320"/>
                </a:cubicBezTo>
                <a:close/>
              </a:path>
            </a:pathLst>
          </a:cu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685800" y="304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>
                <a:solidFill>
                  <a:schemeClr val="accent2"/>
                </a:solidFill>
                <a:latin typeface="Calibri"/>
                <a:cs typeface="Calibri"/>
              </a:rPr>
              <a:t>Side Channel Sources</a:t>
            </a: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2743200" y="3200400"/>
            <a:ext cx="3276600" cy="2074863"/>
            <a:chOff x="1776" y="960"/>
            <a:chExt cx="2064" cy="1307"/>
          </a:xfrm>
        </p:grpSpPr>
        <p:grpSp>
          <p:nvGrpSpPr>
            <p:cNvPr id="54277" name="Group 5"/>
            <p:cNvGrpSpPr>
              <a:grpSpLocks/>
            </p:cNvGrpSpPr>
            <p:nvPr/>
          </p:nvGrpSpPr>
          <p:grpSpPr bwMode="auto">
            <a:xfrm>
              <a:off x="2256" y="960"/>
              <a:ext cx="1104" cy="1008"/>
              <a:chOff x="1152" y="1152"/>
              <a:chExt cx="1104" cy="1008"/>
            </a:xfrm>
          </p:grpSpPr>
          <p:sp>
            <p:nvSpPr>
              <p:cNvPr id="54278" name="Rectangle 6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1104" cy="100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4279" name="Rectangle 7"/>
              <p:cNvSpPr>
                <a:spLocks noChangeArrowheads="1"/>
              </p:cNvSpPr>
              <p:nvPr/>
            </p:nvSpPr>
            <p:spPr bwMode="auto">
              <a:xfrm>
                <a:off x="1392" y="1440"/>
                <a:ext cx="624" cy="33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2400" b="1">
                    <a:solidFill>
                      <a:srgbClr val="CC0000"/>
                    </a:solidFill>
                    <a:latin typeface="Calibri"/>
                    <a:cs typeface="Calibri"/>
                  </a:rPr>
                  <a:t>E/D</a:t>
                </a:r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4280" name="Line 8"/>
              <p:cNvSpPr>
                <a:spLocks noChangeShapeType="1"/>
              </p:cNvSpPr>
              <p:nvPr/>
            </p:nvSpPr>
            <p:spPr bwMode="auto">
              <a:xfrm flipV="1">
                <a:off x="1680" y="1776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54281" name="Text Box 9"/>
              <p:cNvSpPr txBox="1">
                <a:spLocks noChangeArrowheads="1"/>
              </p:cNvSpPr>
              <p:nvPr/>
            </p:nvSpPr>
            <p:spPr bwMode="auto">
              <a:xfrm>
                <a:off x="1680" y="1816"/>
                <a:ext cx="22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3366CC"/>
                    </a:solidFill>
                    <a:latin typeface="Calibri"/>
                    <a:cs typeface="Calibri"/>
                  </a:rPr>
                  <a:t>K</a:t>
                </a:r>
                <a:endParaRPr lang="en-US" sz="2400">
                  <a:solidFill>
                    <a:schemeClr val="hlink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54282" name="Line 10"/>
            <p:cNvSpPr>
              <a:spLocks noChangeShapeType="1"/>
            </p:cNvSpPr>
            <p:nvPr/>
          </p:nvSpPr>
          <p:spPr bwMode="auto">
            <a:xfrm flipV="1">
              <a:off x="1776" y="1440"/>
              <a:ext cx="7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4283" name="Line 11"/>
            <p:cNvSpPr>
              <a:spLocks noChangeShapeType="1"/>
            </p:cNvSpPr>
            <p:nvPr/>
          </p:nvSpPr>
          <p:spPr bwMode="auto">
            <a:xfrm flipV="1">
              <a:off x="3120" y="1440"/>
              <a:ext cx="7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4284" name="Text Box 12"/>
            <p:cNvSpPr txBox="1">
              <a:spLocks noChangeArrowheads="1"/>
            </p:cNvSpPr>
            <p:nvPr/>
          </p:nvSpPr>
          <p:spPr bwMode="auto">
            <a:xfrm>
              <a:off x="2064" y="1976"/>
              <a:ext cx="163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hlink"/>
                  </a:solidFill>
                  <a:latin typeface="Calibri"/>
                  <a:cs typeface="Calibri"/>
                </a:rPr>
                <a:t>Real World System</a:t>
              </a:r>
            </a:p>
          </p:txBody>
        </p:sp>
      </p:grpSp>
      <p:grpSp>
        <p:nvGrpSpPr>
          <p:cNvPr id="54285" name="Group 13"/>
          <p:cNvGrpSpPr>
            <a:grpSpLocks/>
          </p:cNvGrpSpPr>
          <p:nvPr/>
        </p:nvGrpSpPr>
        <p:grpSpPr bwMode="auto">
          <a:xfrm>
            <a:off x="228600" y="1136650"/>
            <a:ext cx="3971925" cy="2292350"/>
            <a:chOff x="144" y="716"/>
            <a:chExt cx="2502" cy="1444"/>
          </a:xfrm>
        </p:grpSpPr>
        <p:sp>
          <p:nvSpPr>
            <p:cNvPr id="54286" name="Text Box 14"/>
            <p:cNvSpPr txBox="1">
              <a:spLocks noChangeArrowheads="1"/>
            </p:cNvSpPr>
            <p:nvPr/>
          </p:nvSpPr>
          <p:spPr bwMode="auto">
            <a:xfrm>
              <a:off x="144" y="716"/>
              <a:ext cx="25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3300"/>
                  </a:solidFill>
                  <a:latin typeface="Calibri"/>
                  <a:cs typeface="Calibri"/>
                </a:rPr>
                <a:t>Threat Model &amp; Security Goal</a:t>
              </a:r>
              <a:endParaRPr lang="en-US" sz="2400" b="1">
                <a:solidFill>
                  <a:srgbClr val="FFCC99"/>
                </a:solidFill>
                <a:latin typeface="Calibri"/>
                <a:cs typeface="Calibri"/>
              </a:endParaRPr>
            </a:p>
          </p:txBody>
        </p:sp>
        <p:sp>
          <p:nvSpPr>
            <p:cNvPr id="54287" name="Line 15"/>
            <p:cNvSpPr>
              <a:spLocks noChangeShapeType="1"/>
            </p:cNvSpPr>
            <p:nvPr/>
          </p:nvSpPr>
          <p:spPr bwMode="auto">
            <a:xfrm>
              <a:off x="1584" y="960"/>
              <a:ext cx="720" cy="12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4288" name="Group 16"/>
          <p:cNvGrpSpPr>
            <a:grpSpLocks/>
          </p:cNvGrpSpPr>
          <p:nvPr/>
        </p:nvGrpSpPr>
        <p:grpSpPr bwMode="auto">
          <a:xfrm>
            <a:off x="4343400" y="1974850"/>
            <a:ext cx="1387475" cy="1758950"/>
            <a:chOff x="2736" y="1244"/>
            <a:chExt cx="874" cy="1108"/>
          </a:xfrm>
        </p:grpSpPr>
        <p:sp>
          <p:nvSpPr>
            <p:cNvPr id="54289" name="Text Box 17"/>
            <p:cNvSpPr txBox="1">
              <a:spLocks noChangeArrowheads="1"/>
            </p:cNvSpPr>
            <p:nvPr/>
          </p:nvSpPr>
          <p:spPr bwMode="auto">
            <a:xfrm>
              <a:off x="2736" y="1244"/>
              <a:ext cx="87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3300"/>
                  </a:solidFill>
                  <a:latin typeface="Calibri"/>
                  <a:cs typeface="Calibri"/>
                </a:rPr>
                <a:t>Protocols</a:t>
              </a:r>
              <a:endParaRPr lang="en-US" sz="2400" b="1">
                <a:solidFill>
                  <a:srgbClr val="FFCC99"/>
                </a:solidFill>
                <a:latin typeface="Calibri"/>
                <a:cs typeface="Calibri"/>
              </a:endParaRPr>
            </a:p>
          </p:txBody>
        </p:sp>
        <p:sp>
          <p:nvSpPr>
            <p:cNvPr id="54290" name="Line 18"/>
            <p:cNvSpPr>
              <a:spLocks noChangeShapeType="1"/>
            </p:cNvSpPr>
            <p:nvPr/>
          </p:nvSpPr>
          <p:spPr bwMode="auto">
            <a:xfrm flipH="1">
              <a:off x="2736" y="1488"/>
              <a:ext cx="288" cy="86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4291" name="Group 19"/>
          <p:cNvGrpSpPr>
            <a:grpSpLocks/>
          </p:cNvGrpSpPr>
          <p:nvPr/>
        </p:nvGrpSpPr>
        <p:grpSpPr bwMode="auto">
          <a:xfrm>
            <a:off x="4800600" y="2736850"/>
            <a:ext cx="2517775" cy="1073150"/>
            <a:chOff x="3024" y="1724"/>
            <a:chExt cx="1586" cy="676"/>
          </a:xfrm>
        </p:grpSpPr>
        <p:sp>
          <p:nvSpPr>
            <p:cNvPr id="54292" name="Text Box 20"/>
            <p:cNvSpPr txBox="1">
              <a:spLocks noChangeArrowheads="1"/>
            </p:cNvSpPr>
            <p:nvPr/>
          </p:nvSpPr>
          <p:spPr bwMode="auto">
            <a:xfrm>
              <a:off x="3696" y="1724"/>
              <a:ext cx="9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3300"/>
                  </a:solidFill>
                  <a:latin typeface="Calibri"/>
                  <a:cs typeface="Calibri"/>
                </a:rPr>
                <a:t>Hardware</a:t>
              </a:r>
              <a:endParaRPr lang="en-US" sz="2400" b="1">
                <a:solidFill>
                  <a:srgbClr val="FFCC99"/>
                </a:solidFill>
                <a:latin typeface="Calibri"/>
                <a:cs typeface="Calibri"/>
              </a:endParaRPr>
            </a:p>
          </p:txBody>
        </p:sp>
        <p:sp>
          <p:nvSpPr>
            <p:cNvPr id="54293" name="Line 21"/>
            <p:cNvSpPr>
              <a:spLocks noChangeShapeType="1"/>
            </p:cNvSpPr>
            <p:nvPr/>
          </p:nvSpPr>
          <p:spPr bwMode="auto">
            <a:xfrm flipH="1">
              <a:off x="3024" y="1920"/>
              <a:ext cx="672" cy="48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4294" name="Group 22"/>
          <p:cNvGrpSpPr>
            <a:grpSpLocks/>
          </p:cNvGrpSpPr>
          <p:nvPr/>
        </p:nvGrpSpPr>
        <p:grpSpPr bwMode="auto">
          <a:xfrm>
            <a:off x="857250" y="2736850"/>
            <a:ext cx="3028950" cy="1149350"/>
            <a:chOff x="384" y="1628"/>
            <a:chExt cx="1920" cy="724"/>
          </a:xfrm>
        </p:grpSpPr>
        <p:sp>
          <p:nvSpPr>
            <p:cNvPr id="54295" name="Line 23"/>
            <p:cNvSpPr>
              <a:spLocks noChangeShapeType="1"/>
            </p:cNvSpPr>
            <p:nvPr/>
          </p:nvSpPr>
          <p:spPr bwMode="auto">
            <a:xfrm>
              <a:off x="1200" y="1872"/>
              <a:ext cx="1104" cy="48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54296" name="Text Box 24"/>
            <p:cNvSpPr txBox="1">
              <a:spLocks noChangeArrowheads="1"/>
            </p:cNvSpPr>
            <p:nvPr/>
          </p:nvSpPr>
          <p:spPr bwMode="auto">
            <a:xfrm>
              <a:off x="384" y="1628"/>
              <a:ext cx="112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3300"/>
                  </a:solidFill>
                  <a:latin typeface="Calibri"/>
                  <a:cs typeface="Calibri"/>
                </a:rPr>
                <a:t>Human User</a:t>
              </a:r>
              <a:endParaRPr lang="en-US" sz="2400" b="1">
                <a:solidFill>
                  <a:srgbClr val="FFCC99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4297" name="Group 25"/>
          <p:cNvGrpSpPr>
            <a:grpSpLocks/>
          </p:cNvGrpSpPr>
          <p:nvPr/>
        </p:nvGrpSpPr>
        <p:grpSpPr bwMode="auto">
          <a:xfrm>
            <a:off x="4648200" y="2279650"/>
            <a:ext cx="2022475" cy="1606550"/>
            <a:chOff x="3024" y="1436"/>
            <a:chExt cx="1274" cy="1012"/>
          </a:xfrm>
        </p:grpSpPr>
        <p:sp>
          <p:nvSpPr>
            <p:cNvPr id="54298" name="Text Box 26"/>
            <p:cNvSpPr txBox="1">
              <a:spLocks noChangeArrowheads="1"/>
            </p:cNvSpPr>
            <p:nvPr/>
          </p:nvSpPr>
          <p:spPr bwMode="auto">
            <a:xfrm>
              <a:off x="3456" y="1436"/>
              <a:ext cx="84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3300"/>
                  </a:solidFill>
                  <a:latin typeface="Calibri"/>
                  <a:cs typeface="Calibri"/>
                </a:rPr>
                <a:t>Software</a:t>
              </a:r>
              <a:endParaRPr lang="en-US" sz="2400" b="1">
                <a:solidFill>
                  <a:srgbClr val="FFCC99"/>
                </a:solidFill>
                <a:latin typeface="Calibri"/>
                <a:cs typeface="Calibri"/>
              </a:endParaRPr>
            </a:p>
          </p:txBody>
        </p:sp>
        <p:sp>
          <p:nvSpPr>
            <p:cNvPr id="54299" name="Line 27"/>
            <p:cNvSpPr>
              <a:spLocks noChangeShapeType="1"/>
            </p:cNvSpPr>
            <p:nvPr/>
          </p:nvSpPr>
          <p:spPr bwMode="auto">
            <a:xfrm flipH="1">
              <a:off x="3024" y="1680"/>
              <a:ext cx="432" cy="768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4300" name="Group 28"/>
          <p:cNvGrpSpPr>
            <a:grpSpLocks/>
          </p:cNvGrpSpPr>
          <p:nvPr/>
        </p:nvGrpSpPr>
        <p:grpSpPr bwMode="auto">
          <a:xfrm>
            <a:off x="4800599" y="4114802"/>
            <a:ext cx="3051175" cy="1281113"/>
            <a:chOff x="3024" y="2592"/>
            <a:chExt cx="1922" cy="807"/>
          </a:xfrm>
        </p:grpSpPr>
        <p:sp>
          <p:nvSpPr>
            <p:cNvPr id="54301" name="Text Box 29"/>
            <p:cNvSpPr txBox="1">
              <a:spLocks noChangeArrowheads="1"/>
            </p:cNvSpPr>
            <p:nvPr/>
          </p:nvSpPr>
          <p:spPr bwMode="auto">
            <a:xfrm>
              <a:off x="3792" y="2876"/>
              <a:ext cx="115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3300"/>
                  </a:solidFill>
                  <a:latin typeface="Calibri"/>
                  <a:cs typeface="Calibri"/>
                </a:rPr>
                <a:t> Deployment </a:t>
              </a:r>
            </a:p>
            <a:p>
              <a:r>
                <a:rPr lang="en-US" sz="2400" b="1">
                  <a:solidFill>
                    <a:srgbClr val="FF3300"/>
                  </a:solidFill>
                  <a:latin typeface="Calibri"/>
                  <a:cs typeface="Calibri"/>
                </a:rPr>
                <a:t> &amp; Usage</a:t>
              </a:r>
              <a:endParaRPr lang="en-US" sz="2400" b="1">
                <a:solidFill>
                  <a:srgbClr val="FFCC99"/>
                </a:solidFill>
                <a:latin typeface="Calibri"/>
                <a:cs typeface="Calibri"/>
              </a:endParaRPr>
            </a:p>
          </p:txBody>
        </p:sp>
        <p:sp>
          <p:nvSpPr>
            <p:cNvPr id="54302" name="Line 30"/>
            <p:cNvSpPr>
              <a:spLocks noChangeShapeType="1"/>
            </p:cNvSpPr>
            <p:nvPr/>
          </p:nvSpPr>
          <p:spPr bwMode="auto">
            <a:xfrm flipH="1" flipV="1">
              <a:off x="3024" y="2592"/>
              <a:ext cx="816" cy="38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4304" name="Group 32"/>
          <p:cNvGrpSpPr>
            <a:grpSpLocks/>
          </p:cNvGrpSpPr>
          <p:nvPr/>
        </p:nvGrpSpPr>
        <p:grpSpPr bwMode="auto">
          <a:xfrm>
            <a:off x="6670675" y="1289050"/>
            <a:ext cx="2473325" cy="1330325"/>
            <a:chOff x="4202" y="812"/>
            <a:chExt cx="1558" cy="838"/>
          </a:xfrm>
        </p:grpSpPr>
        <p:sp>
          <p:nvSpPr>
            <p:cNvPr id="54305" name="Text Box 33"/>
            <p:cNvSpPr txBox="1">
              <a:spLocks noChangeArrowheads="1"/>
            </p:cNvSpPr>
            <p:nvPr/>
          </p:nvSpPr>
          <p:spPr bwMode="auto">
            <a:xfrm>
              <a:off x="4202" y="812"/>
              <a:ext cx="1558" cy="634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660033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buFontTx/>
                <a:buChar char="•"/>
              </a:pPr>
              <a:r>
                <a:rPr lang="en-US" sz="2000" b="1">
                  <a:solidFill>
                    <a:srgbClr val="FFFF66"/>
                  </a:solidFill>
                  <a:latin typeface="Calibri"/>
                  <a:cs typeface="Calibri"/>
                </a:rPr>
                <a:t> Key dependent</a:t>
              </a:r>
            </a:p>
            <a:p>
              <a:pPr algn="ctr"/>
              <a:r>
                <a:rPr lang="en-US" sz="2000" b="1">
                  <a:solidFill>
                    <a:srgbClr val="FFFF66"/>
                  </a:solidFill>
                  <a:latin typeface="Calibri"/>
                  <a:cs typeface="Calibri"/>
                </a:rPr>
                <a:t> Variations computation time</a:t>
              </a:r>
            </a:p>
          </p:txBody>
        </p:sp>
        <p:sp>
          <p:nvSpPr>
            <p:cNvPr id="54306" name="Freeform 34"/>
            <p:cNvSpPr>
              <a:spLocks/>
            </p:cNvSpPr>
            <p:nvPr/>
          </p:nvSpPr>
          <p:spPr bwMode="auto">
            <a:xfrm>
              <a:off x="4272" y="1400"/>
              <a:ext cx="552" cy="250"/>
            </a:xfrm>
            <a:custGeom>
              <a:avLst/>
              <a:gdLst>
                <a:gd name="T0" fmla="*/ 0 w 552"/>
                <a:gd name="T1" fmla="*/ 220 h 250"/>
                <a:gd name="T2" fmla="*/ 408 w 552"/>
                <a:gd name="T3" fmla="*/ 220 h 250"/>
                <a:gd name="T4" fmla="*/ 552 w 552"/>
                <a:gd name="T5" fmla="*/ 4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250">
                  <a:moveTo>
                    <a:pt x="0" y="220"/>
                  </a:moveTo>
                  <a:cubicBezTo>
                    <a:pt x="158" y="235"/>
                    <a:pt x="316" y="250"/>
                    <a:pt x="408" y="220"/>
                  </a:cubicBezTo>
                  <a:cubicBezTo>
                    <a:pt x="500" y="190"/>
                    <a:pt x="532" y="0"/>
                    <a:pt x="552" y="4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4307" name="Group 35"/>
          <p:cNvGrpSpPr>
            <a:grpSpLocks/>
          </p:cNvGrpSpPr>
          <p:nvPr/>
        </p:nvGrpSpPr>
        <p:grpSpPr bwMode="auto">
          <a:xfrm>
            <a:off x="6407150" y="2943225"/>
            <a:ext cx="2492375" cy="1130300"/>
            <a:chOff x="4036" y="1854"/>
            <a:chExt cx="1570" cy="712"/>
          </a:xfrm>
        </p:grpSpPr>
        <p:sp>
          <p:nvSpPr>
            <p:cNvPr id="54308" name="Text Box 36"/>
            <p:cNvSpPr txBox="1">
              <a:spLocks noChangeArrowheads="1"/>
            </p:cNvSpPr>
            <p:nvPr/>
          </p:nvSpPr>
          <p:spPr bwMode="auto">
            <a:xfrm>
              <a:off x="4036" y="2120"/>
              <a:ext cx="1570" cy="446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50000">
                  <a:srgbClr val="660033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b="1">
                  <a:solidFill>
                    <a:srgbClr val="FFFF66"/>
                  </a:solidFill>
                  <a:latin typeface="Calibri"/>
                  <a:cs typeface="Calibri"/>
                </a:rPr>
                <a:t> Power consumption</a:t>
              </a:r>
            </a:p>
            <a:p>
              <a:pPr>
                <a:buFontTx/>
                <a:buChar char="•"/>
              </a:pPr>
              <a:r>
                <a:rPr lang="en-US" sz="2000" b="1">
                  <a:solidFill>
                    <a:srgbClr val="FFFF66"/>
                  </a:solidFill>
                  <a:latin typeface="Calibri"/>
                  <a:cs typeface="Calibri"/>
                </a:rPr>
                <a:t> EM Radiations</a:t>
              </a:r>
            </a:p>
          </p:txBody>
        </p:sp>
        <p:sp>
          <p:nvSpPr>
            <p:cNvPr id="54309" name="Freeform 37"/>
            <p:cNvSpPr>
              <a:spLocks/>
            </p:cNvSpPr>
            <p:nvPr/>
          </p:nvSpPr>
          <p:spPr bwMode="auto">
            <a:xfrm flipV="1">
              <a:off x="4680" y="1854"/>
              <a:ext cx="432" cy="242"/>
            </a:xfrm>
            <a:custGeom>
              <a:avLst/>
              <a:gdLst>
                <a:gd name="T0" fmla="*/ 0 w 552"/>
                <a:gd name="T1" fmla="*/ 220 h 250"/>
                <a:gd name="T2" fmla="*/ 408 w 552"/>
                <a:gd name="T3" fmla="*/ 220 h 250"/>
                <a:gd name="T4" fmla="*/ 552 w 552"/>
                <a:gd name="T5" fmla="*/ 4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250">
                  <a:moveTo>
                    <a:pt x="0" y="220"/>
                  </a:moveTo>
                  <a:cubicBezTo>
                    <a:pt x="158" y="235"/>
                    <a:pt x="316" y="250"/>
                    <a:pt x="408" y="220"/>
                  </a:cubicBezTo>
                  <a:cubicBezTo>
                    <a:pt x="500" y="190"/>
                    <a:pt x="532" y="0"/>
                    <a:pt x="552" y="4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4310" name="Group 38"/>
          <p:cNvGrpSpPr>
            <a:grpSpLocks/>
          </p:cNvGrpSpPr>
          <p:nvPr/>
        </p:nvGrpSpPr>
        <p:grpSpPr bwMode="auto">
          <a:xfrm>
            <a:off x="0" y="1658939"/>
            <a:ext cx="3562350" cy="830263"/>
            <a:chOff x="0" y="1045"/>
            <a:chExt cx="2244" cy="523"/>
          </a:xfrm>
        </p:grpSpPr>
        <p:sp>
          <p:nvSpPr>
            <p:cNvPr id="54311" name="Text Box 39"/>
            <p:cNvSpPr txBox="1">
              <a:spLocks noChangeArrowheads="1"/>
            </p:cNvSpPr>
            <p:nvPr/>
          </p:nvSpPr>
          <p:spPr bwMode="auto">
            <a:xfrm>
              <a:off x="0" y="1045"/>
              <a:ext cx="1845" cy="523"/>
            </a:xfrm>
            <a:prstGeom prst="rect">
              <a:avLst/>
            </a:prstGeom>
            <a:gradFill rotWithShape="0">
              <a:gsLst>
                <a:gs pos="0">
                  <a:srgbClr val="660033">
                    <a:gamma/>
                    <a:shade val="46275"/>
                    <a:invGamma/>
                  </a:srgbClr>
                </a:gs>
                <a:gs pos="50000">
                  <a:srgbClr val="660033"/>
                </a:gs>
                <a:gs pos="100000">
                  <a:srgbClr val="6600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FFFF66"/>
                  </a:solidFill>
                  <a:latin typeface="Calibri"/>
                  <a:cs typeface="Calibri"/>
                </a:rPr>
                <a:t>Traditionally we have  handled only</a:t>
              </a:r>
            </a:p>
          </p:txBody>
        </p:sp>
        <p:sp>
          <p:nvSpPr>
            <p:cNvPr id="54312" name="Freeform 40"/>
            <p:cNvSpPr>
              <a:spLocks/>
            </p:cNvSpPr>
            <p:nvPr/>
          </p:nvSpPr>
          <p:spPr bwMode="auto">
            <a:xfrm>
              <a:off x="1824" y="1200"/>
              <a:ext cx="420" cy="222"/>
            </a:xfrm>
            <a:custGeom>
              <a:avLst/>
              <a:gdLst>
                <a:gd name="T0" fmla="*/ 0 w 516"/>
                <a:gd name="T1" fmla="*/ 108 h 114"/>
                <a:gd name="T2" fmla="*/ 408 w 516"/>
                <a:gd name="T3" fmla="*/ 96 h 114"/>
                <a:gd name="T4" fmla="*/ 516 w 516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6" h="114">
                  <a:moveTo>
                    <a:pt x="0" y="108"/>
                  </a:moveTo>
                  <a:cubicBezTo>
                    <a:pt x="161" y="111"/>
                    <a:pt x="322" y="114"/>
                    <a:pt x="408" y="96"/>
                  </a:cubicBezTo>
                  <a:cubicBezTo>
                    <a:pt x="494" y="78"/>
                    <a:pt x="505" y="39"/>
                    <a:pt x="516" y="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54313" name="Group 41"/>
          <p:cNvGrpSpPr>
            <a:grpSpLocks/>
          </p:cNvGrpSpPr>
          <p:nvPr/>
        </p:nvGrpSpPr>
        <p:grpSpPr bwMode="auto">
          <a:xfrm>
            <a:off x="2743200" y="1517650"/>
            <a:ext cx="3454400" cy="2139950"/>
            <a:chOff x="1728" y="956"/>
            <a:chExt cx="2176" cy="1348"/>
          </a:xfrm>
        </p:grpSpPr>
        <p:sp>
          <p:nvSpPr>
            <p:cNvPr id="54314" name="Text Box 42"/>
            <p:cNvSpPr txBox="1">
              <a:spLocks noChangeArrowheads="1"/>
            </p:cNvSpPr>
            <p:nvPr/>
          </p:nvSpPr>
          <p:spPr bwMode="auto">
            <a:xfrm>
              <a:off x="1728" y="956"/>
              <a:ext cx="21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3300"/>
                  </a:solidFill>
                  <a:latin typeface="Calibri"/>
                  <a:cs typeface="Calibri"/>
                </a:rPr>
                <a:t>Cryptographic Algorithms</a:t>
              </a:r>
              <a:endParaRPr lang="en-US" sz="2400" b="1">
                <a:solidFill>
                  <a:srgbClr val="FFCC99"/>
                </a:solidFill>
                <a:latin typeface="Calibri"/>
                <a:cs typeface="Calibri"/>
              </a:endParaRPr>
            </a:p>
          </p:txBody>
        </p:sp>
        <p:sp>
          <p:nvSpPr>
            <p:cNvPr id="54315" name="Line 43"/>
            <p:cNvSpPr>
              <a:spLocks noChangeShapeType="1"/>
            </p:cNvSpPr>
            <p:nvPr/>
          </p:nvSpPr>
          <p:spPr bwMode="auto">
            <a:xfrm>
              <a:off x="2448" y="1248"/>
              <a:ext cx="192" cy="1056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178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3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43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3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81000" y="762000"/>
            <a:ext cx="8228013" cy="71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Dynamic Mode Adjustment</a:t>
            </a: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85763" indent="-292100">
              <a:spcBef>
                <a:spcPts val="550"/>
              </a:spcBef>
              <a:buSzPct val="45000"/>
              <a:tabLst>
                <a:tab pos="385763" algn="l"/>
                <a:tab pos="842963" algn="l"/>
                <a:tab pos="1300163" algn="l"/>
                <a:tab pos="1757363" algn="l"/>
                <a:tab pos="2214563" algn="l"/>
                <a:tab pos="2671763" algn="l"/>
                <a:tab pos="3128963" algn="l"/>
                <a:tab pos="3586163" algn="l"/>
                <a:tab pos="4043363" algn="l"/>
                <a:tab pos="4500563" algn="l"/>
                <a:tab pos="4957763" algn="l"/>
                <a:tab pos="5414963" algn="l"/>
                <a:tab pos="5872163" algn="l"/>
                <a:tab pos="6329363" algn="l"/>
                <a:tab pos="6786563" algn="l"/>
                <a:tab pos="7243763" algn="l"/>
                <a:tab pos="7700963" algn="l"/>
                <a:tab pos="8158163" algn="l"/>
                <a:tab pos="8615363" algn="l"/>
                <a:tab pos="9072563" algn="l"/>
                <a:tab pos="9529763" algn="l"/>
              </a:tabLst>
            </a:pPr>
            <a:endParaRPr lang="en-US" sz="22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33400" y="3429000"/>
            <a:ext cx="274320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3733800"/>
            <a:ext cx="1905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NoMo</a:t>
            </a:r>
            <a:r>
              <a:rPr lang="en-US" sz="3600" b="1" dirty="0">
                <a:solidFill>
                  <a:schemeClr val="tx1"/>
                </a:solidFill>
              </a:rPr>
              <a:t> off</a:t>
            </a:r>
          </a:p>
        </p:txBody>
      </p:sp>
      <p:sp>
        <p:nvSpPr>
          <p:cNvPr id="7" name="Oval 6"/>
          <p:cNvSpPr/>
          <p:nvPr/>
        </p:nvSpPr>
        <p:spPr>
          <a:xfrm>
            <a:off x="5257800" y="3429000"/>
            <a:ext cx="274320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8800" y="3733800"/>
            <a:ext cx="19050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NoMo</a:t>
            </a:r>
            <a:r>
              <a:rPr lang="en-US" sz="3600" b="1" dirty="0">
                <a:solidFill>
                  <a:schemeClr val="tx1"/>
                </a:solidFill>
              </a:rPr>
              <a:t> on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3124200" y="3048000"/>
            <a:ext cx="2514600" cy="609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1828800"/>
            <a:ext cx="33528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New thread enters: invalidate reserved ways, switch to </a:t>
            </a:r>
            <a:r>
              <a:rPr lang="en-US" sz="2000" b="1" dirty="0" err="1">
                <a:solidFill>
                  <a:schemeClr val="tx1"/>
                </a:solidFill>
              </a:rPr>
              <a:t>NoMo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flipH="1" flipV="1">
            <a:off x="2971800" y="5029200"/>
            <a:ext cx="2590800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5638800"/>
            <a:ext cx="3657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Inactivity counter saturates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(one of the threads is inactive)</a:t>
            </a:r>
          </a:p>
        </p:txBody>
      </p:sp>
    </p:spTree>
    <p:extLst>
      <p:ext uri="{BB962C8B-B14F-4D97-AF65-F5344CB8AC3E}">
        <p14:creationId xmlns:p14="http://schemas.microsoft.com/office/powerpoint/2010/main" val="3280821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Group 1"/>
          <p:cNvGraphicFramePr>
            <a:graphicFrameLocks noGrp="1"/>
          </p:cNvGraphicFramePr>
          <p:nvPr/>
        </p:nvGraphicFramePr>
        <p:xfrm>
          <a:off x="641350" y="1854200"/>
          <a:ext cx="7827963" cy="287674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Initial cache usage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F:1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H:1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C:1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K:1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A:1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G:1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B:1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J:1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D:1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L:1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I:1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1172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E:1</a:t>
                      </a:r>
                    </a:p>
                  </a:txBody>
                  <a:tcPr marL="90000" marR="90000" marT="11908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728" name="Group 128"/>
          <p:cNvGraphicFramePr>
            <a:graphicFrameLocks noGrp="1"/>
          </p:cNvGraphicFramePr>
          <p:nvPr/>
        </p:nvGraphicFramePr>
        <p:xfrm>
          <a:off x="639763" y="1855788"/>
          <a:ext cx="7829550" cy="292570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26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More cache usage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F:1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H:1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C:1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K:1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A:1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P:1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G:1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B:1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N:1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J:1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D:1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M:1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L:1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I:1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O:1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E:1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855" name="Group 255"/>
          <p:cNvGraphicFramePr>
            <a:graphicFrameLocks noGrp="1"/>
          </p:cNvGraphicFramePr>
          <p:nvPr/>
        </p:nvGraphicFramePr>
        <p:xfrm>
          <a:off x="639763" y="1855788"/>
          <a:ext cx="7829550" cy="292570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26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Thread 2 enters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F:1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H:1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C:1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Q:2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K:1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A:1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P:1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G:1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B:1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N:1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J:1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D:1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M:1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L:1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I:1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O:1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E:1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982" name="Group 382"/>
          <p:cNvGraphicFramePr>
            <a:graphicFrameLocks noGrp="1"/>
          </p:cNvGraphicFramePr>
          <p:nvPr/>
        </p:nvGraphicFramePr>
        <p:xfrm>
          <a:off x="639763" y="1855788"/>
          <a:ext cx="7829550" cy="292570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26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NoMo Entry (Yellow = T1, Blue = T2)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F:1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H:1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C:1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Q:2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K:1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A:1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P:1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G:1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B:1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N:1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J:1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D:1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M:1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L:1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I:1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O:1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E:1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109" name="Group 509"/>
          <p:cNvGraphicFramePr>
            <a:graphicFrameLocks noGrp="1"/>
          </p:cNvGraphicFramePr>
          <p:nvPr/>
        </p:nvGraphicFramePr>
        <p:xfrm>
          <a:off x="639763" y="1855788"/>
          <a:ext cx="7827962" cy="292570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Reserved way usage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F:1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H:1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R:2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Q:2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K:1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A:1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P:1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G:1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B:1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J:1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D:1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M:1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L:1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S:2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I:1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O:1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E:1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236" name="Group 636"/>
          <p:cNvGraphicFramePr>
            <a:graphicFrameLocks noGrp="1"/>
          </p:cNvGraphicFramePr>
          <p:nvPr/>
        </p:nvGraphicFramePr>
        <p:xfrm>
          <a:off x="639763" y="1855788"/>
          <a:ext cx="7827962" cy="2925709"/>
        </p:xfrm>
        <a:graphic>
          <a:graphicData uri="http://schemas.openxmlformats.org/drawingml/2006/table">
            <a:tbl>
              <a:tblPr/>
              <a:tblGrid>
                <a:gridCol w="97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5938"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DejaVu Sans" charset="0"/>
                          <a:cs typeface="DejaVu Sans" charset="0"/>
                        </a:rPr>
                        <a:t>Shared way usage</a:t>
                      </a:r>
                    </a:p>
                  </a:txBody>
                  <a:tcPr marL="90000" marR="90000" marT="11750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F:1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H:1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R:2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Q:2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K:1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A:1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P:1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G:1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B:1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J:1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DejaVu Sans" charset="0"/>
                        <a:cs typeface="DejaVu Sans" charset="0"/>
                      </a:endParaRPr>
                    </a:p>
                  </a:txBody>
                  <a:tcPr marL="90000" marR="90000" marT="89064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N:1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D:1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M:1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L:1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T:2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S:2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I:1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U:2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O:1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DejaVu Sans" charset="0"/>
                          <a:cs typeface="DejaVu Sans" charset="0"/>
                        </a:rPr>
                        <a:t>E:1</a:t>
                      </a:r>
                    </a:p>
                  </a:txBody>
                  <a:tcPr marL="90000" marR="90000" marT="131328" marB="46800" anchor="ctr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896" name="Text Box 763"/>
          <p:cNvSpPr txBox="1">
            <a:spLocks noChangeArrowheads="1"/>
          </p:cNvSpPr>
          <p:nvPr/>
        </p:nvSpPr>
        <p:spPr bwMode="auto">
          <a:xfrm>
            <a:off x="457200" y="762000"/>
            <a:ext cx="8228013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NoMo Operation Example</a:t>
            </a:r>
          </a:p>
        </p:txBody>
      </p:sp>
      <p:sp>
        <p:nvSpPr>
          <p:cNvPr id="25897" name="Text Box 764"/>
          <p:cNvSpPr txBox="1">
            <a:spLocks noChangeArrowheads="1"/>
          </p:cNvSpPr>
          <p:nvPr/>
        </p:nvSpPr>
        <p:spPr bwMode="auto">
          <a:xfrm>
            <a:off x="685800" y="5257800"/>
            <a:ext cx="77724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spcBef>
                <a:spcPts val="550"/>
              </a:spcBef>
              <a:buFont typeface="Tahoma" pitchFamily="34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Showing 4 lines of an 8-way cache with NoMo-2</a:t>
            </a:r>
          </a:p>
          <a:p>
            <a:pPr marL="338138" indent="-338138">
              <a:spcBef>
                <a:spcPts val="550"/>
              </a:spcBef>
              <a:buFont typeface="Tahoma" pitchFamily="34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400" i="1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: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means data 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from thread 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6241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2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2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" y="1866900"/>
            <a:ext cx="8210550" cy="180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43000" y="838200"/>
            <a:ext cx="6629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Why Does NoMo Work?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685800" y="4114800"/>
            <a:ext cx="777240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spcBef>
                <a:spcPts val="550"/>
              </a:spcBef>
              <a:buFont typeface="Tahoma" pitchFamily="34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200" b="0" dirty="0">
                <a:solidFill>
                  <a:srgbClr val="000000"/>
                </a:solidFill>
                <a:latin typeface="Tahoma" pitchFamily="34" charset="0"/>
              </a:rPr>
              <a:t>Victim’s accesses become visible to attacker only if the victim has accesses outside of its allocated partition between two cache fills by the attacker.</a:t>
            </a:r>
          </a:p>
          <a:p>
            <a:pPr marL="338138" indent="-338138">
              <a:spcBef>
                <a:spcPts val="550"/>
              </a:spcBef>
              <a:buClrTx/>
              <a:buSzTx/>
              <a:buFontTx/>
              <a:buNone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endParaRPr lang="en-US" sz="2200" b="0" dirty="0">
              <a:solidFill>
                <a:srgbClr val="000000"/>
              </a:solidFill>
              <a:latin typeface="Tahoma" pitchFamily="34" charset="0"/>
            </a:endParaRPr>
          </a:p>
          <a:p>
            <a:pPr marL="338138" indent="-338138">
              <a:spcBef>
                <a:spcPts val="550"/>
              </a:spcBef>
              <a:buFont typeface="Tahoma" pitchFamily="34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US" sz="2200" b="0" dirty="0">
                <a:solidFill>
                  <a:srgbClr val="000000"/>
                </a:solidFill>
                <a:latin typeface="Tahoma" pitchFamily="34" charset="0"/>
              </a:rPr>
              <a:t>In this example: NoMo-1</a:t>
            </a:r>
          </a:p>
        </p:txBody>
      </p:sp>
    </p:spTree>
    <p:extLst>
      <p:ext uri="{BB962C8B-B14F-4D97-AF65-F5344CB8AC3E}">
        <p14:creationId xmlns:p14="http://schemas.microsoft.com/office/powerpoint/2010/main" val="2851199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52400" y="609600"/>
            <a:ext cx="84582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00"/>
                </a:solidFill>
                <a:latin typeface="Arial" charset="0"/>
                <a:cs typeface="Arial" charset="0"/>
              </a:rPr>
              <a:t>Evaluation Methodology</a:t>
            </a: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28600" y="1676400"/>
            <a:ext cx="8686800" cy="46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35013" lvl="1" indent="-277813">
              <a:spcBef>
                <a:spcPts val="500"/>
              </a:spcBef>
              <a:buFont typeface="Arial" pitchFamily="34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300" b="0" dirty="0">
                <a:solidFill>
                  <a:srgbClr val="000000"/>
                </a:solidFill>
                <a:latin typeface="Arial" charset="0"/>
                <a:cs typeface="Arial" charset="0"/>
              </a:rPr>
              <a:t>Used Pin-based x86 trace-driven simulator with </a:t>
            </a:r>
            <a:r>
              <a:rPr lang="en-GB" sz="2300" b="0" dirty="0" err="1">
                <a:solidFill>
                  <a:srgbClr val="000000"/>
                </a:solidFill>
                <a:latin typeface="Arial" charset="0"/>
                <a:cs typeface="Arial" charset="0"/>
              </a:rPr>
              <a:t>Pintools</a:t>
            </a:r>
            <a:endParaRPr lang="en-GB" sz="2300" b="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735013" lvl="1" indent="-277813">
              <a:spcBef>
                <a:spcPts val="500"/>
              </a:spcBef>
              <a:buFont typeface="Arial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300" b="0" dirty="0">
                <a:solidFill>
                  <a:srgbClr val="000000"/>
                </a:solidFill>
                <a:latin typeface="Arial" charset="0"/>
                <a:cs typeface="Arial" charset="0"/>
              </a:rPr>
              <a:t>Evaluated security for AES and Blowfish encryption/decryption</a:t>
            </a:r>
          </a:p>
          <a:p>
            <a:pPr marL="735013" lvl="1" indent="-277813">
              <a:spcBef>
                <a:spcPts val="500"/>
              </a:spcBef>
              <a:buFont typeface="Arial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300" b="0" dirty="0">
                <a:solidFill>
                  <a:srgbClr val="000000"/>
                </a:solidFill>
                <a:latin typeface="Arial" charset="0"/>
                <a:cs typeface="Arial" charset="0"/>
              </a:rPr>
              <a:t>Ran security benchmarks for 3M blocks of randomly generated input</a:t>
            </a:r>
          </a:p>
          <a:p>
            <a:pPr marL="735013" lvl="1" indent="-277813">
              <a:spcBef>
                <a:spcPts val="500"/>
              </a:spcBef>
              <a:buFont typeface="Arial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300" b="0" dirty="0">
                <a:solidFill>
                  <a:srgbClr val="000000"/>
                </a:solidFill>
                <a:latin typeface="Arial" charset="0"/>
                <a:cs typeface="Arial" charset="0"/>
              </a:rPr>
              <a:t>Implemented the attacker as a separate thread and ran it alongside the crypto processes</a:t>
            </a:r>
          </a:p>
          <a:p>
            <a:pPr marL="735013" lvl="1" indent="-277813">
              <a:spcBef>
                <a:spcPts val="500"/>
              </a:spcBef>
              <a:buFont typeface="Arial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300" b="0" dirty="0">
                <a:solidFill>
                  <a:srgbClr val="000000"/>
                </a:solidFill>
                <a:latin typeface="Arial" charset="0"/>
                <a:cs typeface="Arial" charset="0"/>
              </a:rPr>
              <a:t>Assumed that the attacker is able to synchronize at the block encryption boundaries (i.e. It fills the cache after each block encryption and checks the cache after the encryption)</a:t>
            </a:r>
          </a:p>
          <a:p>
            <a:pPr marL="735013" lvl="1" indent="-277813">
              <a:spcBef>
                <a:spcPts val="500"/>
              </a:spcBef>
              <a:buFont typeface="Arial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300" b="0" dirty="0">
                <a:solidFill>
                  <a:srgbClr val="000000"/>
                </a:solidFill>
                <a:latin typeface="Arial" charset="0"/>
                <a:cs typeface="Arial" charset="0"/>
              </a:rPr>
              <a:t>Evaluated performance on a set of SPEC 2006 Benchmarks.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endParaRPr lang="en-GB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500"/>
              </a:spcBef>
              <a:buClrTx/>
              <a:buSzTx/>
              <a:buFontTx/>
              <a:buNone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endParaRPr lang="en-GB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0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52400" y="457200"/>
            <a:ext cx="84582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Metrics for Evaluating Security</a:t>
            </a: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28600" y="1676400"/>
            <a:ext cx="86868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35013" lvl="1" indent="-277813">
              <a:spcBef>
                <a:spcPts val="500"/>
              </a:spcBef>
              <a:buFont typeface="Arial" pitchFamily="34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Exposure Rate:</a:t>
            </a:r>
            <a:r>
              <a:rPr lang="en-GB" sz="2800" dirty="0">
                <a:solidFill>
                  <a:srgbClr val="000000"/>
                </a:solidFill>
                <a:latin typeface="Arial" charset="0"/>
                <a:cs typeface="Arial" charset="0"/>
              </a:rPr>
              <a:t> percentage of cache accesses by the victim that are visible through the side channel</a:t>
            </a:r>
          </a:p>
          <a:p>
            <a:pPr marL="735013" lvl="1" indent="-277813">
              <a:spcBef>
                <a:spcPts val="500"/>
              </a:spcBef>
              <a:buFont typeface="Arial" pitchFamily="34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endParaRPr lang="en-GB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735013" lvl="1" indent="-277813">
              <a:spcBef>
                <a:spcPts val="500"/>
              </a:spcBef>
              <a:buFont typeface="Arial" pitchFamily="34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Critical Exposure Rate</a:t>
            </a:r>
            <a:r>
              <a:rPr lang="en-GB" sz="2800" dirty="0">
                <a:solidFill>
                  <a:srgbClr val="000000"/>
                </a:solidFill>
                <a:latin typeface="Arial" charset="0"/>
                <a:cs typeface="Arial" charset="0"/>
              </a:rPr>
              <a:t>: percentage of CRITICAL accesses by the victim that are visible through the side channel</a:t>
            </a:r>
          </a:p>
          <a:p>
            <a:pPr marL="735013" lvl="1" indent="-277813">
              <a:spcBef>
                <a:spcPts val="500"/>
              </a:spcBef>
              <a:buFont typeface="Arial" pitchFamily="34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endParaRPr lang="en-GB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135063" lvl="2" indent="-277813">
              <a:spcBef>
                <a:spcPts val="500"/>
              </a:spcBef>
              <a:buFont typeface="Arial" pitchFamily="34" charset="0"/>
              <a:buChar char="•"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r>
              <a:rPr lang="en-GB" sz="2400" dirty="0">
                <a:solidFill>
                  <a:srgbClr val="000000"/>
                </a:solidFill>
                <a:latin typeface="Arial" charset="0"/>
                <a:cs typeface="Arial" charset="0"/>
              </a:rPr>
              <a:t>Critical accesses are the accesses to pre-computed AES tables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endParaRPr lang="en-GB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500"/>
              </a:spcBef>
              <a:buClrTx/>
              <a:buSzTx/>
              <a:buFontTx/>
              <a:buNone/>
              <a:tabLst>
                <a:tab pos="735013" algn="l"/>
                <a:tab pos="1192213" algn="l"/>
                <a:tab pos="1649413" algn="l"/>
                <a:tab pos="2106613" algn="l"/>
                <a:tab pos="2563813" algn="l"/>
                <a:tab pos="3021013" algn="l"/>
                <a:tab pos="3478213" algn="l"/>
                <a:tab pos="3935413" algn="l"/>
                <a:tab pos="4392613" algn="l"/>
                <a:tab pos="4849813" algn="l"/>
                <a:tab pos="5307013" algn="l"/>
                <a:tab pos="5764213" algn="l"/>
                <a:tab pos="6221413" algn="l"/>
                <a:tab pos="6678613" algn="l"/>
                <a:tab pos="7135813" algn="l"/>
                <a:tab pos="7593013" algn="l"/>
                <a:tab pos="8050213" algn="l"/>
                <a:tab pos="8507413" algn="l"/>
                <a:tab pos="8964613" algn="l"/>
                <a:tab pos="9421813" algn="l"/>
                <a:tab pos="9879013" algn="l"/>
              </a:tabLst>
            </a:pPr>
            <a:endParaRPr lang="en-GB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63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"/>
          <p:cNvSpPr txBox="1">
            <a:spLocks noChangeArrowheads="1"/>
          </p:cNvSpPr>
          <p:nvPr/>
        </p:nvSpPr>
        <p:spPr bwMode="auto">
          <a:xfrm>
            <a:off x="457200" y="914400"/>
            <a:ext cx="8228013" cy="61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Aggregate Exposure of Critical Data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338" y="1450975"/>
          <a:ext cx="8294687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4" imgW="9248400" imgH="5543280" progId="">
                  <p:embed/>
                </p:oleObj>
              </mc:Choice>
              <mc:Fallback>
                <p:oleObj r:id="rId4" imgW="9248400" imgH="5543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1450975"/>
                        <a:ext cx="8294687" cy="497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348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838200"/>
            <a:ext cx="8228013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Aggregate Exposure of All Data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38" y="1450975"/>
            <a:ext cx="5805487" cy="493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641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457200" y="609600"/>
            <a:ext cx="8228013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Worst-Case (per block) Exposure of Critical Data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38" y="1450975"/>
            <a:ext cx="5805487" cy="493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15368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52400" y="914400"/>
            <a:ext cx="899160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>
                <a:solidFill>
                  <a:srgbClr val="000000"/>
                </a:solidFill>
                <a:latin typeface="Arial" charset="0"/>
                <a:cs typeface="Arial" charset="0"/>
              </a:rPr>
              <a:t>Worst Case (per block) Exposure of All Data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38" y="1450975"/>
            <a:ext cx="5805487" cy="493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424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7588250" cy="5391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66294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1">
                <a:solidFill>
                  <a:srgbClr val="000000"/>
                </a:solidFill>
                <a:latin typeface="Trebuchet MS" pitchFamily="34" charset="0"/>
              </a:rPr>
              <a:t>Impact on IPC Throughput (105 2-threaded SPEC 2006 workloads simulated)</a:t>
            </a:r>
          </a:p>
        </p:txBody>
      </p:sp>
    </p:spTree>
    <p:extLst>
      <p:ext uri="{BB962C8B-B14F-4D97-AF65-F5344CB8AC3E}">
        <p14:creationId xmlns:p14="http://schemas.microsoft.com/office/powerpoint/2010/main" val="723969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620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/>
            <a:r>
              <a:rPr lang="en-US" sz="4000" b="0">
                <a:solidFill>
                  <a:schemeClr val="accent2"/>
                </a:solidFill>
                <a:latin typeface="Calibri"/>
                <a:cs typeface="Calibri"/>
              </a:rPr>
              <a:t>Power Analysis Attack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8686800" cy="4572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0" i="1">
                <a:latin typeface="Calibri"/>
                <a:cs typeface="Calibri"/>
              </a:rPr>
              <a:t>Idea: During switching CMOS gates draw spiked current</a:t>
            </a:r>
            <a:r>
              <a:rPr lang="en-US" sz="2400" b="0" i="1">
                <a:solidFill>
                  <a:srgbClr val="FFCC00"/>
                </a:solidFill>
                <a:latin typeface="Calibri"/>
                <a:cs typeface="Calibri"/>
              </a:rPr>
              <a:t>   </a:t>
            </a:r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304800" y="1593850"/>
            <a:ext cx="8458200" cy="3041650"/>
            <a:chOff x="192" y="1004"/>
            <a:chExt cx="5328" cy="1916"/>
          </a:xfrm>
        </p:grpSpPr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5280" cy="1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5302" name="Text Box 6"/>
            <p:cNvSpPr txBox="1">
              <a:spLocks noChangeArrowheads="1"/>
            </p:cNvSpPr>
            <p:nvPr/>
          </p:nvSpPr>
          <p:spPr bwMode="auto">
            <a:xfrm>
              <a:off x="192" y="1004"/>
              <a:ext cx="443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chemeClr val="tx2"/>
                  </a:solidFill>
                  <a:latin typeface="Calibri"/>
                  <a:cs typeface="Calibri"/>
                </a:rPr>
                <a:t>Trace of Current drawn - RSA Secret Key Computation</a:t>
              </a:r>
            </a:p>
          </p:txBody>
        </p:sp>
      </p:grpSp>
      <p:grpSp>
        <p:nvGrpSpPr>
          <p:cNvPr id="55303" name="Group 7"/>
          <p:cNvGrpSpPr>
            <a:grpSpLocks/>
          </p:cNvGrpSpPr>
          <p:nvPr/>
        </p:nvGrpSpPr>
        <p:grpSpPr bwMode="auto">
          <a:xfrm>
            <a:off x="1203325" y="2895601"/>
            <a:ext cx="2055813" cy="2330451"/>
            <a:chOff x="758" y="1824"/>
            <a:chExt cx="1295" cy="1468"/>
          </a:xfrm>
        </p:grpSpPr>
        <p:sp>
          <p:nvSpPr>
            <p:cNvPr id="55304" name="Line 8"/>
            <p:cNvSpPr>
              <a:spLocks noChangeShapeType="1"/>
            </p:cNvSpPr>
            <p:nvPr/>
          </p:nvSpPr>
          <p:spPr bwMode="auto">
            <a:xfrm flipV="1">
              <a:off x="1200" y="1824"/>
              <a:ext cx="528" cy="124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5305" name="Text Box 9"/>
            <p:cNvSpPr txBox="1">
              <a:spLocks noChangeArrowheads="1"/>
            </p:cNvSpPr>
            <p:nvPr/>
          </p:nvSpPr>
          <p:spPr bwMode="auto">
            <a:xfrm>
              <a:off x="758" y="3001"/>
              <a:ext cx="129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 i="1">
                  <a:solidFill>
                    <a:schemeClr val="tx2"/>
                  </a:solidFill>
                  <a:latin typeface="Calibri"/>
                  <a:cs typeface="Calibri"/>
                </a:rPr>
                <a:t>Only Squaring</a:t>
              </a:r>
            </a:p>
          </p:txBody>
        </p:sp>
      </p:grpSp>
      <p:grpSp>
        <p:nvGrpSpPr>
          <p:cNvPr id="55306" name="Group 10"/>
          <p:cNvGrpSpPr>
            <a:grpSpLocks/>
          </p:cNvGrpSpPr>
          <p:nvPr/>
        </p:nvGrpSpPr>
        <p:grpSpPr bwMode="auto">
          <a:xfrm>
            <a:off x="3657600" y="2895601"/>
            <a:ext cx="4102100" cy="2513013"/>
            <a:chOff x="2304" y="1824"/>
            <a:chExt cx="2584" cy="1583"/>
          </a:xfrm>
        </p:grpSpPr>
        <p:sp>
          <p:nvSpPr>
            <p:cNvPr id="55307" name="Line 11"/>
            <p:cNvSpPr>
              <a:spLocks noChangeShapeType="1"/>
            </p:cNvSpPr>
            <p:nvPr/>
          </p:nvSpPr>
          <p:spPr bwMode="auto">
            <a:xfrm flipH="1" flipV="1">
              <a:off x="2304" y="1824"/>
              <a:ext cx="480" cy="12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latin typeface="Calibri"/>
                <a:cs typeface="Calibri"/>
              </a:endParaRPr>
            </a:p>
          </p:txBody>
        </p:sp>
        <p:sp>
          <p:nvSpPr>
            <p:cNvPr id="55308" name="Text Box 12"/>
            <p:cNvSpPr txBox="1">
              <a:spLocks noChangeArrowheads="1"/>
            </p:cNvSpPr>
            <p:nvPr/>
          </p:nvSpPr>
          <p:spPr bwMode="auto">
            <a:xfrm>
              <a:off x="2496" y="3116"/>
              <a:ext cx="23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 i="1">
                  <a:solidFill>
                    <a:schemeClr val="tx2"/>
                  </a:solidFill>
                  <a:latin typeface="Calibri"/>
                  <a:cs typeface="Calibri"/>
                </a:rPr>
                <a:t>Squaring and multiplication</a:t>
              </a:r>
            </a:p>
          </p:txBody>
        </p:sp>
      </p:grp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152400" y="5410200"/>
            <a:ext cx="8839200" cy="457200"/>
          </a:xfrm>
          <a:prstGeom prst="rect">
            <a:avLst/>
          </a:prstGeom>
          <a:gradFill rotWithShape="0">
            <a:gsLst>
              <a:gs pos="0">
                <a:schemeClr val="tx2">
                  <a:gamma/>
                  <a:tint val="60000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tint val="6000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0" i="1">
                <a:solidFill>
                  <a:srgbClr val="FFCC00"/>
                </a:solidFill>
                <a:latin typeface="Calibri"/>
                <a:cs typeface="Calibri"/>
              </a:rPr>
              <a:t>Reported Results : Every Smartcard in the market BROKEN</a:t>
            </a:r>
          </a:p>
        </p:txBody>
      </p:sp>
    </p:spTree>
    <p:extLst>
      <p:ext uri="{BB962C8B-B14F-4D97-AF65-F5344CB8AC3E}">
        <p14:creationId xmlns:p14="http://schemas.microsoft.com/office/powerpoint/2010/main" val="1783790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300"/>
                                        <p:tgtEl>
                                          <p:spTgt spid="553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3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 autoUpdateAnimBg="0"/>
      <p:bldP spid="55309" grpId="0" build="p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/>
          <p:cNvSpPr txBox="1">
            <a:spLocks noChangeArrowheads="1"/>
          </p:cNvSpPr>
          <p:nvPr/>
        </p:nvSpPr>
        <p:spPr bwMode="auto">
          <a:xfrm>
            <a:off x="304800" y="533400"/>
            <a:ext cx="8228013" cy="849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35280"/>
          <a:lstStyle/>
          <a:p>
            <a:pPr algn="ctr">
              <a:lnSpc>
                <a:spcPct val="9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>
                <a:solidFill>
                  <a:srgbClr val="000000"/>
                </a:solidFill>
                <a:latin typeface="Arial" charset="0"/>
                <a:cs typeface="Arial" charset="0"/>
              </a:rPr>
              <a:t>Impact on Fair Throughput (105 2-threaded SPEC 2006 workloads simulated)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14338" y="1654175"/>
          <a:ext cx="8294687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4" imgW="9248400" imgH="5324040" progId="">
                  <p:embed/>
                </p:oleObj>
              </mc:Choice>
              <mc:Fallback>
                <p:oleObj r:id="rId4" imgW="9248400" imgH="5324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1654175"/>
                        <a:ext cx="8294687" cy="477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594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152400" y="228600"/>
            <a:ext cx="84582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>
                <a:solidFill>
                  <a:srgbClr val="000000"/>
                </a:solidFill>
                <a:latin typeface="Arial" charset="0"/>
                <a:cs typeface="Arial" charset="0"/>
              </a:rPr>
              <a:t>NoMo Design Summary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228600" y="1295400"/>
            <a:ext cx="8686800" cy="539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4963" indent="-334963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b="0" dirty="0">
                <a:solidFill>
                  <a:srgbClr val="000000"/>
                </a:solidFill>
                <a:latin typeface="Calibri"/>
                <a:cs typeface="Calibri"/>
              </a:rPr>
              <a:t>Practical and low-overhead hardware-only design for defeating access-driven cache-based side channel attacks</a:t>
            </a:r>
          </a:p>
          <a:p>
            <a:pPr marL="334963" indent="-334963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b="0" dirty="0">
                <a:solidFill>
                  <a:srgbClr val="000000"/>
                </a:solidFill>
                <a:latin typeface="Calibri"/>
                <a:cs typeface="Calibri"/>
              </a:rPr>
              <a:t>Can easily adjust security-performance trade-offs by manipulating degree of </a:t>
            </a:r>
            <a:r>
              <a:rPr lang="en-GB" b="0" dirty="0" err="1">
                <a:solidFill>
                  <a:srgbClr val="000000"/>
                </a:solidFill>
                <a:latin typeface="Calibri"/>
                <a:cs typeface="Calibri"/>
              </a:rPr>
              <a:t>NoMo</a:t>
            </a:r>
            <a:endParaRPr lang="en-GB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4963" indent="-334963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b="0" dirty="0">
                <a:solidFill>
                  <a:srgbClr val="000000"/>
                </a:solidFill>
                <a:latin typeface="Calibri"/>
                <a:cs typeface="Calibri"/>
              </a:rPr>
              <a:t>Can support unrestricted cache usage in single-threaded mode</a:t>
            </a:r>
          </a:p>
          <a:p>
            <a:pPr marL="334963" indent="-334963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b="0" dirty="0">
                <a:solidFill>
                  <a:srgbClr val="000000"/>
                </a:solidFill>
                <a:latin typeface="Calibri"/>
                <a:cs typeface="Calibri"/>
              </a:rPr>
              <a:t>Performance impact is very low in all cases</a:t>
            </a:r>
          </a:p>
          <a:p>
            <a:pPr marL="334963" indent="-334963">
              <a:spcBef>
                <a:spcPts val="600"/>
              </a:spcBef>
              <a:spcAft>
                <a:spcPts val="1200"/>
              </a:spcAft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b="0" dirty="0">
                <a:solidFill>
                  <a:srgbClr val="000000"/>
                </a:solidFill>
                <a:latin typeface="Calibri"/>
                <a:cs typeface="Calibri"/>
              </a:rPr>
              <a:t> No OS or ISA support required</a:t>
            </a:r>
          </a:p>
          <a:p>
            <a:pPr marL="334963" indent="-334963">
              <a:spcBef>
                <a:spcPts val="600"/>
              </a:spcBef>
              <a:buClrTx/>
              <a:buSzTx/>
              <a:buFontTx/>
              <a:buNone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34963" indent="-334963" algn="ctr">
              <a:spcBef>
                <a:spcPts val="600"/>
              </a:spcBef>
              <a:buClrTx/>
              <a:buSzTx/>
              <a:buFontTx/>
              <a:buNone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12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763" y="936619"/>
            <a:ext cx="8372474" cy="114935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A High-Resolution Side-Channel Attack</a:t>
            </a:r>
            <a:b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on Last-Level Cache</a:t>
            </a:r>
          </a:p>
        </p:txBody>
      </p:sp>
      <p:sp>
        <p:nvSpPr>
          <p:cNvPr id="21" name="Subtitle 20"/>
          <p:cNvSpPr>
            <a:spLocks noGrp="1"/>
          </p:cNvSpPr>
          <p:nvPr>
            <p:ph type="subTitle" idx="1"/>
          </p:nvPr>
        </p:nvSpPr>
        <p:spPr>
          <a:xfrm>
            <a:off x="1143000" y="2820734"/>
            <a:ext cx="6858000" cy="1655762"/>
          </a:xfrm>
        </p:spPr>
        <p:txBody>
          <a:bodyPr>
            <a:normAutofit/>
          </a:bodyPr>
          <a:lstStyle/>
          <a:p>
            <a:pPr marL="12700">
              <a:tabLst>
                <a:tab pos="4500563" algn="l"/>
              </a:tabLst>
            </a:pPr>
            <a:r>
              <a:rPr lang="en-US" sz="1800" b="1" dirty="0">
                <a:latin typeface="Helvetica Neue" charset="0"/>
                <a:ea typeface="Helvetica Neue" charset="0"/>
                <a:cs typeface="Helvetica Neue" charset="0"/>
              </a:rPr>
              <a:t>Mehmet Kayaalp, IBM Research</a:t>
            </a:r>
          </a:p>
          <a:p>
            <a:pPr marL="12700">
              <a:tabLst>
                <a:tab pos="4500563" algn="l"/>
              </a:tabLst>
            </a:pPr>
            <a:r>
              <a:rPr lang="en-US" sz="1800" dirty="0" err="1">
                <a:latin typeface="Helvetica Neue" charset="0"/>
                <a:ea typeface="Helvetica Neue" charset="0"/>
                <a:cs typeface="Helvetica Neue" charset="0"/>
              </a:rPr>
              <a:t>Nael</a:t>
            </a: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 Abu-</a:t>
            </a:r>
            <a:r>
              <a:rPr lang="en-US" sz="1800" dirty="0" err="1">
                <a:latin typeface="Helvetica Neue" charset="0"/>
                <a:ea typeface="Helvetica Neue" charset="0"/>
                <a:cs typeface="Helvetica Neue" charset="0"/>
              </a:rPr>
              <a:t>Ghazaleh</a:t>
            </a: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, University of California Riverside</a:t>
            </a:r>
          </a:p>
          <a:p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Dmitry </a:t>
            </a:r>
            <a:r>
              <a:rPr lang="en-US" sz="1800" dirty="0" err="1">
                <a:latin typeface="Helvetica Neue" charset="0"/>
                <a:ea typeface="Helvetica Neue" charset="0"/>
                <a:cs typeface="Helvetica Neue" charset="0"/>
              </a:rPr>
              <a:t>Ponomarev</a:t>
            </a: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, State University of New York at Binghamton</a:t>
            </a:r>
          </a:p>
          <a:p>
            <a:r>
              <a:rPr lang="en-US" sz="1800" dirty="0" err="1">
                <a:latin typeface="Helvetica Neue" charset="0"/>
                <a:ea typeface="Helvetica Neue" charset="0"/>
                <a:cs typeface="Helvetica Neue" charset="0"/>
              </a:rPr>
              <a:t>Aamer</a:t>
            </a: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 Jaleel, </a:t>
            </a:r>
            <a:r>
              <a:rPr lang="en-US" sz="1800" dirty="0" err="1">
                <a:latin typeface="Helvetica Neue" charset="0"/>
                <a:ea typeface="Helvetica Neue" charset="0"/>
                <a:cs typeface="Helvetica Neue" charset="0"/>
              </a:rPr>
              <a:t>Nvidia</a:t>
            </a: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 Research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302701"/>
            <a:ext cx="2228354" cy="731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820" y="5302701"/>
            <a:ext cx="1284224" cy="731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63" y="5348421"/>
            <a:ext cx="1600201" cy="64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724" y="5211261"/>
            <a:ext cx="1238552" cy="9144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5837" y="6399839"/>
            <a:ext cx="71723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The 53</a:t>
            </a:r>
            <a:r>
              <a:rPr lang="en-US" sz="1400" baseline="30000" dirty="0">
                <a:latin typeface="Helvetica Neue" charset="0"/>
                <a:ea typeface="Helvetica Neue" charset="0"/>
                <a:cs typeface="Helvetica Neue" charset="0"/>
              </a:rPr>
              <a:t>rd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Design Automation Conference (DAC), Austin, TX, June 8, 2016</a:t>
            </a:r>
          </a:p>
        </p:txBody>
      </p:sp>
    </p:spTree>
    <p:extLst>
      <p:ext uri="{BB962C8B-B14F-4D97-AF65-F5344CB8AC3E}">
        <p14:creationId xmlns:p14="http://schemas.microsoft.com/office/powerpoint/2010/main" val="2341947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Cache Side-Channel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439911" y="1401707"/>
            <a:ext cx="1714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f2 85 5c 06</a:t>
            </a:r>
          </a:p>
          <a:p>
            <a:r>
              <a:rPr lang="is-I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6a 91 4e 0c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c</a:t>
            </a:r>
            <a:r>
              <a:rPr lang="is-I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4 fc </a:t>
            </a:r>
            <a:r>
              <a:rPr lang="is-IS" sz="2000" b="1" dirty="0">
                <a:latin typeface="Ubuntu Mono" charset="0"/>
                <a:ea typeface="Ubuntu Mono" charset="0"/>
                <a:cs typeface="Ubuntu Mono" charset="0"/>
              </a:rPr>
              <a:t>da</a:t>
            </a:r>
            <a:r>
              <a:rPr lang="is-IS" sz="2000" dirty="0">
                <a:latin typeface="Ubuntu Mono" charset="0"/>
                <a:ea typeface="Ubuntu Mono" charset="0"/>
                <a:cs typeface="Ubuntu Mono" charset="0"/>
              </a:rPr>
              <a:t> </a:t>
            </a:r>
            <a:r>
              <a:rPr lang="is-I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a8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d</a:t>
            </a:r>
            <a:r>
              <a:rPr lang="is-I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5 37 e9 9c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655720" y="1401708"/>
            <a:ext cx="15953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28 1e 4c 24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09 bf 15 82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30 6f </a:t>
            </a:r>
            <a:r>
              <a:rPr lang="en-US" sz="2000" b="1" dirty="0">
                <a:latin typeface="Ubuntu Mono" charset="0"/>
                <a:ea typeface="Ubuntu Mono" charset="0"/>
                <a:cs typeface="Ubuntu Mono" charset="0"/>
              </a:rPr>
              <a:t>53</a:t>
            </a:r>
            <a:r>
              <a:rPr lang="en-US" sz="2000" dirty="0">
                <a:latin typeface="Ubuntu Mono" charset="0"/>
                <a:ea typeface="Ubuntu Mono" charset="0"/>
                <a:cs typeface="Ubuntu Mono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d9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Ubuntu Mono" charset="0"/>
                <a:ea typeface="Ubuntu Mono" charset="0"/>
                <a:cs typeface="Ubuntu Mono" charset="0"/>
              </a:rPr>
              <a:t>a4 49 2d 0e</a:t>
            </a:r>
          </a:p>
        </p:txBody>
      </p:sp>
      <p:sp>
        <p:nvSpPr>
          <p:cNvPr id="88" name="Rectangle 87"/>
          <p:cNvSpPr>
            <a:spLocks noChangeAspect="1"/>
          </p:cNvSpPr>
          <p:nvPr/>
        </p:nvSpPr>
        <p:spPr>
          <a:xfrm>
            <a:off x="2362200" y="2039092"/>
            <a:ext cx="383602" cy="3657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>
            <a:spLocks noChangeAspect="1"/>
          </p:cNvSpPr>
          <p:nvPr/>
        </p:nvSpPr>
        <p:spPr>
          <a:xfrm>
            <a:off x="6172200" y="2037918"/>
            <a:ext cx="383602" cy="36576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089210" y="2610815"/>
            <a:ext cx="787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S-Box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3798902" y="2080249"/>
            <a:ext cx="12054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/>
          <p:cNvSpPr/>
          <p:nvPr/>
        </p:nvSpPr>
        <p:spPr>
          <a:xfrm rot="16200000" flipH="1">
            <a:off x="2872917" y="-44227"/>
            <a:ext cx="3301339" cy="3743325"/>
          </a:xfrm>
          <a:prstGeom prst="arc">
            <a:avLst>
              <a:gd name="adj1" fmla="val 17331876"/>
              <a:gd name="adj2" fmla="val 4290810"/>
            </a:avLst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123947" y="2946583"/>
            <a:ext cx="761924" cy="9455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728442" y="1710917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SubBytes</a:t>
            </a:r>
            <a:endParaRPr lang="en-US" sz="1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329108" y="3413917"/>
            <a:ext cx="263424" cy="1306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>
            <a:spLocks noChangeAspect="1"/>
          </p:cNvSpPr>
          <p:nvPr/>
        </p:nvSpPr>
        <p:spPr>
          <a:xfrm>
            <a:off x="2057220" y="1453959"/>
            <a:ext cx="383602" cy="36576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>
            <a:spLocks noChangeAspect="1"/>
          </p:cNvSpPr>
          <p:nvPr/>
        </p:nvSpPr>
        <p:spPr>
          <a:xfrm>
            <a:off x="1673618" y="2038488"/>
            <a:ext cx="383602" cy="36576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4564753" y="3636628"/>
            <a:ext cx="263424" cy="1306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4460820" y="3038482"/>
            <a:ext cx="263424" cy="130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ectangle 179"/>
          <p:cNvSpPr>
            <a:spLocks noChangeAspect="1"/>
          </p:cNvSpPr>
          <p:nvPr/>
        </p:nvSpPr>
        <p:spPr>
          <a:xfrm>
            <a:off x="2743200" y="1453959"/>
            <a:ext cx="383602" cy="36576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4169854" y="3220964"/>
            <a:ext cx="263424" cy="130627"/>
          </a:xfrm>
          <a:prstGeom prst="rect">
            <a:avLst/>
          </a:prstGeom>
          <a:solidFill>
            <a:srgbClr val="E9D4E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3707583" y="4556816"/>
            <a:ext cx="1736918" cy="1722609"/>
            <a:chOff x="2253617" y="4632905"/>
            <a:chExt cx="1053696" cy="1045016"/>
          </a:xfrm>
        </p:grpSpPr>
        <p:sp>
          <p:nvSpPr>
            <p:cNvPr id="98" name="Rectangle 97"/>
            <p:cNvSpPr/>
            <p:nvPr/>
          </p:nvSpPr>
          <p:spPr>
            <a:xfrm>
              <a:off x="2253617" y="4632905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517041" y="4632905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780465" y="4632905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043889" y="4632905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253617" y="4763532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517041" y="4763532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780465" y="4763532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043889" y="4763532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253617" y="4894159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517041" y="4894159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780465" y="4894159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043889" y="4894159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253617" y="5024786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517041" y="5024786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780465" y="5024786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043889" y="5024786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253617" y="5155413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517041" y="5155413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780465" y="5155413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043889" y="5155413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253617" y="5286040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517041" y="5286040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043889" y="5286040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253617" y="5416667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517041" y="5416667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780465" y="5416667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043889" y="5416667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253617" y="5547294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517041" y="5547294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780465" y="5547294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043889" y="5547294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780465" y="5286040"/>
              <a:ext cx="263424" cy="13062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3778320" y="4192141"/>
            <a:ext cx="15728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Set-associative cache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67" name="Straight Arrow Connector 166"/>
          <p:cNvCxnSpPr/>
          <p:nvPr/>
        </p:nvCxnSpPr>
        <p:spPr>
          <a:xfrm>
            <a:off x="3684391" y="6493956"/>
            <a:ext cx="176333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/>
          <p:cNvSpPr/>
          <p:nvPr/>
        </p:nvSpPr>
        <p:spPr>
          <a:xfrm>
            <a:off x="4369411" y="6345572"/>
            <a:ext cx="50847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ways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3398491" y="4549097"/>
            <a:ext cx="0" cy="172260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/>
          <p:cNvSpPr/>
          <p:nvPr/>
        </p:nvSpPr>
        <p:spPr>
          <a:xfrm>
            <a:off x="3194104" y="5192136"/>
            <a:ext cx="50770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sets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4136907" y="5635437"/>
            <a:ext cx="434229" cy="215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5010272" y="4772141"/>
            <a:ext cx="434229" cy="215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4576042" y="5202794"/>
            <a:ext cx="434229" cy="215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3713359" y="4989458"/>
            <a:ext cx="434229" cy="215326"/>
          </a:xfrm>
          <a:prstGeom prst="rect">
            <a:avLst/>
          </a:prstGeom>
          <a:solidFill>
            <a:srgbClr val="E9D4E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0" grpId="0" animBg="1"/>
      <p:bldP spid="91" grpId="0"/>
      <p:bldP spid="94" grpId="0" animBg="1"/>
      <p:bldP spid="89" grpId="0" animBg="1"/>
      <p:bldP spid="97" grpId="0" animBg="1"/>
      <p:bldP spid="173" grpId="0" animBg="1"/>
      <p:bldP spid="174" grpId="0" animBg="1"/>
      <p:bldP spid="176" grpId="0" animBg="1"/>
      <p:bldP spid="177" grpId="0" animBg="1"/>
      <p:bldP spid="180" grpId="0" animBg="1"/>
      <p:bldP spid="181" grpId="0" animBg="1"/>
      <p:bldP spid="165" grpId="0"/>
      <p:bldP spid="168" grpId="0" animBg="1"/>
      <p:bldP spid="171" grpId="0" animBg="1"/>
      <p:bldP spid="172" grpId="0" animBg="1"/>
      <p:bldP spid="178" grpId="0" animBg="1"/>
      <p:bldP spid="179" grpId="0" animBg="1"/>
      <p:bldP spid="18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/>
        </p:nvSpPr>
        <p:spPr>
          <a:xfrm>
            <a:off x="5812491" y="4549100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812491" y="5393359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812491" y="5841054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812491" y="6057707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Helvetica Neue" charset="0"/>
                <a:ea typeface="Helvetica Neue" charset="0"/>
                <a:cs typeface="Helvetica Neue" charset="0"/>
              </a:rPr>
              <a:t>Flush+Reload</a:t>
            </a: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 Attack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10545" y="4549099"/>
            <a:ext cx="1736918" cy="1722622"/>
            <a:chOff x="2850128" y="4549099"/>
            <a:chExt cx="1736918" cy="1722622"/>
          </a:xfrm>
        </p:grpSpPr>
        <p:sp>
          <p:nvSpPr>
            <p:cNvPr id="98" name="Rectangle 97"/>
            <p:cNvSpPr/>
            <p:nvPr/>
          </p:nvSpPr>
          <p:spPr>
            <a:xfrm>
              <a:off x="2850128" y="4549099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284357" y="4549101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718588" y="4549102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152817" y="4549104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850128" y="4764437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284357" y="4764437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718588" y="4764437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152817" y="4764437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850128" y="4979760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284357" y="4979760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718588" y="4979760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152817" y="4979760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850128" y="5195090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284357" y="5195090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3718588" y="5195090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152817" y="5195090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850128" y="5410413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284357" y="5410413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718588" y="5410413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4152817" y="5410413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850128" y="5625742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284357" y="5625742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152817" y="5625742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850128" y="5841069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284357" y="5841069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3718588" y="5841069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152817" y="5841069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850128" y="6056395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3284355" y="6056395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3718586" y="6056395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152815" y="6056395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718583" y="5625739"/>
              <a:ext cx="434229" cy="21532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4284783" y="4193901"/>
            <a:ext cx="5918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Cache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67" name="Straight Arrow Connector 166"/>
          <p:cNvCxnSpPr/>
          <p:nvPr/>
        </p:nvCxnSpPr>
        <p:spPr>
          <a:xfrm>
            <a:off x="3709515" y="6475114"/>
            <a:ext cx="1737946" cy="1884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>
            <a:off x="3391620" y="4549097"/>
            <a:ext cx="0" cy="172260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3373472" y="2466269"/>
            <a:ext cx="1057141" cy="226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L2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3381941" y="2168619"/>
            <a:ext cx="496335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L1-I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3391535" y="1636662"/>
            <a:ext cx="1039078" cy="4628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Victim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3378697" y="1690433"/>
            <a:ext cx="105191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5812491" y="1540470"/>
            <a:ext cx="3200400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1-</a:t>
            </a:r>
            <a:r>
              <a:rPr lang="en-US" sz="12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Flush </a:t>
            </a:r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each line in the critical data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671420" y="1706475"/>
            <a:ext cx="267326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2-</a:t>
            </a:r>
            <a:r>
              <a:rPr lang="en-US" sz="12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Victim accesses critical data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5812491" y="1893562"/>
            <a:ext cx="3474720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3-</a:t>
            </a:r>
            <a:r>
              <a:rPr lang="en-US" sz="12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Reload </a:t>
            </a:r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critical data (measure time)</a:t>
            </a:r>
          </a:p>
        </p:txBody>
      </p:sp>
      <p:sp>
        <p:nvSpPr>
          <p:cNvPr id="467" name="Rectangle 466"/>
          <p:cNvSpPr/>
          <p:nvPr/>
        </p:nvSpPr>
        <p:spPr>
          <a:xfrm>
            <a:off x="5703233" y="4193901"/>
            <a:ext cx="6527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Evicted</a:t>
            </a:r>
            <a:endParaRPr lang="en-US" sz="1100" dirty="0"/>
          </a:p>
        </p:txBody>
      </p:sp>
      <p:sp>
        <p:nvSpPr>
          <p:cNvPr id="469" name="Rectangle 468"/>
          <p:cNvSpPr/>
          <p:nvPr/>
        </p:nvSpPr>
        <p:spPr>
          <a:xfrm>
            <a:off x="5812491" y="4974331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0" name="Rectangle 469"/>
          <p:cNvSpPr/>
          <p:nvPr/>
        </p:nvSpPr>
        <p:spPr>
          <a:xfrm>
            <a:off x="5812491" y="5611338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5812491" y="4757626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3" name="Rectangle 472"/>
          <p:cNvSpPr/>
          <p:nvPr/>
        </p:nvSpPr>
        <p:spPr>
          <a:xfrm>
            <a:off x="5812491" y="5186898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7" name="Rectangle 476"/>
          <p:cNvSpPr/>
          <p:nvPr/>
        </p:nvSpPr>
        <p:spPr>
          <a:xfrm>
            <a:off x="6570276" y="4193901"/>
            <a:ext cx="4940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>
                <a:latin typeface="Helvetica Neue" charset="0"/>
                <a:ea typeface="Helvetica Neue" charset="0"/>
                <a:cs typeface="Helvetica Neue" charset="0"/>
              </a:rPr>
              <a:t>Time</a:t>
            </a:r>
            <a:endParaRPr lang="en-US" sz="1100" dirty="0"/>
          </a:p>
        </p:txBody>
      </p:sp>
      <p:grpSp>
        <p:nvGrpSpPr>
          <p:cNvPr id="82" name="Group 81"/>
          <p:cNvGrpSpPr/>
          <p:nvPr/>
        </p:nvGrpSpPr>
        <p:grpSpPr>
          <a:xfrm>
            <a:off x="6591418" y="4785576"/>
            <a:ext cx="182880" cy="139922"/>
            <a:chOff x="7799539" y="4586800"/>
            <a:chExt cx="286131" cy="139922"/>
          </a:xfrm>
        </p:grpSpPr>
        <p:cxnSp>
          <p:nvCxnSpPr>
            <p:cNvPr id="76" name="Straight Arrow Connector 75"/>
            <p:cNvCxnSpPr/>
            <p:nvPr/>
          </p:nvCxnSpPr>
          <p:spPr>
            <a:xfrm>
              <a:off x="7799539" y="4656762"/>
              <a:ext cx="286131" cy="0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Arrow Connector 484"/>
            <p:cNvCxnSpPr/>
            <p:nvPr/>
          </p:nvCxnSpPr>
          <p:spPr>
            <a:xfrm flipV="1">
              <a:off x="7799539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Arrow Connector 485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0" name="Group 489"/>
          <p:cNvGrpSpPr/>
          <p:nvPr/>
        </p:nvGrpSpPr>
        <p:grpSpPr>
          <a:xfrm>
            <a:off x="6591418" y="4522872"/>
            <a:ext cx="592612" cy="139922"/>
            <a:chOff x="7853873" y="4586800"/>
            <a:chExt cx="231797" cy="139922"/>
          </a:xfrm>
        </p:grpSpPr>
        <p:cxnSp>
          <p:nvCxnSpPr>
            <p:cNvPr id="491" name="Straight Arrow Connector 490"/>
            <p:cNvCxnSpPr/>
            <p:nvPr/>
          </p:nvCxnSpPr>
          <p:spPr>
            <a:xfrm>
              <a:off x="7853873" y="4656762"/>
              <a:ext cx="231797" cy="0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Arrow Connector 491"/>
            <p:cNvCxnSpPr/>
            <p:nvPr/>
          </p:nvCxnSpPr>
          <p:spPr>
            <a:xfrm flipV="1">
              <a:off x="7853873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Arrow Connector 492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7" name="Group 496"/>
          <p:cNvGrpSpPr/>
          <p:nvPr/>
        </p:nvGrpSpPr>
        <p:grpSpPr>
          <a:xfrm>
            <a:off x="6591418" y="5448115"/>
            <a:ext cx="548640" cy="139922"/>
            <a:chOff x="7853873" y="4586800"/>
            <a:chExt cx="231797" cy="139922"/>
          </a:xfrm>
        </p:grpSpPr>
        <p:cxnSp>
          <p:nvCxnSpPr>
            <p:cNvPr id="498" name="Straight Arrow Connector 497"/>
            <p:cNvCxnSpPr/>
            <p:nvPr/>
          </p:nvCxnSpPr>
          <p:spPr>
            <a:xfrm>
              <a:off x="7853873" y="4656762"/>
              <a:ext cx="231797" cy="0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Arrow Connector 498"/>
            <p:cNvCxnSpPr/>
            <p:nvPr/>
          </p:nvCxnSpPr>
          <p:spPr>
            <a:xfrm flipV="1">
              <a:off x="7853873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Arrow Connector 499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1" name="Group 500"/>
          <p:cNvGrpSpPr/>
          <p:nvPr/>
        </p:nvGrpSpPr>
        <p:grpSpPr>
          <a:xfrm>
            <a:off x="6591418" y="5882420"/>
            <a:ext cx="640080" cy="139922"/>
            <a:chOff x="7853873" y="4586800"/>
            <a:chExt cx="231797" cy="139922"/>
          </a:xfrm>
        </p:grpSpPr>
        <p:cxnSp>
          <p:nvCxnSpPr>
            <p:cNvPr id="502" name="Straight Arrow Connector 501"/>
            <p:cNvCxnSpPr/>
            <p:nvPr/>
          </p:nvCxnSpPr>
          <p:spPr>
            <a:xfrm>
              <a:off x="7853873" y="4656762"/>
              <a:ext cx="231797" cy="0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Arrow Connector 502"/>
            <p:cNvCxnSpPr/>
            <p:nvPr/>
          </p:nvCxnSpPr>
          <p:spPr>
            <a:xfrm flipV="1">
              <a:off x="7853873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Arrow Connector 503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5" name="Group 504"/>
          <p:cNvGrpSpPr/>
          <p:nvPr/>
        </p:nvGrpSpPr>
        <p:grpSpPr>
          <a:xfrm>
            <a:off x="6591418" y="6096348"/>
            <a:ext cx="676656" cy="139922"/>
            <a:chOff x="7853873" y="4586800"/>
            <a:chExt cx="231797" cy="139922"/>
          </a:xfrm>
        </p:grpSpPr>
        <p:cxnSp>
          <p:nvCxnSpPr>
            <p:cNvPr id="506" name="Straight Arrow Connector 505"/>
            <p:cNvCxnSpPr/>
            <p:nvPr/>
          </p:nvCxnSpPr>
          <p:spPr>
            <a:xfrm>
              <a:off x="7853873" y="4656762"/>
              <a:ext cx="231797" cy="0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Arrow Connector 506"/>
            <p:cNvCxnSpPr/>
            <p:nvPr/>
          </p:nvCxnSpPr>
          <p:spPr>
            <a:xfrm flipV="1">
              <a:off x="7853873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Arrow Connector 507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9" name="Group 508"/>
          <p:cNvGrpSpPr/>
          <p:nvPr/>
        </p:nvGrpSpPr>
        <p:grpSpPr>
          <a:xfrm>
            <a:off x="6591418" y="5023683"/>
            <a:ext cx="201168" cy="139922"/>
            <a:chOff x="7799539" y="4586800"/>
            <a:chExt cx="286131" cy="139922"/>
          </a:xfrm>
        </p:grpSpPr>
        <p:cxnSp>
          <p:nvCxnSpPr>
            <p:cNvPr id="510" name="Straight Arrow Connector 509"/>
            <p:cNvCxnSpPr/>
            <p:nvPr/>
          </p:nvCxnSpPr>
          <p:spPr>
            <a:xfrm>
              <a:off x="7799539" y="4656762"/>
              <a:ext cx="286131" cy="0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Arrow Connector 510"/>
            <p:cNvCxnSpPr/>
            <p:nvPr/>
          </p:nvCxnSpPr>
          <p:spPr>
            <a:xfrm flipV="1">
              <a:off x="7799539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Arrow Connector 511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" name="Group 512"/>
          <p:cNvGrpSpPr/>
          <p:nvPr/>
        </p:nvGrpSpPr>
        <p:grpSpPr>
          <a:xfrm>
            <a:off x="6591418" y="5216838"/>
            <a:ext cx="228600" cy="139922"/>
            <a:chOff x="7799539" y="4586800"/>
            <a:chExt cx="286131" cy="139922"/>
          </a:xfrm>
        </p:grpSpPr>
        <p:cxnSp>
          <p:nvCxnSpPr>
            <p:cNvPr id="514" name="Straight Arrow Connector 513"/>
            <p:cNvCxnSpPr/>
            <p:nvPr/>
          </p:nvCxnSpPr>
          <p:spPr>
            <a:xfrm>
              <a:off x="7799539" y="4656762"/>
              <a:ext cx="286131" cy="0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Arrow Connector 514"/>
            <p:cNvCxnSpPr/>
            <p:nvPr/>
          </p:nvCxnSpPr>
          <p:spPr>
            <a:xfrm flipV="1">
              <a:off x="7799539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Arrow Connector 515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7" name="Group 516"/>
          <p:cNvGrpSpPr/>
          <p:nvPr/>
        </p:nvGrpSpPr>
        <p:grpSpPr>
          <a:xfrm>
            <a:off x="6591418" y="5654718"/>
            <a:ext cx="164592" cy="139922"/>
            <a:chOff x="7799539" y="4586800"/>
            <a:chExt cx="286131" cy="139922"/>
          </a:xfrm>
        </p:grpSpPr>
        <p:cxnSp>
          <p:nvCxnSpPr>
            <p:cNvPr id="518" name="Straight Arrow Connector 517"/>
            <p:cNvCxnSpPr/>
            <p:nvPr/>
          </p:nvCxnSpPr>
          <p:spPr>
            <a:xfrm>
              <a:off x="7799539" y="4656762"/>
              <a:ext cx="286131" cy="0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Arrow Connector 518"/>
            <p:cNvCxnSpPr/>
            <p:nvPr/>
          </p:nvCxnSpPr>
          <p:spPr>
            <a:xfrm flipV="1">
              <a:off x="7799539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Arrow Connector 519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0" name="Rectangle 219"/>
          <p:cNvSpPr/>
          <p:nvPr/>
        </p:nvSpPr>
        <p:spPr>
          <a:xfrm>
            <a:off x="3627952" y="1335413"/>
            <a:ext cx="5662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CPU1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4359551" y="6349573"/>
            <a:ext cx="50847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ways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3187458" y="5193287"/>
            <a:ext cx="45144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sets</a:t>
            </a:r>
            <a:endParaRPr lang="en-US" sz="105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3938221" y="2167036"/>
            <a:ext cx="492392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L1-D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4662152" y="2466269"/>
            <a:ext cx="1057141" cy="226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4670621" y="2168619"/>
            <a:ext cx="496335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L1-I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4680215" y="1636662"/>
            <a:ext cx="1039078" cy="4628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Attacker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4667377" y="1690433"/>
            <a:ext cx="105191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5226901" y="2167036"/>
            <a:ext cx="492392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L1-D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3373472" y="2770777"/>
            <a:ext cx="2345821" cy="5945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Shared L3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4842554" y="1335413"/>
            <a:ext cx="5662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CPU2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3709515" y="4983747"/>
            <a:ext cx="434229" cy="215326"/>
          </a:xfrm>
          <a:prstGeom prst="rect">
            <a:avLst/>
          </a:prstGeom>
          <a:solidFill>
            <a:srgbClr val="E9D4E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/>
          <p:cNvSpPr/>
          <p:nvPr/>
        </p:nvSpPr>
        <p:spPr>
          <a:xfrm>
            <a:off x="4589226" y="5195075"/>
            <a:ext cx="434229" cy="215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/>
        </p:nvSpPr>
        <p:spPr>
          <a:xfrm>
            <a:off x="4144768" y="5629195"/>
            <a:ext cx="434229" cy="215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/>
          <p:cNvSpPr/>
          <p:nvPr/>
        </p:nvSpPr>
        <p:spPr>
          <a:xfrm>
            <a:off x="5013235" y="4769751"/>
            <a:ext cx="434229" cy="215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4154997" y="4549100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709514" y="5415595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021094" y="5839622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720458" y="6057564"/>
            <a:ext cx="434229" cy="21532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522" name="Straight Connector 521"/>
          <p:cNvCxnSpPr/>
          <p:nvPr/>
        </p:nvCxnSpPr>
        <p:spPr>
          <a:xfrm>
            <a:off x="6937538" y="4509524"/>
            <a:ext cx="0" cy="175001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12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12" grpId="0" animBg="1"/>
      <p:bldP spid="112" grpId="1" animBg="1"/>
      <p:bldP spid="202" grpId="0"/>
      <p:bldP spid="408" grpId="0"/>
      <p:bldP spid="409" grpId="0"/>
      <p:bldP spid="467" grpId="0"/>
      <p:bldP spid="469" grpId="0" animBg="1"/>
      <p:bldP spid="469" grpId="1" animBg="1"/>
      <p:bldP spid="470" grpId="0" animBg="1"/>
      <p:bldP spid="470" grpId="1" animBg="1"/>
      <p:bldP spid="472" grpId="0" animBg="1"/>
      <p:bldP spid="472" grpId="1" animBg="1"/>
      <p:bldP spid="473" grpId="0" animBg="1"/>
      <p:bldP spid="473" grpId="1" animBg="1"/>
      <p:bldP spid="477" grpId="0"/>
      <p:bldP spid="233" grpId="0" animBg="1"/>
      <p:bldP spid="234" grpId="0" animBg="1"/>
      <p:bldP spid="235" grpId="0" animBg="1"/>
      <p:bldP spid="236" grpId="0" animBg="1"/>
      <p:bldP spid="113" grpId="0" animBg="1"/>
      <p:bldP spid="114" grpId="0" animBg="1"/>
      <p:bldP spid="119" grpId="0" animBg="1"/>
      <p:bldP spid="12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Helvetica Neue" charset="0"/>
                <a:ea typeface="Helvetica Neue" charset="0"/>
                <a:cs typeface="Helvetica Neue" charset="0"/>
              </a:rPr>
              <a:t>Prime+Probe</a:t>
            </a: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: L1 Attack</a:t>
            </a:r>
          </a:p>
        </p:txBody>
      </p:sp>
      <p:grpSp>
        <p:nvGrpSpPr>
          <p:cNvPr id="163" name="Group 162"/>
          <p:cNvGrpSpPr/>
          <p:nvPr/>
        </p:nvGrpSpPr>
        <p:grpSpPr>
          <a:xfrm>
            <a:off x="3689502" y="4549097"/>
            <a:ext cx="1736918" cy="1722622"/>
            <a:chOff x="2253619" y="4632900"/>
            <a:chExt cx="1053697" cy="1045023"/>
          </a:xfrm>
          <a:noFill/>
        </p:grpSpPr>
        <p:sp>
          <p:nvSpPr>
            <p:cNvPr id="98" name="Rectangle 97"/>
            <p:cNvSpPr/>
            <p:nvPr/>
          </p:nvSpPr>
          <p:spPr>
            <a:xfrm>
              <a:off x="2253619" y="4632900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517043" y="4632901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780468" y="4632902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043892" y="4632903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253619" y="4763534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517043" y="4763534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780468" y="4763534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043892" y="4763534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253619" y="4894159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2517043" y="4894159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780468" y="4894159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043892" y="4894159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253619" y="5024788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517043" y="5024788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780468" y="5024788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3043892" y="5024788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253619" y="5155413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517043" y="5155413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780468" y="5155413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043892" y="5155413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2253619" y="5286042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517043" y="5286042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043892" y="5286042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253619" y="5416669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517043" y="5416669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780468" y="5416669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043892" y="5416669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253619" y="5547296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517042" y="5547296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780467" y="5547296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043891" y="5547296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780465" y="5286040"/>
              <a:ext cx="263424" cy="130627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4166471" y="4193901"/>
            <a:ext cx="7873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L1 Cache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67" name="Straight Arrow Connector 166"/>
          <p:cNvCxnSpPr/>
          <p:nvPr/>
        </p:nvCxnSpPr>
        <p:spPr>
          <a:xfrm>
            <a:off x="3643714" y="6516534"/>
            <a:ext cx="1736849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/>
          <p:cNvSpPr/>
          <p:nvPr/>
        </p:nvSpPr>
        <p:spPr>
          <a:xfrm>
            <a:off x="4318810" y="6358451"/>
            <a:ext cx="50847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ways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3366147" y="4549097"/>
            <a:ext cx="0" cy="1722609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/>
          <p:cNvSpPr/>
          <p:nvPr/>
        </p:nvSpPr>
        <p:spPr>
          <a:xfrm>
            <a:off x="3161985" y="5193287"/>
            <a:ext cx="45720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sets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587932" y="2970224"/>
            <a:ext cx="1867233" cy="4590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L2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3587932" y="2552916"/>
            <a:ext cx="933617" cy="346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L1-I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4521549" y="2552916"/>
            <a:ext cx="933617" cy="346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L1-D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3587932" y="1636661"/>
            <a:ext cx="1867233" cy="8560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530884" y="1899278"/>
            <a:ext cx="105191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Attacker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3528782" y="1899278"/>
            <a:ext cx="105191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Victim</a:t>
            </a:r>
          </a:p>
        </p:txBody>
      </p:sp>
      <p:sp>
        <p:nvSpPr>
          <p:cNvPr id="30" name="Freeform 29"/>
          <p:cNvSpPr/>
          <p:nvPr/>
        </p:nvSpPr>
        <p:spPr>
          <a:xfrm>
            <a:off x="4419813" y="1653817"/>
            <a:ext cx="177214" cy="818258"/>
          </a:xfrm>
          <a:custGeom>
            <a:avLst/>
            <a:gdLst>
              <a:gd name="connsiteX0" fmla="*/ 187378 w 415978"/>
              <a:gd name="connsiteY0" fmla="*/ 0 h 1355272"/>
              <a:gd name="connsiteX1" fmla="*/ 7764 w 415978"/>
              <a:gd name="connsiteY1" fmla="*/ 261257 h 1355272"/>
              <a:gd name="connsiteX2" fmla="*/ 415978 w 415978"/>
              <a:gd name="connsiteY2" fmla="*/ 522515 h 1355272"/>
              <a:gd name="connsiteX3" fmla="*/ 7764 w 415978"/>
              <a:gd name="connsiteY3" fmla="*/ 751115 h 1355272"/>
              <a:gd name="connsiteX4" fmla="*/ 399649 w 415978"/>
              <a:gd name="connsiteY4" fmla="*/ 1061357 h 1355272"/>
              <a:gd name="connsiteX5" fmla="*/ 220035 w 415978"/>
              <a:gd name="connsiteY5" fmla="*/ 1355272 h 135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978" h="1355272">
                <a:moveTo>
                  <a:pt x="187378" y="0"/>
                </a:moveTo>
                <a:cubicBezTo>
                  <a:pt x="78521" y="87085"/>
                  <a:pt x="-30336" y="174171"/>
                  <a:pt x="7764" y="261257"/>
                </a:cubicBezTo>
                <a:cubicBezTo>
                  <a:pt x="45864" y="348343"/>
                  <a:pt x="415978" y="440872"/>
                  <a:pt x="415978" y="522515"/>
                </a:cubicBezTo>
                <a:cubicBezTo>
                  <a:pt x="415978" y="604158"/>
                  <a:pt x="10485" y="661308"/>
                  <a:pt x="7764" y="751115"/>
                </a:cubicBezTo>
                <a:cubicBezTo>
                  <a:pt x="5043" y="840922"/>
                  <a:pt x="364271" y="960664"/>
                  <a:pt x="399649" y="1061357"/>
                </a:cubicBezTo>
                <a:cubicBezTo>
                  <a:pt x="435027" y="1162050"/>
                  <a:pt x="220035" y="1355272"/>
                  <a:pt x="220035" y="13552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3874897" y="1326704"/>
            <a:ext cx="1318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2-way SMT core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89434" y="4549849"/>
            <a:ext cx="1736849" cy="215326"/>
            <a:chOff x="2850061" y="4549849"/>
            <a:chExt cx="1736849" cy="215326"/>
          </a:xfrm>
        </p:grpSpPr>
        <p:sp>
          <p:nvSpPr>
            <p:cNvPr id="195" name="Rectangle 194"/>
            <p:cNvSpPr/>
            <p:nvPr/>
          </p:nvSpPr>
          <p:spPr>
            <a:xfrm>
              <a:off x="3718452" y="4549849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4152681" y="4549849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2850061" y="4549849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284290" y="4549849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>
          <a:xfrm>
            <a:off x="5621754" y="1638928"/>
            <a:ext cx="225224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1-</a:t>
            </a:r>
            <a:r>
              <a:rPr lang="en-US" sz="14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Prime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each cache set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89501" y="4764423"/>
            <a:ext cx="1736917" cy="1507283"/>
            <a:chOff x="3689501" y="4764423"/>
            <a:chExt cx="1736917" cy="1507283"/>
          </a:xfrm>
        </p:grpSpPr>
        <p:sp>
          <p:nvSpPr>
            <p:cNvPr id="411" name="Rectangle 410"/>
            <p:cNvSpPr/>
            <p:nvPr/>
          </p:nvSpPr>
          <p:spPr>
            <a:xfrm>
              <a:off x="3689501" y="4764423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123730" y="4764423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557960" y="4764423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4992189" y="4764423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3689501" y="4979749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4123730" y="4979749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4557960" y="4979749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992189" y="4979749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3689501" y="5195075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4123730" y="5195075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4557960" y="5195075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4992189" y="5195075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3689501" y="5410402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4123730" y="5410402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4557960" y="5410402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4992189" y="5410402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3689501" y="5625728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123730" y="5625728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4992189" y="5625728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3689501" y="5841054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123730" y="5841054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557960" y="5841054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992189" y="5841054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3689501" y="6056380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4123730" y="6056380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4557960" y="6056380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992189" y="6056380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4557960" y="5625728"/>
              <a:ext cx="434229" cy="215326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8" name="Rectangle 407"/>
          <p:cNvSpPr/>
          <p:nvPr/>
        </p:nvSpPr>
        <p:spPr>
          <a:xfrm>
            <a:off x="845127" y="1886026"/>
            <a:ext cx="267326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2-</a:t>
            </a:r>
            <a:r>
              <a:rPr lang="en-US" sz="14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Victim accesses critical data</a:t>
            </a:r>
          </a:p>
        </p:txBody>
      </p:sp>
      <p:sp>
        <p:nvSpPr>
          <p:cNvPr id="409" name="Rectangle 408"/>
          <p:cNvSpPr/>
          <p:nvPr/>
        </p:nvSpPr>
        <p:spPr>
          <a:xfrm>
            <a:off x="5621753" y="2152440"/>
            <a:ext cx="3376473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3-</a:t>
            </a:r>
            <a:r>
              <a:rPr lang="en-US" sz="14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Probe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each cache set (measure time)</a:t>
            </a:r>
          </a:p>
        </p:txBody>
      </p:sp>
      <p:sp>
        <p:nvSpPr>
          <p:cNvPr id="467" name="Rectangle 466"/>
          <p:cNvSpPr/>
          <p:nvPr/>
        </p:nvSpPr>
        <p:spPr>
          <a:xfrm>
            <a:off x="5678769" y="4193901"/>
            <a:ext cx="6527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Evicted</a:t>
            </a:r>
            <a:endParaRPr lang="en-US" sz="1100" dirty="0"/>
          </a:p>
        </p:txBody>
      </p:sp>
      <p:sp>
        <p:nvSpPr>
          <p:cNvPr id="469" name="Rectangle 468"/>
          <p:cNvSpPr/>
          <p:nvPr/>
        </p:nvSpPr>
        <p:spPr>
          <a:xfrm>
            <a:off x="5788027" y="4974331"/>
            <a:ext cx="434229" cy="215326"/>
          </a:xfrm>
          <a:prstGeom prst="rect">
            <a:avLst/>
          </a:prstGeom>
          <a:solidFill>
            <a:srgbClr val="FDF9F9"/>
          </a:solidFill>
          <a:ln w="12700">
            <a:solidFill>
              <a:srgbClr val="BF19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0" name="Rectangle 469"/>
          <p:cNvSpPr/>
          <p:nvPr/>
        </p:nvSpPr>
        <p:spPr>
          <a:xfrm>
            <a:off x="5788027" y="5611338"/>
            <a:ext cx="434229" cy="215326"/>
          </a:xfrm>
          <a:prstGeom prst="rect">
            <a:avLst/>
          </a:prstGeom>
          <a:solidFill>
            <a:srgbClr val="FDF9F9"/>
          </a:solidFill>
          <a:ln w="12700">
            <a:solidFill>
              <a:srgbClr val="BF19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5788027" y="4757626"/>
            <a:ext cx="434229" cy="215326"/>
          </a:xfrm>
          <a:prstGeom prst="rect">
            <a:avLst/>
          </a:prstGeom>
          <a:solidFill>
            <a:srgbClr val="FDF9F9"/>
          </a:solidFill>
          <a:ln w="12700">
            <a:solidFill>
              <a:srgbClr val="BF19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3" name="Rectangle 472"/>
          <p:cNvSpPr/>
          <p:nvPr/>
        </p:nvSpPr>
        <p:spPr>
          <a:xfrm>
            <a:off x="5788027" y="5186898"/>
            <a:ext cx="434229" cy="215326"/>
          </a:xfrm>
          <a:prstGeom prst="rect">
            <a:avLst/>
          </a:prstGeom>
          <a:solidFill>
            <a:srgbClr val="FDF9F9"/>
          </a:solidFill>
          <a:ln w="12700">
            <a:solidFill>
              <a:srgbClr val="BF19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7" name="Rectangle 476"/>
          <p:cNvSpPr/>
          <p:nvPr/>
        </p:nvSpPr>
        <p:spPr>
          <a:xfrm>
            <a:off x="6589354" y="4193901"/>
            <a:ext cx="4940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>
                <a:latin typeface="Helvetica Neue" charset="0"/>
                <a:ea typeface="Helvetica Neue" charset="0"/>
                <a:cs typeface="Helvetica Neue" charset="0"/>
              </a:rPr>
              <a:t>Time</a:t>
            </a:r>
            <a:endParaRPr lang="en-US" sz="1100" dirty="0"/>
          </a:p>
        </p:txBody>
      </p:sp>
      <p:grpSp>
        <p:nvGrpSpPr>
          <p:cNvPr id="82" name="Group 81"/>
          <p:cNvGrpSpPr/>
          <p:nvPr/>
        </p:nvGrpSpPr>
        <p:grpSpPr>
          <a:xfrm>
            <a:off x="6610496" y="4586801"/>
            <a:ext cx="182880" cy="139922"/>
            <a:chOff x="7799539" y="4586800"/>
            <a:chExt cx="286131" cy="139922"/>
          </a:xfrm>
        </p:grpSpPr>
        <p:cxnSp>
          <p:nvCxnSpPr>
            <p:cNvPr id="76" name="Straight Arrow Connector 75"/>
            <p:cNvCxnSpPr/>
            <p:nvPr/>
          </p:nvCxnSpPr>
          <p:spPr>
            <a:xfrm>
              <a:off x="7799539" y="4656762"/>
              <a:ext cx="286131" cy="0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Arrow Connector 484"/>
            <p:cNvCxnSpPr/>
            <p:nvPr/>
          </p:nvCxnSpPr>
          <p:spPr>
            <a:xfrm flipV="1">
              <a:off x="7799539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Arrow Connector 485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0" name="Group 489"/>
          <p:cNvGrpSpPr/>
          <p:nvPr/>
        </p:nvGrpSpPr>
        <p:grpSpPr>
          <a:xfrm>
            <a:off x="6610496" y="4790979"/>
            <a:ext cx="592612" cy="139922"/>
            <a:chOff x="7853873" y="4586800"/>
            <a:chExt cx="231797" cy="139922"/>
          </a:xfrm>
        </p:grpSpPr>
        <p:cxnSp>
          <p:nvCxnSpPr>
            <p:cNvPr id="491" name="Straight Arrow Connector 490"/>
            <p:cNvCxnSpPr/>
            <p:nvPr/>
          </p:nvCxnSpPr>
          <p:spPr>
            <a:xfrm>
              <a:off x="7853873" y="4656762"/>
              <a:ext cx="231797" cy="0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Arrow Connector 491"/>
            <p:cNvCxnSpPr/>
            <p:nvPr/>
          </p:nvCxnSpPr>
          <p:spPr>
            <a:xfrm flipV="1">
              <a:off x="7853873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Arrow Connector 492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7" name="Group 496"/>
          <p:cNvGrpSpPr/>
          <p:nvPr/>
        </p:nvGrpSpPr>
        <p:grpSpPr>
          <a:xfrm>
            <a:off x="6610496" y="5021450"/>
            <a:ext cx="548640" cy="139922"/>
            <a:chOff x="7853873" y="4586800"/>
            <a:chExt cx="231797" cy="139922"/>
          </a:xfrm>
        </p:grpSpPr>
        <p:cxnSp>
          <p:nvCxnSpPr>
            <p:cNvPr id="498" name="Straight Arrow Connector 497"/>
            <p:cNvCxnSpPr/>
            <p:nvPr/>
          </p:nvCxnSpPr>
          <p:spPr>
            <a:xfrm>
              <a:off x="7853873" y="4656762"/>
              <a:ext cx="231797" cy="0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Arrow Connector 498"/>
            <p:cNvCxnSpPr/>
            <p:nvPr/>
          </p:nvCxnSpPr>
          <p:spPr>
            <a:xfrm flipV="1">
              <a:off x="7853873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Arrow Connector 499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1" name="Group 500"/>
          <p:cNvGrpSpPr/>
          <p:nvPr/>
        </p:nvGrpSpPr>
        <p:grpSpPr>
          <a:xfrm>
            <a:off x="6610496" y="5219272"/>
            <a:ext cx="640080" cy="139922"/>
            <a:chOff x="7853873" y="4586800"/>
            <a:chExt cx="231797" cy="139922"/>
          </a:xfrm>
        </p:grpSpPr>
        <p:cxnSp>
          <p:nvCxnSpPr>
            <p:cNvPr id="502" name="Straight Arrow Connector 501"/>
            <p:cNvCxnSpPr/>
            <p:nvPr/>
          </p:nvCxnSpPr>
          <p:spPr>
            <a:xfrm>
              <a:off x="7853873" y="4656762"/>
              <a:ext cx="231797" cy="0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Arrow Connector 502"/>
            <p:cNvCxnSpPr/>
            <p:nvPr/>
          </p:nvCxnSpPr>
          <p:spPr>
            <a:xfrm flipV="1">
              <a:off x="7853873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Arrow Connector 503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5" name="Group 504"/>
          <p:cNvGrpSpPr/>
          <p:nvPr/>
        </p:nvGrpSpPr>
        <p:grpSpPr>
          <a:xfrm>
            <a:off x="6610496" y="5653921"/>
            <a:ext cx="676656" cy="139922"/>
            <a:chOff x="7853873" y="4586800"/>
            <a:chExt cx="231797" cy="139922"/>
          </a:xfrm>
        </p:grpSpPr>
        <p:cxnSp>
          <p:nvCxnSpPr>
            <p:cNvPr id="506" name="Straight Arrow Connector 505"/>
            <p:cNvCxnSpPr/>
            <p:nvPr/>
          </p:nvCxnSpPr>
          <p:spPr>
            <a:xfrm>
              <a:off x="7853873" y="4656762"/>
              <a:ext cx="231797" cy="0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Arrow Connector 506"/>
            <p:cNvCxnSpPr/>
            <p:nvPr/>
          </p:nvCxnSpPr>
          <p:spPr>
            <a:xfrm flipV="1">
              <a:off x="7853873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Arrow Connector 507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002060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9" name="Group 508"/>
          <p:cNvGrpSpPr/>
          <p:nvPr/>
        </p:nvGrpSpPr>
        <p:grpSpPr>
          <a:xfrm>
            <a:off x="6610496" y="5445805"/>
            <a:ext cx="201168" cy="139922"/>
            <a:chOff x="7799539" y="4586800"/>
            <a:chExt cx="286131" cy="139922"/>
          </a:xfrm>
        </p:grpSpPr>
        <p:cxnSp>
          <p:nvCxnSpPr>
            <p:cNvPr id="510" name="Straight Arrow Connector 509"/>
            <p:cNvCxnSpPr/>
            <p:nvPr/>
          </p:nvCxnSpPr>
          <p:spPr>
            <a:xfrm>
              <a:off x="7799539" y="4656762"/>
              <a:ext cx="286131" cy="0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Arrow Connector 510"/>
            <p:cNvCxnSpPr/>
            <p:nvPr/>
          </p:nvCxnSpPr>
          <p:spPr>
            <a:xfrm flipV="1">
              <a:off x="7799539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Arrow Connector 511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" name="Group 512"/>
          <p:cNvGrpSpPr/>
          <p:nvPr/>
        </p:nvGrpSpPr>
        <p:grpSpPr>
          <a:xfrm>
            <a:off x="6610496" y="5891237"/>
            <a:ext cx="228600" cy="139922"/>
            <a:chOff x="7799539" y="4586800"/>
            <a:chExt cx="286131" cy="139922"/>
          </a:xfrm>
        </p:grpSpPr>
        <p:cxnSp>
          <p:nvCxnSpPr>
            <p:cNvPr id="514" name="Straight Arrow Connector 513"/>
            <p:cNvCxnSpPr/>
            <p:nvPr/>
          </p:nvCxnSpPr>
          <p:spPr>
            <a:xfrm>
              <a:off x="7799539" y="4656762"/>
              <a:ext cx="286131" cy="0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Arrow Connector 514"/>
            <p:cNvCxnSpPr/>
            <p:nvPr/>
          </p:nvCxnSpPr>
          <p:spPr>
            <a:xfrm flipV="1">
              <a:off x="7799539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Arrow Connector 515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7" name="Group 516"/>
          <p:cNvGrpSpPr/>
          <p:nvPr/>
        </p:nvGrpSpPr>
        <p:grpSpPr>
          <a:xfrm>
            <a:off x="6610496" y="6088228"/>
            <a:ext cx="164592" cy="139922"/>
            <a:chOff x="7799539" y="4586800"/>
            <a:chExt cx="286131" cy="139922"/>
          </a:xfrm>
        </p:grpSpPr>
        <p:cxnSp>
          <p:nvCxnSpPr>
            <p:cNvPr id="518" name="Straight Arrow Connector 517"/>
            <p:cNvCxnSpPr/>
            <p:nvPr/>
          </p:nvCxnSpPr>
          <p:spPr>
            <a:xfrm>
              <a:off x="7799539" y="4656762"/>
              <a:ext cx="286131" cy="0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Arrow Connector 518"/>
            <p:cNvCxnSpPr/>
            <p:nvPr/>
          </p:nvCxnSpPr>
          <p:spPr>
            <a:xfrm flipV="1">
              <a:off x="7799539" y="4586800"/>
              <a:ext cx="1317" cy="139921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Arrow Connector 519"/>
            <p:cNvCxnSpPr/>
            <p:nvPr/>
          </p:nvCxnSpPr>
          <p:spPr>
            <a:xfrm flipV="1">
              <a:off x="8085670" y="4586800"/>
              <a:ext cx="0" cy="139922"/>
            </a:xfrm>
            <a:prstGeom prst="straightConnector1">
              <a:avLst/>
            </a:prstGeom>
            <a:ln w="19050" cap="flat">
              <a:solidFill>
                <a:srgbClr val="8090AF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2" name="Straight Connector 521"/>
          <p:cNvCxnSpPr/>
          <p:nvPr/>
        </p:nvCxnSpPr>
        <p:spPr>
          <a:xfrm>
            <a:off x="6956616" y="4598376"/>
            <a:ext cx="0" cy="167451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ctangle 225"/>
          <p:cNvSpPr/>
          <p:nvPr/>
        </p:nvSpPr>
        <p:spPr>
          <a:xfrm>
            <a:off x="4551744" y="5195069"/>
            <a:ext cx="434229" cy="215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4127593" y="5625701"/>
            <a:ext cx="434229" cy="215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4992192" y="4757626"/>
            <a:ext cx="434229" cy="215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3695166" y="4988470"/>
            <a:ext cx="434229" cy="215326"/>
          </a:xfrm>
          <a:prstGeom prst="rect">
            <a:avLst/>
          </a:prstGeom>
          <a:solidFill>
            <a:srgbClr val="E9D4E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7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68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0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4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2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08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  <p:bldP spid="408" grpId="0"/>
      <p:bldP spid="409" grpId="0"/>
      <p:bldP spid="467" grpId="0"/>
      <p:bldP spid="469" grpId="0" animBg="1"/>
      <p:bldP spid="469" grpId="1" animBg="1"/>
      <p:bldP spid="470" grpId="0" animBg="1"/>
      <p:bldP spid="470" grpId="1" animBg="1"/>
      <p:bldP spid="472" grpId="0" animBg="1"/>
      <p:bldP spid="472" grpId="1" animBg="1"/>
      <p:bldP spid="473" grpId="0" animBg="1"/>
      <p:bldP spid="473" grpId="1" animBg="1"/>
      <p:bldP spid="477" grpId="0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Helvetica Neue" charset="0"/>
                <a:ea typeface="Helvetica Neue" charset="0"/>
                <a:cs typeface="Helvetica Neue" charset="0"/>
              </a:rPr>
              <a:t>Prime+Probe</a:t>
            </a: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: LLC Attack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73472" y="2466269"/>
            <a:ext cx="1057141" cy="226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L2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3381941" y="2168619"/>
            <a:ext cx="496335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L1-I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3391535" y="1636662"/>
            <a:ext cx="1039078" cy="4628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Victim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3378697" y="1690433"/>
            <a:ext cx="105191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8" name="Rectangle 407"/>
          <p:cNvSpPr/>
          <p:nvPr/>
        </p:nvSpPr>
        <p:spPr>
          <a:xfrm>
            <a:off x="667619" y="1706475"/>
            <a:ext cx="267326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2-</a:t>
            </a:r>
            <a:r>
              <a:rPr lang="en-US" sz="12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Victim accesses critical data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3615961" y="1335413"/>
            <a:ext cx="5902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CPU1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3938221" y="2167036"/>
            <a:ext cx="492392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L1-D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4662152" y="2466269"/>
            <a:ext cx="1057141" cy="226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4670621" y="2168619"/>
            <a:ext cx="496335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L1-I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4680215" y="1636662"/>
            <a:ext cx="1039078" cy="4628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Attacker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4667377" y="1690433"/>
            <a:ext cx="105191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5226901" y="2167036"/>
            <a:ext cx="492392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L1-D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3373472" y="2770777"/>
            <a:ext cx="2345821" cy="5945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Shared L3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4830563" y="1335413"/>
            <a:ext cx="5902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CPU2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798216" y="1558718"/>
            <a:ext cx="225224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1-</a:t>
            </a:r>
            <a:r>
              <a:rPr lang="en-US" sz="12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Prime</a:t>
            </a:r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each cache set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5816542" y="1913030"/>
            <a:ext cx="3376473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3-</a:t>
            </a:r>
            <a:r>
              <a:rPr lang="en-US" sz="12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Probe </a:t>
            </a:r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each cache set (measure time)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581697" y="3621858"/>
            <a:ext cx="7873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rgbClr val="0432FF"/>
                </a:solidFill>
                <a:latin typeface="Helvetica Neue" charset="0"/>
                <a:ea typeface="Helvetica Neue" charset="0"/>
                <a:cs typeface="Helvetica Neue" charset="0"/>
              </a:rPr>
              <a:t>Inclusive</a:t>
            </a:r>
          </a:p>
        </p:txBody>
      </p:sp>
      <p:cxnSp>
        <p:nvCxnSpPr>
          <p:cNvPr id="6" name="Straight Arrow Connector 5"/>
          <p:cNvCxnSpPr>
            <a:endCxn id="122" idx="0"/>
          </p:cNvCxnSpPr>
          <p:nvPr/>
        </p:nvCxnSpPr>
        <p:spPr>
          <a:xfrm flipH="1">
            <a:off x="2975395" y="3362556"/>
            <a:ext cx="406546" cy="25930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2932794" y="2825532"/>
            <a:ext cx="275313" cy="894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93230" y="2824169"/>
            <a:ext cx="2309344" cy="90828"/>
            <a:chOff x="3381941" y="2846747"/>
            <a:chExt cx="2309344" cy="90828"/>
          </a:xfrm>
        </p:grpSpPr>
        <p:sp>
          <p:nvSpPr>
            <p:cNvPr id="129" name="Rectangle 128"/>
            <p:cNvSpPr/>
            <p:nvPr/>
          </p:nvSpPr>
          <p:spPr>
            <a:xfrm>
              <a:off x="3960015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249074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3381941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671000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113167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402226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535093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824152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2932794" y="2532999"/>
            <a:ext cx="275313" cy="894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2932794" y="2240296"/>
            <a:ext cx="275313" cy="894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9" name="Straight Arrow Connector 8"/>
          <p:cNvCxnSpPr>
            <a:endCxn id="151" idx="3"/>
          </p:cNvCxnSpPr>
          <p:nvPr/>
        </p:nvCxnSpPr>
        <p:spPr>
          <a:xfrm flipH="1">
            <a:off x="3208107" y="2285029"/>
            <a:ext cx="998080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H="1">
            <a:off x="3208107" y="2577731"/>
            <a:ext cx="499040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1553089" y="2726448"/>
            <a:ext cx="13516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Evict critical data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433010" y="2256000"/>
            <a:ext cx="14302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Back-invalidations</a:t>
            </a: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4" name="Content Placeholder 2"/>
          <p:cNvSpPr>
            <a:spLocks noGrp="1"/>
          </p:cNvSpPr>
          <p:nvPr>
            <p:ph idx="1"/>
          </p:nvPr>
        </p:nvSpPr>
        <p:spPr>
          <a:xfrm>
            <a:off x="628650" y="3957077"/>
            <a:ext cx="7886700" cy="25483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Challenges: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Find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collision groups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for each cache set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Discover hardware details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Identify a minimal set of addresses per cache set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Find which are the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critical cache sets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Find which cache sets incur the most slowdown for the victim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Among those, look for the expected access pattern</a:t>
            </a:r>
          </a:p>
        </p:txBody>
      </p:sp>
    </p:spTree>
    <p:extLst>
      <p:ext uri="{BB962C8B-B14F-4D97-AF65-F5344CB8AC3E}">
        <p14:creationId xmlns:p14="http://schemas.microsoft.com/office/powerpoint/2010/main" val="28523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7" grpId="0" animBg="1"/>
      <p:bldP spid="146" grpId="0" animBg="1"/>
      <p:bldP spid="151" grpId="0" animBg="1"/>
      <p:bldP spid="153" grpId="0"/>
      <p:bldP spid="154" grpId="0"/>
      <p:bldP spid="174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Discovering LLC Details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7000"/>
                    </a14:imgEffect>
                    <a14:imgEffect>
                      <a14:brightnessContrast bright="18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611" y="1216127"/>
            <a:ext cx="4191701" cy="208187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747319" y="1209166"/>
            <a:ext cx="1688202" cy="263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Intel Sandy </a:t>
            </a:r>
            <a:r>
              <a:rPr lang="en-US" sz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Bridge die</a:t>
            </a:r>
            <a:endParaRPr lang="en-US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526986" y="1272988"/>
            <a:ext cx="609453" cy="1100437"/>
          </a:xfrm>
          <a:prstGeom prst="roundRect">
            <a:avLst/>
          </a:prstGeom>
          <a:noFill/>
          <a:ln w="28575" cmpd="sng"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3524727" y="2415185"/>
            <a:ext cx="611712" cy="597463"/>
          </a:xfrm>
          <a:prstGeom prst="roundRect">
            <a:avLst/>
          </a:prstGeom>
          <a:noFill/>
          <a:ln w="28575"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946849" y="1612064"/>
            <a:ext cx="1283387" cy="42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4x Cores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946848" y="2525220"/>
            <a:ext cx="1283388" cy="422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4x 2MB</a:t>
            </a:r>
          </a:p>
          <a:p>
            <a:pPr algn="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LLC Banks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162770" y="1275092"/>
            <a:ext cx="609453" cy="1100437"/>
          </a:xfrm>
          <a:prstGeom prst="roundRect">
            <a:avLst/>
          </a:prstGeom>
          <a:noFill/>
          <a:ln w="28575" cmpd="sng"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4814230" y="1272988"/>
            <a:ext cx="609453" cy="1100437"/>
          </a:xfrm>
          <a:prstGeom prst="roundRect">
            <a:avLst/>
          </a:prstGeom>
          <a:noFill/>
          <a:ln w="28575" cmpd="sng"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5450014" y="1275092"/>
            <a:ext cx="609453" cy="1100437"/>
          </a:xfrm>
          <a:prstGeom prst="roundRect">
            <a:avLst/>
          </a:prstGeom>
          <a:noFill/>
          <a:ln w="28575" cmpd="sng"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4162770" y="2415185"/>
            <a:ext cx="611712" cy="597463"/>
          </a:xfrm>
          <a:prstGeom prst="roundRect">
            <a:avLst/>
          </a:prstGeom>
          <a:noFill/>
          <a:ln w="28575"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4811971" y="2415185"/>
            <a:ext cx="611712" cy="597463"/>
          </a:xfrm>
          <a:prstGeom prst="roundRect">
            <a:avLst/>
          </a:prstGeom>
          <a:noFill/>
          <a:ln w="28575"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5450014" y="2415185"/>
            <a:ext cx="611712" cy="597463"/>
          </a:xfrm>
          <a:prstGeom prst="roundRect">
            <a:avLst/>
          </a:prstGeom>
          <a:noFill/>
          <a:ln w="28575"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883582" y="3646173"/>
            <a:ext cx="3822327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virtual page number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05312" y="3646173"/>
            <a:ext cx="1645920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page offset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15395" y="3574910"/>
            <a:ext cx="1796351" cy="40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Virtual Address</a:t>
            </a:r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8351195" y="3435450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20860" y="338456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0</a:t>
            </a: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6705312" y="3434540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413450" y="338456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Helvetica Neue" charset="0"/>
                <a:ea typeface="Helvetica Neue" charset="0"/>
                <a:cs typeface="Helvetica Neue" charset="0"/>
              </a:rPr>
              <a:t>12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2882985" y="3434540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840351" y="3401401"/>
            <a:ext cx="357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63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883582" y="4277255"/>
            <a:ext cx="3822327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tag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705312" y="4276345"/>
            <a:ext cx="822960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91440" rIns="91440" rtlCol="0" anchor="ctr" anchorCtr="0">
            <a:noAutofit/>
          </a:bodyPr>
          <a:lstStyle/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set index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15395" y="4205992"/>
            <a:ext cx="1796351" cy="40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 Access</a:t>
            </a:r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8352604" y="4066532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115737" y="40156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0</a:t>
            </a:r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6705312" y="4065622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413450" y="401564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Helvetica Neue" charset="0"/>
                <a:ea typeface="Helvetica Neue" charset="0"/>
                <a:cs typeface="Helvetica Neue" charset="0"/>
              </a:rPr>
              <a:t>12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2882985" y="4065622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40351" y="4032483"/>
            <a:ext cx="357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63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529237" y="4276345"/>
            <a:ext cx="822960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rIns="45720" rtlCol="0" anchor="ctr" anchorCtr="0">
            <a:noAutofit/>
          </a:bodyPr>
          <a:lstStyle/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line offset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567838" y="4993838"/>
            <a:ext cx="3138071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physical page number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705312" y="4993838"/>
            <a:ext cx="1645920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page offset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15395" y="4922575"/>
            <a:ext cx="1796351" cy="40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Physical Address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V="1">
            <a:off x="8354461" y="4783115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8124126" y="473222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0</a:t>
            </a:r>
          </a:p>
        </p:txBody>
      </p:sp>
      <p:cxnSp>
        <p:nvCxnSpPr>
          <p:cNvPr id="93" name="Straight Connector 92"/>
          <p:cNvCxnSpPr/>
          <p:nvPr/>
        </p:nvCxnSpPr>
        <p:spPr>
          <a:xfrm flipV="1">
            <a:off x="6705312" y="4782205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413450" y="473222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Helvetica Neue" charset="0"/>
                <a:ea typeface="Helvetica Neue" charset="0"/>
                <a:cs typeface="Helvetica Neue" charset="0"/>
              </a:rPr>
              <a:t>12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 flipV="1">
            <a:off x="3565606" y="4782205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22972" y="4749066"/>
            <a:ext cx="357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35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565606" y="5648783"/>
            <a:ext cx="2691267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tag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15395" y="5577520"/>
            <a:ext cx="1796351" cy="40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LLC Access</a:t>
            </a:r>
          </a:p>
        </p:txBody>
      </p:sp>
      <p:cxnSp>
        <p:nvCxnSpPr>
          <p:cNvPr id="99" name="Straight Connector 98"/>
          <p:cNvCxnSpPr/>
          <p:nvPr/>
        </p:nvCxnSpPr>
        <p:spPr>
          <a:xfrm flipV="1">
            <a:off x="6255471" y="5437150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5963609" y="538717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17</a:t>
            </a:r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3565504" y="5433012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522972" y="5396698"/>
            <a:ext cx="357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35</a:t>
            </a:r>
          </a:p>
        </p:txBody>
      </p:sp>
      <p:cxnSp>
        <p:nvCxnSpPr>
          <p:cNvPr id="103" name="Straight Connector 102"/>
          <p:cNvCxnSpPr/>
          <p:nvPr/>
        </p:nvCxnSpPr>
        <p:spPr>
          <a:xfrm flipV="1">
            <a:off x="7526874" y="4066532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7296539" y="401564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256873" y="5649009"/>
            <a:ext cx="1270803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91440" rIns="91440" rtlCol="0" anchor="ctr" anchorCtr="0">
            <a:noAutofit/>
          </a:bodyPr>
          <a:lstStyle/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set index</a:t>
            </a:r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8352008" y="5439196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8115141" y="538830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0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528641" y="5649009"/>
            <a:ext cx="822960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rIns="45720" rtlCol="0" anchor="ctr" anchorCtr="0">
            <a:noAutofit/>
          </a:bodyPr>
          <a:lstStyle/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line offset</a:t>
            </a:r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7526278" y="5439196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295943" y="538830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6</a:t>
            </a:r>
          </a:p>
        </p:txBody>
      </p:sp>
      <p:sp>
        <p:nvSpPr>
          <p:cNvPr id="113" name="Right Brace 112"/>
          <p:cNvSpPr/>
          <p:nvPr/>
        </p:nvSpPr>
        <p:spPr>
          <a:xfrm rot="5400000">
            <a:off x="5428755" y="4098461"/>
            <a:ext cx="182880" cy="3960633"/>
          </a:xfrm>
          <a:prstGeom prst="rightBrace">
            <a:avLst>
              <a:gd name="adj1" fmla="val 121078"/>
              <a:gd name="adj2" fmla="val 50000"/>
            </a:avLst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6043061" y="6235946"/>
            <a:ext cx="826736" cy="353165"/>
          </a:xfrm>
          <a:prstGeom prst="rect">
            <a:avLst/>
          </a:prstGeom>
          <a:noFill/>
          <a:ln w="63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Hash</a:t>
            </a:r>
          </a:p>
        </p:txBody>
      </p:sp>
      <p:cxnSp>
        <p:nvCxnSpPr>
          <p:cNvPr id="115" name="Straight Connector 56"/>
          <p:cNvCxnSpPr/>
          <p:nvPr/>
        </p:nvCxnSpPr>
        <p:spPr>
          <a:xfrm rot="16200000" flipH="1">
            <a:off x="5660472" y="6029940"/>
            <a:ext cx="242311" cy="522866"/>
          </a:xfrm>
          <a:prstGeom prst="bentConnector4">
            <a:avLst>
              <a:gd name="adj1" fmla="val 99450"/>
              <a:gd name="adj2" fmla="val 58744"/>
            </a:avLst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6869797" y="6412528"/>
            <a:ext cx="156589" cy="1"/>
          </a:xfrm>
          <a:prstGeom prst="line">
            <a:avLst/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7026386" y="6218792"/>
            <a:ext cx="996992" cy="387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bank select</a:t>
            </a:r>
            <a:endParaRPr lang="en-US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0" grpId="0"/>
      <p:bldP spid="61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2" grpId="0"/>
      <p:bldP spid="74" grpId="0"/>
      <p:bldP spid="76" grpId="0"/>
      <p:bldP spid="77" grpId="0" animBg="1"/>
      <p:bldP spid="78" grpId="0" animBg="1"/>
      <p:bldP spid="79" grpId="0"/>
      <p:bldP spid="82" grpId="0"/>
      <p:bldP spid="84" grpId="0"/>
      <p:bldP spid="86" grpId="0"/>
      <p:bldP spid="87" grpId="0" animBg="1"/>
      <p:bldP spid="88" grpId="0" animBg="1"/>
      <p:bldP spid="89" grpId="0" animBg="1"/>
      <p:bldP spid="90" grpId="0"/>
      <p:bldP spid="92" grpId="0"/>
      <p:bldP spid="94" grpId="0"/>
      <p:bldP spid="96" grpId="0"/>
      <p:bldP spid="97" grpId="0" animBg="1"/>
      <p:bldP spid="98" grpId="0"/>
      <p:bldP spid="100" grpId="0"/>
      <p:bldP spid="102" grpId="0"/>
      <p:bldP spid="104" grpId="0"/>
      <p:bldP spid="105" grpId="0" animBg="1"/>
      <p:bldP spid="108" grpId="0"/>
      <p:bldP spid="109" grpId="0" animBg="1"/>
      <p:bldP spid="112" grpId="0"/>
      <p:bldP spid="113" grpId="0" animBg="1"/>
      <p:bldP spid="114" grpId="0" animBg="1"/>
      <p:bldP spid="1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Bank Selection and Cavity Sets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7000"/>
                    </a14:imgEffect>
                    <a14:imgEffect>
                      <a14:brightnessContrast bright="18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611" y="1216127"/>
            <a:ext cx="4191701" cy="2081878"/>
          </a:xfrm>
          <a:prstGeom prst="rect">
            <a:avLst/>
          </a:prstGeom>
        </p:spPr>
      </p:pic>
      <p:sp>
        <p:nvSpPr>
          <p:cNvPr id="55" name="Rounded Rectangle 54"/>
          <p:cNvSpPr/>
          <p:nvPr/>
        </p:nvSpPr>
        <p:spPr>
          <a:xfrm>
            <a:off x="3526986" y="1272988"/>
            <a:ext cx="609453" cy="1100437"/>
          </a:xfrm>
          <a:prstGeom prst="roundRect">
            <a:avLst/>
          </a:prstGeom>
          <a:noFill/>
          <a:ln w="28575" cmpd="sng"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3524727" y="2415185"/>
            <a:ext cx="611712" cy="597463"/>
          </a:xfrm>
          <a:prstGeom prst="roundRect">
            <a:avLst/>
          </a:prstGeom>
          <a:noFill/>
          <a:ln w="28575"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4162770" y="1275092"/>
            <a:ext cx="609453" cy="1100437"/>
          </a:xfrm>
          <a:prstGeom prst="roundRect">
            <a:avLst/>
          </a:prstGeom>
          <a:noFill/>
          <a:ln w="28575" cmpd="sng"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4814230" y="1272988"/>
            <a:ext cx="609453" cy="1100437"/>
          </a:xfrm>
          <a:prstGeom prst="roundRect">
            <a:avLst/>
          </a:prstGeom>
          <a:noFill/>
          <a:ln w="28575" cmpd="sng"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5450014" y="1275092"/>
            <a:ext cx="609453" cy="1100437"/>
          </a:xfrm>
          <a:prstGeom prst="roundRect">
            <a:avLst/>
          </a:prstGeom>
          <a:noFill/>
          <a:ln w="28575" cmpd="sng"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4162770" y="2415185"/>
            <a:ext cx="611712" cy="597463"/>
          </a:xfrm>
          <a:prstGeom prst="roundRect">
            <a:avLst/>
          </a:prstGeom>
          <a:noFill/>
          <a:ln w="28575"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4811971" y="2415185"/>
            <a:ext cx="611712" cy="597463"/>
          </a:xfrm>
          <a:prstGeom prst="roundRect">
            <a:avLst/>
          </a:prstGeom>
          <a:noFill/>
          <a:ln w="28575"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5450014" y="2415185"/>
            <a:ext cx="611712" cy="597463"/>
          </a:xfrm>
          <a:prstGeom prst="roundRect">
            <a:avLst/>
          </a:prstGeom>
          <a:noFill/>
          <a:ln w="28575"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2301682" y="5368640"/>
            <a:ext cx="2507927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tag</a:t>
            </a:r>
          </a:p>
        </p:txBody>
      </p:sp>
      <p:cxnSp>
        <p:nvCxnSpPr>
          <p:cNvPr id="99" name="Straight Connector 98"/>
          <p:cNvCxnSpPr/>
          <p:nvPr/>
        </p:nvCxnSpPr>
        <p:spPr>
          <a:xfrm flipV="1">
            <a:off x="4808108" y="5157007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516246" y="510703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17</a:t>
            </a:r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2301580" y="5152869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259048" y="5116555"/>
            <a:ext cx="357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35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811971" y="5368866"/>
            <a:ext cx="1451781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91440" rIns="91440" rtlCol="0" anchor="ctr" anchorCtr="0">
            <a:noAutofit/>
          </a:bodyPr>
          <a:lstStyle/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set index</a:t>
            </a:r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7088084" y="5159053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6851217" y="51081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0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264717" y="5368866"/>
            <a:ext cx="822960" cy="2743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lIns="45720" rIns="45720" rtlCol="0" anchor="ctr" anchorCtr="0">
            <a:noAutofit/>
          </a:bodyPr>
          <a:lstStyle/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line offset</a:t>
            </a:r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6262354" y="5159053"/>
            <a:ext cx="0" cy="210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032019" y="510816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01580" y="5637471"/>
            <a:ext cx="3960774" cy="549603"/>
            <a:chOff x="2534618" y="4796806"/>
            <a:chExt cx="3713232" cy="549603"/>
          </a:xfrm>
        </p:grpSpPr>
        <p:sp>
          <p:nvSpPr>
            <p:cNvPr id="119" name="TextBox 118"/>
            <p:cNvSpPr txBox="1"/>
            <p:nvPr/>
          </p:nvSpPr>
          <p:spPr>
            <a:xfrm>
              <a:off x="2534720" y="4796806"/>
              <a:ext cx="124241" cy="274320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658021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782262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905563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029804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153105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77346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400647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524888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648189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772430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895731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19972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143273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267514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390815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515056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638357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762598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885899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010140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133441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257682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380983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505224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628525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752766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876067" y="479776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000308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123609" y="479680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534618" y="5071126"/>
              <a:ext cx="124241" cy="274320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657919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782160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905461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029702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153003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277244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3400545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524786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48087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772328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895629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019870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143171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267412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390713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4514954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638255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762496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885797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010038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133339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257580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380881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5505122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5628423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5752664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5875965" y="5072089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000206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123507" y="5071126"/>
              <a:ext cx="124241" cy="27432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ro-RO" sz="1200" dirty="0"/>
                <a:t>●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469957" y="6150998"/>
            <a:ext cx="587346" cy="40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XOR</a:t>
            </a:r>
            <a:endParaRPr lang="en-US" sz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617771" y="5775334"/>
            <a:ext cx="4675895" cy="3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051" y="5660506"/>
            <a:ext cx="432770" cy="251285"/>
          </a:xfrm>
          <a:prstGeom prst="rect">
            <a:avLst/>
          </a:prstGeom>
        </p:spPr>
      </p:pic>
      <p:cxnSp>
        <p:nvCxnSpPr>
          <p:cNvPr id="187" name="Straight Connector 186"/>
          <p:cNvCxnSpPr/>
          <p:nvPr/>
        </p:nvCxnSpPr>
        <p:spPr>
          <a:xfrm>
            <a:off x="2498719" y="6052668"/>
            <a:ext cx="47949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051" y="5922990"/>
            <a:ext cx="432770" cy="251285"/>
          </a:xfrm>
          <a:prstGeom prst="rect">
            <a:avLst/>
          </a:prstGeom>
        </p:spPr>
      </p:pic>
      <p:sp>
        <p:nvSpPr>
          <p:cNvPr id="188" name="Rectangle 187"/>
          <p:cNvSpPr/>
          <p:nvPr/>
        </p:nvSpPr>
        <p:spPr>
          <a:xfrm>
            <a:off x="7136701" y="5552486"/>
            <a:ext cx="587346" cy="40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baseline="-25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0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7136701" y="5824485"/>
            <a:ext cx="587346" cy="409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baseline="-25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2188613" y="3465449"/>
            <a:ext cx="128400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&lt;H</a:t>
            </a:r>
            <a:r>
              <a:rPr lang="en-US" sz="1600" baseline="-25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0</a:t>
            </a:r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6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1600" baseline="-250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</a:t>
            </a:r>
            <a:r>
              <a:rPr lang="en-US" sz="16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&gt;:</a:t>
            </a:r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3473033" y="3465449"/>
            <a:ext cx="6583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&lt;00&gt;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4113855" y="3465449"/>
            <a:ext cx="6583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&lt;11&gt;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4811971" y="3457404"/>
            <a:ext cx="6583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&lt;01&gt;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5450014" y="3465449"/>
            <a:ext cx="6583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&lt;10&gt;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1583871" y="3891267"/>
            <a:ext cx="188874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r>
              <a:rPr lang="en-US" sz="16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Number of ways</a:t>
            </a:r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: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3473033" y="3894155"/>
            <a:ext cx="6583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15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4113855" y="3894155"/>
            <a:ext cx="6583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16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4811971" y="3886110"/>
            <a:ext cx="6583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16</a:t>
            </a:r>
          </a:p>
        </p:txBody>
      </p:sp>
      <p:sp>
        <p:nvSpPr>
          <p:cNvPr id="200" name="Rectangle 199"/>
          <p:cNvSpPr/>
          <p:nvPr/>
        </p:nvSpPr>
        <p:spPr>
          <a:xfrm>
            <a:off x="5450014" y="3894155"/>
            <a:ext cx="6583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16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3180469" y="4246842"/>
            <a:ext cx="1256379" cy="499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cavity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sets</a:t>
            </a:r>
          </a:p>
        </p:txBody>
      </p:sp>
    </p:spTree>
    <p:extLst>
      <p:ext uri="{BB962C8B-B14F-4D97-AF65-F5344CB8AC3E}">
        <p14:creationId xmlns:p14="http://schemas.microsoft.com/office/powerpoint/2010/main" val="196088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191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314727" y="1707791"/>
            <a:ext cx="2569927" cy="1396395"/>
            <a:chOff x="3314727" y="1707791"/>
            <a:chExt cx="2569927" cy="1396395"/>
          </a:xfrm>
        </p:grpSpPr>
        <p:sp>
          <p:nvSpPr>
            <p:cNvPr id="210" name="Rectangle 209"/>
            <p:cNvSpPr/>
            <p:nvPr/>
          </p:nvSpPr>
          <p:spPr>
            <a:xfrm>
              <a:off x="5247736" y="2157669"/>
              <a:ext cx="548640" cy="7315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986164" y="1902982"/>
              <a:ext cx="548640" cy="7315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924081" y="1839484"/>
              <a:ext cx="548640" cy="7315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4860360" y="1771289"/>
              <a:ext cx="548640" cy="7315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4798277" y="1707791"/>
              <a:ext cx="548640" cy="7315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2700000">
              <a:off x="5557539" y="2543598"/>
              <a:ext cx="308951" cy="3452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is-IS" sz="16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…</a:t>
              </a:r>
              <a:endPara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12" name="Right Brace 211"/>
            <p:cNvSpPr/>
            <p:nvPr/>
          </p:nvSpPr>
          <p:spPr>
            <a:xfrm rot="8100000">
              <a:off x="4774826" y="2320596"/>
              <a:ext cx="182880" cy="783590"/>
            </a:xfrm>
            <a:prstGeom prst="rightBrace">
              <a:avLst>
                <a:gd name="adj1" fmla="val 121078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3314727" y="2631016"/>
              <a:ext cx="1599222" cy="294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number of ways</a:t>
              </a:r>
            </a:p>
          </p:txBody>
        </p:sp>
      </p:grpSp>
      <p:sp>
        <p:nvSpPr>
          <p:cNvPr id="111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Finding Collision Groups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36522" y="1644293"/>
            <a:ext cx="548640" cy="731520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39147" y="1285141"/>
            <a:ext cx="1543390" cy="345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Memory Page</a:t>
            </a:r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739255" y="1644293"/>
            <a:ext cx="548640" cy="7315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1236522" y="1644293"/>
            <a:ext cx="182880" cy="91440"/>
          </a:xfrm>
          <a:prstGeom prst="rect">
            <a:avLst/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4739255" y="1644293"/>
            <a:ext cx="182880" cy="91440"/>
          </a:xfrm>
          <a:prstGeom prst="rect">
            <a:avLst/>
          </a:prstGeom>
          <a:solidFill>
            <a:srgbClr val="FF7E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2481736" y="1574845"/>
            <a:ext cx="1645920" cy="236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same set index</a:t>
            </a:r>
          </a:p>
        </p:txBody>
      </p:sp>
      <p:cxnSp>
        <p:nvCxnSpPr>
          <p:cNvPr id="15" name="Straight Arrow Connector 14"/>
          <p:cNvCxnSpPr>
            <a:stCxn id="116" idx="3"/>
            <a:endCxn id="182" idx="1"/>
          </p:cNvCxnSpPr>
          <p:nvPr/>
        </p:nvCxnSpPr>
        <p:spPr>
          <a:xfrm>
            <a:off x="1419402" y="1690013"/>
            <a:ext cx="1062334" cy="2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17" idx="1"/>
            <a:endCxn id="182" idx="3"/>
          </p:cNvCxnSpPr>
          <p:nvPr/>
        </p:nvCxnSpPr>
        <p:spPr>
          <a:xfrm flipH="1">
            <a:off x="4127656" y="1690013"/>
            <a:ext cx="611599" cy="2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471191" y="1994635"/>
            <a:ext cx="3685613" cy="236138"/>
            <a:chOff x="1471191" y="1994635"/>
            <a:chExt cx="3685613" cy="236138"/>
          </a:xfrm>
        </p:grpSpPr>
        <p:sp>
          <p:nvSpPr>
            <p:cNvPr id="185" name="Rectangle 184"/>
            <p:cNvSpPr/>
            <p:nvPr/>
          </p:nvSpPr>
          <p:spPr>
            <a:xfrm>
              <a:off x="1471191" y="2064083"/>
              <a:ext cx="182880" cy="91440"/>
            </a:xfrm>
            <a:prstGeom prst="rect">
              <a:avLst/>
            </a:prstGeom>
            <a:solidFill>
              <a:srgbClr val="00FD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973924" y="2064083"/>
              <a:ext cx="182880" cy="91440"/>
            </a:xfrm>
            <a:prstGeom prst="rect">
              <a:avLst/>
            </a:prstGeom>
            <a:solidFill>
              <a:srgbClr val="00FD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716405" y="1994635"/>
              <a:ext cx="1645920" cy="236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same set index</a:t>
              </a:r>
            </a:p>
          </p:txBody>
        </p:sp>
        <p:cxnSp>
          <p:nvCxnSpPr>
            <p:cNvPr id="203" name="Straight Arrow Connector 202"/>
            <p:cNvCxnSpPr>
              <a:stCxn id="185" idx="3"/>
              <a:endCxn id="202" idx="1"/>
            </p:cNvCxnSpPr>
            <p:nvPr/>
          </p:nvCxnSpPr>
          <p:spPr>
            <a:xfrm>
              <a:off x="1654071" y="2109803"/>
              <a:ext cx="1062334" cy="29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>
              <a:stCxn id="192" idx="1"/>
              <a:endCxn id="202" idx="3"/>
            </p:cNvCxnSpPr>
            <p:nvPr/>
          </p:nvCxnSpPr>
          <p:spPr>
            <a:xfrm flipH="1">
              <a:off x="4362325" y="2109803"/>
              <a:ext cx="611599" cy="29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887891" y="1644293"/>
            <a:ext cx="2737154" cy="1299467"/>
            <a:chOff x="5887891" y="1644293"/>
            <a:chExt cx="2737154" cy="1299467"/>
          </a:xfrm>
        </p:grpSpPr>
        <p:sp>
          <p:nvSpPr>
            <p:cNvPr id="214" name="Rectangle 213"/>
            <p:cNvSpPr/>
            <p:nvPr/>
          </p:nvSpPr>
          <p:spPr>
            <a:xfrm>
              <a:off x="5887891" y="2071250"/>
              <a:ext cx="2737154" cy="3452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x </a:t>
              </a:r>
              <a:r>
                <a:rPr lang="en-US" sz="2000" i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N</a:t>
              </a:r>
              <a:r>
                <a:rPr lang="en-US" sz="20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= Cache Size</a:t>
              </a:r>
            </a:p>
          </p:txBody>
        </p:sp>
        <p:sp>
          <p:nvSpPr>
            <p:cNvPr id="215" name="Right Brace 214"/>
            <p:cNvSpPr/>
            <p:nvPr/>
          </p:nvSpPr>
          <p:spPr>
            <a:xfrm>
              <a:off x="5999026" y="1644293"/>
              <a:ext cx="179407" cy="1299467"/>
            </a:xfrm>
            <a:prstGeom prst="rightBrace">
              <a:avLst>
                <a:gd name="adj1" fmla="val 34787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/>
          <p:cNvSpPr/>
          <p:nvPr/>
        </p:nvSpPr>
        <p:spPr>
          <a:xfrm>
            <a:off x="6486115" y="2554775"/>
            <a:ext cx="2243976" cy="345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 = (8 MB / 4 KB / 16)</a:t>
            </a:r>
          </a:p>
          <a:p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= 128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344525" y="3444195"/>
            <a:ext cx="4017758" cy="3010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ɸ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= { }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Add page </a:t>
            </a:r>
            <a:r>
              <a:rPr lang="el-GR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ρ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to 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ɸ</a:t>
            </a:r>
            <a:endParaRPr lang="en-US" sz="1400" i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Measure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∆t = t( 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ɸ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) - t( 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ɸ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- </a:t>
            </a:r>
            <a:r>
              <a:rPr lang="el-GR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ρ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    If 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∆t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is high</a:t>
            </a:r>
            <a:r>
              <a:rPr lang="uk-UA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        For each </a:t>
            </a:r>
            <a:r>
              <a:rPr lang="el-GR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ρ</a:t>
            </a:r>
            <a:r>
              <a:rPr lang="en-US" sz="1400" i="1" baseline="-25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</a:t>
            </a:r>
            <a:r>
              <a:rPr lang="el-GR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∈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ɸ</a:t>
            </a:r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            Measure 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∆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US" sz="1400" i="1" baseline="-25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= t( 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ɸ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) - t( 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ɸ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- </a:t>
            </a:r>
            <a:r>
              <a:rPr lang="el-GR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ρ</a:t>
            </a:r>
            <a:r>
              <a:rPr lang="en-US" sz="1400" i="1" baseline="-25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)</a:t>
            </a:r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            Add </a:t>
            </a:r>
            <a:r>
              <a:rPr lang="el-GR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ρ</a:t>
            </a:r>
            <a:r>
              <a:rPr lang="en-US" sz="1400" i="1" baseline="-25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to the new group if 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∆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US" sz="1400" i="1" baseline="-25000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is high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        Remove the group from </a:t>
            </a:r>
            <a:r>
              <a:rPr lang="en-US" sz="1400" i="1" dirty="0" err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ɸ</a:t>
            </a:r>
            <a:endParaRPr lang="en-US" sz="1400" i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lnSpc>
                <a:spcPct val="150000"/>
              </a:lnSpc>
            </a:pP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  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Repeat until </a:t>
            </a:r>
            <a:r>
              <a:rPr lang="en-US" sz="1400" i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groups are found</a:t>
            </a:r>
            <a:endParaRPr lang="en-US" sz="1400" i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717327" y="3824552"/>
            <a:ext cx="1714846" cy="2597396"/>
            <a:chOff x="4284180" y="3824552"/>
            <a:chExt cx="1714846" cy="2597396"/>
          </a:xfrm>
        </p:grpSpPr>
        <p:sp>
          <p:nvSpPr>
            <p:cNvPr id="25" name="Rectangle 24"/>
            <p:cNvSpPr/>
            <p:nvPr/>
          </p:nvSpPr>
          <p:spPr>
            <a:xfrm>
              <a:off x="4739256" y="3824552"/>
              <a:ext cx="1238948" cy="231546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9" name="Straight Arrow Connector 218"/>
            <p:cNvCxnSpPr/>
            <p:nvPr/>
          </p:nvCxnSpPr>
          <p:spPr>
            <a:xfrm>
              <a:off x="4739255" y="6291143"/>
              <a:ext cx="1259771" cy="136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>
              <a:off x="4515386" y="3824552"/>
              <a:ext cx="0" cy="233578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5114904" y="6160338"/>
              <a:ext cx="50847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ysClr val="windowText" lastClr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ways</a:t>
              </a:r>
              <a:endParaRPr lang="en-US" sz="11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284180" y="4917869"/>
              <a:ext cx="45144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100" i="1" dirty="0">
                  <a:solidFill>
                    <a:sysClr val="windowText" lastClr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N</a:t>
              </a:r>
              <a:endParaRPr lang="en-US" sz="1050" i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55" name="Rectangle 254"/>
          <p:cNvSpPr/>
          <p:nvPr/>
        </p:nvSpPr>
        <p:spPr>
          <a:xfrm>
            <a:off x="5168775" y="4551407"/>
            <a:ext cx="121105" cy="1421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168775" y="3824552"/>
            <a:ext cx="1242575" cy="2315466"/>
            <a:chOff x="4735628" y="3824552"/>
            <a:chExt cx="1242575" cy="2315466"/>
          </a:xfrm>
        </p:grpSpPr>
        <p:sp>
          <p:nvSpPr>
            <p:cNvPr id="238" name="Rectangle 237"/>
            <p:cNvSpPr/>
            <p:nvPr/>
          </p:nvSpPr>
          <p:spPr>
            <a:xfrm>
              <a:off x="4735628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861582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986327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112281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229759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5355713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5480458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5606412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731144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857098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4735628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861582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986327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112281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229759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5355713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5480458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5606412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731144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7098" y="570914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4735628" y="382455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735628" y="397119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861582" y="382455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861582" y="397119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4986327" y="382455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4986327" y="397119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5112281" y="382455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112281" y="397119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5229759" y="382455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5229759" y="397119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5355713" y="382455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355713" y="397119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480458" y="382455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480458" y="397119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5606412" y="3971192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735628" y="425995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861582" y="425995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986327" y="425995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112281" y="425995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229759" y="425995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5355713" y="425995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4735628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861582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861582" y="455140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4986327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986327" y="455140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5112281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5112281" y="455140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229759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229759" y="455140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355713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355713" y="455140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480458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480458" y="455140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5606412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5606412" y="455140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4735628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735628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861582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4861582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4986327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4986327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112281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5112281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229759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5229759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5355713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5355713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480458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480458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606412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606412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4735628" y="498228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4735628" y="512892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4861582" y="498228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4861582" y="512892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4986327" y="498228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986327" y="512892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5112281" y="498228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112281" y="512892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229759" y="498228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229759" y="512892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355713" y="498228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5355713" y="512892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480458" y="498228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5480458" y="512892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5606412" y="5128925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735628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4735628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4861582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4861582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4986327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4986327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5112281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5112281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5229759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5229759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5355713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5355713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5480458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480458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5606412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5606412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4735628" y="556250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4861582" y="556250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986327" y="556250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112281" y="556250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229759" y="556250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5355713" y="556250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5480458" y="556250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5606412" y="5562500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4735628" y="585125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4735628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4861582" y="585125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4861582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4986327" y="585125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4986327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5112281" y="585125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5112281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5229759" y="585125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5229759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355713" y="585125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55713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480458" y="585125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480458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5606412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5731144" y="44047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5731144" y="469352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5731144" y="484016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5731144" y="527104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5731144" y="5417684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5731144" y="5997899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3" name="Rectangle 382"/>
          <p:cNvSpPr/>
          <p:nvPr/>
        </p:nvSpPr>
        <p:spPr>
          <a:xfrm>
            <a:off x="6407735" y="4113311"/>
            <a:ext cx="121105" cy="1421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5169784" y="4113311"/>
            <a:ext cx="1359056" cy="142119"/>
            <a:chOff x="4736637" y="4113311"/>
            <a:chExt cx="1359056" cy="142119"/>
          </a:xfrm>
        </p:grpSpPr>
        <p:sp>
          <p:nvSpPr>
            <p:cNvPr id="385" name="Rectangle 384"/>
            <p:cNvSpPr/>
            <p:nvPr/>
          </p:nvSpPr>
          <p:spPr>
            <a:xfrm>
              <a:off x="4736637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4860220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4986162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5109745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5230850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5354433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5480375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5603958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5725063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851005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974588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17231" y="4263236"/>
            <a:ext cx="497746" cy="1876781"/>
            <a:chOff x="5484084" y="4263236"/>
            <a:chExt cx="497746" cy="1876781"/>
          </a:xfrm>
        </p:grpSpPr>
        <p:sp>
          <p:nvSpPr>
            <p:cNvPr id="396" name="Rectangle 395"/>
            <p:cNvSpPr/>
            <p:nvPr/>
          </p:nvSpPr>
          <p:spPr>
            <a:xfrm>
              <a:off x="5860725" y="5271043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5606715" y="498319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5733865" y="498319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5732984" y="454993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5860134" y="454993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5484084" y="4263236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860134" y="4835167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860134" y="5997898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597935" y="5852388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8" name="Rectangle 417"/>
          <p:cNvSpPr/>
          <p:nvPr/>
        </p:nvSpPr>
        <p:spPr>
          <a:xfrm>
            <a:off x="6406865" y="5706878"/>
            <a:ext cx="121105" cy="1421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7" name="Group 396"/>
          <p:cNvGrpSpPr/>
          <p:nvPr/>
        </p:nvGrpSpPr>
        <p:grpSpPr>
          <a:xfrm>
            <a:off x="5169784" y="5706879"/>
            <a:ext cx="1359056" cy="142119"/>
            <a:chOff x="4736637" y="4113311"/>
            <a:chExt cx="1359056" cy="142119"/>
          </a:xfrm>
        </p:grpSpPr>
        <p:sp>
          <p:nvSpPr>
            <p:cNvPr id="398" name="Rectangle 397"/>
            <p:cNvSpPr/>
            <p:nvPr/>
          </p:nvSpPr>
          <p:spPr>
            <a:xfrm>
              <a:off x="4736637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860220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986162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5109745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5230850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5354433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480375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603958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725063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1005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5974588" y="4113311"/>
              <a:ext cx="121105" cy="1421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5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627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55" grpId="0" animBg="1"/>
      <p:bldP spid="383" grpId="0" animBg="1"/>
      <p:bldP spid="4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3600"/>
            <a:ext cx="74930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598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Finding Critical Sets</a:t>
            </a:r>
          </a:p>
        </p:txBody>
      </p:sp>
      <p:pic>
        <p:nvPicPr>
          <p:cNvPr id="236" name="Picture 2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2757"/>
            <a:ext cx="9119012" cy="35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47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Attack on Instructions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06" y="3801979"/>
            <a:ext cx="7870978" cy="20216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7560" y="1140598"/>
            <a:ext cx="7014697" cy="2258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Ubuntu Mono" charset="0"/>
                <a:ea typeface="Ubuntu Mono" charset="0"/>
                <a:cs typeface="Ubuntu Mono" charset="0"/>
              </a:rPr>
              <a:t>for</a:t>
            </a:r>
            <a:r>
              <a:rPr lang="en-US" sz="2000" dirty="0">
                <a:solidFill>
                  <a:schemeClr val="tx1"/>
                </a:solidFill>
                <a:latin typeface="Ubuntu Mono" charset="0"/>
                <a:ea typeface="Ubuntu Mono" charset="0"/>
                <a:cs typeface="Ubuntu Mono" charset="0"/>
              </a:rPr>
              <a:t> round = 1:9</a:t>
            </a:r>
          </a:p>
          <a:p>
            <a:r>
              <a:rPr lang="en-US" sz="2000" dirty="0">
                <a:solidFill>
                  <a:schemeClr val="tx1"/>
                </a:solidFill>
                <a:latin typeface="Ubuntu Mono" charset="0"/>
                <a:ea typeface="Ubuntu Mono" charset="0"/>
                <a:cs typeface="Ubuntu Mono" charset="0"/>
              </a:rPr>
              <a:t>    </a:t>
            </a:r>
            <a:r>
              <a:rPr lang="en-US" sz="2000" dirty="0">
                <a:solidFill>
                  <a:srgbClr val="0432FF"/>
                </a:solidFill>
                <a:latin typeface="Ubuntu Mono" charset="0"/>
                <a:ea typeface="Ubuntu Mono" charset="0"/>
                <a:cs typeface="Ubuntu Mono" charset="0"/>
              </a:rPr>
              <a:t>if</a:t>
            </a:r>
            <a:r>
              <a:rPr lang="en-US" sz="2000" dirty="0">
                <a:solidFill>
                  <a:schemeClr val="tx1"/>
                </a:solidFill>
                <a:latin typeface="Ubuntu Mono" charset="0"/>
                <a:ea typeface="Ubuntu Mono" charset="0"/>
                <a:cs typeface="Ubuntu Mono" charset="0"/>
              </a:rPr>
              <a:t> round is even</a:t>
            </a:r>
          </a:p>
          <a:p>
            <a:r>
              <a:rPr lang="en-US" sz="2000" dirty="0">
                <a:solidFill>
                  <a:schemeClr val="tx1"/>
                </a:solidFill>
                <a:latin typeface="Ubuntu Mono" charset="0"/>
                <a:ea typeface="Ubuntu Mono" charset="0"/>
                <a:cs typeface="Ubuntu Mono" charset="0"/>
              </a:rPr>
              <a:t>        </a:t>
            </a:r>
            <a:r>
              <a:rPr lang="en-US" sz="2000" dirty="0">
                <a:solidFill>
                  <a:srgbClr val="009800"/>
                </a:solidFill>
                <a:latin typeface="Ubuntu Mono" charset="0"/>
                <a:ea typeface="Ubuntu Mono" charset="0"/>
                <a:cs typeface="Ubuntu Mono" charset="0"/>
              </a:rPr>
              <a:t>/* even rounds */</a:t>
            </a:r>
          </a:p>
          <a:p>
            <a:r>
              <a:rPr lang="en-US" sz="2000" dirty="0">
                <a:solidFill>
                  <a:schemeClr val="tx1"/>
                </a:solidFill>
                <a:latin typeface="Ubuntu Mono" charset="0"/>
                <a:ea typeface="Ubuntu Mono" charset="0"/>
                <a:cs typeface="Ubuntu Mono" charset="0"/>
              </a:rPr>
              <a:t>    </a:t>
            </a:r>
            <a:r>
              <a:rPr lang="en-US" sz="2000" dirty="0">
                <a:solidFill>
                  <a:srgbClr val="0432FF"/>
                </a:solidFill>
                <a:latin typeface="Ubuntu Mono" charset="0"/>
                <a:ea typeface="Ubuntu Mono" charset="0"/>
                <a:cs typeface="Ubuntu Mono" charset="0"/>
              </a:rPr>
              <a:t>else</a:t>
            </a:r>
          </a:p>
          <a:p>
            <a:r>
              <a:rPr lang="en-US" sz="2000" dirty="0">
                <a:solidFill>
                  <a:schemeClr val="tx1"/>
                </a:solidFill>
                <a:latin typeface="Ubuntu Mono" charset="0"/>
                <a:ea typeface="Ubuntu Mono" charset="0"/>
                <a:cs typeface="Ubuntu Mono" charset="0"/>
              </a:rPr>
              <a:t>        </a:t>
            </a:r>
            <a:r>
              <a:rPr lang="en-US" sz="2000" dirty="0">
                <a:solidFill>
                  <a:srgbClr val="00B050"/>
                </a:solidFill>
                <a:latin typeface="Ubuntu Mono" charset="0"/>
                <a:ea typeface="Ubuntu Mono" charset="0"/>
                <a:cs typeface="Ubuntu Mono" charset="0"/>
              </a:rPr>
              <a:t>/* odd rounds */</a:t>
            </a:r>
          </a:p>
          <a:p>
            <a:r>
              <a:rPr lang="en-US" sz="2000" dirty="0">
                <a:solidFill>
                  <a:srgbClr val="00B050"/>
                </a:solidFill>
                <a:latin typeface="Ubuntu Mono" charset="0"/>
                <a:ea typeface="Ubuntu Mono" charset="0"/>
                <a:cs typeface="Ubuntu Mono" charset="0"/>
              </a:rPr>
              <a:t>/* last round */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10480" y="5944212"/>
            <a:ext cx="762355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69933" y="3877294"/>
            <a:ext cx="0" cy="179911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57939" y="4594610"/>
            <a:ext cx="63601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sets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41035" y="5805712"/>
            <a:ext cx="48122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time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5887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Attack on Critical Table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8" y="1603761"/>
            <a:ext cx="9000565" cy="35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55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Attack Analysis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559" y="1166843"/>
            <a:ext cx="8035204" cy="353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True Positive Rate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# true critical accesses observed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# all critical accesses of the victim</a:t>
            </a:r>
          </a:p>
          <a:p>
            <a:pPr marL="285750" indent="-285750" algn="just">
              <a:buFont typeface="Arial" charset="0"/>
              <a:buChar char="•"/>
            </a:pPr>
            <a:endParaRPr lang="en-US" sz="18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False Discovery Rate (FDR)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# false critical accesses observed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# all measurements of the attacker</a:t>
            </a:r>
          </a:p>
          <a:p>
            <a:pPr marL="285750" indent="-285750" algn="just">
              <a:buFont typeface="Arial" charset="0"/>
              <a:buChar char="•"/>
            </a:pPr>
            <a:endParaRPr lang="en-US" sz="18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Cache Side-Channel Vulnerability (CSV)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CSV = Pearson-correlation (Attacker trace, Victim trace)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50411" y="1905990"/>
            <a:ext cx="35906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33493" y="1687487"/>
            <a:ext cx="1543390" cy="345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TPR =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87299" y="3095685"/>
            <a:ext cx="1543390" cy="345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FDR =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541866" y="3303949"/>
            <a:ext cx="35906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400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Comparison to </a:t>
            </a:r>
            <a:r>
              <a:rPr lang="en-US" sz="3600" dirty="0" err="1">
                <a:latin typeface="Helvetica Neue" charset="0"/>
                <a:ea typeface="Helvetica Neue" charset="0"/>
                <a:cs typeface="Helvetica Neue" charset="0"/>
              </a:rPr>
              <a:t>Flush+Reload</a:t>
            </a:r>
            <a:endParaRPr lang="en-US" sz="3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427" y="1035586"/>
            <a:ext cx="7204331" cy="3384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647" y="4465337"/>
            <a:ext cx="7226825" cy="1740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350" y="6296024"/>
            <a:ext cx="45593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08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Summary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559" y="1166843"/>
            <a:ext cx="8035204" cy="5016758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 new high-resolution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Prime+Probe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LLC attack is proposed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It  does not rely on large pages or the sharing of cryptographic data between the victim and the attacker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Mechanisms to discover precise groups of addresses that map into the same LLC set in the presence of: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Physical indexing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Index hashing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Varying cache associativity across the LLC sets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Concurrent attack on the instruction and data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tp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improve the signal and reduce the noise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Not limited to AES and can be applied to attacking any ciphers that rely on pre-computed cryptographic tables (e.g. Blowfish, </a:t>
            </a:r>
            <a:r>
              <a:rPr lang="en-US" sz="2000" dirty="0" err="1">
                <a:latin typeface="Calibri" charset="0"/>
                <a:ea typeface="Calibri" charset="0"/>
                <a:cs typeface="Calibri" charset="0"/>
              </a:rPr>
              <a:t>Twofish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07443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micro-architecture targets?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side channels available other than cache?</a:t>
            </a:r>
          </a:p>
          <a:p>
            <a:pPr lvl="1"/>
            <a:r>
              <a:rPr lang="en-US" dirty="0"/>
              <a:t>Yes!  Which resource do you think are possible targets?</a:t>
            </a:r>
          </a:p>
          <a:p>
            <a:pPr lvl="1"/>
            <a:endParaRPr lang="en-US" dirty="0"/>
          </a:p>
          <a:p>
            <a:r>
              <a:rPr lang="en-US" dirty="0"/>
              <a:t>Are side-channels possible on Last level caches?</a:t>
            </a:r>
          </a:p>
          <a:p>
            <a:pPr lvl="1"/>
            <a:r>
              <a:rPr lang="en-US" dirty="0"/>
              <a:t>Yes: first attack demonstrated last year</a:t>
            </a:r>
          </a:p>
          <a:p>
            <a:pPr lvl="1"/>
            <a:r>
              <a:rPr lang="en-US" dirty="0"/>
              <a:t>Why is it different/more difficult?</a:t>
            </a:r>
          </a:p>
          <a:p>
            <a:pPr lvl="2"/>
            <a:r>
              <a:rPr lang="en-US" dirty="0"/>
              <a:t>Physical page indexing</a:t>
            </a:r>
          </a:p>
          <a:p>
            <a:pPr lvl="2"/>
            <a:r>
              <a:rPr lang="en-US" dirty="0"/>
              <a:t>Index hashing</a:t>
            </a:r>
          </a:p>
          <a:p>
            <a:pPr lvl="2"/>
            <a:r>
              <a:rPr lang="en-US" dirty="0"/>
              <a:t>Size of the cache, speed of the attack</a:t>
            </a:r>
          </a:p>
          <a:p>
            <a:pPr lvl="2"/>
            <a:r>
              <a:rPr lang="en-US" dirty="0"/>
              <a:t>L1/L2 filter accesses</a:t>
            </a:r>
          </a:p>
          <a:p>
            <a:r>
              <a:rPr lang="en-US" dirty="0"/>
              <a:t>Each of these problems can be solved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11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126"/>
            <a:ext cx="8382000" cy="1325563"/>
          </a:xfrm>
        </p:spPr>
        <p:txBody>
          <a:bodyPr/>
          <a:lstStyle/>
          <a:p>
            <a:r>
              <a:rPr lang="en-US" dirty="0"/>
              <a:t>Relaxed Inclusion Caches (DAC’17)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14" y="1690689"/>
            <a:ext cx="8245186" cy="4616740"/>
          </a:xfrm>
        </p:spPr>
        <p:txBody>
          <a:bodyPr>
            <a:normAutofit/>
          </a:bodyPr>
          <a:lstStyle/>
          <a:p>
            <a:r>
              <a:rPr lang="en-US" b="1" u="sng" dirty="0"/>
              <a:t>Key idea</a:t>
            </a:r>
            <a:r>
              <a:rPr lang="en-US" dirty="0"/>
              <a:t>: Relax inclusion policy for read-only and private data.</a:t>
            </a:r>
          </a:p>
          <a:p>
            <a:endParaRPr lang="en-US" dirty="0"/>
          </a:p>
          <a:p>
            <a:r>
              <a:rPr lang="en-US" b="1" u="sng" dirty="0"/>
              <a:t>Result:</a:t>
            </a:r>
            <a:r>
              <a:rPr lang="en-US" b="1" dirty="0"/>
              <a:t> </a:t>
            </a:r>
            <a:r>
              <a:rPr lang="en-US" dirty="0"/>
              <a:t>Victim process will hit in its local caches avoiding leakage</a:t>
            </a:r>
          </a:p>
          <a:p>
            <a:endParaRPr lang="en-US" dirty="0"/>
          </a:p>
          <a:p>
            <a:r>
              <a:rPr lang="en-US" sz="2400" b="1" u="sng" dirty="0"/>
              <a:t>Publication:</a:t>
            </a:r>
            <a:r>
              <a:rPr lang="en-US" sz="2400" dirty="0"/>
              <a:t> “RIC: Relaxed Inclusion Caches for Mitigating Cache-based Side-Channel Attacks ”, by M </a:t>
            </a:r>
            <a:r>
              <a:rPr lang="en-US" sz="2400" dirty="0" err="1"/>
              <a:t>Kayaalp</a:t>
            </a:r>
            <a:r>
              <a:rPr lang="en-US" sz="2400" dirty="0"/>
              <a:t> et al, DAC’2017.</a:t>
            </a:r>
          </a:p>
        </p:txBody>
      </p:sp>
    </p:spTree>
    <p:extLst>
      <p:ext uri="{BB962C8B-B14F-4D97-AF65-F5344CB8AC3E}">
        <p14:creationId xmlns:p14="http://schemas.microsoft.com/office/powerpoint/2010/main" val="34363552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59" y="240432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b="0" dirty="0">
                <a:latin typeface="Helvetica Neue" charset="0"/>
                <a:ea typeface="Helvetica Neue" charset="0"/>
                <a:cs typeface="Helvetica Neue" charset="0"/>
              </a:rPr>
              <a:t>Recall: LLC attack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373472" y="2466269"/>
            <a:ext cx="1057141" cy="226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L2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3381941" y="2168619"/>
            <a:ext cx="496335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L1-I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3391535" y="1636662"/>
            <a:ext cx="1039078" cy="4628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Victim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3378697" y="1690433"/>
            <a:ext cx="105191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8" name="Rectangle 407"/>
          <p:cNvSpPr/>
          <p:nvPr/>
        </p:nvSpPr>
        <p:spPr>
          <a:xfrm>
            <a:off x="667619" y="1706475"/>
            <a:ext cx="267326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2-</a:t>
            </a:r>
            <a:r>
              <a:rPr lang="en-US" sz="14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Victim accesses critical data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3615961" y="1335413"/>
            <a:ext cx="5902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CPU1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3938221" y="2167036"/>
            <a:ext cx="492392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L1-D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4662152" y="2466269"/>
            <a:ext cx="1057141" cy="2264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4670621" y="2168619"/>
            <a:ext cx="496335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L1-I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4680215" y="1636662"/>
            <a:ext cx="1039078" cy="4628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Attacker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4667377" y="1690433"/>
            <a:ext cx="105191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5226901" y="2167036"/>
            <a:ext cx="492392" cy="2353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L1-D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3373472" y="2770777"/>
            <a:ext cx="2345821" cy="5945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Shared L3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4830563" y="1335413"/>
            <a:ext cx="5902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CPU2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798216" y="1558718"/>
            <a:ext cx="2252246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1-</a:t>
            </a:r>
            <a:r>
              <a:rPr lang="en-US" sz="14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Prime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each cache set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5816542" y="1913030"/>
            <a:ext cx="3376473" cy="340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3-</a:t>
            </a:r>
            <a:r>
              <a:rPr lang="en-US" sz="1400" dirty="0">
                <a:solidFill>
                  <a:srgbClr val="BF1901"/>
                </a:solidFill>
                <a:latin typeface="Helvetica Neue" charset="0"/>
                <a:ea typeface="Helvetica Neue" charset="0"/>
                <a:cs typeface="Helvetica Neue" charset="0"/>
              </a:rPr>
              <a:t> Probe </a:t>
            </a:r>
            <a:r>
              <a:rPr lang="en-US" sz="14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each cache set (measure time)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559255" y="3621858"/>
            <a:ext cx="832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432FF"/>
                </a:solidFill>
                <a:latin typeface="Helvetica Neue" charset="0"/>
                <a:ea typeface="Helvetica Neue" charset="0"/>
                <a:cs typeface="Helvetica Neue" charset="0"/>
              </a:rPr>
              <a:t>Inclusive</a:t>
            </a:r>
          </a:p>
        </p:txBody>
      </p:sp>
      <p:cxnSp>
        <p:nvCxnSpPr>
          <p:cNvPr id="6" name="Straight Arrow Connector 5"/>
          <p:cNvCxnSpPr>
            <a:endCxn id="122" idx="0"/>
          </p:cNvCxnSpPr>
          <p:nvPr/>
        </p:nvCxnSpPr>
        <p:spPr>
          <a:xfrm flipH="1">
            <a:off x="2975395" y="3362556"/>
            <a:ext cx="406546" cy="259302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2932794" y="2825532"/>
            <a:ext cx="275313" cy="894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93230" y="2824169"/>
            <a:ext cx="2309344" cy="90828"/>
            <a:chOff x="3381941" y="2846747"/>
            <a:chExt cx="2309344" cy="90828"/>
          </a:xfrm>
        </p:grpSpPr>
        <p:sp>
          <p:nvSpPr>
            <p:cNvPr id="129" name="Rectangle 128"/>
            <p:cNvSpPr/>
            <p:nvPr/>
          </p:nvSpPr>
          <p:spPr>
            <a:xfrm>
              <a:off x="3960015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249074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3381941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3671000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113167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402226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535093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824152" y="2846747"/>
              <a:ext cx="289059" cy="90828"/>
            </a:xfrm>
            <a:prstGeom prst="rect">
              <a:avLst/>
            </a:prstGeom>
            <a:solidFill>
              <a:srgbClr val="FDF9F9"/>
            </a:solidFill>
            <a:ln w="12700">
              <a:solidFill>
                <a:srgbClr val="BF1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2932794" y="2532999"/>
            <a:ext cx="275313" cy="894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2932794" y="2240296"/>
            <a:ext cx="275313" cy="894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9" name="Straight Arrow Connector 8"/>
          <p:cNvCxnSpPr>
            <a:endCxn id="151" idx="3"/>
          </p:cNvCxnSpPr>
          <p:nvPr/>
        </p:nvCxnSpPr>
        <p:spPr>
          <a:xfrm flipH="1">
            <a:off x="3208107" y="2285029"/>
            <a:ext cx="998080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H="1">
            <a:off x="3208107" y="2577731"/>
            <a:ext cx="499040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1525036" y="2726448"/>
            <a:ext cx="1407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Evict critical data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423413" y="2256000"/>
            <a:ext cx="14494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Back-invalidations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4" name="Content Placeholder 2"/>
          <p:cNvSpPr>
            <a:spLocks noGrp="1"/>
          </p:cNvSpPr>
          <p:nvPr>
            <p:ph idx="1"/>
          </p:nvPr>
        </p:nvSpPr>
        <p:spPr>
          <a:xfrm>
            <a:off x="487263" y="4033277"/>
            <a:ext cx="7886700" cy="29009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Inclusive caches: practical because they provide snoop filtering</a:t>
            </a:r>
          </a:p>
          <a:p>
            <a:pPr marL="0" indent="0">
              <a:buNone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As a result, victim always goes through L3, leaking to the attacker</a:t>
            </a:r>
          </a:p>
          <a:p>
            <a:pPr marL="0" indent="0">
              <a:buNone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r>
              <a:rPr lang="en-US" sz="2000" b="1" u="sng" dirty="0">
                <a:latin typeface="Helvetica Neue" charset="0"/>
                <a:ea typeface="Helvetica Neue" charset="0"/>
                <a:cs typeface="Helvetica Neue" charset="0"/>
              </a:rPr>
              <a:t>Key idea of RIC: 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relax inclusion for read-only data and private data</a:t>
            </a:r>
          </a:p>
          <a:p>
            <a:pPr marL="0" indent="0">
              <a:buNone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Result: victim will hit in its local caches for such data, avoiding leakage to the attacker through L3</a:t>
            </a:r>
          </a:p>
          <a:p>
            <a:pPr marL="0" indent="0">
              <a:buNone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7" grpId="0" animBg="1"/>
      <p:bldP spid="146" grpId="0" animBg="1"/>
      <p:bldP spid="151" grpId="0" animBg="1"/>
      <p:bldP spid="153" grpId="0"/>
      <p:bldP spid="154" grpId="0"/>
      <p:bldP spid="174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16" y="358408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Inclusive vs. Non-Inclusive Caches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5028038"/>
            <a:ext cx="2133600" cy="228600"/>
          </a:xfrm>
          <a:prstGeom prst="rect">
            <a:avLst/>
          </a:prstGeom>
        </p:spPr>
        <p:txBody>
          <a:bodyPr/>
          <a:lstStyle/>
          <a:p>
            <a:fld id="{8E9E97EF-BBC0-B94B-A7EF-108D787ED706}" type="slidenum">
              <a:rPr lang="en-US" altLang="en-US" smtClean="0"/>
              <a:pPr/>
              <a:t>69</a:t>
            </a:fld>
            <a:endParaRPr lang="en-US" altLang="en-US"/>
          </a:p>
        </p:txBody>
      </p:sp>
      <p:grpSp>
        <p:nvGrpSpPr>
          <p:cNvPr id="246" name="Group 94"/>
          <p:cNvGrpSpPr>
            <a:grpSpLocks/>
          </p:cNvGrpSpPr>
          <p:nvPr/>
        </p:nvGrpSpPr>
        <p:grpSpPr bwMode="auto">
          <a:xfrm>
            <a:off x="224988" y="1516125"/>
            <a:ext cx="8683256" cy="3904603"/>
            <a:chOff x="408782" y="2025650"/>
            <a:chExt cx="13812837" cy="5213350"/>
          </a:xfrm>
        </p:grpSpPr>
        <p:sp>
          <p:nvSpPr>
            <p:cNvPr id="247" name="Rectangle 246"/>
            <p:cNvSpPr/>
            <p:nvPr/>
          </p:nvSpPr>
          <p:spPr bwMode="auto">
            <a:xfrm>
              <a:off x="408782" y="2025650"/>
              <a:ext cx="13812837" cy="521335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50800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defTabSz="979885">
                <a:defRPr/>
              </a:pPr>
              <a:endParaRPr lang="en-US" sz="1350" dirty="0">
                <a:latin typeface="Verdana" pitchFamily="34" charset="0"/>
              </a:endParaRPr>
            </a:p>
            <a:p>
              <a:pPr algn="ctr" defTabSz="979885">
                <a:defRPr/>
              </a:pPr>
              <a:r>
                <a:rPr lang="en-US" sz="1350" b="1" dirty="0">
                  <a:solidFill>
                    <a:srgbClr val="008000"/>
                  </a:solidFill>
                  <a:latin typeface="Verdana" pitchFamily="34" charset="0"/>
                </a:rPr>
                <a:t>                </a:t>
              </a:r>
              <a:endParaRPr lang="en-US" sz="1350" b="1" dirty="0">
                <a:solidFill>
                  <a:srgbClr val="FF0000"/>
                </a:solidFill>
                <a:latin typeface="Verdana" pitchFamily="34" charset="0"/>
              </a:endParaRPr>
            </a:p>
            <a:p>
              <a:pPr algn="ctr" defTabSz="979885">
                <a:defRPr/>
              </a:pPr>
              <a:endParaRPr lang="en-US" sz="1350" dirty="0">
                <a:latin typeface="Verdana" pitchFamily="34" charset="0"/>
              </a:endParaRPr>
            </a:p>
            <a:p>
              <a:pPr algn="ctr" defTabSz="979885">
                <a:defRPr/>
              </a:pPr>
              <a:endParaRPr lang="en-US" sz="1350" dirty="0">
                <a:latin typeface="Verdana" pitchFamily="34" charset="0"/>
              </a:endParaRPr>
            </a:p>
            <a:p>
              <a:pPr algn="ctr" defTabSz="979885">
                <a:defRPr/>
              </a:pPr>
              <a:endParaRPr lang="en-US" sz="1350" dirty="0">
                <a:latin typeface="Verdana" pitchFamily="34" charset="0"/>
              </a:endParaRPr>
            </a:p>
            <a:p>
              <a:pPr algn="ctr" defTabSz="979885">
                <a:defRPr/>
              </a:pPr>
              <a:r>
                <a:rPr lang="en-US" sz="1350" b="1" dirty="0">
                  <a:solidFill>
                    <a:srgbClr val="FF0000"/>
                  </a:solidFill>
                  <a:latin typeface="Verdana" pitchFamily="34" charset="0"/>
                </a:rPr>
                <a:t>                   </a:t>
              </a:r>
              <a:endParaRPr lang="en-US" sz="1350" dirty="0">
                <a:latin typeface="Verdana" pitchFamily="34" charset="0"/>
              </a:endParaRPr>
            </a:p>
          </p:txBody>
        </p:sp>
        <p:grpSp>
          <p:nvGrpSpPr>
            <p:cNvPr id="248" name="Group 91"/>
            <p:cNvGrpSpPr>
              <a:grpSpLocks/>
            </p:cNvGrpSpPr>
            <p:nvPr/>
          </p:nvGrpSpPr>
          <p:grpSpPr bwMode="auto">
            <a:xfrm>
              <a:off x="1737520" y="3513138"/>
              <a:ext cx="12022930" cy="1712898"/>
              <a:chOff x="1032017" y="3513138"/>
              <a:chExt cx="12022930" cy="1712898"/>
            </a:xfrm>
          </p:grpSpPr>
          <p:sp>
            <p:nvSpPr>
              <p:cNvPr id="254" name="Left Brace 253"/>
              <p:cNvSpPr/>
              <p:nvPr/>
            </p:nvSpPr>
            <p:spPr bwMode="auto">
              <a:xfrm>
                <a:off x="5073792" y="3513138"/>
                <a:ext cx="368300" cy="1420812"/>
              </a:xfrm>
              <a:prstGeom prst="leftBrace">
                <a:avLst/>
              </a:prstGeom>
              <a:noFill/>
              <a:ln w="50800" cap="flat" cmpd="sng" algn="ctr">
                <a:solidFill>
                  <a:schemeClr val="accent4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79885">
                  <a:defRPr/>
                </a:pPr>
                <a:endParaRPr lang="en-US" sz="1350">
                  <a:latin typeface="Verdana" pitchFamily="34" charset="0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1032017" y="3992562"/>
                <a:ext cx="2991621" cy="400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350" b="1" dirty="0">
                    <a:solidFill>
                      <a:schemeClr val="accent4">
                        <a:lumMod val="10000"/>
                      </a:schemeClr>
                    </a:solidFill>
                    <a:latin typeface="Verdana" pitchFamily="34" charset="0"/>
                  </a:rPr>
                  <a:t>Inclusive Caches </a:t>
                </a:r>
                <a:endParaRPr lang="en-US" sz="1350" dirty="0">
                  <a:latin typeface="Verdana" pitchFamily="34" charset="0"/>
                </a:endParaRPr>
              </a:p>
            </p:txBody>
          </p:sp>
          <p:sp>
            <p:nvSpPr>
              <p:cNvPr id="256" name="Rectangle 89"/>
              <p:cNvSpPr>
                <a:spLocks noChangeArrowheads="1"/>
              </p:cNvSpPr>
              <p:nvPr/>
            </p:nvSpPr>
            <p:spPr bwMode="auto">
              <a:xfrm>
                <a:off x="5715000" y="3623380"/>
                <a:ext cx="7339947" cy="1602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1pPr>
                <a:lvl2pPr marL="742950" indent="-285750"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2pPr>
                <a:lvl3pPr marL="1143000" indent="-228600"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3pPr>
                <a:lvl4pPr marL="1600200" indent="-228600"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4pPr>
                <a:lvl5pPr marL="2057400" indent="-228600"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5pPr>
                <a:lvl6pPr marL="2514600" indent="-228600" defTabSz="1306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</a:defRPr>
                </a:lvl6pPr>
                <a:lvl7pPr marL="2971800" indent="-228600" defTabSz="1306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</a:defRPr>
                </a:lvl7pPr>
                <a:lvl8pPr marL="3429000" indent="-228600" defTabSz="1306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</a:defRPr>
                </a:lvl8pPr>
                <a:lvl9pPr marL="3886200" indent="-228600" defTabSz="1306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</a:defRPr>
                </a:lvl9pPr>
              </a:lstStyle>
              <a:p>
                <a:pPr eaLnBrk="1" hangingPunct="1"/>
                <a:r>
                  <a:rPr lang="en-US" altLang="x-none" sz="1800" b="1" dirty="0">
                    <a:solidFill>
                      <a:srgbClr val="008000"/>
                    </a:solidFill>
                  </a:rPr>
                  <a:t>(+) simplify cache coherence</a:t>
                </a:r>
              </a:p>
              <a:p>
                <a:pPr eaLnBrk="1" hangingPunct="1"/>
                <a:r>
                  <a:rPr lang="en-US" altLang="x-none" sz="1800" b="1" dirty="0">
                    <a:solidFill>
                      <a:srgbClr val="FF0000"/>
                    </a:solidFill>
                  </a:rPr>
                  <a:t>(−) waste cache capacity                              </a:t>
                </a:r>
              </a:p>
              <a:p>
                <a:pPr eaLnBrk="1" hangingPunct="1"/>
                <a:r>
                  <a:rPr lang="en-US" altLang="x-none" sz="1800" b="1" dirty="0">
                    <a:solidFill>
                      <a:srgbClr val="FF0000"/>
                    </a:solidFill>
                  </a:rPr>
                  <a:t>(−) back-invalidates limits performance</a:t>
                </a:r>
              </a:p>
            </p:txBody>
          </p:sp>
        </p:grpSp>
        <p:grpSp>
          <p:nvGrpSpPr>
            <p:cNvPr id="249" name="Group 92"/>
            <p:cNvGrpSpPr>
              <a:grpSpLocks/>
            </p:cNvGrpSpPr>
            <p:nvPr/>
          </p:nvGrpSpPr>
          <p:grpSpPr bwMode="auto">
            <a:xfrm>
              <a:off x="1737520" y="5241925"/>
              <a:ext cx="12172155" cy="1713603"/>
              <a:chOff x="1032017" y="5241925"/>
              <a:chExt cx="12172155" cy="1713603"/>
            </a:xfrm>
          </p:grpSpPr>
          <p:sp>
            <p:nvSpPr>
              <p:cNvPr id="251" name="Left Brace 250"/>
              <p:cNvSpPr/>
              <p:nvPr/>
            </p:nvSpPr>
            <p:spPr bwMode="auto">
              <a:xfrm>
                <a:off x="5043629" y="5241925"/>
                <a:ext cx="368300" cy="1420813"/>
              </a:xfrm>
              <a:prstGeom prst="leftBrace">
                <a:avLst/>
              </a:prstGeom>
              <a:noFill/>
              <a:ln w="50800" cap="flat" cmpd="sng" algn="ctr">
                <a:solidFill>
                  <a:schemeClr val="accent4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defTabSz="979885">
                  <a:defRPr/>
                </a:pPr>
                <a:endParaRPr lang="en-US" sz="1350">
                  <a:latin typeface="Verdana" pitchFamily="34" charset="0"/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1032017" y="5721350"/>
                <a:ext cx="3741312" cy="400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350" b="1" dirty="0">
                    <a:solidFill>
                      <a:schemeClr val="accent4">
                        <a:lumMod val="10000"/>
                      </a:schemeClr>
                    </a:solidFill>
                    <a:latin typeface="Verdana" pitchFamily="34" charset="0"/>
                  </a:rPr>
                  <a:t>Non-Inclusive Caches </a:t>
                </a:r>
                <a:endParaRPr lang="en-US" sz="1350" dirty="0">
                  <a:latin typeface="Verdana" pitchFamily="34" charset="0"/>
                </a:endParaRPr>
              </a:p>
            </p:txBody>
          </p:sp>
          <p:sp>
            <p:nvSpPr>
              <p:cNvPr id="253" name="Rectangle 90"/>
              <p:cNvSpPr>
                <a:spLocks noChangeArrowheads="1"/>
              </p:cNvSpPr>
              <p:nvPr/>
            </p:nvSpPr>
            <p:spPr bwMode="auto">
              <a:xfrm>
                <a:off x="5715000" y="5352871"/>
                <a:ext cx="7489172" cy="1602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1pPr>
                <a:lvl2pPr marL="742950" indent="-285750"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2pPr>
                <a:lvl3pPr marL="1143000" indent="-228600"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3pPr>
                <a:lvl4pPr marL="1600200" indent="-228600"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4pPr>
                <a:lvl5pPr marL="2057400" indent="-228600" defTabSz="1306513" eaLnBrk="0" hangingPunct="0">
                  <a:defRPr sz="2400">
                    <a:solidFill>
                      <a:schemeClr val="tx1"/>
                    </a:solidFill>
                    <a:latin typeface="Verdana" charset="0"/>
                  </a:defRPr>
                </a:lvl5pPr>
                <a:lvl6pPr marL="2514600" indent="-228600" defTabSz="1306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</a:defRPr>
                </a:lvl6pPr>
                <a:lvl7pPr marL="2971800" indent="-228600" defTabSz="1306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</a:defRPr>
                </a:lvl7pPr>
                <a:lvl8pPr marL="3429000" indent="-228600" defTabSz="1306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</a:defRPr>
                </a:lvl8pPr>
                <a:lvl9pPr marL="3886200" indent="-228600" defTabSz="13065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</a:defRPr>
                </a:lvl9pPr>
              </a:lstStyle>
              <a:p>
                <a:pPr eaLnBrk="1" hangingPunct="1"/>
                <a:r>
                  <a:rPr lang="en-US" altLang="x-none" sz="1800" b="1" dirty="0">
                    <a:solidFill>
                      <a:srgbClr val="008000"/>
                    </a:solidFill>
                  </a:rPr>
                  <a:t>(+) do not waste cache capacity</a:t>
                </a:r>
                <a:endParaRPr lang="en-US" altLang="x-none" sz="1800" dirty="0"/>
              </a:p>
              <a:p>
                <a:pPr eaLnBrk="1" hangingPunct="1"/>
                <a:r>
                  <a:rPr lang="en-US" altLang="x-none" sz="1800" b="1" dirty="0">
                    <a:solidFill>
                      <a:srgbClr val="FF0000"/>
                    </a:solidFill>
                  </a:rPr>
                  <a:t>(−) complicate cache coherence</a:t>
                </a:r>
              </a:p>
              <a:p>
                <a:pPr eaLnBrk="1" hangingPunct="1"/>
                <a:r>
                  <a:rPr lang="en-US" altLang="x-none" sz="1800" b="1" dirty="0">
                    <a:solidFill>
                      <a:srgbClr val="FF0000"/>
                    </a:solidFill>
                  </a:rPr>
                  <a:t>(−) extra hardware for snoop filtering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5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52400" y="533400"/>
            <a:ext cx="84582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>
                <a:solidFill>
                  <a:srgbClr val="000000"/>
                </a:solidFill>
                <a:latin typeface="Calibri"/>
                <a:cs typeface="Calibri"/>
              </a:rPr>
              <a:t>Covert channel vs. Side channel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28600" y="1447800"/>
            <a:ext cx="8686800" cy="502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4963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Covert channel players: Trojan and spy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Trojan communicates with the spy covertly using the covert channel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Example: two prisoners communicating by banging on pipes</a:t>
            </a:r>
          </a:p>
          <a:p>
            <a:pPr marL="334963" indent="-334963">
              <a:spcBef>
                <a:spcPts val="700"/>
              </a:spcBef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4963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Side channel players: victim and spy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Spy attempting to figure out what victim is doing by observing side channel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Example: My students determining if I am here based on smell of coffee around my office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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000" dirty="0">
              <a:solidFill>
                <a:srgbClr val="000000"/>
              </a:solidFill>
              <a:latin typeface="Calibri"/>
              <a:cs typeface="Calibri"/>
              <a:sym typeface="Wingdings"/>
            </a:endParaRPr>
          </a:p>
          <a:p>
            <a:pPr marL="3349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Key property: cooperation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000" dirty="0">
                <a:solidFill>
                  <a:srgbClr val="000000"/>
                </a:solidFill>
                <a:latin typeface="Calibri"/>
                <a:cs typeface="Calibri"/>
              </a:rPr>
              <a:t>Are covert channels a security concern?</a:t>
            </a:r>
          </a:p>
          <a:p>
            <a:pPr marL="334963" indent="-334963" algn="ctr">
              <a:spcBef>
                <a:spcPts val="700"/>
              </a:spcBef>
              <a:buClrTx/>
              <a:buSzTx/>
              <a:buFontTx/>
              <a:buNone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266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of Inclusive Caches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3257" y="2876297"/>
            <a:ext cx="1885950" cy="98583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99469" y="2876297"/>
            <a:ext cx="1814513" cy="98583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70444" y="4736849"/>
            <a:ext cx="5214937" cy="1135061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7539" y="1829857"/>
            <a:ext cx="1171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Victim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3321" y="1915720"/>
            <a:ext cx="149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Attacker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383" y="2919304"/>
            <a:ext cx="57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3284" y="3057781"/>
            <a:ext cx="57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9016" y="4845052"/>
            <a:ext cx="885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LLC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3283" y="2965327"/>
            <a:ext cx="528637" cy="440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34751" y="4863979"/>
            <a:ext cx="528637" cy="440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39963" y="2983251"/>
            <a:ext cx="528637" cy="4404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99581" y="2965327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02704" y="4845052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70657" y="4867615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60040" y="4867616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11326" y="4863979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04281" y="4845052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44274" y="4872587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70657" y="1690689"/>
            <a:ext cx="1921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Invalidated in L1</a:t>
            </a:r>
          </a:p>
        </p:txBody>
      </p:sp>
      <p:sp>
        <p:nvSpPr>
          <p:cNvPr id="28" name="Down Arrow 27"/>
          <p:cNvSpPr/>
          <p:nvPr/>
        </p:nvSpPr>
        <p:spPr>
          <a:xfrm rot="2881335">
            <a:off x="2644300" y="1812830"/>
            <a:ext cx="174790" cy="1629570"/>
          </a:xfrm>
          <a:prstGeom prst="downArrow">
            <a:avLst>
              <a:gd name="adj1" fmla="val 62810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691877" y="2325167"/>
            <a:ext cx="132868" cy="640160"/>
          </a:xfrm>
          <a:prstGeom prst="downArrow">
            <a:avLst>
              <a:gd name="adj1" fmla="val 62810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86940" y="2292282"/>
            <a:ext cx="149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L1 miss!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70444" y="4123138"/>
            <a:ext cx="3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Visible access to LLC</a:t>
            </a:r>
          </a:p>
        </p:txBody>
      </p:sp>
      <p:sp>
        <p:nvSpPr>
          <p:cNvPr id="3" name="Curved Down Arrow 2"/>
          <p:cNvSpPr/>
          <p:nvPr/>
        </p:nvSpPr>
        <p:spPr>
          <a:xfrm rot="16026671">
            <a:off x="-168054" y="3747220"/>
            <a:ext cx="2307984" cy="97533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526" y="5312987"/>
            <a:ext cx="1957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Back-Invalidation</a:t>
            </a:r>
            <a:endParaRPr lang="en-US" sz="2800" dirty="0"/>
          </a:p>
        </p:txBody>
      </p:sp>
      <p:sp>
        <p:nvSpPr>
          <p:cNvPr id="33" name="Rectangle 32"/>
          <p:cNvSpPr/>
          <p:nvPr/>
        </p:nvSpPr>
        <p:spPr>
          <a:xfrm>
            <a:off x="1836539" y="4872587"/>
            <a:ext cx="528637" cy="440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494233" y="2991492"/>
            <a:ext cx="528637" cy="440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5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7" grpId="0"/>
      <p:bldP spid="28" grpId="0" animBg="1"/>
      <p:bldP spid="29" grpId="0" animBg="1"/>
      <p:bldP spid="30" grpId="0"/>
      <p:bldP spid="31" grpId="0"/>
      <p:bldP spid="3" grpId="0" animBg="1"/>
      <p:bldP spid="32" grpId="0"/>
      <p:bldP spid="33" grpId="0" animBg="1"/>
      <p:bldP spid="3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Relaxed Inclusion Caches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3257" y="2876297"/>
            <a:ext cx="1885950" cy="98583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99469" y="2876297"/>
            <a:ext cx="1814513" cy="985838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70444" y="4736849"/>
            <a:ext cx="5214937" cy="1135061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7539" y="1829857"/>
            <a:ext cx="1171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Victim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3321" y="1915720"/>
            <a:ext cx="149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Attacker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607" y="3059367"/>
            <a:ext cx="57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3284" y="3057781"/>
            <a:ext cx="578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9016" y="4845052"/>
            <a:ext cx="885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LLC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3283" y="2965327"/>
            <a:ext cx="528637" cy="440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34751" y="4863979"/>
            <a:ext cx="528637" cy="440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39963" y="2983251"/>
            <a:ext cx="528637" cy="4404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99581" y="2965327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02704" y="4845052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70657" y="4867615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60040" y="4867616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11326" y="4863979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704281" y="4845052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634726" y="5485362"/>
            <a:ext cx="124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only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44274" y="4872587"/>
            <a:ext cx="528637" cy="440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70657" y="1690689"/>
            <a:ext cx="1921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Stays in L1</a:t>
            </a:r>
          </a:p>
        </p:txBody>
      </p:sp>
      <p:sp>
        <p:nvSpPr>
          <p:cNvPr id="28" name="Down Arrow 27"/>
          <p:cNvSpPr/>
          <p:nvPr/>
        </p:nvSpPr>
        <p:spPr>
          <a:xfrm rot="2881335">
            <a:off x="2644300" y="1812830"/>
            <a:ext cx="174790" cy="1629570"/>
          </a:xfrm>
          <a:prstGeom prst="downArrow">
            <a:avLst>
              <a:gd name="adj1" fmla="val 62810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1691877" y="2325167"/>
            <a:ext cx="132868" cy="640160"/>
          </a:xfrm>
          <a:prstGeom prst="downArrow">
            <a:avLst>
              <a:gd name="adj1" fmla="val 62810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28650" y="2353077"/>
            <a:ext cx="149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L1 hit!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1670444" y="4123138"/>
            <a:ext cx="362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 visible access to LLC</a:t>
            </a:r>
          </a:p>
        </p:txBody>
      </p:sp>
    </p:spTree>
    <p:extLst>
      <p:ext uri="{BB962C8B-B14F-4D97-AF65-F5344CB8AC3E}">
        <p14:creationId xmlns:p14="http://schemas.microsoft.com/office/powerpoint/2010/main" val="83165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4" grpId="1"/>
      <p:bldP spid="25" grpId="0" animBg="1"/>
      <p:bldP spid="27" grpId="0"/>
      <p:bldP spid="28" grpId="0" animBg="1"/>
      <p:bldP spid="29" grpId="0" animBg="1"/>
      <p:bldP spid="30" grpId="0"/>
      <p:bldP spid="3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bit added per cache 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35" y="2875659"/>
            <a:ext cx="6410131" cy="17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6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91" y="823428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RIC Performance Evaluation: IPC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794691"/>
            <a:ext cx="2540624" cy="1948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55" y="1794691"/>
            <a:ext cx="2540624" cy="1948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67" y="1794691"/>
            <a:ext cx="2540624" cy="1948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4052116"/>
            <a:ext cx="2540624" cy="1948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25" y="3971352"/>
            <a:ext cx="2540624" cy="1948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54" y="3971352"/>
            <a:ext cx="2540624" cy="19486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19994" y="6309541"/>
            <a:ext cx="5422831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Normalized IPC for 2MB LLC (top) and 4MB LLC (bottom)</a:t>
            </a:r>
          </a:p>
        </p:txBody>
      </p:sp>
    </p:spTree>
    <p:extLst>
      <p:ext uri="{BB962C8B-B14F-4D97-AF65-F5344CB8AC3E}">
        <p14:creationId xmlns:p14="http://schemas.microsoft.com/office/powerpoint/2010/main" val="24028159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 Performance Evaluation: Reduction in Back-invalidates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40" y="2155526"/>
            <a:ext cx="4289360" cy="3289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57946" y="5445424"/>
            <a:ext cx="2553071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Reduction in back invalidations</a:t>
            </a:r>
          </a:p>
        </p:txBody>
      </p:sp>
    </p:spTree>
    <p:extLst>
      <p:ext uri="{BB962C8B-B14F-4D97-AF65-F5344CB8AC3E}">
        <p14:creationId xmlns:p14="http://schemas.microsoft.com/office/powerpoint/2010/main" val="1427983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 Results Summary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" y="2157536"/>
            <a:ext cx="9144000" cy="31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126"/>
            <a:ext cx="8382000" cy="1325563"/>
          </a:xfrm>
        </p:spPr>
        <p:txBody>
          <a:bodyPr/>
          <a:lstStyle/>
          <a:p>
            <a:r>
              <a:rPr lang="en-US"/>
              <a:t>Jump-over-ASLR Attack (MICRO ‘16)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0314"/>
            <a:ext cx="8245186" cy="4616740"/>
          </a:xfrm>
        </p:spPr>
        <p:txBody>
          <a:bodyPr>
            <a:normAutofit/>
          </a:bodyPr>
          <a:lstStyle/>
          <a:p>
            <a:r>
              <a:rPr lang="en-US" b="1" u="sng" dirty="0"/>
              <a:t>Key idea</a:t>
            </a:r>
            <a:r>
              <a:rPr lang="en-US" dirty="0"/>
              <a:t>: Use collisions in branch predictor structures to discover code locations</a:t>
            </a:r>
          </a:p>
          <a:p>
            <a:endParaRPr lang="en-US" dirty="0"/>
          </a:p>
          <a:p>
            <a:r>
              <a:rPr lang="en-US" b="1" dirty="0"/>
              <a:t>Bypasses ASLR </a:t>
            </a:r>
            <a:r>
              <a:rPr lang="mr-IN" b="1" dirty="0"/>
              <a:t>–</a:t>
            </a:r>
            <a:r>
              <a:rPr lang="en-US" b="1" dirty="0"/>
              <a:t> widely used security technique </a:t>
            </a:r>
          </a:p>
          <a:p>
            <a:endParaRPr lang="en-US" dirty="0"/>
          </a:p>
          <a:p>
            <a:r>
              <a:rPr lang="en-US" dirty="0"/>
              <a:t>Applies to Kernel and User ASLR</a:t>
            </a:r>
          </a:p>
          <a:p>
            <a:endParaRPr lang="en-US" dirty="0"/>
          </a:p>
          <a:p>
            <a:r>
              <a:rPr lang="en-US" sz="2400" b="1" u="sng" dirty="0"/>
              <a:t>Publication:</a:t>
            </a:r>
            <a:r>
              <a:rPr lang="en-US" sz="2400" dirty="0"/>
              <a:t> “Jump over ASLR: Attacking Branch Predictors to Bypass ASLR”, by D. </a:t>
            </a:r>
            <a:r>
              <a:rPr lang="en-US" sz="2400" dirty="0" err="1"/>
              <a:t>Evtyushkin</a:t>
            </a:r>
            <a:r>
              <a:rPr lang="en-US" sz="2400" dirty="0"/>
              <a:t>, D. </a:t>
            </a:r>
            <a:r>
              <a:rPr lang="en-US" sz="2400" dirty="0" err="1"/>
              <a:t>Ponomarev</a:t>
            </a:r>
            <a:r>
              <a:rPr lang="en-US" sz="2400" dirty="0"/>
              <a:t>, N. Abu-</a:t>
            </a:r>
            <a:r>
              <a:rPr lang="en-US" sz="2400" dirty="0" err="1"/>
              <a:t>Ghazaleh</a:t>
            </a:r>
            <a:r>
              <a:rPr lang="en-US" sz="2400" dirty="0"/>
              <a:t>, MICRO 2016.</a:t>
            </a:r>
          </a:p>
        </p:txBody>
      </p:sp>
    </p:spTree>
    <p:extLst>
      <p:ext uri="{BB962C8B-B14F-4D97-AF65-F5344CB8AC3E}">
        <p14:creationId xmlns:p14="http://schemas.microsoft.com/office/powerpoint/2010/main" val="5398149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ASLR Motivation: Return-to-</a:t>
            </a:r>
            <a:r>
              <a:rPr lang="en-US" dirty="0" err="1"/>
              <a:t>libc</a:t>
            </a:r>
            <a:endParaRPr lang="en-US" dirty="0"/>
          </a:p>
        </p:txBody>
      </p:sp>
      <p:pic>
        <p:nvPicPr>
          <p:cNvPr id="4" name="Picture 3" descr="icon_225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94" y="5106868"/>
            <a:ext cx="1097594" cy="1097594"/>
          </a:xfrm>
          <a:prstGeom prst="rect">
            <a:avLst/>
          </a:prstGeom>
        </p:spPr>
      </p:pic>
      <p:pic>
        <p:nvPicPr>
          <p:cNvPr id="5" name="Picture 4" descr="icon_6276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2" t="16664" b="10450"/>
          <a:stretch/>
        </p:blipFill>
        <p:spPr>
          <a:xfrm>
            <a:off x="6546801" y="1139219"/>
            <a:ext cx="2022432" cy="2103142"/>
          </a:xfrm>
          <a:prstGeom prst="rect">
            <a:avLst/>
          </a:prstGeom>
        </p:spPr>
      </p:pic>
      <p:pic>
        <p:nvPicPr>
          <p:cNvPr id="15" name="Picture 14" descr="icon_1147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37" y="1538006"/>
            <a:ext cx="879419" cy="87941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4411319" y="2223539"/>
            <a:ext cx="2142637" cy="1264808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18915" y="2984149"/>
            <a:ext cx="1345922" cy="2251048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18494" y="4275801"/>
            <a:ext cx="2299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Download &amp; Run</a:t>
            </a:r>
          </a:p>
          <a:p>
            <a:pPr algn="ctr"/>
            <a:r>
              <a:rPr lang="en-US" sz="2400" dirty="0"/>
              <a:t>Malicious Code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78786" y="2159585"/>
            <a:ext cx="192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Return to </a:t>
            </a:r>
            <a:r>
              <a:rPr lang="en-US" sz="2400" dirty="0" err="1"/>
              <a:t>Libc</a:t>
            </a:r>
            <a:endParaRPr lang="en-US" sz="2400" dirty="0"/>
          </a:p>
        </p:txBody>
      </p:sp>
      <p:grpSp>
        <p:nvGrpSpPr>
          <p:cNvPr id="6" name="Group 28"/>
          <p:cNvGrpSpPr/>
          <p:nvPr/>
        </p:nvGrpSpPr>
        <p:grpSpPr>
          <a:xfrm>
            <a:off x="1370969" y="2640745"/>
            <a:ext cx="623319" cy="1865698"/>
            <a:chOff x="1370969" y="2640745"/>
            <a:chExt cx="623319" cy="1865698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370969" y="4477583"/>
              <a:ext cx="606500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370969" y="2640745"/>
              <a:ext cx="0" cy="1865698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370969" y="2669605"/>
              <a:ext cx="623319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618943" y="6015271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Victim</a:t>
            </a:r>
          </a:p>
          <a:p>
            <a:pPr algn="ctr"/>
            <a:r>
              <a:rPr lang="en-US" sz="2400" dirty="0"/>
              <a:t>Memory</a:t>
            </a:r>
          </a:p>
        </p:txBody>
      </p:sp>
      <p:grpSp>
        <p:nvGrpSpPr>
          <p:cNvPr id="7" name="Group 43"/>
          <p:cNvGrpSpPr/>
          <p:nvPr/>
        </p:nvGrpSpPr>
        <p:grpSpPr>
          <a:xfrm>
            <a:off x="1974083" y="2353328"/>
            <a:ext cx="2330185" cy="4155175"/>
            <a:chOff x="1974083" y="2353328"/>
            <a:chExt cx="2330185" cy="4155175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1994288" y="4265458"/>
              <a:ext cx="2253208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066443" y="4236598"/>
              <a:ext cx="20803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Return address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1974900" y="2353328"/>
              <a:ext cx="15678" cy="415517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4243786" y="2353328"/>
              <a:ext cx="15678" cy="4155175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990578" y="6049388"/>
              <a:ext cx="2253208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990578" y="4973587"/>
              <a:ext cx="2268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Stack Frame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1986198" y="4690258"/>
              <a:ext cx="2253208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974083" y="2461862"/>
              <a:ext cx="23301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Existing Library (</a:t>
              </a:r>
              <a:r>
                <a:rPr lang="en-US" sz="2000" dirty="0" err="1"/>
                <a:t>libc</a:t>
              </a:r>
              <a:r>
                <a:rPr lang="en-US" sz="2000" dirty="0"/>
                <a:t>)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1994288" y="2984149"/>
              <a:ext cx="2253208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>
            <a:off x="1982739" y="3234309"/>
            <a:ext cx="2268886" cy="1455949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Malicious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45676" y="3084987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Buffer Overflow</a:t>
            </a:r>
          </a:p>
        </p:txBody>
      </p:sp>
    </p:spTree>
    <p:extLst>
      <p:ext uri="{BB962C8B-B14F-4D97-AF65-F5344CB8AC3E}">
        <p14:creationId xmlns:p14="http://schemas.microsoft.com/office/powerpoint/2010/main" val="26313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54" grpId="0" animBg="1"/>
      <p:bldP spid="5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Protect from Code Reuse?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Space Layout Randomization (ASLR)</a:t>
            </a:r>
          </a:p>
          <a:p>
            <a:pPr lvl="1"/>
            <a:r>
              <a:rPr lang="en-US" dirty="0"/>
              <a:t>Randomize position of important structures including code segment and libraries</a:t>
            </a:r>
          </a:p>
          <a:p>
            <a:r>
              <a:rPr lang="en-US" dirty="0"/>
              <a:t>ASLR can be applied to both User space and Kernel space</a:t>
            </a:r>
          </a:p>
          <a:p>
            <a:r>
              <a:rPr lang="en-US" dirty="0"/>
              <a:t>Implemented on all modern Operating Systems</a:t>
            </a:r>
          </a:p>
          <a:p>
            <a:r>
              <a:rPr lang="en-US" dirty="0"/>
              <a:t>Protects from Return-to-</a:t>
            </a:r>
            <a:r>
              <a:rPr lang="en-US" dirty="0" err="1"/>
              <a:t>libc</a:t>
            </a:r>
            <a:r>
              <a:rPr lang="en-US" dirty="0"/>
              <a:t>, Return-Oriented Programming and Jump-Oriented programming attacks</a:t>
            </a:r>
          </a:p>
        </p:txBody>
      </p:sp>
    </p:spTree>
    <p:extLst>
      <p:ext uri="{BB962C8B-B14F-4D97-AF65-F5344CB8AC3E}">
        <p14:creationId xmlns:p14="http://schemas.microsoft.com/office/powerpoint/2010/main" val="3847944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ASLR: Stopping the Attack</a:t>
            </a:r>
          </a:p>
        </p:txBody>
      </p:sp>
      <p:pic>
        <p:nvPicPr>
          <p:cNvPr id="5" name="Picture 4" descr="icon_6276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2" t="16664" b="10450"/>
          <a:stretch/>
        </p:blipFill>
        <p:spPr>
          <a:xfrm>
            <a:off x="6546801" y="1139219"/>
            <a:ext cx="2022432" cy="2103142"/>
          </a:xfrm>
          <a:prstGeom prst="rect">
            <a:avLst/>
          </a:prstGeom>
        </p:spPr>
      </p:pic>
      <p:pic>
        <p:nvPicPr>
          <p:cNvPr id="15" name="Picture 14" descr="icon_1147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37" y="1538006"/>
            <a:ext cx="879419" cy="87941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4411319" y="2223539"/>
            <a:ext cx="2142637" cy="1264808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-78786" y="2159585"/>
            <a:ext cx="1923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Return to </a:t>
            </a:r>
            <a:r>
              <a:rPr lang="en-US" sz="2400" dirty="0" err="1"/>
              <a:t>Libc</a:t>
            </a:r>
            <a:endParaRPr lang="en-US" sz="2400" dirty="0"/>
          </a:p>
        </p:txBody>
      </p:sp>
      <p:grpSp>
        <p:nvGrpSpPr>
          <p:cNvPr id="6" name="Group 28"/>
          <p:cNvGrpSpPr/>
          <p:nvPr/>
        </p:nvGrpSpPr>
        <p:grpSpPr>
          <a:xfrm>
            <a:off x="1370969" y="2640745"/>
            <a:ext cx="623319" cy="1865698"/>
            <a:chOff x="1370969" y="2640745"/>
            <a:chExt cx="623319" cy="1865698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370969" y="4477583"/>
              <a:ext cx="606500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370969" y="2640745"/>
              <a:ext cx="0" cy="1865698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370969" y="2669605"/>
              <a:ext cx="623319" cy="0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618943" y="6015271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Victim</a:t>
            </a:r>
          </a:p>
          <a:p>
            <a:pPr algn="ctr"/>
            <a:r>
              <a:rPr lang="en-US" sz="2400" dirty="0"/>
              <a:t>Memory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1994288" y="4265458"/>
            <a:ext cx="2253208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066443" y="4236598"/>
            <a:ext cx="2080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Return address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974083" y="1925782"/>
            <a:ext cx="817" cy="458272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243786" y="1925782"/>
            <a:ext cx="5519" cy="458272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990578" y="6049388"/>
            <a:ext cx="2253208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990578" y="4973587"/>
            <a:ext cx="226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Stack Frame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1986198" y="4690258"/>
            <a:ext cx="2253208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974083" y="2472597"/>
            <a:ext cx="233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Existing Library (</a:t>
            </a:r>
            <a:r>
              <a:rPr lang="en-US" sz="2000" dirty="0" err="1"/>
              <a:t>libc</a:t>
            </a:r>
            <a:r>
              <a:rPr lang="en-US" sz="2000" dirty="0"/>
              <a:t>)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1994288" y="2984149"/>
            <a:ext cx="2253208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982739" y="3234309"/>
            <a:ext cx="2268886" cy="1455949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Malicious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45676" y="3084987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Buffer Overflow</a:t>
            </a:r>
          </a:p>
        </p:txBody>
      </p:sp>
      <p:sp>
        <p:nvSpPr>
          <p:cNvPr id="9" name="&quot;No&quot; Symbol 8"/>
          <p:cNvSpPr/>
          <p:nvPr/>
        </p:nvSpPr>
        <p:spPr>
          <a:xfrm>
            <a:off x="914400" y="3234309"/>
            <a:ext cx="930802" cy="823341"/>
          </a:xfrm>
          <a:prstGeom prst="noSmoking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2786026" y="2236600"/>
            <a:ext cx="431800" cy="64916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87730" y="2401328"/>
            <a:ext cx="117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ASLR</a:t>
            </a:r>
          </a:p>
        </p:txBody>
      </p:sp>
    </p:spTree>
    <p:extLst>
      <p:ext uri="{BB962C8B-B14F-4D97-AF65-F5344CB8AC3E}">
        <p14:creationId xmlns:p14="http://schemas.microsoft.com/office/powerpoint/2010/main" val="416343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00139 -0.0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2" grpId="0"/>
      <p:bldP spid="54" grpId="0" animBg="1"/>
      <p:bldP spid="9" grpId="0" animBg="1"/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52400" y="533400"/>
            <a:ext cx="84582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>
                <a:solidFill>
                  <a:srgbClr val="000000"/>
                </a:solidFill>
                <a:latin typeface="Calibri"/>
                <a:cs typeface="Calibri"/>
              </a:rPr>
              <a:t>How dangerous is the problem?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28600" y="1752600"/>
            <a:ext cx="8686800" cy="472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4963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What makes a channel a side channel?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Intended by the primary designer of the system or not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One check: an implementation </a:t>
            </a:r>
            <a:r>
              <a:rPr lang="en-GB" dirty="0" err="1">
                <a:solidFill>
                  <a:srgbClr val="000000"/>
                </a:solidFill>
                <a:latin typeface="Calibri"/>
                <a:cs typeface="Calibri"/>
              </a:rPr>
              <a:t>artifact</a:t>
            </a:r>
            <a:endParaRPr lang="en-GB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4963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Many side channels require physical access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The spy has to be able to measure</a:t>
            </a:r>
          </a:p>
          <a:p>
            <a:pPr marL="334963" indent="-334963">
              <a:spcBef>
                <a:spcPts val="700"/>
              </a:spcBef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4963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/>
                <a:cs typeface="Calibri"/>
              </a:rPr>
              <a:t>Today: Architecture based side channels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Victim and spy run on the same system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Spy uses the shared architecture components as a side channel</a:t>
            </a:r>
          </a:p>
          <a:p>
            <a:pPr marL="334963" indent="-334963" algn="ctr">
              <a:spcBef>
                <a:spcPts val="700"/>
              </a:spcBef>
              <a:buClrTx/>
              <a:buSzTx/>
              <a:buFontTx/>
              <a:buNone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890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ASLR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371726"/>
            <a:ext cx="8058150" cy="4486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Similar Code Reuse Attack applies to OS Kernel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The attacker can make the kernel jump to arbitrary address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The attacker needs to know kernel code layout</a:t>
            </a:r>
          </a:p>
        </p:txBody>
      </p:sp>
    </p:spTree>
    <p:extLst>
      <p:ext uri="{BB962C8B-B14F-4D97-AF65-F5344CB8AC3E}">
        <p14:creationId xmlns:p14="http://schemas.microsoft.com/office/powerpoint/2010/main" val="36783303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22" y="365126"/>
            <a:ext cx="8249478" cy="1325563"/>
          </a:xfrm>
        </p:spPr>
        <p:txBody>
          <a:bodyPr/>
          <a:lstStyle/>
          <a:p>
            <a:r>
              <a:rPr lang="en-US" dirty="0"/>
              <a:t>Jump-over-ASLR: Attack Overview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37322" y="1531663"/>
            <a:ext cx="8058150" cy="4486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Use Branch Target Buffer (BTB) to recover random address bits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Two scenarios: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One user space process attacking another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User process attacking Kernel ASLR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Attack capabilities: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Recover all random bits in Linux Kernel and KVM</a:t>
            </a:r>
            <a:r>
              <a:rPr lang="en-US" baseline="30000" dirty="0"/>
              <a:t>*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Recover part of random bits in User Process making brute force attack much faster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322" y="6052517"/>
            <a:ext cx="805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felixwilhelm</a:t>
            </a:r>
            <a:r>
              <a:rPr lang="en-US" dirty="0"/>
              <a:t>/</a:t>
            </a:r>
            <a:r>
              <a:rPr lang="en-US" dirty="0" err="1"/>
              <a:t>mario_baslr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705701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8547100" cy="1325563"/>
          </a:xfrm>
        </p:spPr>
        <p:txBody>
          <a:bodyPr/>
          <a:lstStyle/>
          <a:p>
            <a:r>
              <a:rPr lang="en-US"/>
              <a:t>Branch Target </a:t>
            </a:r>
            <a:r>
              <a:rPr lang="en-US" dirty="0"/>
              <a:t>Prediction Mechanism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05491" y="2351288"/>
            <a:ext cx="1677228" cy="2822713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8319" y="5342082"/>
            <a:ext cx="2362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Virtual Address space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429106" y="3237642"/>
            <a:ext cx="94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jmp</a:t>
            </a:r>
            <a:endParaRPr lang="en-US" sz="2000" dirty="0"/>
          </a:p>
        </p:txBody>
      </p:sp>
      <p:sp>
        <p:nvSpPr>
          <p:cNvPr id="6" name="U-Turn Arrow 5"/>
          <p:cNvSpPr/>
          <p:nvPr/>
        </p:nvSpPr>
        <p:spPr>
          <a:xfrm rot="5400000">
            <a:off x="1720686" y="3639396"/>
            <a:ext cx="1104961" cy="602901"/>
          </a:xfrm>
          <a:prstGeom prst="uturnArrow">
            <a:avLst>
              <a:gd name="adj1" fmla="val 1547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D76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8785" y="3251282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8785" y="4089865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  <a:r>
              <a:rPr lang="en-US" sz="2000" dirty="0"/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117902"/>
              </p:ext>
            </p:extLst>
          </p:nvPr>
        </p:nvGraphicFramePr>
        <p:xfrm>
          <a:off x="4872092" y="2601073"/>
          <a:ext cx="3770358" cy="267954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85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9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Address tag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Target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82172" y="2021161"/>
            <a:ext cx="395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Branch Target Buffer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9177" y="3737157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528258" y="3732313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94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User-Level Attack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21065" y="2399457"/>
            <a:ext cx="1677228" cy="2822713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82600" y="1874367"/>
            <a:ext cx="954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7552" y="2382285"/>
            <a:ext cx="1677228" cy="2822713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971" y="1874367"/>
            <a:ext cx="1315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Victim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1167" y="3268639"/>
            <a:ext cx="94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jmp</a:t>
            </a:r>
            <a:endParaRPr lang="en-US" sz="2000" dirty="0"/>
          </a:p>
        </p:txBody>
      </p:sp>
      <p:sp>
        <p:nvSpPr>
          <p:cNvPr id="17" name="U-Turn Arrow 16"/>
          <p:cNvSpPr/>
          <p:nvPr/>
        </p:nvSpPr>
        <p:spPr>
          <a:xfrm rot="5400000">
            <a:off x="1162747" y="3670393"/>
            <a:ext cx="1104961" cy="602901"/>
          </a:xfrm>
          <a:prstGeom prst="uturnArrow">
            <a:avLst>
              <a:gd name="adj1" fmla="val 1547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D76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073570" y="2399457"/>
          <a:ext cx="3770358" cy="267954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85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9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Address tag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Target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40846" y="3282279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846" y="4120862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  <a:r>
              <a:rPr lang="en-US" sz="2000" dirty="0"/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8903" y="3539174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7830099" y="3539174"/>
            <a:ext cx="42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B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215240" y="3268639"/>
            <a:ext cx="94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jmp</a:t>
            </a:r>
            <a:endParaRPr lang="en-US" sz="2000" dirty="0"/>
          </a:p>
        </p:txBody>
      </p:sp>
      <p:sp>
        <p:nvSpPr>
          <p:cNvPr id="25" name="U-Turn Arrow 24"/>
          <p:cNvSpPr/>
          <p:nvPr/>
        </p:nvSpPr>
        <p:spPr>
          <a:xfrm rot="5400000">
            <a:off x="3506820" y="3670393"/>
            <a:ext cx="1104961" cy="602901"/>
          </a:xfrm>
          <a:prstGeom prst="uturnArrow">
            <a:avLst>
              <a:gd name="adj1" fmla="val 1547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D76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4919" y="3282279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84919" y="4120862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  <a:r>
              <a:rPr lang="en-US" sz="2000" dirty="0"/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19" y="2594499"/>
            <a:ext cx="704282" cy="70428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57236" y="3484035"/>
            <a:ext cx="3803025" cy="516466"/>
          </a:xfrm>
          <a:prstGeom prst="rect">
            <a:avLst/>
          </a:prstGeom>
          <a:solidFill>
            <a:srgbClr val="D7677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-Turn Arrow 29"/>
          <p:cNvSpPr/>
          <p:nvPr/>
        </p:nvSpPr>
        <p:spPr>
          <a:xfrm rot="5400000">
            <a:off x="3299371" y="3875366"/>
            <a:ext cx="1518650" cy="602901"/>
          </a:xfrm>
          <a:prstGeom prst="uturnArrow">
            <a:avLst>
              <a:gd name="adj1" fmla="val 1547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84918" y="4528502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</a:t>
            </a:r>
            <a:r>
              <a:rPr lang="en-US" sz="2000" dirty="0"/>
              <a:t>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57235" y="3474213"/>
            <a:ext cx="3803025" cy="516466"/>
          </a:xfrm>
          <a:prstGeom prst="rect">
            <a:avLst/>
          </a:prstGeom>
          <a:solidFill>
            <a:srgbClr val="0070C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73570" y="1824842"/>
            <a:ext cx="3770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Branch Target Buffer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57235" y="5356642"/>
            <a:ext cx="378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Observation: HIT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45965" y="5366464"/>
            <a:ext cx="4498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Observation: MISPREDICTION</a:t>
            </a:r>
          </a:p>
        </p:txBody>
      </p:sp>
    </p:spTree>
    <p:extLst>
      <p:ext uri="{BB962C8B-B14F-4D97-AF65-F5344CB8AC3E}">
        <p14:creationId xmlns:p14="http://schemas.microsoft.com/office/powerpoint/2010/main" val="346999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17" grpId="0" animBg="1"/>
      <p:bldP spid="20" grpId="0"/>
      <p:bldP spid="21" grpId="0"/>
      <p:bldP spid="22" grpId="0"/>
      <p:bldP spid="23" grpId="0"/>
      <p:bldP spid="24" grpId="0"/>
      <p:bldP spid="25" grpId="0" animBg="1"/>
      <p:bldP spid="25" grpId="1" animBg="1"/>
      <p:bldP spid="26" grpId="0"/>
      <p:bldP spid="27" grpId="0"/>
      <p:bldP spid="29" grpId="0" animBg="1"/>
      <p:bldP spid="29" grpId="1" animBg="1"/>
      <p:bldP spid="30" grpId="0" animBg="1"/>
      <p:bldP spid="31" grpId="0"/>
      <p:bldP spid="32" grpId="0" animBg="1"/>
      <p:bldP spid="32" grpId="1" animBg="1"/>
      <p:bldP spid="9" grpId="0"/>
      <p:bldP spid="33" grpId="0"/>
      <p:bldP spid="33" grpId="1"/>
      <p:bldP spid="3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 BTB Collisions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662803" y="1707861"/>
            <a:ext cx="1677228" cy="4954426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24338" y="1182771"/>
            <a:ext cx="954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Spy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8791" y="1705991"/>
            <a:ext cx="1677228" cy="4971598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3709" y="1182771"/>
            <a:ext cx="131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Victim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72" y="1690689"/>
            <a:ext cx="704282" cy="7042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93473" y="1787428"/>
            <a:ext cx="224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Observations: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3473" y="2505192"/>
            <a:ext cx="3903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86 cycles *no contention*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87 cycles *no contention*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100 cycles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89 cycle *no contention*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93473" y="3788230"/>
            <a:ext cx="390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="1" dirty="0">
                <a:solidFill>
                  <a:srgbClr val="FF0000"/>
                </a:solidFill>
              </a:rPr>
              <a:t>*COLLISION DETECTED*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28" y="4923737"/>
            <a:ext cx="6481198" cy="7994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18" y="3328095"/>
            <a:ext cx="4742232" cy="792611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2184588" y="3427353"/>
            <a:ext cx="1339222" cy="524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Down Arrow 13"/>
          <p:cNvSpPr/>
          <p:nvPr/>
        </p:nvSpPr>
        <p:spPr>
          <a:xfrm>
            <a:off x="5795493" y="4131961"/>
            <a:ext cx="521596" cy="791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8" name="Straight Arrow Connector 17"/>
          <p:cNvCxnSpPr>
            <a:stCxn id="5" idx="0"/>
          </p:cNvCxnSpPr>
          <p:nvPr/>
        </p:nvCxnSpPr>
        <p:spPr>
          <a:xfrm>
            <a:off x="1157405" y="1705991"/>
            <a:ext cx="0" cy="23464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40768" y="2504672"/>
            <a:ext cx="369334" cy="602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826112" y="2637679"/>
            <a:ext cx="680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ASLR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43460" y="1854821"/>
            <a:ext cx="4096571" cy="1653616"/>
            <a:chOff x="243460" y="1854821"/>
            <a:chExt cx="4096571" cy="1653616"/>
          </a:xfrm>
        </p:grpSpPr>
        <p:sp>
          <p:nvSpPr>
            <p:cNvPr id="22" name="Rectangle 21"/>
            <p:cNvSpPr/>
            <p:nvPr/>
          </p:nvSpPr>
          <p:spPr>
            <a:xfrm>
              <a:off x="289289" y="1934447"/>
              <a:ext cx="4050742" cy="36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7300" y="1854821"/>
              <a:ext cx="944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jmp</a:t>
              </a:r>
              <a:endParaRPr lang="en-US" sz="1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3460" y="3125939"/>
              <a:ext cx="4050742" cy="36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U-Turn Arrow 15"/>
            <p:cNvSpPr/>
            <p:nvPr/>
          </p:nvSpPr>
          <p:spPr>
            <a:xfrm rot="5400000">
              <a:off x="3219169" y="2447661"/>
              <a:ext cx="1518650" cy="602901"/>
            </a:xfrm>
            <a:prstGeom prst="uturnArrow">
              <a:avLst>
                <a:gd name="adj1" fmla="val 15476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Arrow Connector 32"/>
          <p:cNvCxnSpPr>
            <a:endCxn id="31" idx="2"/>
          </p:cNvCxnSpPr>
          <p:nvPr/>
        </p:nvCxnSpPr>
        <p:spPr>
          <a:xfrm flipH="1" flipV="1">
            <a:off x="1194502" y="2186876"/>
            <a:ext cx="3623158" cy="33268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2229" y="1879099"/>
            <a:ext cx="944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ja</a:t>
            </a:r>
          </a:p>
        </p:txBody>
      </p:sp>
      <p:sp>
        <p:nvSpPr>
          <p:cNvPr id="32" name="U-Turn Arrow 31"/>
          <p:cNvSpPr/>
          <p:nvPr/>
        </p:nvSpPr>
        <p:spPr>
          <a:xfrm rot="5400000">
            <a:off x="1012872" y="2328518"/>
            <a:ext cx="1106833" cy="602901"/>
          </a:xfrm>
          <a:prstGeom prst="uturnArrow">
            <a:avLst>
              <a:gd name="adj1" fmla="val 1547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D76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0.00277 0.3164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581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007 0.3182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00035 0.062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625 L 0.00035 0.3203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32037 L -0.00035 0.4453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20" grpId="0"/>
      <p:bldP spid="27" grpId="0"/>
      <p:bldP spid="13" grpId="0" animBg="1"/>
      <p:bldP spid="13" grpId="1" animBg="1"/>
      <p:bldP spid="14" grpId="0" animBg="1"/>
      <p:bldP spid="14" grpId="1" animBg="1"/>
      <p:bldP spid="21" grpId="0" animBg="1"/>
      <p:bldP spid="19" grpId="0"/>
      <p:bldP spid="31" grpId="0"/>
      <p:bldP spid="31" grpId="1"/>
      <p:bldP spid="32" grpId="0" animBg="1"/>
      <p:bldP spid="32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1027907"/>
            <a:ext cx="7376160" cy="5532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3676"/>
            <a:ext cx="7886700" cy="1325563"/>
          </a:xfrm>
        </p:spPr>
        <p:txBody>
          <a:bodyPr/>
          <a:lstStyle/>
          <a:p>
            <a:r>
              <a:rPr lang="en-US" dirty="0"/>
              <a:t>Latencies Observed by the Spy on </a:t>
            </a:r>
            <a:r>
              <a:rPr lang="en-US"/>
              <a:t>Haswell Processor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355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Limitations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37322" y="1531663"/>
            <a:ext cx="8058150" cy="999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Not all address bits are used for BTB addressing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2531309"/>
            <a:ext cx="8301820" cy="221609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59157" y="5247223"/>
            <a:ext cx="8058150" cy="999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This makes possible collisions in higher and lower halves of address space </a:t>
            </a:r>
          </a:p>
        </p:txBody>
      </p:sp>
    </p:spTree>
    <p:extLst>
      <p:ext uri="{BB962C8B-B14F-4D97-AF65-F5344CB8AC3E}">
        <p14:creationId xmlns:p14="http://schemas.microsoft.com/office/powerpoint/2010/main" val="26650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OS/VMM-Level Attack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33128" y="2265304"/>
          <a:ext cx="3770358" cy="2679545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85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90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Address tag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Target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9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8890" y="1662473"/>
            <a:ext cx="347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Branch Target Buffer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4923867" y="1443166"/>
            <a:ext cx="1677228" cy="4954426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923867" y="3784209"/>
            <a:ext cx="167722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5454705" y="228931"/>
            <a:ext cx="615553" cy="29235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/>
              <a:t>OS Space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454706" y="2630228"/>
            <a:ext cx="615553" cy="29235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/>
              <a:t>User 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0692" y="1903147"/>
            <a:ext cx="94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jmp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150371" y="1916787"/>
            <a:ext cx="571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:</a:t>
            </a:r>
          </a:p>
        </p:txBody>
      </p:sp>
      <p:sp>
        <p:nvSpPr>
          <p:cNvPr id="16" name="U-Turn Arrow 15"/>
          <p:cNvSpPr/>
          <p:nvPr/>
        </p:nvSpPr>
        <p:spPr>
          <a:xfrm rot="5400000">
            <a:off x="5671335" y="2352566"/>
            <a:ext cx="1106833" cy="602901"/>
          </a:xfrm>
          <a:prstGeom prst="uturnArrow">
            <a:avLst>
              <a:gd name="adj1" fmla="val 15476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D767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371" y="2803971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  <a:r>
              <a:rPr lang="en-US" sz="2000" dirty="0"/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01095" y="1957626"/>
            <a:ext cx="243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0xffffa9fe8756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33538" y="1952299"/>
            <a:ext cx="151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9fe8756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13311" y="4217227"/>
            <a:ext cx="1412891" cy="826652"/>
            <a:chOff x="5113311" y="4464583"/>
            <a:chExt cx="1412891" cy="826652"/>
          </a:xfrm>
        </p:grpSpPr>
        <p:sp>
          <p:nvSpPr>
            <p:cNvPr id="20" name="TextBox 19"/>
            <p:cNvSpPr txBox="1"/>
            <p:nvPr/>
          </p:nvSpPr>
          <p:spPr>
            <a:xfrm>
              <a:off x="5343558" y="4464583"/>
              <a:ext cx="9445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jmp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13311" y="4475628"/>
              <a:ext cx="511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sz="2000" dirty="0"/>
                <a:t>:</a:t>
              </a:r>
            </a:p>
          </p:txBody>
        </p:sp>
        <p:sp>
          <p:nvSpPr>
            <p:cNvPr id="22" name="U-Turn Arrow 21"/>
            <p:cNvSpPr/>
            <p:nvPr/>
          </p:nvSpPr>
          <p:spPr>
            <a:xfrm rot="5400000">
              <a:off x="5879452" y="4643398"/>
              <a:ext cx="690599" cy="602901"/>
            </a:xfrm>
            <a:prstGeom prst="uturnArrow">
              <a:avLst>
                <a:gd name="adj1" fmla="val 15476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26943" y="4891125"/>
              <a:ext cx="7729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C</a:t>
              </a:r>
              <a:r>
                <a:rPr lang="en-US" sz="2000" dirty="0"/>
                <a:t>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619138" y="4523269"/>
            <a:ext cx="243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0x0000a9fe8756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51581" y="4523269"/>
            <a:ext cx="1515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urier New" charset="0"/>
                <a:ea typeface="Courier New" charset="0"/>
                <a:cs typeface="Courier New" charset="0"/>
              </a:rPr>
              <a:t>9fe8756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50371" y="2803970"/>
            <a:ext cx="772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  <a:endParaRPr lang="en-US" sz="2000" dirty="0"/>
          </a:p>
        </p:txBody>
      </p:sp>
      <p:sp>
        <p:nvSpPr>
          <p:cNvPr id="30" name="Up Arrow 29"/>
          <p:cNvSpPr/>
          <p:nvPr/>
        </p:nvSpPr>
        <p:spPr>
          <a:xfrm rot="19772879">
            <a:off x="1573124" y="3791629"/>
            <a:ext cx="294699" cy="1463279"/>
          </a:xfrm>
          <a:prstGeom prst="upArrow">
            <a:avLst>
              <a:gd name="adj1" fmla="val 50000"/>
              <a:gd name="adj2" fmla="val 14811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30"/>
          <p:cNvSpPr/>
          <p:nvPr/>
        </p:nvSpPr>
        <p:spPr>
          <a:xfrm rot="1245872">
            <a:off x="2490645" y="3773579"/>
            <a:ext cx="294699" cy="1463279"/>
          </a:xfrm>
          <a:prstGeom prst="upArrow">
            <a:avLst>
              <a:gd name="adj1" fmla="val 50000"/>
              <a:gd name="adj2" fmla="val 14811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28079" y="5676878"/>
            <a:ext cx="3575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Collision: match address tag, not target </a:t>
            </a:r>
          </a:p>
        </p:txBody>
      </p:sp>
    </p:spTree>
    <p:extLst>
      <p:ext uri="{BB962C8B-B14F-4D97-AF65-F5344CB8AC3E}">
        <p14:creationId xmlns:p14="http://schemas.microsoft.com/office/powerpoint/2010/main" val="25610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C -0.33889 0.23842 -0.67708 0.47731 -0.80851 0.51342 C -0.93941 0.54884 -0.79566 0.24537 -0.78993 0.21319 " pathEditMode="relative" rAng="0" ptsTypes="AAA">
                                      <p:cBhvr>
                                        <p:cTn id="4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77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542 0.08472 " pathEditMode="relative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00052 0.1949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19491 L -0.00191 0.0458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C -0.28437 0.11944 -0.56823 0.23935 -0.67847 0.2574 C -0.78837 0.27523 -0.66771 0.12291 -0.66302 0.10694 " pathEditMode="relative" rAng="0" ptsTypes="AAA">
                                      <p:cBhvr>
                                        <p:cTn id="8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33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19" grpId="1"/>
      <p:bldP spid="25" grpId="0"/>
      <p:bldP spid="26" grpId="0"/>
      <p:bldP spid="26" grpId="1"/>
      <p:bldP spid="27" grpId="0"/>
      <p:bldP spid="27" grpId="1"/>
      <p:bldP spid="30" grpId="0" animBg="1"/>
      <p:bldP spid="31" grpId="0" animBg="1"/>
      <p:bldP spid="3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" y="1027906"/>
            <a:ext cx="7743190" cy="580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8126"/>
            <a:ext cx="7886700" cy="1325563"/>
          </a:xfrm>
        </p:spPr>
        <p:txBody>
          <a:bodyPr/>
          <a:lstStyle/>
          <a:p>
            <a:r>
              <a:rPr lang="en-US" dirty="0"/>
              <a:t>Latencies Observed by </a:t>
            </a:r>
            <a:r>
              <a:rPr lang="en-US"/>
              <a:t>the Spy on Haswell Processor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213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KASLR in Linux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1" y="1513296"/>
            <a:ext cx="7666415" cy="35518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5356705"/>
            <a:ext cx="8058150" cy="999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Result: full KASLR bits recovery in about 60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52400" y="533400"/>
            <a:ext cx="845820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>
                <a:solidFill>
                  <a:srgbClr val="000000"/>
                </a:solidFill>
                <a:latin typeface="Calibri"/>
                <a:cs typeface="Calibri"/>
              </a:rPr>
              <a:t>Microarchitecture side channels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177799" y="1333500"/>
            <a:ext cx="4377403" cy="506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4963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Modern processors support multiple programs running at the same time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Even that is not necessary for many attacks; multiprogramming is enough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Side channels galore!!</a:t>
            </a:r>
          </a:p>
          <a:p>
            <a:pPr marL="1249363" lvl="2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What one process does can affect others</a:t>
            </a:r>
          </a:p>
          <a:p>
            <a:pPr marL="1249363" lvl="2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Denial of service also possible</a:t>
            </a:r>
          </a:p>
          <a:p>
            <a:pPr marL="792163" lvl="1" indent="-334963">
              <a:spcBef>
                <a:spcPts val="700"/>
              </a:spcBef>
              <a:buFont typeface="Arial" charset="0"/>
              <a:buChar char="•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r>
              <a:rPr lang="en-GB" dirty="0">
                <a:solidFill>
                  <a:srgbClr val="000000"/>
                </a:solidFill>
                <a:latin typeface="Calibri"/>
                <a:cs typeface="Calibri"/>
              </a:rPr>
              <a:t>What are examples?</a:t>
            </a:r>
          </a:p>
          <a:p>
            <a:pPr marL="334963" indent="-334963" algn="ctr">
              <a:spcBef>
                <a:spcPts val="700"/>
              </a:spcBef>
              <a:buClrTx/>
              <a:buSzTx/>
              <a:buFontTx/>
              <a:buNone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</a:pPr>
            <a:endParaRPr lang="en-GB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203" y="1828800"/>
            <a:ext cx="4525297" cy="336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18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Jump-over-ASLR Attack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Software Mitigations</a:t>
            </a:r>
          </a:p>
          <a:p>
            <a:pPr lvl="1"/>
            <a:r>
              <a:rPr lang="en-US" dirty="0"/>
              <a:t>Randomize more KASLR bits </a:t>
            </a:r>
          </a:p>
          <a:p>
            <a:pPr lvl="2"/>
            <a:r>
              <a:rPr lang="en-US" dirty="0"/>
              <a:t>requires reorganization of kernel memory space</a:t>
            </a:r>
          </a:p>
          <a:p>
            <a:pPr lvl="1"/>
            <a:r>
              <a:rPr lang="en-US" dirty="0"/>
              <a:t>Fine-grained ASLR: randomize at function, block, instruction level</a:t>
            </a:r>
          </a:p>
          <a:p>
            <a:pPr lvl="2"/>
            <a:r>
              <a:rPr lang="en-US" dirty="0"/>
              <a:t>Performance implications</a:t>
            </a:r>
          </a:p>
          <a:p>
            <a:pPr lvl="2"/>
            <a:r>
              <a:rPr lang="en-US" dirty="0"/>
              <a:t>Requires recompilation</a:t>
            </a:r>
          </a:p>
          <a:p>
            <a:pPr lvl="2"/>
            <a:endParaRPr lang="en-US" dirty="0"/>
          </a:p>
          <a:p>
            <a:r>
              <a:rPr lang="en-US" u="sng" dirty="0"/>
              <a:t>Hardware Mitigations</a:t>
            </a:r>
          </a:p>
          <a:p>
            <a:pPr lvl="1"/>
            <a:r>
              <a:rPr lang="en-US" dirty="0"/>
              <a:t>KASLR: prevent user and kernel space collisions</a:t>
            </a:r>
          </a:p>
          <a:p>
            <a:pPr lvl="1"/>
            <a:r>
              <a:rPr lang="en-US" dirty="0"/>
              <a:t>User-Level: make unique BTB mappings for each process </a:t>
            </a:r>
          </a:p>
        </p:txBody>
      </p:sp>
    </p:spTree>
    <p:extLst>
      <p:ext uri="{BB962C8B-B14F-4D97-AF65-F5344CB8AC3E}">
        <p14:creationId xmlns:p14="http://schemas.microsoft.com/office/powerpoint/2010/main" val="18665430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38474"/>
            <a:ext cx="8343900" cy="1325563"/>
          </a:xfrm>
        </p:spPr>
        <p:txBody>
          <a:bodyPr/>
          <a:lstStyle/>
          <a:p>
            <a:r>
              <a:rPr lang="en-US" dirty="0"/>
              <a:t>Jump over ASLR Attack in </a:t>
            </a:r>
            <a:r>
              <a:rPr lang="en-US"/>
              <a:t>the Media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950" y="5105400"/>
            <a:ext cx="87439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Ars Technica</a:t>
            </a:r>
            <a:r>
              <a:rPr lang="en-US" sz="2000" dirty="0"/>
              <a:t>, </a:t>
            </a:r>
            <a:r>
              <a:rPr lang="en-US" sz="2000" dirty="0">
                <a:hlinkClick r:id="rId3"/>
              </a:rPr>
              <a:t>Computer World</a:t>
            </a:r>
            <a:r>
              <a:rPr lang="en-US" sz="2000" dirty="0"/>
              <a:t>, </a:t>
            </a:r>
            <a:r>
              <a:rPr lang="en-US" sz="2000" dirty="0">
                <a:hlinkClick r:id="rId4"/>
              </a:rPr>
              <a:t>PC World</a:t>
            </a:r>
            <a:r>
              <a:rPr lang="en-US" sz="2000" dirty="0"/>
              <a:t>, </a:t>
            </a:r>
            <a:r>
              <a:rPr lang="en-US" sz="2000" dirty="0">
                <a:hlinkClick r:id="rId5"/>
              </a:rPr>
              <a:t>TechTarget SearchSecurity</a:t>
            </a:r>
            <a:r>
              <a:rPr lang="en-US" sz="2000" dirty="0"/>
              <a:t>, </a:t>
            </a:r>
            <a:r>
              <a:rPr lang="en-US" sz="2000" dirty="0">
                <a:hlinkClick r:id="rId3"/>
              </a:rPr>
              <a:t>Newswise</a:t>
            </a:r>
            <a:r>
              <a:rPr lang="en-US" sz="2000" dirty="0"/>
              <a:t>, </a:t>
            </a:r>
            <a:r>
              <a:rPr lang="en-US" sz="2000" dirty="0">
                <a:hlinkClick r:id="rId6"/>
              </a:rPr>
              <a:t>SC Magazine</a:t>
            </a:r>
            <a:r>
              <a:rPr lang="en-US" sz="2000" dirty="0"/>
              <a:t>, </a:t>
            </a:r>
            <a:r>
              <a:rPr lang="en-US" sz="2000" dirty="0">
                <a:hlinkClick r:id="rId7"/>
              </a:rPr>
              <a:t>The Register</a:t>
            </a:r>
            <a:r>
              <a:rPr lang="en-US" sz="2000" dirty="0"/>
              <a:t>, </a:t>
            </a:r>
            <a:r>
              <a:rPr lang="en-US" sz="2000" dirty="0">
                <a:hlinkClick r:id="rId8"/>
              </a:rPr>
              <a:t>Inquirer</a:t>
            </a:r>
            <a:r>
              <a:rPr lang="en-US" sz="2000" dirty="0"/>
              <a:t>, </a:t>
            </a:r>
            <a:r>
              <a:rPr lang="en-US" sz="2000" dirty="0">
                <a:hlinkClick r:id="rId9"/>
              </a:rPr>
              <a:t>Hot Hardware</a:t>
            </a:r>
            <a:r>
              <a:rPr lang="en-US" sz="2000" dirty="0"/>
              <a:t>, </a:t>
            </a:r>
            <a:r>
              <a:rPr lang="en-US" sz="2000" dirty="0">
                <a:hlinkClick r:id="rId10"/>
              </a:rPr>
              <a:t>Techfrag</a:t>
            </a:r>
            <a:r>
              <a:rPr lang="en-US" sz="2000" dirty="0"/>
              <a:t>, </a:t>
            </a:r>
            <a:r>
              <a:rPr lang="en-US" sz="2000" dirty="0">
                <a:hlinkClick r:id="rId11"/>
              </a:rPr>
              <a:t>Infosecurity Magazine</a:t>
            </a:r>
            <a:r>
              <a:rPr lang="en-US" sz="2000" dirty="0"/>
              <a:t>, </a:t>
            </a:r>
            <a:r>
              <a:rPr lang="en-US" sz="2000" dirty="0">
                <a:hlinkClick r:id="rId12"/>
              </a:rPr>
              <a:t>Softpedia News</a:t>
            </a:r>
            <a:r>
              <a:rPr lang="en-US" sz="2000" dirty="0"/>
              <a:t>, </a:t>
            </a:r>
            <a:r>
              <a:rPr lang="en-US" sz="2000" dirty="0">
                <a:hlinkClick r:id="rId13"/>
              </a:rPr>
              <a:t>Digital Tdends</a:t>
            </a:r>
            <a:r>
              <a:rPr lang="en-US" sz="2000" dirty="0"/>
              <a:t>, </a:t>
            </a:r>
            <a:r>
              <a:rPr lang="en-US" sz="2000" dirty="0">
                <a:hlinkClick r:id="rId14"/>
              </a:rPr>
              <a:t>Digital Journal</a:t>
            </a:r>
            <a:r>
              <a:rPr lang="en-US" sz="2000" dirty="0"/>
              <a:t>, </a:t>
            </a:r>
            <a:r>
              <a:rPr lang="en-US" sz="2000" dirty="0">
                <a:hlinkClick r:id="rId15"/>
              </a:rPr>
              <a:t>Science Daily</a:t>
            </a:r>
            <a:r>
              <a:rPr lang="en-US" sz="2000" dirty="0"/>
              <a:t>, </a:t>
            </a:r>
            <a:r>
              <a:rPr lang="en-US" sz="2000" dirty="0">
                <a:hlinkClick r:id="rId16"/>
              </a:rPr>
              <a:t>Highlander News</a:t>
            </a:r>
            <a:r>
              <a:rPr lang="en-US" sz="2000" dirty="0"/>
              <a:t>, </a:t>
            </a:r>
            <a:r>
              <a:rPr lang="en-US" sz="2000" dirty="0">
                <a:hlinkClick r:id="rId17"/>
              </a:rPr>
              <a:t>V3</a:t>
            </a:r>
            <a:r>
              <a:rPr lang="en-US" sz="2000" dirty="0"/>
              <a:t>, </a:t>
            </a:r>
            <a:r>
              <a:rPr lang="en-US" sz="2000" dirty="0">
                <a:hlinkClick r:id="rId18"/>
              </a:rPr>
              <a:t>The Stack</a:t>
            </a:r>
            <a:r>
              <a:rPr lang="en-US" sz="2000" dirty="0"/>
              <a:t>, </a:t>
            </a:r>
            <a:r>
              <a:rPr lang="en-US" sz="2000" dirty="0">
                <a:hlinkClick r:id="rId19"/>
              </a:rPr>
              <a:t>LeMondeInformatique</a:t>
            </a:r>
            <a:r>
              <a:rPr lang="en-US" sz="2000" dirty="0"/>
              <a:t>, </a:t>
            </a:r>
            <a:r>
              <a:rPr lang="en-US" sz="2000" dirty="0">
                <a:hlinkClick r:id="rId20"/>
              </a:rPr>
              <a:t>Tom's Hardware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411"/>
            <a:ext cx="5135832" cy="2903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64" y="1700616"/>
            <a:ext cx="7526672" cy="293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57" y="1535230"/>
            <a:ext cx="6721393" cy="2928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68" y="1237185"/>
            <a:ext cx="5150582" cy="3226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39" y="2516273"/>
            <a:ext cx="4983661" cy="21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0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Attacks seem to pop up every day!</a:t>
            </a:r>
          </a:p>
          <a:p>
            <a:pPr lvl="1"/>
            <a:r>
              <a:rPr lang="en-US" dirty="0"/>
              <a:t>Memory – how?</a:t>
            </a:r>
          </a:p>
          <a:p>
            <a:pPr lvl="1"/>
            <a:r>
              <a:rPr lang="en-US" dirty="0"/>
              <a:t>GPGPU?</a:t>
            </a:r>
          </a:p>
          <a:p>
            <a:pPr lvl="1"/>
            <a:r>
              <a:rPr lang="en-US" dirty="0"/>
              <a:t>MMU?</a:t>
            </a:r>
          </a:p>
          <a:p>
            <a:pPr lvl="1"/>
            <a:r>
              <a:rPr lang="en-US" dirty="0" err="1"/>
              <a:t>Prefetch</a:t>
            </a:r>
            <a:r>
              <a:rPr lang="en-US" dirty="0"/>
              <a:t> attack</a:t>
            </a:r>
          </a:p>
          <a:p>
            <a:pPr lvl="1"/>
            <a:r>
              <a:rPr lang="en-US" dirty="0"/>
              <a:t>Not to mention covert channels</a:t>
            </a:r>
            <a:r>
              <a:rPr lang="mr-IN" dirty="0"/>
              <a:t>…</a:t>
            </a:r>
            <a:r>
              <a:rPr lang="mr-IN" dirty="0">
                <a:sym typeface="Wingdings"/>
              </a:rPr>
              <a:t></a:t>
            </a:r>
            <a:endParaRPr lang="en-US" dirty="0">
              <a:sym typeface="Wingdings"/>
            </a:endParaRPr>
          </a:p>
          <a:p>
            <a:pPr lvl="1"/>
            <a:endParaRPr lang="en-US" dirty="0"/>
          </a:p>
          <a:p>
            <a:r>
              <a:rPr lang="en-US" dirty="0"/>
              <a:t>Modern processors are leaky and there is nothing you can do about it (recent paper title)</a:t>
            </a:r>
          </a:p>
          <a:p>
            <a:pPr lvl="1"/>
            <a:r>
              <a:rPr lang="en-US" dirty="0"/>
              <a:t>Or is there?</a:t>
            </a:r>
          </a:p>
          <a:p>
            <a:endParaRPr lang="en-US" dirty="0"/>
          </a:p>
          <a:p>
            <a:r>
              <a:rPr lang="en-US" dirty="0"/>
              <a:t>How about non-architectural side channels?</a:t>
            </a:r>
          </a:p>
          <a:p>
            <a:pPr lvl="1"/>
            <a:r>
              <a:rPr lang="en-US" dirty="0"/>
              <a:t>Yes</a:t>
            </a:r>
            <a:r>
              <a:rPr lang="en-US"/>
              <a:t>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8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25400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CRTemplate1">
  <a:themeElements>
    <a:clrScheme name="UCRTemplate1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UCR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UCRTemplate1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1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22675</TotalTime>
  <Words>4247</Words>
  <Application>Microsoft Macintosh PowerPoint</Application>
  <PresentationFormat>On-screen Show (4:3)</PresentationFormat>
  <Paragraphs>1116</Paragraphs>
  <Slides>92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12" baseType="lpstr">
      <vt:lpstr>ＭＳ Ｐゴシック</vt:lpstr>
      <vt:lpstr>宋体</vt:lpstr>
      <vt:lpstr>Arial</vt:lpstr>
      <vt:lpstr>Arial Narrow</vt:lpstr>
      <vt:lpstr>Calibri</vt:lpstr>
      <vt:lpstr>Calisto MT</vt:lpstr>
      <vt:lpstr>Courier New</vt:lpstr>
      <vt:lpstr>DejaVu Sans</vt:lpstr>
      <vt:lpstr>Gill Sans</vt:lpstr>
      <vt:lpstr>Helvetica Neue</vt:lpstr>
      <vt:lpstr>Tahoma</vt:lpstr>
      <vt:lpstr>Times New Roman</vt:lpstr>
      <vt:lpstr>Trebuchet MS</vt:lpstr>
      <vt:lpstr>Ubuntu Mono</vt:lpstr>
      <vt:lpstr>Verdana</vt:lpstr>
      <vt:lpstr>Wingdings</vt:lpstr>
      <vt:lpstr>Wingdings 2</vt:lpstr>
      <vt:lpstr>template2007</vt:lpstr>
      <vt:lpstr>UCRTemplate1</vt:lpstr>
      <vt:lpstr>Clip</vt:lpstr>
      <vt:lpstr>Side channels and covert channels Part I – Architecture side channels</vt:lpstr>
      <vt:lpstr>Traditional Cryptography</vt:lpstr>
      <vt:lpstr>Threat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attack—timing based attack</vt:lpstr>
      <vt:lpstr>Cache missing for fun and profit [Percival]</vt:lpstr>
      <vt:lpstr>Caching is a source of covert channels</vt:lpstr>
      <vt:lpstr>What if they do not share a file/memory?</vt:lpstr>
      <vt:lpstr>Common attack L1 side channel</vt:lpstr>
      <vt:lpstr>LLC side channels beginning to be explored</vt:lpstr>
      <vt:lpstr>PowerPoint Presentation</vt:lpstr>
      <vt:lpstr>PowerPoint Presentation</vt:lpstr>
      <vt:lpstr>PowerPoint Presentation</vt:lpstr>
      <vt:lpstr>PowerPoint Presentation</vt:lpstr>
      <vt:lpstr>Example of Access-Driven Attack (only attack on set 0 is shown)</vt:lpstr>
      <vt:lpstr>PowerPoint Presentation</vt:lpstr>
      <vt:lpstr>PowerPoint Presentation</vt:lpstr>
      <vt:lpstr>PowerPoint Presentation</vt:lpstr>
      <vt:lpstr>PowerPoint Presentation</vt:lpstr>
      <vt:lpstr>What are possible solutions?</vt:lpstr>
      <vt:lpstr>PowerPoint Presentation</vt:lpstr>
      <vt:lpstr>New Cache Designs for Thwarting Software Cache-based Side Channel Attacks  Zhenghong Wang and Ruby Lee</vt:lpstr>
      <vt:lpstr>Proposed Models</vt:lpstr>
      <vt:lpstr>Proposed Models</vt:lpstr>
      <vt:lpstr>Proposed Models</vt:lpstr>
      <vt:lpstr>Proposed Models</vt:lpstr>
      <vt:lpstr>Proposed Models</vt:lpstr>
      <vt:lpstr>Evaluation</vt:lpstr>
      <vt:lpstr>Evaluation</vt:lpstr>
      <vt:lpstr>Conclusions</vt:lpstr>
      <vt:lpstr>Non Monopolizable caches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High-Resolution Side-Channel Attack on Last-Level Cache</vt:lpstr>
      <vt:lpstr>Cache Side-Channel</vt:lpstr>
      <vt:lpstr>Flush+Reload Attack</vt:lpstr>
      <vt:lpstr>Prime+Probe: L1 Attack</vt:lpstr>
      <vt:lpstr>Prime+Probe: LLC Attack</vt:lpstr>
      <vt:lpstr>Discovering LLC Details</vt:lpstr>
      <vt:lpstr>Bank Selection and Cavity Sets</vt:lpstr>
      <vt:lpstr>Finding Collision Groups</vt:lpstr>
      <vt:lpstr>Finding Critical Sets</vt:lpstr>
      <vt:lpstr>Attack on Instructions</vt:lpstr>
      <vt:lpstr>Attack on Critical Table</vt:lpstr>
      <vt:lpstr>Attack Analysis</vt:lpstr>
      <vt:lpstr>Comparison to Flush+Reload</vt:lpstr>
      <vt:lpstr>Summary</vt:lpstr>
      <vt:lpstr>Other micro-architecture targets?</vt:lpstr>
      <vt:lpstr>Relaxed Inclusion Caches (DAC’17)</vt:lpstr>
      <vt:lpstr>Recall: LLC attack</vt:lpstr>
      <vt:lpstr>Inclusive vs. Non-Inclusive Caches</vt:lpstr>
      <vt:lpstr>Operation of Inclusive Caches</vt:lpstr>
      <vt:lpstr>Relaxed Inclusion Caches</vt:lpstr>
      <vt:lpstr>RIC Implementation</vt:lpstr>
      <vt:lpstr>RIC Performance Evaluation: IPC</vt:lpstr>
      <vt:lpstr>RIC Performance Evaluation: Reduction in Back-invalidates</vt:lpstr>
      <vt:lpstr>RIC Results Summary</vt:lpstr>
      <vt:lpstr>Jump-over-ASLR Attack (MICRO ‘16)</vt:lpstr>
      <vt:lpstr>ASLR Motivation: Return-to-libc</vt:lpstr>
      <vt:lpstr>How to Protect from Code Reuse?</vt:lpstr>
      <vt:lpstr>ASLR: Stopping the Attack</vt:lpstr>
      <vt:lpstr>Kernel ASLR</vt:lpstr>
      <vt:lpstr>Jump-over-ASLR: Attack Overview</vt:lpstr>
      <vt:lpstr>Branch Target Prediction Mechanism</vt:lpstr>
      <vt:lpstr>User-Level Attack</vt:lpstr>
      <vt:lpstr>Looking for BTB Collisions</vt:lpstr>
      <vt:lpstr>Latencies Observed by the Spy on Haswell Processor</vt:lpstr>
      <vt:lpstr>Attack Limitations</vt:lpstr>
      <vt:lpstr>OS/VMM-Level Attack</vt:lpstr>
      <vt:lpstr>Latencies Observed by the Spy on Haswell Processor</vt:lpstr>
      <vt:lpstr>KASLR in Linux</vt:lpstr>
      <vt:lpstr>Mitigating Jump-over-ASLR Attack</vt:lpstr>
      <vt:lpstr>Jump over ASLR Attack in the Media</vt:lpstr>
      <vt:lpstr>What to do?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Nael Abu-Ghazaleh</cp:lastModifiedBy>
  <cp:revision>434</cp:revision>
  <cp:lastPrinted>1999-09-20T15:19:18Z</cp:lastPrinted>
  <dcterms:created xsi:type="dcterms:W3CDTF">2011-01-05T22:39:44Z</dcterms:created>
  <dcterms:modified xsi:type="dcterms:W3CDTF">2018-10-13T14:43:49Z</dcterms:modified>
</cp:coreProperties>
</file>