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300" r:id="rId11"/>
    <p:sldId id="264" r:id="rId12"/>
    <p:sldId id="301" r:id="rId13"/>
    <p:sldId id="265" r:id="rId14"/>
    <p:sldId id="298" r:id="rId15"/>
    <p:sldId id="269" r:id="rId16"/>
    <p:sldId id="271" r:id="rId17"/>
    <p:sldId id="276" r:id="rId18"/>
    <p:sldId id="277" r:id="rId19"/>
    <p:sldId id="309" r:id="rId20"/>
    <p:sldId id="278" r:id="rId21"/>
    <p:sldId id="302" r:id="rId22"/>
    <p:sldId id="303" r:id="rId23"/>
    <p:sldId id="304" r:id="rId24"/>
    <p:sldId id="305" r:id="rId25"/>
    <p:sldId id="308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87FFF9"/>
    <a:srgbClr val="F4B996"/>
    <a:srgbClr val="F4B1B7"/>
    <a:srgbClr val="FA3D3A"/>
    <a:srgbClr val="FF6600"/>
    <a:srgbClr val="9B9B9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607"/>
  </p:normalViewPr>
  <p:slideViewPr>
    <p:cSldViewPr>
      <p:cViewPr varScale="1">
        <p:scale>
          <a:sx n="124" d="100"/>
          <a:sy n="124" d="100"/>
        </p:scale>
        <p:origin x="182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E08D624B-543D-8B4A-A84C-06B9FF9D7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5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EE789F37-CBEE-1440-B38F-F74B24D5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A8FAA-C909-874B-B254-0105DBF685AF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Some ideas from presentation by Kishore </a:t>
            </a:r>
            <a:r>
              <a:rPr lang="en-US" dirty="0" err="1"/>
              <a:t>Ramachandran</a:t>
            </a:r>
            <a:r>
              <a:rPr lang="en-US" dirty="0"/>
              <a:t>, and whitepapers</a:t>
            </a:r>
            <a:r>
              <a:rPr lang="en-US" baseline="0" dirty="0"/>
              <a:t> from </a:t>
            </a:r>
            <a:r>
              <a:rPr lang="en-US" baseline="0" dirty="0" err="1"/>
              <a:t>VMWare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credit: IBM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F4F2D-DE28-4108-ACCB-E4DE347C99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C3D1-AFF1-DF4D-BD59-FF8FD6CA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1FAF-409E-5845-B682-2006D642D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5AD1-324E-7A41-892C-18F203377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0F77-68FB-8F40-922D-04E03DF27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ED14-1037-8B4B-A4C0-53D82E1C0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29EC-83B4-8A42-B6D8-8C023A667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3E44-AABB-B944-A29C-BA6031157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A0E-E26F-2848-B554-D5E7F0C01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24C-7FFE-1146-9456-F556B6104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379E-9CCD-F647-B17B-2840AE865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E4F2-C219-5943-8F33-9B6D54E74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D86C-65CC-5549-9F75-20424D49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8E46-4E7D-DA47-80AE-2167A5A5E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DD70851E-8164-1A4B-9C5E-51502E9C6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Times" charset="0"/>
        <a:buChar char="•"/>
        <a:defRPr sz="3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Char char="–"/>
        <a:defRPr sz="28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4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143000"/>
          </a:xfrm>
        </p:spPr>
        <p:txBody>
          <a:bodyPr/>
          <a:lstStyle/>
          <a:p>
            <a:pPr eaLnBrk="1" hangingPunct="1"/>
            <a:r>
              <a:rPr lang="en-US" sz="3900" dirty="0"/>
              <a:t>Advanced Operating Systems</a:t>
            </a:r>
            <a:br>
              <a:rPr lang="en-US" sz="3900" dirty="0"/>
            </a:br>
            <a:r>
              <a:rPr lang="en-US" sz="3900" dirty="0"/>
              <a:t>(CS 202)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Virtualization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91600" cy="1752600"/>
          </a:xfrm>
        </p:spPr>
        <p:txBody>
          <a:bodyPr/>
          <a:lstStyle/>
          <a:p>
            <a:pPr eaLnBrk="1" hangingPunct="1"/>
            <a:endParaRPr lang="en-US" sz="2800" dirty="0">
              <a:solidFill>
                <a:srgbClr val="87FFF9"/>
              </a:solidFill>
              <a:latin typeface="Chalkboard" charset="0"/>
            </a:endParaRPr>
          </a:p>
          <a:p>
            <a:pPr eaLnBrk="1" hangingPunct="1"/>
            <a:endParaRPr lang="en-US" sz="2800" dirty="0">
              <a:solidFill>
                <a:srgbClr val="F4B996"/>
              </a:solidFill>
              <a:latin typeface="Chalkboard" charset="0"/>
            </a:endParaRPr>
          </a:p>
        </p:txBody>
      </p:sp>
    </p:spTree>
  </p:cSld>
  <p:clrMapOvr>
    <a:masterClrMapping/>
  </p:clrMapOvr>
  <p:transition advTm="11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Example: Disable Interrupts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Guest OS tries to disable interrupts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instruction is trapped by the VMM which makes a note that interrupts are disabled for that virtual machine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Interrupts arrive for that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Buffered at the VMM layer until the guest OS enables interrupts.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Other interrupts are directed to VMs that have not disabled them</a:t>
            </a:r>
          </a:p>
        </p:txBody>
      </p:sp>
    </p:spTree>
    <p:extLst>
      <p:ext uri="{BB962C8B-B14F-4D97-AF65-F5344CB8AC3E}">
        <p14:creationId xmlns:p14="http://schemas.microsoft.com/office/powerpoint/2010/main" val="56048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Binary translation--making full virtualization 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binary translation to modify OS to rewrite silent failure instructions</a:t>
            </a:r>
          </a:p>
          <a:p>
            <a:r>
              <a:rPr lang="en-US" sz="2800" dirty="0"/>
              <a:t>More aggressive translation can be used</a:t>
            </a:r>
          </a:p>
          <a:p>
            <a:pPr lvl="1"/>
            <a:r>
              <a:rPr lang="en-US" sz="2400" dirty="0"/>
              <a:t>Translate OS mode instructions to equivalent VMM instructions</a:t>
            </a:r>
          </a:p>
          <a:p>
            <a:pPr lvl="2"/>
            <a:r>
              <a:rPr lang="en-US" sz="2000" dirty="0"/>
              <a:t>Some operations still expensive </a:t>
            </a:r>
          </a:p>
          <a:p>
            <a:pPr lvl="2"/>
            <a:r>
              <a:rPr lang="en-US" sz="2000" dirty="0"/>
              <a:t>Cache for future use</a:t>
            </a:r>
          </a:p>
          <a:p>
            <a:pPr lvl="2"/>
            <a:r>
              <a:rPr lang="en-US" sz="2000" dirty="0"/>
              <a:t>Used by </a:t>
            </a:r>
            <a:r>
              <a:rPr lang="en-US" sz="2000" dirty="0" err="1"/>
              <a:t>VMWare</a:t>
            </a:r>
            <a:r>
              <a:rPr lang="en-US" sz="2000" dirty="0"/>
              <a:t> </a:t>
            </a:r>
            <a:r>
              <a:rPr lang="en-US" sz="2000" dirty="0" err="1"/>
              <a:t>ESXi</a:t>
            </a:r>
            <a:r>
              <a:rPr lang="en-US" sz="2000" dirty="0"/>
              <a:t> and Microsoft Virtual Server</a:t>
            </a:r>
          </a:p>
          <a:p>
            <a:r>
              <a:rPr lang="en-US" sz="2400" dirty="0"/>
              <a:t>Performance on x86 typically ~80-95% of native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Binary Translation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09665"/>
            <a:ext cx="4040188" cy="63976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Guest OS Assembly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09665"/>
            <a:ext cx="4041775" cy="639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Translated Assembly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49426"/>
            <a:ext cx="4382969" cy="4915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do_atomic_operation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call [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vmm_disable_interrupts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eax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xchg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eax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[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lock_addr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test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eax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eax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jnz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mov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[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lock_addr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call [</a:t>
            </a: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vmm_enable_interrupts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   ret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49427"/>
            <a:ext cx="4040188" cy="453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do_atomic_operation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2000" dirty="0">
                <a:solidFill>
                  <a:srgbClr val="D1E0F0"/>
                </a:solidFill>
              </a:rPr>
              <a:t> cli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</a:t>
            </a:r>
            <a:r>
              <a:rPr lang="en-US" sz="2000" dirty="0" err="1">
                <a:solidFill>
                  <a:srgbClr val="D1E0F0"/>
                </a:solidFill>
              </a:rPr>
              <a:t>mov</a:t>
            </a:r>
            <a:r>
              <a:rPr lang="en-US" sz="2000" dirty="0">
                <a:solidFill>
                  <a:srgbClr val="D1E0F0"/>
                </a:solidFill>
              </a:rPr>
              <a:t> </a:t>
            </a:r>
            <a:r>
              <a:rPr lang="en-US" sz="2000" dirty="0" err="1">
                <a:solidFill>
                  <a:srgbClr val="D1E0F0"/>
                </a:solidFill>
              </a:rPr>
              <a:t>eax</a:t>
            </a:r>
            <a:r>
              <a:rPr lang="en-US" sz="2000" dirty="0">
                <a:solidFill>
                  <a:srgbClr val="D1E0F0"/>
                </a:solidFill>
              </a:rPr>
              <a:t>, 1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</a:t>
            </a:r>
            <a:r>
              <a:rPr lang="en-US" sz="2000" dirty="0" err="1">
                <a:solidFill>
                  <a:srgbClr val="D1E0F0"/>
                </a:solidFill>
              </a:rPr>
              <a:t>xchg</a:t>
            </a:r>
            <a:r>
              <a:rPr lang="en-US" sz="2000" dirty="0">
                <a:solidFill>
                  <a:srgbClr val="D1E0F0"/>
                </a:solidFill>
              </a:rPr>
              <a:t> </a:t>
            </a:r>
            <a:r>
              <a:rPr lang="en-US" sz="2000" dirty="0" err="1">
                <a:solidFill>
                  <a:srgbClr val="D1E0F0"/>
                </a:solidFill>
              </a:rPr>
              <a:t>eax</a:t>
            </a:r>
            <a:r>
              <a:rPr lang="en-US" sz="2000" dirty="0">
                <a:solidFill>
                  <a:srgbClr val="D1E0F0"/>
                </a:solidFill>
              </a:rPr>
              <a:t>, [</a:t>
            </a:r>
            <a:r>
              <a:rPr lang="en-US" sz="2000" dirty="0" err="1">
                <a:solidFill>
                  <a:srgbClr val="D1E0F0"/>
                </a:solidFill>
              </a:rPr>
              <a:t>lock_addr</a:t>
            </a:r>
            <a:r>
              <a:rPr lang="en-US" sz="2000" dirty="0">
                <a:solidFill>
                  <a:srgbClr val="D1E0F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test </a:t>
            </a:r>
            <a:r>
              <a:rPr lang="en-US" sz="2000" dirty="0" err="1">
                <a:solidFill>
                  <a:srgbClr val="D1E0F0"/>
                </a:solidFill>
              </a:rPr>
              <a:t>eax</a:t>
            </a:r>
            <a:r>
              <a:rPr lang="en-US" sz="2000" dirty="0">
                <a:solidFill>
                  <a:srgbClr val="D1E0F0"/>
                </a:solidFill>
              </a:rPr>
              <a:t>, </a:t>
            </a:r>
            <a:r>
              <a:rPr lang="en-US" sz="2000" dirty="0" err="1">
                <a:solidFill>
                  <a:srgbClr val="D1E0F0"/>
                </a:solidFill>
              </a:rPr>
              <a:t>eax</a:t>
            </a:r>
            <a:endParaRPr lang="en-US" sz="2000" dirty="0">
              <a:solidFill>
                <a:srgbClr val="D1E0F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</a:t>
            </a:r>
            <a:r>
              <a:rPr lang="en-US" sz="2000" dirty="0" err="1">
                <a:solidFill>
                  <a:srgbClr val="D1E0F0"/>
                </a:solidFill>
              </a:rPr>
              <a:t>jnz</a:t>
            </a:r>
            <a:r>
              <a:rPr lang="en-US" sz="2000" dirty="0">
                <a:solidFill>
                  <a:srgbClr val="D1E0F0"/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</a:t>
            </a:r>
            <a:r>
              <a:rPr lang="en-US" sz="2000" dirty="0" err="1">
                <a:solidFill>
                  <a:srgbClr val="D1E0F0"/>
                </a:solidFill>
              </a:rPr>
              <a:t>mov</a:t>
            </a:r>
            <a:r>
              <a:rPr lang="en-US" sz="2000" dirty="0">
                <a:solidFill>
                  <a:srgbClr val="D1E0F0"/>
                </a:solidFill>
              </a:rPr>
              <a:t> [</a:t>
            </a:r>
            <a:r>
              <a:rPr lang="en-US" sz="2000" dirty="0" err="1">
                <a:solidFill>
                  <a:srgbClr val="D1E0F0"/>
                </a:solidFill>
              </a:rPr>
              <a:t>lock_addr</a:t>
            </a:r>
            <a:r>
              <a:rPr lang="en-US" sz="2000" dirty="0">
                <a:solidFill>
                  <a:srgbClr val="D1E0F0"/>
                </a:solidFill>
              </a:rPr>
              <a:t>], 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</a:t>
            </a:r>
            <a:r>
              <a:rPr lang="en-US" sz="2000" dirty="0" err="1">
                <a:solidFill>
                  <a:srgbClr val="D1E0F0"/>
                </a:solidFill>
              </a:rPr>
              <a:t>sti</a:t>
            </a:r>
            <a:endParaRPr lang="en-US" sz="2000" dirty="0">
              <a:solidFill>
                <a:srgbClr val="D1E0F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D1E0F0"/>
                </a:solidFill>
              </a:rPr>
              <a:t>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057400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4953000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>
            <a:off x="1686636" y="2262116"/>
            <a:ext cx="356206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1686636" y="5157716"/>
            <a:ext cx="35484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OS to make it aware of the hypervisor</a:t>
            </a:r>
          </a:p>
          <a:p>
            <a:pPr lvl="1"/>
            <a:r>
              <a:rPr lang="en-US" dirty="0"/>
              <a:t>Can avoid the tricky features</a:t>
            </a:r>
          </a:p>
          <a:p>
            <a:pPr lvl="1"/>
            <a:r>
              <a:rPr lang="en-US" dirty="0"/>
              <a:t>Aware of the fact it is virtualized</a:t>
            </a:r>
          </a:p>
          <a:p>
            <a:pPr lvl="2"/>
            <a:r>
              <a:rPr lang="en-US" dirty="0"/>
              <a:t>Can implement optimizations</a:t>
            </a:r>
          </a:p>
          <a:p>
            <a:r>
              <a:rPr lang="en-US" dirty="0"/>
              <a:t>Comparison to binary translation?</a:t>
            </a:r>
          </a:p>
          <a:p>
            <a:r>
              <a:rPr lang="en-US" dirty="0"/>
              <a:t>Amount of code change?</a:t>
            </a:r>
          </a:p>
          <a:p>
            <a:pPr lvl="1"/>
            <a:r>
              <a:rPr lang="en-US" dirty="0"/>
              <a:t>1.36% of Linux, 0.04% for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Hardware supported virtualization (Intel VT-x, AMD-V)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343400"/>
          </a:xfrm>
        </p:spPr>
        <p:txBody>
          <a:bodyPr/>
          <a:lstStyle/>
          <a:p>
            <a:r>
              <a:rPr lang="en-US" dirty="0"/>
              <a:t>Hardware support for virtualization</a:t>
            </a:r>
          </a:p>
          <a:p>
            <a:r>
              <a:rPr lang="en-US" dirty="0"/>
              <a:t>Makes implementing VMMs much simpler</a:t>
            </a:r>
          </a:p>
          <a:p>
            <a:r>
              <a:rPr lang="en-US" dirty="0"/>
              <a:t>Streamlines communication between VM and OS</a:t>
            </a:r>
          </a:p>
          <a:p>
            <a:r>
              <a:rPr lang="en-US" dirty="0"/>
              <a:t>Removes the need for </a:t>
            </a:r>
            <a:r>
              <a:rPr lang="en-US" dirty="0" err="1"/>
              <a:t>paravirtualization</a:t>
            </a:r>
            <a:r>
              <a:rPr lang="en-US" dirty="0"/>
              <a:t>/binary translation</a:t>
            </a:r>
          </a:p>
          <a:p>
            <a:r>
              <a:rPr lang="en-US" dirty="0"/>
              <a:t>EPT: Support for shadow page tables</a:t>
            </a:r>
          </a:p>
          <a:p>
            <a:r>
              <a:rPr lang="en-US" dirty="0"/>
              <a:t>More later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and BOLTS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3E44-AABB-B944-A29C-BA60311571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85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Virtualize hardware</a:t>
            </a:r>
          </a:p>
          <a:p>
            <a:pPr lvl="1"/>
            <a:r>
              <a:rPr lang="en-US" sz="2400" dirty="0"/>
              <a:t>Memory hierarchy</a:t>
            </a:r>
          </a:p>
          <a:p>
            <a:pPr lvl="1"/>
            <a:r>
              <a:rPr lang="en-US" sz="2400" dirty="0"/>
              <a:t>CPUs</a:t>
            </a:r>
          </a:p>
          <a:p>
            <a:pPr lvl="1"/>
            <a:r>
              <a:rPr lang="en-US" sz="2400" dirty="0"/>
              <a:t>Devices</a:t>
            </a:r>
          </a:p>
          <a:p>
            <a:r>
              <a:rPr lang="en-US" sz="2800" dirty="0"/>
              <a:t>Implement data and control transfer between guests and hypervisor</a:t>
            </a:r>
          </a:p>
          <a:p>
            <a:r>
              <a:rPr lang="en-US" sz="2800" dirty="0"/>
              <a:t>We’ll cover this by example – </a:t>
            </a:r>
            <a:r>
              <a:rPr lang="en-US" sz="2800" dirty="0" err="1"/>
              <a:t>Xen</a:t>
            </a:r>
            <a:r>
              <a:rPr lang="en-US" sz="2800" dirty="0"/>
              <a:t> paper</a:t>
            </a:r>
          </a:p>
          <a:p>
            <a:pPr lvl="1"/>
            <a:r>
              <a:rPr lang="en-US" sz="2400" dirty="0"/>
              <a:t>Slides modified from presentation by </a:t>
            </a:r>
            <a:r>
              <a:rPr lang="en-US" sz="2400" dirty="0" err="1"/>
              <a:t>Jianmin</a:t>
            </a:r>
            <a:r>
              <a:rPr lang="en-US" sz="2400" dirty="0"/>
              <a:t> Chen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Xen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Design principles:</a:t>
            </a:r>
          </a:p>
          <a:p>
            <a:pPr lvl="1"/>
            <a:r>
              <a:rPr lang="en-US" altLang="zh-CN"/>
              <a:t>Unmodified applications: essential</a:t>
            </a:r>
          </a:p>
          <a:p>
            <a:pPr lvl="1"/>
            <a:r>
              <a:rPr lang="en-US" altLang="zh-CN"/>
              <a:t>Full-blown multi-task O/Ss: essential</a:t>
            </a:r>
          </a:p>
          <a:p>
            <a:pPr lvl="1"/>
            <a:r>
              <a:rPr lang="en-US" altLang="zh-CN"/>
              <a:t>Paravirtualization: necessary for performance and isolation</a:t>
            </a:r>
          </a:p>
          <a:p>
            <a:pPr lvl="1"/>
            <a:endParaRPr lang="en-US" altLang="zh-CN"/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65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zh-CN" dirty="0" err="1"/>
              <a:t>Xen</a:t>
            </a:r>
            <a:endParaRPr lang="en-US" altLang="zh-CN" dirty="0"/>
          </a:p>
        </p:txBody>
      </p:sp>
      <p:pic>
        <p:nvPicPr>
          <p:cNvPr id="56324" name="Picture 4" descr="{37E463D9-190A-4F51-92A4-2A2BC7D2098B}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1531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9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summary</a:t>
            </a:r>
          </a:p>
        </p:txBody>
      </p:sp>
      <p:pic>
        <p:nvPicPr>
          <p:cNvPr id="5" name="Content Placeholder 4" descr="Screen Shot 2016-03-07 at 1.34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9" b="-11519"/>
          <a:stretch>
            <a:fillRect/>
          </a:stretch>
        </p:blipFill>
        <p:spPr>
          <a:xfrm>
            <a:off x="381000" y="1447800"/>
            <a:ext cx="8492067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natural consequences of the extensibility research we discussed</a:t>
            </a:r>
          </a:p>
          <a:p>
            <a:endParaRPr lang="en-US" dirty="0"/>
          </a:p>
          <a:p>
            <a:r>
              <a:rPr lang="en-US" dirty="0"/>
              <a:t>What is virtualization and what are the benefits?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Xen VM interface: Memory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Memory management</a:t>
            </a:r>
          </a:p>
          <a:p>
            <a:pPr lvl="1"/>
            <a:r>
              <a:rPr lang="en-US" altLang="zh-CN"/>
              <a:t>Guest cannot install highest privilege level segment descriptors; top end of linear address space is not accessible</a:t>
            </a:r>
          </a:p>
          <a:p>
            <a:pPr lvl="1"/>
            <a:r>
              <a:rPr lang="en-US" altLang="zh-CN"/>
              <a:t>Guest has direct (not trapped) read access to hardware page tables; writes are trapped and handled by the VMM</a:t>
            </a:r>
          </a:p>
          <a:p>
            <a:pPr lvl="1"/>
            <a:r>
              <a:rPr lang="en-US" altLang="zh-CN"/>
              <a:t>Physical memory presented to guest is not necessarily contiguous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304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772400" cy="1143000"/>
          </a:xfrm>
        </p:spPr>
        <p:txBody>
          <a:bodyPr/>
          <a:lstStyle/>
          <a:p>
            <a:r>
              <a:rPr lang="en-US" dirty="0"/>
              <a:t>Two Layers of Virtual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799" y="3111692"/>
            <a:ext cx="873457" cy="2265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529" y="2326947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Guest App’s</a:t>
            </a:r>
          </a:p>
          <a:p>
            <a:pPr algn="ctr"/>
            <a:r>
              <a:rPr lang="en-US" sz="2000" b="1" dirty="0"/>
              <a:t>View of 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799" y="3289110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799" y="3725839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799" y="4162568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799" y="4601573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0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361775" y="950798"/>
            <a:ext cx="2518072" cy="5756659"/>
            <a:chOff x="6361775" y="950798"/>
            <a:chExt cx="2518072" cy="5756659"/>
          </a:xfrm>
        </p:grpSpPr>
        <p:sp>
          <p:nvSpPr>
            <p:cNvPr id="8" name="Rectangle 7"/>
            <p:cNvSpPr/>
            <p:nvPr/>
          </p:nvSpPr>
          <p:spPr>
            <a:xfrm>
              <a:off x="7654118" y="1726446"/>
              <a:ext cx="873457" cy="4851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01850" y="950798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Host OS’s</a:t>
              </a:r>
            </a:p>
            <a:p>
              <a:pPr algn="ctr"/>
              <a:r>
                <a:rPr lang="en-US" sz="2000" b="1" dirty="0"/>
                <a:t>View of RAM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4118" y="406931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54117" y="237973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54119" y="4940492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54117" y="2816467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6660" y="1541780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0xFFFFFFFF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1775" y="6338125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0x00000000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77805" y="1726446"/>
            <a:ext cx="2064995" cy="4394156"/>
            <a:chOff x="3277805" y="1726446"/>
            <a:chExt cx="2064995" cy="4394156"/>
          </a:xfrm>
        </p:grpSpPr>
        <p:sp>
          <p:nvSpPr>
            <p:cNvPr id="7" name="Rectangle 6"/>
            <p:cNvSpPr/>
            <p:nvPr/>
          </p:nvSpPr>
          <p:spPr>
            <a:xfrm>
              <a:off x="4117073" y="2531663"/>
              <a:ext cx="873457" cy="34255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4803" y="1726446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Guest OS’s</a:t>
              </a:r>
            </a:p>
            <a:p>
              <a:pPr algn="ctr"/>
              <a:r>
                <a:rPr lang="en-US" sz="2000" b="1" dirty="0"/>
                <a:t>View of RAM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7072" y="4797194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7073" y="5233923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7073" y="3744041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7071" y="2816468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1747" y="2346997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0xFFFF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7805" y="575127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31" y="29270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7311" y="519255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cxnSp>
        <p:nvCxnSpPr>
          <p:cNvPr id="31" name="Straight Arrow Connector 30"/>
          <p:cNvCxnSpPr>
            <a:endCxn id="16" idx="1"/>
          </p:cNvCxnSpPr>
          <p:nvPr/>
        </p:nvCxnSpPr>
        <p:spPr>
          <a:xfrm>
            <a:off x="1501256" y="3507474"/>
            <a:ext cx="2615816" cy="15080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7" idx="1"/>
          </p:cNvCxnSpPr>
          <p:nvPr/>
        </p:nvCxnSpPr>
        <p:spPr>
          <a:xfrm>
            <a:off x="1501256" y="3944204"/>
            <a:ext cx="2615817" cy="150808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8" idx="1"/>
          </p:cNvCxnSpPr>
          <p:nvPr/>
        </p:nvCxnSpPr>
        <p:spPr>
          <a:xfrm flipV="1">
            <a:off x="1501256" y="3962406"/>
            <a:ext cx="2615817" cy="41852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  <a:endCxn id="19" idx="1"/>
          </p:cNvCxnSpPr>
          <p:nvPr/>
        </p:nvCxnSpPr>
        <p:spPr>
          <a:xfrm flipV="1">
            <a:off x="1501256" y="3034833"/>
            <a:ext cx="2615815" cy="178510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23" idx="1"/>
          </p:cNvCxnSpPr>
          <p:nvPr/>
        </p:nvCxnSpPr>
        <p:spPr>
          <a:xfrm flipV="1">
            <a:off x="4990528" y="3034832"/>
            <a:ext cx="2663589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2" idx="1"/>
          </p:cNvCxnSpPr>
          <p:nvPr/>
        </p:nvCxnSpPr>
        <p:spPr>
          <a:xfrm>
            <a:off x="4990530" y="3962407"/>
            <a:ext cx="2663589" cy="11964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 flipV="1">
            <a:off x="4990530" y="4287683"/>
            <a:ext cx="2663588" cy="75061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21" idx="1"/>
          </p:cNvCxnSpPr>
          <p:nvPr/>
        </p:nvCxnSpPr>
        <p:spPr>
          <a:xfrm flipV="1">
            <a:off x="4990530" y="2598103"/>
            <a:ext cx="2663587" cy="28541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1012187" y="1162099"/>
            <a:ext cx="2515760" cy="993169"/>
          </a:xfrm>
          <a:prstGeom prst="wedgeRectCallout">
            <a:avLst>
              <a:gd name="adj1" fmla="val 10958"/>
              <a:gd name="adj2" fmla="val 21935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Virtual address </a:t>
            </a:r>
            <a:r>
              <a:rPr lang="en-US" sz="2400" dirty="0">
                <a:sym typeface="Wingdings" panose="05000000000000000000" pitchFamily="2" charset="2"/>
              </a:rPr>
              <a:t> physical address</a:t>
            </a:r>
            <a:endParaRPr lang="en-US" sz="2400" dirty="0"/>
          </a:p>
        </p:txBody>
      </p:sp>
      <p:sp>
        <p:nvSpPr>
          <p:cNvPr id="54" name="Rectangular Callout 53"/>
          <p:cNvSpPr/>
          <p:nvPr/>
        </p:nvSpPr>
        <p:spPr>
          <a:xfrm>
            <a:off x="4117073" y="413989"/>
            <a:ext cx="2677258" cy="993169"/>
          </a:xfrm>
          <a:prstGeom prst="wedgeRectCallout">
            <a:avLst>
              <a:gd name="adj1" fmla="val 21794"/>
              <a:gd name="adj2" fmla="val 3100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 address </a:t>
            </a:r>
            <a:r>
              <a:rPr lang="en-US" sz="2400" dirty="0">
                <a:sym typeface="Wingdings" panose="05000000000000000000" pitchFamily="2" charset="2"/>
              </a:rPr>
              <a:t> machine address</a:t>
            </a:r>
            <a:endParaRPr lang="en-US" sz="2400" dirty="0"/>
          </a:p>
        </p:txBody>
      </p:sp>
      <p:sp>
        <p:nvSpPr>
          <p:cNvPr id="57" name="Rectangular Callout 56"/>
          <p:cNvSpPr/>
          <p:nvPr/>
        </p:nvSpPr>
        <p:spPr>
          <a:xfrm>
            <a:off x="1064527" y="5584634"/>
            <a:ext cx="1762858" cy="993169"/>
          </a:xfrm>
          <a:prstGeom prst="wedgeRectCallout">
            <a:avLst>
              <a:gd name="adj1" fmla="val 31861"/>
              <a:gd name="adj2" fmla="val -142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Known to the guest OS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5342800" y="5254685"/>
            <a:ext cx="1762858" cy="993169"/>
          </a:xfrm>
          <a:prstGeom prst="wedgeRectCallout">
            <a:avLst>
              <a:gd name="adj1" fmla="val -11493"/>
              <a:gd name="adj2" fmla="val -11457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Unknown to the guest OS</a:t>
            </a:r>
          </a:p>
        </p:txBody>
      </p:sp>
    </p:spTree>
    <p:extLst>
      <p:ext uri="{BB962C8B-B14F-4D97-AF65-F5344CB8AC3E}">
        <p14:creationId xmlns:p14="http://schemas.microsoft.com/office/powerpoint/2010/main" val="42405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Guest’s Page Tables Are Invalid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34568" cy="5336275"/>
          </a:xfrm>
        </p:spPr>
        <p:txBody>
          <a:bodyPr>
            <a:normAutofit/>
          </a:bodyPr>
          <a:lstStyle/>
          <a:p>
            <a:r>
              <a:rPr lang="en-US" sz="2800" dirty="0"/>
              <a:t>Guest OS page tables map </a:t>
            </a:r>
            <a:r>
              <a:rPr lang="en-US" sz="2800" dirty="0">
                <a:solidFill>
                  <a:schemeClr val="accent1"/>
                </a:solidFill>
              </a:rPr>
              <a:t>virtual page numbers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1"/>
                </a:solidFill>
              </a:rPr>
              <a:t>VPN</a:t>
            </a:r>
            <a:r>
              <a:rPr lang="en-US" sz="2800" dirty="0"/>
              <a:t>s) to </a:t>
            </a:r>
            <a:r>
              <a:rPr lang="en-US" sz="2800" dirty="0">
                <a:solidFill>
                  <a:schemeClr val="accent1"/>
                </a:solidFill>
              </a:rPr>
              <a:t>physical frame numbers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1"/>
                </a:solidFill>
              </a:rPr>
              <a:t>PFN</a:t>
            </a:r>
            <a:r>
              <a:rPr lang="en-US" sz="2800" dirty="0"/>
              <a:t>s)</a:t>
            </a:r>
          </a:p>
          <a:p>
            <a:r>
              <a:rPr lang="en-US" sz="2800" dirty="0"/>
              <a:t>Problem: the guest is virtualized, doesn’t actually know the true PFNs</a:t>
            </a:r>
          </a:p>
          <a:p>
            <a:pPr lvl="1"/>
            <a:r>
              <a:rPr lang="en-US" sz="2400" dirty="0"/>
              <a:t>The true location is the </a:t>
            </a:r>
            <a:r>
              <a:rPr lang="en-US" sz="2400" dirty="0">
                <a:solidFill>
                  <a:schemeClr val="accent1"/>
                </a:solidFill>
              </a:rPr>
              <a:t>machine frame number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/>
                </a:solidFill>
              </a:rPr>
              <a:t>MFN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MFNs are known to the VMM and the host OS</a:t>
            </a:r>
          </a:p>
          <a:p>
            <a:r>
              <a:rPr lang="en-US" sz="2800" dirty="0"/>
              <a:t>Guest page tables cannot be installed in </a:t>
            </a:r>
            <a:r>
              <a:rPr lang="en-US" sz="2800" i="1" dirty="0"/>
              <a:t>cr3</a:t>
            </a:r>
          </a:p>
          <a:p>
            <a:pPr lvl="1"/>
            <a:r>
              <a:rPr lang="en-US" sz="2400" dirty="0"/>
              <a:t>Map VPNs to PFNs, but the PFNs are incorrect</a:t>
            </a:r>
          </a:p>
          <a:p>
            <a:r>
              <a:rPr lang="en-US" sz="2800" dirty="0"/>
              <a:t>How can the MMU translate addresses used by the guest (VPNs) to MFNs?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108579" y="1831238"/>
            <a:ext cx="4664429" cy="24336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08579" y="4390556"/>
            <a:ext cx="4750807" cy="2400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099"/>
          </a:xfrm>
        </p:spPr>
        <p:txBody>
          <a:bodyPr/>
          <a:lstStyle/>
          <a:p>
            <a:r>
              <a:rPr lang="en-US" dirty="0"/>
              <a:t>Shadow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76" y="798394"/>
            <a:ext cx="8734568" cy="1248771"/>
          </a:xfrm>
        </p:spPr>
        <p:txBody>
          <a:bodyPr/>
          <a:lstStyle/>
          <a:p>
            <a:r>
              <a:rPr lang="en-US" sz="2800" dirty="0"/>
              <a:t>Solution: VMM creates </a:t>
            </a:r>
            <a:r>
              <a:rPr lang="en-US" sz="2800" dirty="0">
                <a:solidFill>
                  <a:schemeClr val="accent1"/>
                </a:solidFill>
              </a:rPr>
              <a:t>shadow page tables</a:t>
            </a:r>
            <a:r>
              <a:rPr lang="en-US" sz="2800" dirty="0"/>
              <a:t> that map VPN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MFN (as opposed to VPN</a:t>
            </a:r>
            <a:r>
              <a:rPr lang="en-US" sz="2800" dirty="0">
                <a:sym typeface="Wingdings" panose="05000000000000000000" pitchFamily="2" charset="2"/>
              </a:rPr>
              <a:t>PFN)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7427" y="3239869"/>
            <a:ext cx="1990195" cy="2290245"/>
            <a:chOff x="158918" y="2780260"/>
            <a:chExt cx="1990195" cy="2290245"/>
          </a:xfrm>
        </p:grpSpPr>
        <p:sp>
          <p:nvSpPr>
            <p:cNvPr id="5" name="Rectangle 4"/>
            <p:cNvSpPr/>
            <p:nvPr/>
          </p:nvSpPr>
          <p:spPr>
            <a:xfrm>
              <a:off x="633200" y="4496858"/>
              <a:ext cx="1153234" cy="4086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427" y="4701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918" y="3180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918" y="43002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918" y="3930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32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18" y="35448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48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01" y="4115613"/>
              <a:ext cx="1153234" cy="3822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201" y="3739849"/>
              <a:ext cx="1153234" cy="3854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201" y="3359015"/>
              <a:ext cx="1153234" cy="371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22" y="2780260"/>
              <a:ext cx="1878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Virtual Memory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6333" y="1894962"/>
            <a:ext cx="2009575" cy="2303892"/>
            <a:chOff x="4378351" y="2767602"/>
            <a:chExt cx="2009575" cy="2303892"/>
          </a:xfrm>
        </p:grpSpPr>
        <p:sp>
          <p:nvSpPr>
            <p:cNvPr id="15" name="Rectangle 14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32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48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0773" y="2767602"/>
              <a:ext cx="2007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Physical Memory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39220"/>
              </p:ext>
            </p:extLst>
          </p:nvPr>
        </p:nvGraphicFramePr>
        <p:xfrm>
          <a:off x="2626255" y="2304143"/>
          <a:ext cx="15500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PFN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89232" y="4429451"/>
            <a:ext cx="2083776" cy="2322414"/>
            <a:chOff x="4312534" y="2749080"/>
            <a:chExt cx="2083776" cy="2322414"/>
          </a:xfrm>
        </p:grpSpPr>
        <p:sp>
          <p:nvSpPr>
            <p:cNvPr id="29" name="Rectangle 28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64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16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32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48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2534" y="2749080"/>
              <a:ext cx="2083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Machine Memory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77573"/>
              </p:ext>
            </p:extLst>
          </p:nvPr>
        </p:nvGraphicFramePr>
        <p:xfrm>
          <a:off x="2626255" y="4829205"/>
          <a:ext cx="15500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MFN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73437" y="1892662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Guest Page Table</a:t>
            </a:r>
          </a:p>
        </p:txBody>
      </p:sp>
      <p:sp>
        <p:nvSpPr>
          <p:cNvPr id="43" name="Right Arrow 42"/>
          <p:cNvSpPr/>
          <p:nvPr/>
        </p:nvSpPr>
        <p:spPr>
          <a:xfrm rot="19191418">
            <a:off x="1947308" y="3611822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41534" y="2967751"/>
            <a:ext cx="494238" cy="57188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193883">
            <a:off x="1945201" y="5135270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260811" y="5520762"/>
            <a:ext cx="494238" cy="5718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ular Callout 49"/>
          <p:cNvSpPr/>
          <p:nvPr/>
        </p:nvSpPr>
        <p:spPr>
          <a:xfrm>
            <a:off x="6976259" y="226015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Maintained by the guest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Invalid for the MMU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95326" y="4429451"/>
            <a:ext cx="222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Shadow Page Table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6976259" y="482414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Maintained by the VMM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Valid for the MMU</a:t>
            </a:r>
          </a:p>
        </p:txBody>
      </p:sp>
    </p:spTree>
    <p:extLst>
      <p:ext uri="{BB962C8B-B14F-4D97-AF65-F5344CB8AC3E}">
        <p14:creationId xmlns:p14="http://schemas.microsoft.com/office/powerpoint/2010/main" val="22423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Building Shadow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600200"/>
            <a:ext cx="8734568" cy="5257800"/>
          </a:xfrm>
        </p:spPr>
        <p:txBody>
          <a:bodyPr>
            <a:normAutofit/>
          </a:bodyPr>
          <a:lstStyle/>
          <a:p>
            <a:r>
              <a:rPr lang="en-US" sz="2400" dirty="0"/>
              <a:t>Problem: how can the VMM maintain consistent shadow pages tables?</a:t>
            </a:r>
          </a:p>
          <a:p>
            <a:pPr lvl="1"/>
            <a:r>
              <a:rPr lang="en-US" sz="2000" dirty="0"/>
              <a:t>The guest OS may modify its page tables at any time</a:t>
            </a:r>
          </a:p>
          <a:p>
            <a:pPr lvl="1"/>
            <a:r>
              <a:rPr lang="en-US" sz="2000" dirty="0"/>
              <a:t>Modifying the tables is a simple memory write, not a privileged instruction</a:t>
            </a:r>
          </a:p>
          <a:p>
            <a:pPr lvl="2"/>
            <a:r>
              <a:rPr lang="en-US" sz="1800" dirty="0"/>
              <a:t>Thus, no helpful CPU exceptions :(</a:t>
            </a:r>
          </a:p>
          <a:p>
            <a:r>
              <a:rPr lang="en-US" sz="2400" dirty="0"/>
              <a:t>Solution: mark the hardware pages containing the guest’s tables as read-only</a:t>
            </a:r>
          </a:p>
          <a:p>
            <a:pPr lvl="1"/>
            <a:r>
              <a:rPr lang="en-US" sz="2000" dirty="0"/>
              <a:t>If the guest updates a table, an exception is generated</a:t>
            </a:r>
          </a:p>
          <a:p>
            <a:pPr lvl="1"/>
            <a:r>
              <a:rPr lang="en-US" sz="2000" dirty="0"/>
              <a:t>VMM catches the exception, examines the faulting write, updates the shadow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More VMM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63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VMM can play tricks with virtual memory just like an OS can</a:t>
            </a:r>
          </a:p>
          <a:p>
            <a:r>
              <a:rPr lang="en-US" dirty="0" err="1"/>
              <a:t>Balooning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VMM can page parts of a guest, or even an entire guest, to disk</a:t>
            </a:r>
          </a:p>
          <a:p>
            <a:pPr lvl="1"/>
            <a:r>
              <a:rPr lang="en-US" dirty="0"/>
              <a:t>A guest can be written to disk and brought back online on a different machine!</a:t>
            </a:r>
          </a:p>
          <a:p>
            <a:r>
              <a:rPr lang="en-US" dirty="0" err="1"/>
              <a:t>Deduplication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VMM can share read-only pages between guests</a:t>
            </a:r>
          </a:p>
          <a:p>
            <a:pPr lvl="1"/>
            <a:r>
              <a:rPr lang="en-US" dirty="0"/>
              <a:t>Example: two guests both running Windows 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4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Xen VM interface: CPU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</a:p>
          <a:p>
            <a:pPr lvl="1"/>
            <a:r>
              <a:rPr lang="en-US" altLang="zh-CN" dirty="0"/>
              <a:t>Guest runs at lower privilege than VMM</a:t>
            </a:r>
          </a:p>
          <a:p>
            <a:pPr lvl="1"/>
            <a:r>
              <a:rPr lang="en-US" altLang="zh-CN" dirty="0"/>
              <a:t>Exception handlers must be registered with VMM</a:t>
            </a:r>
          </a:p>
          <a:p>
            <a:pPr lvl="1"/>
            <a:r>
              <a:rPr lang="en-US" altLang="zh-CN" dirty="0"/>
              <a:t>Fast system call handler can be serviced without trapping to VMM</a:t>
            </a:r>
          </a:p>
          <a:p>
            <a:pPr lvl="1"/>
            <a:r>
              <a:rPr lang="en-US" altLang="zh-CN" dirty="0"/>
              <a:t>Hardware interrupts replaced by lightweight event notification system</a:t>
            </a:r>
          </a:p>
          <a:p>
            <a:pPr lvl="1"/>
            <a:r>
              <a:rPr lang="en-US" altLang="zh-CN" dirty="0"/>
              <a:t>Timer interface: both real and virtual time</a:t>
            </a:r>
          </a:p>
        </p:txBody>
      </p:sp>
    </p:spTree>
    <p:extLst>
      <p:ext uri="{BB962C8B-B14F-4D97-AF65-F5344CB8AC3E}">
        <p14:creationId xmlns:p14="http://schemas.microsoft.com/office/powerpoint/2010/main" val="112603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Details: CPU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/>
              <a:t>Frequent exceptions: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Software interrupts for system calls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Page faults</a:t>
            </a:r>
          </a:p>
          <a:p>
            <a:pPr>
              <a:lnSpc>
                <a:spcPct val="90000"/>
              </a:lnSpc>
            </a:pPr>
            <a:r>
              <a:rPr lang="en-US" altLang="zh-CN" sz="2800"/>
              <a:t>Allow </a:t>
            </a:r>
            <a:r>
              <a:rPr lang="zh-CN" altLang="en-US" sz="2800"/>
              <a:t>“</a:t>
            </a:r>
            <a:r>
              <a:rPr lang="en-US" altLang="zh-CN" sz="2800"/>
              <a:t>guest</a:t>
            </a:r>
            <a:r>
              <a:rPr lang="zh-CN" altLang="en-US" sz="2800"/>
              <a:t>”</a:t>
            </a:r>
            <a:r>
              <a:rPr lang="en-US" altLang="zh-CN" sz="2800"/>
              <a:t> to register a </a:t>
            </a:r>
            <a:r>
              <a:rPr lang="zh-CN" altLang="en-US" sz="2800"/>
              <a:t>‘</a:t>
            </a:r>
            <a:r>
              <a:rPr lang="en-US" altLang="zh-CN" sz="2800"/>
              <a:t>fast</a:t>
            </a:r>
            <a:r>
              <a:rPr lang="zh-CN" altLang="en-US" sz="2800"/>
              <a:t>’</a:t>
            </a:r>
            <a:r>
              <a:rPr lang="en-US" altLang="zh-CN" sz="2800"/>
              <a:t> exception handler for system calls that can be accessed directly by CPU in ring 1, without switching to ring-0/Xen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Handler is validated before installing in hardware exception table: To make sure nothing executed in Ring 0 privilege.</a:t>
            </a:r>
          </a:p>
          <a:p>
            <a:pPr lvl="1">
              <a:lnSpc>
                <a:spcPct val="90000"/>
              </a:lnSpc>
            </a:pPr>
            <a:r>
              <a:rPr lang="en-US" altLang="zh-CN" sz="2400"/>
              <a:t>Doesn</a:t>
            </a:r>
            <a:r>
              <a:rPr lang="zh-CN" altLang="en-US" sz="2400"/>
              <a:t>’</a:t>
            </a:r>
            <a:r>
              <a:rPr lang="en-US" altLang="zh-CN" sz="2400"/>
              <a:t>t work for Page Fault</a:t>
            </a:r>
          </a:p>
          <a:p>
            <a:pPr>
              <a:lnSpc>
                <a:spcPct val="90000"/>
              </a:lnSpc>
            </a:pPr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4017636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Xen VM interface: I/O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I/O</a:t>
            </a:r>
          </a:p>
          <a:p>
            <a:pPr lvl="1"/>
            <a:r>
              <a:rPr lang="en-US" altLang="zh-CN"/>
              <a:t>Virtual devices exposed as asynchronous I/O rings to guests</a:t>
            </a:r>
          </a:p>
          <a:p>
            <a:pPr lvl="1"/>
            <a:r>
              <a:rPr lang="en-US" altLang="zh-CN"/>
              <a:t>Event notification replaces interrupts</a:t>
            </a:r>
          </a:p>
        </p:txBody>
      </p:sp>
    </p:spTree>
    <p:extLst>
      <p:ext uri="{BB962C8B-B14F-4D97-AF65-F5344CB8AC3E}">
        <p14:creationId xmlns:p14="http://schemas.microsoft.com/office/powerpoint/2010/main" val="1269663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Details: I/O 1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 err="1"/>
              <a:t>Xen</a:t>
            </a:r>
            <a:r>
              <a:rPr lang="en-US" altLang="zh-CN" sz="2800" dirty="0"/>
              <a:t> does not emulate hardware devices</a:t>
            </a:r>
          </a:p>
          <a:p>
            <a:pPr lvl="1"/>
            <a:r>
              <a:rPr lang="en-US" altLang="zh-CN" sz="2400" dirty="0"/>
              <a:t>Exposes device abstractions for simplicity and performance</a:t>
            </a:r>
          </a:p>
          <a:p>
            <a:pPr lvl="1"/>
            <a:r>
              <a:rPr lang="en-US" altLang="zh-CN" sz="2400" dirty="0"/>
              <a:t>I/O data transferred to/from guest via </a:t>
            </a:r>
            <a:r>
              <a:rPr lang="en-US" altLang="zh-CN" sz="2400" dirty="0" err="1"/>
              <a:t>Xen</a:t>
            </a:r>
            <a:r>
              <a:rPr lang="en-US" altLang="zh-CN" sz="2400" dirty="0"/>
              <a:t> using shared-memory buffers</a:t>
            </a:r>
          </a:p>
          <a:p>
            <a:pPr lvl="1"/>
            <a:r>
              <a:rPr lang="en-US" altLang="zh-CN" sz="2400" dirty="0"/>
              <a:t>Virtualized interrupts: light-weight event delivery mechanism from </a:t>
            </a:r>
            <a:r>
              <a:rPr lang="en-US" altLang="zh-CN" sz="2400" dirty="0" err="1"/>
              <a:t>Xen</a:t>
            </a:r>
            <a:r>
              <a:rPr lang="en-US" altLang="zh-CN" sz="2400" dirty="0"/>
              <a:t>-guest</a:t>
            </a:r>
          </a:p>
          <a:p>
            <a:pPr lvl="2"/>
            <a:r>
              <a:rPr lang="en-US" altLang="zh-CN" sz="2000" dirty="0"/>
              <a:t>Update a bitmap in shared memory</a:t>
            </a:r>
          </a:p>
          <a:p>
            <a:pPr lvl="2"/>
            <a:r>
              <a:rPr lang="en-US" altLang="zh-CN" sz="2000" dirty="0"/>
              <a:t>Optional call-back handlers registered by O/S</a:t>
            </a:r>
          </a:p>
        </p:txBody>
      </p:sp>
    </p:spTree>
    <p:extLst>
      <p:ext uri="{BB962C8B-B14F-4D97-AF65-F5344CB8AC3E}">
        <p14:creationId xmlns:p14="http://schemas.microsoft.com/office/powerpoint/2010/main" val="242135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Cost: multiplex multiple virtual machines on one hardware machine</a:t>
            </a:r>
          </a:p>
          <a:p>
            <a:pPr lvl="1"/>
            <a:r>
              <a:rPr lang="en-US" sz="2000" dirty="0"/>
              <a:t>Cloud computing, data center virtualization</a:t>
            </a:r>
          </a:p>
          <a:p>
            <a:pPr lvl="1"/>
            <a:r>
              <a:rPr lang="en-US" sz="2000" dirty="0"/>
              <a:t>Why not processes?</a:t>
            </a:r>
          </a:p>
          <a:p>
            <a:pPr lvl="1"/>
            <a:r>
              <a:rPr lang="en-US" sz="2000" dirty="0"/>
              <a:t>Why not containers?</a:t>
            </a:r>
          </a:p>
          <a:p>
            <a:r>
              <a:rPr lang="en-US" sz="2400" dirty="0"/>
              <a:t>Heterogeneity:</a:t>
            </a:r>
          </a:p>
          <a:p>
            <a:pPr lvl="1"/>
            <a:r>
              <a:rPr lang="en-US" sz="2000" dirty="0"/>
              <a:t>Allow one machine to support multiple OS’s</a:t>
            </a:r>
          </a:p>
          <a:p>
            <a:pPr lvl="1"/>
            <a:r>
              <a:rPr lang="en-US" sz="2000" dirty="0"/>
              <a:t>Maintaining compatibility</a:t>
            </a:r>
          </a:p>
          <a:p>
            <a:r>
              <a:rPr lang="en-US" sz="2400" dirty="0"/>
              <a:t>Other: security, migration, energy optimization, customization, </a:t>
            </a:r>
            <a:r>
              <a:rPr lang="is-IS" sz="2400" dirty="0"/>
              <a:t>…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Details: I/O 2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268413"/>
            <a:ext cx="8153400" cy="4498975"/>
          </a:xfrm>
        </p:spPr>
        <p:txBody>
          <a:bodyPr/>
          <a:lstStyle/>
          <a:p>
            <a:r>
              <a:rPr lang="en-US" altLang="zh-CN"/>
              <a:t>I/O Descriptor Ring:</a:t>
            </a:r>
          </a:p>
        </p:txBody>
      </p:sp>
      <p:pic>
        <p:nvPicPr>
          <p:cNvPr id="44036" name="Picture 4" descr="{7904D947-AE63-46C5-87F5-2F0560E92F9C}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4263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OS Porting Cost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Number of lines of code modified or added compared with original x86 code base (excluding device drivers)</a:t>
            </a:r>
          </a:p>
          <a:p>
            <a:pPr lvl="1"/>
            <a:r>
              <a:rPr lang="en-US" altLang="zh-CN"/>
              <a:t>Linux: 2995 (1.36%)</a:t>
            </a:r>
          </a:p>
          <a:p>
            <a:pPr lvl="1"/>
            <a:r>
              <a:rPr lang="en-US" altLang="zh-CN"/>
              <a:t>Windows XP: 4620 (0.04%)</a:t>
            </a:r>
          </a:p>
          <a:p>
            <a:r>
              <a:rPr lang="en-US" altLang="zh-CN"/>
              <a:t>Re-writing of privileged routines; </a:t>
            </a:r>
          </a:p>
          <a:p>
            <a:r>
              <a:rPr lang="en-US" altLang="zh-CN"/>
              <a:t>Removing low-level system initialization code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33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Control Transfer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Guest synchronously call into VMM</a:t>
            </a:r>
          </a:p>
          <a:p>
            <a:pPr lvl="1"/>
            <a:r>
              <a:rPr lang="en-US" altLang="zh-CN" sz="2400" dirty="0"/>
              <a:t>Explicit control transfer from guest O/S to monitor</a:t>
            </a:r>
          </a:p>
          <a:p>
            <a:pPr lvl="1"/>
            <a:r>
              <a:rPr lang="zh-CN" altLang="en-US" sz="2400" dirty="0"/>
              <a:t>“</a:t>
            </a:r>
            <a:r>
              <a:rPr lang="en-US" altLang="zh-CN" sz="2400" dirty="0" err="1"/>
              <a:t>hypercalls</a:t>
            </a:r>
            <a:r>
              <a:rPr lang="zh-CN" altLang="en-US" sz="2400" dirty="0"/>
              <a:t>”</a:t>
            </a:r>
            <a:endParaRPr lang="en-US" altLang="zh-CN" sz="2400" dirty="0"/>
          </a:p>
          <a:p>
            <a:r>
              <a:rPr lang="en-US" altLang="zh-CN" sz="2800" dirty="0"/>
              <a:t>VMM delivers notifications to guest O/S</a:t>
            </a:r>
          </a:p>
          <a:p>
            <a:pPr lvl="1"/>
            <a:r>
              <a:rPr lang="en-US" altLang="zh-CN" sz="2400" dirty="0"/>
              <a:t>E.g. data from an I/O device ready</a:t>
            </a:r>
          </a:p>
          <a:p>
            <a:pPr lvl="1"/>
            <a:r>
              <a:rPr lang="en-US" altLang="zh-CN" sz="2400" dirty="0"/>
              <a:t>Asynchronous event mechanism; guest O/S does not see hardware interrupts, only </a:t>
            </a:r>
            <a:r>
              <a:rPr lang="en-US" altLang="zh-CN" sz="2400" dirty="0" err="1"/>
              <a:t>Xen</a:t>
            </a:r>
            <a:r>
              <a:rPr lang="en-US" altLang="zh-CN" sz="2400" dirty="0"/>
              <a:t> notifications</a:t>
            </a:r>
          </a:p>
        </p:txBody>
      </p:sp>
    </p:spTree>
    <p:extLst>
      <p:ext uri="{BB962C8B-B14F-4D97-AF65-F5344CB8AC3E}">
        <p14:creationId xmlns:p14="http://schemas.microsoft.com/office/powerpoint/2010/main" val="4164885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Event notification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zh-CN" sz="2800" dirty="0"/>
              <a:t>Pending events stored in per-domain bitmask</a:t>
            </a:r>
          </a:p>
          <a:p>
            <a:pPr lvl="1"/>
            <a:r>
              <a:rPr lang="en-US" altLang="zh-CN" sz="2400" dirty="0"/>
              <a:t>E.g. incoming network packet received</a:t>
            </a:r>
          </a:p>
          <a:p>
            <a:pPr lvl="1"/>
            <a:r>
              <a:rPr lang="en-US" altLang="zh-CN" sz="2400" dirty="0"/>
              <a:t>Updated by </a:t>
            </a:r>
            <a:r>
              <a:rPr lang="en-US" altLang="zh-CN" sz="2400" dirty="0" err="1"/>
              <a:t>Xen</a:t>
            </a:r>
            <a:r>
              <a:rPr lang="en-US" altLang="zh-CN" sz="2400" dirty="0"/>
              <a:t> before invoking guest OS handler</a:t>
            </a:r>
          </a:p>
          <a:p>
            <a:pPr lvl="1"/>
            <a:r>
              <a:rPr lang="en-US" altLang="zh-CN" sz="2400" dirty="0" err="1"/>
              <a:t>Xen</a:t>
            </a:r>
            <a:r>
              <a:rPr lang="en-US" altLang="zh-CN" sz="2400" dirty="0"/>
              <a:t>-readable flag may be set by a domain</a:t>
            </a:r>
          </a:p>
          <a:p>
            <a:pPr lvl="2"/>
            <a:r>
              <a:rPr lang="en-US" altLang="zh-CN" sz="2000" dirty="0"/>
              <a:t>To defer handling, based on time or number of pending requests</a:t>
            </a:r>
          </a:p>
          <a:p>
            <a:pPr lvl="2"/>
            <a:r>
              <a:rPr lang="en-US" altLang="zh-CN" sz="2000" dirty="0"/>
              <a:t>Analogous to interrupt disabling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7096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Data Transfer: Descriptor Ring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Descriptors are allocated by a domain (guest) and accessible from Xen</a:t>
            </a:r>
          </a:p>
          <a:p>
            <a:r>
              <a:rPr lang="en-US" altLang="zh-CN"/>
              <a:t>Descriptors do not contain I/O data; instead, point to data buffers also allocated by domain (guest)</a:t>
            </a:r>
          </a:p>
          <a:p>
            <a:pPr lvl="1"/>
            <a:r>
              <a:rPr lang="en-US" altLang="zh-CN"/>
              <a:t>Facilitate zero-copy transfers of I/O data into a domain</a:t>
            </a:r>
          </a:p>
        </p:txBody>
      </p:sp>
    </p:spTree>
    <p:extLst>
      <p:ext uri="{BB962C8B-B14F-4D97-AF65-F5344CB8AC3E}">
        <p14:creationId xmlns:p14="http://schemas.microsoft.com/office/powerpoint/2010/main" val="1538585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Network Virtualization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Each domain has 1+ network interfaces (VIFs)</a:t>
            </a:r>
          </a:p>
          <a:p>
            <a:pPr lvl="1"/>
            <a:r>
              <a:rPr lang="en-US" altLang="zh-CN"/>
              <a:t>Each VIF has 2 I/O rings (send, receive)</a:t>
            </a:r>
          </a:p>
          <a:p>
            <a:pPr lvl="1"/>
            <a:r>
              <a:rPr lang="en-US" altLang="zh-CN"/>
              <a:t>Each direction also has rules of the form (&lt;pattern&gt;,&lt;action&gt;) that are inserted by domain 0 (management)</a:t>
            </a:r>
          </a:p>
          <a:p>
            <a:r>
              <a:rPr lang="en-US" altLang="zh-CN"/>
              <a:t>Xen models a virtual firewall+router (VFR) to which all domain VIFs connect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3607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Network Virtualization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Packet transmission:</a:t>
            </a:r>
          </a:p>
          <a:p>
            <a:pPr lvl="1"/>
            <a:r>
              <a:rPr lang="en-US" altLang="zh-CN"/>
              <a:t>Guest adds request to I/O ring</a:t>
            </a:r>
          </a:p>
          <a:p>
            <a:pPr lvl="1"/>
            <a:r>
              <a:rPr lang="en-US" altLang="zh-CN"/>
              <a:t>Xen copies packet header, applies matching filter rules</a:t>
            </a:r>
          </a:p>
          <a:p>
            <a:pPr lvl="2"/>
            <a:r>
              <a:rPr lang="en-US" altLang="zh-CN"/>
              <a:t>E.g. change header IP source address for NAT</a:t>
            </a:r>
          </a:p>
          <a:p>
            <a:pPr lvl="2"/>
            <a:r>
              <a:rPr lang="en-US" altLang="zh-CN"/>
              <a:t>No change to payload; pages with payload must be pinned to physical memory until DMA to physical NIC for transmission is complete</a:t>
            </a:r>
          </a:p>
          <a:p>
            <a:pPr lvl="1"/>
            <a:r>
              <a:rPr lang="en-US" altLang="zh-CN"/>
              <a:t>Round-robin packet scheduler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717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Network Virtualization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/>
              <a:t>Packet reception: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err="1"/>
              <a:t>Xen</a:t>
            </a:r>
            <a:r>
              <a:rPr lang="en-US" altLang="zh-CN" sz="2400" dirty="0"/>
              <a:t> applies pattern-matching rules to determine destination VIF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Guest O/S required to exchange unused page frame for each packet received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 err="1"/>
              <a:t>Xen</a:t>
            </a:r>
            <a:r>
              <a:rPr lang="en-US" altLang="zh-CN" sz="2000" dirty="0"/>
              <a:t> exchanges packet buffer for page frame in VIF</a:t>
            </a:r>
            <a:r>
              <a:rPr lang="zh-CN" altLang="en-US" sz="2000" dirty="0"/>
              <a:t>’</a:t>
            </a:r>
            <a:r>
              <a:rPr lang="en-US" altLang="zh-CN" sz="2000" dirty="0"/>
              <a:t>s receive ring 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/>
              <a:t>If no receive frame is available, the packet is dropped</a:t>
            </a:r>
          </a:p>
          <a:p>
            <a:pPr lvl="2">
              <a:lnSpc>
                <a:spcPct val="90000"/>
              </a:lnSpc>
            </a:pPr>
            <a:r>
              <a:rPr lang="en-US" altLang="zh-CN" sz="2000" dirty="0"/>
              <a:t>Avoids </a:t>
            </a:r>
            <a:r>
              <a:rPr lang="en-US" altLang="zh-CN" sz="2000" dirty="0" err="1"/>
              <a:t>Xen</a:t>
            </a:r>
            <a:r>
              <a:rPr lang="en-US" altLang="zh-CN" sz="2000" dirty="0"/>
              <a:t>-guest copies; requires </a:t>
            </a:r>
            <a:r>
              <a:rPr lang="en-US" altLang="zh-CN" sz="2000" dirty="0" err="1"/>
              <a:t>pagealigned</a:t>
            </a:r>
            <a:r>
              <a:rPr lang="en-US" altLang="zh-CN" sz="2000" dirty="0"/>
              <a:t> receive buffers to be queued at VIF</a:t>
            </a:r>
            <a:r>
              <a:rPr lang="zh-CN" altLang="en-US" sz="2000" dirty="0"/>
              <a:t>’</a:t>
            </a:r>
            <a:r>
              <a:rPr lang="en-US" altLang="zh-CN" sz="2000" dirty="0"/>
              <a:t>s receive ring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496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Disk virtualization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Domain0 has access to physical disks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Currently: SCSI and IDE</a:t>
            </a:r>
          </a:p>
          <a:p>
            <a:pPr>
              <a:lnSpc>
                <a:spcPct val="90000"/>
              </a:lnSpc>
            </a:pPr>
            <a:r>
              <a:rPr lang="en-US" altLang="zh-CN"/>
              <a:t>All other domains: virtual block device (VBD)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Created &amp; configured by management software at domain0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Accessed via I/O ring mechanism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Possible reordering by Xen based on knowledge about disk layout</a:t>
            </a:r>
          </a:p>
          <a:p>
            <a:pPr>
              <a:lnSpc>
                <a:spcPct val="90000"/>
              </a:lnSpc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7346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Disk virtualization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/>
              <a:t>Xen maintains translation tables for each VBD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Used to map requests for VBD (ID,offset) to corresponding physical device and sector address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Zero-copy data transfers take place using DMA between memory pages pinned by requesting domain</a:t>
            </a:r>
          </a:p>
          <a:p>
            <a:pPr>
              <a:lnSpc>
                <a:spcPct val="90000"/>
              </a:lnSpc>
            </a:pPr>
            <a:r>
              <a:rPr lang="en-US" altLang="zh-CN"/>
              <a:t>Scheduling: batches of requests in round-robin fashion across domains</a:t>
            </a:r>
          </a:p>
          <a:p>
            <a:pPr>
              <a:lnSpc>
                <a:spcPct val="90000"/>
              </a:lnSpc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242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virtualize?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operating system to multiplex resources among operating systems!</a:t>
            </a:r>
          </a:p>
          <a:p>
            <a:pPr lvl="1"/>
            <a:r>
              <a:rPr lang="en-US" dirty="0"/>
              <a:t>Exports a virtual machine to the Operating systems</a:t>
            </a:r>
          </a:p>
          <a:p>
            <a:pPr lvl="1"/>
            <a:r>
              <a:rPr lang="en-US" dirty="0"/>
              <a:t>Called a hypervisor or Virtual Machine Monitor (VMM)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92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Evaluation</a:t>
            </a:r>
          </a:p>
        </p:txBody>
      </p:sp>
      <p:pic>
        <p:nvPicPr>
          <p:cNvPr id="61444" name="Picture 4" descr="{F6FF322F-95A8-4D65-800E-8A757900D388}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137525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94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Microbenchmarks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/>
              <a:t>Stat, open, close, fork, exec, etc </a:t>
            </a:r>
          </a:p>
          <a:p>
            <a:r>
              <a:rPr lang="en-US" altLang="zh-CN" sz="2800"/>
              <a:t>Xen shows overheads of up to 2x with respect to native Linux</a:t>
            </a:r>
          </a:p>
          <a:p>
            <a:pPr lvl="1"/>
            <a:r>
              <a:rPr lang="en-US" altLang="zh-CN" sz="2400"/>
              <a:t>(context switch across 16 processes; mmap latency)</a:t>
            </a:r>
          </a:p>
          <a:p>
            <a:r>
              <a:rPr lang="en-US" altLang="zh-CN" sz="2800"/>
              <a:t>VMware shows up to 20x overheads</a:t>
            </a:r>
          </a:p>
          <a:p>
            <a:pPr lvl="1"/>
            <a:r>
              <a:rPr lang="en-US" altLang="zh-CN" sz="2400"/>
              <a:t>(context switch; mmap latencies)</a:t>
            </a:r>
          </a:p>
          <a:p>
            <a:r>
              <a:rPr lang="en-US" altLang="zh-CN" sz="2800"/>
              <a:t>UML shows up to 200x overheads</a:t>
            </a:r>
          </a:p>
          <a:p>
            <a:pPr lvl="1"/>
            <a:r>
              <a:rPr lang="en-US" altLang="zh-CN" sz="2400"/>
              <a:t>Fork, exec, mmap; better than VMware in context switches</a:t>
            </a:r>
          </a:p>
          <a:p>
            <a:endParaRPr lang="en-US" altLang="zh-CN" sz="2800"/>
          </a:p>
        </p:txBody>
      </p:sp>
    </p:spTree>
    <p:extLst>
      <p:ext uri="{BB962C8B-B14F-4D97-AF65-F5344CB8AC3E}">
        <p14:creationId xmlns:p14="http://schemas.microsoft.com/office/powerpoint/2010/main" val="1742490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VT-x 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solve the problem that the x86 instructions architecture cannot be virtualized.</a:t>
            </a:r>
          </a:p>
          <a:p>
            <a:r>
              <a:rPr lang="en-US" sz="2400" dirty="0"/>
              <a:t>Simplify VMM software by closing virtualization holes by design.</a:t>
            </a:r>
          </a:p>
          <a:p>
            <a:pPr lvl="1"/>
            <a:r>
              <a:rPr lang="en-US" dirty="0"/>
              <a:t>Ring Compression</a:t>
            </a:r>
          </a:p>
          <a:p>
            <a:pPr lvl="1"/>
            <a:r>
              <a:rPr lang="en-US" dirty="0"/>
              <a:t>Non-trapping instructions</a:t>
            </a:r>
          </a:p>
          <a:p>
            <a:pPr lvl="1"/>
            <a:r>
              <a:rPr lang="en-US" dirty="0"/>
              <a:t>Excessive trapping</a:t>
            </a:r>
          </a:p>
          <a:p>
            <a:r>
              <a:rPr lang="en-US" sz="2400" dirty="0"/>
              <a:t>Eliminate need for software virtualization (</a:t>
            </a:r>
            <a:r>
              <a:rPr lang="en-US" sz="2400" dirty="0" err="1"/>
              <a:t>i.e</a:t>
            </a:r>
            <a:r>
              <a:rPr lang="en-US" sz="2400" dirty="0"/>
              <a:t> </a:t>
            </a:r>
            <a:r>
              <a:rPr lang="en-US" sz="2400" dirty="0" err="1"/>
              <a:t>paravirtualization</a:t>
            </a:r>
            <a:r>
              <a:rPr lang="en-US" sz="2400" dirty="0"/>
              <a:t>, binary translation).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175000"/>
            <a:ext cx="7659687" cy="1168400"/>
          </a:xfrm>
        </p:spPr>
        <p:txBody>
          <a:bodyPr>
            <a:normAutofit/>
          </a:bodyPr>
          <a:lstStyle/>
          <a:p>
            <a:r>
              <a:rPr lang="en-US" sz="4400" b="0" cap="none" dirty="0">
                <a:solidFill>
                  <a:prstClr val="black"/>
                </a:solidFill>
              </a:rPr>
              <a:t>CPU Virtualization with VT-x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3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Virtual Machine Extensions define processor-level support for virtual machines on the x86 platform by a new form of operation called VMX operation.</a:t>
            </a:r>
          </a:p>
          <a:p>
            <a:r>
              <a:rPr lang="en-US" sz="2400" dirty="0"/>
              <a:t>Kinds of VMX operation:</a:t>
            </a:r>
          </a:p>
          <a:p>
            <a:pPr lvl="1"/>
            <a:r>
              <a:rPr lang="en-US" sz="2400" b="1" dirty="0"/>
              <a:t>root:</a:t>
            </a:r>
            <a:r>
              <a:rPr lang="en-US" sz="2400" dirty="0"/>
              <a:t> VMM runs in VMX root operation</a:t>
            </a:r>
          </a:p>
          <a:p>
            <a:pPr lvl="1"/>
            <a:r>
              <a:rPr lang="en-US" sz="2400" b="1" dirty="0"/>
              <a:t>non-root:</a:t>
            </a:r>
            <a:r>
              <a:rPr lang="en-US" sz="2400" dirty="0"/>
              <a:t> Guest runs in VMX non-root operation</a:t>
            </a:r>
          </a:p>
          <a:p>
            <a:r>
              <a:rPr lang="en-US" sz="2600" dirty="0"/>
              <a:t>Eliminate de-privileging of Ring for guest OS.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0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038600"/>
            <a:ext cx="7772400" cy="594626"/>
          </a:xfrm>
        </p:spPr>
        <p:txBody>
          <a:bodyPr/>
          <a:lstStyle/>
          <a:p>
            <a:pPr algn="l"/>
            <a:r>
              <a:rPr lang="en-US" sz="2400" dirty="0"/>
              <a:t>             Pre VT-x                                                      Post VT-x</a:t>
            </a:r>
          </a:p>
        </p:txBody>
      </p:sp>
      <p:pic>
        <p:nvPicPr>
          <p:cNvPr id="3074" name="Picture 2" descr="C:\Users\Rohan\Desktop\intel_vtx_pre_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220074" cy="35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74163"/>
              </p:ext>
            </p:extLst>
          </p:nvPr>
        </p:nvGraphicFramePr>
        <p:xfrm>
          <a:off x="685800" y="4876800"/>
          <a:ext cx="7467600" cy="1651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/>
                        <a:t>VMM ring de-privileging of guest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VMM executes</a:t>
                      </a:r>
                      <a:r>
                        <a:rPr lang="en-US" b="0" baseline="0" dirty="0"/>
                        <a:t> in VMX root-mode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 Guest OS</a:t>
                      </a:r>
                      <a:r>
                        <a:rPr lang="en-US" b="0" baseline="0" dirty="0"/>
                        <a:t> aware its not at Ring 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Guest OS de-privileging</a:t>
                      </a:r>
                      <a:r>
                        <a:rPr lang="en-US" b="0" baseline="0" dirty="0"/>
                        <a:t> eliminated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Guest OS runs</a:t>
                      </a:r>
                      <a:r>
                        <a:rPr lang="en-US" b="0" baseline="0" dirty="0"/>
                        <a:t> directly on hardware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6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VMX Transitions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Transitions between VMX root operation and VMX non-root operation.</a:t>
            </a:r>
          </a:p>
          <a:p>
            <a:r>
              <a:rPr lang="en-US" sz="2400" dirty="0"/>
              <a:t>Kinds of VMX transitions:</a:t>
            </a:r>
          </a:p>
          <a:p>
            <a:pPr lvl="1"/>
            <a:r>
              <a:rPr lang="en-US" sz="2400" b="1" dirty="0"/>
              <a:t>VM Entry:</a:t>
            </a:r>
            <a:r>
              <a:rPr lang="en-US" sz="2400" dirty="0"/>
              <a:t> Transitions into VMX non-root operation. </a:t>
            </a:r>
          </a:p>
          <a:p>
            <a:pPr lvl="1"/>
            <a:r>
              <a:rPr lang="en-US" sz="2400" b="1" dirty="0"/>
              <a:t>VM Exit:</a:t>
            </a:r>
            <a:r>
              <a:rPr lang="en-US" sz="2400" dirty="0"/>
              <a:t> Transitions from VMX non-root operation to VMX root operation.</a:t>
            </a:r>
          </a:p>
          <a:p>
            <a:r>
              <a:rPr lang="en-US" sz="2600" dirty="0"/>
              <a:t>Registers and address space swapped in one atomic operation.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4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28600" y="3048000"/>
            <a:ext cx="815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Up Arrow 27"/>
          <p:cNvSpPr/>
          <p:nvPr/>
        </p:nvSpPr>
        <p:spPr>
          <a:xfrm>
            <a:off x="3276600" y="2609088"/>
            <a:ext cx="274320" cy="6675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VMX Transitions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VMX Non-Root Operation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306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VMX Root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1676400"/>
            <a:ext cx="1219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1676400"/>
            <a:ext cx="1219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0" y="1676400"/>
            <a:ext cx="1219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9400" y="2133600"/>
            <a:ext cx="12192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2133600"/>
            <a:ext cx="12192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2133600"/>
            <a:ext cx="12192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0" y="3276600"/>
            <a:ext cx="76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VMCS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 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80360" y="4191000"/>
            <a:ext cx="512064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80360" y="4648200"/>
            <a:ext cx="512064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Ring 0</a:t>
            </a:r>
          </a:p>
        </p:txBody>
      </p:sp>
      <p:sp>
        <p:nvSpPr>
          <p:cNvPr id="29" name="Up Arrow 28"/>
          <p:cNvSpPr/>
          <p:nvPr/>
        </p:nvSpPr>
        <p:spPr>
          <a:xfrm>
            <a:off x="4831080" y="2609088"/>
            <a:ext cx="274320" cy="6675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0" y="3276600"/>
            <a:ext cx="76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VMCS 2</a:t>
            </a:r>
          </a:p>
        </p:txBody>
      </p:sp>
      <p:sp>
        <p:nvSpPr>
          <p:cNvPr id="30" name="Up Arrow 29"/>
          <p:cNvSpPr/>
          <p:nvPr/>
        </p:nvSpPr>
        <p:spPr>
          <a:xfrm>
            <a:off x="6934200" y="2609088"/>
            <a:ext cx="274320" cy="6675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3276600"/>
            <a:ext cx="76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VMCS n</a:t>
            </a:r>
          </a:p>
        </p:txBody>
      </p:sp>
      <p:sp>
        <p:nvSpPr>
          <p:cNvPr id="32" name="Up Arrow 31"/>
          <p:cNvSpPr/>
          <p:nvPr/>
        </p:nvSpPr>
        <p:spPr>
          <a:xfrm flipV="1">
            <a:off x="3308604" y="3810000"/>
            <a:ext cx="210312" cy="822960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flipV="1">
            <a:off x="4876800" y="3810000"/>
            <a:ext cx="210312" cy="822960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flipV="1">
            <a:off x="6981444" y="3810000"/>
            <a:ext cx="210312" cy="822960"/>
          </a:xfrm>
          <a:prstGeom prst="up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90800" y="2743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VM Entry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7000" y="3837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VM Exit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5600" y="4648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vmlaunch</a:t>
            </a:r>
            <a:r>
              <a:rPr lang="en-US" sz="1200" b="1" dirty="0"/>
              <a:t> / </a:t>
            </a:r>
            <a:r>
              <a:rPr lang="en-US" sz="1200" b="1" dirty="0" err="1"/>
              <a:t>vmresume</a:t>
            </a:r>
            <a:endParaRPr lang="en-US" sz="1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4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VMCS: VM Control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structure to manage VMX non-root operation and VMX transitions.</a:t>
            </a:r>
          </a:p>
          <a:p>
            <a:r>
              <a:rPr lang="en-US" sz="2400" dirty="0"/>
              <a:t>Specifies guest OS state.</a:t>
            </a:r>
          </a:p>
          <a:p>
            <a:r>
              <a:rPr lang="en-US" sz="2400" dirty="0"/>
              <a:t>Configured by VMM.</a:t>
            </a:r>
          </a:p>
          <a:p>
            <a:r>
              <a:rPr lang="en-US" sz="2400" dirty="0"/>
              <a:t>Controls when VM exits occur.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25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VMCS: VM Control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VMCS consists of six logical groups:</a:t>
            </a:r>
          </a:p>
          <a:p>
            <a:r>
              <a:rPr lang="en-US" sz="2400" b="1" dirty="0"/>
              <a:t>Guest-state area: </a:t>
            </a:r>
            <a:r>
              <a:rPr lang="en-US" sz="2400" dirty="0"/>
              <a:t>Processor state saved into the guest-state area on VM exits and loaded on VM entries.</a:t>
            </a:r>
          </a:p>
          <a:p>
            <a:r>
              <a:rPr lang="en-US" sz="2400" b="1" dirty="0"/>
              <a:t>Host-state area: </a:t>
            </a:r>
            <a:r>
              <a:rPr lang="en-US" sz="2400" dirty="0"/>
              <a:t>Processor state loaded from the host-state area on VM exits.</a:t>
            </a:r>
          </a:p>
          <a:p>
            <a:r>
              <a:rPr lang="en-US" sz="2400" b="1" dirty="0"/>
              <a:t>VM-execution control fields: </a:t>
            </a:r>
            <a:r>
              <a:rPr lang="en-US" sz="2400" dirty="0"/>
              <a:t>Fields controlling processor operation in VMX non-root operation.</a:t>
            </a:r>
          </a:p>
          <a:p>
            <a:r>
              <a:rPr lang="en-US" sz="2400" b="1" dirty="0"/>
              <a:t>VM-exit control fields: </a:t>
            </a:r>
            <a:r>
              <a:rPr lang="en-US" sz="2400" dirty="0"/>
              <a:t>Fields that control VM exits.</a:t>
            </a:r>
          </a:p>
          <a:p>
            <a:r>
              <a:rPr lang="en-US" sz="2400" b="1" dirty="0"/>
              <a:t>VM-entry control fields: </a:t>
            </a:r>
            <a:r>
              <a:rPr lang="en-US" sz="2400" dirty="0"/>
              <a:t>Fields that control VM entries.</a:t>
            </a:r>
          </a:p>
          <a:p>
            <a:r>
              <a:rPr lang="en-US" sz="2400" b="1" dirty="0"/>
              <a:t>VM-exit information fields: </a:t>
            </a:r>
            <a:r>
              <a:rPr lang="en-US" sz="2400" dirty="0"/>
              <a:t>Read-only fields to receive information on VM exits describing the cause and the nature of the VM exit.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3E44-AABB-B944-A29C-BA60311571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 with VT-x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515328"/>
            <a:ext cx="4762500" cy="517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55320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[2]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5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175000"/>
            <a:ext cx="7659687" cy="1168400"/>
          </a:xfrm>
        </p:spPr>
        <p:txBody>
          <a:bodyPr/>
          <a:lstStyle/>
          <a:p>
            <a:r>
              <a:rPr lang="en-US" sz="4400" b="0" cap="none" dirty="0">
                <a:solidFill>
                  <a:prstClr val="black"/>
                </a:solidFill>
              </a:rPr>
              <a:t>MMU Virtualization with VT-x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8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VPID: 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 generation VT-x forces TLB flush on each VMX transition.</a:t>
            </a:r>
          </a:p>
          <a:p>
            <a:r>
              <a:rPr lang="en-US" sz="2400" dirty="0"/>
              <a:t>Performance loss on all VM exits.</a:t>
            </a:r>
          </a:p>
          <a:p>
            <a:r>
              <a:rPr lang="en-US" sz="2400" dirty="0"/>
              <a:t>Performance loss on most VM entries</a:t>
            </a:r>
          </a:p>
          <a:p>
            <a:pPr lvl="1"/>
            <a:r>
              <a:rPr lang="en-US" dirty="0"/>
              <a:t>Guest page tables not modified always</a:t>
            </a:r>
          </a:p>
          <a:p>
            <a:r>
              <a:rPr lang="en-US" dirty="0"/>
              <a:t>Better VMM software control of TLB flushes is beneficial.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0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sz="4400" dirty="0"/>
              <a:t>VPID: Virtual Processor Identifier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16-bit virtual-processor-ID field in the VMCS.</a:t>
            </a:r>
          </a:p>
          <a:p>
            <a:r>
              <a:rPr lang="en-US" sz="2400" dirty="0"/>
              <a:t>Cached linear translations tagged with VPID value.</a:t>
            </a:r>
          </a:p>
          <a:p>
            <a:r>
              <a:rPr lang="en-US" sz="2400" dirty="0"/>
              <a:t>No flush of TLBs on VM entry or VM exit if VPID active.</a:t>
            </a:r>
          </a:p>
          <a:p>
            <a:r>
              <a:rPr lang="en-US" sz="2400" dirty="0"/>
              <a:t>TLB entries of different virtual machines can all co-exist in the TLB.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4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Virtualizing Memory in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abstractions of memory:</a:t>
            </a:r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200400" y="3072825"/>
            <a:ext cx="457200" cy="5334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682425"/>
            <a:ext cx="6324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52400" y="3377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6077496" y="337762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4GB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463225"/>
            <a:ext cx="4401096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D16349"/>
                </a:solidFill>
              </a:rPr>
              <a:t>Current Guest Process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52400" y="2158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6077496" y="215842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4GB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9696" y="2463225"/>
            <a:ext cx="1923504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D16349"/>
                </a:solidFill>
              </a:rPr>
              <a:t>Guest OS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6705600" y="2438400"/>
            <a:ext cx="149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Virtual </a:t>
            </a:r>
          </a:p>
          <a:p>
            <a:pPr algn="ctr"/>
            <a:r>
              <a:rPr lang="en-US" sz="1600" b="1" dirty="0"/>
              <a:t>Address Spaces</a:t>
            </a:r>
          </a:p>
        </p:txBody>
      </p:sp>
      <p:sp>
        <p:nvSpPr>
          <p:cNvPr id="13" name="TextBox 37"/>
          <p:cNvSpPr txBox="1"/>
          <p:nvPr/>
        </p:nvSpPr>
        <p:spPr>
          <a:xfrm>
            <a:off x="6705600" y="3657600"/>
            <a:ext cx="149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Physical</a:t>
            </a:r>
          </a:p>
          <a:p>
            <a:pPr algn="ctr"/>
            <a:r>
              <a:rPr lang="en-US" sz="1600" b="1" dirty="0"/>
              <a:t>Address Spaces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682425"/>
            <a:ext cx="28956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D16349"/>
                </a:solidFill>
              </a:rPr>
              <a:t>Virtual RAM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3682425"/>
            <a:ext cx="6096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D16349"/>
                </a:solidFill>
              </a:rPr>
              <a:t>Virtual</a:t>
            </a:r>
          </a:p>
          <a:p>
            <a:pPr algn="ctr"/>
            <a:r>
              <a:rPr lang="en-US" sz="1200" dirty="0">
                <a:solidFill>
                  <a:srgbClr val="D16349"/>
                </a:solidFill>
              </a:rPr>
              <a:t>ROM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3682425"/>
            <a:ext cx="8382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D16349"/>
                </a:solidFill>
              </a:rPr>
              <a:t>Virtual</a:t>
            </a:r>
          </a:p>
          <a:p>
            <a:pPr algn="ctr"/>
            <a:r>
              <a:rPr lang="en-US" sz="1200" dirty="0">
                <a:solidFill>
                  <a:srgbClr val="D16349"/>
                </a:solidFill>
              </a:rPr>
              <a:t>Devices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000" y="3682425"/>
            <a:ext cx="5334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D16349"/>
                </a:solidFill>
              </a:rPr>
              <a:t>Virtual</a:t>
            </a:r>
          </a:p>
          <a:p>
            <a:pPr algn="ctr"/>
            <a:r>
              <a:rPr lang="en-US" sz="900" dirty="0">
                <a:solidFill>
                  <a:srgbClr val="D16349"/>
                </a:solidFill>
              </a:rPr>
              <a:t>Frame</a:t>
            </a:r>
          </a:p>
          <a:p>
            <a:pPr algn="ctr"/>
            <a:r>
              <a:rPr lang="en-US" sz="900" dirty="0">
                <a:solidFill>
                  <a:srgbClr val="D16349"/>
                </a:solidFill>
              </a:rPr>
              <a:t>Buffer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901625"/>
            <a:ext cx="6324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4596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77496" y="459682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4GB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05600" y="4876800"/>
            <a:ext cx="141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Machine</a:t>
            </a:r>
          </a:p>
          <a:p>
            <a:pPr algn="ctr"/>
            <a:r>
              <a:rPr lang="en-US" sz="1600" b="1" dirty="0"/>
              <a:t>Address Space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" y="4901625"/>
            <a:ext cx="35814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D16349"/>
                </a:solidFill>
              </a:rPr>
              <a:t>RAM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19800" y="4901625"/>
            <a:ext cx="5334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D16349"/>
                </a:solidFill>
              </a:rPr>
              <a:t>ROM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1000" y="4901625"/>
            <a:ext cx="8382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D16349"/>
                </a:solidFill>
              </a:rPr>
              <a:t>Devices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4901625"/>
            <a:ext cx="5334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D16349"/>
                </a:solidFill>
              </a:rPr>
              <a:t>Frame</a:t>
            </a:r>
          </a:p>
          <a:p>
            <a:pPr algn="ctr"/>
            <a:r>
              <a:rPr lang="en-US" sz="1050" dirty="0">
                <a:solidFill>
                  <a:srgbClr val="D16349"/>
                </a:solidFill>
              </a:rPr>
              <a:t>Buffer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3200400" y="4292025"/>
            <a:ext cx="457200" cy="53340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9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/>
              <a:t>VMM maintains shadow page tables that map guest-virtual pages directly to machine pages.</a:t>
            </a:r>
          </a:p>
          <a:p>
            <a:r>
              <a:rPr lang="en-US" sz="2800" dirty="0"/>
              <a:t>Guest modifications to V-&gt;P tables synced to VMM V-&gt;M shadow page tables.</a:t>
            </a:r>
          </a:p>
          <a:p>
            <a:pPr lvl="1"/>
            <a:r>
              <a:rPr lang="en-US" sz="2400" dirty="0"/>
              <a:t>Guest OS page tables marked as read-only.</a:t>
            </a:r>
          </a:p>
          <a:p>
            <a:pPr lvl="1"/>
            <a:r>
              <a:rPr lang="en-US" sz="2400" dirty="0"/>
              <a:t>Modifications of page tables by guest OS -&gt; trapped to VMM.</a:t>
            </a:r>
          </a:p>
          <a:p>
            <a:pPr lvl="1"/>
            <a:r>
              <a:rPr lang="en-US" sz="2400" dirty="0"/>
              <a:t>Shadow page tables synced to the guest OS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9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/>
          <a:p>
            <a:r>
              <a:rPr lang="en-US" sz="2400" dirty="0"/>
              <a:t>Set CR3 by guest OS (1)</a:t>
            </a:r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2705100" y="266700"/>
            <a:ext cx="1295400" cy="2895600"/>
          </a:xfrm>
          <a:prstGeom prst="bentConnector3">
            <a:avLst>
              <a:gd name="adj1" fmla="val 124949"/>
            </a:avLst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819400" y="1066800"/>
            <a:ext cx="914400" cy="1879431"/>
            <a:chOff x="1371600" y="1752600"/>
            <a:chExt cx="914400" cy="1879431"/>
          </a:xfrm>
          <a:noFill/>
        </p:grpSpPr>
        <p:sp>
          <p:nvSpPr>
            <p:cNvPr id="86" name="Rectangle 85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4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19400" y="3581400"/>
            <a:ext cx="914633" cy="1879431"/>
            <a:chOff x="1371600" y="1752600"/>
            <a:chExt cx="914633" cy="1879431"/>
          </a:xfrm>
          <a:noFill/>
        </p:grpSpPr>
        <p:sp>
          <p:nvSpPr>
            <p:cNvPr id="77" name="Rectangle 76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49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43400" y="1066800"/>
            <a:ext cx="914400" cy="1879431"/>
            <a:chOff x="1371600" y="1752600"/>
            <a:chExt cx="914400" cy="1879431"/>
          </a:xfrm>
          <a:noFill/>
        </p:grpSpPr>
        <p:sp>
          <p:nvSpPr>
            <p:cNvPr id="68" name="Rectangle 67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60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7400" y="1066800"/>
            <a:ext cx="914400" cy="1879431"/>
            <a:chOff x="1371600" y="1752600"/>
            <a:chExt cx="914400" cy="1879431"/>
          </a:xfrm>
          <a:noFill/>
        </p:grpSpPr>
        <p:sp>
          <p:nvSpPr>
            <p:cNvPr id="59" name="Rectangle 58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70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3400" y="3581400"/>
            <a:ext cx="914633" cy="1879431"/>
            <a:chOff x="1371600" y="1752600"/>
            <a:chExt cx="914633" cy="1879431"/>
          </a:xfrm>
          <a:noFill/>
        </p:grpSpPr>
        <p:sp>
          <p:nvSpPr>
            <p:cNvPr id="50" name="Rectangle 49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90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3581400"/>
            <a:ext cx="914633" cy="1879431"/>
            <a:chOff x="1371600" y="1752600"/>
            <a:chExt cx="914633" cy="1879431"/>
          </a:xfrm>
          <a:noFill/>
        </p:grpSpPr>
        <p:sp>
          <p:nvSpPr>
            <p:cNvPr id="41" name="Rectangle 40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00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5400000">
            <a:off x="2933700" y="32385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457700" y="32385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981700" y="32385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19400" y="1295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1524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1981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2209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1295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981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1752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0" y="1295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1066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38100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0386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43400" y="35814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3400" y="42672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38100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7400" y="47244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86000"/>
            <a:ext cx="9144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3" name="TextBox 136"/>
          <p:cNvSpPr txBox="1"/>
          <p:nvPr/>
        </p:nvSpPr>
        <p:spPr>
          <a:xfrm>
            <a:off x="1371600" y="2590800"/>
            <a:ext cx="109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Virtual CR3</a:t>
            </a:r>
          </a:p>
        </p:txBody>
      </p:sp>
      <p:sp>
        <p:nvSpPr>
          <p:cNvPr id="34" name="TextBox 138"/>
          <p:cNvSpPr txBox="1"/>
          <p:nvPr/>
        </p:nvSpPr>
        <p:spPr>
          <a:xfrm>
            <a:off x="1447800" y="3505200"/>
            <a:ext cx="109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Real CR3</a:t>
            </a:r>
          </a:p>
        </p:txBody>
      </p:sp>
      <p:cxnSp>
        <p:nvCxnSpPr>
          <p:cNvPr id="35" name="Elbow Connector 34"/>
          <p:cNvCxnSpPr>
            <a:stCxn id="36" idx="0"/>
          </p:cNvCxnSpPr>
          <p:nvPr/>
        </p:nvCxnSpPr>
        <p:spPr>
          <a:xfrm rot="5400000" flipH="1" flipV="1">
            <a:off x="3467100" y="-495300"/>
            <a:ext cx="1295400" cy="4419600"/>
          </a:xfrm>
          <a:prstGeom prst="bentConnector3">
            <a:avLst>
              <a:gd name="adj1" fmla="val 124949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8288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3810000"/>
            <a:ext cx="9144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9050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38" idx="4"/>
          </p:cNvCxnSpPr>
          <p:nvPr/>
        </p:nvCxnSpPr>
        <p:spPr>
          <a:xfrm rot="16200000" flipH="1">
            <a:off x="2705100" y="3314700"/>
            <a:ext cx="1371600" cy="2819400"/>
          </a:xfrm>
          <a:prstGeom prst="bentConnector3">
            <a:avLst>
              <a:gd name="adj1" fmla="val 127012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76800" y="914400"/>
            <a:ext cx="13716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04800" y="6962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[6]</a:t>
            </a:r>
          </a:p>
        </p:txBody>
      </p:sp>
    </p:spTree>
    <p:extLst>
      <p:ext uri="{BB962C8B-B14F-4D97-AF65-F5344CB8AC3E}">
        <p14:creationId xmlns:p14="http://schemas.microsoft.com/office/powerpoint/2010/main" val="499102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Set CR3 by guest OS (2)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819167" y="609600"/>
            <a:ext cx="914400" cy="1879431"/>
            <a:chOff x="1371600" y="1752600"/>
            <a:chExt cx="914400" cy="1879431"/>
          </a:xfrm>
          <a:noFill/>
        </p:grpSpPr>
        <p:sp>
          <p:nvSpPr>
            <p:cNvPr id="168" name="Rectangle 167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4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19167" y="3124200"/>
            <a:ext cx="914633" cy="1879431"/>
            <a:chOff x="1371600" y="1752600"/>
            <a:chExt cx="914633" cy="1879431"/>
          </a:xfrm>
          <a:noFill/>
        </p:grpSpPr>
        <p:sp>
          <p:nvSpPr>
            <p:cNvPr id="159" name="Rectangle 158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49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343167" y="609600"/>
            <a:ext cx="914400" cy="1879431"/>
            <a:chOff x="1371600" y="1752600"/>
            <a:chExt cx="914400" cy="1879431"/>
          </a:xfrm>
          <a:noFill/>
        </p:grpSpPr>
        <p:sp>
          <p:nvSpPr>
            <p:cNvPr id="150" name="Rectangle 149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60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67167" y="609600"/>
            <a:ext cx="914400" cy="1879431"/>
            <a:chOff x="1371600" y="1752600"/>
            <a:chExt cx="914400" cy="1879431"/>
          </a:xfrm>
          <a:noFill/>
        </p:grpSpPr>
        <p:sp>
          <p:nvSpPr>
            <p:cNvPr id="141" name="Rectangle 140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70"/>
            <p:cNvSpPr txBox="1"/>
            <p:nvPr/>
          </p:nvSpPr>
          <p:spPr>
            <a:xfrm>
              <a:off x="1419073" y="3124200"/>
              <a:ext cx="819455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Guest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343167" y="3124200"/>
            <a:ext cx="914633" cy="1879431"/>
            <a:chOff x="1371600" y="1752600"/>
            <a:chExt cx="914633" cy="1879431"/>
          </a:xfrm>
          <a:noFill/>
        </p:grpSpPr>
        <p:sp>
          <p:nvSpPr>
            <p:cNvPr id="132" name="Rectangle 131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90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867167" y="3124200"/>
            <a:ext cx="914633" cy="1879431"/>
            <a:chOff x="1371600" y="1752600"/>
            <a:chExt cx="914633" cy="1879431"/>
          </a:xfrm>
          <a:noFill/>
        </p:grpSpPr>
        <p:sp>
          <p:nvSpPr>
            <p:cNvPr id="123" name="Rectangle 122"/>
            <p:cNvSpPr/>
            <p:nvPr/>
          </p:nvSpPr>
          <p:spPr>
            <a:xfrm>
              <a:off x="1371600" y="1752600"/>
              <a:ext cx="914400" cy="18288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1371600" y="1752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71600" y="1981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371600" y="22098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371600" y="24384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371600" y="26670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371600" y="28956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371600" y="3124200"/>
              <a:ext cx="914400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00"/>
            <p:cNvSpPr txBox="1"/>
            <p:nvPr/>
          </p:nvSpPr>
          <p:spPr>
            <a:xfrm>
              <a:off x="1419073" y="3124200"/>
              <a:ext cx="867160" cy="5078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Shadow</a:t>
              </a:r>
              <a:endParaRPr lang="en-US" sz="1400" b="1" dirty="0"/>
            </a:p>
            <a:p>
              <a:pPr algn="ctr"/>
              <a:r>
                <a:rPr lang="en-US" sz="1050" b="1" dirty="0"/>
                <a:t>Page Table</a:t>
              </a: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 rot="5400000">
            <a:off x="2933467" y="27813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4457467" y="27813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5981467" y="2781300"/>
            <a:ext cx="685800" cy="158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819167" y="838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19167" y="10668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19167" y="1524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867167" y="1752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867167" y="838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343167" y="15240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343167" y="12954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343167" y="8382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343167" y="609600"/>
            <a:ext cx="9144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819167" y="33528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19167" y="35814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343167" y="31242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43167" y="38100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867167" y="33528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867167" y="4267200"/>
            <a:ext cx="914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447567" y="1828800"/>
            <a:ext cx="9144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6" name="TextBox 136"/>
          <p:cNvSpPr txBox="1"/>
          <p:nvPr/>
        </p:nvSpPr>
        <p:spPr>
          <a:xfrm>
            <a:off x="1371367" y="2133600"/>
            <a:ext cx="109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Virtual CR3</a:t>
            </a:r>
          </a:p>
        </p:txBody>
      </p:sp>
      <p:sp>
        <p:nvSpPr>
          <p:cNvPr id="117" name="TextBox 138"/>
          <p:cNvSpPr txBox="1"/>
          <p:nvPr/>
        </p:nvSpPr>
        <p:spPr>
          <a:xfrm>
            <a:off x="1447567" y="3048000"/>
            <a:ext cx="109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Real CR3</a:t>
            </a:r>
          </a:p>
        </p:txBody>
      </p:sp>
      <p:cxnSp>
        <p:nvCxnSpPr>
          <p:cNvPr id="118" name="Elbow Connector 117"/>
          <p:cNvCxnSpPr>
            <a:stCxn id="119" idx="0"/>
          </p:cNvCxnSpPr>
          <p:nvPr/>
        </p:nvCxnSpPr>
        <p:spPr>
          <a:xfrm rot="5400000" flipH="1" flipV="1">
            <a:off x="3466867" y="-952500"/>
            <a:ext cx="1295400" cy="4419600"/>
          </a:xfrm>
          <a:prstGeom prst="bentConnector3">
            <a:avLst>
              <a:gd name="adj1" fmla="val 124949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1828567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523767" y="3352800"/>
            <a:ext cx="9144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904767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cxnSp>
        <p:nvCxnSpPr>
          <p:cNvPr id="122" name="Elbow Connector 121"/>
          <p:cNvCxnSpPr>
            <a:stCxn id="121" idx="4"/>
          </p:cNvCxnSpPr>
          <p:nvPr/>
        </p:nvCxnSpPr>
        <p:spPr>
          <a:xfrm rot="16200000" flipH="1">
            <a:off x="3453478" y="2108888"/>
            <a:ext cx="1422231" cy="4367253"/>
          </a:xfrm>
          <a:prstGeom prst="bentConnector3">
            <a:avLst>
              <a:gd name="adj1" fmla="val 12272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7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Drawbacks: Shadow Page Tables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Maintaining consistency between guest page tables and shadow page tables leads to an overhead: VMM traps</a:t>
            </a:r>
          </a:p>
          <a:p>
            <a:r>
              <a:rPr lang="en-US" sz="2400" dirty="0"/>
              <a:t>Loss of performance due to TLB flush on every “world-switch”.</a:t>
            </a:r>
          </a:p>
          <a:p>
            <a:r>
              <a:rPr lang="en-US" sz="2400" dirty="0"/>
              <a:t>Memory overhead due to shadow copying of guest page tables.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40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/ Extended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Extended page-table mechanism (EPT) used to support the virtualization of physical memory.</a:t>
            </a:r>
          </a:p>
          <a:p>
            <a:r>
              <a:rPr lang="en-US" sz="2400" dirty="0"/>
              <a:t>Translates the guest-physical addresses used in VMX non-root operation.</a:t>
            </a:r>
          </a:p>
          <a:p>
            <a:r>
              <a:rPr lang="en-US" sz="2400" dirty="0"/>
              <a:t>Guest-physical addresses are translated by traversing a set of EPT paging structures to produce physical addresses that are used to access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27"/>
            <a:ext cx="7772400" cy="1143000"/>
          </a:xfrm>
        </p:spPr>
        <p:txBody>
          <a:bodyPr/>
          <a:lstStyle/>
          <a:p>
            <a:r>
              <a:rPr lang="en-US" dirty="0"/>
              <a:t>Two types of hypervisors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752600"/>
          </a:xfrm>
        </p:spPr>
        <p:txBody>
          <a:bodyPr/>
          <a:lstStyle/>
          <a:p>
            <a:r>
              <a:rPr lang="en-US" sz="2000" dirty="0"/>
              <a:t>Type 1: Native (bare metal)</a:t>
            </a:r>
          </a:p>
          <a:p>
            <a:pPr lvl="1"/>
            <a:r>
              <a:rPr lang="en-US" sz="1800" dirty="0"/>
              <a:t>Hypervisor runs on top of the bare metal machine</a:t>
            </a:r>
          </a:p>
          <a:p>
            <a:pPr lvl="1"/>
            <a:r>
              <a:rPr lang="en-US" sz="1800" dirty="0"/>
              <a:t>e.g., KVM</a:t>
            </a:r>
          </a:p>
          <a:p>
            <a:r>
              <a:rPr lang="en-US" sz="2000" dirty="0"/>
              <a:t>Type 2: Hosted</a:t>
            </a:r>
          </a:p>
          <a:p>
            <a:pPr lvl="1"/>
            <a:r>
              <a:rPr lang="en-US" sz="1800" dirty="0"/>
              <a:t>Hypervisor is an emulator</a:t>
            </a:r>
          </a:p>
          <a:p>
            <a:pPr lvl="1"/>
            <a:r>
              <a:rPr lang="en-US" sz="1800" dirty="0"/>
              <a:t>e.g., </a:t>
            </a:r>
            <a:r>
              <a:rPr lang="en-US" sz="1800" dirty="0" err="1"/>
              <a:t>VMWare</a:t>
            </a:r>
            <a:r>
              <a:rPr lang="en-US" sz="1800" dirty="0"/>
              <a:t>, virtual box, QEMU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90600"/>
            <a:ext cx="4749800" cy="36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/ Extended Page Tables</a:t>
            </a:r>
          </a:p>
        </p:txBody>
      </p:sp>
      <p:pic>
        <p:nvPicPr>
          <p:cNvPr id="1026" name="Picture 2" descr="C:\Users\Rohan\Desktop\ep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53" y="1905000"/>
            <a:ext cx="9043814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6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/>
          <a:lstStyle/>
          <a:p>
            <a:r>
              <a:rPr lang="en-US" sz="2800" dirty="0"/>
              <a:t>Nested / Extended Page Tables</a:t>
            </a:r>
          </a:p>
        </p:txBody>
      </p:sp>
      <p:pic>
        <p:nvPicPr>
          <p:cNvPr id="2053" name="Picture 5" descr="C:\Users\Rohan\Desktop\EPT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1692"/>
            <a:ext cx="8153400" cy="52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65048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/>
              <a:t>: [4]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6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Advantages: EPT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Simplified VMM design.</a:t>
            </a:r>
          </a:p>
          <a:p>
            <a:r>
              <a:rPr lang="en-US" sz="2400" dirty="0"/>
              <a:t>Guest page table modifications need not be trapped, hence VM exits reduced.</a:t>
            </a:r>
          </a:p>
          <a:p>
            <a:r>
              <a:rPr lang="en-US" sz="2400" dirty="0"/>
              <a:t>Reduced memory footprint compared to shadow page table algorithms.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1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Disadvantages: 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TLB miss is very costly since guest-physical address to machine address needs an extra EPT walk for each stage of guest-virtual address translation.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3D95-0569-4AD4-8706-96E6A7B867B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Hybrid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308896" cy="339498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953000"/>
            <a:ext cx="8686800" cy="1905000"/>
          </a:xfrm>
        </p:spPr>
        <p:txBody>
          <a:bodyPr/>
          <a:lstStyle/>
          <a:p>
            <a:r>
              <a:rPr lang="en-US" dirty="0"/>
              <a:t>Some hybrids exist, e.g., </a:t>
            </a:r>
            <a:r>
              <a:rPr lang="en-US" dirty="0" err="1"/>
              <a:t>Xen</a:t>
            </a:r>
            <a:endParaRPr lang="en-US" dirty="0"/>
          </a:p>
          <a:p>
            <a:pPr lvl="1"/>
            <a:r>
              <a:rPr lang="en-US" dirty="0"/>
              <a:t>Mostly bare metal</a:t>
            </a:r>
          </a:p>
          <a:p>
            <a:pPr lvl="1"/>
            <a:r>
              <a:rPr lang="en-US" dirty="0"/>
              <a:t>VM0/Dom0 to keep device drivers out of VMM</a:t>
            </a:r>
          </a:p>
        </p:txBody>
      </p:sp>
    </p:spTree>
    <p:extLst>
      <p:ext uri="{BB962C8B-B14F-4D97-AF65-F5344CB8AC3E}">
        <p14:creationId xmlns:p14="http://schemas.microsoft.com/office/powerpoint/2010/main" val="335909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back – 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IBM VM 370 (1970s)</a:t>
            </a:r>
          </a:p>
          <a:p>
            <a:r>
              <a:rPr lang="en-US" sz="2800" dirty="0"/>
              <a:t>Microkernels (late 80s/90s)</a:t>
            </a:r>
          </a:p>
          <a:p>
            <a:r>
              <a:rPr lang="en-US" sz="2800" dirty="0"/>
              <a:t>Extensibility (90s)</a:t>
            </a:r>
          </a:p>
          <a:p>
            <a:r>
              <a:rPr lang="en-US" sz="2800" dirty="0"/>
              <a:t>SIMOS (late 90s)</a:t>
            </a:r>
          </a:p>
          <a:p>
            <a:pPr lvl="1"/>
            <a:r>
              <a:rPr lang="en-US" sz="2400" dirty="0"/>
              <a:t>Eventually became </a:t>
            </a:r>
            <a:r>
              <a:rPr lang="en-US" sz="2400" dirty="0" err="1"/>
              <a:t>VMWare</a:t>
            </a:r>
            <a:r>
              <a:rPr lang="en-US" sz="2400" dirty="0"/>
              <a:t> (2000)</a:t>
            </a:r>
          </a:p>
          <a:p>
            <a:r>
              <a:rPr lang="en-US" sz="2800" dirty="0" err="1"/>
              <a:t>Xen</a:t>
            </a:r>
            <a:r>
              <a:rPr lang="en-US" sz="2800" dirty="0"/>
              <a:t>, </a:t>
            </a:r>
            <a:r>
              <a:rPr lang="en-US" sz="2800" dirty="0" err="1"/>
              <a:t>Vmware</a:t>
            </a:r>
            <a:r>
              <a:rPr lang="en-US" sz="2800" dirty="0"/>
              <a:t>, others (2000s)</a:t>
            </a:r>
          </a:p>
          <a:p>
            <a:r>
              <a:rPr lang="en-US" sz="2800" dirty="0"/>
              <a:t>Ubiquitous use, Cloud computing, data centers, </a:t>
            </a:r>
            <a:r>
              <a:rPr lang="is-IS" sz="2800" dirty="0"/>
              <a:t>…</a:t>
            </a:r>
          </a:p>
          <a:p>
            <a:pPr lvl="1"/>
            <a:r>
              <a:rPr lang="is-IS" sz="2400" dirty="0"/>
              <a:t>Makes computing a utility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Full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114800"/>
          </a:xfrm>
        </p:spPr>
        <p:txBody>
          <a:bodyPr/>
          <a:lstStyle/>
          <a:p>
            <a:r>
              <a:rPr lang="en-US" sz="2400" dirty="0"/>
              <a:t>Idea: run guest operating systems unmodified</a:t>
            </a:r>
          </a:p>
          <a:p>
            <a:endParaRPr lang="en-US" sz="2400" dirty="0"/>
          </a:p>
          <a:p>
            <a:r>
              <a:rPr lang="en-US" sz="2400" dirty="0"/>
              <a:t>However, supervisor is the real privileged software</a:t>
            </a:r>
          </a:p>
          <a:p>
            <a:endParaRPr lang="en-US" sz="2400" dirty="0"/>
          </a:p>
          <a:p>
            <a:r>
              <a:rPr lang="en-US" sz="2400" dirty="0"/>
              <a:t>When OS executes privileged instruction, trap to hypervisor who executes it for the OS</a:t>
            </a:r>
          </a:p>
          <a:p>
            <a:endParaRPr lang="en-US" sz="2400" dirty="0"/>
          </a:p>
          <a:p>
            <a:r>
              <a:rPr lang="en-US" sz="2400" dirty="0"/>
              <a:t>This can be very expensive</a:t>
            </a:r>
          </a:p>
          <a:p>
            <a:endParaRPr lang="en-US" sz="2400" dirty="0"/>
          </a:p>
          <a:p>
            <a:r>
              <a:rPr lang="en-US" sz="2400" dirty="0"/>
              <a:t>Also, subject to quirks of the architecture</a:t>
            </a:r>
          </a:p>
          <a:p>
            <a:pPr lvl="1"/>
            <a:r>
              <a:rPr lang="en-US" sz="2000" dirty="0"/>
              <a:t>Example, x86 fails silently if some privileged instructions execute without privilege</a:t>
            </a:r>
          </a:p>
          <a:p>
            <a:pPr lvl="1"/>
            <a:r>
              <a:rPr lang="en-US" sz="2000" dirty="0"/>
              <a:t>E.g., </a:t>
            </a:r>
            <a:r>
              <a:rPr lang="en-US" sz="2000" dirty="0" err="1"/>
              <a:t>popf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4450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31750" cap="flat" cmpd="sng" algn="ctr">
          <a:solidFill>
            <a:srgbClr val="00FF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86678</TotalTime>
  <Words>2851</Words>
  <Application>Microsoft Macintosh PowerPoint</Application>
  <PresentationFormat>On-screen Show (4:3)</PresentationFormat>
  <Paragraphs>537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Chalkboard</vt:lpstr>
      <vt:lpstr>Times</vt:lpstr>
      <vt:lpstr>Blank Presentation</vt:lpstr>
      <vt:lpstr>Advanced Operating Systems (CS 202)  Virtualization</vt:lpstr>
      <vt:lpstr>Virtualization</vt:lpstr>
      <vt:lpstr>Virtualization motivation</vt:lpstr>
      <vt:lpstr>How do we virtualize?</vt:lpstr>
      <vt:lpstr>Virtualization Models</vt:lpstr>
      <vt:lpstr>Two types of hypervisors</vt:lpstr>
      <vt:lpstr>Hybrid organizations</vt:lpstr>
      <vt:lpstr>Stepping back – some history</vt:lpstr>
      <vt:lpstr>Full virtualization</vt:lpstr>
      <vt:lpstr>Example: Disable Interrupts </vt:lpstr>
      <vt:lpstr>Binary translation--making full virtualization practical</vt:lpstr>
      <vt:lpstr>Binary Translation Example</vt:lpstr>
      <vt:lpstr>Paravirtualization</vt:lpstr>
      <vt:lpstr>Hardware supported virtualization (Intel VT-x, AMD-V)</vt:lpstr>
      <vt:lpstr>NUTS and BOLTS</vt:lpstr>
      <vt:lpstr>What needs to be done?</vt:lpstr>
      <vt:lpstr>Xen</vt:lpstr>
      <vt:lpstr>Xen</vt:lpstr>
      <vt:lpstr>Implementation summary</vt:lpstr>
      <vt:lpstr>Xen VM interface: Memory</vt:lpstr>
      <vt:lpstr>Two Layers of Virtual Memory</vt:lpstr>
      <vt:lpstr>Guest’s Page Tables Are Invalid</vt:lpstr>
      <vt:lpstr>Shadow Page Tables</vt:lpstr>
      <vt:lpstr>Building Shadow Tables</vt:lpstr>
      <vt:lpstr>More VMM Tricks</vt:lpstr>
      <vt:lpstr>Xen VM interface: CPU</vt:lpstr>
      <vt:lpstr>Details: CPU </vt:lpstr>
      <vt:lpstr>Xen VM interface: I/O</vt:lpstr>
      <vt:lpstr>Details: I/O 1</vt:lpstr>
      <vt:lpstr>Details: I/O 2</vt:lpstr>
      <vt:lpstr>OS Porting Cost</vt:lpstr>
      <vt:lpstr>Control Transfer</vt:lpstr>
      <vt:lpstr>Event notification</vt:lpstr>
      <vt:lpstr>Data Transfer: Descriptor Ring</vt:lpstr>
      <vt:lpstr>Network Virtualization</vt:lpstr>
      <vt:lpstr>Network Virtualization</vt:lpstr>
      <vt:lpstr>Network Virtualization</vt:lpstr>
      <vt:lpstr>Disk virtualization</vt:lpstr>
      <vt:lpstr>Disk virtualization</vt:lpstr>
      <vt:lpstr>Evaluation</vt:lpstr>
      <vt:lpstr>Microbenchmarks</vt:lpstr>
      <vt:lpstr>VT-x : Motivation</vt:lpstr>
      <vt:lpstr>CPU Virtualization with VT-x</vt:lpstr>
      <vt:lpstr>VMX</vt:lpstr>
      <vt:lpstr>             Pre VT-x                                                      Post VT-x</vt:lpstr>
      <vt:lpstr>VMX Transitions</vt:lpstr>
      <vt:lpstr>VMX Transitions</vt:lpstr>
      <vt:lpstr>VMCS: VM Control Structure</vt:lpstr>
      <vt:lpstr>VMCS: VM Control Structure</vt:lpstr>
      <vt:lpstr>CPU Virtualization with VT-x</vt:lpstr>
      <vt:lpstr>MMU Virtualization with VT-x</vt:lpstr>
      <vt:lpstr>VPID: Motivation</vt:lpstr>
      <vt:lpstr>VPID: Virtual Processor Identifier </vt:lpstr>
      <vt:lpstr>Virtualizing Memory in Software</vt:lpstr>
      <vt:lpstr>Shadow Page Tables</vt:lpstr>
      <vt:lpstr>Set CR3 by guest OS (1)</vt:lpstr>
      <vt:lpstr>Set CR3 by guest OS (2)</vt:lpstr>
      <vt:lpstr>Drawbacks: Shadow Page Tables</vt:lpstr>
      <vt:lpstr>Nested / Extended Page Tables</vt:lpstr>
      <vt:lpstr>Nested / Extended Page Tables</vt:lpstr>
      <vt:lpstr>Nested / Extended Page Tables</vt:lpstr>
      <vt:lpstr>Advantages: EPT</vt:lpstr>
      <vt:lpstr>Disadvantages: EPT</vt:lpstr>
    </vt:vector>
  </TitlesOfParts>
  <Manager/>
  <Company>Harsha V. Madhyastha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Operating Systems</dc:title>
  <dc:subject/>
  <dc:creator/>
  <cp:keywords/>
  <dc:description/>
  <cp:lastModifiedBy>Nael Abu-Ghazaleh</cp:lastModifiedBy>
  <cp:revision>1535</cp:revision>
  <cp:lastPrinted>2010-02-22T17:58:41Z</cp:lastPrinted>
  <dcterms:created xsi:type="dcterms:W3CDTF">2012-09-26T18:54:20Z</dcterms:created>
  <dcterms:modified xsi:type="dcterms:W3CDTF">2021-06-03T21:20:42Z</dcterms:modified>
  <cp:category/>
</cp:coreProperties>
</file>