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14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4" r:id="rId16"/>
    <p:sldId id="305" r:id="rId17"/>
    <p:sldId id="396" r:id="rId18"/>
    <p:sldId id="303" r:id="rId19"/>
    <p:sldId id="306" r:id="rId20"/>
    <p:sldId id="307" r:id="rId21"/>
    <p:sldId id="308" r:id="rId22"/>
    <p:sldId id="309" r:id="rId23"/>
    <p:sldId id="311" r:id="rId24"/>
    <p:sldId id="312" r:id="rId25"/>
    <p:sldId id="379" r:id="rId26"/>
    <p:sldId id="350" r:id="rId27"/>
    <p:sldId id="351" r:id="rId28"/>
    <p:sldId id="352" r:id="rId29"/>
    <p:sldId id="317" r:id="rId30"/>
    <p:sldId id="381" r:id="rId31"/>
    <p:sldId id="395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87FFF9"/>
    <a:srgbClr val="F4B996"/>
    <a:srgbClr val="F4B1B7"/>
    <a:srgbClr val="FA3D3A"/>
    <a:srgbClr val="FF6600"/>
    <a:srgbClr val="9B9B9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94607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08D624B-543D-8B4A-A84C-06B9FF9D7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8T15:09:35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2291 1487 24575,'-81'-48'0,"1"-1"0,-1 1 0,1 0 0,0-1 0,-1 1 0,1-1 0,-1 1 0,1 0 0,0-1 0,-1 1 0,1-1 0,-1 1 0,1 0 0,-1-1 0,-11-2 0,-5 0 0,-2 1 0,0 2 0,1 0 0,4 0 0,5 2 0,7 1 0,9 1 0,11 0 0,13 2 0,-7-33 0,22 3 0,8 17 0,-4 13 0,28 43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8T15:09:38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24575,'0'6'0,"0"1"0,3 2 0,0 6 0,4 4 0,-2 5 0,1 3 0,0 2 0,0 0 0,2 2 0,-2-2 0,0-3 0,-1 0 0,-2-4 0,0 2 0,-3 0 0,1-4 0,-1-4 0,1-8 0,1-2 0,-1 1 0,1 1 0,-2 4 0,3 3 0,-1 2 0,0-2 0,-1-2 0,0-6 0,-1-3 0,2 2 0,-1 1 0,1 0 0,-1 1 0,-1-8 0,8-8 0,0-1 0,17-11 0,-3 8 0,16-7 0,-2 5 0,4-4 0,-15 9 0,-1-1 0,-10 6 0,10-4 0,5 1 0,1-4 0,-4 5 0,-11-2 0,-5 5 0,-7-1 0,5 0 0,-4 0 0,6 2 0,-6-2 0,1 3 0,-4 0 0,2 1 0,-4-1 0,4 0 0,0-1 0,5-2 0,0 2 0,1-2 0,-3 3 0,-3 0 0,-1-1 0,0 2 0,-1-2 0,-2 0 0,0 1 0,-4-2 0,-5-2 0,-8-4 0,3 1 0,-5 3 0,2 1 0,4 4 0,-5-11 0,1-1 0,-3-9 0,-8 1 0,5 0 0,2 6 0,5-1 0,-1 4 0,3-3 0,-3 1 0,-2 0 0,-2 0 0,-2 2 0,2 3 0,2 1 0,2 0 0,1 3 0,0-4 0,1 4 0,-1-4 0,3 1 0,0 2 0,5 0 0,4 4 0,4-1 0,1 3 0,-2-1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8T15:10:02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49 393 24575,'13'-7'0,"3"1"0,-1-3 0,2-1 0,-1 2 0,4-4 0,-3 3 0,1 0 0,-7 2 0,1 3 0,-5-2 0,0 2 0,-2 0 0,2-1 0,-2 2 0,1-3 0,-1 3 0,-4 0 0,3 1 0,-2 0 0,3 0 0,-1-1 0,8-1 0,-6-1 0,4 3 0,-8-1 0,-1 1 0,0-2 0,4-2 0,-3 2 0,7-3 0,-7 3 0,1 0 0,-3 0 0,1 2 0,0 1 0,2 2 0,-2 6 0,0-8 0,-6 1 0,3-7 0,-15-4 0,3 1 0,-10 0 0,2 3 0,0 0 0,3 1 0,3 0 0,3 0 0,5 2 0,2 0 0,2 1 0,-4-3 0,1 0 0,-3-3 0,-1 0 0,4 0 0,0 1 0,1 0 0,1 1 0,-1 0 0,2 2 0,0 2 0,3 0 0,-2 0 0,1-3 0,-4 0 0,0-5 0,-1 3 0,0-1 0,2 3 0,2 3 0,2 1 0,-1-1 0,1 2 0,0 6 0,-2 6 0,2 5 0,-1 0 0,2-2 0,0 0 0,0 0 0,0 2 0,0-3 0,0-1 0,0-1 0,1-3 0,-1 3 0,1-4 0,0 1 0,0-3 0,1 0 0,-1 1 0,0 1 0,-1-2 0,1-1 0,-1 0 0,1 1 0,-1 1 0,1-1 0,-1 1 0,0-1 0,0 1 0,0 3 0,0 1 0,1 1 0,0-3 0,0-1 0,0-4 0,0 4 0,-1-5 0,1 2 0,-1-1 0,0 1 0,1 0 0,0-1 0,1 0 0,-2-1 0,1 1 0,-1-1 0,5-2 0,11-9 0,5 0 0,9-7 0,-8 5 0,2 0 0,-7 4 0,1-2 0,-8 5 0,-3-3 0,-2 4 0,-4 0 0,2 0 0,-2 0 0,0 2 0,2-1 0,-1 2 0,-1 0 0,-6-5 0,2 2 0,-6-6 0,6 2 0,-2-3 0,3 5 0,-4-3 0,3 3 0,-2 0 0,2 0 0,1 1 0,0 3 0,0-3 0,0 3 0,0-4 0,0 4 0,0-2 0,0 1 0,0 0 0,1 0 0,-1 0 0,-1 0 0,1-1 0,-1 0 0,2 1 0,-1 0 0,0-1 0,-1-2 0,-1 0 0,0-1 0,-1 1 0,0 2 0,2 0 0,-2 0 0,-2 0 0,-5 0 0,-2-2 0,-3 0 0,2 2 0,3-1 0,2 2 0,6 1 0,-1 2 0,3 4 0,-4 4 0,1 0 0,0 0 0,4-4 0,-1 0 0,2-2 0,-3-2 0,1 1 0,-1 0 0,2 3 0,2 0 0,-1 4 0,1-4 0,-1 3 0,1-5 0,-1 0 0,1-1 0,-1 1 0,0 2 0,0 1 0,1 2 0,1 1 0,-1 0 0,1 0 0,-2-1 0,3 1 0,-1 0 0,1 2 0,-2-3 0,4 4 0,-2-2 0,5 2 0,-3-3 0,-2-4 0,0 0 0,-2-3 0,0 1 0,1-2 0,-1 2 0,2-3 0,1-2 0,0-1 0,3-4 0,-1 1 0,0 1 0,-2 0 0,0 3 0,-3 0 0,0 1 0,1-1 0,0 0 0,0 0 0,1 0 0,-2 0 0,1 0 0,0 0 0,0 0 0,0 2 0,0-2 0,0-2 0,-2-3 0,1-1 0,-1-2 0,0 0 0,0-1 0,0-2 0,-1-2 0,1 4 0,-1-2 0,0 5 0,0 2 0,0 3 0,0-1 0,1-1 0,0 2 0,-1-3 0,1 3 0,-2 0 0,1 0 0,0-2 0,0 1 0,1 1 0,-3 0 0,0-1 0,-3 1 0,0-1 0,0 1 0,3 0 0,1 4 0,-1 6 0,2-1 0,-3 5 0,4-5 0,-1-3 0,1 1 0,1 0 0,0 0 0,0 0 0,0 0 0,0 2 0,0 0 0,3 3 0,2 3 0,2-2 0,2 3 0,0-5 0,-2 3 0,2-3 0,-3 1 0,-1-2 0,-1-2 0,-4-2 0,2 1 0,-2 1 0,1-2 0,0 3 0,0-5 0,-2 1 0,1-6 0,-1 1 0,0-1 0,0 1 0,0 0 0,0-1 0,1-1 0,-1 1 0,2 1 0,-2-1 0,2-1 0,-1 1 0,1-3 0,1 1 0,0-1 0,0 1 0,0 2 0,1 3 0,-3-1 0,1 2 0,-1-1 0,0 0 0,1 1 0,-1-2 0,4 1 0,1-2 0,4-1 0,-3 1 0,0 0 0,-2 2 0,-2-1 0,0 1 0,-1 0 0,0 1 0,1 0 0,0 0 0,-1 0 0,1 0 0,-1 0 0,0-2 0,0 2 0,1-3 0,-1 3 0,-1-2 0,0 1 0,-2-1 0,1 1 0,-4-1 0,-1 0 0,-1 0 0,0 0 0,2 1 0,0-1 0,-1 2 0,0-3 0,-9 0 0,-1-1 0,-5 0 0,4 1 0,1 0 0,2 2 0,5 0 0,2 0 0,2 1 0,2-2 0,0 0 0,-3-1 0,1 1 0,-2-3 0,1 1 0,-1 0 0,0-1 0,1 3 0,3-2 0,-1 4 0,3-2 0,-1 1 0,0-2 0,0 0 0,-1 0 0,1 1 0,2 10 0,0-1 0,0 5 0,-1-4 0,0-2 0,0 0 0,0 0 0,0-2 0,0-1 0,0 0 0,0 1 0,1 0 0,-1 3 0,2-3 0,-1 2 0,0-2 0,0 0 0,0 0 0,-1-1 0,1 2 0,0-2 0,-1 3 0,3-1 0,-2 0 0,2 0 0,-2-1 0,0 0 0,1 1 0,-1-2 0,2 1 0,-1-2 0,0 2 0,-2-3 0,1 1 0,0-1 0,-1 1 0,0 0 0,0 0 0,0 1 0,1 0 0,0 1 0,0-1 0,0 1 0,0 1 0,-1-2 0,1-3 0,-3-4 0,1-6 0,-6-4 0,3-1 0,-3-2 0,4 2 0,-1-1 0,2 4 0,-1 0 0,1 0 0,0 3 0,1 0 0,0 1 0,0 2 0,-2-2 0,2 0 0,-1 1 0,1 1 0,1 2 0,-2-3 0,1 1 0,-1-3 0,0 2 0,0 0 0,1 2 0,1 1 0,0 1 0,-1-1 0,0 1 0,0-1 0,0 1 0,0-2 0,-1 3 0,0-3 0,1 1 0,1 0 0,0 3 0,0 9 0,-1 3 0,0 7 0,0-3 0,1 0 0,2 0 0,-1-5 0,2 2 0,-2-6 0,1 1 0,0-3 0,0 1 0,0 0 0,-1 2 0,0-1 0,1 1 0,-1-2 0,1 0 0,1-1 0,0 2 0,1 1 0,-1 1 0,3 0 0,2 4 0,0-3 0,1 0 0,-2-2 0,-4-3 0,-1-1 0,0-1 0,-1 0 0,2 1 0,-3-1 0,1 0 0,0 0 0,0 1 0,1 1 0,1 3 0,0-1 0,-1 0 0,0-2 0,-1-1 0,0 0 0,1-3 0,-2 1 0,1-1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E789F37-CBEE-1440-B38F-F74B24D5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57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A8FAA-C909-874B-B254-0105DBF685AF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 that atomic instructions cause total ordering on most processors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A8FAA-C909-874B-B254-0105DBF685AF}" type="slidenum">
              <a:rPr lang="en-US"/>
              <a:pPr/>
              <a:t>25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EB2FCB-53E1-C245-88C5-A7115CC49096}" type="slidenum">
              <a:rPr lang="en-US" altLang="zh-TW">
                <a:ea typeface="新細明體" charset="0"/>
              </a:rPr>
              <a:pPr eaLnBrk="1" hangingPunct="1"/>
              <a:t>26</a:t>
            </a:fld>
            <a:endParaRPr lang="en-US" altLang="zh-TW">
              <a:ea typeface="新細明體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TW">
              <a:latin typeface="Arial" charset="0"/>
              <a:ea typeface="新細明體" charset="0"/>
              <a:cs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03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C3D1-AFF1-DF4D-BD59-FF8FD6CAE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1FAF-409E-5845-B682-2006D642D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5AD1-324E-7A41-892C-18F203377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0F77-68FB-8F40-922D-04E03DF27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ED14-1037-8B4B-A4C0-53D82E1C0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B1FDA0-1DA9-2D46-9F71-E48976F1C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60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29EC-83B4-8A42-B6D8-8C023A667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3E44-AABB-B944-A29C-BA6031157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5A0E-E26F-2848-B554-D5E7F0C01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624C-7FFE-1146-9456-F556B610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379E-9CCD-F647-B17B-2840AE865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E4F2-C219-5943-8F33-9B6D54E74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D86C-65CC-5549-9F75-20424D493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8E46-4E7D-DA47-80AE-2167A5A5E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4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DD70851E-8164-1A4B-9C5E-51502E9C6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Times" charset="0"/>
        <a:buChar char="•"/>
        <a:defRPr sz="3200">
          <a:solidFill>
            <a:schemeClr val="tx1"/>
          </a:solidFill>
          <a:latin typeface="Chalkboard"/>
          <a:ea typeface="+mn-ea"/>
          <a:cs typeface="Chalkboar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800">
          <a:solidFill>
            <a:schemeClr val="tx1"/>
          </a:solidFill>
          <a:latin typeface="Chalkboard"/>
          <a:ea typeface="+mn-ea"/>
          <a:cs typeface="Chalkboard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charset="0"/>
        <a:buChar char="•"/>
        <a:defRPr sz="2400">
          <a:solidFill>
            <a:schemeClr val="tx1"/>
          </a:solidFill>
          <a:latin typeface="Chalkboard"/>
          <a:ea typeface="+mn-ea"/>
          <a:cs typeface="Chalkboard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halkboard"/>
          <a:ea typeface="+mn-ea"/>
          <a:cs typeface="Chalkboard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halkboard"/>
          <a:ea typeface="+mn-ea"/>
          <a:cs typeface="Chalkboard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4.png"/><Relationship Id="rId4" Type="http://schemas.openxmlformats.org/officeDocument/2006/relationships/customXml" Target="../ink/ink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309116"/>
            <a:ext cx="8534400" cy="1143000"/>
          </a:xfrm>
        </p:spPr>
        <p:txBody>
          <a:bodyPr/>
          <a:lstStyle/>
          <a:p>
            <a:pPr eaLnBrk="1" hangingPunct="1"/>
            <a:r>
              <a:rPr lang="en-US" sz="3900" dirty="0"/>
              <a:t>Advanced Operating Systems</a:t>
            </a:r>
            <a:br>
              <a:rPr lang="en-US" sz="3900" dirty="0"/>
            </a:br>
            <a:r>
              <a:rPr lang="en-US" sz="3900" dirty="0"/>
              <a:t>(CS 202)</a:t>
            </a:r>
            <a:br>
              <a:rPr lang="en-US" sz="3900" dirty="0"/>
            </a:br>
            <a:br>
              <a:rPr lang="en-US" sz="3900" dirty="0"/>
            </a:br>
            <a:br>
              <a:rPr lang="en-US" sz="3900" dirty="0"/>
            </a:br>
            <a:br>
              <a:rPr lang="en-US" sz="3900" dirty="0"/>
            </a:br>
            <a:r>
              <a:rPr lang="en-US" sz="3900" dirty="0"/>
              <a:t>Memory Consistency and RCU intro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94426"/>
            <a:ext cx="8991600" cy="1752600"/>
          </a:xfrm>
        </p:spPr>
        <p:txBody>
          <a:bodyPr/>
          <a:lstStyle/>
          <a:p>
            <a:pPr eaLnBrk="1" hangingPunct="1"/>
            <a:endParaRPr lang="en-US" sz="2800" dirty="0">
              <a:solidFill>
                <a:srgbClr val="87FFF9"/>
              </a:solidFill>
              <a:latin typeface="Chalkboard" charset="0"/>
            </a:endParaRPr>
          </a:p>
          <a:p>
            <a:pPr eaLnBrk="1" hangingPunct="1"/>
            <a:endParaRPr lang="en-US" sz="2800" dirty="0">
              <a:solidFill>
                <a:srgbClr val="F4B996"/>
              </a:solidFill>
              <a:latin typeface="Chalkboard" charset="0"/>
            </a:endParaRPr>
          </a:p>
          <a:p>
            <a:pPr eaLnBrk="1" hangingPunct="1"/>
            <a:endParaRPr lang="en-US" sz="2800" dirty="0">
              <a:latin typeface="Chalkboard" charset="0"/>
            </a:endParaRPr>
          </a:p>
        </p:txBody>
      </p:sp>
    </p:spTree>
  </p:cSld>
  <p:clrMapOvr>
    <a:masterClrMapping/>
  </p:clrMapOvr>
  <p:transition advTm="110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(I)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75456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tx2"/>
                </a:solidFill>
              </a:rPr>
              <a:t>Code: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/>
              <a:t>Initially A = Flag = 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P1</a:t>
            </a:r>
            <a:r>
              <a:rPr lang="en-US" altLang="en-US" sz="2400"/>
              <a:t> 					</a:t>
            </a:r>
            <a:r>
              <a:rPr lang="en-US" altLang="en-US" sz="2400">
                <a:solidFill>
                  <a:schemeClr val="tx2"/>
                </a:solidFill>
              </a:rPr>
              <a:t>P2</a:t>
            </a:r>
            <a:r>
              <a:rPr lang="en-US" altLang="en-US" sz="240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 = 23; 				while (Flag != 1) {;}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Flag = 1; 				... = A;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</a:t>
            </a:r>
            <a:r>
              <a:rPr lang="en-US" altLang="en-US" sz="2400">
                <a:solidFill>
                  <a:schemeClr val="tx2"/>
                </a:solidFill>
              </a:rPr>
              <a:t>Idea: </a:t>
            </a:r>
          </a:p>
          <a:p>
            <a:pPr lvl="1">
              <a:spcBef>
                <a:spcPct val="0"/>
              </a:spcBef>
            </a:pPr>
            <a:r>
              <a:rPr lang="en-US" altLang="en-US" sz="2400">
                <a:solidFill>
                  <a:schemeClr val="tx2"/>
                </a:solidFill>
              </a:rPr>
              <a:t>P1 writes data into A and sets Flag to tell P2 that data value can be read from A. </a:t>
            </a:r>
          </a:p>
          <a:p>
            <a:pPr lvl="1">
              <a:spcBef>
                <a:spcPct val="0"/>
              </a:spcBef>
            </a:pPr>
            <a:r>
              <a:rPr lang="en-US" altLang="en-US" sz="2400">
                <a:solidFill>
                  <a:schemeClr val="tx2"/>
                </a:solidFill>
              </a:rPr>
              <a:t>P2 waits till Flag is set and then reads data from A.</a:t>
            </a:r>
          </a:p>
        </p:txBody>
      </p:sp>
    </p:spTree>
    <p:extLst>
      <p:ext uri="{BB962C8B-B14F-4D97-AF65-F5344CB8AC3E}">
        <p14:creationId xmlns:p14="http://schemas.microsoft.com/office/powerpoint/2010/main" val="1664960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Sequence for (I)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06876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tx2"/>
                </a:solidFill>
              </a:rPr>
              <a:t>Code: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dirty="0"/>
              <a:t>Initially A = Flag = 0</a:t>
            </a: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P1</a:t>
            </a:r>
            <a:r>
              <a:rPr lang="en-US" altLang="en-US" sz="2000" dirty="0"/>
              <a:t> 				                  </a:t>
            </a:r>
            <a:r>
              <a:rPr lang="en-US" altLang="en-US" sz="2000" dirty="0">
                <a:solidFill>
                  <a:schemeClr val="tx2"/>
                </a:solidFill>
              </a:rPr>
              <a:t>P2</a:t>
            </a:r>
            <a:r>
              <a:rPr lang="en-US" altLang="en-US" sz="20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A = 23; 				while (Flag != 1) {;}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Flag = 1; 			         ... = A;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tx2"/>
                </a:solidFill>
              </a:rPr>
              <a:t>Possible execution sequence on each processor: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P1 </a:t>
            </a:r>
            <a:r>
              <a:rPr lang="en-US" altLang="en-US" sz="2000" dirty="0"/>
              <a:t>				         </a:t>
            </a:r>
            <a:r>
              <a:rPr lang="en-US" altLang="en-US" sz="2000" dirty="0">
                <a:solidFill>
                  <a:schemeClr val="tx2"/>
                </a:solidFill>
              </a:rPr>
              <a:t>P2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Write A 23 			Read Flag      //get 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Write Flag 1                                 ……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		 			Read Flag      //get 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				Read A          //what do you get?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63562" y="5562600"/>
            <a:ext cx="8016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dirty="0"/>
              <a:t>Problem: If the two writes on processor P1 can be reordered, it is possible for processor P2 to read 0 from variable A. </a:t>
            </a:r>
          </a:p>
          <a:p>
            <a:pPr algn="l"/>
            <a:r>
              <a:rPr lang="en-US" altLang="en-US" dirty="0"/>
              <a:t>Can happen on most modern processors.</a:t>
            </a: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2057400" y="44958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II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458200" cy="513556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solidFill>
                  <a:schemeClr val="tx2"/>
                </a:solidFill>
              </a:rPr>
              <a:t>Code: (like Dekker’s algorithm)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Initially Flag1 = Flag2 = 0</a:t>
            </a: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P1</a:t>
            </a:r>
            <a:r>
              <a:rPr lang="en-US" altLang="en-US" sz="2400" dirty="0"/>
              <a:t> 				</a:t>
            </a:r>
            <a:r>
              <a:rPr lang="en-US" altLang="en-US" sz="2400" dirty="0">
                <a:solidFill>
                  <a:schemeClr val="tx2"/>
                </a:solidFill>
              </a:rPr>
              <a:t>P2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Flag1 = 1; 			Flag2 = 1;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If (Flag2 == 0)              If (Flag1 == 0)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   </a:t>
            </a:r>
            <a:r>
              <a:rPr lang="en-US" altLang="en-US" sz="2400" i="1" dirty="0"/>
              <a:t>critical section</a:t>
            </a:r>
            <a:r>
              <a:rPr lang="en-US" altLang="en-US" sz="2400" dirty="0"/>
              <a:t> 		    </a:t>
            </a:r>
            <a:r>
              <a:rPr lang="en-US" altLang="en-US" sz="2400" i="1" dirty="0"/>
              <a:t>critical section</a:t>
            </a:r>
            <a:r>
              <a:rPr lang="en-US" altLang="en-US" sz="2400" dirty="0"/>
              <a:t>	 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solidFill>
                  <a:schemeClr val="tx2"/>
                </a:solidFill>
              </a:rPr>
              <a:t>Possible execution sequence on each processor: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P1 </a:t>
            </a:r>
            <a:r>
              <a:rPr lang="en-US" altLang="en-US" sz="2400" dirty="0"/>
              <a:t>				</a:t>
            </a:r>
            <a:r>
              <a:rPr lang="en-US" altLang="en-US" sz="2400" dirty="0">
                <a:solidFill>
                  <a:schemeClr val="tx2"/>
                </a:solidFill>
              </a:rPr>
              <a:t>P2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Write Flag1, 1 		Write Flag2, 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Read Flag2  //get 0	Read Flag1  //what do you get?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				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39628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sequence for (II)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536416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solidFill>
                  <a:schemeClr val="tx2"/>
                </a:solidFill>
              </a:rPr>
              <a:t>Code: (like Dekker’s algorithm)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/>
              <a:t>Initially Flag1 = Flag2 = 0</a:t>
            </a: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chemeClr val="tx2"/>
                </a:solidFill>
              </a:rPr>
              <a:t>P1</a:t>
            </a:r>
            <a:r>
              <a:rPr lang="en-US" altLang="en-US" sz="1600"/>
              <a:t> 				</a:t>
            </a:r>
            <a:r>
              <a:rPr lang="en-US" altLang="en-US" sz="1600">
                <a:solidFill>
                  <a:schemeClr val="tx2"/>
                </a:solidFill>
              </a:rPr>
              <a:t>P2</a:t>
            </a:r>
            <a:r>
              <a:rPr lang="en-US" altLang="en-US" sz="16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Flag1 = 1; 		Flag2 = 1;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If (Flag2 == 0)                          If (Flag1 == 0)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   </a:t>
            </a:r>
            <a:r>
              <a:rPr lang="en-US" altLang="en-US" sz="1600" i="1"/>
              <a:t>critical section</a:t>
            </a:r>
            <a:r>
              <a:rPr lang="en-US" altLang="en-US" sz="1600"/>
              <a:t> 		    </a:t>
            </a:r>
            <a:r>
              <a:rPr lang="en-US" altLang="en-US" sz="1600" i="1"/>
              <a:t>critical section</a:t>
            </a:r>
            <a:r>
              <a:rPr lang="en-US" altLang="en-US" sz="1600"/>
              <a:t>	 </a:t>
            </a:r>
          </a:p>
          <a:p>
            <a:pPr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solidFill>
                  <a:schemeClr val="tx2"/>
                </a:solidFill>
              </a:rPr>
              <a:t>Possible execution sequence on each processor: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chemeClr val="tx2"/>
                </a:solidFill>
              </a:rPr>
              <a:t>P1 </a:t>
            </a:r>
            <a:r>
              <a:rPr lang="en-US" altLang="en-US" sz="1600"/>
              <a:t>				</a:t>
            </a:r>
            <a:r>
              <a:rPr lang="en-US" altLang="en-US" sz="1600">
                <a:solidFill>
                  <a:schemeClr val="tx2"/>
                </a:solidFill>
              </a:rPr>
              <a:t>P2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Write Flag1, 1 		Write Flag2, 1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Read Flag2 //get 0 		Read Flag1, ??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chemeClr val="tx2"/>
                </a:solidFill>
              </a:rPr>
              <a:t>      Most people would say that P2 will read 1 as the value of Flag1.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chemeClr val="tx2"/>
                </a:solidFill>
              </a:rPr>
              <a:t>      Since P1 reads 0 as the value of Flag2, P1’s read of Flag2 must happen before P2 writes to Flag2. Intuitively, we would expect P1’s write of Flag to happen before P2’s read of Flag1</a:t>
            </a:r>
            <a:r>
              <a:rPr lang="en-US" altLang="en-US" sz="16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      </a:t>
            </a:r>
            <a:r>
              <a:rPr lang="en-US" altLang="en-US" sz="1600">
                <a:solidFill>
                  <a:schemeClr val="tx2"/>
                </a:solidFill>
              </a:rPr>
              <a:t>However, this is true only if reads and writes on the same processor to different locations are not reordered by the compiler or the hardware.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chemeClr val="tx2"/>
                </a:solidFill>
              </a:rPr>
              <a:t>      Unfortunately, this is very common on most processors (store-buffers with load-bypassing).</a:t>
            </a: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 flipV="1">
            <a:off x="2311400" y="38354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6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Uniprocessors can reorder instructions subject only to control and data dependence constraints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These constraints are not sufficient in shared-memory context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simple parallel programs may produce counter-intuitive results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Question: what constraints must we put on uniprocessor instruction reordering so that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shared-memory programming is intuitive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but we do not lose uniprocessor performance?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Many answers to this question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tx2"/>
                </a:solidFill>
              </a:rPr>
              <a:t>answer is called</a:t>
            </a:r>
            <a:r>
              <a:rPr lang="en-US" altLang="en-US" sz="2400">
                <a:solidFill>
                  <a:srgbClr val="FF0000"/>
                </a:solidFill>
              </a:rPr>
              <a:t> memory consistency model</a:t>
            </a:r>
            <a:r>
              <a:rPr lang="en-US" altLang="en-US" sz="2400"/>
              <a:t> supported by the processor</a:t>
            </a:r>
          </a:p>
        </p:txBody>
      </p:sp>
    </p:spTree>
    <p:extLst>
      <p:ext uri="{BB962C8B-B14F-4D97-AF65-F5344CB8AC3E}">
        <p14:creationId xmlns:p14="http://schemas.microsoft.com/office/powerpoint/2010/main" val="296780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Simplest Memory Consistency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en-US" sz="2500" dirty="0"/>
              <a:t>Sequential consistency (SC) [</a:t>
            </a:r>
            <a:r>
              <a:rPr lang="en-US" altLang="en-US" sz="2500" dirty="0" err="1"/>
              <a:t>Lamport</a:t>
            </a:r>
            <a:r>
              <a:rPr lang="en-US" altLang="en-US" sz="2500" dirty="0"/>
              <a:t>]</a:t>
            </a:r>
          </a:p>
          <a:p>
            <a:pPr lvl="1"/>
            <a:r>
              <a:rPr lang="en-US" altLang="en-US" sz="2500" dirty="0"/>
              <a:t>our canonical model: processor is not allowed to reorder reads and writes to global memory</a:t>
            </a:r>
            <a:endParaRPr lang="en-US" altLang="en-US" sz="2600" dirty="0">
              <a:solidFill>
                <a:srgbClr val="FF6600"/>
              </a:solidFill>
            </a:endParaRPr>
          </a:p>
          <a:p>
            <a:pPr marL="1085850" lvl="2"/>
            <a:endParaRPr lang="en-US" altLang="en-US" sz="2200" dirty="0"/>
          </a:p>
          <a:p>
            <a:endParaRPr lang="en-US" altLang="en-US" sz="2500" dirty="0"/>
          </a:p>
          <a:p>
            <a:endParaRPr lang="en-US" altLang="en-US" sz="2500" dirty="0"/>
          </a:p>
          <a:p>
            <a:pPr algn="ctr"/>
            <a:endParaRPr lang="en-US" altLang="en-US" sz="2500" dirty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209800" y="3276600"/>
            <a:ext cx="4281488" cy="2667000"/>
            <a:chOff x="720" y="912"/>
            <a:chExt cx="4560" cy="2688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125" y="2986"/>
              <a:ext cx="165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en-US" sz="2400">
                  <a:latin typeface="Helvetica" charset="0"/>
                </a:rPr>
                <a:t>MEMORY</a:t>
              </a:r>
              <a:endParaRPr kumimoji="1" lang="en-US" altLang="en-US" sz="2400">
                <a:latin typeface="Times New Roman" charset="0"/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256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864" y="912"/>
              <a:ext cx="672" cy="624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2016" y="912"/>
              <a:ext cx="672" cy="624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3168" y="912"/>
              <a:ext cx="672" cy="624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22" name="AutoShape 10"/>
            <p:cNvSpPr>
              <a:spLocks noChangeArrowheads="1"/>
            </p:cNvSpPr>
            <p:nvPr/>
          </p:nvSpPr>
          <p:spPr bwMode="auto">
            <a:xfrm>
              <a:off x="4320" y="912"/>
              <a:ext cx="672" cy="624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auto">
            <a:xfrm>
              <a:off x="720" y="2112"/>
              <a:ext cx="4560" cy="480"/>
            </a:xfrm>
            <a:custGeom>
              <a:avLst/>
              <a:gdLst>
                <a:gd name="T0" fmla="*/ 0 w 4560"/>
                <a:gd name="T1" fmla="*/ 480 h 480"/>
                <a:gd name="T2" fmla="*/ 2208 w 4560"/>
                <a:gd name="T3" fmla="*/ 0 h 480"/>
                <a:gd name="T4" fmla="*/ 4560 w 4560"/>
                <a:gd name="T5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60" h="480">
                  <a:moveTo>
                    <a:pt x="0" y="480"/>
                  </a:moveTo>
                  <a:cubicBezTo>
                    <a:pt x="724" y="240"/>
                    <a:pt x="1448" y="0"/>
                    <a:pt x="2208" y="0"/>
                  </a:cubicBezTo>
                  <a:cubicBezTo>
                    <a:pt x="2968" y="0"/>
                    <a:pt x="3764" y="240"/>
                    <a:pt x="4560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cxnSp>
          <p:nvCxnSpPr>
            <p:cNvPr id="13324" name="AutoShape 12"/>
            <p:cNvCxnSpPr>
              <a:cxnSpLocks noChangeShapeType="1"/>
              <a:stCxn id="13319" idx="4"/>
            </p:cNvCxnSpPr>
            <p:nvPr/>
          </p:nvCxnSpPr>
          <p:spPr bwMode="auto">
            <a:xfrm>
              <a:off x="1200" y="1536"/>
              <a:ext cx="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325" name="AutoShape 13"/>
            <p:cNvCxnSpPr>
              <a:cxnSpLocks noChangeShapeType="1"/>
              <a:stCxn id="13322" idx="4"/>
            </p:cNvCxnSpPr>
            <p:nvPr/>
          </p:nvCxnSpPr>
          <p:spPr bwMode="auto">
            <a:xfrm>
              <a:off x="4656" y="1536"/>
              <a:ext cx="1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1200" y="196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flipH="1">
              <a:off x="4416" y="1968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2352" y="153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3504" y="153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 flipV="1">
              <a:off x="2352" y="2160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2928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886" y="970"/>
              <a:ext cx="593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eaLnBrk="0" hangingPunct="0"/>
              <a:r>
                <a:rPr kumimoji="1" lang="en-US" altLang="en-US" sz="2400">
                  <a:latin typeface="Helvetica" charset="0"/>
                </a:rPr>
                <a:t>P1</a:t>
              </a:r>
              <a:endParaRPr kumimoji="1" lang="en-US" altLang="en-US" sz="2400">
                <a:latin typeface="Times New Roman" charset="0"/>
              </a:endParaRP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3190" y="970"/>
              <a:ext cx="59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eaLnBrk="0" hangingPunct="0"/>
              <a:r>
                <a:rPr kumimoji="1" lang="en-US" altLang="en-US" sz="2400">
                  <a:latin typeface="Helvetica" charset="0"/>
                </a:rPr>
                <a:t>P3</a:t>
              </a:r>
              <a:endParaRPr kumimoji="1" lang="en-US" altLang="en-US" sz="2400">
                <a:latin typeface="Times New Roman" charset="0"/>
              </a:endParaRPr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2039" y="970"/>
              <a:ext cx="593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eaLnBrk="0" hangingPunct="0"/>
              <a:r>
                <a:rPr kumimoji="1" lang="en-US" altLang="en-US" sz="2400">
                  <a:latin typeface="Helvetica" charset="0"/>
                </a:rPr>
                <a:t>P2</a:t>
              </a:r>
              <a:endParaRPr kumimoji="1" lang="en-US" altLang="en-US" sz="2400">
                <a:latin typeface="Times New Roman" charset="0"/>
              </a:endParaRPr>
            </a:p>
          </p:txBody>
        </p:sp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4343" y="970"/>
              <a:ext cx="59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eaLnBrk="0" hangingPunct="0"/>
              <a:r>
                <a:rPr kumimoji="1" lang="en-US" altLang="en-US" sz="2400">
                  <a:latin typeface="Helvetica" charset="0"/>
                </a:rPr>
                <a:t>Pn</a:t>
              </a:r>
              <a:endParaRPr kumimoji="1" lang="en-US" altLang="en-US" sz="2400">
                <a:latin typeface="Times New Roman" charset="0"/>
              </a:endParaRPr>
            </a:p>
          </p:txBody>
        </p:sp>
        <p:sp>
          <p:nvSpPr>
            <p:cNvPr id="13336" name="Oval 24"/>
            <p:cNvSpPr>
              <a:spLocks noChangeArrowheads="1"/>
            </p:cNvSpPr>
            <p:nvPr/>
          </p:nvSpPr>
          <p:spPr bwMode="auto">
            <a:xfrm>
              <a:off x="3936" y="120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37" name="Oval 25"/>
            <p:cNvSpPr>
              <a:spLocks noChangeArrowheads="1"/>
            </p:cNvSpPr>
            <p:nvPr/>
          </p:nvSpPr>
          <p:spPr bwMode="auto">
            <a:xfrm>
              <a:off x="4224" y="120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4080" y="1200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auto">
            <a:xfrm rot="5331729">
              <a:off x="2752" y="2192"/>
              <a:ext cx="112" cy="240"/>
            </a:xfrm>
            <a:custGeom>
              <a:avLst/>
              <a:gdLst>
                <a:gd name="T0" fmla="*/ 112 w 112"/>
                <a:gd name="T1" fmla="*/ 0 h 240"/>
                <a:gd name="T2" fmla="*/ 16 w 112"/>
                <a:gd name="T3" fmla="*/ 96 h 240"/>
                <a:gd name="T4" fmla="*/ 16 w 112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cubicBezTo>
                    <a:pt x="72" y="28"/>
                    <a:pt x="32" y="56"/>
                    <a:pt x="16" y="96"/>
                  </a:cubicBezTo>
                  <a:cubicBezTo>
                    <a:pt x="0" y="136"/>
                    <a:pt x="8" y="188"/>
                    <a:pt x="16" y="24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340" name="Freeform 28"/>
            <p:cNvSpPr>
              <a:spLocks/>
            </p:cNvSpPr>
            <p:nvPr/>
          </p:nvSpPr>
          <p:spPr bwMode="auto">
            <a:xfrm rot="13491826" flipH="1">
              <a:off x="2368" y="2384"/>
              <a:ext cx="112" cy="240"/>
            </a:xfrm>
            <a:custGeom>
              <a:avLst/>
              <a:gdLst>
                <a:gd name="T0" fmla="*/ 112 w 112"/>
                <a:gd name="T1" fmla="*/ 0 h 240"/>
                <a:gd name="T2" fmla="*/ 16 w 112"/>
                <a:gd name="T3" fmla="*/ 96 h 240"/>
                <a:gd name="T4" fmla="*/ 16 w 112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240">
                  <a:moveTo>
                    <a:pt x="112" y="0"/>
                  </a:moveTo>
                  <a:cubicBezTo>
                    <a:pt x="72" y="28"/>
                    <a:pt x="32" y="56"/>
                    <a:pt x="16" y="96"/>
                  </a:cubicBezTo>
                  <a:cubicBezTo>
                    <a:pt x="0" y="136"/>
                    <a:pt x="8" y="188"/>
                    <a:pt x="16" y="24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5917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Consistency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200" dirty="0"/>
              <a:t>SC constrains all memory operations:</a:t>
            </a:r>
          </a:p>
          <a:p>
            <a:pPr marL="1085850" lvl="2">
              <a:lnSpc>
                <a:spcPct val="110000"/>
              </a:lnSpc>
            </a:pPr>
            <a:r>
              <a:rPr lang="en-US" altLang="en-US" sz="1800" dirty="0"/>
              <a:t>Write </a:t>
            </a:r>
            <a:r>
              <a:rPr lang="en-US" altLang="en-US" sz="1500" dirty="0">
                <a:sym typeface="Symbol" charset="2"/>
              </a:rPr>
              <a:t> </a:t>
            </a:r>
            <a:r>
              <a:rPr lang="en-US" altLang="en-US" sz="1800" dirty="0"/>
              <a:t>Read</a:t>
            </a:r>
          </a:p>
          <a:p>
            <a:pPr marL="1085850" lvl="2">
              <a:lnSpc>
                <a:spcPct val="110000"/>
              </a:lnSpc>
            </a:pPr>
            <a:r>
              <a:rPr lang="en-US" altLang="en-US" sz="1800" dirty="0"/>
              <a:t>Write </a:t>
            </a:r>
            <a:r>
              <a:rPr lang="en-US" altLang="en-US" sz="1500" dirty="0">
                <a:sym typeface="Symbol" charset="2"/>
              </a:rPr>
              <a:t> </a:t>
            </a:r>
            <a:r>
              <a:rPr lang="en-US" altLang="en-US" sz="1800" dirty="0"/>
              <a:t>Write </a:t>
            </a:r>
          </a:p>
          <a:p>
            <a:pPr marL="1085850" lvl="2">
              <a:lnSpc>
                <a:spcPct val="110000"/>
              </a:lnSpc>
            </a:pPr>
            <a:r>
              <a:rPr lang="en-US" altLang="en-US" sz="1800" dirty="0"/>
              <a:t>Read </a:t>
            </a:r>
            <a:r>
              <a:rPr lang="en-US" altLang="en-US" sz="1500" dirty="0">
                <a:sym typeface="Symbol" charset="2"/>
              </a:rPr>
              <a:t> </a:t>
            </a:r>
            <a:r>
              <a:rPr lang="en-US" altLang="en-US" sz="1800" dirty="0"/>
              <a:t>Read, Write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2200" dirty="0"/>
              <a:t>Simple model for reasoning about parallel programs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2200" dirty="0"/>
              <a:t>You can verify that the examples considered earlier work correctly under sequential consistency.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2200" dirty="0"/>
              <a:t>However, this simplicity comes at the cost of performance.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2200" dirty="0">
                <a:solidFill>
                  <a:srgbClr val="FF6600"/>
                </a:solidFill>
              </a:rPr>
              <a:t>Question: how do we reconcile sequential consistency model with the demands of performance?</a:t>
            </a:r>
          </a:p>
        </p:txBody>
      </p:sp>
    </p:spTree>
    <p:extLst>
      <p:ext uri="{BB962C8B-B14F-4D97-AF65-F5344CB8AC3E}">
        <p14:creationId xmlns:p14="http://schemas.microsoft.com/office/powerpoint/2010/main" val="1725577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553E-6F14-484C-A7D2-892B3CCC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sequentially consistent?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4F20F87-5A18-4148-8A26-E27C04001C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4550" y="2133600"/>
            <a:ext cx="7454900" cy="22225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70AF2-D458-394C-B135-2AB2F028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FE87D-B074-A346-930B-8E74AB71664A}"/>
              </a:ext>
            </a:extLst>
          </p:cNvPr>
          <p:cNvSpPr txBox="1"/>
          <p:nvPr/>
        </p:nvSpPr>
        <p:spPr>
          <a:xfrm>
            <a:off x="1839074" y="5075434"/>
            <a:ext cx="61686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P1 to P4 are different programs running on different cores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r(x)a means we read memory location x and found the value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w(x)a means we wrote a to memory location x</a:t>
            </a:r>
          </a:p>
        </p:txBody>
      </p:sp>
    </p:spTree>
    <p:extLst>
      <p:ext uri="{BB962C8B-B14F-4D97-AF65-F5344CB8AC3E}">
        <p14:creationId xmlns:p14="http://schemas.microsoft.com/office/powerpoint/2010/main" val="1744662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Consistency models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en-US" sz="2400"/>
              <a:t>Consistency models are </a:t>
            </a:r>
            <a:r>
              <a:rPr lang="en-US" altLang="en-US" sz="2400">
                <a:solidFill>
                  <a:srgbClr val="FF6600"/>
                </a:solidFill>
              </a:rPr>
              <a:t>not</a:t>
            </a:r>
            <a:r>
              <a:rPr lang="en-US" altLang="en-US" sz="2400"/>
              <a:t> about memory operations </a:t>
            </a:r>
            <a:r>
              <a:rPr lang="en-US" altLang="en-US" sz="2400">
                <a:solidFill>
                  <a:srgbClr val="FF6600"/>
                </a:solidFill>
              </a:rPr>
              <a:t>from  different processors.</a:t>
            </a:r>
            <a:endParaRPr lang="en-US" altLang="en-US" sz="2400"/>
          </a:p>
          <a:p>
            <a:pPr>
              <a:buFontTx/>
              <a:buChar char="-"/>
            </a:pPr>
            <a:r>
              <a:rPr lang="en-US" altLang="en-US" sz="2400"/>
              <a:t>Consistency models are </a:t>
            </a:r>
            <a:r>
              <a:rPr lang="en-US" altLang="en-US" sz="2400">
                <a:solidFill>
                  <a:srgbClr val="FF6600"/>
                </a:solidFill>
              </a:rPr>
              <a:t>not </a:t>
            </a:r>
            <a:r>
              <a:rPr lang="en-US" altLang="en-US" sz="2400"/>
              <a:t>about </a:t>
            </a:r>
            <a:r>
              <a:rPr lang="en-US" altLang="en-US" sz="2400">
                <a:solidFill>
                  <a:srgbClr val="FF6600"/>
                </a:solidFill>
              </a:rPr>
              <a:t>dependent memory operations in a single processor’s</a:t>
            </a:r>
            <a:r>
              <a:rPr lang="en-US" altLang="en-US" sz="2400"/>
              <a:t> instruction stream (these are respected even by processors that reorder instructions).</a:t>
            </a:r>
          </a:p>
          <a:p>
            <a:pPr>
              <a:buFontTx/>
              <a:buChar char="-"/>
            </a:pPr>
            <a:r>
              <a:rPr lang="en-US" altLang="en-US" sz="2400"/>
              <a:t>Consistency models are all about ordering constraints on </a:t>
            </a:r>
            <a:r>
              <a:rPr lang="en-US" altLang="en-US" sz="2400">
                <a:solidFill>
                  <a:srgbClr val="FF6600"/>
                </a:solidFill>
              </a:rPr>
              <a:t>independent memory operations in a single processor’s</a:t>
            </a:r>
            <a:r>
              <a:rPr lang="en-US" altLang="en-US" sz="2400"/>
              <a:t> instruction stream that have </a:t>
            </a:r>
            <a:r>
              <a:rPr lang="en-US" altLang="en-US" sz="2400">
                <a:solidFill>
                  <a:srgbClr val="FF6600"/>
                </a:solidFill>
              </a:rPr>
              <a:t>some high-level dependence</a:t>
            </a:r>
            <a:r>
              <a:rPr lang="en-US" altLang="en-US" sz="2400"/>
              <a:t> (such as flags guarding data) that should be respected to obtain intuitively reasonable results.</a:t>
            </a:r>
          </a:p>
          <a:p>
            <a:pPr>
              <a:buFontTx/>
              <a:buChar char="-"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529776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Relaxed consistency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1800" dirty="0"/>
              <a:t>Allow reordering for performance, but provide a safety net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600" dirty="0"/>
              <a:t>E.g., Processor has </a:t>
            </a:r>
            <a:r>
              <a:rPr lang="en-US" altLang="en-US" sz="1600" dirty="0">
                <a:solidFill>
                  <a:srgbClr val="FF6600"/>
                </a:solidFill>
              </a:rPr>
              <a:t>fence instruction:</a:t>
            </a:r>
            <a:endParaRPr lang="en-US" altLang="en-US" sz="1600" dirty="0"/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800" dirty="0"/>
              <a:t>Accesses </a:t>
            </a:r>
            <a:r>
              <a:rPr lang="en-US" altLang="en-US" sz="1800" dirty="0">
                <a:solidFill>
                  <a:schemeClr val="accent2"/>
                </a:solidFill>
              </a:rPr>
              <a:t>before</a:t>
            </a:r>
            <a:r>
              <a:rPr lang="en-US" altLang="en-US" sz="1800" dirty="0"/>
              <a:t> fence in program order must complete before fence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800" dirty="0"/>
              <a:t>Accesses </a:t>
            </a:r>
            <a:r>
              <a:rPr lang="en-US" altLang="en-US" sz="1800" dirty="0">
                <a:solidFill>
                  <a:schemeClr val="accent2"/>
                </a:solidFill>
              </a:rPr>
              <a:t>after </a:t>
            </a:r>
            <a:r>
              <a:rPr lang="en-US" altLang="en-US" sz="1800" dirty="0"/>
              <a:t>fence in program order must wait for fence 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800" dirty="0"/>
              <a:t>Fences are performed in program order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2400" dirty="0"/>
              <a:t>Weak consistency: programmer puts fences where reordering is not acceptable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1600" dirty="0"/>
              <a:t>Implementation of fence: 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600" dirty="0"/>
              <a:t>processor has counter that is incremented when data op is issued, and decremented when data op is completed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altLang="en-US" sz="1400" dirty="0"/>
              <a:t>Example: PowerPC has </a:t>
            </a:r>
            <a:r>
              <a:rPr lang="en-US" altLang="en-US" sz="1400" dirty="0">
                <a:solidFill>
                  <a:srgbClr val="FF6600"/>
                </a:solidFill>
              </a:rPr>
              <a:t>SYNC</a:t>
            </a:r>
            <a:r>
              <a:rPr lang="en-US" altLang="en-US" sz="1400" dirty="0"/>
              <a:t> instruction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altLang="en-US" sz="1400" dirty="0"/>
              <a:t>Language constructs:</a:t>
            </a:r>
          </a:p>
          <a:p>
            <a:pPr lvl="3">
              <a:lnSpc>
                <a:spcPct val="110000"/>
              </a:lnSpc>
              <a:buFontTx/>
              <a:buChar char="-"/>
            </a:pPr>
            <a:r>
              <a:rPr lang="en-US" altLang="en-US" sz="1400" dirty="0" err="1"/>
              <a:t>OpenMP</a:t>
            </a:r>
            <a:r>
              <a:rPr lang="en-US" altLang="en-US" sz="1400" dirty="0"/>
              <a:t>: flush</a:t>
            </a:r>
          </a:p>
          <a:p>
            <a:pPr lvl="3">
              <a:lnSpc>
                <a:spcPct val="110000"/>
              </a:lnSpc>
              <a:buFontTx/>
              <a:buChar char="-"/>
            </a:pPr>
            <a:r>
              <a:rPr lang="en-US" altLang="en-US" sz="1400" dirty="0"/>
              <a:t>All synchronization operations like lock and unlock act like a fence</a:t>
            </a:r>
          </a:p>
        </p:txBody>
      </p:sp>
    </p:spTree>
    <p:extLst>
      <p:ext uri="{BB962C8B-B14F-4D97-AF65-F5344CB8AC3E}">
        <p14:creationId xmlns:p14="http://schemas.microsoft.com/office/powerpoint/2010/main" val="640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/>
              <a:t>Lets start with an example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4727"/>
            <a:ext cx="8534400" cy="475456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tx2"/>
                </a:solidFill>
              </a:rPr>
              <a:t>Code: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/>
              <a:t>Initially A = Flag = 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P1</a:t>
            </a:r>
            <a:r>
              <a:rPr lang="en-US" altLang="en-US" sz="2400" dirty="0"/>
              <a:t> 					</a:t>
            </a:r>
            <a:r>
              <a:rPr lang="en-US" altLang="en-US" sz="2400" dirty="0">
                <a:solidFill>
                  <a:schemeClr val="tx2"/>
                </a:solidFill>
              </a:rPr>
              <a:t>P2</a:t>
            </a:r>
            <a:r>
              <a:rPr lang="en-US" altLang="en-US" sz="24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 = 23; 				while (Flag != 1) {;}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Flag = 1; 				B = A;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sz="2400" dirty="0">
                <a:solidFill>
                  <a:schemeClr val="tx2"/>
                </a:solidFill>
              </a:rPr>
              <a:t>Idea: 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>
                <a:solidFill>
                  <a:schemeClr val="tx2"/>
                </a:solidFill>
              </a:rPr>
              <a:t>P1 writes data into A and sets Flag to tell P2 that data value can be read from A. 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>
                <a:solidFill>
                  <a:schemeClr val="tx2"/>
                </a:solidFill>
              </a:rPr>
              <a:t>P2 waits till Flag is set and then reads data from A.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>
                <a:solidFill>
                  <a:schemeClr val="tx2"/>
                </a:solidFill>
              </a:rPr>
              <a:t>What possible values can B have?</a:t>
            </a:r>
          </a:p>
        </p:txBody>
      </p:sp>
    </p:spTree>
    <p:extLst>
      <p:ext uri="{BB962C8B-B14F-4D97-AF65-F5344CB8AC3E}">
        <p14:creationId xmlns:p14="http://schemas.microsoft.com/office/powerpoint/2010/main" val="1365317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Weak ordering picture</a:t>
            </a: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2362200" y="23780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2362200" y="34448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2362200" y="45878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429000" y="21336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fence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3429000" y="3216275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fence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3429000" y="43434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fence</a:t>
            </a:r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1676400" y="1981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481013" y="2982913"/>
            <a:ext cx="1271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</a:t>
            </a:r>
          </a:p>
          <a:p>
            <a:r>
              <a:rPr lang="en-US" altLang="en-US"/>
              <a:t>execution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5219700" y="2895600"/>
            <a:ext cx="3767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Memory operations within these</a:t>
            </a:r>
          </a:p>
          <a:p>
            <a:pPr algn="l"/>
            <a:r>
              <a:rPr lang="en-US" altLang="en-US"/>
              <a:t>regions can be reordered</a:t>
            </a:r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 flipH="1" flipV="1">
            <a:off x="3886200" y="2819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8561" name="Line 17"/>
          <p:cNvSpPr>
            <a:spLocks noChangeShapeType="1"/>
          </p:cNvSpPr>
          <p:nvPr/>
        </p:nvSpPr>
        <p:spPr bwMode="auto">
          <a:xfrm flipH="1">
            <a:off x="4038600" y="35814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4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revisited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05936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>
                <a:solidFill>
                  <a:schemeClr val="tx2"/>
                </a:solidFill>
              </a:rPr>
              <a:t>Code: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/>
              <a:t>Initially A = Flag = 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2"/>
                </a:solidFill>
              </a:rPr>
              <a:t>P1</a:t>
            </a:r>
            <a:r>
              <a:rPr lang="en-US" altLang="en-US" sz="1800" dirty="0"/>
              <a:t> 					</a:t>
            </a:r>
            <a:r>
              <a:rPr lang="en-US" altLang="en-US" sz="1800" dirty="0">
                <a:solidFill>
                  <a:schemeClr val="tx2"/>
                </a:solidFill>
              </a:rPr>
              <a:t>P2</a:t>
            </a:r>
            <a:r>
              <a:rPr lang="en-US" altLang="en-US" sz="18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 = 23;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flush;          </a:t>
            </a:r>
            <a:r>
              <a:rPr lang="en-US" altLang="en-US" sz="1800" dirty="0">
                <a:solidFill>
                  <a:srgbClr val="FF6600"/>
                </a:solidFill>
                <a:sym typeface="Wingdings"/>
              </a:rPr>
              <a:t>memory fence</a:t>
            </a:r>
            <a:r>
              <a:rPr lang="en-US" altLang="en-US" sz="1800" dirty="0"/>
              <a:t>	while (Flag != 1) {;}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Flag = 1; 			B = A;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    Execution</a:t>
            </a:r>
            <a:r>
              <a:rPr lang="en-US" altLang="en-US" sz="1800" dirty="0">
                <a:solidFill>
                  <a:schemeClr val="tx2"/>
                </a:solidFill>
              </a:rPr>
              <a:t>: 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>
                <a:solidFill>
                  <a:schemeClr val="tx2"/>
                </a:solidFill>
              </a:rPr>
              <a:t>P1 writes data into A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>
                <a:solidFill>
                  <a:schemeClr val="tx2"/>
                </a:solidFill>
              </a:rPr>
              <a:t>Flush waits till write to A is completed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>
                <a:solidFill>
                  <a:schemeClr val="tx2"/>
                </a:solidFill>
              </a:rPr>
              <a:t>P1 then writes data to Flag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>
                <a:solidFill>
                  <a:schemeClr val="tx2"/>
                </a:solidFill>
              </a:rPr>
              <a:t>Therefore, if P2 sees Flag = 1, it is guaranteed that it will read the correct value of A even if memory operations in P1 before flush and memory operations after flush are reordered by the hardware or compiler.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>
                <a:solidFill>
                  <a:schemeClr val="tx2"/>
                </a:solidFill>
              </a:rPr>
              <a:t>Question: does P2 need a flush between the two statements?</a:t>
            </a:r>
          </a:p>
        </p:txBody>
      </p:sp>
    </p:spTree>
    <p:extLst>
      <p:ext uri="{BB962C8B-B14F-4D97-AF65-F5344CB8AC3E}">
        <p14:creationId xmlns:p14="http://schemas.microsoft.com/office/powerpoint/2010/main" val="2034680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relaxed model: </a:t>
            </a:r>
            <a:br>
              <a:rPr lang="en-US" altLang="en-US"/>
            </a:br>
            <a:r>
              <a:rPr lang="en-US" altLang="en-US"/>
              <a:t>release consistency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1700" dirty="0"/>
              <a:t>Further relaxation of weak consistency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1700" dirty="0"/>
              <a:t>Synchronization accesses are divided into 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700" dirty="0">
                <a:solidFill>
                  <a:srgbClr val="FF6600"/>
                </a:solidFill>
              </a:rPr>
              <a:t>Acquires</a:t>
            </a:r>
            <a:r>
              <a:rPr lang="en-US" altLang="en-US" sz="1700" dirty="0"/>
              <a:t>: operations like lock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700" dirty="0">
                <a:solidFill>
                  <a:srgbClr val="FF6600"/>
                </a:solidFill>
              </a:rPr>
              <a:t>Release</a:t>
            </a:r>
            <a:r>
              <a:rPr lang="en-US" altLang="en-US" sz="1700" dirty="0"/>
              <a:t>: operations like unlock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1700" dirty="0"/>
              <a:t>Semantics of acquire: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700" dirty="0">
                <a:solidFill>
                  <a:srgbClr val="6699FF"/>
                </a:solidFill>
              </a:rPr>
              <a:t>Acquire must complete before all following memory accesses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1700" dirty="0"/>
              <a:t>Semantics of release: 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700" dirty="0">
                <a:solidFill>
                  <a:srgbClr val="6699FF"/>
                </a:solidFill>
              </a:rPr>
              <a:t>all memory operations before release are complete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altLang="en-US" sz="1700" dirty="0"/>
              <a:t>However,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700" dirty="0"/>
              <a:t>acquire does not wait for accesses preceding it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altLang="en-US" sz="1700" dirty="0"/>
              <a:t>accesses after release in program order do not have to wait for release</a:t>
            </a:r>
          </a:p>
          <a:p>
            <a:pPr marL="1085850" lvl="2">
              <a:lnSpc>
                <a:spcPct val="110000"/>
              </a:lnSpc>
              <a:buFontTx/>
              <a:buChar char="-"/>
            </a:pPr>
            <a:r>
              <a:rPr lang="en-US" altLang="en-US" sz="1500" dirty="0"/>
              <a:t>operations which follow release and which need to wait must be protected by an acquire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344291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Implementations on Current Processors</a:t>
            </a:r>
          </a:p>
        </p:txBody>
      </p:sp>
      <p:pic>
        <p:nvPicPr>
          <p:cNvPr id="117767" name="Picture 7" descr="consistencyProc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600200"/>
            <a:ext cx="4724400" cy="51816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103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In the literature, there are a large number of other consistency models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E.g., Eventual consistency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We will revisit some later</a:t>
            </a:r>
            <a:r>
              <a:rPr lang="is-IS" altLang="en-US" sz="2000" dirty="0"/>
              <a:t>…</a:t>
            </a:r>
          </a:p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It is important to remember that these are concerned with reordering of independent memory operations </a:t>
            </a:r>
            <a:r>
              <a:rPr lang="en-US" altLang="en-US" sz="2000" dirty="0">
                <a:solidFill>
                  <a:srgbClr val="FF0000"/>
                </a:solidFill>
              </a:rPr>
              <a:t>within</a:t>
            </a:r>
            <a:r>
              <a:rPr lang="en-US" altLang="en-US" sz="2000" dirty="0"/>
              <a:t> a processor.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Easy to come up with shared-memory programs that behave differently for each consistency model.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Therefore, we have to be careful with concurrency primitives!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How do we get them right?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How do we make them portable?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10529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534400" cy="1143000"/>
          </a:xfrm>
        </p:spPr>
        <p:txBody>
          <a:bodyPr/>
          <a:lstStyle/>
          <a:p>
            <a:pPr eaLnBrk="1" hangingPunct="1"/>
            <a:r>
              <a:rPr lang="en-US" sz="3900" dirty="0"/>
              <a:t>Advanced Operating Systems</a:t>
            </a:r>
            <a:br>
              <a:rPr lang="en-US" sz="3900" dirty="0"/>
            </a:br>
            <a:r>
              <a:rPr lang="en-US" sz="3900" dirty="0"/>
              <a:t>(CS 202)</a:t>
            </a:r>
            <a:br>
              <a:rPr lang="en-US" sz="3900" dirty="0"/>
            </a:br>
            <a:br>
              <a:rPr lang="en-US" sz="3900" dirty="0"/>
            </a:br>
            <a:r>
              <a:rPr lang="en-US" sz="3900" dirty="0"/>
              <a:t>Read Copy Update (RCU)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8991600" cy="1752600"/>
          </a:xfrm>
        </p:spPr>
        <p:txBody>
          <a:bodyPr/>
          <a:lstStyle/>
          <a:p>
            <a:pPr eaLnBrk="1" hangingPunct="1"/>
            <a:endParaRPr lang="en-US" sz="2800" dirty="0">
              <a:solidFill>
                <a:srgbClr val="87FFF9"/>
              </a:solidFill>
              <a:latin typeface="Chalkboard" charset="0"/>
            </a:endParaRPr>
          </a:p>
          <a:p>
            <a:pPr eaLnBrk="1" hangingPunct="1"/>
            <a:r>
              <a:rPr lang="en-US" sz="2800" i="1" dirty="0">
                <a:solidFill>
                  <a:srgbClr val="FACD76"/>
                </a:solidFill>
                <a:latin typeface="Chalkboard" charset="0"/>
              </a:rPr>
              <a:t>(some slides from Dan Porter)</a:t>
            </a:r>
            <a:endParaRPr lang="en-US" sz="2800" dirty="0">
              <a:latin typeface="Chalkboard" charset="0"/>
            </a:endParaRPr>
          </a:p>
          <a:p>
            <a:pPr eaLnBrk="1" hangingPunct="1"/>
            <a:endParaRPr lang="en-US" sz="2800" dirty="0">
              <a:solidFill>
                <a:srgbClr val="F4B996"/>
              </a:solidFill>
              <a:latin typeface="Chalkboard" charset="0"/>
            </a:endParaRPr>
          </a:p>
          <a:p>
            <a:pPr eaLnBrk="1" hangingPunct="1"/>
            <a:endParaRPr lang="en-US" sz="2800" dirty="0">
              <a:latin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25325"/>
      </p:ext>
    </p:extLst>
  </p:cSld>
  <p:clrMapOvr>
    <a:masterClrMapping/>
  </p:clrMapOvr>
  <p:transition advTm="1106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Book Antiqua" charset="0"/>
                <a:ea typeface="新細明體" charset="0"/>
                <a:cs typeface="新細明體" charset="0"/>
              </a:rPr>
              <a:t>Linux Synch. Primitives</a:t>
            </a:r>
          </a:p>
        </p:txBody>
      </p:sp>
      <p:graphicFrame>
        <p:nvGraphicFramePr>
          <p:cNvPr id="108618" name="Group 74"/>
          <p:cNvGraphicFramePr>
            <a:graphicFrameLocks noGrp="1"/>
          </p:cNvGraphicFramePr>
          <p:nvPr/>
        </p:nvGraphicFramePr>
        <p:xfrm>
          <a:off x="990600" y="1447800"/>
          <a:ext cx="6934200" cy="5029196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Technique 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Scope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Per-CPU variables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Duplicate a data structure among CPUs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All CPUs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Atomic operation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Atomic read-modify-write instruction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All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Memory barrier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Avoid instruction re-ordering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Local CPU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Spin lock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Lock with busy wait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All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Semaphore 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Lock with blocking wait (sleep)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All 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Seqlocks</a:t>
                      </a:r>
                      <a:r>
                        <a:rPr kumimoji="0" lang="en-US" altLang="zh-TW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 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Lock based on access counter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All 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Local interrupt disabling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Forbid interrupt on a single CPU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Local 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Local softirq disabling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Forbid deferrable function on a single CPU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Local 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Read-copy-update (RCU)</a:t>
                      </a:r>
                    </a:p>
                  </a:txBody>
                  <a:tcPr marT="43355" marB="4335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Lock-free access to shared data through pointers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ea typeface="新細明體" pitchFamily="18" charset="-120"/>
                        </a:rPr>
                        <a:t>All</a:t>
                      </a:r>
                    </a:p>
                  </a:txBody>
                  <a:tcPr marT="43355" marB="433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B1ACB8B-5222-0641-BA48-9143A5F0C113}"/>
              </a:ext>
            </a:extLst>
          </p:cNvPr>
          <p:cNvSpPr txBox="1"/>
          <p:nvPr/>
        </p:nvSpPr>
        <p:spPr>
          <a:xfrm>
            <a:off x="1676400" y="6476996"/>
            <a:ext cx="215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Also Read-write locks</a:t>
            </a:r>
          </a:p>
        </p:txBody>
      </p:sp>
    </p:spTree>
    <p:extLst>
      <p:ext uri="{BB962C8B-B14F-4D97-AF65-F5344CB8AC3E}">
        <p14:creationId xmlns:p14="http://schemas.microsoft.com/office/powerpoint/2010/main" val="863423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Why are we reading this paper?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114800"/>
          </a:xfrm>
        </p:spPr>
        <p:txBody>
          <a:bodyPr/>
          <a:lstStyle/>
          <a:p>
            <a:r>
              <a:rPr lang="en-US" sz="2800" dirty="0"/>
              <a:t>Example of a synchronization primitive that is:</a:t>
            </a:r>
          </a:p>
          <a:p>
            <a:pPr lvl="1"/>
            <a:r>
              <a:rPr lang="en-US" sz="2400" dirty="0"/>
              <a:t>Lock free (mostly/for reads)</a:t>
            </a:r>
          </a:p>
          <a:p>
            <a:pPr lvl="1"/>
            <a:r>
              <a:rPr lang="en-US" sz="2400" dirty="0"/>
              <a:t>Tuned to a common access pattern</a:t>
            </a:r>
          </a:p>
          <a:p>
            <a:pPr lvl="1"/>
            <a:r>
              <a:rPr lang="en-US" sz="2400" dirty="0"/>
              <a:t>Making the common case fast</a:t>
            </a:r>
          </a:p>
          <a:p>
            <a:r>
              <a:rPr lang="en-US" sz="2800" dirty="0"/>
              <a:t>What is this common pattern?</a:t>
            </a:r>
          </a:p>
          <a:p>
            <a:pPr lvl="1"/>
            <a:r>
              <a:rPr lang="en-US" sz="2400" dirty="0"/>
              <a:t>A lot of reads</a:t>
            </a:r>
          </a:p>
          <a:p>
            <a:pPr lvl="1"/>
            <a:r>
              <a:rPr lang="en-US" sz="2400" dirty="0"/>
              <a:t>Writes are rare</a:t>
            </a:r>
          </a:p>
          <a:p>
            <a:pPr lvl="2"/>
            <a:r>
              <a:rPr lang="en-US" sz="2000" dirty="0"/>
              <a:t>Prioritize writes</a:t>
            </a:r>
          </a:p>
          <a:p>
            <a:pPr lvl="1"/>
            <a:r>
              <a:rPr lang="en-US" sz="2400" dirty="0"/>
              <a:t>Stale copies are short lived – time heals all wounds</a:t>
            </a:r>
          </a:p>
          <a:p>
            <a:pPr lvl="1"/>
            <a:r>
              <a:rPr lang="en-US" sz="2400" dirty="0"/>
              <a:t>Ok to read a slightly stale copy</a:t>
            </a:r>
          </a:p>
          <a:p>
            <a:pPr lvl="2"/>
            <a:r>
              <a:rPr lang="en-US" sz="2000" dirty="0"/>
              <a:t>But that can be fixed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B3E44-AABB-B944-A29C-BA603115717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8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996C-AB13-4A4E-91E6-B7602FAB9BC0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Traditional OS locking designs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610600" cy="5600700"/>
          </a:xfrm>
        </p:spPr>
        <p:txBody>
          <a:bodyPr/>
          <a:lstStyle/>
          <a:p>
            <a:pPr marL="0" indent="0">
              <a:buNone/>
            </a:pPr>
            <a:endParaRPr lang="en-US" altLang="zh-TW" sz="4000" dirty="0"/>
          </a:p>
          <a:p>
            <a:r>
              <a:rPr lang="en-US" altLang="zh-TW" sz="2800" dirty="0"/>
              <a:t>poor concurrency</a:t>
            </a:r>
          </a:p>
          <a:p>
            <a:pPr lvl="1"/>
            <a:r>
              <a:rPr lang="en-US" altLang="zh-TW" sz="2400" dirty="0"/>
              <a:t>Especially if mostly reads</a:t>
            </a:r>
          </a:p>
          <a:p>
            <a:pPr lvl="1"/>
            <a:endParaRPr lang="en-US" altLang="zh-TW" sz="2400" dirty="0"/>
          </a:p>
          <a:p>
            <a:r>
              <a:rPr lang="en-US" altLang="zh-TW" sz="2800" dirty="0"/>
              <a:t>Fail to take advantage of event-driven nature of operating systems</a:t>
            </a:r>
          </a:p>
          <a:p>
            <a:endParaRPr lang="en-US" sz="2800" dirty="0"/>
          </a:p>
          <a:p>
            <a:r>
              <a:rPr lang="en-US" sz="2800" dirty="0"/>
              <a:t>Locks have acquire and release cost</a:t>
            </a:r>
          </a:p>
          <a:p>
            <a:pPr lvl="1"/>
            <a:r>
              <a:rPr lang="en-US" sz="2400" dirty="0"/>
              <a:t>Use atomic operations which are expensive</a:t>
            </a:r>
          </a:p>
          <a:p>
            <a:pPr lvl="1"/>
            <a:r>
              <a:rPr lang="en-US" sz="2400" dirty="0"/>
              <a:t>Can dominate cost for short critical regions</a:t>
            </a:r>
          </a:p>
          <a:p>
            <a:pPr lvl="1"/>
            <a:r>
              <a:rPr lang="en-US" sz="2400" dirty="0"/>
              <a:t>Locks become the bottleneck</a:t>
            </a:r>
          </a:p>
          <a:p>
            <a:pPr marL="0" indent="0">
              <a:buNone/>
            </a:pP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4111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D011CD54-8473-B247-AB8C-BA6D83B9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95210E-9725-4B44-8BC5-109816286151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874A5E12-4455-2946-B116-D6430EEE7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3886200" cy="378565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// number of readers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int 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r>
              <a:rPr lang="en-US" altLang="en-US" dirty="0">
                <a:solidFill>
                  <a:schemeClr val="tx2"/>
                </a:solidFill>
              </a:rPr>
              <a:t> = 0;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// mutual exclusion to 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Semaphore mutex = 1;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// exclusive writer or reader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Semaphore </a:t>
            </a:r>
            <a:r>
              <a:rPr lang="en-US" altLang="en-US" dirty="0" err="1">
                <a:solidFill>
                  <a:schemeClr val="tx2"/>
                </a:solidFill>
              </a:rPr>
              <a:t>w_or_r</a:t>
            </a:r>
            <a:r>
              <a:rPr lang="en-US" altLang="en-US" dirty="0">
                <a:solidFill>
                  <a:schemeClr val="tx2"/>
                </a:solidFill>
              </a:rPr>
              <a:t> = 1;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writer {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wait(</a:t>
            </a:r>
            <a:r>
              <a:rPr lang="en-US" altLang="en-US" dirty="0" err="1">
                <a:solidFill>
                  <a:schemeClr val="tx2"/>
                </a:solidFill>
              </a:rPr>
              <a:t>w_or_r</a:t>
            </a:r>
            <a:r>
              <a:rPr lang="en-US" altLang="en-US" dirty="0">
                <a:solidFill>
                  <a:schemeClr val="tx2"/>
                </a:solidFill>
              </a:rPr>
              <a:t>); // lock out readers</a:t>
            </a:r>
          </a:p>
          <a:p>
            <a:pPr>
              <a:buFont typeface="Monotype Sorts" pitchFamily="2" charset="2"/>
              <a:buNone/>
            </a:pPr>
            <a:r>
              <a:rPr lang="en-US" altLang="en-US" i="1" dirty="0">
                <a:solidFill>
                  <a:schemeClr val="tx2"/>
                </a:solidFill>
              </a:rPr>
              <a:t>    Write;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signal(</a:t>
            </a:r>
            <a:r>
              <a:rPr lang="en-US" altLang="en-US" dirty="0" err="1">
                <a:solidFill>
                  <a:schemeClr val="tx2"/>
                </a:solidFill>
              </a:rPr>
              <a:t>w_or_r</a:t>
            </a:r>
            <a:r>
              <a:rPr lang="en-US" altLang="en-US" dirty="0">
                <a:solidFill>
                  <a:schemeClr val="tx2"/>
                </a:solidFill>
              </a:rPr>
              <a:t>); // up for grabs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endParaRPr lang="en-US" altLang="en-US" sz="1600" dirty="0"/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A70DD7EA-09F9-9C4F-9F28-6A2905693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Readers/Writers</a:t>
            </a: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33E40240-D653-804F-A208-3AD64C9C8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5000"/>
            <a:ext cx="3886200" cy="388414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reader {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wait(mutex);       // lock 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r>
              <a:rPr lang="en-US" altLang="en-US" dirty="0">
                <a:solidFill>
                  <a:schemeClr val="tx2"/>
                </a:solidFill>
              </a:rPr>
              <a:t> += 1; // one more reader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if (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r>
              <a:rPr lang="en-US" altLang="en-US" dirty="0">
                <a:solidFill>
                  <a:schemeClr val="tx2"/>
                </a:solidFill>
              </a:rPr>
              <a:t> == 1)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    wait(</a:t>
            </a:r>
            <a:r>
              <a:rPr lang="en-US" altLang="en-US" dirty="0" err="1">
                <a:solidFill>
                  <a:schemeClr val="tx2"/>
                </a:solidFill>
              </a:rPr>
              <a:t>w_or_r</a:t>
            </a:r>
            <a:r>
              <a:rPr lang="en-US" altLang="en-US" dirty="0">
                <a:solidFill>
                  <a:schemeClr val="tx2"/>
                </a:solidFill>
              </a:rPr>
              <a:t>); // synch w/ writers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signal(mutex);   // unlock 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</a:t>
            </a:r>
            <a:r>
              <a:rPr lang="en-US" altLang="en-US" i="1" dirty="0">
                <a:solidFill>
                  <a:schemeClr val="tx2"/>
                </a:solidFill>
              </a:rPr>
              <a:t>Read;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wait(mutex);      // lock 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r>
              <a:rPr lang="en-US" altLang="en-US" dirty="0">
                <a:solidFill>
                  <a:schemeClr val="tx2"/>
                </a:solidFill>
              </a:rPr>
              <a:t> -= 1; // one less reader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if (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r>
              <a:rPr lang="en-US" altLang="en-US" dirty="0">
                <a:solidFill>
                  <a:schemeClr val="tx2"/>
                </a:solidFill>
              </a:rPr>
              <a:t> == 0)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    signal(</a:t>
            </a:r>
            <a:r>
              <a:rPr lang="en-US" altLang="en-US" dirty="0" err="1">
                <a:solidFill>
                  <a:schemeClr val="tx2"/>
                </a:solidFill>
              </a:rPr>
              <a:t>w_or_r</a:t>
            </a:r>
            <a:r>
              <a:rPr lang="en-US" altLang="en-US" dirty="0">
                <a:solidFill>
                  <a:schemeClr val="tx2"/>
                </a:solidFill>
              </a:rPr>
              <a:t>); // up for grabs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    signal(mutex);   // unlock </a:t>
            </a:r>
            <a:r>
              <a:rPr lang="en-US" altLang="en-US" dirty="0" err="1">
                <a:solidFill>
                  <a:schemeClr val="tx2"/>
                </a:solidFill>
              </a:rPr>
              <a:t>readcount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51169D-773D-5D42-A713-5A80DE0BA7D3}"/>
              </a:ext>
            </a:extLst>
          </p:cNvPr>
          <p:cNvSpPr txBox="1"/>
          <p:nvPr/>
        </p:nvSpPr>
        <p:spPr>
          <a:xfrm>
            <a:off x="990600" y="6138446"/>
            <a:ext cx="6205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Naïve implementation – can be done using just atomic instructions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/>
              <a:t>Multi-threaded programs on uniprocessor</a:t>
            </a:r>
            <a:endParaRPr lang="en-US" altLang="en-US" sz="4000"/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1895475" y="4132263"/>
            <a:ext cx="1209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1800">
                <a:latin typeface="Helvetica" charset="0"/>
              </a:rPr>
              <a:t>MEMORY</a:t>
            </a:r>
            <a:endParaRPr kumimoji="1" lang="en-US" altLang="en-US" sz="1800">
              <a:latin typeface="Times New Roman" charset="0"/>
            </a:endParaRPr>
          </a:p>
        </p:txBody>
      </p:sp>
      <p:sp>
        <p:nvSpPr>
          <p:cNvPr id="124959" name="Rectangle 31"/>
          <p:cNvSpPr>
            <a:spLocks noChangeArrowheads="1"/>
          </p:cNvSpPr>
          <p:nvPr/>
        </p:nvSpPr>
        <p:spPr bwMode="auto">
          <a:xfrm>
            <a:off x="1895475" y="4033838"/>
            <a:ext cx="1166813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4960" name="AutoShape 32"/>
          <p:cNvSpPr>
            <a:spLocks noChangeArrowheads="1"/>
          </p:cNvSpPr>
          <p:nvPr/>
        </p:nvSpPr>
        <p:spPr bwMode="auto">
          <a:xfrm>
            <a:off x="685800" y="2362200"/>
            <a:ext cx="584200" cy="523875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4964" name="Freeform 36"/>
          <p:cNvSpPr>
            <a:spLocks/>
          </p:cNvSpPr>
          <p:nvPr/>
        </p:nvSpPr>
        <p:spPr bwMode="auto">
          <a:xfrm>
            <a:off x="776288" y="3402013"/>
            <a:ext cx="2971800" cy="363537"/>
          </a:xfrm>
          <a:custGeom>
            <a:avLst/>
            <a:gdLst>
              <a:gd name="T0" fmla="*/ 0 w 4560"/>
              <a:gd name="T1" fmla="*/ 480 h 480"/>
              <a:gd name="T2" fmla="*/ 2208 w 4560"/>
              <a:gd name="T3" fmla="*/ 0 h 480"/>
              <a:gd name="T4" fmla="*/ 4560 w 45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60" h="480">
                <a:moveTo>
                  <a:pt x="0" y="480"/>
                </a:moveTo>
                <a:cubicBezTo>
                  <a:pt x="724" y="240"/>
                  <a:pt x="1448" y="0"/>
                  <a:pt x="2208" y="0"/>
                </a:cubicBezTo>
                <a:cubicBezTo>
                  <a:pt x="2968" y="0"/>
                  <a:pt x="3764" y="240"/>
                  <a:pt x="4560" y="4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cxnSp>
        <p:nvCxnSpPr>
          <p:cNvPr id="124965" name="AutoShape 37"/>
          <p:cNvCxnSpPr>
            <a:cxnSpLocks noChangeShapeType="1"/>
          </p:cNvCxnSpPr>
          <p:nvPr/>
        </p:nvCxnSpPr>
        <p:spPr bwMode="auto">
          <a:xfrm>
            <a:off x="977900" y="2905125"/>
            <a:ext cx="0" cy="363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24967" name="Line 39"/>
          <p:cNvSpPr>
            <a:spLocks noChangeShapeType="1"/>
          </p:cNvSpPr>
          <p:nvPr/>
        </p:nvSpPr>
        <p:spPr bwMode="auto">
          <a:xfrm>
            <a:off x="977900" y="3268663"/>
            <a:ext cx="29210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4972" name="Line 44"/>
          <p:cNvSpPr>
            <a:spLocks noChangeShapeType="1"/>
          </p:cNvSpPr>
          <p:nvPr/>
        </p:nvSpPr>
        <p:spPr bwMode="auto">
          <a:xfrm>
            <a:off x="2465388" y="34099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4973" name="Text Box 45"/>
          <p:cNvSpPr txBox="1">
            <a:spLocks noChangeArrowheads="1"/>
          </p:cNvSpPr>
          <p:nvPr/>
        </p:nvSpPr>
        <p:spPr bwMode="auto">
          <a:xfrm>
            <a:off x="768350" y="23939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kumimoji="1" lang="en-US" altLang="en-US" sz="2400">
                <a:latin typeface="Helvetica" charset="0"/>
              </a:rPr>
              <a:t>P</a:t>
            </a:r>
            <a:endParaRPr kumimoji="1" lang="en-US" altLang="en-US" sz="2400">
              <a:latin typeface="Times New Roman" charset="0"/>
            </a:endParaRPr>
          </a:p>
        </p:txBody>
      </p:sp>
      <p:sp>
        <p:nvSpPr>
          <p:cNvPr id="124988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4257675" y="1722438"/>
            <a:ext cx="4657715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dirty="0"/>
              <a:t>Processor executes all threads of program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unspecified scheduling policy</a:t>
            </a:r>
          </a:p>
          <a:p>
            <a:pPr>
              <a:lnSpc>
                <a:spcPct val="80000"/>
              </a:lnSpc>
            </a:pPr>
            <a:r>
              <a:rPr lang="en-US" altLang="en-US" sz="1600" dirty="0"/>
              <a:t>Operations in each thread are executed </a:t>
            </a:r>
            <a:r>
              <a:rPr lang="en-US" altLang="en-US" sz="1600" dirty="0">
                <a:solidFill>
                  <a:srgbClr val="FF0000"/>
                </a:solidFill>
              </a:rPr>
              <a:t>in order</a:t>
            </a:r>
          </a:p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rgbClr val="FF0000"/>
                </a:solidFill>
              </a:rPr>
              <a:t>Atomic operations</a:t>
            </a:r>
            <a:r>
              <a:rPr lang="en-US" altLang="en-US" sz="1600" dirty="0"/>
              <a:t>: lock/unlock etc. for synchronization between threads</a:t>
            </a:r>
          </a:p>
          <a:p>
            <a:pPr>
              <a:lnSpc>
                <a:spcPct val="80000"/>
              </a:lnSpc>
            </a:pPr>
            <a:r>
              <a:rPr lang="en-US" altLang="en-US" sz="1600" dirty="0"/>
              <a:t>Result is as if instructions from different threads were interleaved in some order</a:t>
            </a:r>
          </a:p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rgbClr val="FF0000"/>
                </a:solidFill>
              </a:rPr>
              <a:t>Non-determinacy</a:t>
            </a:r>
            <a:r>
              <a:rPr lang="en-US" altLang="en-US" sz="1600" dirty="0"/>
              <a:t>: program may produce different outputs depending on scheduling of threads (</a:t>
            </a:r>
            <a:r>
              <a:rPr lang="en-US" altLang="en-US" sz="1600" dirty="0" err="1"/>
              <a:t>eg</a:t>
            </a:r>
            <a:r>
              <a:rPr lang="en-US" altLang="en-US" sz="16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/>
              <a:t>     </a:t>
            </a:r>
            <a:r>
              <a:rPr lang="en-US" altLang="en-US" sz="1600" i="1" dirty="0"/>
              <a:t>Thread 1      Thread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 dirty="0"/>
              <a:t>        …..             ……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 dirty="0"/>
              <a:t>        x := 1;         print(x);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 dirty="0"/>
              <a:t>        x := 2;</a:t>
            </a:r>
          </a:p>
        </p:txBody>
      </p:sp>
    </p:spTree>
    <p:extLst>
      <p:ext uri="{BB962C8B-B14F-4D97-AF65-F5344CB8AC3E}">
        <p14:creationId xmlns:p14="http://schemas.microsoft.com/office/powerpoint/2010/main" val="3014297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free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Do not require locks</a:t>
            </a:r>
          </a:p>
          <a:p>
            <a:r>
              <a:rPr lang="en-US" dirty="0"/>
              <a:t>Good if contention is rare</a:t>
            </a:r>
          </a:p>
          <a:p>
            <a:r>
              <a:rPr lang="en-US" dirty="0"/>
              <a:t>But difficult to create and error prone</a:t>
            </a:r>
          </a:p>
          <a:p>
            <a:r>
              <a:rPr lang="en-US" dirty="0"/>
              <a:t>RCU is a mixture</a:t>
            </a:r>
          </a:p>
          <a:p>
            <a:pPr lvl="1"/>
            <a:r>
              <a:rPr lang="en-US" dirty="0"/>
              <a:t>Concurrent changes to pointers a challenge for lock-free</a:t>
            </a:r>
          </a:p>
          <a:p>
            <a:pPr lvl="1"/>
            <a:r>
              <a:rPr lang="en-US" dirty="0"/>
              <a:t>RCU serializes writers using locks</a:t>
            </a:r>
          </a:p>
          <a:p>
            <a:pPr lvl="1"/>
            <a:r>
              <a:rPr lang="en-US" dirty="0"/>
              <a:t>Win if most of our accesses are 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025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957DA-6DB9-E94E-9924-76D580E84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lock free synchronization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EA2C749-16CB-014B-8C51-D1E68D885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03097" y="2007723"/>
            <a:ext cx="7918208" cy="404039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5D31C-CFE3-AC41-8A00-37426030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B4D4AF-4EBD-6D4F-BEC4-691EC10825BA}"/>
              </a:ext>
            </a:extLst>
          </p:cNvPr>
          <p:cNvSpPr txBox="1"/>
          <p:nvPr/>
        </p:nvSpPr>
        <p:spPr>
          <a:xfrm>
            <a:off x="838200" y="6425992"/>
            <a:ext cx="43492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Credit: https://yizhang82.dev/lock-free-</a:t>
            </a:r>
            <a:r>
              <a:rPr lang="en-US" dirty="0" err="1"/>
              <a:t>rw</a:t>
            </a:r>
            <a:r>
              <a:rPr lang="en-US" dirty="0"/>
              <a:t>-lock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18CC58-A838-FC48-A30A-5E4FD728ABDE}"/>
              </a:ext>
            </a:extLst>
          </p:cNvPr>
          <p:cNvSpPr txBox="1"/>
          <p:nvPr/>
        </p:nvSpPr>
        <p:spPr>
          <a:xfrm>
            <a:off x="3843946" y="4191000"/>
            <a:ext cx="4644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Correction: second argument should be _readers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B9FEC08-E252-0B47-ACD4-5423C1DC3EA8}"/>
                  </a:ext>
                </a:extLst>
              </p14:cNvPr>
              <p14:cNvContentPartPr/>
              <p14:nvPr/>
            </p14:nvContentPartPr>
            <p14:xfrm>
              <a:off x="4808856" y="3760083"/>
              <a:ext cx="824760" cy="5356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B9FEC08-E252-0B47-ACD4-5423C1DC3EA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99856" y="3751083"/>
                <a:ext cx="842400" cy="55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CF09500-7BDE-144C-8362-CED2AB058DDA}"/>
                  </a:ext>
                </a:extLst>
              </p14:cNvPr>
              <p14:cNvContentPartPr/>
              <p14:nvPr/>
            </p14:nvContentPartPr>
            <p14:xfrm>
              <a:off x="4795536" y="3755043"/>
              <a:ext cx="196560" cy="1886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CF09500-7BDE-144C-8362-CED2AB058DD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86896" y="3746043"/>
                <a:ext cx="21420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78D0194-A0B0-EF47-B16A-4C70759482EA}"/>
                  </a:ext>
                </a:extLst>
              </p14:cNvPr>
              <p14:cNvContentPartPr/>
              <p14:nvPr/>
            </p14:nvContentPartPr>
            <p14:xfrm>
              <a:off x="4830816" y="3790323"/>
              <a:ext cx="116280" cy="1414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78D0194-A0B0-EF47-B16A-4C70759482E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21816" y="3781683"/>
                <a:ext cx="133920" cy="1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707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/>
              <a:t>Multi-threaded programs on multiprocessor</a:t>
            </a:r>
            <a:endParaRPr lang="en-US" altLang="en-US" sz="4000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895475" y="4132263"/>
            <a:ext cx="1209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1800">
                <a:latin typeface="Helvetica" charset="0"/>
              </a:rPr>
              <a:t>MEMORY</a:t>
            </a:r>
            <a:endParaRPr kumimoji="1" lang="en-US" altLang="en-US" sz="1800">
              <a:latin typeface="Times New Roman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1895475" y="4033838"/>
            <a:ext cx="1166813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9030" name="AutoShape 6"/>
          <p:cNvSpPr>
            <a:spLocks noChangeArrowheads="1"/>
          </p:cNvSpPr>
          <p:nvPr/>
        </p:nvSpPr>
        <p:spPr bwMode="auto">
          <a:xfrm>
            <a:off x="685800" y="2362200"/>
            <a:ext cx="584200" cy="523875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9031" name="Freeform 7"/>
          <p:cNvSpPr>
            <a:spLocks/>
          </p:cNvSpPr>
          <p:nvPr/>
        </p:nvSpPr>
        <p:spPr bwMode="auto">
          <a:xfrm>
            <a:off x="776288" y="3402013"/>
            <a:ext cx="2971800" cy="363537"/>
          </a:xfrm>
          <a:custGeom>
            <a:avLst/>
            <a:gdLst>
              <a:gd name="T0" fmla="*/ 0 w 4560"/>
              <a:gd name="T1" fmla="*/ 480 h 480"/>
              <a:gd name="T2" fmla="*/ 2208 w 4560"/>
              <a:gd name="T3" fmla="*/ 0 h 480"/>
              <a:gd name="T4" fmla="*/ 4560 w 45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60" h="480">
                <a:moveTo>
                  <a:pt x="0" y="480"/>
                </a:moveTo>
                <a:cubicBezTo>
                  <a:pt x="724" y="240"/>
                  <a:pt x="1448" y="0"/>
                  <a:pt x="2208" y="0"/>
                </a:cubicBezTo>
                <a:cubicBezTo>
                  <a:pt x="2968" y="0"/>
                  <a:pt x="3764" y="240"/>
                  <a:pt x="4560" y="4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cxnSp>
        <p:nvCxnSpPr>
          <p:cNvPr id="129032" name="AutoShape 8"/>
          <p:cNvCxnSpPr>
            <a:cxnSpLocks noChangeShapeType="1"/>
          </p:cNvCxnSpPr>
          <p:nvPr/>
        </p:nvCxnSpPr>
        <p:spPr bwMode="auto">
          <a:xfrm>
            <a:off x="977900" y="2905125"/>
            <a:ext cx="0" cy="363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977900" y="3268663"/>
            <a:ext cx="29210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2465388" y="34099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768350" y="23939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kumimoji="1" lang="en-US" altLang="en-US" sz="2400">
                <a:latin typeface="Helvetica" charset="0"/>
              </a:rPr>
              <a:t>P</a:t>
            </a:r>
            <a:endParaRPr kumimoji="1" lang="en-US" altLang="en-US" sz="2400">
              <a:latin typeface="Times New Roman" charset="0"/>
            </a:endParaRPr>
          </a:p>
        </p:txBody>
      </p:sp>
      <p:sp>
        <p:nvSpPr>
          <p:cNvPr id="129036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052889" y="1600200"/>
            <a:ext cx="4862512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Each processor executes one thread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let’s keep it simple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Operations in each thread are executed in order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One processor at a time can access global memory to perform load/store/atomic operations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Assume no caching of global data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You can show that running multi-threaded program on multiple processors does not change possible output(s) of program from uniprocessor case</a:t>
            </a:r>
          </a:p>
        </p:txBody>
      </p:sp>
      <p:sp>
        <p:nvSpPr>
          <p:cNvPr id="129037" name="AutoShape 13"/>
          <p:cNvSpPr>
            <a:spLocks noChangeArrowheads="1"/>
          </p:cNvSpPr>
          <p:nvPr/>
        </p:nvSpPr>
        <p:spPr bwMode="auto">
          <a:xfrm>
            <a:off x="1473200" y="2209800"/>
            <a:ext cx="584200" cy="523875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cxnSp>
        <p:nvCxnSpPr>
          <p:cNvPr id="129038" name="AutoShape 14"/>
          <p:cNvCxnSpPr>
            <a:cxnSpLocks noChangeShapeType="1"/>
          </p:cNvCxnSpPr>
          <p:nvPr/>
        </p:nvCxnSpPr>
        <p:spPr bwMode="auto">
          <a:xfrm>
            <a:off x="1765300" y="2752725"/>
            <a:ext cx="0" cy="363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1765300" y="3116263"/>
            <a:ext cx="29210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1555750" y="22415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kumimoji="1" lang="en-US" altLang="en-US" sz="2400">
                <a:latin typeface="Helvetica" charset="0"/>
              </a:rPr>
              <a:t>P</a:t>
            </a:r>
            <a:endParaRPr kumimoji="1" lang="en-US" altLang="en-US" sz="2400">
              <a:latin typeface="Times New Roman" charset="0"/>
            </a:endParaRPr>
          </a:p>
        </p:txBody>
      </p:sp>
      <p:sp>
        <p:nvSpPr>
          <p:cNvPr id="129041" name="AutoShape 17"/>
          <p:cNvSpPr>
            <a:spLocks noChangeArrowheads="1"/>
          </p:cNvSpPr>
          <p:nvPr/>
        </p:nvSpPr>
        <p:spPr bwMode="auto">
          <a:xfrm>
            <a:off x="2362200" y="2286000"/>
            <a:ext cx="584200" cy="523875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cxnSp>
        <p:nvCxnSpPr>
          <p:cNvPr id="129042" name="AutoShape 18"/>
          <p:cNvCxnSpPr>
            <a:cxnSpLocks noChangeShapeType="1"/>
          </p:cNvCxnSpPr>
          <p:nvPr/>
        </p:nvCxnSpPr>
        <p:spPr bwMode="auto">
          <a:xfrm>
            <a:off x="2654300" y="2828925"/>
            <a:ext cx="0" cy="363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29043" name="Line 19"/>
          <p:cNvSpPr>
            <a:spLocks noChangeShapeType="1"/>
          </p:cNvSpPr>
          <p:nvPr/>
        </p:nvSpPr>
        <p:spPr bwMode="auto">
          <a:xfrm>
            <a:off x="2654300" y="3192463"/>
            <a:ext cx="29210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2444750" y="23177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kumimoji="1" lang="en-US" altLang="en-US" sz="2400">
                <a:latin typeface="Helvetica" charset="0"/>
              </a:rPr>
              <a:t>P</a:t>
            </a:r>
            <a:endParaRPr kumimoji="1" lang="en-US" alt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8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realistic architecture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 sz="2400" dirty="0"/>
              <a:t>Two key assumptions so far: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processors do not cache global data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2000" dirty="0"/>
              <a:t>improving execution efficiency:</a:t>
            </a:r>
          </a:p>
          <a:p>
            <a:pPr marL="1714500" lvl="3" indent="-342900">
              <a:lnSpc>
                <a:spcPct val="90000"/>
              </a:lnSpc>
            </a:pPr>
            <a:r>
              <a:rPr lang="en-US" altLang="en-US" sz="1800" dirty="0"/>
              <a:t>allow caching </a:t>
            </a:r>
          </a:p>
          <a:p>
            <a:pPr marL="2171700" lvl="4" indent="-342900">
              <a:lnSpc>
                <a:spcPct val="90000"/>
              </a:lnSpc>
            </a:pPr>
            <a:r>
              <a:rPr lang="en-US" altLang="en-US" sz="1800" dirty="0"/>
              <a:t>leads to cache coherence solved as we discussed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Instructions are executed in order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2000" dirty="0"/>
              <a:t>improving execution efficiency:</a:t>
            </a:r>
          </a:p>
          <a:p>
            <a:pPr marL="1714500" lvl="3" indent="-342900">
              <a:lnSpc>
                <a:spcPct val="90000"/>
              </a:lnSpc>
            </a:pPr>
            <a:r>
              <a:rPr lang="en-US" altLang="en-US" sz="1800" dirty="0"/>
              <a:t>allow processors to execute instructions out of order subject to data/control dependences</a:t>
            </a:r>
          </a:p>
          <a:p>
            <a:pPr marL="2171700" lvl="4" indent="-342900">
              <a:lnSpc>
                <a:spcPct val="90000"/>
              </a:lnSpc>
            </a:pPr>
            <a:r>
              <a:rPr lang="en-US" altLang="en-US" sz="1800" dirty="0"/>
              <a:t>this can change the semantics of the program!</a:t>
            </a:r>
          </a:p>
          <a:p>
            <a:pPr marL="2171700" lvl="4" indent="-342900">
              <a:lnSpc>
                <a:spcPct val="90000"/>
              </a:lnSpc>
            </a:pPr>
            <a:r>
              <a:rPr lang="en-US" altLang="en-US" sz="1800" dirty="0"/>
              <a:t>Reordering happens for other reasons too</a:t>
            </a:r>
          </a:p>
          <a:p>
            <a:pPr marL="2171700" lvl="4" indent="-342900">
              <a:lnSpc>
                <a:spcPct val="90000"/>
              </a:lnSpc>
            </a:pPr>
            <a:r>
              <a:rPr lang="en-US" altLang="en-US" sz="1800" dirty="0"/>
              <a:t>preventing this requires attention to </a:t>
            </a:r>
            <a:r>
              <a:rPr lang="en-US" altLang="en-US" sz="1800" dirty="0">
                <a:solidFill>
                  <a:srgbClr val="FF0000"/>
                </a:solidFill>
              </a:rPr>
              <a:t>memory consistency model of processor</a:t>
            </a:r>
          </a:p>
        </p:txBody>
      </p:sp>
    </p:spTree>
    <p:extLst>
      <p:ext uri="{BB962C8B-B14F-4D97-AF65-F5344CB8AC3E}">
        <p14:creationId xmlns:p14="http://schemas.microsoft.com/office/powerpoint/2010/main" val="94197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Recall: uniprocessor execution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763000" cy="4343400"/>
          </a:xfrm>
        </p:spPr>
        <p:txBody>
          <a:bodyPr/>
          <a:lstStyle/>
          <a:p>
            <a:pPr marL="419100" indent="-419100">
              <a:lnSpc>
                <a:spcPct val="90000"/>
              </a:lnSpc>
            </a:pPr>
            <a:r>
              <a:rPr lang="en-US" altLang="en-US" sz="2800" dirty="0"/>
              <a:t>Processors reorder or change operations to improve performance</a:t>
            </a:r>
          </a:p>
          <a:p>
            <a:pPr marL="819150" lvl="1" indent="-419100">
              <a:lnSpc>
                <a:spcPct val="90000"/>
              </a:lnSpc>
            </a:pPr>
            <a:r>
              <a:rPr lang="en-US" altLang="en-US" sz="2400" dirty="0"/>
              <a:t>Registers may eliminate some loads and stores</a:t>
            </a:r>
          </a:p>
          <a:p>
            <a:pPr marL="819150" lvl="1" indent="-419100">
              <a:lnSpc>
                <a:spcPct val="90000"/>
              </a:lnSpc>
            </a:pPr>
            <a:r>
              <a:rPr lang="en-US" altLang="en-US" sz="2400" dirty="0"/>
              <a:t>Load/store buffers may delay/reorder memory accesses</a:t>
            </a:r>
          </a:p>
          <a:p>
            <a:pPr marL="819150" lvl="1" indent="-419100">
              <a:lnSpc>
                <a:spcPct val="90000"/>
              </a:lnSpc>
            </a:pPr>
            <a:r>
              <a:rPr lang="en-US" altLang="en-US" sz="2400" dirty="0"/>
              <a:t>Lockup free caches; split transactions buses; </a:t>
            </a:r>
            <a:r>
              <a:rPr lang="is-IS" altLang="en-US" sz="2400" dirty="0"/>
              <a:t>…</a:t>
            </a:r>
            <a:r>
              <a:rPr lang="en-US" altLang="en-US" sz="2400" dirty="0"/>
              <a:t> </a:t>
            </a:r>
          </a:p>
          <a:p>
            <a:pPr marL="419100" indent="-419100">
              <a:lnSpc>
                <a:spcPct val="90000"/>
              </a:lnSpc>
            </a:pPr>
            <a:r>
              <a:rPr lang="en-US" altLang="en-US" sz="2800" dirty="0"/>
              <a:t>Constraint on reordering: must respect dependences</a:t>
            </a:r>
          </a:p>
          <a:p>
            <a:pPr marL="819150" lvl="1" indent="-419100">
              <a:lnSpc>
                <a:spcPct val="90000"/>
              </a:lnSpc>
            </a:pPr>
            <a:r>
              <a:rPr lang="en-US" altLang="en-US" sz="2400" dirty="0"/>
              <a:t>But only sequential ones</a:t>
            </a:r>
          </a:p>
          <a:p>
            <a:pPr marL="419100" indent="-419100">
              <a:lnSpc>
                <a:spcPct val="90000"/>
              </a:lnSpc>
            </a:pPr>
            <a:r>
              <a:rPr lang="en-US" altLang="en-US" sz="2800" dirty="0" err="1"/>
              <a:t>Reorderings</a:t>
            </a:r>
            <a:r>
              <a:rPr lang="en-US" altLang="en-US" sz="2800" dirty="0"/>
              <a:t> can be performed either by compiler or processor</a:t>
            </a:r>
          </a:p>
        </p:txBody>
      </p:sp>
    </p:spTree>
    <p:extLst>
      <p:ext uri="{BB962C8B-B14F-4D97-AF65-F5344CB8AC3E}">
        <p14:creationId xmlns:p14="http://schemas.microsoft.com/office/powerpoint/2010/main" val="50120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Permitted memory-op reorderings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Stores to different memory locations can be performed out of program order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   store v1, data                               store b1, flag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   store b1, flag             </a:t>
            </a:r>
            <a:r>
              <a:rPr lang="en-US" altLang="en-US" sz="2000" dirty="0">
                <a:sym typeface="Wingdings" charset="2"/>
              </a:rPr>
              <a:t></a:t>
            </a:r>
            <a:r>
              <a:rPr lang="en-US" altLang="en-US" sz="2000" dirty="0"/>
              <a:t>             store v1, data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Loads from different memory locations can be performed out of program order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    load flag, r1                                    load data,r2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    load data, r2              </a:t>
            </a:r>
            <a:r>
              <a:rPr lang="en-US" altLang="en-US" sz="2000" dirty="0">
                <a:sym typeface="Wingdings" charset="2"/>
              </a:rPr>
              <a:t>              load flag, r1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Load and store to different memory locations can be performed out of program order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	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7893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838200" y="1600200"/>
            <a:ext cx="3581400" cy="2514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3810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Example cause of hardware reordering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2590800" y="2590800"/>
            <a:ext cx="11430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28194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30480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32766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35052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4953000" y="1600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3600450" y="278606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876800" y="4098925"/>
            <a:ext cx="1973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Memory system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1905000" y="4114800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Processor</a:t>
            </a:r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3962400" y="2286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 flipH="1">
            <a:off x="2590800" y="2286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3124200" y="2286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 flipH="1">
            <a:off x="22860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>
            <a:off x="31242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>
            <a:off x="2590800" y="251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1600200" y="28003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 flipV="1">
            <a:off x="2286000" y="2286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2378075" y="2955925"/>
            <a:ext cx="1508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Store buffer</a:t>
            </a:r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2151063" y="1828800"/>
            <a:ext cx="196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Load bypassing</a:t>
            </a:r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4953000" y="4038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>
            <a:off x="4953000" y="1600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469900" y="4648200"/>
            <a:ext cx="81407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/>
              <a:t> Store buffer holds store operations that need to be sent to memory</a:t>
            </a:r>
          </a:p>
          <a:p>
            <a:pPr algn="l">
              <a:buFontTx/>
              <a:buChar char="•"/>
            </a:pPr>
            <a:r>
              <a:rPr lang="en-US" altLang="en-US"/>
              <a:t> Loads are higher priority operations than stores since their results are</a:t>
            </a:r>
          </a:p>
          <a:p>
            <a:pPr algn="l"/>
            <a:r>
              <a:rPr lang="en-US" altLang="en-US"/>
              <a:t>  needed to keep processor busy, so they bypass the store buffer</a:t>
            </a:r>
          </a:p>
          <a:p>
            <a:pPr algn="l">
              <a:buFontTx/>
              <a:buChar char="•"/>
            </a:pPr>
            <a:r>
              <a:rPr lang="en-US" altLang="en-US"/>
              <a:t> Load address is checked against addresses in store buffer, so store</a:t>
            </a:r>
          </a:p>
          <a:p>
            <a:pPr algn="l"/>
            <a:r>
              <a:rPr lang="en-US" altLang="en-US"/>
              <a:t>  buffer satisfies load if there is an address match</a:t>
            </a:r>
          </a:p>
          <a:p>
            <a:pPr algn="l">
              <a:buFontTx/>
              <a:buChar char="•"/>
            </a:pPr>
            <a:r>
              <a:rPr lang="en-US" altLang="en-US"/>
              <a:t> Result: load can bypass stores to other addresses</a:t>
            </a:r>
          </a:p>
        </p:txBody>
      </p:sp>
    </p:spTree>
    <p:extLst>
      <p:ext uri="{BB962C8B-B14F-4D97-AF65-F5344CB8AC3E}">
        <p14:creationId xmlns:p14="http://schemas.microsoft.com/office/powerpoint/2010/main" val="84809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Problem in multiprocessor context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018" y="1752600"/>
            <a:ext cx="7772400" cy="4114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Canonical model</a:t>
            </a:r>
          </a:p>
          <a:p>
            <a:pPr lvl="1"/>
            <a:r>
              <a:rPr lang="en-US" altLang="en-US" sz="2400" dirty="0"/>
              <a:t>operations from given processor are executed in program order </a:t>
            </a:r>
          </a:p>
          <a:p>
            <a:pPr lvl="1"/>
            <a:r>
              <a:rPr lang="en-US" altLang="en-US" sz="2400" dirty="0"/>
              <a:t>memory operations from different processors appear to be interleaved in some order at the memory</a:t>
            </a:r>
          </a:p>
          <a:p>
            <a:r>
              <a:rPr lang="en-US" altLang="en-US" sz="2400" dirty="0"/>
              <a:t>Question:</a:t>
            </a:r>
          </a:p>
          <a:p>
            <a:pPr lvl="1"/>
            <a:r>
              <a:rPr lang="en-US" altLang="en-US" sz="2400" dirty="0"/>
              <a:t>If a processor is allowed to reorder independent operations in its </a:t>
            </a:r>
            <a:r>
              <a:rPr lang="en-US" altLang="en-US" sz="2400" dirty="0">
                <a:solidFill>
                  <a:srgbClr val="FF0000"/>
                </a:solidFill>
              </a:rPr>
              <a:t>own</a:t>
            </a:r>
            <a:r>
              <a:rPr lang="en-US" altLang="en-US" sz="2400" dirty="0"/>
              <a:t> instruction stream, will the execution always produce the same results as the canonical model?</a:t>
            </a:r>
          </a:p>
          <a:p>
            <a:pPr lvl="1"/>
            <a:r>
              <a:rPr lang="en-US" altLang="en-US" sz="2400" dirty="0"/>
              <a:t>Answer: no. Let us look at some examples. 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5976834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31750" cap="flat" cmpd="sng" algn="ctr">
          <a:solidFill>
            <a:srgbClr val="00FF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79092</TotalTime>
  <Words>2339</Words>
  <Application>Microsoft Macintosh PowerPoint</Application>
  <PresentationFormat>On-screen Show (4:3)</PresentationFormat>
  <Paragraphs>356</Paragraphs>
  <Slides>31</Slides>
  <Notes>5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Book Antiqua</vt:lpstr>
      <vt:lpstr>Chalkboard</vt:lpstr>
      <vt:lpstr>Helvetica</vt:lpstr>
      <vt:lpstr>Monotype Sorts</vt:lpstr>
      <vt:lpstr>Times</vt:lpstr>
      <vt:lpstr>Times New Roman</vt:lpstr>
      <vt:lpstr>Blank Presentation</vt:lpstr>
      <vt:lpstr>Advanced Operating Systems (CS 202)    Memory Consistency and RCU intro</vt:lpstr>
      <vt:lpstr>Lets start with an example </vt:lpstr>
      <vt:lpstr>Multi-threaded programs on uniprocessor</vt:lpstr>
      <vt:lpstr>Multi-threaded programs on multiprocessor</vt:lpstr>
      <vt:lpstr>More realistic architecture</vt:lpstr>
      <vt:lpstr>Recall: uniprocessor execution</vt:lpstr>
      <vt:lpstr>Permitted memory-op reorderings</vt:lpstr>
      <vt:lpstr>Example cause of hardware reordering</vt:lpstr>
      <vt:lpstr>Problem in multiprocessor context</vt:lpstr>
      <vt:lpstr>Example (I) </vt:lpstr>
      <vt:lpstr>Execution Sequence for (I)</vt:lpstr>
      <vt:lpstr>Example II</vt:lpstr>
      <vt:lpstr>Execution sequence for (II)</vt:lpstr>
      <vt:lpstr>Lessons</vt:lpstr>
      <vt:lpstr>Simplest Memory Consistency Model</vt:lpstr>
      <vt:lpstr>Sequential Consistency</vt:lpstr>
      <vt:lpstr>Is this sequentially consistent?</vt:lpstr>
      <vt:lpstr>Consistency models</vt:lpstr>
      <vt:lpstr>Relaxed consistency</vt:lpstr>
      <vt:lpstr>Weak ordering picture</vt:lpstr>
      <vt:lpstr>Example revisited</vt:lpstr>
      <vt:lpstr>Another relaxed model:  release consistency</vt:lpstr>
      <vt:lpstr>Implementations on Current Processors</vt:lpstr>
      <vt:lpstr>Comments</vt:lpstr>
      <vt:lpstr>Advanced Operating Systems (CS 202)  Read Copy Update (RCU)</vt:lpstr>
      <vt:lpstr>Linux Synch. Primitives</vt:lpstr>
      <vt:lpstr>Why are we reading this paper?</vt:lpstr>
      <vt:lpstr>Traditional OS locking designs</vt:lpstr>
      <vt:lpstr>Readers/Writers</vt:lpstr>
      <vt:lpstr>Lock free data structures</vt:lpstr>
      <vt:lpstr>Example of lock free synchronization</vt:lpstr>
    </vt:vector>
  </TitlesOfParts>
  <Manager/>
  <Company>Harsha V. Madhyastha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Operating Systems</dc:title>
  <dc:subject/>
  <dc:creator/>
  <cp:keywords/>
  <dc:description/>
  <cp:lastModifiedBy>Nael Abu-Ghazaleh</cp:lastModifiedBy>
  <cp:revision>1523</cp:revision>
  <cp:lastPrinted>2010-02-22T17:58:41Z</cp:lastPrinted>
  <dcterms:created xsi:type="dcterms:W3CDTF">2012-09-26T18:54:20Z</dcterms:created>
  <dcterms:modified xsi:type="dcterms:W3CDTF">2021-04-28T16:51:17Z</dcterms:modified>
  <cp:category/>
</cp:coreProperties>
</file>