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65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66" r:id="rId19"/>
    <p:sldId id="374" r:id="rId20"/>
    <p:sldId id="373" r:id="rId21"/>
    <p:sldId id="367" r:id="rId22"/>
    <p:sldId id="368" r:id="rId23"/>
    <p:sldId id="369" r:id="rId24"/>
    <p:sldId id="370" r:id="rId25"/>
    <p:sldId id="37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87FFF9"/>
    <a:srgbClr val="F4B996"/>
    <a:srgbClr val="F4B1B7"/>
    <a:srgbClr val="FA3D3A"/>
    <a:srgbClr val="FF6600"/>
    <a:srgbClr val="9B9B9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74168" autoAdjust="0"/>
  </p:normalViewPr>
  <p:slideViewPr>
    <p:cSldViewPr>
      <p:cViewPr varScale="1">
        <p:scale>
          <a:sx n="95" d="100"/>
          <a:sy n="95" d="100"/>
        </p:scale>
        <p:origin x="26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08D624B-543D-8B4A-A84C-06B9FF9D7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E789F37-CBEE-1440-B38F-F74B24D5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57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A8FAA-C909-874B-B254-0105DBF685A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modern </a:t>
            </a:r>
            <a:r>
              <a:rPr lang="en-US" dirty="0" err="1"/>
              <a:t>prorcessors</a:t>
            </a:r>
            <a:r>
              <a:rPr lang="en-US" dirty="0"/>
              <a:t>,</a:t>
            </a:r>
            <a:r>
              <a:rPr lang="en-US" baseline="0" dirty="0"/>
              <a:t> counter based performs best.  Source code for benchmark and the graph from: </a:t>
            </a:r>
          </a:p>
          <a:p>
            <a:endParaRPr lang="en-US"/>
          </a:p>
          <a:p>
            <a:r>
              <a:rPr lang="en-US"/>
              <a:t>https://6xq.net/barrier-intro/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2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A18122-4B02-D44F-BD47-7F20194D7F4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76F2EF-A462-DC42-83B2-9682A87317B7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2C408C-259E-EA41-806A-5A312E111AB0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05E7F9-7018-0546-936F-85FEA6549C86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8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75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Figures from </a:t>
            </a:r>
            <a:r>
              <a:rPr lang="en-US" baseline="0" dirty="0"/>
              <a:t>https://6xq.net/barrier-intro/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7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4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C3D1-AFF1-DF4D-BD59-FF8FD6CAE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1FAF-409E-5845-B682-2006D642D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5AD1-324E-7A41-892C-18F203377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0F77-68FB-8F40-922D-04E03DF27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ED14-1037-8B4B-A4C0-53D82E1C0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29EC-83B4-8A42-B6D8-8C023A667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E44-AABB-B944-A29C-BA6031157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5A0E-E26F-2848-B554-D5E7F0C01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624C-7FFE-1146-9456-F556B610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379E-9CCD-F647-B17B-2840AE865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E4F2-C219-5943-8F33-9B6D54E74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86C-65CC-5549-9F75-20424D493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8E46-4E7D-DA47-80AE-2167A5A5E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4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DD70851E-8164-1A4B-9C5E-51502E9C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Times" charset="0"/>
        <a:buChar char="•"/>
        <a:defRPr sz="3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8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charset="0"/>
        <a:buChar char="•"/>
        <a:defRPr sz="24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534400" cy="1143000"/>
          </a:xfrm>
        </p:spPr>
        <p:txBody>
          <a:bodyPr/>
          <a:lstStyle/>
          <a:p>
            <a:pPr eaLnBrk="1" hangingPunct="1"/>
            <a:r>
              <a:rPr lang="en-US" sz="3900" dirty="0"/>
              <a:t>Advanced Operating Systems</a:t>
            </a:r>
            <a:br>
              <a:rPr lang="en-US" sz="3900" dirty="0"/>
            </a:br>
            <a:r>
              <a:rPr lang="en-US" sz="3900" dirty="0"/>
              <a:t>(CS 202)</a:t>
            </a:r>
            <a:br>
              <a:rPr lang="en-US" sz="3900" dirty="0"/>
            </a:br>
            <a:br>
              <a:rPr lang="en-US" sz="3900" dirty="0"/>
            </a:br>
            <a:r>
              <a:rPr lang="en-US" sz="3600" dirty="0"/>
              <a:t>Synchronization (Part II)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3943E-A100-B241-9088-74E22BD5CB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04127"/>
      </p:ext>
    </p:extLst>
  </p:cSld>
  <p:clrMapOvr>
    <a:masterClrMapping/>
  </p:clrMapOvr>
  <p:transition advTm="110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naïve?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53400" cy="4495800"/>
          </a:xfrm>
        </p:spPr>
        <p:txBody>
          <a:bodyPr/>
          <a:lstStyle/>
          <a:p>
            <a:r>
              <a:rPr lang="en-US" sz="2800" dirty="0"/>
              <a:t>Works?   Yes, but not used in practice</a:t>
            </a:r>
          </a:p>
          <a:p>
            <a:r>
              <a:rPr lang="en-US" sz="2800" dirty="0"/>
              <a:t>Contention</a:t>
            </a:r>
          </a:p>
          <a:p>
            <a:pPr lvl="1"/>
            <a:r>
              <a:rPr lang="en-US" sz="2400" dirty="0"/>
              <a:t>Think about the cache coherence protocol</a:t>
            </a:r>
          </a:p>
          <a:p>
            <a:pPr lvl="1"/>
            <a:r>
              <a:rPr lang="en-US" sz="2400" dirty="0"/>
              <a:t>Set in test and set is a write operation</a:t>
            </a:r>
          </a:p>
          <a:p>
            <a:pPr lvl="2"/>
            <a:r>
              <a:rPr lang="en-US" sz="2000" dirty="0"/>
              <a:t>Has to go to memory</a:t>
            </a:r>
          </a:p>
          <a:p>
            <a:pPr lvl="2"/>
            <a:r>
              <a:rPr lang="en-US" sz="2000" dirty="0"/>
              <a:t>A lot of cache coherence traffic</a:t>
            </a:r>
          </a:p>
          <a:p>
            <a:pPr lvl="2"/>
            <a:r>
              <a:rPr lang="en-US" sz="2000" dirty="0"/>
              <a:t>Unnecessary unless the lock has been released </a:t>
            </a:r>
          </a:p>
          <a:p>
            <a:pPr lvl="2"/>
            <a:r>
              <a:rPr lang="en-US" sz="2000" dirty="0"/>
              <a:t>Imagine if many threads are waiting to get the lock</a:t>
            </a:r>
          </a:p>
          <a:p>
            <a:r>
              <a:rPr lang="en-US" sz="2800" dirty="0"/>
              <a:t>Fairness/starvation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implementation</a:t>
            </a:r>
            <a:br>
              <a:rPr lang="en-US" dirty="0"/>
            </a:br>
            <a:r>
              <a:rPr lang="en-US" dirty="0"/>
              <a:t>Spin on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Assumption: We have cache coherence</a:t>
            </a:r>
          </a:p>
          <a:p>
            <a:pPr lvl="1"/>
            <a:r>
              <a:rPr lang="en-US" sz="2400" dirty="0"/>
              <a:t>Not all are: e.g., Intel SCC</a:t>
            </a:r>
          </a:p>
          <a:p>
            <a:r>
              <a:rPr lang="en-US" sz="2800" dirty="0">
                <a:solidFill>
                  <a:srgbClr val="87C28B"/>
                </a:solidFill>
              </a:rPr>
              <a:t>Lock(L):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87C28B"/>
                </a:solidFill>
              </a:rPr>
              <a:t>   while(L==locked); //wait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if(</a:t>
            </a:r>
            <a:r>
              <a:rPr lang="en-US" sz="2400" dirty="0" err="1">
                <a:solidFill>
                  <a:srgbClr val="87C28B"/>
                </a:solidFill>
              </a:rPr>
              <a:t>test_and_set</a:t>
            </a:r>
            <a:r>
              <a:rPr lang="en-US" sz="2400" dirty="0">
                <a:solidFill>
                  <a:srgbClr val="87C28B"/>
                </a:solidFill>
              </a:rPr>
              <a:t>(L)==locked) go back;</a:t>
            </a:r>
          </a:p>
          <a:p>
            <a:pPr marL="514350" indent="-457200"/>
            <a:endParaRPr lang="en-US" sz="2800" dirty="0"/>
          </a:p>
          <a:p>
            <a:pPr marL="514350" indent="-457200"/>
            <a:r>
              <a:rPr lang="en-US" sz="2800" dirty="0"/>
              <a:t>Still a lot of chattering when there is an unlock</a:t>
            </a:r>
          </a:p>
          <a:p>
            <a:pPr marL="914400" lvl="1" indent="-457200"/>
            <a:r>
              <a:rPr lang="en-US" sz="2400" dirty="0"/>
              <a:t>Spin lock with </a:t>
            </a:r>
            <a:r>
              <a:rPr lang="en-US" sz="2400" dirty="0" err="1"/>
              <a:t>backoff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Bakery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87C28B"/>
                </a:solidFill>
              </a:rPr>
              <a:t>struct</a:t>
            </a:r>
            <a:r>
              <a:rPr lang="en-US" sz="2000" dirty="0">
                <a:solidFill>
                  <a:srgbClr val="87C28B"/>
                </a:solidFill>
              </a:rPr>
              <a:t> lock {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87C28B"/>
                </a:solidFill>
              </a:rPr>
              <a:t>int</a:t>
            </a:r>
            <a:r>
              <a:rPr lang="en-US" sz="2000" dirty="0">
                <a:solidFill>
                  <a:srgbClr val="87C28B"/>
                </a:solidFill>
              </a:rPr>
              <a:t> </a:t>
            </a:r>
            <a:r>
              <a:rPr lang="en-US" sz="2000" dirty="0" err="1">
                <a:solidFill>
                  <a:srgbClr val="87C28B"/>
                </a:solidFill>
              </a:rPr>
              <a:t>next_ticket</a:t>
            </a:r>
            <a:r>
              <a:rPr lang="en-US" sz="2000" dirty="0">
                <a:solidFill>
                  <a:srgbClr val="87C28B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87C28B"/>
                </a:solidFill>
              </a:rPr>
              <a:t>int</a:t>
            </a:r>
            <a:r>
              <a:rPr lang="en-US" sz="2000" dirty="0">
                <a:solidFill>
                  <a:srgbClr val="87C28B"/>
                </a:solidFill>
              </a:rPr>
              <a:t> </a:t>
            </a:r>
            <a:r>
              <a:rPr lang="en-US" sz="2000" dirty="0" err="1">
                <a:solidFill>
                  <a:srgbClr val="87C28B"/>
                </a:solidFill>
              </a:rPr>
              <a:t>now_serving</a:t>
            </a:r>
            <a:r>
              <a:rPr lang="en-US" sz="2000" dirty="0">
                <a:solidFill>
                  <a:srgbClr val="87C28B"/>
                </a:solidFill>
              </a:rPr>
              <a:t>; }</a:t>
            </a:r>
          </a:p>
          <a:p>
            <a:r>
              <a:rPr lang="en-US" sz="2400" dirty="0" err="1"/>
              <a:t>Acquire_lock</a:t>
            </a:r>
            <a:r>
              <a:rPr lang="en-US" sz="2400" dirty="0"/>
              <a:t>: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87C28B"/>
                </a:solidFill>
              </a:rPr>
              <a:t>int</a:t>
            </a:r>
            <a:r>
              <a:rPr lang="en-US" sz="2000" dirty="0">
                <a:solidFill>
                  <a:srgbClr val="87C28B"/>
                </a:solidFill>
              </a:rPr>
              <a:t> </a:t>
            </a:r>
            <a:r>
              <a:rPr lang="en-US" sz="2000" dirty="0" err="1">
                <a:solidFill>
                  <a:srgbClr val="87C28B"/>
                </a:solidFill>
              </a:rPr>
              <a:t>my_ticket</a:t>
            </a:r>
            <a:r>
              <a:rPr lang="en-US" sz="2000" dirty="0">
                <a:solidFill>
                  <a:srgbClr val="87C28B"/>
                </a:solidFill>
              </a:rPr>
              <a:t> = </a:t>
            </a:r>
            <a:r>
              <a:rPr lang="en-US" sz="2000" dirty="0" err="1">
                <a:solidFill>
                  <a:srgbClr val="87C28B"/>
                </a:solidFill>
              </a:rPr>
              <a:t>fetch_and_inc</a:t>
            </a:r>
            <a:r>
              <a:rPr lang="en-US" sz="2000" dirty="0">
                <a:solidFill>
                  <a:srgbClr val="87C28B"/>
                </a:solidFill>
              </a:rPr>
              <a:t>(L-&gt;</a:t>
            </a:r>
            <a:r>
              <a:rPr lang="en-US" sz="2000" dirty="0" err="1">
                <a:solidFill>
                  <a:srgbClr val="87C28B"/>
                </a:solidFill>
              </a:rPr>
              <a:t>next_ticket</a:t>
            </a:r>
            <a:r>
              <a:rPr lang="en-US" sz="2000" dirty="0">
                <a:solidFill>
                  <a:srgbClr val="87C28B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87C28B"/>
                </a:solidFill>
              </a:rPr>
              <a:t>while(L-&gt;</a:t>
            </a:r>
            <a:r>
              <a:rPr lang="en-US" sz="2000" dirty="0" err="1">
                <a:solidFill>
                  <a:srgbClr val="87C28B"/>
                </a:solidFill>
              </a:rPr>
              <a:t>new_serving</a:t>
            </a:r>
            <a:r>
              <a:rPr lang="en-US" sz="2000" dirty="0">
                <a:solidFill>
                  <a:srgbClr val="87C28B"/>
                </a:solidFill>
              </a:rPr>
              <a:t>!=</a:t>
            </a:r>
            <a:r>
              <a:rPr lang="en-US" sz="2000" dirty="0" err="1">
                <a:solidFill>
                  <a:srgbClr val="87C28B"/>
                </a:solidFill>
              </a:rPr>
              <a:t>my_ticket</a:t>
            </a:r>
            <a:r>
              <a:rPr lang="en-US" sz="2000" dirty="0">
                <a:solidFill>
                  <a:srgbClr val="87C28B"/>
                </a:solidFill>
              </a:rPr>
              <a:t>); //wait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87C28B"/>
                </a:solidFill>
              </a:rPr>
              <a:t>//Eat, Dance and me merry!</a:t>
            </a:r>
          </a:p>
          <a:p>
            <a:r>
              <a:rPr lang="en-US" sz="2400" dirty="0" err="1"/>
              <a:t>Release_lock</a:t>
            </a:r>
            <a:r>
              <a:rPr lang="en-US" sz="2400" dirty="0"/>
              <a:t>: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87C28B"/>
                </a:solidFill>
              </a:rPr>
              <a:t>L-&gt;</a:t>
            </a:r>
            <a:r>
              <a:rPr lang="en-US" sz="2000" dirty="0" err="1">
                <a:solidFill>
                  <a:srgbClr val="87C28B"/>
                </a:solidFill>
              </a:rPr>
              <a:t>now_serving</a:t>
            </a:r>
            <a:r>
              <a:rPr lang="en-US" sz="2000" dirty="0">
                <a:solidFill>
                  <a:srgbClr val="87C28B"/>
                </a:solidFill>
              </a:rPr>
              <a:t>++;</a:t>
            </a:r>
          </a:p>
          <a:p>
            <a:pPr lvl="2"/>
            <a:endParaRPr lang="en-US" sz="1600" dirty="0"/>
          </a:p>
          <a:p>
            <a:pPr marL="0" indent="0">
              <a:buNone/>
            </a:pPr>
            <a:r>
              <a:rPr lang="en-US" sz="2400" dirty="0"/>
              <a:t>Comments?  Fairness? Efficiency/cache coherence?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3352800"/>
            <a:ext cx="2100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Still too much chatter</a:t>
            </a:r>
          </a:p>
        </p:txBody>
      </p:sp>
    </p:spTree>
    <p:extLst>
      <p:ext uri="{BB962C8B-B14F-4D97-AF65-F5344CB8AC3E}">
        <p14:creationId xmlns:p14="http://schemas.microsoft.com/office/powerpoint/2010/main" val="28969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Anderson Lock (Array lock)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with bakery algorithm:</a:t>
            </a:r>
          </a:p>
          <a:p>
            <a:pPr lvl="1"/>
            <a:r>
              <a:rPr lang="en-US" dirty="0"/>
              <a:t>All threads listening to </a:t>
            </a:r>
            <a:r>
              <a:rPr lang="en-US" dirty="0" err="1"/>
              <a:t>next_serving</a:t>
            </a:r>
            <a:endParaRPr lang="en-US" dirty="0"/>
          </a:p>
          <a:p>
            <a:pPr lvl="2"/>
            <a:r>
              <a:rPr lang="en-US" dirty="0"/>
              <a:t>A lot of cache coherence chatter</a:t>
            </a:r>
          </a:p>
          <a:p>
            <a:pPr lvl="1"/>
            <a:r>
              <a:rPr lang="en-US" dirty="0"/>
              <a:t>But only one will actually acquire the lock</a:t>
            </a:r>
          </a:p>
          <a:p>
            <a:pPr lvl="1"/>
            <a:r>
              <a:rPr lang="en-US" dirty="0"/>
              <a:t>Can we have each thread wait on a different variable to reduce chatter?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4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Anderson’s 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400" dirty="0"/>
              <a:t>We have an array (actually circular queue) of variables</a:t>
            </a:r>
          </a:p>
          <a:p>
            <a:pPr lvl="1"/>
            <a:r>
              <a:rPr lang="en-US" sz="2000" dirty="0"/>
              <a:t>Each variable can indicate either lock available or waiting for lock</a:t>
            </a:r>
          </a:p>
          <a:p>
            <a:pPr lvl="2"/>
            <a:r>
              <a:rPr lang="en-US" sz="1800" dirty="0"/>
              <a:t>Only one location has lock available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Lock(L):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    </a:t>
            </a:r>
            <a:r>
              <a:rPr lang="en-US" sz="2400" dirty="0" err="1">
                <a:solidFill>
                  <a:srgbClr val="87C28B"/>
                </a:solidFill>
              </a:rPr>
              <a:t>my_place</a:t>
            </a:r>
            <a:r>
              <a:rPr lang="en-US" sz="2400" dirty="0">
                <a:solidFill>
                  <a:srgbClr val="87C28B"/>
                </a:solidFill>
              </a:rPr>
              <a:t> = </a:t>
            </a:r>
            <a:r>
              <a:rPr lang="en-US" sz="2400" dirty="0" err="1">
                <a:solidFill>
                  <a:srgbClr val="87C28B"/>
                </a:solidFill>
              </a:rPr>
              <a:t>fetch_and_inc</a:t>
            </a:r>
            <a:r>
              <a:rPr lang="en-US" sz="2400" dirty="0">
                <a:solidFill>
                  <a:srgbClr val="87C28B"/>
                </a:solidFill>
              </a:rPr>
              <a:t> (</a:t>
            </a:r>
            <a:r>
              <a:rPr lang="en-US" sz="2400" dirty="0" err="1">
                <a:solidFill>
                  <a:srgbClr val="87C28B"/>
                </a:solidFill>
              </a:rPr>
              <a:t>queuelast</a:t>
            </a:r>
            <a:r>
              <a:rPr lang="en-US" sz="2400" dirty="0">
                <a:solidFill>
                  <a:srgbClr val="87C28B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    while (flags[</a:t>
            </a:r>
            <a:r>
              <a:rPr lang="en-US" sz="2400" dirty="0" err="1">
                <a:solidFill>
                  <a:srgbClr val="87C28B"/>
                </a:solidFill>
              </a:rPr>
              <a:t>myplace</a:t>
            </a:r>
            <a:r>
              <a:rPr lang="en-US" sz="2400" dirty="0">
                <a:solidFill>
                  <a:srgbClr val="87C28B"/>
                </a:solidFill>
              </a:rPr>
              <a:t> mod N] == </a:t>
            </a:r>
            <a:r>
              <a:rPr lang="en-US" sz="2400" dirty="0" err="1">
                <a:solidFill>
                  <a:srgbClr val="87C28B"/>
                </a:solidFill>
              </a:rPr>
              <a:t>must_wait</a:t>
            </a:r>
            <a:r>
              <a:rPr lang="en-US" sz="2400" dirty="0">
                <a:solidFill>
                  <a:srgbClr val="87C28B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Unlock(L)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    flags[</a:t>
            </a:r>
            <a:r>
              <a:rPr lang="en-US" sz="2400" dirty="0" err="1">
                <a:solidFill>
                  <a:srgbClr val="87C28B"/>
                </a:solidFill>
              </a:rPr>
              <a:t>myplace</a:t>
            </a:r>
            <a:r>
              <a:rPr lang="en-US" sz="2400" dirty="0">
                <a:solidFill>
                  <a:srgbClr val="87C28B"/>
                </a:solidFill>
              </a:rPr>
              <a:t> mod N] = </a:t>
            </a:r>
            <a:r>
              <a:rPr lang="en-US" sz="2400" dirty="0" err="1">
                <a:solidFill>
                  <a:srgbClr val="87C28B"/>
                </a:solidFill>
              </a:rPr>
              <a:t>must_wait</a:t>
            </a:r>
            <a:r>
              <a:rPr lang="en-US" sz="2400" dirty="0">
                <a:solidFill>
                  <a:srgbClr val="87C28B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    flags[mypalce+1 mod N] = available;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019800"/>
            <a:ext cx="62522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Fair and not noisy – compare to spin-on-read and bakery algorithm</a:t>
            </a:r>
          </a:p>
          <a:p>
            <a:r>
              <a:rPr lang="en-US" dirty="0"/>
              <a:t>Any negative side effects?</a:t>
            </a:r>
          </a:p>
        </p:txBody>
      </p:sp>
    </p:spTree>
    <p:extLst>
      <p:ext uri="{BB962C8B-B14F-4D97-AF65-F5344CB8AC3E}">
        <p14:creationId xmlns:p14="http://schemas.microsoft.com/office/powerpoint/2010/main" val="38195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MCS 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981200"/>
            <a:ext cx="7772400" cy="4114800"/>
          </a:xfrm>
        </p:spPr>
        <p:txBody>
          <a:bodyPr/>
          <a:lstStyle/>
          <a:p>
            <a:r>
              <a:rPr lang="en-US" dirty="0"/>
              <a:t>Each node has: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87C28B"/>
                </a:solidFill>
              </a:rPr>
              <a:t>struct</a:t>
            </a:r>
            <a:r>
              <a:rPr lang="en-US" sz="2400" dirty="0">
                <a:solidFill>
                  <a:srgbClr val="87C28B"/>
                </a:solidFill>
              </a:rPr>
              <a:t> node {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87C28B"/>
                </a:solidFill>
              </a:rPr>
              <a:t>bool</a:t>
            </a:r>
            <a:r>
              <a:rPr lang="en-US" sz="2400" dirty="0">
                <a:solidFill>
                  <a:srgbClr val="87C28B"/>
                </a:solidFill>
              </a:rPr>
              <a:t> </a:t>
            </a:r>
            <a:r>
              <a:rPr lang="en-US" sz="2400" dirty="0" err="1">
                <a:solidFill>
                  <a:srgbClr val="87C28B"/>
                </a:solidFill>
              </a:rPr>
              <a:t>got_it</a:t>
            </a:r>
            <a:r>
              <a:rPr lang="en-US" sz="2400" dirty="0">
                <a:solidFill>
                  <a:srgbClr val="87C28B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Next; //successor}</a:t>
            </a:r>
          </a:p>
          <a:p>
            <a:pPr marL="0" indent="0">
              <a:buNone/>
            </a:pPr>
            <a:endParaRPr lang="en-US" sz="2400" dirty="0">
              <a:solidFill>
                <a:srgbClr val="87C28B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Lock(L, me)                            Unlock(</a:t>
            </a:r>
            <a:r>
              <a:rPr lang="en-US" sz="2400" dirty="0" err="1">
                <a:solidFill>
                  <a:srgbClr val="87C28B"/>
                </a:solidFill>
              </a:rPr>
              <a:t>L,me</a:t>
            </a:r>
            <a:r>
              <a:rPr lang="en-US" sz="2400" dirty="0">
                <a:solidFill>
                  <a:srgbClr val="87C28B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join(L); //use fetch-n-store         remove me from 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7C28B"/>
                </a:solidFill>
              </a:rPr>
              <a:t>while(</a:t>
            </a:r>
            <a:r>
              <a:rPr lang="en-US" sz="2400" dirty="0" err="1">
                <a:solidFill>
                  <a:srgbClr val="87C28B"/>
                </a:solidFill>
              </a:rPr>
              <a:t>got_it</a:t>
            </a:r>
            <a:r>
              <a:rPr lang="en-US" sz="2400" dirty="0">
                <a:solidFill>
                  <a:srgbClr val="87C28B"/>
                </a:solidFill>
              </a:rPr>
              <a:t> == 0);                    signal successor            					  (setting got it to 0)</a:t>
            </a:r>
          </a:p>
        </p:txBody>
      </p:sp>
      <p:pic>
        <p:nvPicPr>
          <p:cNvPr id="11" name="Content Placeholder 8" descr="MCS-lock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" b="1569"/>
          <a:stretch>
            <a:fillRect/>
          </a:stretch>
        </p:blipFill>
        <p:spPr bwMode="auto">
          <a:xfrm>
            <a:off x="4301066" y="1676400"/>
            <a:ext cx="446193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7181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n-US" dirty="0"/>
              <a:t>Race condition!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791200"/>
            <a:ext cx="7848600" cy="609600"/>
          </a:xfrm>
        </p:spPr>
        <p:txBody>
          <a:bodyPr/>
          <a:lstStyle/>
          <a:p>
            <a:r>
              <a:rPr lang="en-US" sz="2800" dirty="0"/>
              <a:t>What if there is a new joiner when the last element is removing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" name="Picture 4" descr="Screen Shot 2016-01-25 at 1.2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6197600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81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4" descr="Screen Shot 2016-01-25 at 1.22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0"/>
            <a:ext cx="61094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02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impact</a:t>
            </a:r>
          </a:p>
        </p:txBody>
      </p:sp>
      <p:pic>
        <p:nvPicPr>
          <p:cNvPr id="5" name="Content Placeholder 4" descr="Screen Shot 2017-01-30 at 1.10.1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532" b="-21532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73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2D315-6C35-5B4B-867D-9B9152EA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393519-D2C2-F949-A59A-B83836BB6E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557" y="304800"/>
            <a:ext cx="8920886" cy="566046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47C40-77BF-D84C-A4D4-174E4507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6B2CA4-F5E6-6D4B-9452-0297C18E17EC}"/>
              </a:ext>
            </a:extLst>
          </p:cNvPr>
          <p:cNvSpPr txBox="1"/>
          <p:nvPr/>
        </p:nvSpPr>
        <p:spPr>
          <a:xfrm>
            <a:off x="1368491" y="6138446"/>
            <a:ext cx="674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the Boyd-</a:t>
            </a:r>
            <a:r>
              <a:rPr lang="en-US" dirty="0" err="1"/>
              <a:t>Wickizer</a:t>
            </a:r>
            <a:r>
              <a:rPr lang="en-US" dirty="0"/>
              <a:t> et al paper, “Non-scalable locks are dangerous”</a:t>
            </a:r>
          </a:p>
          <a:p>
            <a:r>
              <a:rPr lang="en-US" dirty="0"/>
              <a:t>CLH and K42 are MCS variants</a:t>
            </a:r>
          </a:p>
        </p:txBody>
      </p:sp>
    </p:spTree>
    <p:extLst>
      <p:ext uri="{BB962C8B-B14F-4D97-AF65-F5344CB8AC3E}">
        <p14:creationId xmlns:p14="http://schemas.microsoft.com/office/powerpoint/2010/main" val="370726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sources of concurrency?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Multiple user-space processes</a:t>
            </a:r>
          </a:p>
          <a:p>
            <a:pPr lvl="1" eaLnBrk="1" hangingPunct="1"/>
            <a:r>
              <a:rPr lang="en-US" dirty="0">
                <a:latin typeface="Arial" charset="0"/>
              </a:rPr>
              <a:t>On multiple CPUs</a:t>
            </a:r>
          </a:p>
          <a:p>
            <a:pPr eaLnBrk="1" hangingPunct="1"/>
            <a:r>
              <a:rPr lang="en-US" dirty="0">
                <a:latin typeface="Arial" charset="0"/>
              </a:rPr>
              <a:t>Device interrupts</a:t>
            </a:r>
          </a:p>
          <a:p>
            <a:pPr eaLnBrk="1" hangingPunct="1"/>
            <a:r>
              <a:rPr lang="en-US" dirty="0" err="1">
                <a:latin typeface="Arial" charset="0"/>
              </a:rPr>
              <a:t>Workqueues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 err="1">
                <a:latin typeface="Arial" charset="0"/>
              </a:rPr>
              <a:t>Tasklets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Timers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8CD8-E344-C74B-B5E8-8F582038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Barriers/FYI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A10C7-0935-194A-8359-33A62A78A3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C6917-9DBC-1D4B-9195-9519B306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3E44-AABB-B944-A29C-BA603115717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23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t="12737" b="1273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24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barriers</a:t>
            </a:r>
          </a:p>
        </p:txBody>
      </p:sp>
      <p:pic>
        <p:nvPicPr>
          <p:cNvPr id="5" name="Content Placeholder 4" descr="count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684" b="-10684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28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barrier (MCS paper)</a:t>
            </a:r>
          </a:p>
        </p:txBody>
      </p:sp>
      <p:pic>
        <p:nvPicPr>
          <p:cNvPr id="5" name="Content Placeholder 4" descr="mc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91" r="-9291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73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Dissemination Barrier (</a:t>
            </a:r>
            <a:r>
              <a:rPr lang="en-US" dirty="0" err="1"/>
              <a:t>Hensgen</a:t>
            </a:r>
            <a:r>
              <a:rPr lang="en-US" dirty="0"/>
              <a:t>/</a:t>
            </a:r>
            <a:r>
              <a:rPr lang="en-US" dirty="0" err="1"/>
              <a:t>Finkel</a:t>
            </a:r>
            <a:r>
              <a:rPr lang="en-US" dirty="0"/>
              <a:t>)</a:t>
            </a:r>
          </a:p>
        </p:txBody>
      </p:sp>
      <p:pic>
        <p:nvPicPr>
          <p:cNvPr id="5" name="Content Placeholder 4" descr="disseminatio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95" r="-10995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25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Counter based performs best!</a:t>
            </a:r>
          </a:p>
        </p:txBody>
      </p:sp>
      <p:pic>
        <p:nvPicPr>
          <p:cNvPr id="5" name="Content Placeholder 4" descr="tim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63" r="-12963"/>
          <a:stretch>
            <a:fillRect/>
          </a:stretch>
        </p:blipFill>
        <p:spPr>
          <a:xfrm>
            <a:off x="-685800" y="1436914"/>
            <a:ext cx="10219267" cy="5410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3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Pitfalls in </a:t>
            </a:r>
            <a:r>
              <a:rPr lang="en-US" b="1">
                <a:latin typeface="Courier New" charset="0"/>
              </a:rPr>
              <a:t>scull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6666FF"/>
                </a:solidFill>
                <a:latin typeface="Arial" charset="0"/>
              </a:rPr>
              <a:t>Race condition</a:t>
            </a:r>
            <a:r>
              <a:rPr lang="en-US" dirty="0">
                <a:latin typeface="Arial" charset="0"/>
              </a:rPr>
              <a:t>:  result of uncontrolled access to shared data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if (!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 = </a:t>
            </a:r>
            <a:r>
              <a:rPr lang="en-US" sz="1600" b="1" dirty="0" err="1">
                <a:latin typeface="Courier New" charset="0"/>
              </a:rPr>
              <a:t>kmalloc</a:t>
            </a:r>
            <a:r>
              <a:rPr lang="en-US" sz="1600" b="1" dirty="0">
                <a:latin typeface="Courier New" charset="0"/>
              </a:rPr>
              <a:t>(quantum, GFP_KERNEL);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if (!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latin typeface="Courier New" charset="0"/>
              </a:rPr>
              <a:t>goto</a:t>
            </a:r>
            <a:r>
              <a:rPr lang="en-US" sz="1600" b="1" dirty="0">
                <a:latin typeface="Courier New" charset="0"/>
              </a:rPr>
              <a:t> out;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}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}</a:t>
            </a:r>
          </a:p>
          <a:p>
            <a:pPr eaLnBrk="1" hangingPunct="1">
              <a:buFont typeface="Wingdings" charset="0"/>
              <a:buNone/>
            </a:pPr>
            <a:endParaRPr lang="en-US" sz="1600" b="1" dirty="0">
              <a:latin typeface="+mj-lt"/>
            </a:endParaRPr>
          </a:p>
          <a:p>
            <a:pPr algn="just" eaLnBrk="1" hangingPunct="1">
              <a:buFont typeface="Wingdings" charset="0"/>
              <a:buNone/>
            </a:pPr>
            <a:r>
              <a:rPr lang="en-US" sz="1600" dirty="0">
                <a:latin typeface="+mj-lt"/>
              </a:rPr>
              <a:t>Scull is the Simple Character Utility for Locality Loading (an example device driver from the Linux Device Driver book)</a:t>
            </a:r>
          </a:p>
          <a:p>
            <a:pPr eaLnBrk="1" hangingPunct="1">
              <a:buFont typeface="Wingdings" charset="0"/>
              <a:buNone/>
            </a:pPr>
            <a:endParaRPr lang="en-US" sz="1600" b="1" dirty="0">
              <a:latin typeface="Courier New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609600" y="3200400"/>
            <a:ext cx="3048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Pitfalls in </a:t>
            </a:r>
            <a:r>
              <a:rPr lang="en-US" b="1" dirty="0">
                <a:latin typeface="Courier New" charset="0"/>
              </a:rPr>
              <a:t>scull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6666FF"/>
                </a:solidFill>
                <a:latin typeface="Arial" charset="0"/>
              </a:rPr>
              <a:t>Race condition</a:t>
            </a:r>
            <a:r>
              <a:rPr lang="en-US" dirty="0">
                <a:latin typeface="Arial" charset="0"/>
              </a:rPr>
              <a:t>:  result of uncontrolled access to shared data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if (!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 = </a:t>
            </a:r>
            <a:r>
              <a:rPr lang="en-US" sz="1600" b="1" dirty="0" err="1">
                <a:latin typeface="Courier New" charset="0"/>
              </a:rPr>
              <a:t>kmalloc</a:t>
            </a:r>
            <a:r>
              <a:rPr lang="en-US" sz="1600" b="1" dirty="0">
                <a:latin typeface="Courier New" charset="0"/>
              </a:rPr>
              <a:t>(quantum, GFP_KERNEL);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if (!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latin typeface="Courier New" charset="0"/>
              </a:rPr>
              <a:t>goto</a:t>
            </a:r>
            <a:r>
              <a:rPr lang="en-US" sz="1600" b="1" dirty="0">
                <a:latin typeface="Courier New" charset="0"/>
              </a:rPr>
              <a:t> out;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}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}</a:t>
            </a:r>
          </a:p>
          <a:p>
            <a:pPr eaLnBrk="1" hangingPunct="1">
              <a:buFont typeface="Wingdings" charset="0"/>
              <a:buNone/>
            </a:pPr>
            <a:endParaRPr lang="en-US" sz="1600" b="1" dirty="0">
              <a:latin typeface="Courier New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609600" y="3581400"/>
            <a:ext cx="3048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09600" y="35052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Pitfalls in </a:t>
            </a:r>
            <a:r>
              <a:rPr lang="en-US" b="1">
                <a:latin typeface="Courier New" charset="0"/>
              </a:rPr>
              <a:t>scull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>
                <a:solidFill>
                  <a:srgbClr val="6666FF"/>
                </a:solidFill>
                <a:latin typeface="Arial" charset="0"/>
              </a:rPr>
              <a:t>Race condition</a:t>
            </a:r>
            <a:r>
              <a:rPr lang="en-US">
                <a:latin typeface="Arial" charset="0"/>
              </a:rPr>
              <a:t>:  result of uncontrolled access to shared data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if (!dptr-&gt;data[s_pos])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dptr-&gt;data[s_pos] = kmalloc(quantum, GFP_KERNEL);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if (!dptr-&gt;data[s_pos])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 goto out;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}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</a:t>
            </a:r>
          </a:p>
          <a:p>
            <a:pPr eaLnBrk="1" hangingPunct="1">
              <a:buFont typeface="Wingdings" charset="0"/>
              <a:buNone/>
            </a:pPr>
            <a:endParaRPr lang="en-US" sz="1600" b="1">
              <a:latin typeface="Courier New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04800" y="4114800"/>
            <a:ext cx="3048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04800" y="37338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8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Pitfalls in </a:t>
            </a:r>
            <a:r>
              <a:rPr lang="en-US" b="1">
                <a:latin typeface="Courier New" charset="0"/>
              </a:rPr>
              <a:t>scull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>
                <a:solidFill>
                  <a:srgbClr val="6666FF"/>
                </a:solidFill>
                <a:latin typeface="Arial" charset="0"/>
              </a:rPr>
              <a:t>Race condition</a:t>
            </a:r>
            <a:r>
              <a:rPr lang="en-US" dirty="0">
                <a:latin typeface="Arial" charset="0"/>
              </a:rPr>
              <a:t>:  result of uncontrolled access to shared data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if (!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 = </a:t>
            </a:r>
            <a:r>
              <a:rPr lang="en-US" sz="1600" b="1" dirty="0" err="1">
                <a:latin typeface="Courier New" charset="0"/>
              </a:rPr>
              <a:t>kmalloc</a:t>
            </a:r>
            <a:r>
              <a:rPr lang="en-US" sz="1600" b="1" dirty="0">
                <a:latin typeface="Courier New" charset="0"/>
              </a:rPr>
              <a:t>(quantum, GFP_KERNEL);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if (!</a:t>
            </a:r>
            <a:r>
              <a:rPr lang="en-US" sz="1600" b="1" dirty="0" err="1">
                <a:latin typeface="Courier New" charset="0"/>
              </a:rPr>
              <a:t>dptr</a:t>
            </a:r>
            <a:r>
              <a:rPr lang="en-US" sz="1600" b="1" dirty="0">
                <a:latin typeface="Courier New" charset="0"/>
              </a:rPr>
              <a:t>-&gt;data[</a:t>
            </a:r>
            <a:r>
              <a:rPr lang="en-US" sz="1600" b="1" dirty="0" err="1">
                <a:latin typeface="Courier New" charset="0"/>
              </a:rPr>
              <a:t>s_pos</a:t>
            </a:r>
            <a:r>
              <a:rPr lang="en-US" sz="1600" b="1" dirty="0">
                <a:latin typeface="Courier New" charset="0"/>
              </a:rPr>
              <a:t>])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latin typeface="Courier New" charset="0"/>
              </a:rPr>
              <a:t>goto</a:t>
            </a:r>
            <a:r>
              <a:rPr lang="en-US" sz="1600" b="1" dirty="0">
                <a:latin typeface="Courier New" charset="0"/>
              </a:rPr>
              <a:t> out;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  }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}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eaLnBrk="1" hangingPunct="1"/>
            <a:endParaRPr lang="en-US" sz="1600" b="1" dirty="0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endParaRPr lang="en-US" sz="1600" b="1" dirty="0">
              <a:latin typeface="Courier New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57200" y="4114800"/>
            <a:ext cx="3048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7200" y="40386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477000" y="3276600"/>
            <a:ext cx="2667000" cy="1600200"/>
          </a:xfrm>
          <a:prstGeom prst="irregularSeal2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Memory leak</a:t>
            </a:r>
          </a:p>
        </p:txBody>
      </p:sp>
    </p:spTree>
    <p:extLst>
      <p:ext uri="{BB962C8B-B14F-4D97-AF65-F5344CB8AC3E}">
        <p14:creationId xmlns:p14="http://schemas.microsoft.com/office/powerpoint/2010/main" val="42015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primitives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Lock/</a:t>
            </a:r>
            <a:r>
              <a:rPr lang="en-US" dirty="0" err="1"/>
              <a:t>Mutex</a:t>
            </a:r>
            <a:endParaRPr lang="en-US" dirty="0"/>
          </a:p>
          <a:p>
            <a:pPr lvl="1"/>
            <a:r>
              <a:rPr lang="en-US" dirty="0"/>
              <a:t>To protect a shared variable, surround it with a lock (critical region)</a:t>
            </a:r>
          </a:p>
          <a:p>
            <a:pPr lvl="1"/>
            <a:r>
              <a:rPr lang="en-US" dirty="0"/>
              <a:t>Only one thread can get the lock at a time</a:t>
            </a:r>
          </a:p>
          <a:p>
            <a:pPr lvl="1"/>
            <a:r>
              <a:rPr lang="en-US" dirty="0"/>
              <a:t>Provides mutual exclusion</a:t>
            </a:r>
          </a:p>
          <a:p>
            <a:r>
              <a:rPr lang="en-US" dirty="0"/>
              <a:t>Shared locks</a:t>
            </a:r>
          </a:p>
          <a:p>
            <a:pPr lvl="1"/>
            <a:r>
              <a:rPr lang="en-US" dirty="0"/>
              <a:t>More than one thread allowed (hmm</a:t>
            </a:r>
            <a:r>
              <a:rPr lang="is-IS" dirty="0"/>
              <a:t>…)</a:t>
            </a:r>
            <a:endParaRPr lang="en-US" dirty="0"/>
          </a:p>
          <a:p>
            <a:r>
              <a:rPr lang="en-US" dirty="0"/>
              <a:t>Others?  Yes, including Barriers (discussed in the paper)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1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primitives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Lock based</a:t>
            </a:r>
          </a:p>
          <a:p>
            <a:pPr lvl="1"/>
            <a:r>
              <a:rPr lang="en-US" sz="2400" dirty="0"/>
              <a:t>Blocking (e.g., semaphores, </a:t>
            </a:r>
            <a:r>
              <a:rPr lang="en-US" sz="2400" dirty="0" err="1"/>
              <a:t>futexes</a:t>
            </a:r>
            <a:r>
              <a:rPr lang="en-US" sz="2400" dirty="0"/>
              <a:t>, completions)</a:t>
            </a:r>
          </a:p>
          <a:p>
            <a:pPr lvl="1"/>
            <a:r>
              <a:rPr lang="en-US" sz="2400" dirty="0"/>
              <a:t>Non-blocking (e.g., spin-lock, </a:t>
            </a:r>
            <a:r>
              <a:rPr lang="is-IS" sz="2400" dirty="0"/>
              <a:t>…)</a:t>
            </a:r>
          </a:p>
          <a:p>
            <a:pPr lvl="2"/>
            <a:r>
              <a:rPr lang="is-IS" sz="2000" dirty="0"/>
              <a:t>Sometimes we have to use spinlocks</a:t>
            </a:r>
          </a:p>
          <a:p>
            <a:r>
              <a:rPr lang="is-IS" sz="2800"/>
              <a:t>Lock free (or partially lock free </a:t>
            </a:r>
            <a:r>
              <a:rPr lang="is-IS" sz="2800">
                <a:sym typeface="Wingdings"/>
              </a:rPr>
              <a:t>)</a:t>
            </a:r>
            <a:endParaRPr lang="is-IS" sz="2800" dirty="0"/>
          </a:p>
          <a:p>
            <a:pPr lvl="1"/>
            <a:r>
              <a:rPr lang="en-US" sz="2400" dirty="0"/>
              <a:t>A</a:t>
            </a:r>
            <a:r>
              <a:rPr lang="is-IS" sz="2400" dirty="0"/>
              <a:t>tomic instructions</a:t>
            </a:r>
          </a:p>
          <a:p>
            <a:pPr lvl="1"/>
            <a:r>
              <a:rPr lang="is-IS" sz="2400" dirty="0"/>
              <a:t>seqLocks</a:t>
            </a:r>
          </a:p>
          <a:p>
            <a:pPr lvl="1"/>
            <a:r>
              <a:rPr lang="is-IS" sz="2400" dirty="0"/>
              <a:t>RCU</a:t>
            </a:r>
          </a:p>
          <a:p>
            <a:pPr lvl="1"/>
            <a:r>
              <a:rPr lang="is-IS" sz="2400" dirty="0"/>
              <a:t>Transactions (next time)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6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 of spinlock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Lock(L):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87C28B"/>
                </a:solidFill>
              </a:rPr>
              <a:t>While(</a:t>
            </a:r>
            <a:r>
              <a:rPr lang="en-US" dirty="0" err="1">
                <a:solidFill>
                  <a:srgbClr val="87C28B"/>
                </a:solidFill>
              </a:rPr>
              <a:t>test_and_set</a:t>
            </a:r>
            <a:r>
              <a:rPr lang="en-US" dirty="0">
                <a:solidFill>
                  <a:srgbClr val="87C28B"/>
                </a:solidFill>
              </a:rPr>
              <a:t>(L));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87C28B"/>
                </a:solidFill>
              </a:rPr>
              <a:t>//we have the lock!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87C28B"/>
                </a:solidFill>
              </a:rPr>
              <a:t>//eat, dance and be merry</a:t>
            </a:r>
          </a:p>
          <a:p>
            <a:endParaRPr lang="en-US" dirty="0"/>
          </a:p>
          <a:p>
            <a:r>
              <a:rPr lang="en-US" dirty="0"/>
              <a:t>Unlock(L)</a:t>
            </a:r>
            <a:br>
              <a:rPr lang="en-US" dirty="0"/>
            </a:br>
            <a:r>
              <a:rPr lang="en-US" dirty="0">
                <a:solidFill>
                  <a:srgbClr val="87C28B"/>
                </a:solidFill>
              </a:rPr>
              <a:t>L=0;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8125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31750" cap="flat" cmpd="sng" algn="ctr">
          <a:solidFill>
            <a:srgbClr val="00FF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89316</TotalTime>
  <Words>997</Words>
  <Application>Microsoft Macintosh PowerPoint</Application>
  <PresentationFormat>On-screen Show (4:3)</PresentationFormat>
  <Paragraphs>176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Chalkboard</vt:lpstr>
      <vt:lpstr>Courier New</vt:lpstr>
      <vt:lpstr>Times</vt:lpstr>
      <vt:lpstr>Times New Roman</vt:lpstr>
      <vt:lpstr>Wingdings</vt:lpstr>
      <vt:lpstr>Blank Presentation</vt:lpstr>
      <vt:lpstr>Advanced Operating Systems (CS 202)  Synchronization (Part II)</vt:lpstr>
      <vt:lpstr>What are the sources of concurrency?</vt:lpstr>
      <vt:lpstr>Pitfalls in scull</vt:lpstr>
      <vt:lpstr>Pitfalls in scull</vt:lpstr>
      <vt:lpstr>Pitfalls in scull</vt:lpstr>
      <vt:lpstr>Pitfalls in scull</vt:lpstr>
      <vt:lpstr>Synchronization primitives</vt:lpstr>
      <vt:lpstr>Synchronization primitives (cont’d)</vt:lpstr>
      <vt:lpstr>Naïve implementation of spinlock</vt:lpstr>
      <vt:lpstr>Why naïve?</vt:lpstr>
      <vt:lpstr>Better implementation Spin on read</vt:lpstr>
      <vt:lpstr>Bakery Algorithm</vt:lpstr>
      <vt:lpstr>Anderson Lock (Array lock)</vt:lpstr>
      <vt:lpstr>Anderson’s Lock</vt:lpstr>
      <vt:lpstr>MCS Lock</vt:lpstr>
      <vt:lpstr>Race condition!</vt:lpstr>
      <vt:lpstr>PowerPoint Presentation</vt:lpstr>
      <vt:lpstr>Performance impact</vt:lpstr>
      <vt:lpstr>PowerPoint Presentation</vt:lpstr>
      <vt:lpstr>Barriers/FYI</vt:lpstr>
      <vt:lpstr>Barriers</vt:lpstr>
      <vt:lpstr>Linear barriers</vt:lpstr>
      <vt:lpstr>Tree barrier (MCS paper)</vt:lpstr>
      <vt:lpstr>Dissemination Barrier (Hensgen/Finkel)</vt:lpstr>
      <vt:lpstr>Counter based performs best!</vt:lpstr>
    </vt:vector>
  </TitlesOfParts>
  <Manager/>
  <Company>Harsha V. Madhyastha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Operating Systems</dc:title>
  <dc:subject/>
  <dc:creator/>
  <cp:keywords/>
  <dc:description/>
  <cp:lastModifiedBy>Nael Abu-Ghazaleh</cp:lastModifiedBy>
  <cp:revision>1537</cp:revision>
  <cp:lastPrinted>2010-02-22T17:58:41Z</cp:lastPrinted>
  <dcterms:created xsi:type="dcterms:W3CDTF">2012-09-26T18:54:20Z</dcterms:created>
  <dcterms:modified xsi:type="dcterms:W3CDTF">2021-04-26T15:50:16Z</dcterms:modified>
  <cp:category/>
</cp:coreProperties>
</file>