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459" r:id="rId3"/>
    <p:sldId id="390" r:id="rId4"/>
    <p:sldId id="391" r:id="rId5"/>
    <p:sldId id="432" r:id="rId6"/>
    <p:sldId id="451" r:id="rId7"/>
    <p:sldId id="458" r:id="rId8"/>
    <p:sldId id="358" r:id="rId9"/>
    <p:sldId id="418" r:id="rId10"/>
    <p:sldId id="450" r:id="rId11"/>
    <p:sldId id="387" r:id="rId12"/>
    <p:sldId id="323" r:id="rId13"/>
    <p:sldId id="421" r:id="rId14"/>
    <p:sldId id="318" r:id="rId15"/>
    <p:sldId id="375" r:id="rId16"/>
    <p:sldId id="435" r:id="rId17"/>
    <p:sldId id="437" r:id="rId18"/>
    <p:sldId id="329" r:id="rId19"/>
    <p:sldId id="368" r:id="rId20"/>
    <p:sldId id="332" r:id="rId21"/>
    <p:sldId id="441" r:id="rId22"/>
    <p:sldId id="396" r:id="rId23"/>
    <p:sldId id="369" r:id="rId24"/>
    <p:sldId id="336" r:id="rId25"/>
    <p:sldId id="397" r:id="rId26"/>
    <p:sldId id="422" r:id="rId27"/>
    <p:sldId id="427" r:id="rId28"/>
    <p:sldId id="282" r:id="rId29"/>
    <p:sldId id="426" r:id="rId30"/>
    <p:sldId id="409" r:id="rId31"/>
    <p:sldId id="398" r:id="rId32"/>
    <p:sldId id="349" r:id="rId33"/>
    <p:sldId id="353" r:id="rId34"/>
    <p:sldId id="289" r:id="rId35"/>
    <p:sldId id="399" r:id="rId36"/>
    <p:sldId id="290" r:id="rId37"/>
    <p:sldId id="411" r:id="rId38"/>
    <p:sldId id="429" r:id="rId39"/>
    <p:sldId id="440" r:id="rId40"/>
    <p:sldId id="431" r:id="rId41"/>
    <p:sldId id="404" r:id="rId42"/>
    <p:sldId id="445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7F7F7F"/>
    <a:srgbClr val="666666"/>
    <a:srgbClr val="00FF00"/>
    <a:srgbClr val="FF0000"/>
    <a:srgbClr val="6F4A26"/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72447" autoAdjust="0"/>
  </p:normalViewPr>
  <p:slideViewPr>
    <p:cSldViewPr snapToGrid="0" snapToObjects="1">
      <p:cViewPr>
        <p:scale>
          <a:sx n="66" d="100"/>
          <a:sy n="66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4"/>
    </p:cViewPr>
  </p:sorterViewPr>
  <p:notesViewPr>
    <p:cSldViewPr snapToGrid="0" snapToObjects="1">
      <p:cViewPr varScale="1">
        <p:scale>
          <a:sx n="106" d="100"/>
          <a:sy n="106" d="100"/>
        </p:scale>
        <p:origin x="-3536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864C9-0235-E444-B2AE-3B39DC5C597F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2A617-FA78-394A-B5C4-B58BCAFF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198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73821-4986-7044-8976-563DDE2DE506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86A4C-3EC3-B041-AC0E-EFE805A5D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932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93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44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44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44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44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15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2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83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83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83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9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09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90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90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83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83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1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54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54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636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54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51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441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50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893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893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522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918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640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068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149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149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6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933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230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42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68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9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44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44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742B-E47F-6644-94AA-B2666C96ABC9}" type="datetime1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4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0B-D423-E343-BBEE-F37A533E379F}" type="datetime1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6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4C0E-9586-A643-BBB4-F021E10C3609}" type="datetime1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9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172D-75B7-A04C-9BD4-BE3498D2E1CA}" type="datetime1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5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4674-EC29-EA48-913C-C46E6371DBBD}" type="datetime1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3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B31-FA1C-044C-BEC2-311736BB553A}" type="datetime1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0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21EC-B369-C149-BC0E-876AE663446C}" type="datetime1">
              <a:rPr lang="en-US" smtClean="0"/>
              <a:t>3/2/16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5104-CDCF-7A42-A45F-842B9FB43D10}" type="datetime1">
              <a:rPr lang="en-US" smtClean="0"/>
              <a:t>3/2/16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F9A5-A714-2A46-8436-206627DAB0B4}" type="datetime1">
              <a:rPr lang="en-US" smtClean="0"/>
              <a:t>3/2/16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8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6E9D-7B44-2F43-B0F9-88349A062A3B}" type="datetime1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3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CED-4EF2-C94E-9189-70DE44F9479B}" type="datetime1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0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B7D7B-F74A-8A4E-A6E7-DEE8F90F84A6}" type="datetime1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7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microsoft.com/office/2007/relationships/hdphoto" Target="../media/hdphoto6.wdp"/><Relationship Id="rId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microsoft.com/office/2007/relationships/hdphoto" Target="../media/hdphoto6.wdp"/><Relationship Id="rId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microsoft.com/office/2007/relationships/hdphoto" Target="../media/hdphoto3.wdp"/><Relationship Id="rId6" Type="http://schemas.microsoft.com/office/2007/relationships/hdphoto" Target="../media/hdphoto4.wdp"/><Relationship Id="rId7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emf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emf"/><Relationship Id="rId12" Type="http://schemas.openxmlformats.org/officeDocument/2006/relationships/image" Target="../media/image35.emf"/><Relationship Id="rId13" Type="http://schemas.openxmlformats.org/officeDocument/2006/relationships/image" Target="../media/image36.emf"/><Relationship Id="rId14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0" Type="http://schemas.openxmlformats.org/officeDocument/2006/relationships/image" Target="../media/image33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tfuzzwhitecr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9755" y="19244"/>
            <a:ext cx="54489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7674" y="4455252"/>
            <a:ext cx="5016326" cy="2403996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Wyatt Lloyd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Michael J. Freedman</a:t>
            </a:r>
            <a:r>
              <a:rPr lang="en-US" baseline="30000" dirty="0" smtClean="0">
                <a:solidFill>
                  <a:schemeClr val="tx1"/>
                </a:solidFill>
              </a:rPr>
              <a:t>*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		Michael Kaminsky</a:t>
            </a:r>
            <a:r>
              <a:rPr lang="en-US" baseline="30000" dirty="0" smtClean="0">
                <a:solidFill>
                  <a:schemeClr val="tx1"/>
                </a:solidFill>
              </a:rPr>
              <a:t>†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	David G. Andersen</a:t>
            </a:r>
            <a:r>
              <a:rPr lang="en-US" baseline="30000" dirty="0" smtClean="0">
                <a:solidFill>
                  <a:schemeClr val="tx1"/>
                </a:solidFill>
              </a:rPr>
              <a:t>‡</a:t>
            </a:r>
          </a:p>
          <a:p>
            <a:r>
              <a:rPr lang="en-US" sz="2200" baseline="30000" dirty="0" smtClean="0">
                <a:solidFill>
                  <a:schemeClr val="tx1"/>
                </a:solidFill>
              </a:rPr>
              <a:t>*</a:t>
            </a:r>
            <a:r>
              <a:rPr lang="en-US" sz="2200" dirty="0" smtClean="0">
                <a:solidFill>
                  <a:schemeClr val="tx1"/>
                </a:solidFill>
              </a:rPr>
              <a:t>Princeton, </a:t>
            </a:r>
            <a:r>
              <a:rPr lang="en-US" sz="2400" baseline="30000" dirty="0">
                <a:solidFill>
                  <a:schemeClr val="tx1"/>
                </a:solidFill>
              </a:rPr>
              <a:t>†</a:t>
            </a:r>
            <a:r>
              <a:rPr lang="en-US" sz="2200" dirty="0" smtClean="0">
                <a:solidFill>
                  <a:srgbClr val="000000"/>
                </a:solidFill>
              </a:rPr>
              <a:t>Intel </a:t>
            </a:r>
            <a:r>
              <a:rPr lang="en-US" sz="2200" dirty="0">
                <a:solidFill>
                  <a:srgbClr val="000000"/>
                </a:solidFill>
              </a:rPr>
              <a:t>Labs, </a:t>
            </a:r>
            <a:r>
              <a:rPr lang="en-US" sz="2400" baseline="30000" dirty="0">
                <a:solidFill>
                  <a:schemeClr val="tx1"/>
                </a:solidFill>
              </a:rPr>
              <a:t>‡</a:t>
            </a:r>
            <a:r>
              <a:rPr lang="en-US" sz="2200" dirty="0" smtClean="0">
                <a:solidFill>
                  <a:srgbClr val="000000"/>
                </a:solidFill>
              </a:rPr>
              <a:t>CMU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01002" y="0"/>
            <a:ext cx="7142998" cy="4455252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5200" dirty="0"/>
              <a:t>Don’t Settle for Eventual</a:t>
            </a:r>
            <a:r>
              <a:rPr lang="en-US" sz="4800" dirty="0"/>
              <a:t>: </a:t>
            </a:r>
            <a:r>
              <a:rPr lang="en-US" sz="4800" dirty="0" smtClean="0"/>
              <a:t>   </a:t>
            </a:r>
            <a:br>
              <a:rPr lang="en-US" sz="4800" dirty="0" smtClean="0"/>
            </a:br>
            <a:r>
              <a:rPr lang="en-US" sz="4800" dirty="0"/>
              <a:t> </a:t>
            </a:r>
            <a:r>
              <a:rPr lang="en-US" sz="4800" dirty="0" smtClean="0"/>
              <a:t>					</a:t>
            </a:r>
            <a:r>
              <a:rPr lang="en-US" dirty="0" smtClean="0"/>
              <a:t>Scalable </a:t>
            </a:r>
            <a:r>
              <a:rPr lang="en-US" dirty="0"/>
              <a:t>Causal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				Consistency </a:t>
            </a:r>
            <a:r>
              <a:rPr lang="en-US" dirty="0"/>
              <a:t>for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				Wide</a:t>
            </a:r>
            <a:r>
              <a:rPr lang="en-US" dirty="0"/>
              <a:t>-Area </a:t>
            </a:r>
            <a:r>
              <a:rPr lang="en-US" dirty="0" smtClean="0"/>
              <a:t>Storage  						with COPS</a:t>
            </a:r>
            <a:endParaRPr lang="en-US" dirty="0"/>
          </a:p>
        </p:txBody>
      </p:sp>
      <p:pic>
        <p:nvPicPr>
          <p:cNvPr id="11" name="Picture 10" descr="princeton-shield-logo-smaller.bmp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6" b="89441" l="23056" r="77083">
                        <a14:foregroundMark x1="45278" y1="24017" x2="45278" y2="24017"/>
                        <a14:foregroundMark x1="53611" y1="29607" x2="53611" y2="29607"/>
                        <a14:foregroundMark x1="53611" y1="15528" x2="53611" y2="15528"/>
                        <a14:backgroundMark x1="40278" y1="13458" x2="40278" y2="13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6090">
            <a:off x="2994011" y="2261685"/>
            <a:ext cx="396498" cy="2659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69056" y="-153080"/>
            <a:ext cx="210089" cy="249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rinceton-shield-logo-smaller.bmp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06" b="89441" l="23056" r="77083">
                        <a14:foregroundMark x1="45278" y1="24017" x2="45278" y2="24017"/>
                        <a14:foregroundMark x1="53611" y1="29607" x2="53611" y2="29607"/>
                        <a14:foregroundMark x1="53611" y1="15528" x2="53611" y2="15528"/>
                        <a14:backgroundMark x1="40278" y1="13458" x2="40278" y2="13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7339">
            <a:off x="1117316" y="1724625"/>
            <a:ext cx="475655" cy="3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536911"/>
              </p:ext>
            </p:extLst>
          </p:nvPr>
        </p:nvGraphicFramePr>
        <p:xfrm>
          <a:off x="601134" y="750888"/>
          <a:ext cx="7941733" cy="535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667"/>
                <a:gridCol w="745067"/>
                <a:gridCol w="728133"/>
                <a:gridCol w="728133"/>
                <a:gridCol w="795867"/>
                <a:gridCol w="3081866"/>
              </a:tblGrid>
              <a:tr h="765175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System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Consistency</a:t>
                      </a:r>
                      <a:endParaRPr lang="en-US" sz="3200" dirty="0"/>
                    </a:p>
                  </a:txBody>
                  <a:tcPr/>
                </a:tc>
              </a:tr>
              <a:tr h="76517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Scatter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4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4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4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  </a:t>
                      </a:r>
                      <a:r>
                        <a:rPr lang="en-US" sz="3200" dirty="0" smtClean="0"/>
                        <a:t>Strong</a:t>
                      </a:r>
                      <a:endParaRPr lang="en-US" sz="3200" dirty="0"/>
                    </a:p>
                  </a:txBody>
                  <a:tcPr/>
                </a:tc>
              </a:tr>
              <a:tr h="76517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Walter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4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4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4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  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3200" dirty="0" smtClean="0"/>
                        <a:t>PSI + </a:t>
                      </a:r>
                      <a:r>
                        <a:rPr lang="en-US" sz="3200" dirty="0" err="1" smtClean="0"/>
                        <a:t>Txn</a:t>
                      </a:r>
                      <a:endParaRPr lang="en-US" sz="3200" dirty="0"/>
                    </a:p>
                  </a:txBody>
                  <a:tcPr/>
                </a:tc>
              </a:tr>
              <a:tr h="765175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COPS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        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3200" dirty="0" smtClean="0"/>
                        <a:t>Causal+</a:t>
                      </a:r>
                      <a:endParaRPr lang="en-US" sz="3200" dirty="0"/>
                    </a:p>
                  </a:txBody>
                  <a:tcPr/>
                </a:tc>
              </a:tr>
              <a:tr h="76517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Bayou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4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  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3200" dirty="0" smtClean="0"/>
                        <a:t>Causal+</a:t>
                      </a:r>
                      <a:endParaRPr lang="en-US" sz="3200" dirty="0"/>
                    </a:p>
                  </a:txBody>
                  <a:tcPr/>
                </a:tc>
              </a:tr>
              <a:tr h="76517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PNUTS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  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3200" dirty="0" smtClean="0"/>
                        <a:t>Per-Key Seq.</a:t>
                      </a:r>
                      <a:endParaRPr lang="en-US" sz="3200" dirty="0"/>
                    </a:p>
                  </a:txBody>
                  <a:tcPr/>
                </a:tc>
              </a:tr>
              <a:tr h="76517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Dynamo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r>
                        <a:rPr lang="en-US" sz="3200" dirty="0" smtClean="0"/>
                        <a:t>   </a:t>
                      </a:r>
                      <a:r>
                        <a:rPr lang="en-US" sz="1600" dirty="0" smtClean="0"/>
                        <a:t>  </a:t>
                      </a:r>
                      <a:r>
                        <a:rPr lang="en-US" sz="3200" dirty="0" smtClean="0"/>
                        <a:t>Eventual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1134" y="3081867"/>
            <a:ext cx="7941733" cy="694266"/>
          </a:xfrm>
          <a:prstGeom prst="rect">
            <a:avLst/>
          </a:prstGeom>
          <a:noFill/>
          <a:ln w="28575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740400" y="2269067"/>
            <a:ext cx="0" cy="3048000"/>
          </a:xfrm>
          <a:prstGeom prst="straightConnector1">
            <a:avLst/>
          </a:prstGeom>
          <a:ln w="76200" cmpd="sng">
            <a:gradFill flip="none" rotWithShape="1">
              <a:gsLst>
                <a:gs pos="0">
                  <a:srgbClr val="00FF00"/>
                </a:gs>
                <a:gs pos="100000">
                  <a:srgbClr val="FF0000"/>
                </a:gs>
              </a:gsLst>
              <a:lin ang="5400000" scaled="0"/>
              <a:tileRect/>
            </a:gra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28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Causality By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12900"/>
            <a:ext cx="4178299" cy="4525963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	Remove boss from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friends group</a:t>
            </a: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	Post to friends:</a:t>
            </a:r>
          </a:p>
          <a:p>
            <a:pPr marL="0" indent="0">
              <a:buNone/>
            </a:pPr>
            <a:r>
              <a:rPr lang="en-US" sz="2800" dirty="0"/>
              <a:t>	 </a:t>
            </a:r>
            <a:r>
              <a:rPr lang="en-US" sz="2800" dirty="0" smtClean="0"/>
              <a:t>“Time for a new job!”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Friend reads post</a:t>
            </a:r>
            <a:endParaRPr lang="en-US" sz="28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83200" y="4025934"/>
            <a:ext cx="1631353" cy="8974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140408" y="2608896"/>
            <a:ext cx="3092" cy="7727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95900" y="4025934"/>
            <a:ext cx="1618653" cy="8974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140408" y="2618114"/>
            <a:ext cx="0" cy="7635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58949" y="1269727"/>
            <a:ext cx="3365106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u="sng" dirty="0" smtClean="0"/>
              <a:t>Causality (       )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rgbClr val="FF0000"/>
                </a:solidFill>
              </a:rPr>
              <a:t>Thread-of-Execution</a:t>
            </a:r>
          </a:p>
          <a:p>
            <a:pPr>
              <a:lnSpc>
                <a:spcPct val="130000"/>
              </a:lnSpc>
            </a:pPr>
            <a:r>
              <a:rPr lang="en-US" sz="2600" dirty="0">
                <a:solidFill>
                  <a:srgbClr val="FF0000"/>
                </a:solidFill>
              </a:rPr>
              <a:t>G</a:t>
            </a:r>
            <a:r>
              <a:rPr lang="en-US" sz="2600" dirty="0" smtClean="0">
                <a:solidFill>
                  <a:srgbClr val="FF0000"/>
                </a:solidFill>
              </a:rPr>
              <a:t>ets-From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rgbClr val="FF0000"/>
                </a:solidFill>
              </a:rPr>
              <a:t>Transitivity</a:t>
            </a:r>
            <a:endParaRPr lang="en-US" sz="2600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760131" y="1682481"/>
            <a:ext cx="56146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906879" y="4998451"/>
            <a:ext cx="625354" cy="109239"/>
            <a:chOff x="7865514" y="1161082"/>
            <a:chExt cx="625354" cy="109239"/>
          </a:xfrm>
        </p:grpSpPr>
        <p:grpSp>
          <p:nvGrpSpPr>
            <p:cNvPr id="35" name="Group 34"/>
            <p:cNvGrpSpPr/>
            <p:nvPr/>
          </p:nvGrpSpPr>
          <p:grpSpPr>
            <a:xfrm>
              <a:off x="7865514" y="1161082"/>
              <a:ext cx="217624" cy="109239"/>
              <a:chOff x="7865513" y="1187946"/>
              <a:chExt cx="821287" cy="412254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7865513" y="1187946"/>
                <a:ext cx="821287" cy="41225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8058877" y="1187946"/>
                <a:ext cx="436973" cy="41225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8181772" y="1297185"/>
                <a:ext cx="201168" cy="20116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8273244" y="1161082"/>
              <a:ext cx="217624" cy="109239"/>
              <a:chOff x="7865513" y="1187946"/>
              <a:chExt cx="821287" cy="412254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7865513" y="1187946"/>
                <a:ext cx="821287" cy="41225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8058877" y="1187946"/>
                <a:ext cx="436973" cy="41225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8181772" y="1297185"/>
                <a:ext cx="201168" cy="20116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3" name="Picture 32" descr="wlloyd_photo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49"/>
          <a:stretch/>
        </p:blipFill>
        <p:spPr>
          <a:xfrm>
            <a:off x="186267" y="1684868"/>
            <a:ext cx="797053" cy="953177"/>
          </a:xfrm>
          <a:prstGeom prst="rect">
            <a:avLst/>
          </a:prstGeom>
        </p:spPr>
      </p:pic>
      <p:pic>
        <p:nvPicPr>
          <p:cNvPr id="36" name="Picture 35" descr="wlloyd_photo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49"/>
          <a:stretch/>
        </p:blipFill>
        <p:spPr>
          <a:xfrm>
            <a:off x="207444" y="3170016"/>
            <a:ext cx="775875" cy="9278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41" y="4521810"/>
            <a:ext cx="778278" cy="93072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4351602" y="3462635"/>
            <a:ext cx="152399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New Job!</a:t>
            </a:r>
            <a:endParaRPr lang="en-US" sz="2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4464969" y="1731688"/>
            <a:ext cx="1297264" cy="1077901"/>
            <a:chOff x="4244742" y="1789420"/>
            <a:chExt cx="1297264" cy="1077901"/>
          </a:xfrm>
        </p:grpSpPr>
        <p:sp>
          <p:nvSpPr>
            <p:cNvPr id="44" name="Rectangle 43"/>
            <p:cNvSpPr/>
            <p:nvPr/>
          </p:nvSpPr>
          <p:spPr>
            <a:xfrm>
              <a:off x="4244742" y="1789420"/>
              <a:ext cx="1297264" cy="1077901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900" u="sng" dirty="0" smtClean="0"/>
                <a:t>Friends</a:t>
              </a:r>
            </a:p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381501" y="2404698"/>
              <a:ext cx="1025051" cy="251816"/>
              <a:chOff x="4381501" y="2385454"/>
              <a:chExt cx="1025051" cy="251816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5295900" y="2618114"/>
            <a:ext cx="1758353" cy="2163297"/>
            <a:chOff x="6004007" y="3031379"/>
            <a:chExt cx="1758353" cy="2163297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6004007" y="4221245"/>
              <a:ext cx="1758353" cy="973431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016707" y="3031379"/>
              <a:ext cx="0" cy="119188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063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Causality Is Useful</a:t>
            </a:r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188911" y="1608138"/>
            <a:ext cx="2728575" cy="527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For Programmers:</a:t>
            </a:r>
            <a:endParaRPr lang="en-US" sz="2800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340811" y="1608138"/>
            <a:ext cx="2728575" cy="527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For Users:</a:t>
            </a:r>
            <a:endParaRPr lang="en-US" sz="2800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959778" y="2435390"/>
            <a:ext cx="1979275" cy="434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Photo Upload</a:t>
            </a:r>
            <a:endParaRPr lang="en-US" sz="2800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896278" y="3899566"/>
            <a:ext cx="1979275" cy="434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Add to album</a:t>
            </a:r>
            <a:endParaRPr lang="en-US" sz="2800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083733" y="5047075"/>
            <a:ext cx="3200400" cy="515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/>
              <a:t>Employment Integrity</a:t>
            </a:r>
            <a:endParaRPr lang="en-US" sz="24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5030628" y="5047075"/>
            <a:ext cx="3045144" cy="56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/>
              <a:t>Referential Integrity</a:t>
            </a:r>
            <a:endParaRPr lang="en-US" sz="2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5863986" y="2331031"/>
            <a:ext cx="1182730" cy="2301785"/>
            <a:chOff x="5863986" y="2331031"/>
            <a:chExt cx="1182730" cy="230178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6553200" y="3183094"/>
              <a:ext cx="0" cy="5780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" name="Picture 4" descr="key_west_little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9683" y="2331031"/>
              <a:ext cx="987033" cy="740275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5863986" y="3903936"/>
              <a:ext cx="1106561" cy="728880"/>
              <a:chOff x="8875553" y="2870043"/>
              <a:chExt cx="3034254" cy="199863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9427796" y="2870043"/>
                <a:ext cx="2482011" cy="19986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 descr="key_west_little.jp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75553" y="3950884"/>
                <a:ext cx="987033" cy="740275"/>
              </a:xfrm>
              <a:prstGeom prst="rect">
                <a:avLst/>
              </a:prstGeom>
            </p:spPr>
          </p:pic>
          <p:pic>
            <p:nvPicPr>
              <p:cNvPr id="13" name="Picture 12" descr="kw2.jp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32059" y="3007471"/>
                <a:ext cx="968888" cy="726666"/>
              </a:xfrm>
              <a:prstGeom prst="rect">
                <a:avLst/>
              </a:prstGeom>
            </p:spPr>
          </p:pic>
          <p:pic>
            <p:nvPicPr>
              <p:cNvPr id="14" name="Picture 13" descr="kw3.jp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97298" y="3007471"/>
                <a:ext cx="968888" cy="726666"/>
              </a:xfrm>
              <a:prstGeom prst="rect">
                <a:avLst/>
              </a:prstGeom>
            </p:spPr>
          </p:pic>
          <p:pic>
            <p:nvPicPr>
              <p:cNvPr id="15" name="Picture 14" descr="kw4.jpg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32059" y="3964493"/>
                <a:ext cx="968888" cy="726666"/>
              </a:xfrm>
              <a:prstGeom prst="rect">
                <a:avLst/>
              </a:prstGeom>
            </p:spPr>
          </p:pic>
          <p:sp>
            <p:nvSpPr>
              <p:cNvPr id="20" name="Right Arrow 19"/>
              <p:cNvSpPr/>
              <p:nvPr/>
            </p:nvSpPr>
            <p:spPr>
              <a:xfrm>
                <a:off x="9869825" y="3987331"/>
                <a:ext cx="311007" cy="747248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1943100" y="2289303"/>
            <a:ext cx="1523999" cy="2213055"/>
            <a:chOff x="1943100" y="2289303"/>
            <a:chExt cx="1523999" cy="2213055"/>
          </a:xfrm>
        </p:grpSpPr>
        <p:grpSp>
          <p:nvGrpSpPr>
            <p:cNvPr id="3" name="Group 2"/>
            <p:cNvGrpSpPr/>
            <p:nvPr/>
          </p:nvGrpSpPr>
          <p:grpSpPr>
            <a:xfrm>
              <a:off x="1943100" y="3579342"/>
              <a:ext cx="1523999" cy="923016"/>
              <a:chOff x="1257301" y="3342648"/>
              <a:chExt cx="1523999" cy="92301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257301" y="3803999"/>
                <a:ext cx="1523999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New Job!</a:t>
                </a:r>
                <a:endParaRPr lang="en-US" sz="2400" dirty="0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2016208" y="3342648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2056467" y="2289303"/>
              <a:ext cx="1297264" cy="1077901"/>
              <a:chOff x="4244742" y="1789420"/>
              <a:chExt cx="1297264" cy="1077901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244742" y="1789420"/>
                <a:ext cx="1297264" cy="1077901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900" u="sng" dirty="0" smtClean="0"/>
                  <a:t>Friends</a:t>
                </a:r>
              </a:p>
              <a:p>
                <a:pPr algn="ctr"/>
                <a:r>
                  <a:rPr lang="en-US" sz="2900" dirty="0" smtClean="0"/>
                  <a:t>Boss</a:t>
                </a:r>
                <a:endParaRPr lang="en-US" sz="2900" dirty="0">
                  <a:solidFill>
                    <a:schemeClr val="bg1"/>
                  </a:solidFill>
                  <a:latin typeface="Calibri (Body)"/>
                  <a:cs typeface="Calibri (Body)"/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4381501" y="2404698"/>
                <a:ext cx="1025051" cy="251816"/>
                <a:chOff x="4381501" y="2385454"/>
                <a:chExt cx="1025051" cy="251816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75246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2390" y="1495402"/>
            <a:ext cx="8563770" cy="5203454"/>
            <a:chOff x="-27246" y="1375468"/>
            <a:chExt cx="9171246" cy="5572564"/>
          </a:xfrm>
        </p:grpSpPr>
        <p:pic>
          <p:nvPicPr>
            <p:cNvPr id="86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246" y="1375468"/>
              <a:ext cx="9171246" cy="5572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7" name="Group 86"/>
            <p:cNvGrpSpPr/>
            <p:nvPr/>
          </p:nvGrpSpPr>
          <p:grpSpPr>
            <a:xfrm>
              <a:off x="50850" y="2715769"/>
              <a:ext cx="8785261" cy="3516437"/>
              <a:chOff x="50850" y="2715769"/>
              <a:chExt cx="8785261" cy="3516437"/>
            </a:xfrm>
          </p:grpSpPr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850" y="2715769"/>
                <a:ext cx="1501301" cy="995037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40100" y="5237169"/>
                <a:ext cx="1501301" cy="995037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34810" y="3066566"/>
                <a:ext cx="1501301" cy="99503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 in Causal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6740914" y="3262406"/>
            <a:ext cx="811782" cy="463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K=2</a:t>
            </a:r>
            <a:endParaRPr lang="en-US" sz="2400" dirty="0"/>
          </a:p>
        </p:txBody>
      </p:sp>
      <p:sp>
        <p:nvSpPr>
          <p:cNvPr id="90" name="Rectangle 89"/>
          <p:cNvSpPr/>
          <p:nvPr/>
        </p:nvSpPr>
        <p:spPr>
          <a:xfrm>
            <a:off x="1341281" y="3074486"/>
            <a:ext cx="811782" cy="463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K=1</a:t>
            </a:r>
            <a:endParaRPr lang="en-US" sz="2400" dirty="0"/>
          </a:p>
        </p:txBody>
      </p:sp>
      <p:sp>
        <p:nvSpPr>
          <p:cNvPr id="84" name="Rectangle 83"/>
          <p:cNvSpPr/>
          <p:nvPr/>
        </p:nvSpPr>
        <p:spPr>
          <a:xfrm>
            <a:off x="1341281" y="3074486"/>
            <a:ext cx="811782" cy="463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K=1</a:t>
            </a:r>
            <a:endParaRPr lang="en-US" sz="2400" dirty="0"/>
          </a:p>
        </p:txBody>
      </p:sp>
      <p:sp>
        <p:nvSpPr>
          <p:cNvPr id="85" name="Rectangle 84"/>
          <p:cNvSpPr/>
          <p:nvPr/>
        </p:nvSpPr>
        <p:spPr>
          <a:xfrm>
            <a:off x="6740914" y="3262406"/>
            <a:ext cx="811782" cy="463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K=2</a:t>
            </a:r>
            <a:endParaRPr lang="en-US" sz="2400" dirty="0"/>
          </a:p>
        </p:txBody>
      </p:sp>
      <p:sp>
        <p:nvSpPr>
          <p:cNvPr id="88" name="Rectangle 87"/>
          <p:cNvSpPr/>
          <p:nvPr/>
        </p:nvSpPr>
        <p:spPr>
          <a:xfrm>
            <a:off x="1341281" y="3074486"/>
            <a:ext cx="811782" cy="463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K=1</a:t>
            </a:r>
            <a:endParaRPr lang="en-US" sz="2400" dirty="0"/>
          </a:p>
        </p:txBody>
      </p:sp>
      <p:sp>
        <p:nvSpPr>
          <p:cNvPr id="89" name="Rectangle 88"/>
          <p:cNvSpPr/>
          <p:nvPr/>
        </p:nvSpPr>
        <p:spPr>
          <a:xfrm>
            <a:off x="6740914" y="3262406"/>
            <a:ext cx="811782" cy="463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-1058222" y="13855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2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984E-6 2.12598E-6 L 0.2792 0.2908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1" y="145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287 0.24803 " pathEditMode="relative" ptsTypes="AA">
                                      <p:cBhvr>
                                        <p:cTn id="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16 L 0.59657 0.0391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76" y="189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8971E-6 1.11163E-6 L -0.59431 -0.0365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24" y="-18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0" grpId="0" animBg="1"/>
      <p:bldP spid="84" grpId="0" animBg="1"/>
      <p:bldP spid="84" grpId="1" animBg="1"/>
      <p:bldP spid="85" grpId="0" animBg="1"/>
      <p:bldP spid="85" grpId="1" animBg="1"/>
      <p:bldP spid="88" grpId="0" animBg="1"/>
      <p:bldP spid="88" grpId="1" animBg="1"/>
      <p:bldP spid="89" grpId="0" animBg="1"/>
      <p:bldP spid="8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272390" y="1495402"/>
            <a:ext cx="8563770" cy="5203454"/>
            <a:chOff x="-27246" y="1375468"/>
            <a:chExt cx="9171246" cy="5572564"/>
          </a:xfrm>
        </p:grpSpPr>
        <p:pic>
          <p:nvPicPr>
            <p:cNvPr id="86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246" y="1375468"/>
              <a:ext cx="9171246" cy="5572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7" name="Group 86"/>
            <p:cNvGrpSpPr/>
            <p:nvPr/>
          </p:nvGrpSpPr>
          <p:grpSpPr>
            <a:xfrm>
              <a:off x="50850" y="2715769"/>
              <a:ext cx="8785261" cy="3516437"/>
              <a:chOff x="50850" y="2715769"/>
              <a:chExt cx="8785261" cy="3516437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850" y="2715769"/>
                <a:ext cx="1501301" cy="995037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40100" y="5237169"/>
                <a:ext cx="1501301" cy="995037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34810" y="3066566"/>
                <a:ext cx="1501301" cy="99503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 in Causal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1170936" y="2760171"/>
            <a:ext cx="811782" cy="4634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K=2</a:t>
            </a:r>
            <a:endParaRPr lang="en-US" sz="2400" dirty="0"/>
          </a:p>
        </p:txBody>
      </p:sp>
      <p:sp>
        <p:nvSpPr>
          <p:cNvPr id="102" name="Rectangle 101"/>
          <p:cNvSpPr/>
          <p:nvPr/>
        </p:nvSpPr>
        <p:spPr>
          <a:xfrm>
            <a:off x="1170936" y="2760171"/>
            <a:ext cx="811782" cy="4634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K=3</a:t>
            </a:r>
            <a:endParaRPr lang="en-US" sz="2400" dirty="0"/>
          </a:p>
        </p:txBody>
      </p:sp>
      <p:sp>
        <p:nvSpPr>
          <p:cNvPr id="103" name="Rectangle 102"/>
          <p:cNvSpPr/>
          <p:nvPr/>
        </p:nvSpPr>
        <p:spPr>
          <a:xfrm>
            <a:off x="4100791" y="4646126"/>
            <a:ext cx="811782" cy="4634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K=2</a:t>
            </a:r>
            <a:endParaRPr lang="en-US" sz="2400" dirty="0"/>
          </a:p>
        </p:txBody>
      </p:sp>
      <p:sp>
        <p:nvSpPr>
          <p:cNvPr id="104" name="Rectangle 103"/>
          <p:cNvSpPr/>
          <p:nvPr/>
        </p:nvSpPr>
        <p:spPr>
          <a:xfrm>
            <a:off x="4100791" y="4646126"/>
            <a:ext cx="811782" cy="4634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K=3</a:t>
            </a:r>
            <a:endParaRPr lang="en-US" sz="2400" dirty="0"/>
          </a:p>
        </p:txBody>
      </p:sp>
      <p:sp>
        <p:nvSpPr>
          <p:cNvPr id="105" name="Rectangle 104"/>
          <p:cNvSpPr/>
          <p:nvPr/>
        </p:nvSpPr>
        <p:spPr>
          <a:xfrm>
            <a:off x="6618703" y="3013576"/>
            <a:ext cx="811782" cy="4634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K=2</a:t>
            </a:r>
            <a:endParaRPr lang="en-US" sz="2400" dirty="0"/>
          </a:p>
        </p:txBody>
      </p:sp>
      <p:sp>
        <p:nvSpPr>
          <p:cNvPr id="106" name="Rectangle 105"/>
          <p:cNvSpPr/>
          <p:nvPr/>
        </p:nvSpPr>
        <p:spPr>
          <a:xfrm>
            <a:off x="6618703" y="3013576"/>
            <a:ext cx="811782" cy="4634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K=3</a:t>
            </a:r>
            <a:endParaRPr lang="en-US" sz="2400" dirty="0"/>
          </a:p>
        </p:txBody>
      </p:sp>
      <p:sp>
        <p:nvSpPr>
          <p:cNvPr id="84" name="Content Placeholder 2"/>
          <p:cNvSpPr>
            <a:spLocks noGrp="1"/>
          </p:cNvSpPr>
          <p:nvPr>
            <p:ph idx="1"/>
          </p:nvPr>
        </p:nvSpPr>
        <p:spPr>
          <a:xfrm>
            <a:off x="1474556" y="1214026"/>
            <a:ext cx="836419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Causal + Conflict Handling = </a:t>
            </a:r>
            <a:r>
              <a:rPr lang="en-US" b="1" dirty="0" smtClean="0"/>
              <a:t>Causal+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0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8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Causal+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Bayou ‘94, TACT ‘00, PRACTI </a:t>
            </a:r>
            <a:r>
              <a:rPr lang="fr-FR" sz="2800" dirty="0" smtClean="0"/>
              <a:t>‘</a:t>
            </a:r>
            <a:r>
              <a:rPr lang="en-US" sz="2800" dirty="0" smtClean="0"/>
              <a:t>06</a:t>
            </a:r>
          </a:p>
          <a:p>
            <a:pPr lvl="1"/>
            <a:r>
              <a:rPr lang="en-US" dirty="0" smtClean="0"/>
              <a:t>Log-exchange based</a:t>
            </a:r>
          </a:p>
          <a:p>
            <a:pPr lvl="1"/>
            <a:endParaRPr lang="en-US" dirty="0"/>
          </a:p>
          <a:p>
            <a:r>
              <a:rPr lang="en-US" dirty="0" smtClean="0"/>
              <a:t>Log is single </a:t>
            </a:r>
            <a:r>
              <a:rPr lang="en-US" dirty="0"/>
              <a:t>serialization </a:t>
            </a:r>
            <a:r>
              <a:rPr lang="en-US" dirty="0" smtClean="0"/>
              <a:t>point</a:t>
            </a:r>
          </a:p>
          <a:p>
            <a:pPr lvl="1"/>
            <a:r>
              <a:rPr lang="en-US" b="1" dirty="0"/>
              <a:t>I</a:t>
            </a:r>
            <a:r>
              <a:rPr lang="en-US" b="1" dirty="0" smtClean="0"/>
              <a:t>mplicitly</a:t>
            </a:r>
            <a:r>
              <a:rPr lang="en-US" dirty="0" smtClean="0"/>
              <a:t> </a:t>
            </a:r>
            <a:r>
              <a:rPr lang="en-US" dirty="0"/>
              <a:t>captures and enforces causal </a:t>
            </a:r>
            <a:r>
              <a:rPr lang="en-US" dirty="0" smtClean="0"/>
              <a:t>order</a:t>
            </a:r>
          </a:p>
          <a:p>
            <a:pPr lvl="1"/>
            <a:r>
              <a:rPr lang="en-US" dirty="0" smtClean="0"/>
              <a:t>Limits scalability OR</a:t>
            </a:r>
          </a:p>
          <a:p>
            <a:pPr lvl="1"/>
            <a:r>
              <a:rPr lang="en-US" dirty="0" smtClean="0"/>
              <a:t>No cross-server causality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223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Key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7" y="1600200"/>
            <a:ext cx="8669866" cy="4525963"/>
          </a:xfrm>
        </p:spPr>
        <p:txBody>
          <a:bodyPr>
            <a:normAutofit/>
          </a:bodyPr>
          <a:lstStyle/>
          <a:p>
            <a:r>
              <a:rPr lang="en-US" sz="3100" dirty="0" smtClean="0"/>
              <a:t>Dependency metadata explicitly captures causality</a:t>
            </a:r>
          </a:p>
          <a:p>
            <a:endParaRPr lang="en-US" sz="3100" dirty="0"/>
          </a:p>
          <a:p>
            <a:r>
              <a:rPr lang="en-US" sz="3100" dirty="0" smtClean="0"/>
              <a:t>Distributed </a:t>
            </a:r>
            <a:r>
              <a:rPr lang="en-US" sz="3100" dirty="0"/>
              <a:t>verifications replace </a:t>
            </a:r>
            <a:r>
              <a:rPr lang="en-US" sz="3100" dirty="0" smtClean="0"/>
              <a:t>single serialization</a:t>
            </a:r>
          </a:p>
          <a:p>
            <a:pPr lvl="1"/>
            <a:r>
              <a:rPr lang="en-US" dirty="0" smtClean="0"/>
              <a:t>Delay exposing replicated puts until all   dependencies are satisfied in the datacenter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6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 flipH="1">
            <a:off x="8475320" y="3223136"/>
            <a:ext cx="532808" cy="607812"/>
            <a:chOff x="4586363" y="2015342"/>
            <a:chExt cx="3113488" cy="3551774"/>
          </a:xfrm>
        </p:grpSpPr>
        <p:sp>
          <p:nvSpPr>
            <p:cNvPr id="18" name="Oval 17"/>
            <p:cNvSpPr/>
            <p:nvPr/>
          </p:nvSpPr>
          <p:spPr>
            <a:xfrm>
              <a:off x="4732672" y="2350535"/>
              <a:ext cx="2837879" cy="2937147"/>
            </a:xfrm>
            <a:prstGeom prst="ellips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586363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825693" y="201534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86363" y="273704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825693" y="489673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048015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048015" y="272421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7014174" y="1002706"/>
            <a:ext cx="877179" cy="1000660"/>
            <a:chOff x="4586363" y="2015342"/>
            <a:chExt cx="3113488" cy="3551774"/>
          </a:xfrm>
        </p:grpSpPr>
        <p:sp>
          <p:nvSpPr>
            <p:cNvPr id="26" name="Oval 25"/>
            <p:cNvSpPr/>
            <p:nvPr/>
          </p:nvSpPr>
          <p:spPr>
            <a:xfrm>
              <a:off x="4732672" y="2350535"/>
              <a:ext cx="2837879" cy="2937147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86363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825693" y="201534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586363" y="273704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825693" y="489673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048015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048015" y="272421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TextBox 184"/>
          <p:cNvSpPr txBox="1"/>
          <p:nvPr/>
        </p:nvSpPr>
        <p:spPr>
          <a:xfrm rot="19871878">
            <a:off x="4037473" y="1286497"/>
            <a:ext cx="29425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Key-Value Store</a:t>
            </a:r>
            <a:endParaRPr lang="en-US" sz="32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6197273" y="1852205"/>
            <a:ext cx="2410550" cy="2148234"/>
            <a:chOff x="6197273" y="1852205"/>
            <a:chExt cx="2410550" cy="2148234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6197273" y="1970376"/>
              <a:ext cx="1041638" cy="1126591"/>
            </a:xfrm>
            <a:prstGeom prst="straightConnector1">
              <a:avLst/>
            </a:prstGeom>
            <a:ln w="15240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6713260" y="3716225"/>
              <a:ext cx="1699736" cy="284214"/>
            </a:xfrm>
            <a:prstGeom prst="straightConnector1">
              <a:avLst/>
            </a:prstGeom>
            <a:ln w="152400" cmpd="sng">
              <a:solidFill>
                <a:srgbClr val="0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>
              <a:off x="7880855" y="1852205"/>
              <a:ext cx="726968" cy="1305077"/>
            </a:xfrm>
            <a:prstGeom prst="straightConnector1">
              <a:avLst/>
            </a:prstGeom>
            <a:ln w="152400" cmpd="sng">
              <a:solidFill>
                <a:srgbClr val="0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493617" y="2468810"/>
              <a:ext cx="204635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Causal+</a:t>
              </a:r>
            </a:p>
            <a:p>
              <a:pPr algn="ctr"/>
              <a:r>
                <a:rPr lang="en-US" sz="3200" dirty="0" smtClean="0"/>
                <a:t>Replication</a:t>
              </a:r>
              <a:endParaRPr lang="en-US" sz="3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77422" y="2825428"/>
            <a:ext cx="3113488" cy="3551774"/>
            <a:chOff x="4586363" y="2015342"/>
            <a:chExt cx="3113488" cy="3551774"/>
          </a:xfrm>
        </p:grpSpPr>
        <p:sp>
          <p:nvSpPr>
            <p:cNvPr id="127" name="Oval 126"/>
            <p:cNvSpPr/>
            <p:nvPr/>
          </p:nvSpPr>
          <p:spPr>
            <a:xfrm>
              <a:off x="4732672" y="2350535"/>
              <a:ext cx="2837879" cy="2937147"/>
            </a:xfrm>
            <a:prstGeom prst="ellipse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586363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5825693" y="201534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4586363" y="273704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825693" y="489673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048015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048015" y="272421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364765" y="1287196"/>
            <a:ext cx="4618325" cy="3893019"/>
            <a:chOff x="4364765" y="1287196"/>
            <a:chExt cx="4618325" cy="3893019"/>
          </a:xfrm>
        </p:grpSpPr>
        <p:sp>
          <p:nvSpPr>
            <p:cNvPr id="61" name="TextBox 60"/>
            <p:cNvSpPr txBox="1"/>
            <p:nvPr/>
          </p:nvSpPr>
          <p:spPr>
            <a:xfrm>
              <a:off x="7068625" y="1287196"/>
              <a:ext cx="724440" cy="5272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rmAutofit fontScale="47500" lnSpcReduction="20000"/>
            </a:bodyPr>
            <a:lstStyle/>
            <a:p>
              <a:pPr algn="ctr"/>
              <a:r>
                <a:rPr lang="en-US" sz="3200" dirty="0" smtClean="0"/>
                <a:t>All</a:t>
              </a:r>
            </a:p>
            <a:p>
              <a:pPr algn="ctr"/>
              <a:r>
                <a:rPr lang="en-US" sz="3200" dirty="0" smtClean="0"/>
                <a:t>Data</a:t>
              </a:r>
              <a:endParaRPr lang="en-US" sz="32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66806" y="3376466"/>
              <a:ext cx="516284" cy="3757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rmAutofit fontScale="32500" lnSpcReduction="20000"/>
            </a:bodyPr>
            <a:lstStyle/>
            <a:p>
              <a:pPr algn="ctr"/>
              <a:r>
                <a:rPr lang="en-US" sz="3200" dirty="0" smtClean="0"/>
                <a:t>All</a:t>
              </a:r>
            </a:p>
            <a:p>
              <a:pPr algn="ctr"/>
              <a:r>
                <a:rPr lang="en-US" sz="3200" dirty="0" smtClean="0"/>
                <a:t>Data</a:t>
              </a:r>
              <a:endParaRPr lang="en-US" sz="32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364765" y="4102997"/>
              <a:ext cx="147995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All</a:t>
              </a:r>
            </a:p>
            <a:p>
              <a:pPr algn="ctr"/>
              <a:r>
                <a:rPr lang="en-US" sz="3200" dirty="0" smtClean="0"/>
                <a:t>Data</a:t>
              </a:r>
              <a:endParaRPr lang="en-US" sz="3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36538" y="1014391"/>
            <a:ext cx="5731449" cy="5181981"/>
            <a:chOff x="3338448" y="1014391"/>
            <a:chExt cx="5731449" cy="5181981"/>
          </a:xfrm>
        </p:grpSpPr>
        <p:grpSp>
          <p:nvGrpSpPr>
            <p:cNvPr id="81" name="Group 80"/>
            <p:cNvGrpSpPr/>
            <p:nvPr/>
          </p:nvGrpSpPr>
          <p:grpSpPr>
            <a:xfrm rot="677474">
              <a:off x="6932105" y="1014391"/>
              <a:ext cx="1040234" cy="924712"/>
              <a:chOff x="4347389" y="2873241"/>
              <a:chExt cx="3629390" cy="3226329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5238199" y="2873241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634714" y="5378711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>
                <a:off x="6604976" y="2873241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5238199" y="5351543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4347389" y="4511316"/>
                <a:ext cx="770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7206214" y="4511316"/>
                <a:ext cx="770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 rot="20973726">
              <a:off x="8423238" y="3198612"/>
              <a:ext cx="646659" cy="574845"/>
              <a:chOff x="4347389" y="2873241"/>
              <a:chExt cx="3629390" cy="3226329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5238199" y="2873241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6634714" y="5378711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6604976" y="2873241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238199" y="5351543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>
                <a:off x="4347389" y="4511316"/>
                <a:ext cx="770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7206214" y="4511316"/>
                <a:ext cx="770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3338448" y="2970043"/>
              <a:ext cx="3629390" cy="3226329"/>
              <a:chOff x="4347389" y="2873241"/>
              <a:chExt cx="3629390" cy="3226329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5238199" y="2873241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6634714" y="5378711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6604976" y="2873241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5238199" y="5351543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4347389" y="4511316"/>
                <a:ext cx="770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7206214" y="4511316"/>
                <a:ext cx="770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3401273" y="1012630"/>
            <a:ext cx="5592221" cy="5384442"/>
            <a:chOff x="3437688" y="1012630"/>
            <a:chExt cx="5592221" cy="5384442"/>
          </a:xfrm>
        </p:grpSpPr>
        <p:grpSp>
          <p:nvGrpSpPr>
            <p:cNvPr id="124" name="Group 123"/>
            <p:cNvGrpSpPr/>
            <p:nvPr/>
          </p:nvGrpSpPr>
          <p:grpSpPr>
            <a:xfrm>
              <a:off x="6970817" y="1012630"/>
              <a:ext cx="971079" cy="1010131"/>
              <a:chOff x="4446629" y="2717330"/>
              <a:chExt cx="3403184" cy="3540042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6456363" y="2922777"/>
                <a:ext cx="1393450" cy="3334595"/>
                <a:chOff x="6456363" y="2922777"/>
                <a:chExt cx="1393450" cy="3334595"/>
              </a:xfrm>
            </p:grpSpPr>
            <p:grpSp>
              <p:nvGrpSpPr>
                <p:cNvPr id="146" name="Group 145"/>
                <p:cNvGrpSpPr/>
                <p:nvPr/>
              </p:nvGrpSpPr>
              <p:grpSpPr>
                <a:xfrm>
                  <a:off x="6456363" y="2922777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55" name="Donut 154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6" name="Donut 155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Donut 156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47" name="Group 146"/>
                <p:cNvGrpSpPr/>
                <p:nvPr/>
              </p:nvGrpSpPr>
              <p:grpSpPr>
                <a:xfrm rot="3496887">
                  <a:off x="7159981" y="4222411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52" name="Donut 151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3" name="Donut 152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4" name="Donut 153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48" name="Group 147"/>
                <p:cNvGrpSpPr/>
                <p:nvPr/>
              </p:nvGrpSpPr>
              <p:grpSpPr>
                <a:xfrm rot="6970419">
                  <a:off x="6429854" y="5567540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49" name="Donut 148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0" name="Donut 149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1" name="Donut 150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 rot="10800000">
                <a:off x="4446629" y="2717330"/>
                <a:ext cx="1393450" cy="3334595"/>
                <a:chOff x="6608763" y="3075177"/>
                <a:chExt cx="1393450" cy="3334595"/>
              </a:xfrm>
            </p:grpSpPr>
            <p:grpSp>
              <p:nvGrpSpPr>
                <p:cNvPr id="129" name="Group 128"/>
                <p:cNvGrpSpPr/>
                <p:nvPr/>
              </p:nvGrpSpPr>
              <p:grpSpPr>
                <a:xfrm>
                  <a:off x="6608763" y="3075177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38" name="Donut 137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9" name="Donut 138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5" name="Donut 144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0" name="Group 129"/>
                <p:cNvGrpSpPr/>
                <p:nvPr/>
              </p:nvGrpSpPr>
              <p:grpSpPr>
                <a:xfrm rot="3496887">
                  <a:off x="7312381" y="4374811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35" name="Donut 134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6" name="Donut 135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7" name="Donut 136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1" name="Group 130"/>
                <p:cNvGrpSpPr/>
                <p:nvPr/>
              </p:nvGrpSpPr>
              <p:grpSpPr>
                <a:xfrm rot="6970419">
                  <a:off x="6582254" y="5719940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32" name="Donut 131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3" name="Donut 132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4" name="Donut 133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58" name="Group 157"/>
            <p:cNvGrpSpPr/>
            <p:nvPr/>
          </p:nvGrpSpPr>
          <p:grpSpPr>
            <a:xfrm>
              <a:off x="8456896" y="3238234"/>
              <a:ext cx="573013" cy="596057"/>
              <a:chOff x="4446629" y="2717330"/>
              <a:chExt cx="3403184" cy="3540042"/>
            </a:xfrm>
          </p:grpSpPr>
          <p:grpSp>
            <p:nvGrpSpPr>
              <p:cNvPr id="159" name="Group 158"/>
              <p:cNvGrpSpPr/>
              <p:nvPr/>
            </p:nvGrpSpPr>
            <p:grpSpPr>
              <a:xfrm>
                <a:off x="6456363" y="2922777"/>
                <a:ext cx="1393450" cy="3334595"/>
                <a:chOff x="6456363" y="2922777"/>
                <a:chExt cx="1393450" cy="3334595"/>
              </a:xfrm>
            </p:grpSpPr>
            <p:grpSp>
              <p:nvGrpSpPr>
                <p:cNvPr id="173" name="Group 172"/>
                <p:cNvGrpSpPr/>
                <p:nvPr/>
              </p:nvGrpSpPr>
              <p:grpSpPr>
                <a:xfrm>
                  <a:off x="6456363" y="2922777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82" name="Donut 181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3" name="Donut 182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Donut 183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74" name="Group 173"/>
                <p:cNvGrpSpPr/>
                <p:nvPr/>
              </p:nvGrpSpPr>
              <p:grpSpPr>
                <a:xfrm rot="3496887">
                  <a:off x="7159981" y="4222411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79" name="Donut 178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0" name="Donut 179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1" name="Donut 180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75" name="Group 174"/>
                <p:cNvGrpSpPr/>
                <p:nvPr/>
              </p:nvGrpSpPr>
              <p:grpSpPr>
                <a:xfrm rot="6970419">
                  <a:off x="6429854" y="5567540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76" name="Donut 175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7" name="Donut 176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8" name="Donut 177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60" name="Group 159"/>
              <p:cNvGrpSpPr/>
              <p:nvPr/>
            </p:nvGrpSpPr>
            <p:grpSpPr>
              <a:xfrm rot="10800000">
                <a:off x="4446629" y="2717330"/>
                <a:ext cx="1393450" cy="3334595"/>
                <a:chOff x="6608763" y="3075177"/>
                <a:chExt cx="1393450" cy="3334595"/>
              </a:xfrm>
            </p:grpSpPr>
            <p:grpSp>
              <p:nvGrpSpPr>
                <p:cNvPr id="161" name="Group 160"/>
                <p:cNvGrpSpPr/>
                <p:nvPr/>
              </p:nvGrpSpPr>
              <p:grpSpPr>
                <a:xfrm>
                  <a:off x="6608763" y="3075177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70" name="Donut 169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1" name="Donut 170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2" name="Donut 171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2" name="Group 161"/>
                <p:cNvGrpSpPr/>
                <p:nvPr/>
              </p:nvGrpSpPr>
              <p:grpSpPr>
                <a:xfrm rot="3496887">
                  <a:off x="7312381" y="4374811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67" name="Donut 166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Donut 167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9" name="Donut 168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 rot="6970419">
                  <a:off x="6582254" y="5719940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64" name="Donut 163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Donut 164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6" name="Donut 165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65" name="Group 64"/>
            <p:cNvGrpSpPr/>
            <p:nvPr/>
          </p:nvGrpSpPr>
          <p:grpSpPr>
            <a:xfrm>
              <a:off x="3437688" y="2857030"/>
              <a:ext cx="3403184" cy="3540042"/>
              <a:chOff x="4446629" y="2717330"/>
              <a:chExt cx="3403184" cy="3540042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6456363" y="2922777"/>
                <a:ext cx="1393450" cy="3334595"/>
                <a:chOff x="6456363" y="2922777"/>
                <a:chExt cx="1393450" cy="3334595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6456363" y="2922777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58" name="Donut 57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Donut 96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8" name="Donut 97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1" name="Group 100"/>
                <p:cNvGrpSpPr/>
                <p:nvPr/>
              </p:nvGrpSpPr>
              <p:grpSpPr>
                <a:xfrm rot="3496887">
                  <a:off x="7159981" y="4222411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02" name="Donut 101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Donut 102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Donut 103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5" name="Group 104"/>
                <p:cNvGrpSpPr/>
                <p:nvPr/>
              </p:nvGrpSpPr>
              <p:grpSpPr>
                <a:xfrm rot="6970419">
                  <a:off x="6429854" y="5567540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06" name="Donut 105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Donut 106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Donut 107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3" name="Group 62"/>
              <p:cNvGrpSpPr/>
              <p:nvPr/>
            </p:nvGrpSpPr>
            <p:grpSpPr>
              <a:xfrm rot="10800000">
                <a:off x="4446629" y="2717330"/>
                <a:ext cx="1393450" cy="3334595"/>
                <a:chOff x="6608763" y="3075177"/>
                <a:chExt cx="1393450" cy="3334595"/>
              </a:xfrm>
            </p:grpSpPr>
            <p:grpSp>
              <p:nvGrpSpPr>
                <p:cNvPr id="109" name="Group 108"/>
                <p:cNvGrpSpPr/>
                <p:nvPr/>
              </p:nvGrpSpPr>
              <p:grpSpPr>
                <a:xfrm>
                  <a:off x="6608763" y="3075177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10" name="Donut 109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1" name="Donut 110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Donut 111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13" name="Group 112"/>
                <p:cNvGrpSpPr/>
                <p:nvPr/>
              </p:nvGrpSpPr>
              <p:grpSpPr>
                <a:xfrm rot="3496887">
                  <a:off x="7312381" y="4374811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14" name="Donut 113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Donut 114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8" name="Donut 117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19" name="Group 118"/>
                <p:cNvGrpSpPr/>
                <p:nvPr/>
              </p:nvGrpSpPr>
              <p:grpSpPr>
                <a:xfrm rot="6970419">
                  <a:off x="6582254" y="5719940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20" name="Donut 119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1" name="Donut 120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3" name="Donut 122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187" name="Group 186"/>
          <p:cNvGrpSpPr/>
          <p:nvPr/>
        </p:nvGrpSpPr>
        <p:grpSpPr>
          <a:xfrm>
            <a:off x="457200" y="3685171"/>
            <a:ext cx="2942533" cy="2484033"/>
            <a:chOff x="420815" y="3211458"/>
            <a:chExt cx="2942533" cy="2484033"/>
          </a:xfrm>
        </p:grpSpPr>
        <p:grpSp>
          <p:nvGrpSpPr>
            <p:cNvPr id="188" name="Group 187"/>
            <p:cNvGrpSpPr/>
            <p:nvPr/>
          </p:nvGrpSpPr>
          <p:grpSpPr>
            <a:xfrm>
              <a:off x="784191" y="3882020"/>
              <a:ext cx="1536278" cy="1813471"/>
              <a:chOff x="784191" y="4453527"/>
              <a:chExt cx="1536278" cy="1813471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784191" y="4453527"/>
                <a:ext cx="1536278" cy="1813471"/>
              </a:xfrm>
              <a:prstGeom prst="rect">
                <a:avLst/>
              </a:prstGeom>
              <a:ln w="3810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1448084" y="4541422"/>
                <a:ext cx="779588" cy="16151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9" name="TextBox 188"/>
            <p:cNvSpPr txBox="1"/>
            <p:nvPr/>
          </p:nvSpPr>
          <p:spPr>
            <a:xfrm>
              <a:off x="420815" y="3211458"/>
              <a:ext cx="29425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Client Library</a:t>
              </a:r>
              <a:endParaRPr lang="en-US" sz="3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3931" y="2513649"/>
            <a:ext cx="6566884" cy="3899298"/>
            <a:chOff x="251621" y="2584592"/>
            <a:chExt cx="6566884" cy="3899298"/>
          </a:xfrm>
        </p:grpSpPr>
        <p:sp>
          <p:nvSpPr>
            <p:cNvPr id="10" name="TextBox 9"/>
            <p:cNvSpPr txBox="1"/>
            <p:nvPr/>
          </p:nvSpPr>
          <p:spPr>
            <a:xfrm>
              <a:off x="1117288" y="2601679"/>
              <a:ext cx="299172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</a:rPr>
                <a:t>Local Datacenter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1585414" y="1250799"/>
              <a:ext cx="3899298" cy="6566884"/>
            </a:xfrm>
            <a:prstGeom prst="round2SameRect">
              <a:avLst/>
            </a:prstGeom>
            <a:noFill/>
            <a:ln w="762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293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86363" y="2685728"/>
            <a:ext cx="3113488" cy="3551774"/>
            <a:chOff x="4586363" y="2015342"/>
            <a:chExt cx="3113488" cy="3551774"/>
          </a:xfrm>
        </p:grpSpPr>
        <p:sp>
          <p:nvSpPr>
            <p:cNvPr id="127" name="Oval 126"/>
            <p:cNvSpPr/>
            <p:nvPr/>
          </p:nvSpPr>
          <p:spPr>
            <a:xfrm>
              <a:off x="4732672" y="2350535"/>
              <a:ext cx="2837879" cy="2937147"/>
            </a:xfrm>
            <a:prstGeom prst="ellipse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586363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5825693" y="201534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4586363" y="273704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825693" y="489673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048015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048015" y="272421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8390152" y="2491803"/>
            <a:ext cx="532808" cy="607812"/>
            <a:chOff x="4586363" y="2015342"/>
            <a:chExt cx="3113488" cy="3551774"/>
          </a:xfrm>
        </p:grpSpPr>
        <p:sp>
          <p:nvSpPr>
            <p:cNvPr id="18" name="Oval 17"/>
            <p:cNvSpPr/>
            <p:nvPr/>
          </p:nvSpPr>
          <p:spPr>
            <a:xfrm>
              <a:off x="4732672" y="2350535"/>
              <a:ext cx="2837879" cy="2937147"/>
            </a:xfrm>
            <a:prstGeom prst="ellips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586363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825693" y="201534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86363" y="273704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825693" y="489673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048015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048015" y="272421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" y="3882020"/>
            <a:ext cx="1863269" cy="1813471"/>
            <a:chOff x="457200" y="4453527"/>
            <a:chExt cx="1863269" cy="1813471"/>
          </a:xfrm>
        </p:grpSpPr>
        <p:sp>
          <p:nvSpPr>
            <p:cNvPr id="117" name="Rectangle 116"/>
            <p:cNvSpPr/>
            <p:nvPr/>
          </p:nvSpPr>
          <p:spPr>
            <a:xfrm>
              <a:off x="457200" y="4453527"/>
              <a:ext cx="1863269" cy="1813471"/>
            </a:xfrm>
            <a:prstGeom prst="rect">
              <a:avLst/>
            </a:prstGeom>
            <a:ln w="3810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448084" y="4541422"/>
              <a:ext cx="779588" cy="16151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 flipH="1">
            <a:off x="2227672" y="3882020"/>
            <a:ext cx="2358692" cy="113360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808254" y="5015624"/>
            <a:ext cx="63983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08254" y="4777488"/>
            <a:ext cx="63983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08254" y="4193943"/>
            <a:ext cx="7194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get</a:t>
            </a:r>
            <a:endParaRPr lang="en-US" sz="3200" dirty="0"/>
          </a:p>
        </p:txBody>
      </p:sp>
      <p:cxnSp>
        <p:nvCxnSpPr>
          <p:cNvPr id="42" name="Straight Arrow Connector 41"/>
          <p:cNvCxnSpPr>
            <a:stCxn id="122" idx="3"/>
          </p:cNvCxnSpPr>
          <p:nvPr/>
        </p:nvCxnSpPr>
        <p:spPr>
          <a:xfrm flipV="1">
            <a:off x="2227672" y="3677703"/>
            <a:ext cx="2358691" cy="109978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20141632">
            <a:off x="1920110" y="3707913"/>
            <a:ext cx="26631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get</a:t>
            </a:r>
            <a:endParaRPr lang="en-US" sz="3200" dirty="0"/>
          </a:p>
        </p:txBody>
      </p:sp>
      <p:sp>
        <p:nvSpPr>
          <p:cNvPr id="41" name="Freeform 40"/>
          <p:cNvSpPr/>
          <p:nvPr/>
        </p:nvSpPr>
        <p:spPr>
          <a:xfrm rot="5400000">
            <a:off x="289147" y="4845527"/>
            <a:ext cx="819880" cy="138297"/>
          </a:xfrm>
          <a:custGeom>
            <a:avLst/>
            <a:gdLst>
              <a:gd name="connsiteX0" fmla="*/ 0 w 2810934"/>
              <a:gd name="connsiteY0" fmla="*/ 474147 h 474147"/>
              <a:gd name="connsiteX1" fmla="*/ 524934 w 2810934"/>
              <a:gd name="connsiteY1" fmla="*/ 13 h 474147"/>
              <a:gd name="connsiteX2" fmla="*/ 982134 w 2810934"/>
              <a:gd name="connsiteY2" fmla="*/ 457213 h 474147"/>
              <a:gd name="connsiteX3" fmla="*/ 1524000 w 2810934"/>
              <a:gd name="connsiteY3" fmla="*/ 50813 h 474147"/>
              <a:gd name="connsiteX4" fmla="*/ 1913467 w 2810934"/>
              <a:gd name="connsiteY4" fmla="*/ 406413 h 474147"/>
              <a:gd name="connsiteX5" fmla="*/ 2302934 w 2810934"/>
              <a:gd name="connsiteY5" fmla="*/ 101613 h 474147"/>
              <a:gd name="connsiteX6" fmla="*/ 2506134 w 2810934"/>
              <a:gd name="connsiteY6" fmla="*/ 423347 h 474147"/>
              <a:gd name="connsiteX7" fmla="*/ 2810934 w 2810934"/>
              <a:gd name="connsiteY7" fmla="*/ 220147 h 47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934" h="474147">
                <a:moveTo>
                  <a:pt x="0" y="474147"/>
                </a:moveTo>
                <a:cubicBezTo>
                  <a:pt x="180622" y="238491"/>
                  <a:pt x="361245" y="2835"/>
                  <a:pt x="524934" y="13"/>
                </a:cubicBezTo>
                <a:cubicBezTo>
                  <a:pt x="688623" y="-2809"/>
                  <a:pt x="815623" y="448746"/>
                  <a:pt x="982134" y="457213"/>
                </a:cubicBezTo>
                <a:cubicBezTo>
                  <a:pt x="1148645" y="465680"/>
                  <a:pt x="1368778" y="59280"/>
                  <a:pt x="1524000" y="50813"/>
                </a:cubicBezTo>
                <a:cubicBezTo>
                  <a:pt x="1679222" y="42346"/>
                  <a:pt x="1783645" y="397946"/>
                  <a:pt x="1913467" y="406413"/>
                </a:cubicBezTo>
                <a:cubicBezTo>
                  <a:pt x="2043289" y="414880"/>
                  <a:pt x="2204156" y="98791"/>
                  <a:pt x="2302934" y="101613"/>
                </a:cubicBezTo>
                <a:cubicBezTo>
                  <a:pt x="2401712" y="104435"/>
                  <a:pt x="2421468" y="403591"/>
                  <a:pt x="2506134" y="423347"/>
                </a:cubicBezTo>
                <a:cubicBezTo>
                  <a:pt x="2590800" y="443103"/>
                  <a:pt x="2740378" y="304814"/>
                  <a:pt x="2810934" y="2201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19961" y="3296868"/>
            <a:ext cx="29425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Client Library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 rot="19871878">
            <a:off x="4675171" y="1154613"/>
            <a:ext cx="29425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Key-Value Store</a:t>
            </a:r>
            <a:endParaRPr lang="en-US" sz="32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300033" y="2491805"/>
            <a:ext cx="7625159" cy="4314335"/>
            <a:chOff x="147723" y="2562748"/>
            <a:chExt cx="7625159" cy="4314335"/>
          </a:xfrm>
        </p:grpSpPr>
        <p:sp>
          <p:nvSpPr>
            <p:cNvPr id="53" name="TextBox 52"/>
            <p:cNvSpPr txBox="1"/>
            <p:nvPr/>
          </p:nvSpPr>
          <p:spPr>
            <a:xfrm>
              <a:off x="1935304" y="2584591"/>
              <a:ext cx="299172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</a:rPr>
                <a:t>Local Datacenter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4" name="Round Same Side Corner Rectangle 53"/>
            <p:cNvSpPr/>
            <p:nvPr/>
          </p:nvSpPr>
          <p:spPr>
            <a:xfrm rot="5400000">
              <a:off x="1803135" y="907336"/>
              <a:ext cx="4314335" cy="7625159"/>
            </a:xfrm>
            <a:prstGeom prst="round2SameRect">
              <a:avLst/>
            </a:prstGeom>
            <a:noFill/>
            <a:ln w="762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 flipH="1">
            <a:off x="7446666" y="940585"/>
            <a:ext cx="877179" cy="1000660"/>
            <a:chOff x="4586363" y="2015342"/>
            <a:chExt cx="3113488" cy="3551774"/>
          </a:xfrm>
        </p:grpSpPr>
        <p:sp>
          <p:nvSpPr>
            <p:cNvPr id="56" name="Oval 55"/>
            <p:cNvSpPr/>
            <p:nvPr/>
          </p:nvSpPr>
          <p:spPr>
            <a:xfrm>
              <a:off x="4732674" y="2350536"/>
              <a:ext cx="2837878" cy="2937148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586363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825693" y="201534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586363" y="273704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825693" y="489673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048015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048015" y="272421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20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19961" y="3296868"/>
            <a:ext cx="2942533" cy="2398623"/>
            <a:chOff x="319961" y="3296868"/>
            <a:chExt cx="2942533" cy="2398623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3882020"/>
              <a:ext cx="1863269" cy="1813471"/>
              <a:chOff x="457200" y="4453527"/>
              <a:chExt cx="1863269" cy="1813471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457200" y="4453527"/>
                <a:ext cx="1863269" cy="1813471"/>
              </a:xfrm>
              <a:prstGeom prst="rect">
                <a:avLst/>
              </a:prstGeom>
              <a:ln w="3810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448084" y="4541422"/>
                <a:ext cx="779588" cy="16151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19961" y="3296868"/>
              <a:ext cx="29425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Client Library</a:t>
              </a:r>
              <a:endParaRPr lang="en-US" sz="3200" dirty="0"/>
            </a:p>
          </p:txBody>
        </p:sp>
      </p:grpSp>
      <p:cxnSp>
        <p:nvCxnSpPr>
          <p:cNvPr id="44" name="Straight Arrow Connector 43"/>
          <p:cNvCxnSpPr>
            <a:stCxn id="128" idx="3"/>
          </p:cNvCxnSpPr>
          <p:nvPr/>
        </p:nvCxnSpPr>
        <p:spPr>
          <a:xfrm flipH="1" flipV="1">
            <a:off x="2227673" y="5015624"/>
            <a:ext cx="2454149" cy="47126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586363" y="2685728"/>
            <a:ext cx="3113488" cy="3551774"/>
            <a:chOff x="4586363" y="2015342"/>
            <a:chExt cx="3113488" cy="3551774"/>
          </a:xfrm>
        </p:grpSpPr>
        <p:sp>
          <p:nvSpPr>
            <p:cNvPr id="127" name="Oval 126"/>
            <p:cNvSpPr/>
            <p:nvPr/>
          </p:nvSpPr>
          <p:spPr>
            <a:xfrm>
              <a:off x="4732672" y="2350535"/>
              <a:ext cx="2837879" cy="2937147"/>
            </a:xfrm>
            <a:prstGeom prst="ellipse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5825693" y="201534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4586363" y="273704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825693" y="489673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048015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048015" y="272421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586363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8390152" y="2491803"/>
            <a:ext cx="532808" cy="607812"/>
            <a:chOff x="4586363" y="2015342"/>
            <a:chExt cx="3113488" cy="3551774"/>
          </a:xfrm>
        </p:grpSpPr>
        <p:sp>
          <p:nvSpPr>
            <p:cNvPr id="18" name="Oval 17"/>
            <p:cNvSpPr/>
            <p:nvPr/>
          </p:nvSpPr>
          <p:spPr>
            <a:xfrm>
              <a:off x="4732672" y="2350535"/>
              <a:ext cx="2837879" cy="2937147"/>
            </a:xfrm>
            <a:prstGeom prst="ellips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586363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825693" y="201534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86363" y="273704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825693" y="489673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048015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048015" y="272421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7446666" y="940585"/>
            <a:ext cx="877179" cy="1000660"/>
            <a:chOff x="4586363" y="2015342"/>
            <a:chExt cx="3113488" cy="3551774"/>
          </a:xfrm>
        </p:grpSpPr>
        <p:sp>
          <p:nvSpPr>
            <p:cNvPr id="26" name="Oval 25"/>
            <p:cNvSpPr/>
            <p:nvPr/>
          </p:nvSpPr>
          <p:spPr>
            <a:xfrm>
              <a:off x="4732674" y="2350536"/>
              <a:ext cx="2837878" cy="2937148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86363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825693" y="201534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586363" y="273704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825693" y="489673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048015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048015" y="272421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H="1">
            <a:off x="901700" y="5015624"/>
            <a:ext cx="54638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01700" y="4777488"/>
            <a:ext cx="54638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08254" y="4213187"/>
            <a:ext cx="7533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put</a:t>
            </a:r>
            <a:endParaRPr lang="en-US" sz="3200" dirty="0"/>
          </a:p>
        </p:txBody>
      </p:sp>
      <p:cxnSp>
        <p:nvCxnSpPr>
          <p:cNvPr id="42" name="Straight Arrow Connector 41"/>
          <p:cNvCxnSpPr>
            <a:stCxn id="122" idx="3"/>
            <a:endCxn id="128" idx="2"/>
          </p:cNvCxnSpPr>
          <p:nvPr/>
        </p:nvCxnSpPr>
        <p:spPr>
          <a:xfrm>
            <a:off x="2227672" y="4777488"/>
            <a:ext cx="2358691" cy="47238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624683">
            <a:off x="2554270" y="4421498"/>
            <a:ext cx="1754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put_after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7322391" y="1648857"/>
            <a:ext cx="2485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flipH="1">
            <a:off x="8191710" y="2848561"/>
            <a:ext cx="457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19871878">
            <a:off x="4675171" y="1154613"/>
            <a:ext cx="29425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Key-Value Store</a:t>
            </a:r>
            <a:endParaRPr lang="en-US" sz="32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3055758" y="5486885"/>
            <a:ext cx="1943189" cy="1234589"/>
            <a:chOff x="3055758" y="5486885"/>
            <a:chExt cx="1943189" cy="1234589"/>
          </a:xfrm>
        </p:grpSpPr>
        <p:grpSp>
          <p:nvGrpSpPr>
            <p:cNvPr id="98" name="Group 97"/>
            <p:cNvGrpSpPr/>
            <p:nvPr/>
          </p:nvGrpSpPr>
          <p:grpSpPr>
            <a:xfrm>
              <a:off x="3055758" y="5486885"/>
              <a:ext cx="1943189" cy="471184"/>
              <a:chOff x="3055758" y="5486885"/>
              <a:chExt cx="1943189" cy="471184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flipV="1">
                <a:off x="4920371" y="5486885"/>
                <a:ext cx="78576" cy="471184"/>
              </a:xfrm>
              <a:prstGeom prst="straightConnector1">
                <a:avLst/>
              </a:prstGeom>
              <a:ln w="28575" cmpd="sng">
                <a:headEnd type="none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3055758" y="5486886"/>
                <a:ext cx="1778089" cy="471182"/>
              </a:xfrm>
              <a:prstGeom prst="straightConnector1">
                <a:avLst/>
              </a:prstGeom>
              <a:ln w="28575" cmpd="sng">
                <a:headEnd type="none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3055758" y="5860591"/>
              <a:ext cx="1864613" cy="860883"/>
              <a:chOff x="3055758" y="5860591"/>
              <a:chExt cx="1864613" cy="860883"/>
            </a:xfrm>
            <a:noFill/>
          </p:grpSpPr>
          <p:sp>
            <p:nvSpPr>
              <p:cNvPr id="7" name="Rectangle 6"/>
              <p:cNvSpPr/>
              <p:nvPr/>
            </p:nvSpPr>
            <p:spPr>
              <a:xfrm>
                <a:off x="3055758" y="5958068"/>
                <a:ext cx="1864613" cy="763406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055758" y="5860591"/>
                <a:ext cx="1864613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Replication Q</a:t>
                </a:r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76" name="Rectangle 75"/>
          <p:cNvSpPr/>
          <p:nvPr/>
        </p:nvSpPr>
        <p:spPr>
          <a:xfrm flipV="1">
            <a:off x="4798612" y="5413909"/>
            <a:ext cx="200336" cy="82021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4299213" y="6296856"/>
            <a:ext cx="582912" cy="421456"/>
            <a:chOff x="4299213" y="6296856"/>
            <a:chExt cx="582912" cy="421456"/>
          </a:xfrm>
        </p:grpSpPr>
        <p:sp>
          <p:nvSpPr>
            <p:cNvPr id="10" name="Rectangle 9"/>
            <p:cNvSpPr/>
            <p:nvPr/>
          </p:nvSpPr>
          <p:spPr>
            <a:xfrm>
              <a:off x="4334174" y="6296856"/>
              <a:ext cx="499673" cy="35127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299213" y="6355136"/>
              <a:ext cx="582912" cy="36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"/>
                </a:lnSpc>
              </a:pPr>
              <a:r>
                <a:rPr lang="en-US" sz="1600" dirty="0" smtClean="0"/>
                <a:t>put</a:t>
              </a:r>
            </a:p>
            <a:p>
              <a:r>
                <a:rPr lang="en-US" sz="1600" dirty="0" smtClean="0"/>
                <a:t>after</a:t>
              </a:r>
              <a:endParaRPr lang="en-US" sz="16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602527" y="4978175"/>
            <a:ext cx="1084907" cy="511935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r>
              <a:rPr lang="en-US" sz="2800" dirty="0" smtClean="0"/>
              <a:t>K:V</a:t>
            </a:r>
            <a:endParaRPr lang="en-US" sz="1400" dirty="0"/>
          </a:p>
        </p:txBody>
      </p:sp>
      <p:sp>
        <p:nvSpPr>
          <p:cNvPr id="62" name="Freeform 61"/>
          <p:cNvSpPr/>
          <p:nvPr/>
        </p:nvSpPr>
        <p:spPr>
          <a:xfrm rot="5400000">
            <a:off x="289147" y="4845527"/>
            <a:ext cx="819880" cy="138297"/>
          </a:xfrm>
          <a:custGeom>
            <a:avLst/>
            <a:gdLst>
              <a:gd name="connsiteX0" fmla="*/ 0 w 2810934"/>
              <a:gd name="connsiteY0" fmla="*/ 474147 h 474147"/>
              <a:gd name="connsiteX1" fmla="*/ 524934 w 2810934"/>
              <a:gd name="connsiteY1" fmla="*/ 13 h 474147"/>
              <a:gd name="connsiteX2" fmla="*/ 982134 w 2810934"/>
              <a:gd name="connsiteY2" fmla="*/ 457213 h 474147"/>
              <a:gd name="connsiteX3" fmla="*/ 1524000 w 2810934"/>
              <a:gd name="connsiteY3" fmla="*/ 50813 h 474147"/>
              <a:gd name="connsiteX4" fmla="*/ 1913467 w 2810934"/>
              <a:gd name="connsiteY4" fmla="*/ 406413 h 474147"/>
              <a:gd name="connsiteX5" fmla="*/ 2302934 w 2810934"/>
              <a:gd name="connsiteY5" fmla="*/ 101613 h 474147"/>
              <a:gd name="connsiteX6" fmla="*/ 2506134 w 2810934"/>
              <a:gd name="connsiteY6" fmla="*/ 423347 h 474147"/>
              <a:gd name="connsiteX7" fmla="*/ 2810934 w 2810934"/>
              <a:gd name="connsiteY7" fmla="*/ 220147 h 47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934" h="474147">
                <a:moveTo>
                  <a:pt x="0" y="474147"/>
                </a:moveTo>
                <a:cubicBezTo>
                  <a:pt x="180622" y="238491"/>
                  <a:pt x="361245" y="2835"/>
                  <a:pt x="524934" y="13"/>
                </a:cubicBezTo>
                <a:cubicBezTo>
                  <a:pt x="688623" y="-2809"/>
                  <a:pt x="815623" y="448746"/>
                  <a:pt x="982134" y="457213"/>
                </a:cubicBezTo>
                <a:cubicBezTo>
                  <a:pt x="1148645" y="465680"/>
                  <a:pt x="1368778" y="59280"/>
                  <a:pt x="1524000" y="50813"/>
                </a:cubicBezTo>
                <a:cubicBezTo>
                  <a:pt x="1679222" y="42346"/>
                  <a:pt x="1783645" y="397946"/>
                  <a:pt x="1913467" y="406413"/>
                </a:cubicBezTo>
                <a:cubicBezTo>
                  <a:pt x="2043289" y="414880"/>
                  <a:pt x="2204156" y="98791"/>
                  <a:pt x="2302934" y="101613"/>
                </a:cubicBezTo>
                <a:cubicBezTo>
                  <a:pt x="2401712" y="104435"/>
                  <a:pt x="2421468" y="403591"/>
                  <a:pt x="2506134" y="423347"/>
                </a:cubicBezTo>
                <a:cubicBezTo>
                  <a:pt x="2590800" y="443103"/>
                  <a:pt x="2740378" y="304814"/>
                  <a:pt x="2810934" y="2201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457200" y="674870"/>
            <a:ext cx="2805294" cy="1485536"/>
            <a:chOff x="369037" y="1315700"/>
            <a:chExt cx="2805294" cy="1485536"/>
          </a:xfrm>
        </p:grpSpPr>
        <p:grpSp>
          <p:nvGrpSpPr>
            <p:cNvPr id="16" name="Group 15"/>
            <p:cNvGrpSpPr/>
            <p:nvPr/>
          </p:nvGrpSpPr>
          <p:grpSpPr>
            <a:xfrm>
              <a:off x="369037" y="1315701"/>
              <a:ext cx="2805294" cy="1485535"/>
              <a:chOff x="153920" y="992536"/>
              <a:chExt cx="2805294" cy="148553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303730" y="992536"/>
                <a:ext cx="1655484" cy="1485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800" dirty="0" smtClean="0"/>
                  <a:t>put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dirty="0" smtClean="0"/>
                  <a:t>+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dirty="0" smtClean="0"/>
                  <a:t>ordering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dirty="0" smtClean="0"/>
                  <a:t>metadata</a:t>
                </a:r>
                <a:endParaRPr lang="en-US" sz="28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53920" y="1258250"/>
                <a:ext cx="1003448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put</a:t>
                </a:r>
              </a:p>
              <a:p>
                <a:pPr algn="ctr"/>
                <a:r>
                  <a:rPr lang="en-US" sz="2800" dirty="0" smtClean="0"/>
                  <a:t>after </a:t>
                </a:r>
                <a:endParaRPr lang="en-US" sz="28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68236" y="1412138"/>
                <a:ext cx="100344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/>
                  <a:t>=</a:t>
                </a:r>
                <a:endParaRPr lang="en-US" sz="3600" dirty="0"/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440178" y="1315700"/>
              <a:ext cx="2734153" cy="14855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00033" y="2491805"/>
            <a:ext cx="7625159" cy="4314335"/>
            <a:chOff x="147723" y="2562748"/>
            <a:chExt cx="7625159" cy="4314335"/>
          </a:xfrm>
        </p:grpSpPr>
        <p:sp>
          <p:nvSpPr>
            <p:cNvPr id="67" name="TextBox 66"/>
            <p:cNvSpPr txBox="1"/>
            <p:nvPr/>
          </p:nvSpPr>
          <p:spPr>
            <a:xfrm>
              <a:off x="1935304" y="2584591"/>
              <a:ext cx="299172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</a:rPr>
                <a:t>Local Datacenter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8" name="Round Same Side Corner Rectangle 67"/>
            <p:cNvSpPr/>
            <p:nvPr/>
          </p:nvSpPr>
          <p:spPr>
            <a:xfrm rot="5400000">
              <a:off x="1803135" y="907336"/>
              <a:ext cx="4314335" cy="7625159"/>
            </a:xfrm>
            <a:prstGeom prst="round2SameRect">
              <a:avLst/>
            </a:prstGeom>
            <a:noFill/>
            <a:ln w="762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Straight Arrow Connector 50"/>
          <p:cNvCxnSpPr>
            <a:stCxn id="7" idx="3"/>
          </p:cNvCxnSpPr>
          <p:nvPr/>
        </p:nvCxnSpPr>
        <p:spPr>
          <a:xfrm flipV="1">
            <a:off x="4920371" y="2160406"/>
            <a:ext cx="2402020" cy="41793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7" idx="3"/>
          </p:cNvCxnSpPr>
          <p:nvPr/>
        </p:nvCxnSpPr>
        <p:spPr>
          <a:xfrm flipV="1">
            <a:off x="4920371" y="3356114"/>
            <a:ext cx="3219829" cy="29836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20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7" grpId="0"/>
      <p:bldP spid="37" grpId="0"/>
      <p:bldP spid="56" grpId="0"/>
      <p:bldP spid="76" grpId="0" animBg="1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Key-value Abstraction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(Business) Key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Value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twitter.com</a:t>
            </a:r>
            <a:r>
              <a:rPr lang="en-US" dirty="0"/>
              <a:t>) tweet id 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information about tweet</a:t>
            </a:r>
          </a:p>
          <a:p>
            <a:r>
              <a:rPr lang="en-US" dirty="0"/>
              <a:t>(</a:t>
            </a:r>
            <a:r>
              <a:rPr lang="en-US" dirty="0" err="1"/>
              <a:t>amazon.com</a:t>
            </a:r>
            <a:r>
              <a:rPr lang="en-US" dirty="0"/>
              <a:t>) item number 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information about it</a:t>
            </a:r>
          </a:p>
          <a:p>
            <a:r>
              <a:rPr lang="en-US" dirty="0"/>
              <a:t>(</a:t>
            </a:r>
            <a:r>
              <a:rPr lang="en-US" dirty="0" err="1"/>
              <a:t>kayak.com</a:t>
            </a:r>
            <a:r>
              <a:rPr lang="en-US" dirty="0"/>
              <a:t>) Flight number 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information about flight, e.g., availability</a:t>
            </a:r>
          </a:p>
          <a:p>
            <a:r>
              <a:rPr lang="en-US" dirty="0"/>
              <a:t>(</a:t>
            </a:r>
            <a:r>
              <a:rPr lang="en-US" dirty="0" err="1"/>
              <a:t>yourbank.com</a:t>
            </a:r>
            <a:r>
              <a:rPr lang="en-US" dirty="0"/>
              <a:t>) Account number 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information about 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6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Dependencies are explicit metadata on values</a:t>
            </a:r>
          </a:p>
          <a:p>
            <a:r>
              <a:rPr lang="en-US" dirty="0"/>
              <a:t>Library tracks and attaches them to </a:t>
            </a:r>
            <a:r>
              <a:rPr lang="en-US" dirty="0" err="1"/>
              <a:t>put_afters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8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Dependencies are explicit metadata on values</a:t>
            </a:r>
          </a:p>
          <a:p>
            <a:r>
              <a:rPr lang="en-US" dirty="0" smtClean="0"/>
              <a:t>Library tracks and attaches them to </a:t>
            </a:r>
            <a:r>
              <a:rPr lang="en-US" dirty="0" err="1" smtClean="0"/>
              <a:t>put_afters</a:t>
            </a: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573898" y="3031992"/>
            <a:ext cx="4226701" cy="3597408"/>
            <a:chOff x="76961" y="3063179"/>
            <a:chExt cx="4226701" cy="3597408"/>
          </a:xfrm>
        </p:grpSpPr>
        <p:sp>
          <p:nvSpPr>
            <p:cNvPr id="17" name="Rectangle 16"/>
            <p:cNvSpPr/>
            <p:nvPr/>
          </p:nvSpPr>
          <p:spPr>
            <a:xfrm>
              <a:off x="76961" y="3063179"/>
              <a:ext cx="4226701" cy="3597408"/>
            </a:xfrm>
            <a:prstGeom prst="rect">
              <a:avLst/>
            </a:prstGeom>
            <a:ln w="3810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91565" y="3176473"/>
              <a:ext cx="1270982" cy="336981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867812" y="4436136"/>
            <a:ext cx="252069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7812" y="3851360"/>
            <a:ext cx="25206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put</a:t>
            </a:r>
            <a:r>
              <a:rPr lang="en-US" sz="3200" dirty="0" smtClean="0"/>
              <a:t>(Key, Val)</a:t>
            </a:r>
            <a:endParaRPr lang="en-US" sz="32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659484" y="4043507"/>
            <a:ext cx="438291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59485" y="3360581"/>
            <a:ext cx="43829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put_after</a:t>
            </a:r>
            <a:r>
              <a:rPr lang="en-US" sz="3200" dirty="0"/>
              <a:t>(</a:t>
            </a:r>
            <a:r>
              <a:rPr lang="en-US" sz="3200" dirty="0" err="1" smtClean="0"/>
              <a:t>Key,Val,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deps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867812" y="4914477"/>
            <a:ext cx="252069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659484" y="5205842"/>
            <a:ext cx="438291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659485" y="4621066"/>
            <a:ext cx="43829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version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3479800" y="4406900"/>
            <a:ext cx="1103484" cy="2031999"/>
          </a:xfrm>
          <a:prstGeom prst="rect">
            <a:avLst/>
          </a:prstGeom>
          <a:solidFill>
            <a:schemeClr val="bg1">
              <a:alpha val="0"/>
            </a:schemeClr>
          </a:solidFill>
          <a:ln w="190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u="sng" dirty="0" smtClean="0"/>
              <a:t>deps</a:t>
            </a:r>
          </a:p>
          <a:p>
            <a:pPr>
              <a:lnSpc>
                <a:spcPct val="70000"/>
              </a:lnSpc>
            </a:pPr>
            <a:r>
              <a:rPr lang="en-US" sz="2800" dirty="0"/>
              <a:t>. . .  </a:t>
            </a:r>
          </a:p>
          <a:p>
            <a:pPr>
              <a:lnSpc>
                <a:spcPct val="70000"/>
              </a:lnSpc>
            </a:pP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version</a:t>
            </a:r>
            <a:endParaRPr lang="en-US" sz="2800" dirty="0"/>
          </a:p>
          <a:p>
            <a:pPr algn="ctr"/>
            <a:endParaRPr lang="en-US" sz="28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4572001" y="5488034"/>
            <a:ext cx="3275892" cy="400110"/>
            <a:chOff x="4572001" y="5488034"/>
            <a:chExt cx="3275892" cy="400110"/>
          </a:xfrm>
        </p:grpSpPr>
        <p:sp>
          <p:nvSpPr>
            <p:cNvPr id="20" name="TextBox 19"/>
            <p:cNvSpPr txBox="1"/>
            <p:nvPr/>
          </p:nvSpPr>
          <p:spPr>
            <a:xfrm>
              <a:off x="4824585" y="5488034"/>
              <a:ext cx="3023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(Thread-Of-Execution Rule)</a:t>
              </a:r>
              <a:endParaRPr lang="en-US" sz="20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4572001" y="5538835"/>
              <a:ext cx="303384" cy="174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18"/>
          <p:cNvSpPr/>
          <p:nvPr/>
        </p:nvSpPr>
        <p:spPr>
          <a:xfrm rot="5400000">
            <a:off x="289147" y="4592919"/>
            <a:ext cx="819880" cy="138297"/>
          </a:xfrm>
          <a:custGeom>
            <a:avLst/>
            <a:gdLst>
              <a:gd name="connsiteX0" fmla="*/ 0 w 2810934"/>
              <a:gd name="connsiteY0" fmla="*/ 474147 h 474147"/>
              <a:gd name="connsiteX1" fmla="*/ 524934 w 2810934"/>
              <a:gd name="connsiteY1" fmla="*/ 13 h 474147"/>
              <a:gd name="connsiteX2" fmla="*/ 982134 w 2810934"/>
              <a:gd name="connsiteY2" fmla="*/ 457213 h 474147"/>
              <a:gd name="connsiteX3" fmla="*/ 1524000 w 2810934"/>
              <a:gd name="connsiteY3" fmla="*/ 50813 h 474147"/>
              <a:gd name="connsiteX4" fmla="*/ 1913467 w 2810934"/>
              <a:gd name="connsiteY4" fmla="*/ 406413 h 474147"/>
              <a:gd name="connsiteX5" fmla="*/ 2302934 w 2810934"/>
              <a:gd name="connsiteY5" fmla="*/ 101613 h 474147"/>
              <a:gd name="connsiteX6" fmla="*/ 2506134 w 2810934"/>
              <a:gd name="connsiteY6" fmla="*/ 423347 h 474147"/>
              <a:gd name="connsiteX7" fmla="*/ 2810934 w 2810934"/>
              <a:gd name="connsiteY7" fmla="*/ 220147 h 47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934" h="474147">
                <a:moveTo>
                  <a:pt x="0" y="474147"/>
                </a:moveTo>
                <a:cubicBezTo>
                  <a:pt x="180622" y="238491"/>
                  <a:pt x="361245" y="2835"/>
                  <a:pt x="524934" y="13"/>
                </a:cubicBezTo>
                <a:cubicBezTo>
                  <a:pt x="688623" y="-2809"/>
                  <a:pt x="815623" y="448746"/>
                  <a:pt x="982134" y="457213"/>
                </a:cubicBezTo>
                <a:cubicBezTo>
                  <a:pt x="1148645" y="465680"/>
                  <a:pt x="1368778" y="59280"/>
                  <a:pt x="1524000" y="50813"/>
                </a:cubicBezTo>
                <a:cubicBezTo>
                  <a:pt x="1679222" y="42346"/>
                  <a:pt x="1783645" y="397946"/>
                  <a:pt x="1913467" y="406413"/>
                </a:cubicBezTo>
                <a:cubicBezTo>
                  <a:pt x="2043289" y="414880"/>
                  <a:pt x="2204156" y="98791"/>
                  <a:pt x="2302934" y="101613"/>
                </a:cubicBezTo>
                <a:cubicBezTo>
                  <a:pt x="2401712" y="104435"/>
                  <a:pt x="2421468" y="403591"/>
                  <a:pt x="2506134" y="423347"/>
                </a:cubicBezTo>
                <a:cubicBezTo>
                  <a:pt x="2590800" y="443103"/>
                  <a:pt x="2740378" y="304814"/>
                  <a:pt x="2810934" y="2201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6072" y="3045083"/>
            <a:ext cx="17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Client 1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2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Dependencies are explicit metadata on values</a:t>
            </a:r>
          </a:p>
          <a:p>
            <a:r>
              <a:rPr lang="en-US" dirty="0"/>
              <a:t>Library tracks and attaches them to </a:t>
            </a:r>
            <a:r>
              <a:rPr lang="en-US" dirty="0" err="1"/>
              <a:t>put_afters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73898" y="3031992"/>
            <a:ext cx="4226701" cy="3597408"/>
            <a:chOff x="76961" y="3063179"/>
            <a:chExt cx="4226701" cy="3597408"/>
          </a:xfrm>
        </p:grpSpPr>
        <p:sp>
          <p:nvSpPr>
            <p:cNvPr id="17" name="Rectangle 16"/>
            <p:cNvSpPr/>
            <p:nvPr/>
          </p:nvSpPr>
          <p:spPr>
            <a:xfrm>
              <a:off x="76961" y="3063179"/>
              <a:ext cx="4226701" cy="3597408"/>
            </a:xfrm>
            <a:prstGeom prst="rect">
              <a:avLst/>
            </a:prstGeom>
            <a:ln w="3810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91565" y="3176473"/>
              <a:ext cx="1270982" cy="336981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479800" y="4406900"/>
            <a:ext cx="1103484" cy="2031999"/>
          </a:xfrm>
          <a:prstGeom prst="rect">
            <a:avLst/>
          </a:prstGeom>
          <a:solidFill>
            <a:schemeClr val="bg1">
              <a:alpha val="0"/>
            </a:schemeClr>
          </a:solidFill>
          <a:ln w="190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u="sng" dirty="0" smtClean="0"/>
              <a:t>deps</a:t>
            </a:r>
          </a:p>
          <a:p>
            <a:pPr>
              <a:lnSpc>
                <a:spcPct val="70000"/>
              </a:lnSpc>
            </a:pPr>
            <a:r>
              <a:rPr lang="en-US" sz="2800" dirty="0"/>
              <a:t>. . .  </a:t>
            </a:r>
          </a:p>
          <a:p>
            <a:pPr>
              <a:lnSpc>
                <a:spcPct val="70000"/>
              </a:lnSpc>
            </a:pP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version</a:t>
            </a:r>
            <a:endParaRPr lang="en-US" sz="2800" dirty="0"/>
          </a:p>
          <a:p>
            <a:r>
              <a:rPr lang="en-US" sz="2800" b="1" dirty="0"/>
              <a:t>L</a:t>
            </a:r>
            <a:r>
              <a:rPr lang="en-US" sz="2800" b="1" baseline="-25000" dirty="0"/>
              <a:t>337</a:t>
            </a:r>
            <a:endParaRPr lang="en-US" sz="2800" dirty="0"/>
          </a:p>
          <a:p>
            <a:r>
              <a:rPr lang="en-US" sz="2800" b="1" dirty="0"/>
              <a:t>M</a:t>
            </a:r>
            <a:r>
              <a:rPr lang="en-US" sz="2800" b="1" baseline="-25000" dirty="0"/>
              <a:t>195</a:t>
            </a:r>
            <a:r>
              <a:rPr lang="en-US" sz="2800" dirty="0"/>
              <a:t> </a:t>
            </a:r>
          </a:p>
          <a:p>
            <a:pPr algn="ctr"/>
            <a:endParaRPr lang="en-US" sz="28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4572001" y="5488034"/>
            <a:ext cx="2247899" cy="400110"/>
            <a:chOff x="4572001" y="5488034"/>
            <a:chExt cx="2247899" cy="400110"/>
          </a:xfrm>
        </p:grpSpPr>
        <p:sp>
          <p:nvSpPr>
            <p:cNvPr id="20" name="TextBox 19"/>
            <p:cNvSpPr txBox="1"/>
            <p:nvPr/>
          </p:nvSpPr>
          <p:spPr>
            <a:xfrm>
              <a:off x="4824585" y="5488034"/>
              <a:ext cx="19953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(Gets-From Rule)</a:t>
              </a:r>
              <a:endParaRPr lang="en-US" sz="20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4572001" y="5538835"/>
              <a:ext cx="303384" cy="174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>
            <a:off x="867812" y="4399253"/>
            <a:ext cx="252069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67812" y="3822124"/>
            <a:ext cx="25206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get(K)</a:t>
            </a:r>
            <a:endParaRPr lang="en-US" sz="32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659484" y="3730062"/>
            <a:ext cx="4027316" cy="1482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59484" y="3145286"/>
            <a:ext cx="40273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get(K)</a:t>
            </a:r>
            <a:endParaRPr lang="en-US" sz="32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659484" y="4618923"/>
            <a:ext cx="402731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59484" y="4072635"/>
            <a:ext cx="4027316" cy="58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value,version,</a:t>
            </a:r>
            <a:r>
              <a:rPr lang="en-US" sz="3200" dirty="0" smtClean="0">
                <a:solidFill>
                  <a:srgbClr val="4F6228"/>
                </a:solidFill>
              </a:rPr>
              <a:t>deps</a:t>
            </a:r>
            <a:r>
              <a:rPr lang="fr-FR" sz="3200" dirty="0">
                <a:solidFill>
                  <a:srgbClr val="4F6228"/>
                </a:solidFill>
              </a:rPr>
              <a:t>'</a:t>
            </a:r>
            <a:endParaRPr lang="en-US" sz="3200" dirty="0">
              <a:solidFill>
                <a:srgbClr val="4F6228"/>
              </a:solidFill>
              <a:latin typeface="Arial"/>
              <a:cs typeface="Arial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17012" y="4406900"/>
            <a:ext cx="2520690" cy="584776"/>
            <a:chOff x="1744112" y="3332088"/>
            <a:chExt cx="2520690" cy="584776"/>
          </a:xfrm>
        </p:grpSpPr>
        <p:cxnSp>
          <p:nvCxnSpPr>
            <p:cNvPr id="37" name="Straight Arrow Connector 36"/>
            <p:cNvCxnSpPr/>
            <p:nvPr/>
          </p:nvCxnSpPr>
          <p:spPr>
            <a:xfrm flipH="1">
              <a:off x="1744112" y="3868844"/>
              <a:ext cx="252069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744112" y="3332088"/>
              <a:ext cx="252069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value</a:t>
              </a:r>
              <a:endParaRPr lang="en-US" sz="3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69169" y="6038789"/>
            <a:ext cx="2247899" cy="400110"/>
            <a:chOff x="4572001" y="5488034"/>
            <a:chExt cx="2247899" cy="400110"/>
          </a:xfrm>
        </p:grpSpPr>
        <p:sp>
          <p:nvSpPr>
            <p:cNvPr id="41" name="TextBox 40"/>
            <p:cNvSpPr txBox="1"/>
            <p:nvPr/>
          </p:nvSpPr>
          <p:spPr>
            <a:xfrm>
              <a:off x="4824585" y="5488034"/>
              <a:ext cx="19953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(Transitivity Rule)</a:t>
              </a:r>
              <a:endParaRPr lang="en-US" sz="20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 flipV="1">
              <a:off x="4572001" y="5538835"/>
              <a:ext cx="303384" cy="174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396666" y="4644711"/>
            <a:ext cx="797754" cy="1985248"/>
            <a:chOff x="7687262" y="3932952"/>
            <a:chExt cx="797754" cy="1985248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7687262" y="3932952"/>
              <a:ext cx="100095" cy="848081"/>
            </a:xfrm>
            <a:prstGeom prst="line">
              <a:avLst/>
            </a:prstGeom>
            <a:ln>
              <a:solidFill>
                <a:srgbClr val="4F6228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7697705" y="4818525"/>
              <a:ext cx="787311" cy="1099675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70000">
                  <a:schemeClr val="accent3">
                    <a:lumMod val="60000"/>
                    <a:lumOff val="40000"/>
                  </a:schemeClr>
                </a:gs>
                <a:gs pos="71000">
                  <a:schemeClr val="bg1"/>
                </a:gs>
              </a:gsLst>
            </a:gradFill>
            <a:ln w="38100" cmpd="sng"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ct val="70000"/>
                </a:lnSpc>
              </a:pP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</a:rPr>
                <a:t>deps</a:t>
              </a:r>
              <a:r>
                <a:rPr lang="fr-FR" sz="2000" dirty="0">
                  <a:solidFill>
                    <a:srgbClr val="4F6228"/>
                  </a:solidFill>
                </a:rPr>
                <a:t>'</a:t>
              </a:r>
              <a:endParaRPr lang="en-US" sz="2000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sz="2000" b="1" dirty="0" smtClean="0"/>
                <a:t>L</a:t>
              </a:r>
              <a:r>
                <a:rPr lang="en-US" sz="2000" b="1" baseline="-25000" dirty="0" smtClean="0"/>
                <a:t>337</a:t>
              </a:r>
            </a:p>
            <a:p>
              <a:r>
                <a:rPr lang="en-US" sz="2000" b="1" dirty="0" smtClean="0"/>
                <a:t>M</a:t>
              </a:r>
              <a:r>
                <a:rPr lang="en-US" sz="2000" b="1" baseline="-25000" dirty="0" smtClean="0"/>
                <a:t>195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8384920" y="3950308"/>
              <a:ext cx="100095" cy="848081"/>
            </a:xfrm>
            <a:prstGeom prst="line">
              <a:avLst/>
            </a:prstGeom>
            <a:ln>
              <a:solidFill>
                <a:srgbClr val="4F6228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7" name="Freeform 46"/>
          <p:cNvSpPr/>
          <p:nvPr/>
        </p:nvSpPr>
        <p:spPr>
          <a:xfrm rot="5400000">
            <a:off x="289147" y="4592919"/>
            <a:ext cx="819880" cy="138297"/>
          </a:xfrm>
          <a:custGeom>
            <a:avLst/>
            <a:gdLst>
              <a:gd name="connsiteX0" fmla="*/ 0 w 2810934"/>
              <a:gd name="connsiteY0" fmla="*/ 474147 h 474147"/>
              <a:gd name="connsiteX1" fmla="*/ 524934 w 2810934"/>
              <a:gd name="connsiteY1" fmla="*/ 13 h 474147"/>
              <a:gd name="connsiteX2" fmla="*/ 982134 w 2810934"/>
              <a:gd name="connsiteY2" fmla="*/ 457213 h 474147"/>
              <a:gd name="connsiteX3" fmla="*/ 1524000 w 2810934"/>
              <a:gd name="connsiteY3" fmla="*/ 50813 h 474147"/>
              <a:gd name="connsiteX4" fmla="*/ 1913467 w 2810934"/>
              <a:gd name="connsiteY4" fmla="*/ 406413 h 474147"/>
              <a:gd name="connsiteX5" fmla="*/ 2302934 w 2810934"/>
              <a:gd name="connsiteY5" fmla="*/ 101613 h 474147"/>
              <a:gd name="connsiteX6" fmla="*/ 2506134 w 2810934"/>
              <a:gd name="connsiteY6" fmla="*/ 423347 h 474147"/>
              <a:gd name="connsiteX7" fmla="*/ 2810934 w 2810934"/>
              <a:gd name="connsiteY7" fmla="*/ 220147 h 47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934" h="474147">
                <a:moveTo>
                  <a:pt x="0" y="474147"/>
                </a:moveTo>
                <a:cubicBezTo>
                  <a:pt x="180622" y="238491"/>
                  <a:pt x="361245" y="2835"/>
                  <a:pt x="524934" y="13"/>
                </a:cubicBezTo>
                <a:cubicBezTo>
                  <a:pt x="688623" y="-2809"/>
                  <a:pt x="815623" y="448746"/>
                  <a:pt x="982134" y="457213"/>
                </a:cubicBezTo>
                <a:cubicBezTo>
                  <a:pt x="1148645" y="465680"/>
                  <a:pt x="1368778" y="59280"/>
                  <a:pt x="1524000" y="50813"/>
                </a:cubicBezTo>
                <a:cubicBezTo>
                  <a:pt x="1679222" y="42346"/>
                  <a:pt x="1783645" y="397946"/>
                  <a:pt x="1913467" y="406413"/>
                </a:cubicBezTo>
                <a:cubicBezTo>
                  <a:pt x="2043289" y="414880"/>
                  <a:pt x="2204156" y="98791"/>
                  <a:pt x="2302934" y="101613"/>
                </a:cubicBezTo>
                <a:cubicBezTo>
                  <a:pt x="2401712" y="104435"/>
                  <a:pt x="2421468" y="403591"/>
                  <a:pt x="2506134" y="423347"/>
                </a:cubicBezTo>
                <a:cubicBezTo>
                  <a:pt x="2590800" y="443103"/>
                  <a:pt x="2740378" y="304814"/>
                  <a:pt x="2810934" y="220147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96072" y="3045083"/>
            <a:ext cx="17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Client 2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0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Causal+ Replication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86363" y="1569869"/>
            <a:ext cx="4336597" cy="4667633"/>
            <a:chOff x="4586363" y="1569869"/>
            <a:chExt cx="4336597" cy="4667633"/>
          </a:xfrm>
        </p:grpSpPr>
        <p:grpSp>
          <p:nvGrpSpPr>
            <p:cNvPr id="3" name="Group 2"/>
            <p:cNvGrpSpPr/>
            <p:nvPr/>
          </p:nvGrpSpPr>
          <p:grpSpPr>
            <a:xfrm>
              <a:off x="4586363" y="2685728"/>
              <a:ext cx="3113488" cy="3551774"/>
              <a:chOff x="4586363" y="2015342"/>
              <a:chExt cx="3113488" cy="3551774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4732672" y="2350535"/>
                <a:ext cx="2837879" cy="2937147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5825693" y="2015342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4586363" y="2737040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825693" y="4896730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048015" y="4244289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048015" y="2724212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4586363" y="4244289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flipH="1">
              <a:off x="8390152" y="2491803"/>
              <a:ext cx="532808" cy="607812"/>
              <a:chOff x="4586363" y="2015342"/>
              <a:chExt cx="3113488" cy="3551774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4732672" y="2350535"/>
                <a:ext cx="2837879" cy="2937147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586363" y="4244289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825693" y="2015342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586363" y="2737040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825693" y="4896730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048015" y="4244289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048015" y="2724212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flipH="1">
              <a:off x="7048015" y="1569869"/>
              <a:ext cx="877179" cy="1000660"/>
              <a:chOff x="4586363" y="2015342"/>
              <a:chExt cx="3113488" cy="3551774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732672" y="2350535"/>
                <a:ext cx="2837879" cy="2937147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586363" y="4244289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825693" y="2015342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586363" y="2737040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825693" y="4896730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048015" y="4244289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048015" y="2724212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51" name="Straight Arrow Connector 50"/>
          <p:cNvCxnSpPr>
            <a:stCxn id="7" idx="3"/>
            <a:endCxn id="30" idx="5"/>
          </p:cNvCxnSpPr>
          <p:nvPr/>
        </p:nvCxnSpPr>
        <p:spPr>
          <a:xfrm flipV="1">
            <a:off x="4920371" y="2542869"/>
            <a:ext cx="2498909" cy="37969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7" idx="3"/>
            <a:endCxn id="24" idx="6"/>
          </p:cNvCxnSpPr>
          <p:nvPr/>
        </p:nvCxnSpPr>
        <p:spPr>
          <a:xfrm flipV="1">
            <a:off x="4920371" y="2670473"/>
            <a:ext cx="3469781" cy="36692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19871878">
            <a:off x="3689910" y="1517190"/>
            <a:ext cx="29425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Key-Value Store</a:t>
            </a:r>
            <a:endParaRPr lang="en-US" sz="32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3055758" y="5486885"/>
            <a:ext cx="1943189" cy="1234589"/>
            <a:chOff x="3055758" y="5486885"/>
            <a:chExt cx="1943189" cy="1234589"/>
          </a:xfrm>
        </p:grpSpPr>
        <p:grpSp>
          <p:nvGrpSpPr>
            <p:cNvPr id="98" name="Group 97"/>
            <p:cNvGrpSpPr/>
            <p:nvPr/>
          </p:nvGrpSpPr>
          <p:grpSpPr>
            <a:xfrm>
              <a:off x="3055758" y="5486885"/>
              <a:ext cx="1943189" cy="471184"/>
              <a:chOff x="3055758" y="5486885"/>
              <a:chExt cx="1943189" cy="471184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flipV="1">
                <a:off x="4920371" y="5486885"/>
                <a:ext cx="78576" cy="471184"/>
              </a:xfrm>
              <a:prstGeom prst="straightConnector1">
                <a:avLst/>
              </a:prstGeom>
              <a:ln w="28575" cmpd="sng">
                <a:headEnd type="none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3055758" y="5486886"/>
                <a:ext cx="1778089" cy="471182"/>
              </a:xfrm>
              <a:prstGeom prst="straightConnector1">
                <a:avLst/>
              </a:prstGeom>
              <a:ln w="28575" cmpd="sng">
                <a:headEnd type="none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3055758" y="5860591"/>
              <a:ext cx="1864613" cy="860883"/>
              <a:chOff x="3055758" y="5860591"/>
              <a:chExt cx="1864613" cy="860883"/>
            </a:xfrm>
            <a:noFill/>
          </p:grpSpPr>
          <p:sp>
            <p:nvSpPr>
              <p:cNvPr id="7" name="Rectangle 6"/>
              <p:cNvSpPr/>
              <p:nvPr/>
            </p:nvSpPr>
            <p:spPr>
              <a:xfrm>
                <a:off x="3055758" y="5958068"/>
                <a:ext cx="1864613" cy="763406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055758" y="5860591"/>
                <a:ext cx="1864613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Replication Q</a:t>
                </a:r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76" name="Rectangle 75"/>
          <p:cNvSpPr/>
          <p:nvPr/>
        </p:nvSpPr>
        <p:spPr>
          <a:xfrm flipV="1">
            <a:off x="4798612" y="5413909"/>
            <a:ext cx="200336" cy="82021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4299213" y="6296856"/>
            <a:ext cx="582912" cy="421456"/>
            <a:chOff x="4299213" y="6296856"/>
            <a:chExt cx="582912" cy="421456"/>
          </a:xfrm>
        </p:grpSpPr>
        <p:sp>
          <p:nvSpPr>
            <p:cNvPr id="10" name="Rectangle 9"/>
            <p:cNvSpPr/>
            <p:nvPr/>
          </p:nvSpPr>
          <p:spPr>
            <a:xfrm>
              <a:off x="4334174" y="6296856"/>
              <a:ext cx="499673" cy="35127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299213" y="6355136"/>
              <a:ext cx="582912" cy="36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"/>
                </a:lnSpc>
              </a:pPr>
              <a:r>
                <a:rPr lang="en-US" sz="1600" dirty="0" smtClean="0"/>
                <a:t>put</a:t>
              </a:r>
            </a:p>
            <a:p>
              <a:r>
                <a:rPr lang="en-US" sz="1600" dirty="0" smtClean="0"/>
                <a:t>after</a:t>
              </a:r>
              <a:endParaRPr lang="en-US" sz="1600" dirty="0"/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>
            <a:off x="1136581" y="5207063"/>
            <a:ext cx="3449782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136581" y="4622287"/>
            <a:ext cx="34497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put_after(</a:t>
            </a:r>
            <a:r>
              <a:rPr lang="en-US" sz="3200" dirty="0" err="1" smtClean="0"/>
              <a:t>K,V,</a:t>
            </a:r>
            <a:r>
              <a:rPr lang="en-US" sz="3200" dirty="0" err="1" smtClean="0">
                <a:solidFill>
                  <a:srgbClr val="953735"/>
                </a:solidFill>
              </a:rPr>
              <a:t>deps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1136581" y="5413909"/>
            <a:ext cx="3449782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539028" y="5110340"/>
            <a:ext cx="670248" cy="316270"/>
          </a:xfrm>
          <a:prstGeom prst="rect">
            <a:avLst/>
          </a:prstGeom>
          <a:noFill/>
        </p:spPr>
        <p:txBody>
          <a:bodyPr wrap="none" rtlCol="0">
            <a:normAutofit fontScale="62500" lnSpcReduction="20000"/>
          </a:bodyPr>
          <a:lstStyle/>
          <a:p>
            <a:r>
              <a:rPr lang="en-US" sz="2800" dirty="0" err="1" smtClean="0"/>
              <a:t>K:V,</a:t>
            </a:r>
            <a:r>
              <a:rPr lang="en-US" sz="1400" dirty="0" err="1" smtClean="0"/>
              <a:t>deps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966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5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Causal+ Replication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631388" y="1417638"/>
            <a:ext cx="4557892" cy="5199506"/>
            <a:chOff x="4586363" y="2015342"/>
            <a:chExt cx="3113488" cy="3551774"/>
          </a:xfrm>
        </p:grpSpPr>
        <p:sp>
          <p:nvSpPr>
            <p:cNvPr id="127" name="Oval 126"/>
            <p:cNvSpPr/>
            <p:nvPr/>
          </p:nvSpPr>
          <p:spPr>
            <a:xfrm>
              <a:off x="4732672" y="2350535"/>
              <a:ext cx="2837879" cy="2937147"/>
            </a:xfrm>
            <a:prstGeom prst="ellipse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586363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5825693" y="201534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4586363" y="273704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825693" y="489673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048015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048015" y="272421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>
            <a:off x="227001" y="2956854"/>
            <a:ext cx="3404387" cy="1"/>
          </a:xfrm>
          <a:prstGeom prst="straightConnector1">
            <a:avLst/>
          </a:prstGeom>
          <a:ln w="38100"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61228" y="2364926"/>
            <a:ext cx="3449782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604A7B"/>
                </a:solidFill>
              </a:rPr>
              <a:t>put_after(</a:t>
            </a:r>
            <a:r>
              <a:rPr lang="en-US" sz="3200" dirty="0" err="1" smtClean="0">
                <a:solidFill>
                  <a:srgbClr val="604A7B"/>
                </a:solidFill>
              </a:rPr>
              <a:t>K,V,</a:t>
            </a:r>
            <a:r>
              <a:rPr lang="en-US" sz="3200" dirty="0" err="1" smtClean="0">
                <a:solidFill>
                  <a:srgbClr val="953735"/>
                </a:solidFill>
              </a:rPr>
              <a:t>deps</a:t>
            </a:r>
            <a:r>
              <a:rPr lang="en-US" sz="3200" dirty="0" smtClean="0">
                <a:solidFill>
                  <a:srgbClr val="604A7B"/>
                </a:solidFill>
              </a:rPr>
              <a:t>)</a:t>
            </a:r>
            <a:endParaRPr lang="en-US" sz="3200" dirty="0">
              <a:solidFill>
                <a:srgbClr val="604A7B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585687" y="2842549"/>
            <a:ext cx="2649358" cy="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469087" y="2246548"/>
            <a:ext cx="28842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dep_check(L</a:t>
            </a:r>
            <a:r>
              <a:rPr lang="en-US" sz="3200" baseline="-25000" dirty="0" smtClean="0"/>
              <a:t>337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4534887" y="3133165"/>
            <a:ext cx="2700158" cy="1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567888" y="2648950"/>
            <a:ext cx="110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K:V,</a:t>
            </a:r>
            <a:r>
              <a:rPr lang="en-US" sz="1400" dirty="0" err="1" smtClean="0"/>
              <a:t>deps</a:t>
            </a:r>
            <a:endParaRPr lang="en-US" sz="1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2351519" y="3000502"/>
            <a:ext cx="1113562" cy="1740236"/>
            <a:chOff x="2351519" y="3000502"/>
            <a:chExt cx="1113562" cy="1740236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2351519" y="3000502"/>
              <a:ext cx="417081" cy="58272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3048000" y="3000502"/>
              <a:ext cx="417081" cy="58272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2351519" y="3583229"/>
              <a:ext cx="696481" cy="1157509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78000">
                  <a:schemeClr val="bg1"/>
                </a:gs>
                <a:gs pos="77000">
                  <a:schemeClr val="accent2">
                    <a:tint val="50000"/>
                    <a:shade val="100000"/>
                    <a:satMod val="350000"/>
                  </a:schemeClr>
                </a:gs>
              </a:gsLst>
            </a:gradFill>
            <a:ln w="38100" cmpd="sng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ct val="70000"/>
                </a:lnSpc>
              </a:pP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deps</a:t>
              </a:r>
              <a:r>
                <a:rPr lang="en-US" sz="2000" dirty="0" smtClean="0"/>
                <a:t>  </a:t>
              </a:r>
            </a:p>
            <a:p>
              <a:pPr>
                <a:lnSpc>
                  <a:spcPct val="130000"/>
                </a:lnSpc>
              </a:pPr>
              <a:r>
                <a:rPr lang="en-US" sz="2000" b="1" dirty="0" smtClean="0"/>
                <a:t>L</a:t>
              </a:r>
              <a:r>
                <a:rPr lang="en-US" sz="2000" b="1" baseline="-25000" dirty="0" smtClean="0"/>
                <a:t>337</a:t>
              </a:r>
              <a:endParaRPr lang="en-US" sz="2000" dirty="0"/>
            </a:p>
            <a:p>
              <a:r>
                <a:rPr lang="en-US" sz="2000" b="1" dirty="0" smtClean="0"/>
                <a:t>M</a:t>
              </a:r>
              <a:r>
                <a:rPr lang="en-US" sz="2000" b="1" baseline="-25000" dirty="0" smtClean="0"/>
                <a:t>195</a:t>
              </a:r>
              <a:r>
                <a:rPr lang="en-US" sz="2000" dirty="0" smtClean="0"/>
                <a:t> </a:t>
              </a:r>
              <a:endParaRPr lang="en-US" sz="2000" dirty="0"/>
            </a:p>
            <a:p>
              <a:pPr>
                <a:lnSpc>
                  <a:spcPct val="70000"/>
                </a:lnSpc>
              </a:pPr>
              <a:endParaRPr lang="en-US" sz="2000" dirty="0" smtClean="0"/>
            </a:p>
          </p:txBody>
        </p:sp>
      </p:grpSp>
      <p:cxnSp>
        <p:nvCxnSpPr>
          <p:cNvPr id="81" name="Straight Arrow Connector 80"/>
          <p:cNvCxnSpPr/>
          <p:nvPr/>
        </p:nvCxnSpPr>
        <p:spPr>
          <a:xfrm rot="3639224">
            <a:off x="3646790" y="4565297"/>
            <a:ext cx="2649358" cy="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3639224">
            <a:off x="3806987" y="4144164"/>
            <a:ext cx="29940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dep_check(M</a:t>
            </a:r>
            <a:r>
              <a:rPr lang="en-US" sz="3200" baseline="-25000" dirty="0" smtClean="0"/>
              <a:t>195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144714" y="3450485"/>
            <a:ext cx="1363907" cy="242586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10694" y="5131609"/>
            <a:ext cx="3334253" cy="1485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Exposing values after </a:t>
            </a:r>
            <a:r>
              <a:rPr lang="en-US" sz="2800" dirty="0" err="1" smtClean="0"/>
              <a:t>dep_checks</a:t>
            </a:r>
            <a:r>
              <a:rPr lang="en-US" sz="2800" dirty="0" smtClean="0"/>
              <a:t> return ensures causal+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30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5" grpId="0"/>
      <p:bldP spid="70" grpId="0"/>
      <p:bldP spid="82" grpId="0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COPS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64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Serve operations locally, replicate in background</a:t>
            </a:r>
          </a:p>
          <a:p>
            <a:pPr lvl="1"/>
            <a:r>
              <a:rPr lang="en-US" dirty="0" smtClean="0"/>
              <a:t>“Always On”</a:t>
            </a:r>
          </a:p>
          <a:p>
            <a:pPr lvl="1"/>
            <a:endParaRPr lang="en-US" dirty="0"/>
          </a:p>
          <a:p>
            <a:r>
              <a:rPr lang="en-US" dirty="0"/>
              <a:t>Partition </a:t>
            </a:r>
            <a:r>
              <a:rPr lang="en-US" dirty="0" err="1" smtClean="0"/>
              <a:t>keyspace</a:t>
            </a:r>
            <a:r>
              <a:rPr lang="en-US" dirty="0" smtClean="0"/>
              <a:t> onto many nodes</a:t>
            </a:r>
            <a:endParaRPr lang="en-US" dirty="0"/>
          </a:p>
          <a:p>
            <a:pPr lvl="1"/>
            <a:r>
              <a:rPr lang="en-US" dirty="0" smtClean="0"/>
              <a:t>Scalability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Control replication with dependencies</a:t>
            </a:r>
          </a:p>
          <a:p>
            <a:pPr lvl="1"/>
            <a:r>
              <a:rPr lang="en-US" dirty="0" smtClean="0"/>
              <a:t>Causal+ Consistency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6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60623" y="1211704"/>
            <a:ext cx="3684629" cy="4171037"/>
            <a:chOff x="1260623" y="1211704"/>
            <a:chExt cx="3684629" cy="4171037"/>
          </a:xfrm>
        </p:grpSpPr>
        <p:grpSp>
          <p:nvGrpSpPr>
            <p:cNvPr id="12" name="Group 11"/>
            <p:cNvGrpSpPr/>
            <p:nvPr/>
          </p:nvGrpSpPr>
          <p:grpSpPr>
            <a:xfrm>
              <a:off x="1260623" y="1211704"/>
              <a:ext cx="3590262" cy="4171037"/>
              <a:chOff x="1260623" y="1211704"/>
              <a:chExt cx="3590262" cy="417103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1260623" y="2207742"/>
                <a:ext cx="3101100" cy="3174999"/>
                <a:chOff x="3276600" y="2832100"/>
                <a:chExt cx="3101100" cy="3174999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3276600" y="2832100"/>
                  <a:ext cx="3101100" cy="3174999"/>
                  <a:chOff x="3276600" y="2832100"/>
                  <a:chExt cx="3101100" cy="3174999"/>
                </a:xfrm>
              </p:grpSpPr>
              <p:sp>
                <p:nvSpPr>
                  <p:cNvPr id="29" name="Oval 28"/>
                  <p:cNvSpPr/>
                  <p:nvPr/>
                </p:nvSpPr>
                <p:spPr>
                  <a:xfrm>
                    <a:off x="3410521" y="2923259"/>
                    <a:ext cx="2837879" cy="2937147"/>
                  </a:xfrm>
                  <a:prstGeom prst="ellipse">
                    <a:avLst/>
                  </a:prstGeom>
                  <a:noFill/>
                  <a:ln w="5715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5725864" y="4817013"/>
                    <a:ext cx="651836" cy="670386"/>
                  </a:xfrm>
                  <a:prstGeom prst="ellipse">
                    <a:avLst/>
                  </a:prstGeom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5725864" y="3296936"/>
                    <a:ext cx="651836" cy="670386"/>
                  </a:xfrm>
                  <a:prstGeom prst="ellipse">
                    <a:avLst/>
                  </a:prstGeom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3276600" y="2832100"/>
                    <a:ext cx="2260599" cy="3174999"/>
                    <a:chOff x="3276600" y="2832100"/>
                    <a:chExt cx="2260599" cy="3174999"/>
                  </a:xfrm>
                </p:grpSpPr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3276600" y="2832100"/>
                      <a:ext cx="2082800" cy="317499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FFFFFF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8" name="Group 37"/>
                    <p:cNvGrpSpPr/>
                    <p:nvPr/>
                  </p:nvGrpSpPr>
                  <p:grpSpPr>
                    <a:xfrm>
                      <a:off x="5398768" y="2915331"/>
                      <a:ext cx="138431" cy="401336"/>
                      <a:chOff x="5398768" y="2915331"/>
                      <a:chExt cx="138431" cy="401336"/>
                    </a:xfrm>
                  </p:grpSpPr>
                  <p:sp>
                    <p:nvSpPr>
                      <p:cNvPr id="33" name="Rectangle 32"/>
                      <p:cNvSpPr/>
                      <p:nvPr/>
                    </p:nvSpPr>
                    <p:spPr>
                      <a:xfrm flipH="1">
                        <a:off x="5398768" y="2915331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" name="Rectangle 33"/>
                      <p:cNvSpPr/>
                      <p:nvPr/>
                    </p:nvSpPr>
                    <p:spPr>
                      <a:xfrm flipH="1">
                        <a:off x="5487668" y="3004231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5398768" y="5550580"/>
                      <a:ext cx="138431" cy="356886"/>
                      <a:chOff x="5398768" y="5550580"/>
                      <a:chExt cx="138431" cy="356886"/>
                    </a:xfrm>
                  </p:grpSpPr>
                  <p:sp>
                    <p:nvSpPr>
                      <p:cNvPr id="35" name="Rectangle 34"/>
                      <p:cNvSpPr/>
                      <p:nvPr/>
                    </p:nvSpPr>
                    <p:spPr>
                      <a:xfrm flipH="1">
                        <a:off x="5398768" y="5595030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" name="Rectangle 35"/>
                      <p:cNvSpPr/>
                      <p:nvPr/>
                    </p:nvSpPr>
                    <p:spPr>
                      <a:xfrm flipH="1">
                        <a:off x="5487668" y="5550580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41" name="Rectangle 40"/>
                <p:cNvSpPr/>
                <p:nvPr/>
              </p:nvSpPr>
              <p:spPr>
                <a:xfrm flipH="1">
                  <a:off x="5577837" y="3060816"/>
                  <a:ext cx="49531" cy="3124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 flipH="1">
                  <a:off x="5577837" y="5438812"/>
                  <a:ext cx="49531" cy="3124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3270404" y="1211704"/>
                <a:ext cx="158048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Remote</a:t>
                </a:r>
              </a:p>
              <a:p>
                <a:pPr algn="ctr"/>
                <a:r>
                  <a:rPr lang="en-US" sz="2400" dirty="0" smtClean="0"/>
                  <a:t>Datacenter</a:t>
                </a:r>
                <a:endParaRPr lang="en-US" sz="2400" dirty="0"/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4014001" y="2521562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035546" y="4181020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 smtClean="0"/>
                <a:t>Portugal!</a:t>
              </a:r>
              <a:endParaRPr lang="en-US" sz="2400" dirty="0"/>
            </a:p>
          </p:txBody>
        </p:sp>
      </p:grpSp>
      <p:cxnSp>
        <p:nvCxnSpPr>
          <p:cNvPr id="9" name="Straight Arrow Connector 8"/>
          <p:cNvCxnSpPr>
            <a:endCxn id="78" idx="3"/>
          </p:cNvCxnSpPr>
          <p:nvPr/>
        </p:nvCxnSpPr>
        <p:spPr>
          <a:xfrm flipH="1" flipV="1">
            <a:off x="4859601" y="2748894"/>
            <a:ext cx="2383898" cy="9665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078244" y="4001007"/>
            <a:ext cx="2165257" cy="4561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Gets Aren’t Enough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11869" y="1554580"/>
            <a:ext cx="2651305" cy="707886"/>
            <a:chOff x="190500" y="2417668"/>
            <a:chExt cx="2651305" cy="70788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761586" y="2417668"/>
              <a:ext cx="108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Remote</a:t>
              </a: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58956" y="2407897"/>
            <a:ext cx="2651305" cy="707886"/>
            <a:chOff x="190500" y="2417668"/>
            <a:chExt cx="2651305" cy="707886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761586" y="2417668"/>
              <a:ext cx="108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Remote</a:t>
              </a: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1869" y="3513338"/>
            <a:ext cx="2651305" cy="707886"/>
            <a:chOff x="190500" y="2417668"/>
            <a:chExt cx="2651305" cy="707886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761586" y="2417668"/>
              <a:ext cx="108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Remote</a:t>
              </a: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8956" y="1095751"/>
            <a:ext cx="1573868" cy="2690415"/>
            <a:chOff x="237587" y="2291713"/>
            <a:chExt cx="1573868" cy="2690415"/>
          </a:xfrm>
        </p:grpSpPr>
        <p:grpSp>
          <p:nvGrpSpPr>
            <p:cNvPr id="10" name="Group 9"/>
            <p:cNvGrpSpPr/>
            <p:nvPr/>
          </p:nvGrpSpPr>
          <p:grpSpPr>
            <a:xfrm>
              <a:off x="237587" y="2291713"/>
              <a:ext cx="1573868" cy="2178615"/>
              <a:chOff x="308837" y="575162"/>
              <a:chExt cx="1573868" cy="2178615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1078838" y="2316827"/>
                <a:ext cx="0" cy="4369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" name="TextBox 2"/>
              <p:cNvSpPr txBox="1"/>
              <p:nvPr/>
            </p:nvSpPr>
            <p:spPr>
              <a:xfrm>
                <a:off x="308837" y="575162"/>
                <a:ext cx="157386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My</a:t>
                </a:r>
              </a:p>
              <a:p>
                <a:pPr algn="ctr"/>
                <a:r>
                  <a:rPr lang="en-US" sz="2400" dirty="0" smtClean="0"/>
                  <a:t>Operations</a:t>
                </a:r>
                <a:endParaRPr lang="en-US" sz="2400" dirty="0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237587" y="4520463"/>
              <a:ext cx="1523999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New Job!</a:t>
              </a:r>
              <a:endParaRPr lang="en-US" sz="2400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58956" y="3269655"/>
              <a:ext cx="1297264" cy="615278"/>
              <a:chOff x="4244742" y="1943372"/>
              <a:chExt cx="1297264" cy="615278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4244742" y="1943372"/>
                <a:ext cx="1297264" cy="615278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900" dirty="0" smtClean="0"/>
                  <a:t>Boss</a:t>
                </a:r>
                <a:endParaRPr lang="en-US" sz="2900" dirty="0">
                  <a:solidFill>
                    <a:schemeClr val="bg1"/>
                  </a:solidFill>
                  <a:latin typeface="Calibri (Body)"/>
                  <a:cs typeface="Calibri (Body)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4334717" y="2113200"/>
                <a:ext cx="1071182" cy="256710"/>
                <a:chOff x="4334717" y="2093956"/>
                <a:chExt cx="1071182" cy="256710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4380848" y="2093956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334717" y="2098850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3" name="Rectangle 82"/>
          <p:cNvSpPr/>
          <p:nvPr/>
        </p:nvSpPr>
        <p:spPr>
          <a:xfrm>
            <a:off x="4005285" y="2521247"/>
            <a:ext cx="845600" cy="45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92500" lnSpcReduction="20000"/>
          </a:bodyPr>
          <a:lstStyle/>
          <a:p>
            <a:pPr algn="ctr"/>
            <a:r>
              <a:rPr lang="en-US" sz="2900" dirty="0" smtClean="0"/>
              <a:t>Boss</a:t>
            </a:r>
            <a:endParaRPr lang="en-US" sz="2900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035546" y="4192655"/>
            <a:ext cx="909706" cy="275577"/>
          </a:xfrm>
          <a:prstGeom prst="rect">
            <a:avLst/>
          </a:prstGeom>
          <a:solidFill>
            <a:srgbClr val="7F7F7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Portugal!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4155463" y="2638431"/>
            <a:ext cx="845600" cy="454664"/>
            <a:chOff x="-2519295" y="2795376"/>
            <a:chExt cx="845600" cy="454664"/>
          </a:xfrm>
        </p:grpSpPr>
        <p:sp>
          <p:nvSpPr>
            <p:cNvPr id="74" name="Rectangle 73"/>
            <p:cNvSpPr/>
            <p:nvPr/>
          </p:nvSpPr>
          <p:spPr>
            <a:xfrm>
              <a:off x="-2519295" y="2795376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-2430151" y="2977927"/>
              <a:ext cx="668162" cy="106217"/>
              <a:chOff x="4381501" y="2385454"/>
              <a:chExt cx="1025051" cy="251816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flipV="1"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7243499" y="2311440"/>
            <a:ext cx="1524000" cy="1807629"/>
            <a:chOff x="7243499" y="2311440"/>
            <a:chExt cx="1524000" cy="1807629"/>
          </a:xfrm>
        </p:grpSpPr>
        <p:pic>
          <p:nvPicPr>
            <p:cNvPr id="89" name="Picture 88" descr="mfreed_photo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7921" y="2311440"/>
              <a:ext cx="961131" cy="1167447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7243499" y="3543323"/>
              <a:ext cx="1524000" cy="575746"/>
              <a:chOff x="2607736" y="4961454"/>
              <a:chExt cx="1524000" cy="575746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2607736" y="4961454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2803361" y="5133557"/>
                <a:ext cx="794746" cy="204981"/>
              </a:xfrm>
              <a:custGeom>
                <a:avLst/>
                <a:gdLst>
                  <a:gd name="connsiteX0" fmla="*/ 0 w 2810934"/>
                  <a:gd name="connsiteY0" fmla="*/ 474147 h 474147"/>
                  <a:gd name="connsiteX1" fmla="*/ 524934 w 2810934"/>
                  <a:gd name="connsiteY1" fmla="*/ 13 h 474147"/>
                  <a:gd name="connsiteX2" fmla="*/ 982134 w 2810934"/>
                  <a:gd name="connsiteY2" fmla="*/ 457213 h 474147"/>
                  <a:gd name="connsiteX3" fmla="*/ 1524000 w 2810934"/>
                  <a:gd name="connsiteY3" fmla="*/ 50813 h 474147"/>
                  <a:gd name="connsiteX4" fmla="*/ 1913467 w 2810934"/>
                  <a:gd name="connsiteY4" fmla="*/ 406413 h 474147"/>
                  <a:gd name="connsiteX5" fmla="*/ 2302934 w 2810934"/>
                  <a:gd name="connsiteY5" fmla="*/ 101613 h 474147"/>
                  <a:gd name="connsiteX6" fmla="*/ 2506134 w 2810934"/>
                  <a:gd name="connsiteY6" fmla="*/ 423347 h 474147"/>
                  <a:gd name="connsiteX7" fmla="*/ 2810934 w 2810934"/>
                  <a:gd name="connsiteY7" fmla="*/ 220147 h 47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0934" h="474147">
                    <a:moveTo>
                      <a:pt x="0" y="474147"/>
                    </a:moveTo>
                    <a:cubicBezTo>
                      <a:pt x="180622" y="238491"/>
                      <a:pt x="361245" y="2835"/>
                      <a:pt x="524934" y="13"/>
                    </a:cubicBezTo>
                    <a:cubicBezTo>
                      <a:pt x="688623" y="-2809"/>
                      <a:pt x="815623" y="448746"/>
                      <a:pt x="982134" y="457213"/>
                    </a:cubicBezTo>
                    <a:cubicBezTo>
                      <a:pt x="1148645" y="465680"/>
                      <a:pt x="1368778" y="59280"/>
                      <a:pt x="1524000" y="50813"/>
                    </a:cubicBezTo>
                    <a:cubicBezTo>
                      <a:pt x="1679222" y="42346"/>
                      <a:pt x="1783645" y="397946"/>
                      <a:pt x="1913467" y="406413"/>
                    </a:cubicBezTo>
                    <a:cubicBezTo>
                      <a:pt x="2043289" y="414880"/>
                      <a:pt x="2204156" y="98791"/>
                      <a:pt x="2302934" y="101613"/>
                    </a:cubicBezTo>
                    <a:cubicBezTo>
                      <a:pt x="2401712" y="104435"/>
                      <a:pt x="2421468" y="403591"/>
                      <a:pt x="2506134" y="423347"/>
                    </a:cubicBezTo>
                    <a:cubicBezTo>
                      <a:pt x="2590800" y="443103"/>
                      <a:pt x="2740378" y="304814"/>
                      <a:pt x="2810934" y="220147"/>
                    </a:cubicBezTo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9" name="Rectangle 98"/>
          <p:cNvSpPr/>
          <p:nvPr/>
        </p:nvSpPr>
        <p:spPr>
          <a:xfrm>
            <a:off x="7102234" y="4302026"/>
            <a:ext cx="845600" cy="454664"/>
          </a:xfrm>
          <a:prstGeom prst="rect">
            <a:avLst/>
          </a:prstGeom>
          <a:solidFill>
            <a:srgbClr val="6F4A2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92500" lnSpcReduction="20000"/>
          </a:bodyPr>
          <a:lstStyle/>
          <a:p>
            <a:pPr algn="ctr"/>
            <a:r>
              <a:rPr lang="en-US" sz="2900" dirty="0" smtClean="0"/>
              <a:t>Boss</a:t>
            </a:r>
            <a:endParaRPr lang="en-US" sz="2900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074199" y="4418170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New Job!</a:t>
            </a:r>
            <a:endParaRPr lang="en-US" sz="2400" dirty="0"/>
          </a:p>
        </p:txBody>
      </p:sp>
      <p:sp>
        <p:nvSpPr>
          <p:cNvPr id="82" name="Rectangle 81"/>
          <p:cNvSpPr/>
          <p:nvPr/>
        </p:nvSpPr>
        <p:spPr>
          <a:xfrm>
            <a:off x="4168538" y="4312974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New Job!</a:t>
            </a:r>
            <a:endParaRPr lang="en-US" sz="24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5849086" y="1305158"/>
            <a:ext cx="1675948" cy="915213"/>
          </a:xfrm>
          <a:prstGeom prst="wedgeRoundRectCallout">
            <a:avLst>
              <a:gd name="adj1" fmla="val 61799"/>
              <a:gd name="adj2" fmla="val 125579"/>
              <a:gd name="adj3" fmla="val 16667"/>
            </a:avLst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You’re Fired!!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92" grpId="0" animBg="1"/>
      <p:bldP spid="99" grpId="0" animBg="1"/>
      <p:bldP spid="100" grpId="0" animBg="1"/>
      <p:bldP spid="82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60623" y="1211704"/>
            <a:ext cx="3684629" cy="4171037"/>
            <a:chOff x="1260623" y="1211704"/>
            <a:chExt cx="3684629" cy="4171037"/>
          </a:xfrm>
        </p:grpSpPr>
        <p:grpSp>
          <p:nvGrpSpPr>
            <p:cNvPr id="12" name="Group 11"/>
            <p:cNvGrpSpPr/>
            <p:nvPr/>
          </p:nvGrpSpPr>
          <p:grpSpPr>
            <a:xfrm>
              <a:off x="1260623" y="1211704"/>
              <a:ext cx="3590262" cy="4171037"/>
              <a:chOff x="1260623" y="1211704"/>
              <a:chExt cx="3590262" cy="417103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1260623" y="2207742"/>
                <a:ext cx="3101100" cy="3174999"/>
                <a:chOff x="3276600" y="2832100"/>
                <a:chExt cx="3101100" cy="3174999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3276600" y="2832100"/>
                  <a:ext cx="3101100" cy="3174999"/>
                  <a:chOff x="3276600" y="2832100"/>
                  <a:chExt cx="3101100" cy="3174999"/>
                </a:xfrm>
              </p:grpSpPr>
              <p:sp>
                <p:nvSpPr>
                  <p:cNvPr id="29" name="Oval 28"/>
                  <p:cNvSpPr/>
                  <p:nvPr/>
                </p:nvSpPr>
                <p:spPr>
                  <a:xfrm>
                    <a:off x="3410521" y="2923259"/>
                    <a:ext cx="2837879" cy="2937147"/>
                  </a:xfrm>
                  <a:prstGeom prst="ellipse">
                    <a:avLst/>
                  </a:prstGeom>
                  <a:noFill/>
                  <a:ln w="5715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5725864" y="4817013"/>
                    <a:ext cx="651836" cy="670386"/>
                  </a:xfrm>
                  <a:prstGeom prst="ellipse">
                    <a:avLst/>
                  </a:prstGeom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5725864" y="3296936"/>
                    <a:ext cx="651836" cy="670386"/>
                  </a:xfrm>
                  <a:prstGeom prst="ellipse">
                    <a:avLst/>
                  </a:prstGeom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3276600" y="2832100"/>
                    <a:ext cx="2260599" cy="3174999"/>
                    <a:chOff x="3276600" y="2832100"/>
                    <a:chExt cx="2260599" cy="3174999"/>
                  </a:xfrm>
                </p:grpSpPr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3276600" y="2832100"/>
                      <a:ext cx="2082800" cy="317499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FFFFFF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8" name="Group 37"/>
                    <p:cNvGrpSpPr/>
                    <p:nvPr/>
                  </p:nvGrpSpPr>
                  <p:grpSpPr>
                    <a:xfrm>
                      <a:off x="5398768" y="2915331"/>
                      <a:ext cx="138431" cy="401336"/>
                      <a:chOff x="5398768" y="2915331"/>
                      <a:chExt cx="138431" cy="401336"/>
                    </a:xfrm>
                  </p:grpSpPr>
                  <p:sp>
                    <p:nvSpPr>
                      <p:cNvPr id="33" name="Rectangle 32"/>
                      <p:cNvSpPr/>
                      <p:nvPr/>
                    </p:nvSpPr>
                    <p:spPr>
                      <a:xfrm flipH="1">
                        <a:off x="5398768" y="2915331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" name="Rectangle 33"/>
                      <p:cNvSpPr/>
                      <p:nvPr/>
                    </p:nvSpPr>
                    <p:spPr>
                      <a:xfrm flipH="1">
                        <a:off x="5487668" y="3004231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5398768" y="5550580"/>
                      <a:ext cx="138431" cy="356886"/>
                      <a:chOff x="5398768" y="5550580"/>
                      <a:chExt cx="138431" cy="356886"/>
                    </a:xfrm>
                  </p:grpSpPr>
                  <p:sp>
                    <p:nvSpPr>
                      <p:cNvPr id="35" name="Rectangle 34"/>
                      <p:cNvSpPr/>
                      <p:nvPr/>
                    </p:nvSpPr>
                    <p:spPr>
                      <a:xfrm flipH="1">
                        <a:off x="5398768" y="5595030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" name="Rectangle 35"/>
                      <p:cNvSpPr/>
                      <p:nvPr/>
                    </p:nvSpPr>
                    <p:spPr>
                      <a:xfrm flipH="1">
                        <a:off x="5487668" y="5550580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41" name="Rectangle 40"/>
                <p:cNvSpPr/>
                <p:nvPr/>
              </p:nvSpPr>
              <p:spPr>
                <a:xfrm flipH="1">
                  <a:off x="5577837" y="3060816"/>
                  <a:ext cx="49531" cy="3124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 flipH="1">
                  <a:off x="5577837" y="5438812"/>
                  <a:ext cx="49531" cy="3124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3270404" y="1211704"/>
                <a:ext cx="158048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Remote</a:t>
                </a:r>
              </a:p>
              <a:p>
                <a:pPr algn="ctr"/>
                <a:r>
                  <a:rPr lang="en-US" sz="2400" dirty="0" smtClean="0"/>
                  <a:t>Datacenter</a:t>
                </a:r>
                <a:endParaRPr lang="en-US" sz="2400" dirty="0"/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4014001" y="2521562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035546" y="4181020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 smtClean="0"/>
                <a:t>Portugal!</a:t>
              </a:r>
              <a:endParaRPr lang="en-US" sz="2400" dirty="0"/>
            </a:p>
          </p:txBody>
        </p:sp>
      </p:grpSp>
      <p:cxnSp>
        <p:nvCxnSpPr>
          <p:cNvPr id="9" name="Straight Arrow Connector 8"/>
          <p:cNvCxnSpPr>
            <a:endCxn id="91" idx="3"/>
          </p:cNvCxnSpPr>
          <p:nvPr/>
        </p:nvCxnSpPr>
        <p:spPr>
          <a:xfrm flipH="1" flipV="1">
            <a:off x="5109447" y="2991023"/>
            <a:ext cx="2134053" cy="7244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078244" y="4001007"/>
            <a:ext cx="2165257" cy="4561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Gets Aren’t Enough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4005285" y="2521247"/>
            <a:ext cx="845600" cy="45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92500" lnSpcReduction="20000"/>
          </a:bodyPr>
          <a:lstStyle/>
          <a:p>
            <a:pPr algn="ctr"/>
            <a:r>
              <a:rPr lang="en-US" sz="2900" dirty="0" smtClean="0"/>
              <a:t>Boss</a:t>
            </a:r>
            <a:endParaRPr lang="en-US" sz="2900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045543" y="4192655"/>
            <a:ext cx="909706" cy="275577"/>
          </a:xfrm>
          <a:prstGeom prst="rect">
            <a:avLst/>
          </a:prstGeom>
          <a:solidFill>
            <a:srgbClr val="7F7F7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Portugal!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4155463" y="2638431"/>
            <a:ext cx="845600" cy="454664"/>
            <a:chOff x="-2519295" y="2795376"/>
            <a:chExt cx="845600" cy="454664"/>
          </a:xfrm>
        </p:grpSpPr>
        <p:sp>
          <p:nvSpPr>
            <p:cNvPr id="74" name="Rectangle 73"/>
            <p:cNvSpPr/>
            <p:nvPr/>
          </p:nvSpPr>
          <p:spPr>
            <a:xfrm>
              <a:off x="-2519295" y="2795376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-2430151" y="2977927"/>
              <a:ext cx="668162" cy="106217"/>
              <a:chOff x="4381501" y="2385454"/>
              <a:chExt cx="1025051" cy="251816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flipV="1"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7243499" y="2311440"/>
            <a:ext cx="1524000" cy="1807629"/>
            <a:chOff x="7243499" y="2311440"/>
            <a:chExt cx="1524000" cy="1807629"/>
          </a:xfrm>
        </p:grpSpPr>
        <p:pic>
          <p:nvPicPr>
            <p:cNvPr id="89" name="Picture 88" descr="mfreed_photo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7921" y="2311440"/>
              <a:ext cx="961131" cy="1167447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7243499" y="3543323"/>
              <a:ext cx="1524000" cy="575746"/>
              <a:chOff x="2607736" y="4961454"/>
              <a:chExt cx="1524000" cy="575746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2607736" y="4961454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2803361" y="5133557"/>
                <a:ext cx="794746" cy="204981"/>
              </a:xfrm>
              <a:custGeom>
                <a:avLst/>
                <a:gdLst>
                  <a:gd name="connsiteX0" fmla="*/ 0 w 2810934"/>
                  <a:gd name="connsiteY0" fmla="*/ 474147 h 474147"/>
                  <a:gd name="connsiteX1" fmla="*/ 524934 w 2810934"/>
                  <a:gd name="connsiteY1" fmla="*/ 13 h 474147"/>
                  <a:gd name="connsiteX2" fmla="*/ 982134 w 2810934"/>
                  <a:gd name="connsiteY2" fmla="*/ 457213 h 474147"/>
                  <a:gd name="connsiteX3" fmla="*/ 1524000 w 2810934"/>
                  <a:gd name="connsiteY3" fmla="*/ 50813 h 474147"/>
                  <a:gd name="connsiteX4" fmla="*/ 1913467 w 2810934"/>
                  <a:gd name="connsiteY4" fmla="*/ 406413 h 474147"/>
                  <a:gd name="connsiteX5" fmla="*/ 2302934 w 2810934"/>
                  <a:gd name="connsiteY5" fmla="*/ 101613 h 474147"/>
                  <a:gd name="connsiteX6" fmla="*/ 2506134 w 2810934"/>
                  <a:gd name="connsiteY6" fmla="*/ 423347 h 474147"/>
                  <a:gd name="connsiteX7" fmla="*/ 2810934 w 2810934"/>
                  <a:gd name="connsiteY7" fmla="*/ 220147 h 47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0934" h="474147">
                    <a:moveTo>
                      <a:pt x="0" y="474147"/>
                    </a:moveTo>
                    <a:cubicBezTo>
                      <a:pt x="180622" y="238491"/>
                      <a:pt x="361245" y="2835"/>
                      <a:pt x="524934" y="13"/>
                    </a:cubicBezTo>
                    <a:cubicBezTo>
                      <a:pt x="688623" y="-2809"/>
                      <a:pt x="815623" y="448746"/>
                      <a:pt x="982134" y="457213"/>
                    </a:cubicBezTo>
                    <a:cubicBezTo>
                      <a:pt x="1148645" y="465680"/>
                      <a:pt x="1368778" y="59280"/>
                      <a:pt x="1524000" y="50813"/>
                    </a:cubicBezTo>
                    <a:cubicBezTo>
                      <a:pt x="1679222" y="42346"/>
                      <a:pt x="1783645" y="397946"/>
                      <a:pt x="1913467" y="406413"/>
                    </a:cubicBezTo>
                    <a:cubicBezTo>
                      <a:pt x="2043289" y="414880"/>
                      <a:pt x="2204156" y="98791"/>
                      <a:pt x="2302934" y="101613"/>
                    </a:cubicBezTo>
                    <a:cubicBezTo>
                      <a:pt x="2401712" y="104435"/>
                      <a:pt x="2421468" y="403591"/>
                      <a:pt x="2506134" y="423347"/>
                    </a:cubicBezTo>
                    <a:cubicBezTo>
                      <a:pt x="2590800" y="443103"/>
                      <a:pt x="2740378" y="304814"/>
                      <a:pt x="2810934" y="220147"/>
                    </a:cubicBezTo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9" name="Rectangle 98"/>
          <p:cNvSpPr/>
          <p:nvPr/>
        </p:nvSpPr>
        <p:spPr>
          <a:xfrm>
            <a:off x="7996081" y="4320550"/>
            <a:ext cx="845600" cy="454664"/>
          </a:xfrm>
          <a:prstGeom prst="rect">
            <a:avLst/>
          </a:prstGeom>
          <a:solidFill>
            <a:srgbClr val="6F4A2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92500" lnSpcReduction="20000"/>
          </a:bodyPr>
          <a:lstStyle/>
          <a:p>
            <a:pPr algn="ctr"/>
            <a:r>
              <a:rPr lang="en-US" sz="2900" dirty="0" smtClean="0"/>
              <a:t>Boss</a:t>
            </a:r>
            <a:endParaRPr lang="en-US" sz="2900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016324" y="4406251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New Job!</a:t>
            </a:r>
            <a:endParaRPr lang="en-US" sz="2400" dirty="0"/>
          </a:p>
        </p:txBody>
      </p:sp>
      <p:sp>
        <p:nvSpPr>
          <p:cNvPr id="82" name="Rectangle 81"/>
          <p:cNvSpPr/>
          <p:nvPr/>
        </p:nvSpPr>
        <p:spPr>
          <a:xfrm>
            <a:off x="4168538" y="4308632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New Job!</a:t>
            </a:r>
            <a:endParaRPr lang="en-US" sz="24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5849086" y="1305158"/>
            <a:ext cx="1675948" cy="915213"/>
          </a:xfrm>
          <a:prstGeom prst="wedgeRoundRectCallout">
            <a:avLst>
              <a:gd name="adj1" fmla="val 61799"/>
              <a:gd name="adj2" fmla="val 125579"/>
              <a:gd name="adj3" fmla="val 16667"/>
            </a:avLst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You’re Fired!!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6957" y="3969301"/>
            <a:ext cx="1523999" cy="918674"/>
            <a:chOff x="366957" y="3911569"/>
            <a:chExt cx="1523999" cy="918674"/>
          </a:xfrm>
        </p:grpSpPr>
        <p:sp>
          <p:nvSpPr>
            <p:cNvPr id="71" name="Rectangle 70"/>
            <p:cNvSpPr/>
            <p:nvPr/>
          </p:nvSpPr>
          <p:spPr>
            <a:xfrm>
              <a:off x="366957" y="4410114"/>
              <a:ext cx="1523999" cy="4201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 smtClean="0"/>
                <a:t>Portugal!</a:t>
              </a:r>
              <a:endParaRPr lang="en-US" sz="2400" dirty="0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>
              <a:off x="1128957" y="3911569"/>
              <a:ext cx="0" cy="4369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334423" y="3517164"/>
            <a:ext cx="2651305" cy="707886"/>
            <a:chOff x="190500" y="2417668"/>
            <a:chExt cx="2651305" cy="707886"/>
          </a:xfrm>
        </p:grpSpPr>
        <p:cxnSp>
          <p:nvCxnSpPr>
            <p:cNvPr id="157" name="Straight Connector 156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1761586" y="2417668"/>
              <a:ext cx="108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Remote</a:t>
              </a: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93150" y="4601409"/>
            <a:ext cx="2651305" cy="707886"/>
            <a:chOff x="190500" y="2417668"/>
            <a:chExt cx="2651305" cy="707886"/>
          </a:xfrm>
        </p:grpSpPr>
        <p:cxnSp>
          <p:nvCxnSpPr>
            <p:cNvPr id="160" name="Straight Connector 159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1761586" y="2417668"/>
              <a:ext cx="108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Remote</a:t>
              </a: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46063" y="5918534"/>
            <a:ext cx="2651305" cy="707886"/>
            <a:chOff x="190500" y="2417668"/>
            <a:chExt cx="2651305" cy="707886"/>
          </a:xfrm>
        </p:grpSpPr>
        <p:cxnSp>
          <p:nvCxnSpPr>
            <p:cNvPr id="163" name="Straight Connector 162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1761586" y="2417668"/>
              <a:ext cx="108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Remote</a:t>
              </a: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358956" y="1095751"/>
            <a:ext cx="1573868" cy="2690415"/>
            <a:chOff x="237587" y="2291713"/>
            <a:chExt cx="1573868" cy="2690415"/>
          </a:xfrm>
        </p:grpSpPr>
        <p:grpSp>
          <p:nvGrpSpPr>
            <p:cNvPr id="166" name="Group 165"/>
            <p:cNvGrpSpPr/>
            <p:nvPr/>
          </p:nvGrpSpPr>
          <p:grpSpPr>
            <a:xfrm>
              <a:off x="237587" y="2291713"/>
              <a:ext cx="1573868" cy="2178615"/>
              <a:chOff x="308837" y="575162"/>
              <a:chExt cx="1573868" cy="2178615"/>
            </a:xfrm>
          </p:grpSpPr>
          <p:cxnSp>
            <p:nvCxnSpPr>
              <p:cNvPr id="173" name="Straight Arrow Connector 172"/>
              <p:cNvCxnSpPr/>
              <p:nvPr/>
            </p:nvCxnSpPr>
            <p:spPr>
              <a:xfrm>
                <a:off x="1078838" y="2316827"/>
                <a:ext cx="0" cy="4369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4" name="TextBox 173"/>
              <p:cNvSpPr txBox="1"/>
              <p:nvPr/>
            </p:nvSpPr>
            <p:spPr>
              <a:xfrm>
                <a:off x="308837" y="575162"/>
                <a:ext cx="157386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My</a:t>
                </a:r>
              </a:p>
              <a:p>
                <a:pPr algn="ctr"/>
                <a:r>
                  <a:rPr lang="en-US" sz="2400" dirty="0" smtClean="0"/>
                  <a:t>Operations</a:t>
                </a:r>
                <a:endParaRPr lang="en-US" sz="2400" dirty="0"/>
              </a:p>
            </p:txBody>
          </p:sp>
        </p:grpSp>
        <p:sp>
          <p:nvSpPr>
            <p:cNvPr id="167" name="Rectangle 166"/>
            <p:cNvSpPr/>
            <p:nvPr/>
          </p:nvSpPr>
          <p:spPr>
            <a:xfrm>
              <a:off x="237587" y="4520463"/>
              <a:ext cx="1523999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New Job!</a:t>
              </a:r>
              <a:endParaRPr lang="en-US" sz="2400" dirty="0"/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358956" y="3269655"/>
              <a:ext cx="1297264" cy="615278"/>
              <a:chOff x="4244742" y="1943372"/>
              <a:chExt cx="1297264" cy="615278"/>
            </a:xfrm>
          </p:grpSpPr>
          <p:sp>
            <p:nvSpPr>
              <p:cNvPr id="169" name="Rectangle 168"/>
              <p:cNvSpPr/>
              <p:nvPr/>
            </p:nvSpPr>
            <p:spPr>
              <a:xfrm>
                <a:off x="4244742" y="1943372"/>
                <a:ext cx="1297264" cy="615278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900" dirty="0" smtClean="0"/>
                  <a:t>Boss</a:t>
                </a:r>
                <a:endParaRPr lang="en-US" sz="2900" dirty="0">
                  <a:solidFill>
                    <a:schemeClr val="bg1"/>
                  </a:solidFill>
                  <a:latin typeface="Calibri (Body)"/>
                  <a:cs typeface="Calibri (Body)"/>
                </a:endParaRPr>
              </a:p>
            </p:txBody>
          </p:sp>
          <p:grpSp>
            <p:nvGrpSpPr>
              <p:cNvPr id="170" name="Group 169"/>
              <p:cNvGrpSpPr/>
              <p:nvPr/>
            </p:nvGrpSpPr>
            <p:grpSpPr>
              <a:xfrm>
                <a:off x="4334717" y="2113200"/>
                <a:ext cx="1071182" cy="256710"/>
                <a:chOff x="4334717" y="2093956"/>
                <a:chExt cx="1071182" cy="256710"/>
              </a:xfrm>
            </p:grpSpPr>
            <p:cxnSp>
              <p:nvCxnSpPr>
                <p:cNvPr id="171" name="Straight Connector 170"/>
                <p:cNvCxnSpPr/>
                <p:nvPr/>
              </p:nvCxnSpPr>
              <p:spPr>
                <a:xfrm flipV="1">
                  <a:off x="4380848" y="2093956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4334717" y="2098850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457200" y="5101340"/>
            <a:ext cx="1297264" cy="1115107"/>
            <a:chOff x="457200" y="5005120"/>
            <a:chExt cx="1297264" cy="1115107"/>
          </a:xfrm>
        </p:grpSpPr>
        <p:cxnSp>
          <p:nvCxnSpPr>
            <p:cNvPr id="135" name="Straight Arrow Connector 134"/>
            <p:cNvCxnSpPr/>
            <p:nvPr/>
          </p:nvCxnSpPr>
          <p:spPr>
            <a:xfrm>
              <a:off x="1128957" y="5005120"/>
              <a:ext cx="0" cy="4369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/>
            <p:nvPr/>
          </p:nvSpPr>
          <p:spPr>
            <a:xfrm>
              <a:off x="457200" y="5504949"/>
              <a:ext cx="1297264" cy="615278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4168538" y="4299163"/>
            <a:ext cx="909706" cy="275577"/>
          </a:xfrm>
          <a:prstGeom prst="rect">
            <a:avLst/>
          </a:prstGeom>
          <a:solidFill>
            <a:srgbClr val="7F7F7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New Job!</a:t>
            </a:r>
            <a:endParaRPr lang="en-US" sz="2400" dirty="0"/>
          </a:p>
        </p:txBody>
      </p:sp>
      <p:sp>
        <p:nvSpPr>
          <p:cNvPr id="90" name="Rectangle 89"/>
          <p:cNvSpPr/>
          <p:nvPr/>
        </p:nvSpPr>
        <p:spPr>
          <a:xfrm>
            <a:off x="4297335" y="4444947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Portugal!</a:t>
            </a:r>
            <a:endParaRPr lang="en-US" sz="24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4155463" y="2638431"/>
            <a:ext cx="845600" cy="454664"/>
            <a:chOff x="-1543742" y="2795376"/>
            <a:chExt cx="845600" cy="454664"/>
          </a:xfrm>
        </p:grpSpPr>
        <p:sp>
          <p:nvSpPr>
            <p:cNvPr id="84" name="Rectangle 83"/>
            <p:cNvSpPr/>
            <p:nvPr/>
          </p:nvSpPr>
          <p:spPr>
            <a:xfrm>
              <a:off x="-1543742" y="2795376"/>
              <a:ext cx="845600" cy="454664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-1454598" y="2977927"/>
              <a:ext cx="668162" cy="106217"/>
              <a:chOff x="4381501" y="2385454"/>
              <a:chExt cx="1025051" cy="251816"/>
            </a:xfrm>
            <a:solidFill>
              <a:srgbClr val="7F7F7F"/>
            </a:solidFill>
          </p:grpSpPr>
          <p:cxnSp>
            <p:nvCxnSpPr>
              <p:cNvPr id="86" name="Straight Connector 85"/>
              <p:cNvCxnSpPr/>
              <p:nvPr/>
            </p:nvCxnSpPr>
            <p:spPr>
              <a:xfrm flipV="1">
                <a:off x="4381501" y="2385454"/>
                <a:ext cx="1025051" cy="251816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4381501" y="2385454"/>
                <a:ext cx="1025051" cy="251816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Rectangle 90"/>
          <p:cNvSpPr/>
          <p:nvPr/>
        </p:nvSpPr>
        <p:spPr>
          <a:xfrm>
            <a:off x="4263847" y="2763691"/>
            <a:ext cx="845600" cy="454664"/>
          </a:xfrm>
          <a:prstGeom prst="rect">
            <a:avLst/>
          </a:prstGeom>
          <a:solidFill>
            <a:srgbClr val="6F4A2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92500" lnSpcReduction="20000"/>
          </a:bodyPr>
          <a:lstStyle/>
          <a:p>
            <a:pPr algn="ctr"/>
            <a:r>
              <a:rPr lang="en-US" sz="2900" dirty="0" smtClean="0"/>
              <a:t>Boss</a:t>
            </a:r>
            <a:endParaRPr lang="en-US" sz="2900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75625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6" grpId="0" animBg="1"/>
      <p:bldP spid="93" grpId="0" animBg="1"/>
      <p:bldP spid="90" grpId="0" animBg="1"/>
      <p:bldP spid="9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 consistent view of multiple keys</a:t>
            </a:r>
          </a:p>
          <a:p>
            <a:pPr lvl="1"/>
            <a:r>
              <a:rPr lang="en-US" dirty="0" smtClean="0"/>
              <a:t>Snapshot of visible values</a:t>
            </a:r>
          </a:p>
          <a:p>
            <a:endParaRPr lang="en-US" dirty="0"/>
          </a:p>
          <a:p>
            <a:r>
              <a:rPr lang="en-US" dirty="0" smtClean="0"/>
              <a:t>Keys can be spread across many servers</a:t>
            </a:r>
          </a:p>
          <a:p>
            <a:endParaRPr lang="en-US" dirty="0"/>
          </a:p>
          <a:p>
            <a:r>
              <a:rPr lang="en-US" dirty="0" smtClean="0"/>
              <a:t>Takes at most 2 parallel                                              rounds of gets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r>
              <a:rPr lang="en-US" dirty="0" smtClean="0"/>
              <a:t>No locks, no blocking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863584" y="4275084"/>
            <a:ext cx="838200" cy="1921411"/>
          </a:xfrm>
          <a:prstGeom prst="rightBrace">
            <a:avLst>
              <a:gd name="adj1" fmla="val 41650"/>
              <a:gd name="adj2" fmla="val 49371"/>
            </a:avLst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07100" y="4908533"/>
            <a:ext cx="267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Low Latency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953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60623" y="1211704"/>
            <a:ext cx="3684629" cy="4171037"/>
            <a:chOff x="1260623" y="1211704"/>
            <a:chExt cx="3684629" cy="4171037"/>
          </a:xfrm>
        </p:grpSpPr>
        <p:grpSp>
          <p:nvGrpSpPr>
            <p:cNvPr id="12" name="Group 11"/>
            <p:cNvGrpSpPr/>
            <p:nvPr/>
          </p:nvGrpSpPr>
          <p:grpSpPr>
            <a:xfrm>
              <a:off x="1260623" y="1211704"/>
              <a:ext cx="3590262" cy="4171037"/>
              <a:chOff x="1260623" y="1211704"/>
              <a:chExt cx="3590262" cy="417103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1260623" y="2207742"/>
                <a:ext cx="3101100" cy="3174999"/>
                <a:chOff x="3276600" y="2832100"/>
                <a:chExt cx="3101100" cy="3174999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3276600" y="2832100"/>
                  <a:ext cx="3101100" cy="3174999"/>
                  <a:chOff x="3276600" y="2832100"/>
                  <a:chExt cx="3101100" cy="3174999"/>
                </a:xfrm>
              </p:grpSpPr>
              <p:sp>
                <p:nvSpPr>
                  <p:cNvPr id="29" name="Oval 28"/>
                  <p:cNvSpPr/>
                  <p:nvPr/>
                </p:nvSpPr>
                <p:spPr>
                  <a:xfrm>
                    <a:off x="3410521" y="2923259"/>
                    <a:ext cx="2837879" cy="2937147"/>
                  </a:xfrm>
                  <a:prstGeom prst="ellipse">
                    <a:avLst/>
                  </a:prstGeom>
                  <a:noFill/>
                  <a:ln w="5715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5725864" y="4817013"/>
                    <a:ext cx="651836" cy="670386"/>
                  </a:xfrm>
                  <a:prstGeom prst="ellipse">
                    <a:avLst/>
                  </a:prstGeom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5725864" y="3296936"/>
                    <a:ext cx="651836" cy="670386"/>
                  </a:xfrm>
                  <a:prstGeom prst="ellipse">
                    <a:avLst/>
                  </a:prstGeom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3276600" y="2832100"/>
                    <a:ext cx="2260599" cy="3174999"/>
                    <a:chOff x="3276600" y="2832100"/>
                    <a:chExt cx="2260599" cy="3174999"/>
                  </a:xfrm>
                </p:grpSpPr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3276600" y="2832100"/>
                      <a:ext cx="2082800" cy="317499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FFFFFF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8" name="Group 37"/>
                    <p:cNvGrpSpPr/>
                    <p:nvPr/>
                  </p:nvGrpSpPr>
                  <p:grpSpPr>
                    <a:xfrm>
                      <a:off x="5398768" y="2915331"/>
                      <a:ext cx="138431" cy="401336"/>
                      <a:chOff x="5398768" y="2915331"/>
                      <a:chExt cx="138431" cy="401336"/>
                    </a:xfrm>
                  </p:grpSpPr>
                  <p:sp>
                    <p:nvSpPr>
                      <p:cNvPr id="33" name="Rectangle 32"/>
                      <p:cNvSpPr/>
                      <p:nvPr/>
                    </p:nvSpPr>
                    <p:spPr>
                      <a:xfrm flipH="1">
                        <a:off x="5398768" y="2915331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" name="Rectangle 33"/>
                      <p:cNvSpPr/>
                      <p:nvPr/>
                    </p:nvSpPr>
                    <p:spPr>
                      <a:xfrm flipH="1">
                        <a:off x="5487668" y="3004231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5398768" y="5550580"/>
                      <a:ext cx="138431" cy="356886"/>
                      <a:chOff x="5398768" y="5550580"/>
                      <a:chExt cx="138431" cy="356886"/>
                    </a:xfrm>
                  </p:grpSpPr>
                  <p:sp>
                    <p:nvSpPr>
                      <p:cNvPr id="35" name="Rectangle 34"/>
                      <p:cNvSpPr/>
                      <p:nvPr/>
                    </p:nvSpPr>
                    <p:spPr>
                      <a:xfrm flipH="1">
                        <a:off x="5398768" y="5595030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" name="Rectangle 35"/>
                      <p:cNvSpPr/>
                      <p:nvPr/>
                    </p:nvSpPr>
                    <p:spPr>
                      <a:xfrm flipH="1">
                        <a:off x="5487668" y="5550580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41" name="Rectangle 40"/>
                <p:cNvSpPr/>
                <p:nvPr/>
              </p:nvSpPr>
              <p:spPr>
                <a:xfrm flipH="1">
                  <a:off x="5577837" y="3060816"/>
                  <a:ext cx="49531" cy="3124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 flipH="1">
                  <a:off x="5577837" y="5438812"/>
                  <a:ext cx="49531" cy="3124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3270404" y="1211704"/>
                <a:ext cx="158048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Remote</a:t>
                </a:r>
              </a:p>
              <a:p>
                <a:pPr algn="ctr"/>
                <a:r>
                  <a:rPr lang="en-US" sz="2400" dirty="0" smtClean="0"/>
                  <a:t>Datacenter</a:t>
                </a:r>
                <a:endParaRPr lang="en-US" sz="2400" dirty="0"/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4014001" y="2521562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035546" y="4181020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 smtClean="0"/>
                <a:t>Portugal!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Transactions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11869" y="1554580"/>
            <a:ext cx="2651305" cy="707886"/>
            <a:chOff x="190500" y="2417668"/>
            <a:chExt cx="2651305" cy="70788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761586" y="2417668"/>
              <a:ext cx="108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Remote</a:t>
              </a: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58956" y="2407897"/>
            <a:ext cx="2651305" cy="707886"/>
            <a:chOff x="190500" y="2417668"/>
            <a:chExt cx="2651305" cy="707886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761586" y="2417668"/>
              <a:ext cx="108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Remote</a:t>
              </a: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1869" y="3513338"/>
            <a:ext cx="2651305" cy="707886"/>
            <a:chOff x="190500" y="2417668"/>
            <a:chExt cx="2651305" cy="707886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761586" y="2417668"/>
              <a:ext cx="108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Remote</a:t>
              </a: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8956" y="1095751"/>
            <a:ext cx="1573868" cy="2690415"/>
            <a:chOff x="237587" y="2291713"/>
            <a:chExt cx="1573868" cy="2690415"/>
          </a:xfrm>
        </p:grpSpPr>
        <p:grpSp>
          <p:nvGrpSpPr>
            <p:cNvPr id="10" name="Group 9"/>
            <p:cNvGrpSpPr/>
            <p:nvPr/>
          </p:nvGrpSpPr>
          <p:grpSpPr>
            <a:xfrm>
              <a:off x="237587" y="2291713"/>
              <a:ext cx="1573868" cy="2178615"/>
              <a:chOff x="308837" y="575162"/>
              <a:chExt cx="1573868" cy="2178615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1078838" y="2316827"/>
                <a:ext cx="0" cy="4369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" name="TextBox 2"/>
              <p:cNvSpPr txBox="1"/>
              <p:nvPr/>
            </p:nvSpPr>
            <p:spPr>
              <a:xfrm>
                <a:off x="308837" y="575162"/>
                <a:ext cx="157386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My</a:t>
                </a:r>
              </a:p>
              <a:p>
                <a:pPr algn="ctr"/>
                <a:r>
                  <a:rPr lang="en-US" sz="2400" dirty="0" smtClean="0"/>
                  <a:t>Operations</a:t>
                </a:r>
                <a:endParaRPr lang="en-US" sz="2400" dirty="0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237587" y="4520463"/>
              <a:ext cx="1523999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New Job!</a:t>
              </a:r>
              <a:endParaRPr lang="en-US" sz="2400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58956" y="3269655"/>
              <a:ext cx="1297264" cy="615278"/>
              <a:chOff x="4244742" y="1943372"/>
              <a:chExt cx="1297264" cy="615278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4244742" y="1943372"/>
                <a:ext cx="1297264" cy="615278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900" dirty="0" smtClean="0"/>
                  <a:t>Boss</a:t>
                </a:r>
                <a:endParaRPr lang="en-US" sz="2900" dirty="0">
                  <a:solidFill>
                    <a:schemeClr val="bg1"/>
                  </a:solidFill>
                  <a:latin typeface="Calibri (Body)"/>
                  <a:cs typeface="Calibri (Body)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4334717" y="2113200"/>
                <a:ext cx="1071182" cy="256710"/>
                <a:chOff x="4334717" y="2093956"/>
                <a:chExt cx="1071182" cy="256710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4380848" y="2093956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334717" y="2098850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3" name="Rectangle 82"/>
          <p:cNvSpPr/>
          <p:nvPr/>
        </p:nvSpPr>
        <p:spPr>
          <a:xfrm>
            <a:off x="4017004" y="2523263"/>
            <a:ext cx="845600" cy="45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92500" lnSpcReduction="20000"/>
          </a:bodyPr>
          <a:lstStyle/>
          <a:p>
            <a:pPr algn="ctr"/>
            <a:r>
              <a:rPr lang="en-US" sz="2900" dirty="0" smtClean="0"/>
              <a:t>Boss</a:t>
            </a:r>
            <a:endParaRPr lang="en-US" sz="2900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991201" y="2901060"/>
            <a:ext cx="1998879" cy="454664"/>
            <a:chOff x="7145121" y="2554668"/>
            <a:chExt cx="1998879" cy="454664"/>
          </a:xfrm>
        </p:grpSpPr>
        <p:sp>
          <p:nvSpPr>
            <p:cNvPr id="90" name="Rectangle 89"/>
            <p:cNvSpPr/>
            <p:nvPr/>
          </p:nvSpPr>
          <p:spPr>
            <a:xfrm>
              <a:off x="8234294" y="2644212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 smtClean="0"/>
                <a:t>Portugal!</a:t>
              </a:r>
              <a:endParaRPr lang="en-US" sz="24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145121" y="2554668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</p:grpSp>
      <p:sp>
        <p:nvSpPr>
          <p:cNvPr id="92" name="Rectangle 91"/>
          <p:cNvSpPr/>
          <p:nvPr/>
        </p:nvSpPr>
        <p:spPr>
          <a:xfrm>
            <a:off x="4046249" y="4182589"/>
            <a:ext cx="909706" cy="275577"/>
          </a:xfrm>
          <a:prstGeom prst="rect">
            <a:avLst/>
          </a:prstGeom>
          <a:solidFill>
            <a:srgbClr val="7F7F7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Portugal!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4167182" y="2640447"/>
            <a:ext cx="845600" cy="454664"/>
            <a:chOff x="-2519295" y="2795376"/>
            <a:chExt cx="845600" cy="454664"/>
          </a:xfrm>
        </p:grpSpPr>
        <p:sp>
          <p:nvSpPr>
            <p:cNvPr id="74" name="Rectangle 73"/>
            <p:cNvSpPr/>
            <p:nvPr/>
          </p:nvSpPr>
          <p:spPr>
            <a:xfrm>
              <a:off x="-2519295" y="2795376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-2430151" y="2977927"/>
              <a:ext cx="668162" cy="106217"/>
              <a:chOff x="4381501" y="2385454"/>
              <a:chExt cx="1025051" cy="251816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flipV="1"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7243499" y="389450"/>
            <a:ext cx="1524000" cy="1807629"/>
            <a:chOff x="7243499" y="2311440"/>
            <a:chExt cx="1524000" cy="1807629"/>
          </a:xfrm>
        </p:grpSpPr>
        <p:pic>
          <p:nvPicPr>
            <p:cNvPr id="89" name="Picture 88" descr="mfreed_photo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7921" y="2311440"/>
              <a:ext cx="961131" cy="1167447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7243499" y="3543323"/>
              <a:ext cx="1524000" cy="575746"/>
              <a:chOff x="2607736" y="4961454"/>
              <a:chExt cx="1524000" cy="575746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2607736" y="4961454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2803361" y="5133557"/>
                <a:ext cx="794746" cy="204981"/>
              </a:xfrm>
              <a:custGeom>
                <a:avLst/>
                <a:gdLst>
                  <a:gd name="connsiteX0" fmla="*/ 0 w 2810934"/>
                  <a:gd name="connsiteY0" fmla="*/ 474147 h 474147"/>
                  <a:gd name="connsiteX1" fmla="*/ 524934 w 2810934"/>
                  <a:gd name="connsiteY1" fmla="*/ 13 h 474147"/>
                  <a:gd name="connsiteX2" fmla="*/ 982134 w 2810934"/>
                  <a:gd name="connsiteY2" fmla="*/ 457213 h 474147"/>
                  <a:gd name="connsiteX3" fmla="*/ 1524000 w 2810934"/>
                  <a:gd name="connsiteY3" fmla="*/ 50813 h 474147"/>
                  <a:gd name="connsiteX4" fmla="*/ 1913467 w 2810934"/>
                  <a:gd name="connsiteY4" fmla="*/ 406413 h 474147"/>
                  <a:gd name="connsiteX5" fmla="*/ 2302934 w 2810934"/>
                  <a:gd name="connsiteY5" fmla="*/ 101613 h 474147"/>
                  <a:gd name="connsiteX6" fmla="*/ 2506134 w 2810934"/>
                  <a:gd name="connsiteY6" fmla="*/ 423347 h 474147"/>
                  <a:gd name="connsiteX7" fmla="*/ 2810934 w 2810934"/>
                  <a:gd name="connsiteY7" fmla="*/ 220147 h 47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0934" h="474147">
                    <a:moveTo>
                      <a:pt x="0" y="474147"/>
                    </a:moveTo>
                    <a:cubicBezTo>
                      <a:pt x="180622" y="238491"/>
                      <a:pt x="361245" y="2835"/>
                      <a:pt x="524934" y="13"/>
                    </a:cubicBezTo>
                    <a:cubicBezTo>
                      <a:pt x="688623" y="-2809"/>
                      <a:pt x="815623" y="448746"/>
                      <a:pt x="982134" y="457213"/>
                    </a:cubicBezTo>
                    <a:cubicBezTo>
                      <a:pt x="1148645" y="465680"/>
                      <a:pt x="1368778" y="59280"/>
                      <a:pt x="1524000" y="50813"/>
                    </a:cubicBezTo>
                    <a:cubicBezTo>
                      <a:pt x="1679222" y="42346"/>
                      <a:pt x="1783645" y="397946"/>
                      <a:pt x="1913467" y="406413"/>
                    </a:cubicBezTo>
                    <a:cubicBezTo>
                      <a:pt x="2043289" y="414880"/>
                      <a:pt x="2204156" y="98791"/>
                      <a:pt x="2302934" y="101613"/>
                    </a:cubicBezTo>
                    <a:cubicBezTo>
                      <a:pt x="2401712" y="104435"/>
                      <a:pt x="2421468" y="403591"/>
                      <a:pt x="2506134" y="423347"/>
                    </a:cubicBezTo>
                    <a:cubicBezTo>
                      <a:pt x="2590800" y="443103"/>
                      <a:pt x="2740378" y="304814"/>
                      <a:pt x="2810934" y="220147"/>
                    </a:cubicBezTo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81"/>
          <p:cNvSpPr/>
          <p:nvPr/>
        </p:nvSpPr>
        <p:spPr>
          <a:xfrm>
            <a:off x="4161017" y="4300211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New Job!</a:t>
            </a:r>
            <a:endParaRPr lang="en-US" sz="24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366957" y="3969301"/>
            <a:ext cx="1523999" cy="918674"/>
            <a:chOff x="366957" y="3911569"/>
            <a:chExt cx="1523999" cy="918674"/>
          </a:xfrm>
        </p:grpSpPr>
        <p:sp>
          <p:nvSpPr>
            <p:cNvPr id="71" name="Rectangle 70"/>
            <p:cNvSpPr/>
            <p:nvPr/>
          </p:nvSpPr>
          <p:spPr>
            <a:xfrm>
              <a:off x="366957" y="4410114"/>
              <a:ext cx="1523999" cy="4201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 smtClean="0"/>
                <a:t>Portugal!</a:t>
              </a:r>
              <a:endParaRPr lang="en-US" sz="2400" dirty="0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1128957" y="3911569"/>
              <a:ext cx="0" cy="4369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593150" y="4601409"/>
            <a:ext cx="2651305" cy="707886"/>
            <a:chOff x="190500" y="2417668"/>
            <a:chExt cx="2651305" cy="707886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1761586" y="2417668"/>
              <a:ext cx="108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Remote</a:t>
              </a: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46063" y="5918534"/>
            <a:ext cx="2651305" cy="707886"/>
            <a:chOff x="190500" y="2417668"/>
            <a:chExt cx="2651305" cy="707886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1761586" y="2417668"/>
              <a:ext cx="108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Remote</a:t>
              </a: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57200" y="5101340"/>
            <a:ext cx="1297264" cy="1115107"/>
            <a:chOff x="457200" y="5005120"/>
            <a:chExt cx="1297264" cy="1115107"/>
          </a:xfrm>
        </p:grpSpPr>
        <p:cxnSp>
          <p:nvCxnSpPr>
            <p:cNvPr id="103" name="Straight Arrow Connector 102"/>
            <p:cNvCxnSpPr/>
            <p:nvPr/>
          </p:nvCxnSpPr>
          <p:spPr>
            <a:xfrm>
              <a:off x="1128957" y="5005120"/>
              <a:ext cx="0" cy="4369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457200" y="5504949"/>
              <a:ext cx="1297264" cy="615278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4167182" y="4297902"/>
            <a:ext cx="909706" cy="275577"/>
          </a:xfrm>
          <a:prstGeom prst="rect">
            <a:avLst/>
          </a:prstGeom>
          <a:solidFill>
            <a:srgbClr val="7F7F7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New Job!</a:t>
            </a:r>
            <a:endParaRPr lang="en-US" sz="2400" dirty="0"/>
          </a:p>
        </p:txBody>
      </p:sp>
      <p:sp>
        <p:nvSpPr>
          <p:cNvPr id="114" name="Rectangle 113"/>
          <p:cNvSpPr/>
          <p:nvPr/>
        </p:nvSpPr>
        <p:spPr>
          <a:xfrm>
            <a:off x="4265523" y="4405310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Portugal!</a:t>
            </a:r>
            <a:endParaRPr lang="en-US" sz="2400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4154409" y="2620511"/>
            <a:ext cx="845600" cy="454664"/>
            <a:chOff x="-1543742" y="2795376"/>
            <a:chExt cx="845600" cy="454664"/>
          </a:xfrm>
        </p:grpSpPr>
        <p:sp>
          <p:nvSpPr>
            <p:cNvPr id="116" name="Rectangle 115"/>
            <p:cNvSpPr/>
            <p:nvPr/>
          </p:nvSpPr>
          <p:spPr>
            <a:xfrm>
              <a:off x="-1543742" y="2795376"/>
              <a:ext cx="845600" cy="454664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-1454598" y="2977927"/>
              <a:ext cx="668162" cy="106217"/>
              <a:chOff x="4381501" y="2385454"/>
              <a:chExt cx="1025051" cy="251816"/>
            </a:xfrm>
            <a:solidFill>
              <a:srgbClr val="7F7F7F"/>
            </a:solidFill>
          </p:grpSpPr>
          <p:cxnSp>
            <p:nvCxnSpPr>
              <p:cNvPr id="118" name="Straight Connector 117"/>
              <p:cNvCxnSpPr/>
              <p:nvPr/>
            </p:nvCxnSpPr>
            <p:spPr>
              <a:xfrm flipV="1">
                <a:off x="4381501" y="2385454"/>
                <a:ext cx="1025051" cy="251816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4381501" y="2385454"/>
                <a:ext cx="1025051" cy="251816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0" name="Rectangle 119"/>
          <p:cNvSpPr/>
          <p:nvPr/>
        </p:nvSpPr>
        <p:spPr>
          <a:xfrm>
            <a:off x="4275566" y="2750595"/>
            <a:ext cx="845600" cy="454664"/>
          </a:xfrm>
          <a:prstGeom prst="rect">
            <a:avLst/>
          </a:prstGeom>
          <a:solidFill>
            <a:srgbClr val="6F4A2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92500" lnSpcReduction="20000"/>
          </a:bodyPr>
          <a:lstStyle/>
          <a:p>
            <a:pPr algn="ctr"/>
            <a:r>
              <a:rPr lang="en-US" sz="2900" dirty="0" smtClean="0"/>
              <a:t>Boss</a:t>
            </a:r>
            <a:endParaRPr lang="en-US" sz="2900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91201" y="5948050"/>
            <a:ext cx="1998879" cy="454664"/>
            <a:chOff x="7145121" y="5601658"/>
            <a:chExt cx="1998879" cy="454664"/>
          </a:xfrm>
        </p:grpSpPr>
        <p:sp>
          <p:nvSpPr>
            <p:cNvPr id="99" name="Rectangle 98"/>
            <p:cNvSpPr/>
            <p:nvPr/>
          </p:nvSpPr>
          <p:spPr>
            <a:xfrm>
              <a:off x="7145121" y="5601658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234294" y="5691202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 smtClean="0"/>
                <a:t>Portugal!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91201" y="3662807"/>
            <a:ext cx="1998879" cy="454664"/>
            <a:chOff x="7145121" y="3316415"/>
            <a:chExt cx="1998879" cy="454664"/>
          </a:xfrm>
        </p:grpSpPr>
        <p:sp>
          <p:nvSpPr>
            <p:cNvPr id="88" name="Rectangle 87"/>
            <p:cNvSpPr/>
            <p:nvPr/>
          </p:nvSpPr>
          <p:spPr>
            <a:xfrm>
              <a:off x="8234294" y="3405959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 smtClean="0"/>
                <a:t>Portugal!</a:t>
              </a:r>
              <a:endParaRPr lang="en-US" sz="2400" dirty="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7145121" y="3316415"/>
              <a:ext cx="845600" cy="454664"/>
              <a:chOff x="-2519295" y="2795376"/>
              <a:chExt cx="845600" cy="454664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-2519295" y="2795376"/>
                <a:ext cx="845600" cy="454664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rmAutofit fontScale="92500" lnSpcReduction="20000"/>
              </a:bodyPr>
              <a:lstStyle/>
              <a:p>
                <a:pPr algn="ctr"/>
                <a:r>
                  <a:rPr lang="en-US" sz="2900" dirty="0" smtClean="0"/>
                  <a:t>Boss</a:t>
                </a:r>
                <a:endParaRPr lang="en-US" sz="2900" dirty="0">
                  <a:solidFill>
                    <a:schemeClr val="bg1"/>
                  </a:solidFill>
                  <a:latin typeface="Calibri (Body)"/>
                  <a:cs typeface="Calibri (Body)"/>
                </a:endParaRPr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-2430151" y="2977927"/>
                <a:ext cx="668162" cy="106217"/>
                <a:chOff x="4381501" y="2385454"/>
                <a:chExt cx="1025051" cy="251816"/>
              </a:xfrm>
            </p:grpSpPr>
            <p:cxnSp>
              <p:nvCxnSpPr>
                <p:cNvPr id="127" name="Straight Connector 126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Group 6"/>
          <p:cNvGrpSpPr/>
          <p:nvPr/>
        </p:nvGrpSpPr>
        <p:grpSpPr>
          <a:xfrm>
            <a:off x="6991201" y="5186301"/>
            <a:ext cx="1998879" cy="454664"/>
            <a:chOff x="7145121" y="4839909"/>
            <a:chExt cx="1998879" cy="454664"/>
          </a:xfrm>
        </p:grpSpPr>
        <p:sp>
          <p:nvSpPr>
            <p:cNvPr id="121" name="Rectangle 120"/>
            <p:cNvSpPr/>
            <p:nvPr/>
          </p:nvSpPr>
          <p:spPr>
            <a:xfrm>
              <a:off x="8234294" y="4929453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 smtClean="0"/>
                <a:t>Portugal!</a:t>
              </a:r>
              <a:endParaRPr lang="en-US" sz="2400" dirty="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7145121" y="4839909"/>
              <a:ext cx="845600" cy="454664"/>
              <a:chOff x="-2519295" y="2795376"/>
              <a:chExt cx="845600" cy="454664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-2519295" y="2795376"/>
                <a:ext cx="845600" cy="454664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rmAutofit fontScale="92500" lnSpcReduction="20000"/>
              </a:bodyPr>
              <a:lstStyle/>
              <a:p>
                <a:pPr algn="ctr"/>
                <a:r>
                  <a:rPr lang="en-US" sz="2900" dirty="0" smtClean="0"/>
                  <a:t>Boss</a:t>
                </a:r>
                <a:endParaRPr lang="en-US" sz="2900" dirty="0">
                  <a:solidFill>
                    <a:schemeClr val="bg1"/>
                  </a:solidFill>
                  <a:latin typeface="Calibri (Body)"/>
                  <a:cs typeface="Calibri (Body)"/>
                </a:endParaRPr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-2430151" y="2977927"/>
                <a:ext cx="668162" cy="106217"/>
                <a:chOff x="4381501" y="2385454"/>
                <a:chExt cx="1025051" cy="251816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6991201" y="4424554"/>
            <a:ext cx="1998879" cy="454664"/>
            <a:chOff x="7145121" y="4078162"/>
            <a:chExt cx="1998879" cy="454664"/>
          </a:xfrm>
        </p:grpSpPr>
        <p:sp>
          <p:nvSpPr>
            <p:cNvPr id="100" name="Rectangle 99"/>
            <p:cNvSpPr/>
            <p:nvPr/>
          </p:nvSpPr>
          <p:spPr>
            <a:xfrm>
              <a:off x="8234294" y="4167706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 smtClean="0"/>
                <a:t>New Job!</a:t>
              </a:r>
              <a:endParaRPr lang="en-US" sz="2400" dirty="0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7145121" y="4078162"/>
              <a:ext cx="845600" cy="454664"/>
              <a:chOff x="-2519295" y="2795376"/>
              <a:chExt cx="845600" cy="454664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-2519295" y="2795376"/>
                <a:ext cx="845600" cy="454664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rmAutofit fontScale="92500" lnSpcReduction="20000"/>
              </a:bodyPr>
              <a:lstStyle/>
              <a:p>
                <a:pPr algn="ctr"/>
                <a:r>
                  <a:rPr lang="en-US" sz="2900" dirty="0" smtClean="0"/>
                  <a:t>Boss</a:t>
                </a:r>
                <a:endParaRPr lang="en-US" sz="2900" dirty="0">
                  <a:solidFill>
                    <a:schemeClr val="bg1"/>
                  </a:solidFill>
                  <a:latin typeface="Calibri (Body)"/>
                  <a:cs typeface="Calibri (Body)"/>
                </a:endParaRPr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-2430151" y="2977927"/>
                <a:ext cx="668162" cy="106217"/>
                <a:chOff x="4381501" y="2385454"/>
                <a:chExt cx="1025051" cy="251816"/>
              </a:xfrm>
            </p:grpSpPr>
            <p:cxnSp>
              <p:nvCxnSpPr>
                <p:cNvPr id="137" name="Straight Connector 136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39" name="TextBox 138"/>
          <p:cNvSpPr txBox="1"/>
          <p:nvPr/>
        </p:nvSpPr>
        <p:spPr>
          <a:xfrm>
            <a:off x="7218109" y="2225674"/>
            <a:ext cx="1817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Could Get</a:t>
            </a:r>
            <a:endParaRPr lang="en-US" sz="2800" u="sng" dirty="0"/>
          </a:p>
        </p:txBody>
      </p:sp>
      <p:grpSp>
        <p:nvGrpSpPr>
          <p:cNvPr id="18" name="Group 17"/>
          <p:cNvGrpSpPr/>
          <p:nvPr/>
        </p:nvGrpSpPr>
        <p:grpSpPr>
          <a:xfrm>
            <a:off x="4035546" y="5283108"/>
            <a:ext cx="2395861" cy="1231992"/>
            <a:chOff x="4035546" y="5283108"/>
            <a:chExt cx="2395861" cy="1231992"/>
          </a:xfrm>
        </p:grpSpPr>
        <p:grpSp>
          <p:nvGrpSpPr>
            <p:cNvPr id="140" name="Group 139"/>
            <p:cNvGrpSpPr/>
            <p:nvPr/>
          </p:nvGrpSpPr>
          <p:grpSpPr>
            <a:xfrm>
              <a:off x="4035546" y="5283108"/>
              <a:ext cx="2395861" cy="1231992"/>
              <a:chOff x="4360539" y="5283108"/>
              <a:chExt cx="2395861" cy="1231992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4360539" y="5283108"/>
                <a:ext cx="2395861" cy="1231992"/>
              </a:xfrm>
              <a:prstGeom prst="rect">
                <a:avLst/>
              </a:prstGeom>
              <a:noFill/>
              <a:ln w="5715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4969780" y="5290518"/>
                <a:ext cx="1186342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Never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5" name="Rectangle 144"/>
            <p:cNvSpPr/>
            <p:nvPr/>
          </p:nvSpPr>
          <p:spPr>
            <a:xfrm>
              <a:off x="4265523" y="5905233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318556" y="5994777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 smtClean="0"/>
                <a:t>New Job!</a:t>
              </a:r>
              <a:endParaRPr lang="en-US" sz="2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829841" y="8294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1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92" grpId="0" animBg="1"/>
      <p:bldP spid="82" grpId="0" animBg="1"/>
      <p:bldP spid="113" grpId="0" animBg="1"/>
      <p:bldP spid="114" grpId="0" animBg="1"/>
      <p:bldP spid="1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Wide-Area Storage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32349" y="1655679"/>
            <a:ext cx="2872851" cy="4564369"/>
            <a:chOff x="632349" y="1655679"/>
            <a:chExt cx="2872851" cy="45643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053" y="1655679"/>
              <a:ext cx="1354222" cy="13542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32349" y="3111504"/>
              <a:ext cx="2872851" cy="3108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Stores:</a:t>
              </a:r>
            </a:p>
            <a:p>
              <a:r>
                <a:rPr lang="en-US" sz="2800" dirty="0" smtClean="0"/>
                <a:t>Status Updates</a:t>
              </a:r>
            </a:p>
            <a:p>
              <a:r>
                <a:rPr lang="en-US" sz="2800" dirty="0" smtClean="0"/>
                <a:t>Likes</a:t>
              </a:r>
            </a:p>
            <a:p>
              <a:r>
                <a:rPr lang="en-US" sz="2800" dirty="0" smtClean="0"/>
                <a:t>Comments</a:t>
              </a:r>
            </a:p>
            <a:p>
              <a:r>
                <a:rPr lang="en-US" sz="2800" dirty="0" smtClean="0"/>
                <a:t>Photos</a:t>
              </a:r>
            </a:p>
            <a:p>
              <a:r>
                <a:rPr lang="en-US" sz="2800" dirty="0" smtClean="0"/>
                <a:t>Friends List</a:t>
              </a:r>
            </a:p>
            <a:p>
              <a:endParaRPr lang="en-US" sz="28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05200" y="1909681"/>
            <a:ext cx="2875715" cy="3043107"/>
            <a:chOff x="3505200" y="1909681"/>
            <a:chExt cx="2875715" cy="30431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17900" y="1909681"/>
              <a:ext cx="1527630" cy="112562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505200" y="3136906"/>
              <a:ext cx="287571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Stores:</a:t>
              </a:r>
            </a:p>
            <a:p>
              <a:r>
                <a:rPr lang="en-US" sz="2800" dirty="0" smtClean="0"/>
                <a:t>Tweets</a:t>
              </a:r>
            </a:p>
            <a:p>
              <a:r>
                <a:rPr lang="en-US" sz="2800" dirty="0" smtClean="0"/>
                <a:t>Favorites</a:t>
              </a:r>
            </a:p>
            <a:p>
              <a:r>
                <a:rPr lang="en-US" sz="2800" dirty="0" smtClean="0"/>
                <a:t>Following List</a:t>
              </a:r>
              <a:endParaRPr lang="en-US" sz="28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80915" y="1646109"/>
            <a:ext cx="2875715" cy="4143051"/>
            <a:chOff x="6380915" y="1646109"/>
            <a:chExt cx="2875715" cy="414305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3615" y="1646109"/>
              <a:ext cx="1409699" cy="138919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80915" y="3111504"/>
              <a:ext cx="287571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Stores:</a:t>
              </a:r>
            </a:p>
            <a:p>
              <a:r>
                <a:rPr lang="en-US" sz="2800" dirty="0" smtClean="0"/>
                <a:t>Posts</a:t>
              </a:r>
            </a:p>
            <a:p>
              <a:r>
                <a:rPr lang="en-US" sz="2800" dirty="0" smtClean="0"/>
                <a:t>+1s</a:t>
              </a:r>
            </a:p>
            <a:p>
              <a:r>
                <a:rPr lang="en-US" sz="2800" dirty="0" smtClean="0"/>
                <a:t>Comments</a:t>
              </a:r>
            </a:p>
            <a:p>
              <a:r>
                <a:rPr lang="en-US" sz="2800" dirty="0" smtClean="0"/>
                <a:t>Photos</a:t>
              </a:r>
            </a:p>
            <a:p>
              <a:r>
                <a:rPr lang="en-US" sz="2800" dirty="0" smtClean="0"/>
                <a:t>Circles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207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ALPS and Causal+, but …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Proliferation of dependencies reduces efficiency</a:t>
            </a:r>
          </a:p>
          <a:p>
            <a:pPr lvl="1"/>
            <a:r>
              <a:rPr lang="en-US" dirty="0" smtClean="0"/>
              <a:t>Results in lots of metadata</a:t>
            </a:r>
          </a:p>
          <a:p>
            <a:pPr lvl="1"/>
            <a:r>
              <a:rPr lang="en-US" dirty="0" smtClean="0"/>
              <a:t>Requires lots of verification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need to reduce metadata and dep_checks</a:t>
            </a:r>
          </a:p>
          <a:p>
            <a:pPr lvl="1"/>
            <a:r>
              <a:rPr lang="en-US" dirty="0" smtClean="0"/>
              <a:t>Nearest dependencies</a:t>
            </a:r>
          </a:p>
          <a:p>
            <a:pPr lvl="1"/>
            <a:r>
              <a:rPr lang="en-US" dirty="0" smtClean="0"/>
              <a:t>Dependency garbage collection</a:t>
            </a:r>
          </a:p>
        </p:txBody>
      </p:sp>
    </p:spTree>
    <p:extLst>
      <p:ext uri="{BB962C8B-B14F-4D97-AF65-F5344CB8AC3E}">
        <p14:creationId xmlns:p14="http://schemas.microsoft.com/office/powerpoint/2010/main" val="210312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Dependencies grow with client lifetime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751878" y="5180086"/>
            <a:ext cx="769616" cy="1005769"/>
            <a:chOff x="3751878" y="5180086"/>
            <a:chExt cx="769616" cy="1005769"/>
          </a:xfrm>
        </p:grpSpPr>
        <p:cxnSp>
          <p:nvCxnSpPr>
            <p:cNvPr id="6" name="Straight Arrow Connector 5"/>
            <p:cNvCxnSpPr>
              <a:stCxn id="9" idx="2"/>
            </p:cNvCxnSpPr>
            <p:nvPr/>
          </p:nvCxnSpPr>
          <p:spPr>
            <a:xfrm>
              <a:off x="3944282" y="5564894"/>
              <a:ext cx="577212" cy="62096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751878" y="5180086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51878" y="4184389"/>
            <a:ext cx="384808" cy="995697"/>
            <a:chOff x="3751878" y="4184389"/>
            <a:chExt cx="384808" cy="995697"/>
          </a:xfrm>
        </p:grpSpPr>
        <p:cxnSp>
          <p:nvCxnSpPr>
            <p:cNvPr id="13" name="Straight Arrow Connector 12"/>
            <p:cNvCxnSpPr>
              <a:stCxn id="16" idx="2"/>
              <a:endCxn id="9" idx="0"/>
            </p:cNvCxnSpPr>
            <p:nvPr/>
          </p:nvCxnSpPr>
          <p:spPr>
            <a:xfrm>
              <a:off x="3944282" y="4569197"/>
              <a:ext cx="0" cy="6108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751878" y="4184389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39212" y="3544547"/>
            <a:ext cx="402525" cy="2641308"/>
            <a:chOff x="4539212" y="3544547"/>
            <a:chExt cx="402525" cy="2641308"/>
          </a:xfrm>
        </p:grpSpPr>
        <p:cxnSp>
          <p:nvCxnSpPr>
            <p:cNvPr id="7" name="Straight Arrow Connector 6"/>
            <p:cNvCxnSpPr>
              <a:stCxn id="10" idx="2"/>
              <a:endCxn id="5" idx="0"/>
            </p:cNvCxnSpPr>
            <p:nvPr/>
          </p:nvCxnSpPr>
          <p:spPr>
            <a:xfrm flipH="1">
              <a:off x="4713898" y="5253861"/>
              <a:ext cx="17718" cy="9319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4539212" y="3544547"/>
              <a:ext cx="402525" cy="1709314"/>
              <a:chOff x="4539212" y="3544547"/>
              <a:chExt cx="402525" cy="170931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539212" y="4869053"/>
                <a:ext cx="384808" cy="3848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>
                <a:stCxn id="17" idx="2"/>
              </p:cNvCxnSpPr>
              <p:nvPr/>
            </p:nvCxnSpPr>
            <p:spPr>
              <a:xfrm flipH="1">
                <a:off x="4731615" y="3929355"/>
                <a:ext cx="17718" cy="9319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4556929" y="3544547"/>
                <a:ext cx="384808" cy="3848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906302" y="3713102"/>
            <a:ext cx="865817" cy="2472753"/>
            <a:chOff x="4906302" y="3713102"/>
            <a:chExt cx="865817" cy="2472753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4906302" y="5468675"/>
              <a:ext cx="655696" cy="7171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369594" y="5037608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10" idx="3"/>
              <a:endCxn id="11" idx="1"/>
            </p:cNvCxnSpPr>
            <p:nvPr/>
          </p:nvCxnSpPr>
          <p:spPr>
            <a:xfrm>
              <a:off x="4924020" y="5061457"/>
              <a:ext cx="445574" cy="168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1" idx="0"/>
            </p:cNvCxnSpPr>
            <p:nvPr/>
          </p:nvCxnSpPr>
          <p:spPr>
            <a:xfrm flipH="1">
              <a:off x="5561998" y="4144169"/>
              <a:ext cx="17717" cy="8934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387311" y="3713102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17" idx="3"/>
              <a:endCxn id="18" idx="1"/>
            </p:cNvCxnSpPr>
            <p:nvPr/>
          </p:nvCxnSpPr>
          <p:spPr>
            <a:xfrm>
              <a:off x="4941737" y="3736951"/>
              <a:ext cx="445574" cy="168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751878" y="3352143"/>
            <a:ext cx="384808" cy="832246"/>
            <a:chOff x="3751878" y="3352143"/>
            <a:chExt cx="384808" cy="832246"/>
          </a:xfrm>
        </p:grpSpPr>
        <p:cxnSp>
          <p:nvCxnSpPr>
            <p:cNvPr id="20" name="Straight Arrow Connector 19"/>
            <p:cNvCxnSpPr>
              <a:stCxn id="21" idx="2"/>
              <a:endCxn id="16" idx="0"/>
            </p:cNvCxnSpPr>
            <p:nvPr/>
          </p:nvCxnSpPr>
          <p:spPr>
            <a:xfrm>
              <a:off x="3944282" y="3736951"/>
              <a:ext cx="0" cy="4474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751878" y="3352143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116878" y="3314043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Put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3091478" y="4107532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Put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058756" y="5140672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Put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777278" y="6136035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Put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013160" y="4830624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Get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801688" y="5037992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301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4" grpId="1" animBg="1"/>
      <p:bldP spid="25" grpId="0" animBg="1"/>
      <p:bldP spid="25" grpId="1" animBg="1"/>
      <p:bldP spid="32" grpId="0" animBg="1"/>
      <p:bldP spid="32" grpId="1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Dependencies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3944282" y="5564894"/>
            <a:ext cx="577212" cy="620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4713898" y="5253861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6302" y="5468675"/>
            <a:ext cx="655696" cy="71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39212" y="486905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69594" y="5037608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4924020" y="5061457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3944282" y="4569197"/>
            <a:ext cx="0" cy="610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4731615" y="3929355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5561998" y="4144169"/>
            <a:ext cx="17717" cy="8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56929" y="35445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387311" y="371310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4941737" y="3736951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3944282" y="3736951"/>
            <a:ext cx="0" cy="44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750354" y="5180086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368070" y="5037608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1307443"/>
          </a:xfrm>
        </p:spPr>
        <p:txBody>
          <a:bodyPr>
            <a:normAutofit/>
          </a:bodyPr>
          <a:lstStyle/>
          <a:p>
            <a:r>
              <a:rPr lang="en-US" dirty="0" smtClean="0"/>
              <a:t>Transitively capture all ordering constraints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5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Nearest Are Few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3944282" y="5564894"/>
            <a:ext cx="577212" cy="620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4713898" y="5253861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6302" y="5468675"/>
            <a:ext cx="655696" cy="71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39212" y="486905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69594" y="5037608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4924020" y="5061457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3944282" y="4569197"/>
            <a:ext cx="0" cy="610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4731615" y="3929355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5561998" y="4144169"/>
            <a:ext cx="17717" cy="8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56929" y="35445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387311" y="371310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4941737" y="3736951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3944282" y="3736951"/>
            <a:ext cx="0" cy="44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750354" y="5180086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368070" y="5037608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7" idx="2"/>
            <a:endCxn id="26" idx="0"/>
          </p:cNvCxnSpPr>
          <p:nvPr/>
        </p:nvCxnSpPr>
        <p:spPr>
          <a:xfrm flipH="1">
            <a:off x="2814627" y="4469629"/>
            <a:ext cx="296224" cy="529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22223" y="49991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18447" y="40848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27" idx="3"/>
          </p:cNvCxnSpPr>
          <p:nvPr/>
        </p:nvCxnSpPr>
        <p:spPr>
          <a:xfrm>
            <a:off x="3303255" y="4277225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8" idx="2"/>
          </p:cNvCxnSpPr>
          <p:nvPr/>
        </p:nvCxnSpPr>
        <p:spPr>
          <a:xfrm>
            <a:off x="2095681" y="4548438"/>
            <a:ext cx="526542" cy="450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903277" y="416363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26" idx="3"/>
            <a:endCxn id="44" idx="1"/>
          </p:cNvCxnSpPr>
          <p:nvPr/>
        </p:nvCxnSpPr>
        <p:spPr>
          <a:xfrm>
            <a:off x="3007031" y="5191525"/>
            <a:ext cx="743323" cy="180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6" idx="2"/>
            <a:endCxn id="38" idx="0"/>
          </p:cNvCxnSpPr>
          <p:nvPr/>
        </p:nvCxnSpPr>
        <p:spPr>
          <a:xfrm flipH="1">
            <a:off x="2095681" y="3542122"/>
            <a:ext cx="192404" cy="6215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095681" y="3157314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stCxn id="48" idx="2"/>
          </p:cNvCxnSpPr>
          <p:nvPr/>
        </p:nvCxnSpPr>
        <p:spPr>
          <a:xfrm>
            <a:off x="1272915" y="3620931"/>
            <a:ext cx="630362" cy="563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80511" y="323612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51" idx="2"/>
            <a:endCxn id="40" idx="0"/>
          </p:cNvCxnSpPr>
          <p:nvPr/>
        </p:nvCxnSpPr>
        <p:spPr>
          <a:xfrm flipH="1">
            <a:off x="3944282" y="2664885"/>
            <a:ext cx="288041" cy="6872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039919" y="228007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53" idx="2"/>
          </p:cNvCxnSpPr>
          <p:nvPr/>
        </p:nvCxnSpPr>
        <p:spPr>
          <a:xfrm>
            <a:off x="3217153" y="2743694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024749" y="23588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53" idx="2"/>
            <a:endCxn id="27" idx="0"/>
          </p:cNvCxnSpPr>
          <p:nvPr/>
        </p:nvCxnSpPr>
        <p:spPr>
          <a:xfrm flipH="1">
            <a:off x="3110851" y="2743694"/>
            <a:ext cx="106302" cy="1341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3" idx="0"/>
          </p:cNvCxnSpPr>
          <p:nvPr/>
        </p:nvCxnSpPr>
        <p:spPr>
          <a:xfrm>
            <a:off x="4254611" y="2664885"/>
            <a:ext cx="494722" cy="879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4" idx="1"/>
            <a:endCxn id="34" idx="3"/>
          </p:cNvCxnSpPr>
          <p:nvPr/>
        </p:nvCxnSpPr>
        <p:spPr>
          <a:xfrm flipH="1">
            <a:off x="5772119" y="3858751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433987" y="36663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66" idx="2"/>
          </p:cNvCxnSpPr>
          <p:nvPr/>
        </p:nvCxnSpPr>
        <p:spPr>
          <a:xfrm>
            <a:off x="6115241" y="3049693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22837" y="266488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>
            <a:stCxn id="66" idx="2"/>
            <a:endCxn id="34" idx="0"/>
          </p:cNvCxnSpPr>
          <p:nvPr/>
        </p:nvCxnSpPr>
        <p:spPr>
          <a:xfrm flipH="1">
            <a:off x="5579715" y="3049693"/>
            <a:ext cx="535526" cy="6634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2"/>
            <a:endCxn id="18" idx="3"/>
          </p:cNvCxnSpPr>
          <p:nvPr/>
        </p:nvCxnSpPr>
        <p:spPr>
          <a:xfrm flipH="1">
            <a:off x="5754402" y="4051155"/>
            <a:ext cx="871989" cy="1178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269827" y="362420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>
            <a:stCxn id="77" idx="1"/>
            <a:endCxn id="75" idx="3"/>
          </p:cNvCxnSpPr>
          <p:nvPr/>
        </p:nvCxnSpPr>
        <p:spPr>
          <a:xfrm flipH="1">
            <a:off x="7654635" y="3769849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316503" y="357744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>
            <a:stCxn id="79" idx="2"/>
            <a:endCxn id="77" idx="0"/>
          </p:cNvCxnSpPr>
          <p:nvPr/>
        </p:nvCxnSpPr>
        <p:spPr>
          <a:xfrm>
            <a:off x="8382565" y="2921780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190161" y="253697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75" idx="1"/>
            <a:endCxn id="64" idx="3"/>
          </p:cNvCxnSpPr>
          <p:nvPr/>
        </p:nvCxnSpPr>
        <p:spPr>
          <a:xfrm flipH="1">
            <a:off x="6818795" y="3816604"/>
            <a:ext cx="451032" cy="421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6" idx="2"/>
          </p:cNvCxnSpPr>
          <p:nvPr/>
        </p:nvCxnSpPr>
        <p:spPr>
          <a:xfrm>
            <a:off x="7321301" y="2939021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128897" y="255421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1307443"/>
          </a:xfrm>
        </p:spPr>
        <p:txBody>
          <a:bodyPr>
            <a:normAutofit/>
          </a:bodyPr>
          <a:lstStyle/>
          <a:p>
            <a:r>
              <a:rPr lang="en-US" dirty="0" smtClean="0"/>
              <a:t>Transitively capture all ordering constraints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1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Nearest Are Few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Only check nearest when replicating</a:t>
            </a:r>
          </a:p>
          <a:p>
            <a:endParaRPr lang="en-US" dirty="0"/>
          </a:p>
          <a:p>
            <a:r>
              <a:rPr lang="en-US" dirty="0" smtClean="0"/>
              <a:t>COPS only tracks nearest</a:t>
            </a:r>
          </a:p>
          <a:p>
            <a:endParaRPr lang="en-US" dirty="0"/>
          </a:p>
          <a:p>
            <a:r>
              <a:rPr lang="en-US" dirty="0" smtClean="0"/>
              <a:t>COPS-GT tracks non-nearest for transactions</a:t>
            </a:r>
          </a:p>
          <a:p>
            <a:endParaRPr lang="en-US" dirty="0"/>
          </a:p>
          <a:p>
            <a:r>
              <a:rPr lang="en-US" dirty="0" smtClean="0"/>
              <a:t>Dependency garbage collection tames metadata in COPS-GT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3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COPS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transactions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consistent view of multiple keys</a:t>
            </a:r>
          </a:p>
          <a:p>
            <a:endParaRPr lang="en-US" dirty="0"/>
          </a:p>
          <a:p>
            <a:r>
              <a:rPr lang="en-US" dirty="0" smtClean="0"/>
              <a:t>Nearest Dependencies</a:t>
            </a:r>
          </a:p>
          <a:p>
            <a:pPr lvl="1"/>
            <a:r>
              <a:rPr lang="en-US" dirty="0" smtClean="0"/>
              <a:t>Reduce number of dep_checks</a:t>
            </a:r>
          </a:p>
          <a:p>
            <a:pPr lvl="1"/>
            <a:r>
              <a:rPr lang="en-US" dirty="0" smtClean="0"/>
              <a:t>Reduce metadata in COPS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217210" y="3075718"/>
            <a:ext cx="1022786" cy="1628210"/>
            <a:chOff x="3750354" y="3352143"/>
            <a:chExt cx="2021765" cy="3218520"/>
          </a:xfrm>
        </p:grpSpPr>
        <p:sp>
          <p:nvSpPr>
            <p:cNvPr id="5" name="Rectangle 4"/>
            <p:cNvSpPr/>
            <p:nvPr/>
          </p:nvSpPr>
          <p:spPr>
            <a:xfrm>
              <a:off x="4521494" y="6185855"/>
              <a:ext cx="384808" cy="38480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stCxn id="9" idx="2"/>
            </p:cNvCxnSpPr>
            <p:nvPr/>
          </p:nvCxnSpPr>
          <p:spPr>
            <a:xfrm>
              <a:off x="3944282" y="5564894"/>
              <a:ext cx="577212" cy="62096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0" idx="2"/>
              <a:endCxn id="5" idx="0"/>
            </p:cNvCxnSpPr>
            <p:nvPr/>
          </p:nvCxnSpPr>
          <p:spPr>
            <a:xfrm flipH="1">
              <a:off x="4713898" y="5253861"/>
              <a:ext cx="17718" cy="9319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4906302" y="5468675"/>
              <a:ext cx="655696" cy="7171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751878" y="5180086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39212" y="4869053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69594" y="5037608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10" idx="3"/>
              <a:endCxn id="11" idx="1"/>
            </p:cNvCxnSpPr>
            <p:nvPr/>
          </p:nvCxnSpPr>
          <p:spPr>
            <a:xfrm>
              <a:off x="4924020" y="5061457"/>
              <a:ext cx="445574" cy="168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6" idx="2"/>
              <a:endCxn id="9" idx="0"/>
            </p:cNvCxnSpPr>
            <p:nvPr/>
          </p:nvCxnSpPr>
          <p:spPr>
            <a:xfrm>
              <a:off x="3944282" y="4569197"/>
              <a:ext cx="0" cy="6108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7" idx="2"/>
            </p:cNvCxnSpPr>
            <p:nvPr/>
          </p:nvCxnSpPr>
          <p:spPr>
            <a:xfrm flipH="1">
              <a:off x="4731615" y="3929355"/>
              <a:ext cx="17718" cy="9319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1" idx="0"/>
            </p:cNvCxnSpPr>
            <p:nvPr/>
          </p:nvCxnSpPr>
          <p:spPr>
            <a:xfrm flipH="1">
              <a:off x="5561998" y="4144169"/>
              <a:ext cx="17717" cy="8934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751878" y="4184389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56929" y="3544547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87311" y="3713102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17" idx="3"/>
              <a:endCxn id="18" idx="1"/>
            </p:cNvCxnSpPr>
            <p:nvPr/>
          </p:nvCxnSpPr>
          <p:spPr>
            <a:xfrm>
              <a:off x="4941737" y="3736951"/>
              <a:ext cx="445574" cy="168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21" idx="2"/>
              <a:endCxn id="16" idx="0"/>
            </p:cNvCxnSpPr>
            <p:nvPr/>
          </p:nvCxnSpPr>
          <p:spPr>
            <a:xfrm>
              <a:off x="3944282" y="3736951"/>
              <a:ext cx="0" cy="4474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751878" y="3352143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50354" y="5180086"/>
              <a:ext cx="384808" cy="38480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68070" y="5037608"/>
              <a:ext cx="384808" cy="38480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234309" y="1979595"/>
            <a:ext cx="1255256" cy="494298"/>
            <a:chOff x="4927600" y="2476500"/>
            <a:chExt cx="1321295" cy="965200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4927600" y="2832100"/>
              <a:ext cx="8763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927600" y="2984500"/>
              <a:ext cx="1321295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927600" y="3289300"/>
              <a:ext cx="1204910" cy="25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927600" y="3162300"/>
              <a:ext cx="746222" cy="279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927600" y="2476500"/>
              <a:ext cx="1074837" cy="355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612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Overhead of get </a:t>
            </a:r>
            <a:r>
              <a:rPr lang="en-US" dirty="0" smtClean="0"/>
              <a:t>transactions?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Compare to previous causal+ systems?</a:t>
            </a:r>
          </a:p>
          <a:p>
            <a:endParaRPr lang="en-US" dirty="0" smtClean="0"/>
          </a:p>
          <a:p>
            <a:r>
              <a:rPr lang="en-US" dirty="0" smtClean="0"/>
              <a:t>Scale?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0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041401" y="1828039"/>
            <a:ext cx="4250266" cy="42502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808335" y="3106334"/>
            <a:ext cx="2286000" cy="1619903"/>
            <a:chOff x="5808335" y="3106334"/>
            <a:chExt cx="2286000" cy="1619903"/>
          </a:xfrm>
        </p:grpSpPr>
        <p:sp>
          <p:nvSpPr>
            <p:cNvPr id="66" name="Rectangle 65"/>
            <p:cNvSpPr/>
            <p:nvPr/>
          </p:nvSpPr>
          <p:spPr>
            <a:xfrm>
              <a:off x="6339982" y="3517971"/>
              <a:ext cx="1208266" cy="120826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2825" y="3576192"/>
              <a:ext cx="649864" cy="1034514"/>
              <a:chOff x="6912825" y="3441484"/>
              <a:chExt cx="649864" cy="1034514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6912825" y="3441484"/>
                <a:ext cx="649864" cy="14874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600" b="1" u="sng" dirty="0" smtClean="0"/>
                  <a:t>COPS</a:t>
                </a:r>
                <a:endParaRPr lang="en-US" sz="600" b="1" u="sng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004287" y="3627564"/>
                <a:ext cx="462126" cy="1636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7004287" y="3855818"/>
                <a:ext cx="462126" cy="1636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7004287" y="4084072"/>
                <a:ext cx="462126" cy="1636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004287" y="4312325"/>
                <a:ext cx="462126" cy="1636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5808335" y="3106334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400" b="1" dirty="0" smtClean="0"/>
                <a:t>Remote DC</a:t>
              </a:r>
              <a:endParaRPr lang="en-US" sz="24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93731" y="2975279"/>
            <a:ext cx="1225559" cy="2408756"/>
            <a:chOff x="4893731" y="2975279"/>
            <a:chExt cx="1225559" cy="2408756"/>
          </a:xfrm>
        </p:grpSpPr>
        <p:cxnSp>
          <p:nvCxnSpPr>
            <p:cNvPr id="78" name="Straight Arrow Connector 77"/>
            <p:cNvCxnSpPr>
              <a:stCxn id="59" idx="6"/>
            </p:cNvCxnSpPr>
            <p:nvPr/>
          </p:nvCxnSpPr>
          <p:spPr>
            <a:xfrm>
              <a:off x="4893731" y="2975279"/>
              <a:ext cx="1225559" cy="493190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4893731" y="3796859"/>
              <a:ext cx="1225559" cy="140055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893731" y="4398695"/>
              <a:ext cx="1225559" cy="197561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4893731" y="4785348"/>
              <a:ext cx="1225559" cy="598687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005667" y="1955559"/>
            <a:ext cx="2286000" cy="3716349"/>
            <a:chOff x="3005667" y="1820851"/>
            <a:chExt cx="2286000" cy="3716349"/>
          </a:xfrm>
        </p:grpSpPr>
        <p:sp>
          <p:nvSpPr>
            <p:cNvPr id="52" name="TextBox 51"/>
            <p:cNvSpPr txBox="1"/>
            <p:nvPr/>
          </p:nvSpPr>
          <p:spPr>
            <a:xfrm>
              <a:off x="3005667" y="1820851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800" b="1" u="sng" dirty="0" smtClean="0"/>
                <a:t>COPS Servers</a:t>
              </a:r>
              <a:endParaRPr lang="en-US" sz="2800" b="1" u="sng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3268131" y="2552698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3268131" y="3355617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3268131" y="4961454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3268131" y="4199094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85333" y="1951067"/>
            <a:ext cx="1727200" cy="3748487"/>
            <a:chOff x="1185333" y="1951067"/>
            <a:chExt cx="1727200" cy="3748487"/>
          </a:xfrm>
        </p:grpSpPr>
        <p:sp>
          <p:nvSpPr>
            <p:cNvPr id="51" name="TextBox 50"/>
            <p:cNvSpPr txBox="1"/>
            <p:nvPr/>
          </p:nvSpPr>
          <p:spPr>
            <a:xfrm>
              <a:off x="1185333" y="1951067"/>
              <a:ext cx="17272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800" b="1" u="sng" dirty="0" smtClean="0"/>
                <a:t>Clients</a:t>
              </a:r>
              <a:endParaRPr lang="en-US" sz="2800" b="1" u="sng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253069" y="2715052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53069" y="3517971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53069" y="4320890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53069" y="5123808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388533" y="2771488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798473" y="2923888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480502" y="3076288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296564" y="4352050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706504" y="4504450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388533" y="4656850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1392766" y="3575310"/>
              <a:ext cx="1137851" cy="443097"/>
              <a:chOff x="1222962" y="4369742"/>
              <a:chExt cx="1137851" cy="443097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1448964" y="4369742"/>
                <a:ext cx="819880" cy="138297"/>
              </a:xfrm>
              <a:custGeom>
                <a:avLst/>
                <a:gdLst>
                  <a:gd name="connsiteX0" fmla="*/ 0 w 2810934"/>
                  <a:gd name="connsiteY0" fmla="*/ 474147 h 474147"/>
                  <a:gd name="connsiteX1" fmla="*/ 524934 w 2810934"/>
                  <a:gd name="connsiteY1" fmla="*/ 13 h 474147"/>
                  <a:gd name="connsiteX2" fmla="*/ 982134 w 2810934"/>
                  <a:gd name="connsiteY2" fmla="*/ 457213 h 474147"/>
                  <a:gd name="connsiteX3" fmla="*/ 1524000 w 2810934"/>
                  <a:gd name="connsiteY3" fmla="*/ 50813 h 474147"/>
                  <a:gd name="connsiteX4" fmla="*/ 1913467 w 2810934"/>
                  <a:gd name="connsiteY4" fmla="*/ 406413 h 474147"/>
                  <a:gd name="connsiteX5" fmla="*/ 2302934 w 2810934"/>
                  <a:gd name="connsiteY5" fmla="*/ 101613 h 474147"/>
                  <a:gd name="connsiteX6" fmla="*/ 2506134 w 2810934"/>
                  <a:gd name="connsiteY6" fmla="*/ 423347 h 474147"/>
                  <a:gd name="connsiteX7" fmla="*/ 2810934 w 2810934"/>
                  <a:gd name="connsiteY7" fmla="*/ 220147 h 47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0934" h="474147">
                    <a:moveTo>
                      <a:pt x="0" y="474147"/>
                    </a:moveTo>
                    <a:cubicBezTo>
                      <a:pt x="180622" y="238491"/>
                      <a:pt x="361245" y="2835"/>
                      <a:pt x="524934" y="13"/>
                    </a:cubicBezTo>
                    <a:cubicBezTo>
                      <a:pt x="688623" y="-2809"/>
                      <a:pt x="815623" y="448746"/>
                      <a:pt x="982134" y="457213"/>
                    </a:cubicBezTo>
                    <a:cubicBezTo>
                      <a:pt x="1148645" y="465680"/>
                      <a:pt x="1368778" y="59280"/>
                      <a:pt x="1524000" y="50813"/>
                    </a:cubicBezTo>
                    <a:cubicBezTo>
                      <a:pt x="1679222" y="42346"/>
                      <a:pt x="1783645" y="397946"/>
                      <a:pt x="1913467" y="406413"/>
                    </a:cubicBezTo>
                    <a:cubicBezTo>
                      <a:pt x="2043289" y="414880"/>
                      <a:pt x="2204156" y="98791"/>
                      <a:pt x="2302934" y="101613"/>
                    </a:cubicBezTo>
                    <a:cubicBezTo>
                      <a:pt x="2401712" y="104435"/>
                      <a:pt x="2421468" y="403591"/>
                      <a:pt x="2506134" y="423347"/>
                    </a:cubicBezTo>
                    <a:cubicBezTo>
                      <a:pt x="2590800" y="443103"/>
                      <a:pt x="2740378" y="304814"/>
                      <a:pt x="2810934" y="22014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1222962" y="4522142"/>
                <a:ext cx="819880" cy="138297"/>
              </a:xfrm>
              <a:custGeom>
                <a:avLst/>
                <a:gdLst>
                  <a:gd name="connsiteX0" fmla="*/ 0 w 2810934"/>
                  <a:gd name="connsiteY0" fmla="*/ 474147 h 474147"/>
                  <a:gd name="connsiteX1" fmla="*/ 524934 w 2810934"/>
                  <a:gd name="connsiteY1" fmla="*/ 13 h 474147"/>
                  <a:gd name="connsiteX2" fmla="*/ 982134 w 2810934"/>
                  <a:gd name="connsiteY2" fmla="*/ 457213 h 474147"/>
                  <a:gd name="connsiteX3" fmla="*/ 1524000 w 2810934"/>
                  <a:gd name="connsiteY3" fmla="*/ 50813 h 474147"/>
                  <a:gd name="connsiteX4" fmla="*/ 1913467 w 2810934"/>
                  <a:gd name="connsiteY4" fmla="*/ 406413 h 474147"/>
                  <a:gd name="connsiteX5" fmla="*/ 2302934 w 2810934"/>
                  <a:gd name="connsiteY5" fmla="*/ 101613 h 474147"/>
                  <a:gd name="connsiteX6" fmla="*/ 2506134 w 2810934"/>
                  <a:gd name="connsiteY6" fmla="*/ 423347 h 474147"/>
                  <a:gd name="connsiteX7" fmla="*/ 2810934 w 2810934"/>
                  <a:gd name="connsiteY7" fmla="*/ 220147 h 47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0934" h="474147">
                    <a:moveTo>
                      <a:pt x="0" y="474147"/>
                    </a:moveTo>
                    <a:cubicBezTo>
                      <a:pt x="180622" y="238491"/>
                      <a:pt x="361245" y="2835"/>
                      <a:pt x="524934" y="13"/>
                    </a:cubicBezTo>
                    <a:cubicBezTo>
                      <a:pt x="688623" y="-2809"/>
                      <a:pt x="815623" y="448746"/>
                      <a:pt x="982134" y="457213"/>
                    </a:cubicBezTo>
                    <a:cubicBezTo>
                      <a:pt x="1148645" y="465680"/>
                      <a:pt x="1368778" y="59280"/>
                      <a:pt x="1524000" y="50813"/>
                    </a:cubicBezTo>
                    <a:cubicBezTo>
                      <a:pt x="1679222" y="42346"/>
                      <a:pt x="1783645" y="397946"/>
                      <a:pt x="1913467" y="406413"/>
                    </a:cubicBezTo>
                    <a:cubicBezTo>
                      <a:pt x="2043289" y="414880"/>
                      <a:pt x="2204156" y="98791"/>
                      <a:pt x="2302934" y="101613"/>
                    </a:cubicBezTo>
                    <a:cubicBezTo>
                      <a:pt x="2401712" y="104435"/>
                      <a:pt x="2421468" y="403591"/>
                      <a:pt x="2506134" y="423347"/>
                    </a:cubicBezTo>
                    <a:cubicBezTo>
                      <a:pt x="2590800" y="443103"/>
                      <a:pt x="2740378" y="304814"/>
                      <a:pt x="2810934" y="22014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1540933" y="4674542"/>
                <a:ext cx="819880" cy="138297"/>
              </a:xfrm>
              <a:custGeom>
                <a:avLst/>
                <a:gdLst>
                  <a:gd name="connsiteX0" fmla="*/ 0 w 2810934"/>
                  <a:gd name="connsiteY0" fmla="*/ 474147 h 474147"/>
                  <a:gd name="connsiteX1" fmla="*/ 524934 w 2810934"/>
                  <a:gd name="connsiteY1" fmla="*/ 13 h 474147"/>
                  <a:gd name="connsiteX2" fmla="*/ 982134 w 2810934"/>
                  <a:gd name="connsiteY2" fmla="*/ 457213 h 474147"/>
                  <a:gd name="connsiteX3" fmla="*/ 1524000 w 2810934"/>
                  <a:gd name="connsiteY3" fmla="*/ 50813 h 474147"/>
                  <a:gd name="connsiteX4" fmla="*/ 1913467 w 2810934"/>
                  <a:gd name="connsiteY4" fmla="*/ 406413 h 474147"/>
                  <a:gd name="connsiteX5" fmla="*/ 2302934 w 2810934"/>
                  <a:gd name="connsiteY5" fmla="*/ 101613 h 474147"/>
                  <a:gd name="connsiteX6" fmla="*/ 2506134 w 2810934"/>
                  <a:gd name="connsiteY6" fmla="*/ 423347 h 474147"/>
                  <a:gd name="connsiteX7" fmla="*/ 2810934 w 2810934"/>
                  <a:gd name="connsiteY7" fmla="*/ 220147 h 47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0934" h="474147">
                    <a:moveTo>
                      <a:pt x="0" y="474147"/>
                    </a:moveTo>
                    <a:cubicBezTo>
                      <a:pt x="180622" y="238491"/>
                      <a:pt x="361245" y="2835"/>
                      <a:pt x="524934" y="13"/>
                    </a:cubicBezTo>
                    <a:cubicBezTo>
                      <a:pt x="688623" y="-2809"/>
                      <a:pt x="815623" y="448746"/>
                      <a:pt x="982134" y="457213"/>
                    </a:cubicBezTo>
                    <a:cubicBezTo>
                      <a:pt x="1148645" y="465680"/>
                      <a:pt x="1368778" y="59280"/>
                      <a:pt x="1524000" y="50813"/>
                    </a:cubicBezTo>
                    <a:cubicBezTo>
                      <a:pt x="1679222" y="42346"/>
                      <a:pt x="1783645" y="397946"/>
                      <a:pt x="1913467" y="406413"/>
                    </a:cubicBezTo>
                    <a:cubicBezTo>
                      <a:pt x="2043289" y="414880"/>
                      <a:pt x="2204156" y="98791"/>
                      <a:pt x="2302934" y="101613"/>
                    </a:cubicBezTo>
                    <a:cubicBezTo>
                      <a:pt x="2401712" y="104435"/>
                      <a:pt x="2421468" y="403591"/>
                      <a:pt x="2506134" y="423347"/>
                    </a:cubicBezTo>
                    <a:cubicBezTo>
                      <a:pt x="2590800" y="443103"/>
                      <a:pt x="2740378" y="304814"/>
                      <a:pt x="2810934" y="22014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1315804" y="5162486"/>
              <a:ext cx="1137851" cy="443097"/>
              <a:chOff x="1222962" y="4369742"/>
              <a:chExt cx="1137851" cy="443097"/>
            </a:xfrm>
          </p:grpSpPr>
          <p:sp>
            <p:nvSpPr>
              <p:cNvPr id="114" name="Freeform 113"/>
              <p:cNvSpPr/>
              <p:nvPr/>
            </p:nvSpPr>
            <p:spPr>
              <a:xfrm>
                <a:off x="1448964" y="4369742"/>
                <a:ext cx="819880" cy="138297"/>
              </a:xfrm>
              <a:custGeom>
                <a:avLst/>
                <a:gdLst>
                  <a:gd name="connsiteX0" fmla="*/ 0 w 2810934"/>
                  <a:gd name="connsiteY0" fmla="*/ 474147 h 474147"/>
                  <a:gd name="connsiteX1" fmla="*/ 524934 w 2810934"/>
                  <a:gd name="connsiteY1" fmla="*/ 13 h 474147"/>
                  <a:gd name="connsiteX2" fmla="*/ 982134 w 2810934"/>
                  <a:gd name="connsiteY2" fmla="*/ 457213 h 474147"/>
                  <a:gd name="connsiteX3" fmla="*/ 1524000 w 2810934"/>
                  <a:gd name="connsiteY3" fmla="*/ 50813 h 474147"/>
                  <a:gd name="connsiteX4" fmla="*/ 1913467 w 2810934"/>
                  <a:gd name="connsiteY4" fmla="*/ 406413 h 474147"/>
                  <a:gd name="connsiteX5" fmla="*/ 2302934 w 2810934"/>
                  <a:gd name="connsiteY5" fmla="*/ 101613 h 474147"/>
                  <a:gd name="connsiteX6" fmla="*/ 2506134 w 2810934"/>
                  <a:gd name="connsiteY6" fmla="*/ 423347 h 474147"/>
                  <a:gd name="connsiteX7" fmla="*/ 2810934 w 2810934"/>
                  <a:gd name="connsiteY7" fmla="*/ 220147 h 47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0934" h="474147">
                    <a:moveTo>
                      <a:pt x="0" y="474147"/>
                    </a:moveTo>
                    <a:cubicBezTo>
                      <a:pt x="180622" y="238491"/>
                      <a:pt x="361245" y="2835"/>
                      <a:pt x="524934" y="13"/>
                    </a:cubicBezTo>
                    <a:cubicBezTo>
                      <a:pt x="688623" y="-2809"/>
                      <a:pt x="815623" y="448746"/>
                      <a:pt x="982134" y="457213"/>
                    </a:cubicBezTo>
                    <a:cubicBezTo>
                      <a:pt x="1148645" y="465680"/>
                      <a:pt x="1368778" y="59280"/>
                      <a:pt x="1524000" y="50813"/>
                    </a:cubicBezTo>
                    <a:cubicBezTo>
                      <a:pt x="1679222" y="42346"/>
                      <a:pt x="1783645" y="397946"/>
                      <a:pt x="1913467" y="406413"/>
                    </a:cubicBezTo>
                    <a:cubicBezTo>
                      <a:pt x="2043289" y="414880"/>
                      <a:pt x="2204156" y="98791"/>
                      <a:pt x="2302934" y="101613"/>
                    </a:cubicBezTo>
                    <a:cubicBezTo>
                      <a:pt x="2401712" y="104435"/>
                      <a:pt x="2421468" y="403591"/>
                      <a:pt x="2506134" y="423347"/>
                    </a:cubicBezTo>
                    <a:cubicBezTo>
                      <a:pt x="2590800" y="443103"/>
                      <a:pt x="2740378" y="304814"/>
                      <a:pt x="2810934" y="22014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1222962" y="4522142"/>
                <a:ext cx="819880" cy="138297"/>
              </a:xfrm>
              <a:custGeom>
                <a:avLst/>
                <a:gdLst>
                  <a:gd name="connsiteX0" fmla="*/ 0 w 2810934"/>
                  <a:gd name="connsiteY0" fmla="*/ 474147 h 474147"/>
                  <a:gd name="connsiteX1" fmla="*/ 524934 w 2810934"/>
                  <a:gd name="connsiteY1" fmla="*/ 13 h 474147"/>
                  <a:gd name="connsiteX2" fmla="*/ 982134 w 2810934"/>
                  <a:gd name="connsiteY2" fmla="*/ 457213 h 474147"/>
                  <a:gd name="connsiteX3" fmla="*/ 1524000 w 2810934"/>
                  <a:gd name="connsiteY3" fmla="*/ 50813 h 474147"/>
                  <a:gd name="connsiteX4" fmla="*/ 1913467 w 2810934"/>
                  <a:gd name="connsiteY4" fmla="*/ 406413 h 474147"/>
                  <a:gd name="connsiteX5" fmla="*/ 2302934 w 2810934"/>
                  <a:gd name="connsiteY5" fmla="*/ 101613 h 474147"/>
                  <a:gd name="connsiteX6" fmla="*/ 2506134 w 2810934"/>
                  <a:gd name="connsiteY6" fmla="*/ 423347 h 474147"/>
                  <a:gd name="connsiteX7" fmla="*/ 2810934 w 2810934"/>
                  <a:gd name="connsiteY7" fmla="*/ 220147 h 47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0934" h="474147">
                    <a:moveTo>
                      <a:pt x="0" y="474147"/>
                    </a:moveTo>
                    <a:cubicBezTo>
                      <a:pt x="180622" y="238491"/>
                      <a:pt x="361245" y="2835"/>
                      <a:pt x="524934" y="13"/>
                    </a:cubicBezTo>
                    <a:cubicBezTo>
                      <a:pt x="688623" y="-2809"/>
                      <a:pt x="815623" y="448746"/>
                      <a:pt x="982134" y="457213"/>
                    </a:cubicBezTo>
                    <a:cubicBezTo>
                      <a:pt x="1148645" y="465680"/>
                      <a:pt x="1368778" y="59280"/>
                      <a:pt x="1524000" y="50813"/>
                    </a:cubicBezTo>
                    <a:cubicBezTo>
                      <a:pt x="1679222" y="42346"/>
                      <a:pt x="1783645" y="397946"/>
                      <a:pt x="1913467" y="406413"/>
                    </a:cubicBezTo>
                    <a:cubicBezTo>
                      <a:pt x="2043289" y="414880"/>
                      <a:pt x="2204156" y="98791"/>
                      <a:pt x="2302934" y="101613"/>
                    </a:cubicBezTo>
                    <a:cubicBezTo>
                      <a:pt x="2401712" y="104435"/>
                      <a:pt x="2421468" y="403591"/>
                      <a:pt x="2506134" y="423347"/>
                    </a:cubicBezTo>
                    <a:cubicBezTo>
                      <a:pt x="2590800" y="443103"/>
                      <a:pt x="2740378" y="304814"/>
                      <a:pt x="2810934" y="22014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1540933" y="4674542"/>
                <a:ext cx="819880" cy="138297"/>
              </a:xfrm>
              <a:custGeom>
                <a:avLst/>
                <a:gdLst>
                  <a:gd name="connsiteX0" fmla="*/ 0 w 2810934"/>
                  <a:gd name="connsiteY0" fmla="*/ 474147 h 474147"/>
                  <a:gd name="connsiteX1" fmla="*/ 524934 w 2810934"/>
                  <a:gd name="connsiteY1" fmla="*/ 13 h 474147"/>
                  <a:gd name="connsiteX2" fmla="*/ 982134 w 2810934"/>
                  <a:gd name="connsiteY2" fmla="*/ 457213 h 474147"/>
                  <a:gd name="connsiteX3" fmla="*/ 1524000 w 2810934"/>
                  <a:gd name="connsiteY3" fmla="*/ 50813 h 474147"/>
                  <a:gd name="connsiteX4" fmla="*/ 1913467 w 2810934"/>
                  <a:gd name="connsiteY4" fmla="*/ 406413 h 474147"/>
                  <a:gd name="connsiteX5" fmla="*/ 2302934 w 2810934"/>
                  <a:gd name="connsiteY5" fmla="*/ 101613 h 474147"/>
                  <a:gd name="connsiteX6" fmla="*/ 2506134 w 2810934"/>
                  <a:gd name="connsiteY6" fmla="*/ 423347 h 474147"/>
                  <a:gd name="connsiteX7" fmla="*/ 2810934 w 2810934"/>
                  <a:gd name="connsiteY7" fmla="*/ 220147 h 47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0934" h="474147">
                    <a:moveTo>
                      <a:pt x="0" y="474147"/>
                    </a:moveTo>
                    <a:cubicBezTo>
                      <a:pt x="180622" y="238491"/>
                      <a:pt x="361245" y="2835"/>
                      <a:pt x="524934" y="13"/>
                    </a:cubicBezTo>
                    <a:cubicBezTo>
                      <a:pt x="688623" y="-2809"/>
                      <a:pt x="815623" y="448746"/>
                      <a:pt x="982134" y="457213"/>
                    </a:cubicBezTo>
                    <a:cubicBezTo>
                      <a:pt x="1148645" y="465680"/>
                      <a:pt x="1368778" y="59280"/>
                      <a:pt x="1524000" y="50813"/>
                    </a:cubicBezTo>
                    <a:cubicBezTo>
                      <a:pt x="1679222" y="42346"/>
                      <a:pt x="1783645" y="397946"/>
                      <a:pt x="1913467" y="406413"/>
                    </a:cubicBezTo>
                    <a:cubicBezTo>
                      <a:pt x="2043289" y="414880"/>
                      <a:pt x="2204156" y="98791"/>
                      <a:pt x="2302934" y="101613"/>
                    </a:cubicBezTo>
                    <a:cubicBezTo>
                      <a:pt x="2401712" y="104435"/>
                      <a:pt x="2421468" y="403591"/>
                      <a:pt x="2506134" y="423347"/>
                    </a:cubicBezTo>
                    <a:cubicBezTo>
                      <a:pt x="2590800" y="443103"/>
                      <a:pt x="2740378" y="304814"/>
                      <a:pt x="2810934" y="22014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2777069" y="2923888"/>
            <a:ext cx="729126" cy="2598444"/>
            <a:chOff x="2777069" y="2789180"/>
            <a:chExt cx="729126" cy="2598444"/>
          </a:xfrm>
        </p:grpSpPr>
        <p:grpSp>
          <p:nvGrpSpPr>
            <p:cNvPr id="117" name="Group 116"/>
            <p:cNvGrpSpPr/>
            <p:nvPr/>
          </p:nvGrpSpPr>
          <p:grpSpPr>
            <a:xfrm>
              <a:off x="2777069" y="2789180"/>
              <a:ext cx="558795" cy="2594855"/>
              <a:chOff x="4131736" y="2900011"/>
              <a:chExt cx="558795" cy="2594855"/>
            </a:xfrm>
          </p:grpSpPr>
          <p:cxnSp>
            <p:nvCxnSpPr>
              <p:cNvPr id="118" name="Straight Arrow Connector 117"/>
              <p:cNvCxnSpPr>
                <a:endCxn id="98" idx="2"/>
              </p:cNvCxnSpPr>
              <p:nvPr/>
            </p:nvCxnSpPr>
            <p:spPr>
              <a:xfrm>
                <a:off x="4132994" y="3143959"/>
                <a:ext cx="489804" cy="2350907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/>
              <p:nvPr/>
            </p:nvCxnSpPr>
            <p:spPr>
              <a:xfrm>
                <a:off x="4131736" y="2900011"/>
                <a:ext cx="491062" cy="51391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>
                <a:off x="4131736" y="2908846"/>
                <a:ext cx="558795" cy="753305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>
                <a:off x="4131736" y="3009251"/>
                <a:ext cx="558795" cy="1413905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/>
            <p:cNvGrpSpPr/>
            <p:nvPr/>
          </p:nvGrpSpPr>
          <p:grpSpPr>
            <a:xfrm flipV="1">
              <a:off x="2793307" y="2927477"/>
              <a:ext cx="558795" cy="2460147"/>
              <a:chOff x="4131736" y="2900011"/>
              <a:chExt cx="558795" cy="2460147"/>
            </a:xfrm>
          </p:grpSpPr>
          <p:cxnSp>
            <p:nvCxnSpPr>
              <p:cNvPr id="126" name="Straight Arrow Connector 125"/>
              <p:cNvCxnSpPr/>
              <p:nvPr/>
            </p:nvCxnSpPr>
            <p:spPr>
              <a:xfrm>
                <a:off x="4132994" y="3009251"/>
                <a:ext cx="489804" cy="2350907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>
                <a:off x="4131736" y="2900011"/>
                <a:ext cx="491062" cy="51391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>
                <a:off x="4131736" y="2908846"/>
                <a:ext cx="558795" cy="753305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4131736" y="3009251"/>
                <a:ext cx="558795" cy="1413905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2811068" y="3079877"/>
              <a:ext cx="695127" cy="2100601"/>
              <a:chOff x="4131736" y="2385779"/>
              <a:chExt cx="695127" cy="2100601"/>
            </a:xfrm>
          </p:grpSpPr>
          <p:cxnSp>
            <p:nvCxnSpPr>
              <p:cNvPr id="131" name="Straight Arrow Connector 130"/>
              <p:cNvCxnSpPr>
                <a:endCxn id="98" idx="1"/>
              </p:cNvCxnSpPr>
              <p:nvPr/>
            </p:nvCxnSpPr>
            <p:spPr>
              <a:xfrm>
                <a:off x="4132994" y="3143959"/>
                <a:ext cx="693869" cy="1342421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flipV="1">
                <a:off x="4131736" y="2385779"/>
                <a:ext cx="558795" cy="514232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endCxn id="60" idx="2"/>
              </p:cNvCxnSpPr>
              <p:nvPr/>
            </p:nvCxnSpPr>
            <p:spPr>
              <a:xfrm>
                <a:off x="4131736" y="3043554"/>
                <a:ext cx="457063" cy="40546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endCxn id="99" idx="1"/>
              </p:cNvCxnSpPr>
              <p:nvPr/>
            </p:nvCxnSpPr>
            <p:spPr>
              <a:xfrm>
                <a:off x="4131736" y="3143959"/>
                <a:ext cx="695127" cy="580061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/>
            <p:cNvGrpSpPr/>
            <p:nvPr/>
          </p:nvGrpSpPr>
          <p:grpSpPr>
            <a:xfrm flipV="1">
              <a:off x="2793307" y="3128444"/>
              <a:ext cx="695127" cy="1965893"/>
              <a:chOff x="4131736" y="2385779"/>
              <a:chExt cx="695127" cy="1965893"/>
            </a:xfrm>
          </p:grpSpPr>
          <p:cxnSp>
            <p:nvCxnSpPr>
              <p:cNvPr id="140" name="Straight Arrow Connector 139"/>
              <p:cNvCxnSpPr/>
              <p:nvPr/>
            </p:nvCxnSpPr>
            <p:spPr>
              <a:xfrm>
                <a:off x="4132994" y="3009251"/>
                <a:ext cx="693869" cy="1342421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/>
            </p:nvCxnSpPr>
            <p:spPr>
              <a:xfrm flipV="1">
                <a:off x="4131736" y="2385779"/>
                <a:ext cx="558795" cy="514232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/>
              <p:nvPr/>
            </p:nvCxnSpPr>
            <p:spPr>
              <a:xfrm>
                <a:off x="4131736" y="2908846"/>
                <a:ext cx="457063" cy="40546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/>
              <p:nvPr/>
            </p:nvCxnSpPr>
            <p:spPr>
              <a:xfrm>
                <a:off x="4131736" y="3009251"/>
                <a:ext cx="695127" cy="580061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/>
          <p:cNvSpPr txBox="1"/>
          <p:nvPr/>
        </p:nvSpPr>
        <p:spPr>
          <a:xfrm>
            <a:off x="1822356" y="1379150"/>
            <a:ext cx="2688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Local Datacenter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238699" y="6115822"/>
            <a:ext cx="1539628" cy="773346"/>
            <a:chOff x="1238699" y="6231286"/>
            <a:chExt cx="1539628" cy="773346"/>
          </a:xfrm>
        </p:grpSpPr>
        <p:sp>
          <p:nvSpPr>
            <p:cNvPr id="7" name="Left Brace 6"/>
            <p:cNvSpPr/>
            <p:nvPr/>
          </p:nvSpPr>
          <p:spPr>
            <a:xfrm rot="16200000">
              <a:off x="1883450" y="5586535"/>
              <a:ext cx="250125" cy="1539628"/>
            </a:xfrm>
            <a:prstGeom prst="leftBrac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00287" y="6481412"/>
              <a:ext cx="416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274023" y="6131675"/>
            <a:ext cx="1539628" cy="773346"/>
            <a:chOff x="1238699" y="6231286"/>
            <a:chExt cx="1539628" cy="773346"/>
          </a:xfrm>
        </p:grpSpPr>
        <p:sp>
          <p:nvSpPr>
            <p:cNvPr id="70" name="Left Brace 69"/>
            <p:cNvSpPr/>
            <p:nvPr/>
          </p:nvSpPr>
          <p:spPr>
            <a:xfrm rot="16200000">
              <a:off x="1883450" y="5586535"/>
              <a:ext cx="250125" cy="1539628"/>
            </a:xfrm>
            <a:prstGeom prst="leftBrac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00287" y="6481412"/>
              <a:ext cx="416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90800" y="4842372"/>
            <a:ext cx="561590" cy="773346"/>
            <a:chOff x="6990800" y="4842372"/>
            <a:chExt cx="561590" cy="773346"/>
          </a:xfrm>
        </p:grpSpPr>
        <p:sp>
          <p:nvSpPr>
            <p:cNvPr id="77" name="Left Brace 76"/>
            <p:cNvSpPr/>
            <p:nvPr/>
          </p:nvSpPr>
          <p:spPr>
            <a:xfrm rot="16200000">
              <a:off x="7146532" y="4686640"/>
              <a:ext cx="250125" cy="561590"/>
            </a:xfrm>
            <a:prstGeom prst="leftBrac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062007" y="5092498"/>
              <a:ext cx="343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sp>
        <p:nvSpPr>
          <p:cNvPr id="83" name="TextBox 82"/>
          <p:cNvSpPr txBox="1"/>
          <p:nvPr/>
        </p:nvSpPr>
        <p:spPr>
          <a:xfrm rot="1324738">
            <a:off x="4382574" y="2618907"/>
            <a:ext cx="2286000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Replication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1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COPS &amp; COPS-GT</a:t>
            </a:r>
            <a:br>
              <a:rPr lang="en-US" dirty="0" smtClean="0"/>
            </a:br>
            <a:r>
              <a:rPr lang="en-US" dirty="0" smtClean="0"/>
              <a:t>Competitive for Expected Workloads </a:t>
            </a:r>
            <a:endParaRPr lang="en-US" dirty="0"/>
          </a:p>
        </p:txBody>
      </p:sp>
      <p:pic>
        <p:nvPicPr>
          <p:cNvPr id="8" name="Picture 7" descr="interput.axis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5806"/>
            <a:ext cx="9144000" cy="4783668"/>
          </a:xfrm>
          <a:prstGeom prst="rect">
            <a:avLst/>
          </a:prstGeom>
        </p:spPr>
      </p:pic>
      <p:pic>
        <p:nvPicPr>
          <p:cNvPr id="9" name="Picture 8" descr="interput.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5806"/>
            <a:ext cx="9144000" cy="4783668"/>
          </a:xfrm>
          <a:prstGeom prst="rect">
            <a:avLst/>
          </a:prstGeom>
        </p:spPr>
      </p:pic>
      <p:pic>
        <p:nvPicPr>
          <p:cNvPr id="10" name="Picture 9" descr="interput.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5806"/>
            <a:ext cx="9144000" cy="478366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62100" y="2947671"/>
            <a:ext cx="2909820" cy="2568357"/>
            <a:chOff x="1562100" y="2676743"/>
            <a:chExt cx="2909820" cy="2568357"/>
          </a:xfrm>
        </p:grpSpPr>
        <p:grpSp>
          <p:nvGrpSpPr>
            <p:cNvPr id="19" name="Group 18"/>
            <p:cNvGrpSpPr/>
            <p:nvPr/>
          </p:nvGrpSpPr>
          <p:grpSpPr>
            <a:xfrm>
              <a:off x="1601720" y="2676743"/>
              <a:ext cx="2870200" cy="2568357"/>
              <a:chOff x="1601720" y="2676743"/>
              <a:chExt cx="2870200" cy="256835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601720" y="2676743"/>
                <a:ext cx="2870200" cy="181588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High per-client write rates result in 1000s of dependencies</a:t>
                </a:r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sym typeface="Wingding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39900" y="4492625"/>
                <a:ext cx="330200" cy="75247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62100" y="4429125"/>
              <a:ext cx="2540000" cy="342900"/>
              <a:chOff x="1612900" y="4429125"/>
              <a:chExt cx="2540000" cy="3429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1612900" y="4600575"/>
                <a:ext cx="2540000" cy="0"/>
              </a:xfrm>
              <a:prstGeom prst="line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152900" y="4429125"/>
                <a:ext cx="0" cy="342900"/>
              </a:xfrm>
              <a:prstGeom prst="line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1612900" y="4429125"/>
                <a:ext cx="0" cy="342900"/>
              </a:xfrm>
              <a:prstGeom prst="line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6022245" y="2239427"/>
            <a:ext cx="3197955" cy="2460626"/>
            <a:chOff x="6022245" y="1968499"/>
            <a:chExt cx="3197955" cy="2460626"/>
          </a:xfrm>
        </p:grpSpPr>
        <p:sp>
          <p:nvSpPr>
            <p:cNvPr id="24" name="Rectangle 23"/>
            <p:cNvSpPr/>
            <p:nvPr/>
          </p:nvSpPr>
          <p:spPr>
            <a:xfrm>
              <a:off x="6337300" y="2943443"/>
              <a:ext cx="2654300" cy="148568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022245" y="1968499"/>
              <a:ext cx="3197955" cy="1633993"/>
              <a:chOff x="6022245" y="1968499"/>
              <a:chExt cx="3197955" cy="163399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022245" y="2648385"/>
                <a:ext cx="31979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</a:rPr>
                  <a:t>Low per-client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write rates expected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277100" y="1968499"/>
                <a:ext cx="1536700" cy="670143"/>
              </a:xfrm>
              <a:prstGeom prst="ellipse">
                <a:avLst/>
              </a:prstGeom>
              <a:noFill/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00151" y="5976154"/>
            <a:ext cx="2231887" cy="830997"/>
          </a:xfrm>
          <a:prstGeom prst="rect">
            <a:avLst/>
          </a:prstGeom>
          <a:ln w="1905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People tweeting 1000 times/sec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12114" y="5993087"/>
            <a:ext cx="2231887" cy="83099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People tweeting 1 time/sec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3400" y="1604208"/>
            <a:ext cx="553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 Put Workload – 4 Servers / Datacenter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952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COPS &amp; COPS-GT</a:t>
            </a:r>
            <a:br>
              <a:rPr lang="en-US" dirty="0" smtClean="0"/>
            </a:br>
            <a:r>
              <a:rPr lang="en-US" dirty="0" smtClean="0"/>
              <a:t>Competitive for Expected Workloads </a:t>
            </a:r>
            <a:endParaRPr lang="en-US" dirty="0"/>
          </a:p>
        </p:txBody>
      </p:sp>
      <p:pic>
        <p:nvPicPr>
          <p:cNvPr id="8" name="Picture 7" descr="interput.axis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5806"/>
            <a:ext cx="9144000" cy="4783668"/>
          </a:xfrm>
          <a:prstGeom prst="rect">
            <a:avLst/>
          </a:prstGeom>
        </p:spPr>
      </p:pic>
      <p:pic>
        <p:nvPicPr>
          <p:cNvPr id="9" name="Picture 8" descr="interput.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5806"/>
            <a:ext cx="9144000" cy="4783668"/>
          </a:xfrm>
          <a:prstGeom prst="rect">
            <a:avLst/>
          </a:prstGeom>
        </p:spPr>
      </p:pic>
      <p:pic>
        <p:nvPicPr>
          <p:cNvPr id="10" name="Picture 9" descr="interput.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5806"/>
            <a:ext cx="9144000" cy="478366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62100" y="4700053"/>
            <a:ext cx="2540000" cy="815975"/>
            <a:chOff x="1562100" y="4429125"/>
            <a:chExt cx="2540000" cy="815975"/>
          </a:xfrm>
        </p:grpSpPr>
        <p:sp>
          <p:nvSpPr>
            <p:cNvPr id="18" name="Rectangle 17"/>
            <p:cNvSpPr/>
            <p:nvPr/>
          </p:nvSpPr>
          <p:spPr>
            <a:xfrm>
              <a:off x="1739900" y="4492625"/>
              <a:ext cx="330200" cy="75247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562100" y="4429125"/>
              <a:ext cx="2540000" cy="342900"/>
              <a:chOff x="1612900" y="4429125"/>
              <a:chExt cx="2540000" cy="3429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1612900" y="4600575"/>
                <a:ext cx="2540000" cy="0"/>
              </a:xfrm>
              <a:prstGeom prst="line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152900" y="4429125"/>
                <a:ext cx="0" cy="342900"/>
              </a:xfrm>
              <a:prstGeom prst="line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1612900" y="4429125"/>
                <a:ext cx="0" cy="342900"/>
              </a:xfrm>
              <a:prstGeom prst="line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Oval 20"/>
          <p:cNvSpPr/>
          <p:nvPr/>
        </p:nvSpPr>
        <p:spPr>
          <a:xfrm>
            <a:off x="7277100" y="2239427"/>
            <a:ext cx="1536700" cy="670143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03400" y="1604208"/>
            <a:ext cx="553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Varied Workloads – 4 Servers / Datacenter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1371600" y="5588681"/>
            <a:ext cx="7315200" cy="89511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435100" y="5663422"/>
            <a:ext cx="7581900" cy="487740"/>
            <a:chOff x="1435100" y="5398175"/>
            <a:chExt cx="7581900" cy="487740"/>
          </a:xfrm>
        </p:grpSpPr>
        <p:sp>
          <p:nvSpPr>
            <p:cNvPr id="29" name="TextBox 28"/>
            <p:cNvSpPr txBox="1"/>
            <p:nvPr/>
          </p:nvSpPr>
          <p:spPr>
            <a:xfrm>
              <a:off x="1435100" y="5398175"/>
              <a:ext cx="246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Pathological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53200" y="5424250"/>
              <a:ext cx="246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Expected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606800" y="5651500"/>
              <a:ext cx="3340100" cy="0"/>
            </a:xfrm>
            <a:prstGeom prst="line">
              <a:avLst/>
            </a:prstGeom>
            <a:ln w="3810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993900" y="6098377"/>
            <a:ext cx="59563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Workload</a:t>
            </a:r>
            <a:endParaRPr lang="en-US" sz="32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1562100" y="4694372"/>
            <a:ext cx="2540000" cy="815975"/>
            <a:chOff x="1562100" y="4429125"/>
            <a:chExt cx="2540000" cy="815975"/>
          </a:xfrm>
        </p:grpSpPr>
        <p:sp>
          <p:nvSpPr>
            <p:cNvPr id="34" name="Rectangle 33"/>
            <p:cNvSpPr/>
            <p:nvPr/>
          </p:nvSpPr>
          <p:spPr>
            <a:xfrm>
              <a:off x="1739900" y="4492625"/>
              <a:ext cx="330200" cy="75247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562100" y="4429125"/>
              <a:ext cx="2540000" cy="342900"/>
              <a:chOff x="1612900" y="4429125"/>
              <a:chExt cx="2540000" cy="3429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>
                <a:off x="1612900" y="4600575"/>
                <a:ext cx="2540000" cy="0"/>
              </a:xfrm>
              <a:prstGeom prst="line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4152900" y="4429125"/>
                <a:ext cx="0" cy="342900"/>
              </a:xfrm>
              <a:prstGeom prst="line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1612900" y="4429125"/>
                <a:ext cx="0" cy="342900"/>
              </a:xfrm>
              <a:prstGeom prst="line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9124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BlankMap-USA-states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246" y="1375468"/>
            <a:ext cx="9171246" cy="55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Freeform 142"/>
          <p:cNvSpPr/>
          <p:nvPr/>
        </p:nvSpPr>
        <p:spPr>
          <a:xfrm>
            <a:off x="107104" y="5322738"/>
            <a:ext cx="3457928" cy="1744143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Wide-Area Storage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52151" y="1058644"/>
            <a:ext cx="603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Serves Requests Quickly</a:t>
            </a:r>
            <a:endParaRPr lang="en-US" sz="3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770821" y="2100114"/>
            <a:ext cx="7867917" cy="3687167"/>
            <a:chOff x="770821" y="2100114"/>
            <a:chExt cx="7867917" cy="3687167"/>
          </a:xfrm>
        </p:grpSpPr>
        <p:grpSp>
          <p:nvGrpSpPr>
            <p:cNvPr id="15" name="Group 14"/>
            <p:cNvGrpSpPr/>
            <p:nvPr/>
          </p:nvGrpSpPr>
          <p:grpSpPr>
            <a:xfrm>
              <a:off x="1016000" y="2100114"/>
              <a:ext cx="1129477" cy="853171"/>
              <a:chOff x="1016000" y="2100114"/>
              <a:chExt cx="1129477" cy="853171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866077" y="2100114"/>
                <a:ext cx="279400" cy="279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016000" y="2311400"/>
                <a:ext cx="862777" cy="641885"/>
                <a:chOff x="927100" y="2273300"/>
                <a:chExt cx="965200" cy="718085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" name="Group 28"/>
            <p:cNvGrpSpPr/>
            <p:nvPr/>
          </p:nvGrpSpPr>
          <p:grpSpPr>
            <a:xfrm rot="907609">
              <a:off x="1382344" y="2443991"/>
              <a:ext cx="1129477" cy="853171"/>
              <a:chOff x="1016000" y="2100114"/>
              <a:chExt cx="1129477" cy="853171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866077" y="2100114"/>
                <a:ext cx="279400" cy="279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1016000" y="2311400"/>
                <a:ext cx="862777" cy="641885"/>
                <a:chOff x="927100" y="2273300"/>
                <a:chExt cx="965200" cy="718085"/>
              </a:xfrm>
            </p:grpSpPr>
            <p:cxnSp>
              <p:nvCxnSpPr>
                <p:cNvPr id="32" name="Straight Arrow Connector 31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Oval 34"/>
            <p:cNvSpPr/>
            <p:nvPr/>
          </p:nvSpPr>
          <p:spPr>
            <a:xfrm rot="907609">
              <a:off x="4297025" y="2984900"/>
              <a:ext cx="279400" cy="279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 rot="19390283">
              <a:off x="3562359" y="3546866"/>
              <a:ext cx="1468242" cy="1492664"/>
              <a:chOff x="927100" y="2273300"/>
              <a:chExt cx="965200" cy="718085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flipH="1">
                <a:off x="965200" y="23495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10800000" flipH="1">
                <a:off x="927100" y="22733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 rot="19390283">
              <a:off x="770821" y="3633325"/>
              <a:ext cx="610976" cy="728269"/>
              <a:chOff x="927100" y="2273300"/>
              <a:chExt cx="965200" cy="718085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flipH="1">
                <a:off x="965200" y="23495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10800000" flipH="1">
                <a:off x="927100" y="22733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Oval 41"/>
            <p:cNvSpPr/>
            <p:nvPr/>
          </p:nvSpPr>
          <p:spPr>
            <a:xfrm rot="907609">
              <a:off x="876300" y="4489200"/>
              <a:ext cx="279400" cy="279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 rot="16390965">
              <a:off x="3099032" y="4873350"/>
              <a:ext cx="610976" cy="728269"/>
              <a:chOff x="927100" y="2273300"/>
              <a:chExt cx="965200" cy="718085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flipH="1">
                <a:off x="965200" y="23495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rot="10800000" flipH="1">
                <a:off x="927100" y="22733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Oval 45"/>
            <p:cNvSpPr/>
            <p:nvPr/>
          </p:nvSpPr>
          <p:spPr>
            <a:xfrm rot="907609">
              <a:off x="2884286" y="4605525"/>
              <a:ext cx="279400" cy="279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 rot="2700000">
              <a:off x="5102058" y="5117658"/>
              <a:ext cx="610976" cy="728269"/>
              <a:chOff x="927100" y="2273300"/>
              <a:chExt cx="965200" cy="718085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 flipH="1">
                <a:off x="965200" y="23495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10800000" flipH="1">
                <a:off x="927100" y="22733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Oval 49"/>
            <p:cNvSpPr/>
            <p:nvPr/>
          </p:nvSpPr>
          <p:spPr>
            <a:xfrm rot="8816644">
              <a:off x="5917576" y="5332813"/>
              <a:ext cx="279400" cy="279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 rot="9237480">
              <a:off x="7314633" y="3936770"/>
              <a:ext cx="610976" cy="728269"/>
              <a:chOff x="927100" y="2273300"/>
              <a:chExt cx="965200" cy="718085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 flipH="1">
                <a:off x="965200" y="23495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10800000" flipH="1">
                <a:off x="927100" y="22733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Oval 53"/>
            <p:cNvSpPr/>
            <p:nvPr/>
          </p:nvSpPr>
          <p:spPr>
            <a:xfrm rot="14587664">
              <a:off x="7363612" y="4752536"/>
              <a:ext cx="279400" cy="279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 rot="9237480">
              <a:off x="8281085" y="2677133"/>
              <a:ext cx="335496" cy="397462"/>
              <a:chOff x="927100" y="2273300"/>
              <a:chExt cx="965200" cy="718085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 flipH="1">
                <a:off x="965200" y="23495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0800000" flipH="1">
                <a:off x="927100" y="22733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Oval 57"/>
            <p:cNvSpPr/>
            <p:nvPr/>
          </p:nvSpPr>
          <p:spPr>
            <a:xfrm rot="14587664">
              <a:off x="8359338" y="2302017"/>
              <a:ext cx="279400" cy="279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850" y="2715769"/>
            <a:ext cx="8785261" cy="3516437"/>
            <a:chOff x="50850" y="2715769"/>
            <a:chExt cx="8785261" cy="351643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50" y="2715769"/>
              <a:ext cx="1501301" cy="99503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0100" y="5237169"/>
              <a:ext cx="1501301" cy="99503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4810" y="3066566"/>
              <a:ext cx="1501301" cy="995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08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ps_vs_lo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83" y="3252202"/>
            <a:ext cx="9009317" cy="35349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COPS Low Overhead vs.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00201"/>
            <a:ext cx="8445500" cy="165200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COPS – dependencies </a:t>
            </a:r>
            <a:r>
              <a:rPr lang="en-US" sz="4000" dirty="0" smtClean="0"/>
              <a:t>≈</a:t>
            </a:r>
            <a:r>
              <a:rPr lang="en-US" dirty="0" smtClean="0"/>
              <a:t> LOG</a:t>
            </a:r>
          </a:p>
          <a:p>
            <a:r>
              <a:rPr lang="en-US" dirty="0" smtClean="0"/>
              <a:t>1 server per datacenter only 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0200" y="3262490"/>
            <a:ext cx="8445500" cy="17408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COPS and LOG achieve very similar throughput</a:t>
            </a:r>
          </a:p>
          <a:p>
            <a:pPr lvl="1"/>
            <a:r>
              <a:rPr lang="en-US" dirty="0" smtClean="0"/>
              <a:t>Nearest dependencies mean very little metadata</a:t>
            </a:r>
          </a:p>
          <a:p>
            <a:pPr lvl="1"/>
            <a:r>
              <a:rPr lang="en-US" dirty="0" smtClean="0"/>
              <a:t>In this case </a:t>
            </a:r>
            <a:r>
              <a:rPr lang="en-US" dirty="0" err="1" smtClean="0"/>
              <a:t>dep_checks</a:t>
            </a:r>
            <a:r>
              <a:rPr lang="en-US" dirty="0" smtClean="0"/>
              <a:t> are function calls</a:t>
            </a:r>
          </a:p>
          <a:p>
            <a:pPr marL="457200" lvl="1" indent="0">
              <a:buFont typeface="Arial"/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724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COPS Scales Out</a:t>
            </a:r>
            <a:endParaRPr lang="en-US" dirty="0"/>
          </a:p>
        </p:txBody>
      </p:sp>
      <p:pic>
        <p:nvPicPr>
          <p:cNvPr id="6" name="Picture 5" descr="scale1.axis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2" y="1591734"/>
            <a:ext cx="9107585" cy="476461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69332" y="1591734"/>
            <a:ext cx="9107585" cy="4764616"/>
            <a:chOff x="1162050" y="2754312"/>
            <a:chExt cx="2743200" cy="1435100"/>
          </a:xfrm>
        </p:grpSpPr>
        <p:pic>
          <p:nvPicPr>
            <p:cNvPr id="8" name="Picture 7" descr="scale1.1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  <p:pic>
          <p:nvPicPr>
            <p:cNvPr id="9" name="Picture 8" descr="scale1.2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  <p:pic>
          <p:nvPicPr>
            <p:cNvPr id="10" name="Picture 9" descr="scale1.3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69332" y="1591734"/>
            <a:ext cx="9107585" cy="4764616"/>
            <a:chOff x="2800350" y="1162050"/>
            <a:chExt cx="2743200" cy="1435100"/>
          </a:xfrm>
        </p:grpSpPr>
        <p:pic>
          <p:nvPicPr>
            <p:cNvPr id="11" name="Picture 10" descr="scale2.1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350" y="1162050"/>
              <a:ext cx="2743200" cy="1435100"/>
            </a:xfrm>
            <a:prstGeom prst="rect">
              <a:avLst/>
            </a:prstGeom>
          </p:spPr>
        </p:pic>
        <p:pic>
          <p:nvPicPr>
            <p:cNvPr id="12" name="Picture 11" descr="scale2.2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350" y="116205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69332" y="1591734"/>
            <a:ext cx="9107585" cy="4764616"/>
            <a:chOff x="2720975" y="2527300"/>
            <a:chExt cx="2743200" cy="1435100"/>
          </a:xfrm>
        </p:grpSpPr>
        <p:pic>
          <p:nvPicPr>
            <p:cNvPr id="13" name="Picture 12" descr="scale4.1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0975" y="2527300"/>
              <a:ext cx="2743200" cy="1435100"/>
            </a:xfrm>
            <a:prstGeom prst="rect">
              <a:avLst/>
            </a:prstGeom>
          </p:spPr>
        </p:pic>
        <p:pic>
          <p:nvPicPr>
            <p:cNvPr id="14" name="Picture 13" descr="scale4.2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0975" y="252730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69332" y="1591734"/>
            <a:ext cx="9107585" cy="4764616"/>
            <a:chOff x="5613400" y="1079500"/>
            <a:chExt cx="2743200" cy="1435100"/>
          </a:xfrm>
        </p:grpSpPr>
        <p:pic>
          <p:nvPicPr>
            <p:cNvPr id="15" name="Picture 14" descr="scale8.1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3400" y="1079500"/>
              <a:ext cx="2743200" cy="1435100"/>
            </a:xfrm>
            <a:prstGeom prst="rect">
              <a:avLst/>
            </a:prstGeom>
          </p:spPr>
        </p:pic>
        <p:pic>
          <p:nvPicPr>
            <p:cNvPr id="16" name="Picture 15" descr="scale8.2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3400" y="107950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69332" y="1591734"/>
            <a:ext cx="9107585" cy="4764616"/>
            <a:chOff x="5264150" y="2847975"/>
            <a:chExt cx="2743200" cy="1435100"/>
          </a:xfrm>
        </p:grpSpPr>
        <p:pic>
          <p:nvPicPr>
            <p:cNvPr id="17" name="Picture 16" descr="scale16.1.ep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4150" y="2847975"/>
              <a:ext cx="2743200" cy="1435100"/>
            </a:xfrm>
            <a:prstGeom prst="rect">
              <a:avLst/>
            </a:prstGeom>
          </p:spPr>
        </p:pic>
        <p:pic>
          <p:nvPicPr>
            <p:cNvPr id="18" name="Picture 17" descr="scale16.2.ep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4150" y="2847975"/>
              <a:ext cx="2743200" cy="1435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211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Novel Properties</a:t>
            </a:r>
          </a:p>
          <a:p>
            <a:pPr lvl="1"/>
            <a:r>
              <a:rPr lang="en-US" dirty="0" smtClean="0"/>
              <a:t>First ALPS and causal+ consistent system in COPS</a:t>
            </a:r>
          </a:p>
          <a:p>
            <a:pPr lvl="1"/>
            <a:r>
              <a:rPr lang="en-US" dirty="0" smtClean="0"/>
              <a:t>Lock free, low latency get transactions in COPS-GT</a:t>
            </a:r>
          </a:p>
          <a:p>
            <a:endParaRPr lang="en-US" dirty="0" smtClean="0"/>
          </a:p>
          <a:p>
            <a:r>
              <a:rPr lang="en-US" dirty="0" smtClean="0"/>
              <a:t>Novel techniques</a:t>
            </a:r>
          </a:p>
          <a:p>
            <a:pPr lvl="1"/>
            <a:r>
              <a:rPr lang="en-US" dirty="0" smtClean="0"/>
              <a:t>Explicit dependency tracking and verification with decentralized replication</a:t>
            </a:r>
          </a:p>
          <a:p>
            <a:pPr lvl="1"/>
            <a:r>
              <a:rPr lang="en-US" dirty="0" smtClean="0"/>
              <a:t>Optimizations to reduce metadata and checks</a:t>
            </a:r>
          </a:p>
          <a:p>
            <a:pPr lvl="1"/>
            <a:endParaRPr lang="en-US" dirty="0" smtClean="0"/>
          </a:p>
          <a:p>
            <a:r>
              <a:rPr lang="en-US" dirty="0"/>
              <a:t>COPS achieves high throughput and scales out</a:t>
            </a:r>
          </a:p>
        </p:txBody>
      </p:sp>
    </p:spTree>
    <p:extLst>
      <p:ext uri="{BB962C8B-B14F-4D97-AF65-F5344CB8AC3E}">
        <p14:creationId xmlns:p14="http://schemas.microsoft.com/office/powerpoint/2010/main" val="363782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</a:t>
            </a:r>
            <a:r>
              <a:rPr lang="en-US" dirty="0"/>
              <a:t>t</a:t>
            </a:r>
            <a:r>
              <a:rPr lang="en-US" dirty="0" smtClean="0"/>
              <a:t>he Datacenter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1926164"/>
            <a:ext cx="821267" cy="8212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3734" y="1693331"/>
            <a:ext cx="4250266" cy="42502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40000" y="1788713"/>
            <a:ext cx="1727200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b="1" u="sng" dirty="0" smtClean="0"/>
              <a:t>Web Tier</a:t>
            </a:r>
            <a:endParaRPr lang="en-US" sz="28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368798" y="1788713"/>
            <a:ext cx="2286000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b="1" u="sng" dirty="0" smtClean="0"/>
              <a:t>Storage Tier</a:t>
            </a:r>
            <a:endParaRPr lang="en-US" sz="2800" b="1" u="sng" dirty="0"/>
          </a:p>
        </p:txBody>
      </p:sp>
      <p:grpSp>
        <p:nvGrpSpPr>
          <p:cNvPr id="17" name="Group 16"/>
          <p:cNvGrpSpPr/>
          <p:nvPr/>
        </p:nvGrpSpPr>
        <p:grpSpPr>
          <a:xfrm>
            <a:off x="2607736" y="2552698"/>
            <a:ext cx="1524000" cy="2181584"/>
            <a:chOff x="2607736" y="2552698"/>
            <a:chExt cx="1524000" cy="2181584"/>
          </a:xfrm>
        </p:grpSpPr>
        <p:sp>
          <p:nvSpPr>
            <p:cNvPr id="9" name="Rectangle 8"/>
            <p:cNvSpPr/>
            <p:nvPr/>
          </p:nvSpPr>
          <p:spPr>
            <a:xfrm>
              <a:off x="2607736" y="2552698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07736" y="3355617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07736" y="4158536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607736" y="4961454"/>
            <a:ext cx="1524000" cy="5757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690531" y="2552698"/>
            <a:ext cx="1625600" cy="2984502"/>
            <a:chOff x="4690531" y="2552698"/>
            <a:chExt cx="1625600" cy="2984502"/>
          </a:xfrm>
        </p:grpSpPr>
        <p:sp>
          <p:nvSpPr>
            <p:cNvPr id="13" name="Oval 12"/>
            <p:cNvSpPr/>
            <p:nvPr/>
          </p:nvSpPr>
          <p:spPr>
            <a:xfrm>
              <a:off x="4690531" y="2552698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 smtClean="0"/>
                <a:t>A-F</a:t>
              </a:r>
              <a:endParaRPr lang="en-US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690531" y="3355617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 smtClean="0"/>
                <a:t>G-L</a:t>
              </a: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690531" y="4158536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 smtClean="0"/>
                <a:t>M-R</a:t>
              </a:r>
              <a:endParaRPr lang="en-US" sz="24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690531" y="4961454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 smtClean="0"/>
                <a:t>S-Z</a:t>
              </a:r>
              <a:endParaRPr lang="en-US" sz="24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12927" y="3146268"/>
            <a:ext cx="2286000" cy="1619903"/>
            <a:chOff x="7212927" y="3146268"/>
            <a:chExt cx="2286000" cy="1619903"/>
          </a:xfrm>
        </p:grpSpPr>
        <p:grpSp>
          <p:nvGrpSpPr>
            <p:cNvPr id="34" name="Group 33"/>
            <p:cNvGrpSpPr/>
            <p:nvPr/>
          </p:nvGrpSpPr>
          <p:grpSpPr>
            <a:xfrm>
              <a:off x="7744574" y="3557905"/>
              <a:ext cx="1222707" cy="1208266"/>
              <a:chOff x="2353734" y="1693331"/>
              <a:chExt cx="4301064" cy="425026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353734" y="1693331"/>
                <a:ext cx="4250266" cy="42502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40000" y="1898134"/>
                <a:ext cx="1727200" cy="5232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600" b="1" dirty="0" smtClean="0"/>
                  <a:t>Web Tier</a:t>
                </a:r>
                <a:endParaRPr lang="en-US" sz="600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68798" y="1898134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600" b="1" dirty="0" smtClean="0"/>
                  <a:t>Storage Tier</a:t>
                </a:r>
                <a:endParaRPr lang="en-US" sz="600" b="1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07736" y="2552698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607736" y="3355617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607736" y="4158536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607736" y="4961454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690531" y="2552698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 smtClean="0"/>
                  <a:t>A-F</a:t>
                </a:r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690531" y="3355617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 smtClean="0"/>
                  <a:t>G-L</a:t>
                </a:r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690531" y="4158536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 smtClean="0"/>
                  <a:t>M-R</a:t>
                </a:r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690531" y="4961454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 smtClean="0"/>
                  <a:t>S-Z</a:t>
                </a:r>
                <a:endParaRPr lang="en-US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7212927" y="3146268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400" b="1" dirty="0" smtClean="0"/>
                <a:t>Remote DC</a:t>
              </a:r>
              <a:endParaRPr lang="en-US" sz="2400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738232" y="2460774"/>
            <a:ext cx="2286000" cy="2788553"/>
            <a:chOff x="5738232" y="2460774"/>
            <a:chExt cx="2286000" cy="2788553"/>
          </a:xfrm>
        </p:grpSpPr>
        <p:cxnSp>
          <p:nvCxnSpPr>
            <p:cNvPr id="18" name="Straight Arrow Connector 17"/>
            <p:cNvCxnSpPr>
              <a:stCxn id="13" idx="6"/>
            </p:cNvCxnSpPr>
            <p:nvPr/>
          </p:nvCxnSpPr>
          <p:spPr>
            <a:xfrm>
              <a:off x="6316131" y="2840571"/>
              <a:ext cx="1225559" cy="493190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316131" y="3662151"/>
              <a:ext cx="1225559" cy="140055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6316131" y="4258714"/>
              <a:ext cx="1225559" cy="197561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6" idx="6"/>
            </p:cNvCxnSpPr>
            <p:nvPr/>
          </p:nvCxnSpPr>
          <p:spPr>
            <a:xfrm flipV="1">
              <a:off x="6316131" y="4650640"/>
              <a:ext cx="1225559" cy="598687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 rot="1324738">
              <a:off x="5738232" y="2460774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800" dirty="0" smtClean="0">
                  <a:solidFill>
                    <a:schemeClr val="accent4">
                      <a:lumMod val="50000"/>
                    </a:schemeClr>
                  </a:solidFill>
                </a:rPr>
                <a:t>Replication</a:t>
              </a:r>
              <a:endParaRPr lang="en-US" sz="28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cxnSp>
        <p:nvCxnSpPr>
          <p:cNvPr id="19" name="Straight Arrow Connector 18"/>
          <p:cNvCxnSpPr>
            <a:stCxn id="9" idx="3"/>
            <a:endCxn id="13" idx="2"/>
          </p:cNvCxnSpPr>
          <p:nvPr/>
        </p:nvCxnSpPr>
        <p:spPr>
          <a:xfrm>
            <a:off x="4131736" y="2840571"/>
            <a:ext cx="55879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131736" y="2900011"/>
            <a:ext cx="796859" cy="2349316"/>
            <a:chOff x="4131736" y="2900011"/>
            <a:chExt cx="796859" cy="2349316"/>
          </a:xfrm>
        </p:grpSpPr>
        <p:cxnSp>
          <p:nvCxnSpPr>
            <p:cNvPr id="46" name="Straight Arrow Connector 45"/>
            <p:cNvCxnSpPr>
              <a:endCxn id="16" idx="2"/>
            </p:cNvCxnSpPr>
            <p:nvPr/>
          </p:nvCxnSpPr>
          <p:spPr>
            <a:xfrm>
              <a:off x="4132994" y="3009251"/>
              <a:ext cx="557537" cy="224007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14" idx="1"/>
            </p:cNvCxnSpPr>
            <p:nvPr/>
          </p:nvCxnSpPr>
          <p:spPr>
            <a:xfrm>
              <a:off x="4131736" y="2900011"/>
              <a:ext cx="796859" cy="53992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131736" y="2908846"/>
              <a:ext cx="558795" cy="75330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131736" y="3009251"/>
              <a:ext cx="656575" cy="128914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>
            <a:off x="1075267" y="2341866"/>
            <a:ext cx="1532469" cy="40556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-45475" y="-214115"/>
            <a:ext cx="9285675" cy="7077168"/>
          </a:xfrm>
          <a:custGeom>
            <a:avLst/>
            <a:gdLst>
              <a:gd name="connsiteX0" fmla="*/ 66092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527283 w 9285675"/>
              <a:gd name="connsiteY13" fmla="*/ 1761437 h 6977477"/>
              <a:gd name="connsiteX14" fmla="*/ 6609215 w 9285675"/>
              <a:gd name="connsiteY14" fmla="*/ 1843365 h 6977477"/>
              <a:gd name="connsiteX0" fmla="*/ 66092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609215 w 9285675"/>
              <a:gd name="connsiteY13" fmla="*/ 1843365 h 6977477"/>
              <a:gd name="connsiteX0" fmla="*/ 65838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583815 w 9285675"/>
              <a:gd name="connsiteY13" fmla="*/ 1843365 h 6977477"/>
              <a:gd name="connsiteX0" fmla="*/ 65838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89210 w 9285675"/>
              <a:gd name="connsiteY12" fmla="*/ 6350 h 6977477"/>
              <a:gd name="connsiteX13" fmla="*/ 6583815 w 9285675"/>
              <a:gd name="connsiteY13" fmla="*/ 1843365 h 6977477"/>
              <a:gd name="connsiteX0" fmla="*/ 6583815 w 9285675"/>
              <a:gd name="connsiteY0" fmla="*/ 1875115 h 7009227"/>
              <a:gd name="connsiteX1" fmla="*/ 4424351 w 9285675"/>
              <a:gd name="connsiteY1" fmla="*/ 1875115 h 7009227"/>
              <a:gd name="connsiteX2" fmla="*/ 4465317 w 9285675"/>
              <a:gd name="connsiteY2" fmla="*/ 5903208 h 7009227"/>
              <a:gd name="connsiteX3" fmla="*/ 6540938 w 9285675"/>
              <a:gd name="connsiteY3" fmla="*/ 5916863 h 7009227"/>
              <a:gd name="connsiteX4" fmla="*/ 7715303 w 9285675"/>
              <a:gd name="connsiteY4" fmla="*/ 5056626 h 7009227"/>
              <a:gd name="connsiteX5" fmla="*/ 7715303 w 9285675"/>
              <a:gd name="connsiteY5" fmla="*/ 2803624 h 7009227"/>
              <a:gd name="connsiteX6" fmla="*/ 6718459 w 9285675"/>
              <a:gd name="connsiteY6" fmla="*/ 1875115 h 7009227"/>
              <a:gd name="connsiteX7" fmla="*/ 6704803 w 9285675"/>
              <a:gd name="connsiteY7" fmla="*/ 59059 h 7009227"/>
              <a:gd name="connsiteX8" fmla="*/ 9285675 w 9285675"/>
              <a:gd name="connsiteY8" fmla="*/ 86368 h 7009227"/>
              <a:gd name="connsiteX9" fmla="*/ 9285675 w 9285675"/>
              <a:gd name="connsiteY9" fmla="*/ 7009227 h 7009227"/>
              <a:gd name="connsiteX10" fmla="*/ 0 w 9285675"/>
              <a:gd name="connsiteY10" fmla="*/ 6995573 h 7009227"/>
              <a:gd name="connsiteX11" fmla="*/ 54621 w 9285675"/>
              <a:gd name="connsiteY11" fmla="*/ 31750 h 7009227"/>
              <a:gd name="connsiteX12" fmla="*/ 6582860 w 9285675"/>
              <a:gd name="connsiteY12" fmla="*/ 0 h 7009227"/>
              <a:gd name="connsiteX13" fmla="*/ 6583815 w 9285675"/>
              <a:gd name="connsiteY13" fmla="*/ 1875115 h 7009227"/>
              <a:gd name="connsiteX0" fmla="*/ 6583815 w 9285675"/>
              <a:gd name="connsiteY0" fmla="*/ 188590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582860 w 9285675"/>
              <a:gd name="connsiteY12" fmla="*/ 10791 h 7020018"/>
              <a:gd name="connsiteX13" fmla="*/ 6583815 w 9285675"/>
              <a:gd name="connsiteY13" fmla="*/ 1885906 h 7020018"/>
              <a:gd name="connsiteX0" fmla="*/ 6583815 w 9285675"/>
              <a:gd name="connsiteY0" fmla="*/ 188590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583815 w 9285675"/>
              <a:gd name="connsiteY13" fmla="*/ 1885906 h 7020018"/>
              <a:gd name="connsiteX0" fmla="*/ 67489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748915 w 9285675"/>
              <a:gd name="connsiteY13" fmla="*/ 1892256 h 7020018"/>
              <a:gd name="connsiteX0" fmla="*/ 67235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723515 w 9285675"/>
              <a:gd name="connsiteY13" fmla="*/ 1892256 h 7020018"/>
              <a:gd name="connsiteX0" fmla="*/ 67235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2560 w 9285675"/>
              <a:gd name="connsiteY12" fmla="*/ 10791 h 7020018"/>
              <a:gd name="connsiteX13" fmla="*/ 6723515 w 9285675"/>
              <a:gd name="connsiteY13" fmla="*/ 1892256 h 7020018"/>
              <a:gd name="connsiteX0" fmla="*/ 6723515 w 9285675"/>
              <a:gd name="connsiteY0" fmla="*/ 1908131 h 7035893"/>
              <a:gd name="connsiteX1" fmla="*/ 4424351 w 9285675"/>
              <a:gd name="connsiteY1" fmla="*/ 1901781 h 7035893"/>
              <a:gd name="connsiteX2" fmla="*/ 4465317 w 9285675"/>
              <a:gd name="connsiteY2" fmla="*/ 5929874 h 7035893"/>
              <a:gd name="connsiteX3" fmla="*/ 6540938 w 9285675"/>
              <a:gd name="connsiteY3" fmla="*/ 5943529 h 7035893"/>
              <a:gd name="connsiteX4" fmla="*/ 7715303 w 9285675"/>
              <a:gd name="connsiteY4" fmla="*/ 5083292 h 7035893"/>
              <a:gd name="connsiteX5" fmla="*/ 7715303 w 9285675"/>
              <a:gd name="connsiteY5" fmla="*/ 2830290 h 7035893"/>
              <a:gd name="connsiteX6" fmla="*/ 6718459 w 9285675"/>
              <a:gd name="connsiteY6" fmla="*/ 1901781 h 7035893"/>
              <a:gd name="connsiteX7" fmla="*/ 6727028 w 9285675"/>
              <a:gd name="connsiteY7" fmla="*/ 0 h 7035893"/>
              <a:gd name="connsiteX8" fmla="*/ 9285675 w 9285675"/>
              <a:gd name="connsiteY8" fmla="*/ 113034 h 7035893"/>
              <a:gd name="connsiteX9" fmla="*/ 9285675 w 9285675"/>
              <a:gd name="connsiteY9" fmla="*/ 7035893 h 7035893"/>
              <a:gd name="connsiteX10" fmla="*/ 0 w 9285675"/>
              <a:gd name="connsiteY10" fmla="*/ 7022239 h 7035893"/>
              <a:gd name="connsiteX11" fmla="*/ 54621 w 9285675"/>
              <a:gd name="connsiteY11" fmla="*/ 58416 h 7035893"/>
              <a:gd name="connsiteX12" fmla="*/ 6722560 w 9285675"/>
              <a:gd name="connsiteY12" fmla="*/ 26666 h 7035893"/>
              <a:gd name="connsiteX13" fmla="*/ 6723515 w 9285675"/>
              <a:gd name="connsiteY13" fmla="*/ 1908131 h 7035893"/>
              <a:gd name="connsiteX0" fmla="*/ 6723515 w 9285675"/>
              <a:gd name="connsiteY0" fmla="*/ 1949406 h 7077168"/>
              <a:gd name="connsiteX1" fmla="*/ 4424351 w 9285675"/>
              <a:gd name="connsiteY1" fmla="*/ 1943056 h 7077168"/>
              <a:gd name="connsiteX2" fmla="*/ 4465317 w 9285675"/>
              <a:gd name="connsiteY2" fmla="*/ 5971149 h 7077168"/>
              <a:gd name="connsiteX3" fmla="*/ 6540938 w 9285675"/>
              <a:gd name="connsiteY3" fmla="*/ 5984804 h 7077168"/>
              <a:gd name="connsiteX4" fmla="*/ 7715303 w 9285675"/>
              <a:gd name="connsiteY4" fmla="*/ 5124567 h 7077168"/>
              <a:gd name="connsiteX5" fmla="*/ 7715303 w 9285675"/>
              <a:gd name="connsiteY5" fmla="*/ 2871565 h 7077168"/>
              <a:gd name="connsiteX6" fmla="*/ 6718459 w 9285675"/>
              <a:gd name="connsiteY6" fmla="*/ 1943056 h 7077168"/>
              <a:gd name="connsiteX7" fmla="*/ 6723853 w 9285675"/>
              <a:gd name="connsiteY7" fmla="*/ 0 h 7077168"/>
              <a:gd name="connsiteX8" fmla="*/ 9285675 w 9285675"/>
              <a:gd name="connsiteY8" fmla="*/ 154309 h 7077168"/>
              <a:gd name="connsiteX9" fmla="*/ 9285675 w 9285675"/>
              <a:gd name="connsiteY9" fmla="*/ 7077168 h 7077168"/>
              <a:gd name="connsiteX10" fmla="*/ 0 w 9285675"/>
              <a:gd name="connsiteY10" fmla="*/ 7063514 h 7077168"/>
              <a:gd name="connsiteX11" fmla="*/ 54621 w 9285675"/>
              <a:gd name="connsiteY11" fmla="*/ 99691 h 7077168"/>
              <a:gd name="connsiteX12" fmla="*/ 6722560 w 9285675"/>
              <a:gd name="connsiteY12" fmla="*/ 67941 h 7077168"/>
              <a:gd name="connsiteX13" fmla="*/ 6723515 w 9285675"/>
              <a:gd name="connsiteY13" fmla="*/ 1949406 h 7077168"/>
              <a:gd name="connsiteX0" fmla="*/ 6720340 w 9285675"/>
              <a:gd name="connsiteY0" fmla="*/ 1946231 h 7077168"/>
              <a:gd name="connsiteX1" fmla="*/ 4424351 w 9285675"/>
              <a:gd name="connsiteY1" fmla="*/ 1943056 h 7077168"/>
              <a:gd name="connsiteX2" fmla="*/ 4465317 w 9285675"/>
              <a:gd name="connsiteY2" fmla="*/ 5971149 h 7077168"/>
              <a:gd name="connsiteX3" fmla="*/ 6540938 w 9285675"/>
              <a:gd name="connsiteY3" fmla="*/ 5984804 h 7077168"/>
              <a:gd name="connsiteX4" fmla="*/ 7715303 w 9285675"/>
              <a:gd name="connsiteY4" fmla="*/ 5124567 h 7077168"/>
              <a:gd name="connsiteX5" fmla="*/ 7715303 w 9285675"/>
              <a:gd name="connsiteY5" fmla="*/ 2871565 h 7077168"/>
              <a:gd name="connsiteX6" fmla="*/ 6718459 w 9285675"/>
              <a:gd name="connsiteY6" fmla="*/ 1943056 h 7077168"/>
              <a:gd name="connsiteX7" fmla="*/ 6723853 w 9285675"/>
              <a:gd name="connsiteY7" fmla="*/ 0 h 7077168"/>
              <a:gd name="connsiteX8" fmla="*/ 9285675 w 9285675"/>
              <a:gd name="connsiteY8" fmla="*/ 154309 h 7077168"/>
              <a:gd name="connsiteX9" fmla="*/ 9285675 w 9285675"/>
              <a:gd name="connsiteY9" fmla="*/ 7077168 h 7077168"/>
              <a:gd name="connsiteX10" fmla="*/ 0 w 9285675"/>
              <a:gd name="connsiteY10" fmla="*/ 7063514 h 7077168"/>
              <a:gd name="connsiteX11" fmla="*/ 54621 w 9285675"/>
              <a:gd name="connsiteY11" fmla="*/ 99691 h 7077168"/>
              <a:gd name="connsiteX12" fmla="*/ 6722560 w 9285675"/>
              <a:gd name="connsiteY12" fmla="*/ 67941 h 7077168"/>
              <a:gd name="connsiteX13" fmla="*/ 6720340 w 9285675"/>
              <a:gd name="connsiteY13" fmla="*/ 1946231 h 707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5675" h="7077168">
                <a:moveTo>
                  <a:pt x="6720340" y="1946231"/>
                </a:moveTo>
                <a:lnTo>
                  <a:pt x="4424351" y="1943056"/>
                </a:lnTo>
                <a:lnTo>
                  <a:pt x="4465317" y="5971149"/>
                </a:lnTo>
                <a:lnTo>
                  <a:pt x="6540938" y="5984804"/>
                </a:lnTo>
                <a:lnTo>
                  <a:pt x="7715303" y="5124567"/>
                </a:lnTo>
                <a:lnTo>
                  <a:pt x="7715303" y="2871565"/>
                </a:lnTo>
                <a:lnTo>
                  <a:pt x="6718459" y="1943056"/>
                </a:lnTo>
                <a:cubicBezTo>
                  <a:pt x="6718140" y="1314421"/>
                  <a:pt x="6724172" y="628635"/>
                  <a:pt x="6723853" y="0"/>
                </a:cubicBezTo>
                <a:lnTo>
                  <a:pt x="9285675" y="154309"/>
                </a:lnTo>
                <a:lnTo>
                  <a:pt x="9285675" y="7077168"/>
                </a:lnTo>
                <a:lnTo>
                  <a:pt x="0" y="7063514"/>
                </a:lnTo>
                <a:lnTo>
                  <a:pt x="54621" y="99691"/>
                </a:lnTo>
                <a:lnTo>
                  <a:pt x="6722560" y="67941"/>
                </a:lnTo>
                <a:cubicBezTo>
                  <a:pt x="6720762" y="680279"/>
                  <a:pt x="6722138" y="1333893"/>
                  <a:pt x="6720340" y="1946231"/>
                </a:cubicBezTo>
                <a:close/>
              </a:path>
            </a:pathLst>
          </a:custGeom>
          <a:solidFill>
            <a:schemeClr val="bg1">
              <a:lumMod val="50000"/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743200" y="2609134"/>
            <a:ext cx="819880" cy="138297"/>
          </a:xfrm>
          <a:custGeom>
            <a:avLst/>
            <a:gdLst>
              <a:gd name="connsiteX0" fmla="*/ 0 w 2810934"/>
              <a:gd name="connsiteY0" fmla="*/ 474147 h 474147"/>
              <a:gd name="connsiteX1" fmla="*/ 524934 w 2810934"/>
              <a:gd name="connsiteY1" fmla="*/ 13 h 474147"/>
              <a:gd name="connsiteX2" fmla="*/ 982134 w 2810934"/>
              <a:gd name="connsiteY2" fmla="*/ 457213 h 474147"/>
              <a:gd name="connsiteX3" fmla="*/ 1524000 w 2810934"/>
              <a:gd name="connsiteY3" fmla="*/ 50813 h 474147"/>
              <a:gd name="connsiteX4" fmla="*/ 1913467 w 2810934"/>
              <a:gd name="connsiteY4" fmla="*/ 406413 h 474147"/>
              <a:gd name="connsiteX5" fmla="*/ 2302934 w 2810934"/>
              <a:gd name="connsiteY5" fmla="*/ 101613 h 474147"/>
              <a:gd name="connsiteX6" fmla="*/ 2506134 w 2810934"/>
              <a:gd name="connsiteY6" fmla="*/ 423347 h 474147"/>
              <a:gd name="connsiteX7" fmla="*/ 2810934 w 2810934"/>
              <a:gd name="connsiteY7" fmla="*/ 220147 h 47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934" h="474147">
                <a:moveTo>
                  <a:pt x="0" y="474147"/>
                </a:moveTo>
                <a:cubicBezTo>
                  <a:pt x="180622" y="238491"/>
                  <a:pt x="361245" y="2835"/>
                  <a:pt x="524934" y="13"/>
                </a:cubicBezTo>
                <a:cubicBezTo>
                  <a:pt x="688623" y="-2809"/>
                  <a:pt x="815623" y="448746"/>
                  <a:pt x="982134" y="457213"/>
                </a:cubicBezTo>
                <a:cubicBezTo>
                  <a:pt x="1148645" y="465680"/>
                  <a:pt x="1368778" y="59280"/>
                  <a:pt x="1524000" y="50813"/>
                </a:cubicBezTo>
                <a:cubicBezTo>
                  <a:pt x="1679222" y="42346"/>
                  <a:pt x="1783645" y="397946"/>
                  <a:pt x="1913467" y="406413"/>
                </a:cubicBezTo>
                <a:cubicBezTo>
                  <a:pt x="2043289" y="414880"/>
                  <a:pt x="2204156" y="98791"/>
                  <a:pt x="2302934" y="101613"/>
                </a:cubicBezTo>
                <a:cubicBezTo>
                  <a:pt x="2401712" y="104435"/>
                  <a:pt x="2421468" y="403591"/>
                  <a:pt x="2506134" y="423347"/>
                </a:cubicBezTo>
                <a:cubicBezTo>
                  <a:pt x="2590800" y="443103"/>
                  <a:pt x="2740378" y="304814"/>
                  <a:pt x="2810934" y="2201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2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3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Properties: ALPS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</a:t>
            </a:r>
            <a:r>
              <a:rPr lang="en-US" dirty="0" smtClean="0"/>
              <a:t>vailability</a:t>
            </a:r>
          </a:p>
          <a:p>
            <a:endParaRPr lang="en-US" sz="1600" dirty="0"/>
          </a:p>
          <a:p>
            <a:r>
              <a:rPr lang="en-US" b="1" dirty="0" smtClean="0"/>
              <a:t>L</a:t>
            </a:r>
            <a:r>
              <a:rPr lang="en-US" dirty="0" smtClean="0"/>
              <a:t>ow Latency</a:t>
            </a:r>
            <a:endParaRPr lang="en-US" dirty="0"/>
          </a:p>
          <a:p>
            <a:endParaRPr lang="en-US" sz="1600" b="1" dirty="0" smtClean="0"/>
          </a:p>
          <a:p>
            <a:r>
              <a:rPr lang="en-US" b="1" dirty="0" smtClean="0"/>
              <a:t>P</a:t>
            </a:r>
            <a:r>
              <a:rPr lang="en-US" dirty="0" smtClean="0"/>
              <a:t>artition Tolerance</a:t>
            </a:r>
            <a:endParaRPr lang="en-US" dirty="0"/>
          </a:p>
          <a:p>
            <a:endParaRPr lang="en-US" sz="1600" b="1" dirty="0" smtClean="0"/>
          </a:p>
          <a:p>
            <a:r>
              <a:rPr lang="en-US" b="1" dirty="0" smtClean="0"/>
              <a:t>S</a:t>
            </a:r>
            <a:r>
              <a:rPr lang="en-US" dirty="0" smtClean="0"/>
              <a:t>calability</a:t>
            </a:r>
          </a:p>
        </p:txBody>
      </p:sp>
      <p:pic>
        <p:nvPicPr>
          <p:cNvPr id="5" name="Picture 4" descr="alps-b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0802"/>
            <a:ext cx="9144000" cy="20434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5304" y="5411400"/>
            <a:ext cx="6328696" cy="20190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03284" y="5411400"/>
            <a:ext cx="4140715" cy="20190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90172" y="5411400"/>
            <a:ext cx="1753827" cy="20190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411400"/>
            <a:ext cx="9144000" cy="20190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4584184" y="1600200"/>
            <a:ext cx="838200" cy="2273300"/>
          </a:xfrm>
          <a:prstGeom prst="rightBrace">
            <a:avLst>
              <a:gd name="adj1" fmla="val 41650"/>
              <a:gd name="adj2" fmla="val 49371"/>
            </a:avLst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27700" y="2387600"/>
            <a:ext cx="267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“Always On”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143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606" y="1140639"/>
            <a:ext cx="83981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Increase capacity and throughput in each datacenter</a:t>
            </a:r>
            <a:endParaRPr lang="en-US" sz="3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024307" y="1845333"/>
            <a:ext cx="6857894" cy="4992150"/>
            <a:chOff x="651449" y="1394073"/>
            <a:chExt cx="6857894" cy="4992150"/>
          </a:xfrm>
        </p:grpSpPr>
        <p:grpSp>
          <p:nvGrpSpPr>
            <p:cNvPr id="7" name="Group 6"/>
            <p:cNvGrpSpPr/>
            <p:nvPr/>
          </p:nvGrpSpPr>
          <p:grpSpPr>
            <a:xfrm>
              <a:off x="651449" y="1394073"/>
              <a:ext cx="1914635" cy="4992150"/>
              <a:chOff x="274798" y="718538"/>
              <a:chExt cx="1914635" cy="499215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274798" y="718538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6778" y="911957"/>
                <a:ext cx="1190674" cy="4217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dirty="0" smtClean="0"/>
                  <a:t>A-Z</a:t>
                </a:r>
                <a:endParaRPr lang="en-US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594708" y="1394073"/>
              <a:ext cx="1914635" cy="4951116"/>
              <a:chOff x="274798" y="718538"/>
              <a:chExt cx="1914635" cy="495111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274798" y="718538"/>
                <a:ext cx="1914635" cy="495111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36778" y="911957"/>
                <a:ext cx="1190674" cy="4217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dirty="0" smtClean="0"/>
                  <a:t>A-Z</a:t>
                </a:r>
                <a:endParaRPr lang="en-US" dirty="0"/>
              </a:p>
            </p:txBody>
          </p:sp>
        </p:grpSp>
        <p:cxnSp>
          <p:nvCxnSpPr>
            <p:cNvPr id="100" name="Straight Arrow Connector 99"/>
            <p:cNvCxnSpPr>
              <a:endCxn id="75" idx="2"/>
            </p:cNvCxnSpPr>
            <p:nvPr/>
          </p:nvCxnSpPr>
          <p:spPr>
            <a:xfrm>
              <a:off x="2204103" y="1798345"/>
              <a:ext cx="3752585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037845" y="1846208"/>
            <a:ext cx="6830818" cy="4990400"/>
            <a:chOff x="651449" y="4136776"/>
            <a:chExt cx="6830818" cy="4990400"/>
          </a:xfrm>
        </p:grpSpPr>
        <p:grpSp>
          <p:nvGrpSpPr>
            <p:cNvPr id="6" name="Group 5"/>
            <p:cNvGrpSpPr/>
            <p:nvPr/>
          </p:nvGrpSpPr>
          <p:grpSpPr>
            <a:xfrm>
              <a:off x="651449" y="4136776"/>
              <a:ext cx="1914635" cy="4990400"/>
              <a:chOff x="2538100" y="1959295"/>
              <a:chExt cx="1914635" cy="49904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2538100" y="1959295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2900080" y="2179845"/>
                <a:ext cx="1190674" cy="1009803"/>
                <a:chOff x="4690531" y="3355617"/>
                <a:chExt cx="1625600" cy="1378665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A-L</a:t>
                  </a:r>
                  <a:endParaRPr lang="en-US" dirty="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M-Z</a:t>
                  </a:r>
                  <a:endParaRPr lang="en-US" dirty="0"/>
                </a:p>
              </p:txBody>
            </p:sp>
          </p:grpSp>
        </p:grpSp>
        <p:grpSp>
          <p:nvGrpSpPr>
            <p:cNvPr id="76" name="Group 75"/>
            <p:cNvGrpSpPr/>
            <p:nvPr/>
          </p:nvGrpSpPr>
          <p:grpSpPr>
            <a:xfrm>
              <a:off x="5567632" y="4136776"/>
              <a:ext cx="1914635" cy="4990400"/>
              <a:chOff x="2538100" y="1959295"/>
              <a:chExt cx="1914635" cy="49904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538100" y="1959295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2900080" y="2179845"/>
                <a:ext cx="1190674" cy="1009803"/>
                <a:chOff x="4690531" y="3355617"/>
                <a:chExt cx="1625600" cy="1378665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A-L</a:t>
                  </a:r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M-Z</a:t>
                  </a:r>
                  <a:endParaRPr lang="en-US" dirty="0"/>
                </a:p>
              </p:txBody>
            </p:sp>
          </p:grpSp>
        </p:grpSp>
        <p:cxnSp>
          <p:nvCxnSpPr>
            <p:cNvPr id="81" name="Straight Arrow Connector 80"/>
            <p:cNvCxnSpPr>
              <a:stCxn id="60" idx="6"/>
              <a:endCxn id="79" idx="2"/>
            </p:cNvCxnSpPr>
            <p:nvPr/>
          </p:nvCxnSpPr>
          <p:spPr>
            <a:xfrm>
              <a:off x="2204103" y="4568179"/>
              <a:ext cx="3725509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80" idx="2"/>
            </p:cNvCxnSpPr>
            <p:nvPr/>
          </p:nvCxnSpPr>
          <p:spPr>
            <a:xfrm>
              <a:off x="2204103" y="5156277"/>
              <a:ext cx="3725509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033669" y="1846208"/>
            <a:ext cx="6839171" cy="4990400"/>
            <a:chOff x="670172" y="104143"/>
            <a:chExt cx="6839171" cy="4990400"/>
          </a:xfrm>
        </p:grpSpPr>
        <p:grpSp>
          <p:nvGrpSpPr>
            <p:cNvPr id="5" name="Group 4"/>
            <p:cNvGrpSpPr/>
            <p:nvPr/>
          </p:nvGrpSpPr>
          <p:grpSpPr>
            <a:xfrm>
              <a:off x="670172" y="104143"/>
              <a:ext cx="1914635" cy="4990400"/>
              <a:chOff x="4826185" y="1379867"/>
              <a:chExt cx="1914635" cy="49904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826185" y="1379867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5212458" y="1591746"/>
                <a:ext cx="1190674" cy="2186003"/>
                <a:chOff x="4690531" y="2552698"/>
                <a:chExt cx="1625600" cy="2984502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4690531" y="2552698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A-F</a:t>
                  </a:r>
                  <a:endParaRPr lang="en-US" dirty="0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G-L</a:t>
                  </a:r>
                  <a:endParaRPr lang="en-US" dirty="0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M-R</a:t>
                  </a:r>
                  <a:endParaRPr lang="en-US" dirty="0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690531" y="4961454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S-Z</a:t>
                  </a:r>
                  <a:endParaRPr lang="en-US" dirty="0"/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5594708" y="104143"/>
              <a:ext cx="1914635" cy="4990400"/>
              <a:chOff x="4826185" y="1379867"/>
              <a:chExt cx="1914635" cy="4990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4826185" y="1379867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5212458" y="1591746"/>
                <a:ext cx="1190674" cy="2186003"/>
                <a:chOff x="4690531" y="2552698"/>
                <a:chExt cx="1625600" cy="2984502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4690531" y="2552698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A-F</a:t>
                  </a:r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G-L</a:t>
                  </a:r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M-R</a:t>
                  </a:r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4690531" y="4961454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S-Z</a:t>
                  </a:r>
                  <a:endParaRPr lang="en-US" dirty="0"/>
                </a:p>
              </p:txBody>
            </p:sp>
          </p:grpSp>
        </p:grpSp>
        <p:cxnSp>
          <p:nvCxnSpPr>
            <p:cNvPr id="94" name="Straight Arrow Connector 93"/>
            <p:cNvCxnSpPr>
              <a:stCxn id="62" idx="6"/>
              <a:endCxn id="90" idx="2"/>
            </p:cNvCxnSpPr>
            <p:nvPr/>
          </p:nvCxnSpPr>
          <p:spPr>
            <a:xfrm>
              <a:off x="2247119" y="526875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63" idx="6"/>
              <a:endCxn id="91" idx="2"/>
            </p:cNvCxnSpPr>
            <p:nvPr/>
          </p:nvCxnSpPr>
          <p:spPr>
            <a:xfrm>
              <a:off x="2247119" y="1114974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64" idx="6"/>
              <a:endCxn id="92" idx="2"/>
            </p:cNvCxnSpPr>
            <p:nvPr/>
          </p:nvCxnSpPr>
          <p:spPr>
            <a:xfrm>
              <a:off x="2247119" y="1703073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65" idx="6"/>
              <a:endCxn id="93" idx="2"/>
            </p:cNvCxnSpPr>
            <p:nvPr/>
          </p:nvCxnSpPr>
          <p:spPr>
            <a:xfrm>
              <a:off x="2247119" y="2291172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1033669" y="1824816"/>
            <a:ext cx="6839171" cy="5033184"/>
            <a:chOff x="1040505" y="1168959"/>
            <a:chExt cx="6839171" cy="5033184"/>
          </a:xfrm>
        </p:grpSpPr>
        <p:grpSp>
          <p:nvGrpSpPr>
            <p:cNvPr id="3" name="Group 2"/>
            <p:cNvGrpSpPr/>
            <p:nvPr/>
          </p:nvGrpSpPr>
          <p:grpSpPr>
            <a:xfrm>
              <a:off x="1040505" y="1168959"/>
              <a:ext cx="1914635" cy="4992150"/>
              <a:chOff x="7037308" y="203669"/>
              <a:chExt cx="1914635" cy="499215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7037308" y="203669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7399288" y="401334"/>
                <a:ext cx="1190674" cy="4566825"/>
                <a:chOff x="10464800" y="-250686"/>
                <a:chExt cx="1625600" cy="6234990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10464800" y="-250686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52" name="Oval 51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 smtClean="0"/>
                      <a:t>A-C</a:t>
                    </a:r>
                    <a:endParaRPr lang="en-US" dirty="0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D</a:t>
                    </a:r>
                    <a:r>
                      <a:rPr lang="en-US" dirty="0" smtClean="0"/>
                      <a:t>-</a:t>
                    </a:r>
                    <a:r>
                      <a:rPr lang="en-US" dirty="0"/>
                      <a:t>F</a:t>
                    </a:r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G</a:t>
                    </a:r>
                    <a:r>
                      <a:rPr lang="en-US" dirty="0" smtClean="0"/>
                      <a:t>-</a:t>
                    </a:r>
                    <a:r>
                      <a:rPr lang="en-US" dirty="0"/>
                      <a:t>J</a:t>
                    </a: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K</a:t>
                    </a:r>
                    <a:r>
                      <a:rPr lang="en-US" dirty="0" smtClean="0"/>
                      <a:t>-</a:t>
                    </a:r>
                    <a:r>
                      <a:rPr lang="en-US" dirty="0"/>
                      <a:t>L</a:t>
                    </a:r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10464800" y="2999802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 smtClean="0"/>
                      <a:t>M-</a:t>
                    </a:r>
                    <a:r>
                      <a:rPr lang="en-US" dirty="0"/>
                      <a:t>O</a:t>
                    </a:r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P</a:t>
                    </a:r>
                    <a:r>
                      <a:rPr lang="en-US" dirty="0" smtClean="0"/>
                      <a:t>-</a:t>
                    </a:r>
                    <a:r>
                      <a:rPr lang="en-US" dirty="0"/>
                      <a:t>S</a:t>
                    </a:r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T</a:t>
                    </a:r>
                    <a:r>
                      <a:rPr lang="en-US" dirty="0" smtClean="0"/>
                      <a:t>-</a:t>
                    </a:r>
                    <a:r>
                      <a:rPr lang="en-US" dirty="0"/>
                      <a:t>V</a:t>
                    </a:r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W</a:t>
                    </a:r>
                    <a:r>
                      <a:rPr lang="en-US" dirty="0" smtClean="0"/>
                      <a:t>-Z</a:t>
                    </a:r>
                    <a:endParaRPr lang="en-US" dirty="0"/>
                  </a:p>
                </p:txBody>
              </p:sp>
            </p:grpSp>
          </p:grpSp>
        </p:grpSp>
        <p:grpSp>
          <p:nvGrpSpPr>
            <p:cNvPr id="108" name="Group 107"/>
            <p:cNvGrpSpPr/>
            <p:nvPr/>
          </p:nvGrpSpPr>
          <p:grpSpPr>
            <a:xfrm>
              <a:off x="5965041" y="1209993"/>
              <a:ext cx="1914635" cy="4992150"/>
              <a:chOff x="7037308" y="203669"/>
              <a:chExt cx="1914635" cy="499215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7037308" y="203669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7399288" y="401334"/>
                <a:ext cx="1190674" cy="4566825"/>
                <a:chOff x="10464800" y="-250686"/>
                <a:chExt cx="1625600" cy="6234990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10464800" y="-250686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 smtClean="0"/>
                      <a:t>A-C</a:t>
                    </a:r>
                    <a:endParaRPr lang="en-US" dirty="0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D</a:t>
                    </a:r>
                    <a:r>
                      <a:rPr lang="en-US" dirty="0" smtClean="0"/>
                      <a:t>-</a:t>
                    </a:r>
                    <a:r>
                      <a:rPr lang="en-US" dirty="0"/>
                      <a:t>F</a:t>
                    </a:r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G</a:t>
                    </a:r>
                    <a:r>
                      <a:rPr lang="en-US" dirty="0" smtClean="0"/>
                      <a:t>-</a:t>
                    </a:r>
                    <a:r>
                      <a:rPr lang="en-US" dirty="0"/>
                      <a:t>J</a:t>
                    </a:r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K</a:t>
                    </a:r>
                    <a:r>
                      <a:rPr lang="en-US" dirty="0" smtClean="0"/>
                      <a:t>-</a:t>
                    </a:r>
                    <a:r>
                      <a:rPr lang="en-US" dirty="0"/>
                      <a:t>L</a:t>
                    </a:r>
                  </a:p>
                </p:txBody>
              </p: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10464800" y="2999802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113" name="Oval 112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 smtClean="0"/>
                      <a:t>M-</a:t>
                    </a:r>
                    <a:r>
                      <a:rPr lang="en-US" dirty="0"/>
                      <a:t>O</a:t>
                    </a:r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P</a:t>
                    </a:r>
                    <a:r>
                      <a:rPr lang="en-US" dirty="0" smtClean="0"/>
                      <a:t>-</a:t>
                    </a:r>
                    <a:r>
                      <a:rPr lang="en-US" dirty="0"/>
                      <a:t>S</a:t>
                    </a:r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T</a:t>
                    </a:r>
                    <a:r>
                      <a:rPr lang="en-US" dirty="0" smtClean="0"/>
                      <a:t>-</a:t>
                    </a:r>
                    <a:r>
                      <a:rPr lang="en-US" dirty="0"/>
                      <a:t>V</a:t>
                    </a:r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W</a:t>
                    </a:r>
                    <a:r>
                      <a:rPr lang="en-US" dirty="0" smtClean="0"/>
                      <a:t>-Z</a:t>
                    </a:r>
                    <a:endParaRPr lang="en-US" dirty="0"/>
                  </a:p>
                </p:txBody>
              </p:sp>
            </p:grpSp>
          </p:grpSp>
        </p:grpSp>
        <p:cxnSp>
          <p:nvCxnSpPr>
            <p:cNvPr id="134" name="Straight Arrow Connector 133"/>
            <p:cNvCxnSpPr>
              <a:stCxn id="52" idx="6"/>
            </p:cNvCxnSpPr>
            <p:nvPr/>
          </p:nvCxnSpPr>
          <p:spPr>
            <a:xfrm>
              <a:off x="2593159" y="1577477"/>
              <a:ext cx="3717156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53" idx="6"/>
              <a:endCxn id="124" idx="2"/>
            </p:cNvCxnSpPr>
            <p:nvPr/>
          </p:nvCxnSpPr>
          <p:spPr>
            <a:xfrm>
              <a:off x="2593159" y="2165576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55" idx="6"/>
              <a:endCxn id="130" idx="2"/>
            </p:cNvCxnSpPr>
            <p:nvPr/>
          </p:nvCxnSpPr>
          <p:spPr>
            <a:xfrm>
              <a:off x="2593159" y="2753675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59" idx="6"/>
              <a:endCxn id="133" idx="2"/>
            </p:cNvCxnSpPr>
            <p:nvPr/>
          </p:nvCxnSpPr>
          <p:spPr>
            <a:xfrm>
              <a:off x="2593159" y="3341773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48" idx="6"/>
              <a:endCxn id="113" idx="2"/>
            </p:cNvCxnSpPr>
            <p:nvPr/>
          </p:nvCxnSpPr>
          <p:spPr>
            <a:xfrm>
              <a:off x="2593159" y="3958300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49" idx="6"/>
              <a:endCxn id="114" idx="2"/>
            </p:cNvCxnSpPr>
            <p:nvPr/>
          </p:nvCxnSpPr>
          <p:spPr>
            <a:xfrm>
              <a:off x="2593159" y="4546399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50" idx="6"/>
              <a:endCxn id="115" idx="2"/>
            </p:cNvCxnSpPr>
            <p:nvPr/>
          </p:nvCxnSpPr>
          <p:spPr>
            <a:xfrm>
              <a:off x="2593159" y="5134498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51" idx="6"/>
              <a:endCxn id="116" idx="2"/>
            </p:cNvCxnSpPr>
            <p:nvPr/>
          </p:nvCxnSpPr>
          <p:spPr>
            <a:xfrm>
              <a:off x="2593159" y="5722596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851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Property: Consistency</a:t>
            </a:r>
            <a:endParaRPr lang="en-US" dirty="0"/>
          </a:p>
        </p:txBody>
      </p:sp>
      <p:pic>
        <p:nvPicPr>
          <p:cNvPr id="5" name="Picture 4" descr="alps-b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0802"/>
            <a:ext cx="9144000" cy="204340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65499"/>
          </a:xfrm>
        </p:spPr>
        <p:txBody>
          <a:bodyPr>
            <a:normAutofit/>
          </a:bodyPr>
          <a:lstStyle/>
          <a:p>
            <a:r>
              <a:rPr lang="en-US" dirty="0" smtClean="0"/>
              <a:t>Restricts order/timing of operations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Stronger consistency:</a:t>
            </a:r>
          </a:p>
          <a:p>
            <a:pPr lvl="1"/>
            <a:r>
              <a:rPr lang="en-US" dirty="0" smtClean="0"/>
              <a:t>Makes </a:t>
            </a:r>
            <a:r>
              <a:rPr lang="en-US" dirty="0"/>
              <a:t>programming </a:t>
            </a:r>
            <a:r>
              <a:rPr lang="en-US" dirty="0" smtClean="0"/>
              <a:t>easier</a:t>
            </a:r>
          </a:p>
          <a:p>
            <a:pPr lvl="1"/>
            <a:r>
              <a:rPr lang="en-US" dirty="0" smtClean="0"/>
              <a:t>Makes </a:t>
            </a:r>
            <a:r>
              <a:rPr lang="en-US" dirty="0"/>
              <a:t>user experience better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349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with ALPS</a:t>
            </a:r>
            <a:endParaRPr lang="en-US" dirty="0"/>
          </a:p>
        </p:txBody>
      </p:sp>
      <p:pic>
        <p:nvPicPr>
          <p:cNvPr id="5" name="Picture 4" descr="alps-b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79625"/>
            <a:ext cx="9144000" cy="204340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7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Strong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600" dirty="0" smtClean="0"/>
              <a:t>Sequential </a:t>
            </a:r>
            <a:r>
              <a:rPr lang="en-US" sz="2400" dirty="0" smtClean="0"/>
              <a:t> 	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3600" b="1" dirty="0" smtClean="0"/>
              <a:t>Causal</a:t>
            </a:r>
            <a:r>
              <a:rPr lang="en-US" sz="3600" dirty="0" smtClean="0"/>
              <a:t> </a:t>
            </a:r>
            <a:r>
              <a:rPr lang="en-US" sz="2400" dirty="0" smtClean="0"/>
              <a:t> 				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600" dirty="0" smtClean="0"/>
              <a:t>Eventual 		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17800" y="1739900"/>
            <a:ext cx="9169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Impossible [Brewer00, GilbertLynch02]</a:t>
            </a:r>
          </a:p>
          <a:p>
            <a:pPr marL="0" indent="0">
              <a:buFont typeface="Arial"/>
              <a:buNone/>
            </a:pPr>
            <a:endParaRPr lang="en-US" sz="2400" dirty="0" smtClean="0"/>
          </a:p>
          <a:p>
            <a:pPr marL="0" indent="0">
              <a:buFont typeface="Arial"/>
              <a:buNone/>
            </a:pPr>
            <a:r>
              <a:rPr lang="en-US" sz="2400" dirty="0" smtClean="0"/>
              <a:t>Impossible [LiptonSandberg88, AttiyaWelch94]</a:t>
            </a:r>
          </a:p>
          <a:p>
            <a:pPr marL="0" indent="0">
              <a:buFont typeface="Arial"/>
              <a:buNone/>
            </a:pPr>
            <a:endParaRPr lang="en-US" sz="3600" dirty="0"/>
          </a:p>
          <a:p>
            <a:pPr marL="0" indent="0">
              <a:buFont typeface="Arial"/>
              <a:buNone/>
            </a:pPr>
            <a:r>
              <a:rPr lang="en-US" sz="2400" dirty="0" smtClean="0"/>
              <a:t>		  COPS</a:t>
            </a:r>
          </a:p>
          <a:p>
            <a:pPr marL="0" indent="0">
              <a:buFont typeface="Arial"/>
              <a:buNone/>
            </a:pPr>
            <a:endParaRPr lang="en-US" sz="3600" dirty="0" smtClean="0"/>
          </a:p>
          <a:p>
            <a:pPr marL="0" indent="0">
              <a:buFont typeface="Arial"/>
              <a:buNone/>
            </a:pPr>
            <a:r>
              <a:rPr lang="en-US" sz="2400" dirty="0" smtClean="0"/>
              <a:t>Amazon	   LinkedIn  	Facebook/Apache</a:t>
            </a:r>
          </a:p>
          <a:p>
            <a:pPr marL="0" indent="0">
              <a:lnSpc>
                <a:spcPct val="50000"/>
              </a:lnSpc>
              <a:buFont typeface="Arial"/>
              <a:buNone/>
            </a:pPr>
            <a:r>
              <a:rPr lang="en-US" sz="2400" dirty="0" smtClean="0"/>
              <a:t>Dynamo 	 </a:t>
            </a:r>
            <a:r>
              <a:rPr lang="en-US" sz="2400" dirty="0" err="1" smtClean="0"/>
              <a:t>Voldemort</a:t>
            </a:r>
            <a:r>
              <a:rPr lang="en-US" sz="2400" dirty="0"/>
              <a:t>	</a:t>
            </a:r>
            <a:r>
              <a:rPr lang="en-US" sz="2400" dirty="0" smtClean="0"/>
              <a:t>       Cassandra</a:t>
            </a:r>
          </a:p>
          <a:p>
            <a:pPr marL="0" indent="0">
              <a:buFont typeface="Arial"/>
              <a:buNone/>
            </a:pPr>
            <a:endParaRPr lang="en-US" sz="2400" dirty="0" smtClean="0"/>
          </a:p>
          <a:p>
            <a:pPr marL="0" indent="0">
              <a:buFont typeface="Arial"/>
              <a:buNone/>
            </a:pPr>
            <a:endParaRPr lang="en-US" sz="2400" dirty="0" smtClean="0"/>
          </a:p>
        </p:txBody>
      </p:sp>
      <p:pic>
        <p:nvPicPr>
          <p:cNvPr id="8" name="Picture 7" descr="hotfuzzwhitecrop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900" y="3232148"/>
            <a:ext cx="1136265" cy="143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2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46398</TotalTime>
  <Words>1247</Words>
  <Application>Microsoft Macintosh PowerPoint</Application>
  <PresentationFormat>On-screen Show (4:3)</PresentationFormat>
  <Paragraphs>526</Paragraphs>
  <Slides>42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Don’t Settle for Eventual:           Scalable Causal        Consistency for        Wide-Area Storage        with COPS</vt:lpstr>
      <vt:lpstr>The Key-value Abstraction</vt:lpstr>
      <vt:lpstr>Wide-Area Storage</vt:lpstr>
      <vt:lpstr>Wide-Area Storage</vt:lpstr>
      <vt:lpstr>Inside the Datacenter</vt:lpstr>
      <vt:lpstr>Desired Properties: ALPS</vt:lpstr>
      <vt:lpstr>Scalability</vt:lpstr>
      <vt:lpstr>Desired Property: Consistency</vt:lpstr>
      <vt:lpstr>Consistency with ALPS</vt:lpstr>
      <vt:lpstr>PowerPoint Presentation</vt:lpstr>
      <vt:lpstr>Causality By Example </vt:lpstr>
      <vt:lpstr>Causality Is Useful</vt:lpstr>
      <vt:lpstr>Conflicts in Causal</vt:lpstr>
      <vt:lpstr>Conflicts in Causal</vt:lpstr>
      <vt:lpstr>Previous Causal+ Systems</vt:lpstr>
      <vt:lpstr>Scalability Key Idea</vt:lpstr>
      <vt:lpstr>COPS</vt:lpstr>
      <vt:lpstr>Get</vt:lpstr>
      <vt:lpstr>Put</vt:lpstr>
      <vt:lpstr>Dependencies</vt:lpstr>
      <vt:lpstr>Dependencies</vt:lpstr>
      <vt:lpstr>Dependencies</vt:lpstr>
      <vt:lpstr>Causal+ Replication</vt:lpstr>
      <vt:lpstr>Causal+ Replication</vt:lpstr>
      <vt:lpstr>Basic COPS Summary</vt:lpstr>
      <vt:lpstr>Gets Aren’t Enough</vt:lpstr>
      <vt:lpstr>Gets Aren’t Enough</vt:lpstr>
      <vt:lpstr>Get Transactions</vt:lpstr>
      <vt:lpstr>Get Transactions</vt:lpstr>
      <vt:lpstr>System So Far</vt:lpstr>
      <vt:lpstr>Many Dependencies</vt:lpstr>
      <vt:lpstr>Nearest Dependencies</vt:lpstr>
      <vt:lpstr>The Nearest Are Few</vt:lpstr>
      <vt:lpstr>The Nearest Are Few</vt:lpstr>
      <vt:lpstr>Extended COPS Summary</vt:lpstr>
      <vt:lpstr>Evaluation Questions</vt:lpstr>
      <vt:lpstr>Experimental Setup</vt:lpstr>
      <vt:lpstr>COPS &amp; COPS-GT Competitive for Expected Workloads </vt:lpstr>
      <vt:lpstr>COPS &amp; COPS-GT Competitive for Expected Workloads </vt:lpstr>
      <vt:lpstr>COPS Low Overhead vs. LOG</vt:lpstr>
      <vt:lpstr>COPS Scales Out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COPS   Scalable Wide-Area Storage with Eventual Causal Consistency </dc:title>
  <dc:creator>Wyatt</dc:creator>
  <cp:lastModifiedBy>Nael Abu-Ghazaleh</cp:lastModifiedBy>
  <cp:revision>684</cp:revision>
  <cp:lastPrinted>2011-10-11T19:44:17Z</cp:lastPrinted>
  <dcterms:created xsi:type="dcterms:W3CDTF">2011-09-16T13:14:40Z</dcterms:created>
  <dcterms:modified xsi:type="dcterms:W3CDTF">2016-03-02T20:46:27Z</dcterms:modified>
</cp:coreProperties>
</file>