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tiff" ContentType="image/tif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</p:sldMasterIdLst>
  <p:notesMasterIdLst>
    <p:notesMasterId r:id="rId45"/>
  </p:notesMasterIdLst>
  <p:handoutMasterIdLst>
    <p:handoutMasterId r:id="rId46"/>
  </p:handoutMasterIdLst>
  <p:sldIdLst>
    <p:sldId id="256" r:id="rId2"/>
    <p:sldId id="262" r:id="rId3"/>
    <p:sldId id="267" r:id="rId4"/>
    <p:sldId id="296" r:id="rId5"/>
    <p:sldId id="290" r:id="rId6"/>
    <p:sldId id="297" r:id="rId7"/>
    <p:sldId id="298" r:id="rId8"/>
    <p:sldId id="292" r:id="rId9"/>
    <p:sldId id="299" r:id="rId10"/>
    <p:sldId id="300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301" r:id="rId25"/>
    <p:sldId id="303" r:id="rId26"/>
    <p:sldId id="304" r:id="rId27"/>
    <p:sldId id="305" r:id="rId28"/>
    <p:sldId id="306" r:id="rId29"/>
    <p:sldId id="321" r:id="rId30"/>
    <p:sldId id="322" r:id="rId31"/>
    <p:sldId id="323" r:id="rId32"/>
    <p:sldId id="324" r:id="rId33"/>
    <p:sldId id="325" r:id="rId34"/>
    <p:sldId id="326" r:id="rId35"/>
    <p:sldId id="281" r:id="rId36"/>
    <p:sldId id="282" r:id="rId37"/>
    <p:sldId id="283" r:id="rId38"/>
    <p:sldId id="284" r:id="rId39"/>
    <p:sldId id="285" r:id="rId40"/>
    <p:sldId id="286" r:id="rId41"/>
    <p:sldId id="287" r:id="rId42"/>
    <p:sldId id="288" r:id="rId43"/>
    <p:sldId id="289" r:id="rId4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24FB3"/>
    <a:srgbClr val="EA9B1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43"/>
  </p:normalViewPr>
  <p:slideViewPr>
    <p:cSldViewPr snapToGrid="0" snapToObjects="1">
      <p:cViewPr varScale="1">
        <p:scale>
          <a:sx n="67" d="100"/>
          <a:sy n="67" d="100"/>
        </p:scale>
        <p:origin x="-2256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handoutMaster" Target="handoutMasters/handoutMaster1.xml"/><Relationship Id="rId47" Type="http://schemas.openxmlformats.org/officeDocument/2006/relationships/printerSettings" Target="printerSettings/printerSettings1.bin"/><Relationship Id="rId48" Type="http://schemas.openxmlformats.org/officeDocument/2006/relationships/presProps" Target="presProps.xml"/><Relationship Id="rId49" Type="http://schemas.openxmlformats.org/officeDocument/2006/relationships/viewProps" Target="viewProp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50" Type="http://schemas.openxmlformats.org/officeDocument/2006/relationships/theme" Target="theme/theme1.xml"/><Relationship Id="rId5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CF5ABDB-4C5F-4748-B19C-C4DE51FFC472}" type="doc">
      <dgm:prSet loTypeId="urn:microsoft.com/office/officeart/2005/8/layout/vList5" loCatId="list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F135CB4-A708-4F52-95DE-77A5104BFBE9}">
      <dgm:prSet phldrT="[Text]"/>
      <dgm:spPr/>
      <dgm:t>
        <a:bodyPr/>
        <a:lstStyle/>
        <a:p>
          <a:pPr algn="r" rtl="0"/>
          <a:r>
            <a:rPr lang="en-US" b="1" i="0" u="none" smtClean="0"/>
            <a:t>Cray</a:t>
          </a:r>
          <a:r>
            <a:rPr lang="en-US" b="1" i="0" u="none" baseline="0" smtClean="0"/>
            <a:t> System &amp; Storage c</a:t>
          </a:r>
          <a:r>
            <a:rPr lang="en-US" b="1" i="0" u="none" smtClean="0"/>
            <a:t>abinets:</a:t>
          </a:r>
          <a:endParaRPr lang="en-US" b="1"/>
        </a:p>
      </dgm:t>
    </dgm:pt>
    <dgm:pt modelId="{06F2A849-1DDE-417A-A1B5-A4120B598382}" type="parTrans" cxnId="{C3F5634F-DFBC-4D17-BB2C-25E83F4363A3}">
      <dgm:prSet/>
      <dgm:spPr/>
      <dgm:t>
        <a:bodyPr/>
        <a:lstStyle/>
        <a:p>
          <a:endParaRPr lang="en-US" b="1"/>
        </a:p>
      </dgm:t>
    </dgm:pt>
    <dgm:pt modelId="{46208BA9-1E09-4E85-BEA5-7102B22F8D4F}" type="sibTrans" cxnId="{C3F5634F-DFBC-4D17-BB2C-25E83F4363A3}">
      <dgm:prSet/>
      <dgm:spPr/>
      <dgm:t>
        <a:bodyPr/>
        <a:lstStyle/>
        <a:p>
          <a:endParaRPr lang="en-US" b="1"/>
        </a:p>
      </dgm:t>
    </dgm:pt>
    <dgm:pt modelId="{A38619F3-67F7-4B9F-BD35-0E9ADDC8447D}">
      <dgm:prSet/>
      <dgm:spPr/>
      <dgm:t>
        <a:bodyPr/>
        <a:lstStyle/>
        <a:p>
          <a:pPr rtl="0"/>
          <a:r>
            <a:rPr lang="en-US" b="1" i="0" u="none" dirty="0" smtClean="0"/>
            <a:t>&gt;300</a:t>
          </a:r>
          <a:endParaRPr lang="en-US" b="1" i="0" u="none" dirty="0"/>
        </a:p>
      </dgm:t>
    </dgm:pt>
    <dgm:pt modelId="{D0B73170-5D16-4753-8507-AD1C823BCB6A}" type="parTrans" cxnId="{244CDD99-4D83-4979-84A9-1160D9B8CDB1}">
      <dgm:prSet/>
      <dgm:spPr/>
      <dgm:t>
        <a:bodyPr/>
        <a:lstStyle/>
        <a:p>
          <a:endParaRPr lang="en-US" b="1"/>
        </a:p>
      </dgm:t>
    </dgm:pt>
    <dgm:pt modelId="{5C19FA64-2CEE-4BFB-9EC9-05806152FDEC}" type="sibTrans" cxnId="{244CDD99-4D83-4979-84A9-1160D9B8CDB1}">
      <dgm:prSet/>
      <dgm:spPr/>
      <dgm:t>
        <a:bodyPr/>
        <a:lstStyle/>
        <a:p>
          <a:endParaRPr lang="en-US" b="1"/>
        </a:p>
      </dgm:t>
    </dgm:pt>
    <dgm:pt modelId="{219AF21A-71E8-4113-846D-3FBB6F6219FA}">
      <dgm:prSet/>
      <dgm:spPr/>
      <dgm:t>
        <a:bodyPr/>
        <a:lstStyle/>
        <a:p>
          <a:pPr algn="r" rtl="0"/>
          <a:r>
            <a:rPr lang="en-US" b="1" i="0" u="none" smtClean="0"/>
            <a:t>Compute nodes:</a:t>
          </a:r>
          <a:endParaRPr lang="en-US" b="1" i="0" u="none"/>
        </a:p>
      </dgm:t>
    </dgm:pt>
    <dgm:pt modelId="{688E02E9-2894-43A3-8351-D96EA1BB09BF}" type="parTrans" cxnId="{D4E6A56F-91AC-4714-B764-49EBA427A741}">
      <dgm:prSet/>
      <dgm:spPr/>
      <dgm:t>
        <a:bodyPr/>
        <a:lstStyle/>
        <a:p>
          <a:endParaRPr lang="en-US" b="1"/>
        </a:p>
      </dgm:t>
    </dgm:pt>
    <dgm:pt modelId="{E0ED309E-4BB6-4E5B-ADF0-412B15966ACF}" type="sibTrans" cxnId="{D4E6A56F-91AC-4714-B764-49EBA427A741}">
      <dgm:prSet/>
      <dgm:spPr/>
      <dgm:t>
        <a:bodyPr/>
        <a:lstStyle/>
        <a:p>
          <a:endParaRPr lang="en-US" b="1"/>
        </a:p>
      </dgm:t>
    </dgm:pt>
    <dgm:pt modelId="{08FFDAEF-6F98-4C16-A565-5BB64E1F4EA1}">
      <dgm:prSet/>
      <dgm:spPr/>
      <dgm:t>
        <a:bodyPr/>
        <a:lstStyle/>
        <a:p>
          <a:pPr rtl="0"/>
          <a:r>
            <a:rPr lang="en-US" b="1" i="0" u="none" smtClean="0"/>
            <a:t>&gt;25,000</a:t>
          </a:r>
          <a:endParaRPr lang="en-US" b="1" i="0" u="none"/>
        </a:p>
      </dgm:t>
    </dgm:pt>
    <dgm:pt modelId="{4E79F010-0705-4600-B5E5-FE308DB46D7C}" type="parTrans" cxnId="{75BE8040-0049-4A4D-A9FB-5402ADE122EA}">
      <dgm:prSet/>
      <dgm:spPr/>
      <dgm:t>
        <a:bodyPr/>
        <a:lstStyle/>
        <a:p>
          <a:endParaRPr lang="en-US" b="1"/>
        </a:p>
      </dgm:t>
    </dgm:pt>
    <dgm:pt modelId="{2F19B279-83A6-4DD3-B1DD-8CC439AF869A}" type="sibTrans" cxnId="{75BE8040-0049-4A4D-A9FB-5402ADE122EA}">
      <dgm:prSet/>
      <dgm:spPr/>
      <dgm:t>
        <a:bodyPr/>
        <a:lstStyle/>
        <a:p>
          <a:endParaRPr lang="en-US" b="1"/>
        </a:p>
      </dgm:t>
    </dgm:pt>
    <dgm:pt modelId="{A0ED1B25-FA77-45C4-B870-0FA14781605D}">
      <dgm:prSet/>
      <dgm:spPr/>
      <dgm:t>
        <a:bodyPr/>
        <a:lstStyle/>
        <a:p>
          <a:pPr algn="r" rtl="0"/>
          <a:r>
            <a:rPr lang="en-US" b="1" i="0" u="none" smtClean="0"/>
            <a:t>Usable Storage Bandwidth:</a:t>
          </a:r>
          <a:endParaRPr lang="en-US" b="1" i="0" u="none"/>
        </a:p>
      </dgm:t>
    </dgm:pt>
    <dgm:pt modelId="{07FC1292-AF9F-4A41-9927-AE7638BD3F3E}" type="parTrans" cxnId="{C7CC5B6D-49A8-4980-9B9D-6F85041FFB45}">
      <dgm:prSet/>
      <dgm:spPr/>
      <dgm:t>
        <a:bodyPr/>
        <a:lstStyle/>
        <a:p>
          <a:endParaRPr lang="en-US" b="1"/>
        </a:p>
      </dgm:t>
    </dgm:pt>
    <dgm:pt modelId="{0139C1C4-6761-49ED-A402-C3B16EFA3E71}" type="sibTrans" cxnId="{C7CC5B6D-49A8-4980-9B9D-6F85041FFB45}">
      <dgm:prSet/>
      <dgm:spPr/>
      <dgm:t>
        <a:bodyPr/>
        <a:lstStyle/>
        <a:p>
          <a:endParaRPr lang="en-US" b="1"/>
        </a:p>
      </dgm:t>
    </dgm:pt>
    <dgm:pt modelId="{ECF0B658-0A00-4BDB-8C54-B6A317B6936F}">
      <dgm:prSet/>
      <dgm:spPr/>
      <dgm:t>
        <a:bodyPr/>
        <a:lstStyle/>
        <a:p>
          <a:pPr rtl="0"/>
          <a:r>
            <a:rPr lang="en-US" b="1" i="0" u="none" smtClean="0"/>
            <a:t>&gt;1 TB/s</a:t>
          </a:r>
          <a:endParaRPr lang="en-US" b="1" i="0" u="none"/>
        </a:p>
      </dgm:t>
    </dgm:pt>
    <dgm:pt modelId="{E9E8338C-C44F-4996-ABE4-5EC3CB9245C0}" type="parTrans" cxnId="{3BDC277A-30FD-45E8-8F33-51E70073DEB2}">
      <dgm:prSet/>
      <dgm:spPr/>
      <dgm:t>
        <a:bodyPr/>
        <a:lstStyle/>
        <a:p>
          <a:endParaRPr lang="en-US" b="1"/>
        </a:p>
      </dgm:t>
    </dgm:pt>
    <dgm:pt modelId="{A453F28E-7381-46C4-8A2E-50404BE32A7B}" type="sibTrans" cxnId="{3BDC277A-30FD-45E8-8F33-51E70073DEB2}">
      <dgm:prSet/>
      <dgm:spPr/>
      <dgm:t>
        <a:bodyPr/>
        <a:lstStyle/>
        <a:p>
          <a:endParaRPr lang="en-US" b="1"/>
        </a:p>
      </dgm:t>
    </dgm:pt>
    <dgm:pt modelId="{FCF2E8D3-1C49-4C00-82F3-3E65BF9D6751}">
      <dgm:prSet/>
      <dgm:spPr/>
      <dgm:t>
        <a:bodyPr/>
        <a:lstStyle/>
        <a:p>
          <a:pPr algn="r" rtl="0"/>
          <a:r>
            <a:rPr lang="en-US" b="1" i="0" u="none" smtClean="0"/>
            <a:t>System Memory:</a:t>
          </a:r>
          <a:endParaRPr lang="en-US" b="1" i="0" u="none"/>
        </a:p>
      </dgm:t>
    </dgm:pt>
    <dgm:pt modelId="{ACF061E6-03FF-475C-A518-6C75CDA1753A}" type="parTrans" cxnId="{CB227271-F74E-4F97-934B-DD7CA5D17EBA}">
      <dgm:prSet/>
      <dgm:spPr/>
      <dgm:t>
        <a:bodyPr/>
        <a:lstStyle/>
        <a:p>
          <a:endParaRPr lang="en-US" b="1"/>
        </a:p>
      </dgm:t>
    </dgm:pt>
    <dgm:pt modelId="{59DD28F3-909A-4BBE-AD7A-717436213170}" type="sibTrans" cxnId="{CB227271-F74E-4F97-934B-DD7CA5D17EBA}">
      <dgm:prSet/>
      <dgm:spPr/>
      <dgm:t>
        <a:bodyPr/>
        <a:lstStyle/>
        <a:p>
          <a:endParaRPr lang="en-US" b="1"/>
        </a:p>
      </dgm:t>
    </dgm:pt>
    <dgm:pt modelId="{7446F6CE-A175-42D2-8410-C94380EE7F58}">
      <dgm:prSet/>
      <dgm:spPr/>
      <dgm:t>
        <a:bodyPr/>
        <a:lstStyle/>
        <a:p>
          <a:pPr rtl="0"/>
          <a:r>
            <a:rPr lang="en-US" b="1" i="0" u="none" dirty="0" smtClean="0"/>
            <a:t>&gt;1.5 Petabytes</a:t>
          </a:r>
          <a:endParaRPr lang="en-US" b="1" i="0" u="none" dirty="0"/>
        </a:p>
      </dgm:t>
    </dgm:pt>
    <dgm:pt modelId="{77AB130B-7A1E-4304-9ABB-5619C59C0779}" type="parTrans" cxnId="{5555D355-C3D3-483E-83D5-AEBA65E9852E}">
      <dgm:prSet/>
      <dgm:spPr/>
      <dgm:t>
        <a:bodyPr/>
        <a:lstStyle/>
        <a:p>
          <a:endParaRPr lang="en-US" b="1"/>
        </a:p>
      </dgm:t>
    </dgm:pt>
    <dgm:pt modelId="{9376BC5E-0DC2-486F-93B4-EF2DFA71575B}" type="sibTrans" cxnId="{5555D355-C3D3-483E-83D5-AEBA65E9852E}">
      <dgm:prSet/>
      <dgm:spPr/>
      <dgm:t>
        <a:bodyPr/>
        <a:lstStyle/>
        <a:p>
          <a:endParaRPr lang="en-US" b="1"/>
        </a:p>
      </dgm:t>
    </dgm:pt>
    <dgm:pt modelId="{DC30E986-3DEE-4F2D-9D3A-F0C8D39EA03C}">
      <dgm:prSet/>
      <dgm:spPr/>
      <dgm:t>
        <a:bodyPr/>
        <a:lstStyle/>
        <a:p>
          <a:pPr algn="r" rtl="0"/>
          <a:r>
            <a:rPr lang="en-US" b="1" i="0" u="none" dirty="0" smtClean="0"/>
            <a:t>Memory per core module:</a:t>
          </a:r>
          <a:endParaRPr lang="en-US" b="1" i="0" u="none" dirty="0"/>
        </a:p>
      </dgm:t>
    </dgm:pt>
    <dgm:pt modelId="{C4F493E8-FF4D-41E3-BB86-A4AF10C95357}" type="parTrans" cxnId="{8CCBCEF7-9DFF-4AEC-8B00-E5FD95EE29CC}">
      <dgm:prSet/>
      <dgm:spPr/>
      <dgm:t>
        <a:bodyPr/>
        <a:lstStyle/>
        <a:p>
          <a:endParaRPr lang="en-US" b="1"/>
        </a:p>
      </dgm:t>
    </dgm:pt>
    <dgm:pt modelId="{8BF643A4-6FD0-4E22-AE7B-EF446BFEDBC9}" type="sibTrans" cxnId="{8CCBCEF7-9DFF-4AEC-8B00-E5FD95EE29CC}">
      <dgm:prSet/>
      <dgm:spPr/>
      <dgm:t>
        <a:bodyPr/>
        <a:lstStyle/>
        <a:p>
          <a:endParaRPr lang="en-US" b="1"/>
        </a:p>
      </dgm:t>
    </dgm:pt>
    <dgm:pt modelId="{FDE9F1A0-BC07-400E-B6CD-2A8236BD3157}">
      <dgm:prSet/>
      <dgm:spPr/>
      <dgm:t>
        <a:bodyPr/>
        <a:lstStyle/>
        <a:p>
          <a:pPr rtl="0"/>
          <a:r>
            <a:rPr lang="en-US" b="1" i="0" u="none" dirty="0" smtClean="0"/>
            <a:t>4 GB</a:t>
          </a:r>
          <a:endParaRPr lang="en-US" b="1" i="0" u="none" dirty="0"/>
        </a:p>
      </dgm:t>
    </dgm:pt>
    <dgm:pt modelId="{D20BC58B-B25A-46F3-B632-33C18484BE43}" type="parTrans" cxnId="{68B55821-4E8E-45CA-9FAE-EB5A06403AD5}">
      <dgm:prSet/>
      <dgm:spPr/>
      <dgm:t>
        <a:bodyPr/>
        <a:lstStyle/>
        <a:p>
          <a:endParaRPr lang="en-US" b="1"/>
        </a:p>
      </dgm:t>
    </dgm:pt>
    <dgm:pt modelId="{071FBCFC-5FF7-46C0-86DD-150DF0BB34DE}" type="sibTrans" cxnId="{68B55821-4E8E-45CA-9FAE-EB5A06403AD5}">
      <dgm:prSet/>
      <dgm:spPr/>
      <dgm:t>
        <a:bodyPr/>
        <a:lstStyle/>
        <a:p>
          <a:endParaRPr lang="en-US" b="1"/>
        </a:p>
      </dgm:t>
    </dgm:pt>
    <dgm:pt modelId="{ED74CDDB-8AF1-47FA-9795-285791559B6A}">
      <dgm:prSet/>
      <dgm:spPr/>
      <dgm:t>
        <a:bodyPr/>
        <a:lstStyle/>
        <a:p>
          <a:pPr algn="r" rtl="0"/>
          <a:r>
            <a:rPr lang="en-US" b="1" i="0" u="none" dirty="0" err="1" smtClean="0"/>
            <a:t>Gemin</a:t>
          </a:r>
          <a:r>
            <a:rPr lang="en-US" b="1" i="0" u="none" dirty="0" smtClean="0"/>
            <a:t> Interconnect Topology:</a:t>
          </a:r>
          <a:endParaRPr lang="en-US" b="1" i="0" u="none" dirty="0"/>
        </a:p>
      </dgm:t>
    </dgm:pt>
    <dgm:pt modelId="{799032EC-1648-4798-AAA1-7DEFCD8E237B}" type="parTrans" cxnId="{A43DAADB-F7D6-4A27-939A-90D0FC1111BB}">
      <dgm:prSet/>
      <dgm:spPr/>
      <dgm:t>
        <a:bodyPr/>
        <a:lstStyle/>
        <a:p>
          <a:endParaRPr lang="en-US" b="1"/>
        </a:p>
      </dgm:t>
    </dgm:pt>
    <dgm:pt modelId="{40A87AAC-DEA4-4F35-92A9-01F52786CCF2}" type="sibTrans" cxnId="{A43DAADB-F7D6-4A27-939A-90D0FC1111BB}">
      <dgm:prSet/>
      <dgm:spPr/>
      <dgm:t>
        <a:bodyPr/>
        <a:lstStyle/>
        <a:p>
          <a:endParaRPr lang="en-US" b="1"/>
        </a:p>
      </dgm:t>
    </dgm:pt>
    <dgm:pt modelId="{490E98C7-DBC7-4502-89BB-D8CFA3F0C75D}">
      <dgm:prSet/>
      <dgm:spPr/>
      <dgm:t>
        <a:bodyPr/>
        <a:lstStyle/>
        <a:p>
          <a:pPr rtl="0"/>
          <a:r>
            <a:rPr lang="en-US" b="1" i="0" u="none" dirty="0" smtClean="0"/>
            <a:t>3D Torus</a:t>
          </a:r>
          <a:endParaRPr lang="en-US" b="1" i="0" u="none" dirty="0"/>
        </a:p>
      </dgm:t>
    </dgm:pt>
    <dgm:pt modelId="{6F48D159-86A4-4A57-B295-80F11A65847B}" type="parTrans" cxnId="{F0B4E534-3768-4FB5-BD10-14C26775AC47}">
      <dgm:prSet/>
      <dgm:spPr/>
      <dgm:t>
        <a:bodyPr/>
        <a:lstStyle/>
        <a:p>
          <a:endParaRPr lang="en-US" b="1"/>
        </a:p>
      </dgm:t>
    </dgm:pt>
    <dgm:pt modelId="{BCB43157-E49F-4DAB-8DE8-1A79F7430038}" type="sibTrans" cxnId="{F0B4E534-3768-4FB5-BD10-14C26775AC47}">
      <dgm:prSet/>
      <dgm:spPr/>
      <dgm:t>
        <a:bodyPr/>
        <a:lstStyle/>
        <a:p>
          <a:endParaRPr lang="en-US" b="1"/>
        </a:p>
      </dgm:t>
    </dgm:pt>
    <dgm:pt modelId="{A0192D2B-5F85-42BF-8657-610BF8C48E0F}">
      <dgm:prSet/>
      <dgm:spPr/>
      <dgm:t>
        <a:bodyPr/>
        <a:lstStyle/>
        <a:p>
          <a:pPr algn="r" rtl="0"/>
          <a:r>
            <a:rPr lang="en-US" b="1" i="0" u="none" smtClean="0"/>
            <a:t>Usable Storage:</a:t>
          </a:r>
          <a:endParaRPr lang="en-US" b="1" i="0" u="none"/>
        </a:p>
      </dgm:t>
    </dgm:pt>
    <dgm:pt modelId="{95B72BF7-D2B4-489D-9CA8-A9136E7CCD22}" type="parTrans" cxnId="{10952A4C-1552-4099-AD79-23DE79D99205}">
      <dgm:prSet/>
      <dgm:spPr/>
      <dgm:t>
        <a:bodyPr/>
        <a:lstStyle/>
        <a:p>
          <a:endParaRPr lang="en-US" b="1"/>
        </a:p>
      </dgm:t>
    </dgm:pt>
    <dgm:pt modelId="{CC00151F-AC44-4198-974B-C8F970C02E72}" type="sibTrans" cxnId="{10952A4C-1552-4099-AD79-23DE79D99205}">
      <dgm:prSet/>
      <dgm:spPr/>
      <dgm:t>
        <a:bodyPr/>
        <a:lstStyle/>
        <a:p>
          <a:endParaRPr lang="en-US" b="1"/>
        </a:p>
      </dgm:t>
    </dgm:pt>
    <dgm:pt modelId="{482F7A87-91AD-4991-B8E3-8DBC0EEC2F47}">
      <dgm:prSet/>
      <dgm:spPr/>
      <dgm:t>
        <a:bodyPr/>
        <a:lstStyle/>
        <a:p>
          <a:pPr rtl="0"/>
          <a:r>
            <a:rPr lang="en-US" b="1" i="0" u="none" dirty="0" smtClean="0"/>
            <a:t>&gt;25 Petabytes</a:t>
          </a:r>
          <a:endParaRPr lang="en-US" b="1" i="0" u="none" dirty="0"/>
        </a:p>
      </dgm:t>
    </dgm:pt>
    <dgm:pt modelId="{03FBFED3-5B18-4A15-874D-D03E5BDF6AF9}" type="parTrans" cxnId="{DDAE6E43-6995-4BA9-AF02-37FC12892469}">
      <dgm:prSet/>
      <dgm:spPr/>
      <dgm:t>
        <a:bodyPr/>
        <a:lstStyle/>
        <a:p>
          <a:endParaRPr lang="en-US" b="1"/>
        </a:p>
      </dgm:t>
    </dgm:pt>
    <dgm:pt modelId="{FB6BDDEB-3E70-4C10-89F9-B8A5DF644367}" type="sibTrans" cxnId="{DDAE6E43-6995-4BA9-AF02-37FC12892469}">
      <dgm:prSet/>
      <dgm:spPr/>
      <dgm:t>
        <a:bodyPr/>
        <a:lstStyle/>
        <a:p>
          <a:endParaRPr lang="en-US" b="1"/>
        </a:p>
      </dgm:t>
    </dgm:pt>
    <dgm:pt modelId="{4C05EE93-69EA-4AE3-8A0A-D2180B0004FF}">
      <dgm:prSet/>
      <dgm:spPr/>
      <dgm:t>
        <a:bodyPr/>
        <a:lstStyle/>
        <a:p>
          <a:pPr algn="r" rtl="0"/>
          <a:r>
            <a:rPr lang="en-US" b="1" i="0" u="none" smtClean="0"/>
            <a:t>Peak performance:</a:t>
          </a:r>
          <a:endParaRPr lang="en-US" b="1" i="0" u="none"/>
        </a:p>
      </dgm:t>
    </dgm:pt>
    <dgm:pt modelId="{2D0E1782-CE41-4FA6-80C9-018D4DC2E885}" type="parTrans" cxnId="{80A9BFEE-70A6-4B3B-B735-C997E64454B7}">
      <dgm:prSet/>
      <dgm:spPr/>
      <dgm:t>
        <a:bodyPr/>
        <a:lstStyle/>
        <a:p>
          <a:endParaRPr lang="en-US" b="1"/>
        </a:p>
      </dgm:t>
    </dgm:pt>
    <dgm:pt modelId="{DD9AF967-D6D5-4CEE-931B-DD759DA10A6A}" type="sibTrans" cxnId="{80A9BFEE-70A6-4B3B-B735-C997E64454B7}">
      <dgm:prSet/>
      <dgm:spPr/>
      <dgm:t>
        <a:bodyPr/>
        <a:lstStyle/>
        <a:p>
          <a:endParaRPr lang="en-US" b="1"/>
        </a:p>
      </dgm:t>
    </dgm:pt>
    <dgm:pt modelId="{68A78E47-9B6C-4B89-A6A5-35F3B5F2D606}">
      <dgm:prSet/>
      <dgm:spPr/>
      <dgm:t>
        <a:bodyPr/>
        <a:lstStyle/>
        <a:p>
          <a:pPr rtl="0"/>
          <a:r>
            <a:rPr lang="en-US" b="1" i="0" u="none" dirty="0" smtClean="0"/>
            <a:t>&gt;11.5 </a:t>
          </a:r>
          <a:r>
            <a:rPr lang="en-US" b="1" i="0" u="none" dirty="0" err="1" smtClean="0"/>
            <a:t>Petaflops</a:t>
          </a:r>
          <a:endParaRPr lang="en-US" b="1" i="0" u="none" dirty="0"/>
        </a:p>
      </dgm:t>
    </dgm:pt>
    <dgm:pt modelId="{7E06BE7D-CC35-4313-8831-C3C36580C01A}" type="parTrans" cxnId="{3D500DC4-2C9D-4934-9DCC-BFD9FB12C1EC}">
      <dgm:prSet/>
      <dgm:spPr/>
      <dgm:t>
        <a:bodyPr/>
        <a:lstStyle/>
        <a:p>
          <a:endParaRPr lang="en-US" b="1"/>
        </a:p>
      </dgm:t>
    </dgm:pt>
    <dgm:pt modelId="{64E937E8-2140-4716-BE30-378036E41703}" type="sibTrans" cxnId="{3D500DC4-2C9D-4934-9DCC-BFD9FB12C1EC}">
      <dgm:prSet/>
      <dgm:spPr/>
      <dgm:t>
        <a:bodyPr/>
        <a:lstStyle/>
        <a:p>
          <a:endParaRPr lang="en-US" b="1"/>
        </a:p>
      </dgm:t>
    </dgm:pt>
    <dgm:pt modelId="{425E03BE-0083-4DC0-9671-2D9F53588A01}">
      <dgm:prSet/>
      <dgm:spPr/>
      <dgm:t>
        <a:bodyPr/>
        <a:lstStyle/>
        <a:p>
          <a:pPr algn="r" rtl="0"/>
          <a:r>
            <a:rPr lang="en-US" b="1" i="0" u="none" dirty="0" smtClean="0"/>
            <a:t>Number of AMD </a:t>
          </a:r>
          <a:r>
            <a:rPr lang="en-US" b="1" i="0" u="none" dirty="0" err="1" smtClean="0"/>
            <a:t>Interlogos</a:t>
          </a:r>
          <a:r>
            <a:rPr lang="en-US" b="1" i="0" u="none" dirty="0" smtClean="0"/>
            <a:t> processors:</a:t>
          </a:r>
          <a:endParaRPr lang="en-US" b="1" i="0" u="none" dirty="0"/>
        </a:p>
      </dgm:t>
    </dgm:pt>
    <dgm:pt modelId="{B598CEC6-0EFC-4D04-BFE8-5D4ED481F505}" type="parTrans" cxnId="{AA11DFA7-FB47-4B4A-A7E6-1207C2F55AC6}">
      <dgm:prSet/>
      <dgm:spPr/>
      <dgm:t>
        <a:bodyPr/>
        <a:lstStyle/>
        <a:p>
          <a:endParaRPr lang="en-US" b="1"/>
        </a:p>
      </dgm:t>
    </dgm:pt>
    <dgm:pt modelId="{D5557EC8-0901-4720-B592-70CEA7153AB7}" type="sibTrans" cxnId="{AA11DFA7-FB47-4B4A-A7E6-1207C2F55AC6}">
      <dgm:prSet/>
      <dgm:spPr/>
      <dgm:t>
        <a:bodyPr/>
        <a:lstStyle/>
        <a:p>
          <a:endParaRPr lang="en-US" b="1"/>
        </a:p>
      </dgm:t>
    </dgm:pt>
    <dgm:pt modelId="{797A1063-C9F8-44A4-BFDB-D4BEE6FB3765}">
      <dgm:prSet/>
      <dgm:spPr/>
      <dgm:t>
        <a:bodyPr/>
        <a:lstStyle/>
        <a:p>
          <a:pPr rtl="0"/>
          <a:r>
            <a:rPr lang="en-US" b="1" i="0" u="none" dirty="0" smtClean="0"/>
            <a:t>&gt;49,000</a:t>
          </a:r>
          <a:endParaRPr lang="en-US" b="1" i="0" u="none" dirty="0"/>
        </a:p>
      </dgm:t>
    </dgm:pt>
    <dgm:pt modelId="{931E531A-14EB-4964-8087-6286A177671B}" type="parTrans" cxnId="{DEA0F831-A721-44C3-8E83-4B6C9BE3E6CD}">
      <dgm:prSet/>
      <dgm:spPr/>
      <dgm:t>
        <a:bodyPr/>
        <a:lstStyle/>
        <a:p>
          <a:endParaRPr lang="en-US" b="1"/>
        </a:p>
      </dgm:t>
    </dgm:pt>
    <dgm:pt modelId="{CDFA0D8C-EA25-4C56-B343-4B26E7116AF7}" type="sibTrans" cxnId="{DEA0F831-A721-44C3-8E83-4B6C9BE3E6CD}">
      <dgm:prSet/>
      <dgm:spPr/>
      <dgm:t>
        <a:bodyPr/>
        <a:lstStyle/>
        <a:p>
          <a:endParaRPr lang="en-US" b="1"/>
        </a:p>
      </dgm:t>
    </dgm:pt>
    <dgm:pt modelId="{CC54987C-9A81-46D7-8F0F-6B0665642F8D}">
      <dgm:prSet/>
      <dgm:spPr/>
      <dgm:t>
        <a:bodyPr/>
        <a:lstStyle/>
        <a:p>
          <a:pPr algn="r" rtl="0"/>
          <a:r>
            <a:rPr lang="en-US" b="1" i="0" u="none" dirty="0" smtClean="0"/>
            <a:t>Number of AMD x86 core modules:</a:t>
          </a:r>
          <a:endParaRPr lang="en-US" b="1" i="0" u="none" dirty="0"/>
        </a:p>
      </dgm:t>
    </dgm:pt>
    <dgm:pt modelId="{1B252D2E-11E6-4E02-BD28-39E09A2E1EB9}" type="parTrans" cxnId="{FB3BB287-4A99-41CD-9ADD-DB6EAAAF0E4E}">
      <dgm:prSet/>
      <dgm:spPr/>
      <dgm:t>
        <a:bodyPr/>
        <a:lstStyle/>
        <a:p>
          <a:endParaRPr lang="en-US" b="1"/>
        </a:p>
      </dgm:t>
    </dgm:pt>
    <dgm:pt modelId="{8E6DABC6-0A4A-4F24-9C8C-EAC7C3AA8C3E}" type="sibTrans" cxnId="{FB3BB287-4A99-41CD-9ADD-DB6EAAAF0E4E}">
      <dgm:prSet/>
      <dgm:spPr/>
      <dgm:t>
        <a:bodyPr/>
        <a:lstStyle/>
        <a:p>
          <a:endParaRPr lang="en-US" b="1"/>
        </a:p>
      </dgm:t>
    </dgm:pt>
    <dgm:pt modelId="{03FDA6FE-A3C7-4EC1-93D6-54775453A9CB}">
      <dgm:prSet/>
      <dgm:spPr/>
      <dgm:t>
        <a:bodyPr/>
        <a:lstStyle/>
        <a:p>
          <a:pPr rtl="0"/>
          <a:r>
            <a:rPr lang="en-US" b="1" i="0" u="none" dirty="0" smtClean="0"/>
            <a:t>&gt;380,000</a:t>
          </a:r>
          <a:endParaRPr lang="en-US" b="1" i="0" u="none" dirty="0"/>
        </a:p>
      </dgm:t>
    </dgm:pt>
    <dgm:pt modelId="{709B14BD-5272-44F3-A945-6C0C90CCD6A2}" type="parTrans" cxnId="{10719719-11E3-4A70-95B3-9F8007594916}">
      <dgm:prSet/>
      <dgm:spPr/>
      <dgm:t>
        <a:bodyPr/>
        <a:lstStyle/>
        <a:p>
          <a:endParaRPr lang="en-US" b="1"/>
        </a:p>
      </dgm:t>
    </dgm:pt>
    <dgm:pt modelId="{C2717011-7B0B-47F8-864D-7CF2F35896B5}" type="sibTrans" cxnId="{10719719-11E3-4A70-95B3-9F8007594916}">
      <dgm:prSet/>
      <dgm:spPr/>
      <dgm:t>
        <a:bodyPr/>
        <a:lstStyle/>
        <a:p>
          <a:endParaRPr lang="en-US" b="1"/>
        </a:p>
      </dgm:t>
    </dgm:pt>
    <dgm:pt modelId="{4D27F828-20FA-48A7-99AC-600E142FBE17}">
      <dgm:prSet/>
      <dgm:spPr/>
      <dgm:t>
        <a:bodyPr/>
        <a:lstStyle/>
        <a:p>
          <a:pPr algn="r" rtl="0"/>
          <a:r>
            <a:rPr lang="en-US" b="1" i="0" u="none" dirty="0" smtClean="0"/>
            <a:t>Number of NVIDIA </a:t>
          </a:r>
          <a:r>
            <a:rPr lang="en-US" b="1" i="0" u="none" dirty="0" err="1" smtClean="0"/>
            <a:t>Kepler</a:t>
          </a:r>
          <a:r>
            <a:rPr lang="en-US" b="1" i="0" u="none" dirty="0" smtClean="0"/>
            <a:t> GPUs:</a:t>
          </a:r>
          <a:endParaRPr lang="en-US" b="1" i="0" u="none" dirty="0"/>
        </a:p>
      </dgm:t>
    </dgm:pt>
    <dgm:pt modelId="{47BADDB9-2AA2-42BE-8398-F0715A5855D1}" type="parTrans" cxnId="{5825BEC7-D2AF-48E2-86B2-0D4B21D64352}">
      <dgm:prSet/>
      <dgm:spPr/>
      <dgm:t>
        <a:bodyPr/>
        <a:lstStyle/>
        <a:p>
          <a:endParaRPr lang="en-US" b="1"/>
        </a:p>
      </dgm:t>
    </dgm:pt>
    <dgm:pt modelId="{17CEB982-807C-469C-8B98-8B7DAD09B87D}" type="sibTrans" cxnId="{5825BEC7-D2AF-48E2-86B2-0D4B21D64352}">
      <dgm:prSet/>
      <dgm:spPr/>
      <dgm:t>
        <a:bodyPr/>
        <a:lstStyle/>
        <a:p>
          <a:endParaRPr lang="en-US" b="1"/>
        </a:p>
      </dgm:t>
    </dgm:pt>
    <dgm:pt modelId="{FB152C72-3E3F-47BE-BAB6-CDEB4E8581ED}">
      <dgm:prSet/>
      <dgm:spPr/>
      <dgm:t>
        <a:bodyPr/>
        <a:lstStyle/>
        <a:p>
          <a:pPr rtl="0"/>
          <a:r>
            <a:rPr lang="en-US" b="1" i="0" u="none" smtClean="0"/>
            <a:t>&gt;3,000</a:t>
          </a:r>
          <a:endParaRPr lang="en-US" b="1" i="0" u="none"/>
        </a:p>
      </dgm:t>
    </dgm:pt>
    <dgm:pt modelId="{2AF45A45-7B43-4065-8F6D-E87BBC3878B0}" type="parTrans" cxnId="{CF74293E-702A-4F06-8F9C-71FA602D1B4F}">
      <dgm:prSet/>
      <dgm:spPr/>
      <dgm:t>
        <a:bodyPr/>
        <a:lstStyle/>
        <a:p>
          <a:endParaRPr lang="en-US" b="1"/>
        </a:p>
      </dgm:t>
    </dgm:pt>
    <dgm:pt modelId="{E329C23C-9DA2-442E-8709-B17EE1E4C14E}" type="sibTrans" cxnId="{CF74293E-702A-4F06-8F9C-71FA602D1B4F}">
      <dgm:prSet/>
      <dgm:spPr/>
      <dgm:t>
        <a:bodyPr/>
        <a:lstStyle/>
        <a:p>
          <a:endParaRPr lang="en-US" b="1"/>
        </a:p>
      </dgm:t>
    </dgm:pt>
    <dgm:pt modelId="{8B023DC7-611D-4A32-962E-3B2148A21032}" type="pres">
      <dgm:prSet presAssocID="{8CF5ABDB-4C5F-4748-B19C-C4DE51FFC472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C7148A8F-039D-4390-B905-6A3009305DCE}" type="pres">
      <dgm:prSet presAssocID="{4F135CB4-A708-4F52-95DE-77A5104BFBE9}" presName="linNode" presStyleCnt="0"/>
      <dgm:spPr/>
      <dgm:t>
        <a:bodyPr/>
        <a:lstStyle/>
        <a:p>
          <a:endParaRPr lang="en-US"/>
        </a:p>
      </dgm:t>
    </dgm:pt>
    <dgm:pt modelId="{D1BAFA68-78F8-4598-BB53-2823CEFDEE54}" type="pres">
      <dgm:prSet presAssocID="{4F135CB4-A708-4F52-95DE-77A5104BFBE9}" presName="parentText" presStyleLbl="node1" presStyleIdx="0" presStyleCnt="11" custScaleX="19638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3151F52-9218-426A-922F-D79F692BBB9C}" type="pres">
      <dgm:prSet presAssocID="{4F135CB4-A708-4F52-95DE-77A5104BFBE9}" presName="descendantText" presStyleLbl="alignAccFollowNode1" presStyleIdx="0" presStyleCnt="1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0E966ED-8E04-4B67-8D65-AD12B1E62BDF}" type="pres">
      <dgm:prSet presAssocID="{46208BA9-1E09-4E85-BEA5-7102B22F8D4F}" presName="sp" presStyleCnt="0"/>
      <dgm:spPr/>
      <dgm:t>
        <a:bodyPr/>
        <a:lstStyle/>
        <a:p>
          <a:endParaRPr lang="en-US"/>
        </a:p>
      </dgm:t>
    </dgm:pt>
    <dgm:pt modelId="{4D74E75D-B1D0-411C-B2CB-D06383615EC1}" type="pres">
      <dgm:prSet presAssocID="{219AF21A-71E8-4113-846D-3FBB6F6219FA}" presName="linNode" presStyleCnt="0"/>
      <dgm:spPr/>
      <dgm:t>
        <a:bodyPr/>
        <a:lstStyle/>
        <a:p>
          <a:endParaRPr lang="en-US"/>
        </a:p>
      </dgm:t>
    </dgm:pt>
    <dgm:pt modelId="{833044FC-D559-4855-957F-2A91D0CF5C64}" type="pres">
      <dgm:prSet presAssocID="{219AF21A-71E8-4113-846D-3FBB6F6219FA}" presName="parentText" presStyleLbl="node1" presStyleIdx="1" presStyleCnt="11" custScaleX="19638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197857D-FE9A-4E3A-9E10-A96A1667CA92}" type="pres">
      <dgm:prSet presAssocID="{219AF21A-71E8-4113-846D-3FBB6F6219FA}" presName="descendantText" presStyleLbl="alignAccFollowNode1" presStyleIdx="1" presStyleCnt="1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6E810BB-8FF5-45B7-91CE-24E4EC428244}" type="pres">
      <dgm:prSet presAssocID="{E0ED309E-4BB6-4E5B-ADF0-412B15966ACF}" presName="sp" presStyleCnt="0"/>
      <dgm:spPr/>
      <dgm:t>
        <a:bodyPr/>
        <a:lstStyle/>
        <a:p>
          <a:endParaRPr lang="en-US"/>
        </a:p>
      </dgm:t>
    </dgm:pt>
    <dgm:pt modelId="{23DD2B3D-533D-4E38-8CF6-35E91098A824}" type="pres">
      <dgm:prSet presAssocID="{A0ED1B25-FA77-45C4-B870-0FA14781605D}" presName="linNode" presStyleCnt="0"/>
      <dgm:spPr/>
      <dgm:t>
        <a:bodyPr/>
        <a:lstStyle/>
        <a:p>
          <a:endParaRPr lang="en-US"/>
        </a:p>
      </dgm:t>
    </dgm:pt>
    <dgm:pt modelId="{9A5CB84B-7DA1-4F0F-A374-49F606E344B1}" type="pres">
      <dgm:prSet presAssocID="{A0ED1B25-FA77-45C4-B870-0FA14781605D}" presName="parentText" presStyleLbl="node1" presStyleIdx="2" presStyleCnt="11" custScaleX="19638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B417B49-295E-4169-8E8E-C7299C89A07F}" type="pres">
      <dgm:prSet presAssocID="{A0ED1B25-FA77-45C4-B870-0FA14781605D}" presName="descendantText" presStyleLbl="alignAccFollowNode1" presStyleIdx="2" presStyleCnt="1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14459E1-3861-49B7-A336-9FB2349E3EA7}" type="pres">
      <dgm:prSet presAssocID="{0139C1C4-6761-49ED-A402-C3B16EFA3E71}" presName="sp" presStyleCnt="0"/>
      <dgm:spPr/>
      <dgm:t>
        <a:bodyPr/>
        <a:lstStyle/>
        <a:p>
          <a:endParaRPr lang="en-US"/>
        </a:p>
      </dgm:t>
    </dgm:pt>
    <dgm:pt modelId="{0C2AF526-E31C-4F36-8C64-698245F28BCD}" type="pres">
      <dgm:prSet presAssocID="{FCF2E8D3-1C49-4C00-82F3-3E65BF9D6751}" presName="linNode" presStyleCnt="0"/>
      <dgm:spPr/>
      <dgm:t>
        <a:bodyPr/>
        <a:lstStyle/>
        <a:p>
          <a:endParaRPr lang="en-US"/>
        </a:p>
      </dgm:t>
    </dgm:pt>
    <dgm:pt modelId="{F282582C-27C3-4202-9C1A-159CF805263E}" type="pres">
      <dgm:prSet presAssocID="{FCF2E8D3-1C49-4C00-82F3-3E65BF9D6751}" presName="parentText" presStyleLbl="node1" presStyleIdx="3" presStyleCnt="11" custScaleX="19638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62E67D5-6855-4C84-AB63-F900415A8A17}" type="pres">
      <dgm:prSet presAssocID="{FCF2E8D3-1C49-4C00-82F3-3E65BF9D6751}" presName="descendantText" presStyleLbl="alignAccFollowNode1" presStyleIdx="3" presStyleCnt="1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F23CF29-0B54-4BDD-9D98-12C701BD8307}" type="pres">
      <dgm:prSet presAssocID="{59DD28F3-909A-4BBE-AD7A-717436213170}" presName="sp" presStyleCnt="0"/>
      <dgm:spPr/>
      <dgm:t>
        <a:bodyPr/>
        <a:lstStyle/>
        <a:p>
          <a:endParaRPr lang="en-US"/>
        </a:p>
      </dgm:t>
    </dgm:pt>
    <dgm:pt modelId="{C4892AF9-9379-4A2A-9DB2-AC3F05222609}" type="pres">
      <dgm:prSet presAssocID="{DC30E986-3DEE-4F2D-9D3A-F0C8D39EA03C}" presName="linNode" presStyleCnt="0"/>
      <dgm:spPr/>
      <dgm:t>
        <a:bodyPr/>
        <a:lstStyle/>
        <a:p>
          <a:endParaRPr lang="en-US"/>
        </a:p>
      </dgm:t>
    </dgm:pt>
    <dgm:pt modelId="{511713F4-B057-4E01-AFCF-03FD165B4446}" type="pres">
      <dgm:prSet presAssocID="{DC30E986-3DEE-4F2D-9D3A-F0C8D39EA03C}" presName="parentText" presStyleLbl="node1" presStyleIdx="4" presStyleCnt="11" custScaleX="19638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239F59C-BE5E-491D-B392-E010E9E18579}" type="pres">
      <dgm:prSet presAssocID="{DC30E986-3DEE-4F2D-9D3A-F0C8D39EA03C}" presName="descendantText" presStyleLbl="alignAccFollowNode1" presStyleIdx="4" presStyleCnt="1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C88D220-0953-40DE-8D56-BDEBA207A4D7}" type="pres">
      <dgm:prSet presAssocID="{8BF643A4-6FD0-4E22-AE7B-EF446BFEDBC9}" presName="sp" presStyleCnt="0"/>
      <dgm:spPr/>
      <dgm:t>
        <a:bodyPr/>
        <a:lstStyle/>
        <a:p>
          <a:endParaRPr lang="en-US"/>
        </a:p>
      </dgm:t>
    </dgm:pt>
    <dgm:pt modelId="{52D95E9D-0AC3-4DDD-9A51-BD59B3805CC9}" type="pres">
      <dgm:prSet presAssocID="{ED74CDDB-8AF1-47FA-9795-285791559B6A}" presName="linNode" presStyleCnt="0"/>
      <dgm:spPr/>
      <dgm:t>
        <a:bodyPr/>
        <a:lstStyle/>
        <a:p>
          <a:endParaRPr lang="en-US"/>
        </a:p>
      </dgm:t>
    </dgm:pt>
    <dgm:pt modelId="{3B054523-F244-4106-8523-4671F79EACEF}" type="pres">
      <dgm:prSet presAssocID="{ED74CDDB-8AF1-47FA-9795-285791559B6A}" presName="parentText" presStyleLbl="node1" presStyleIdx="5" presStyleCnt="11" custScaleX="19638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BA45A71-FE38-42CF-BCBB-AD223C443E06}" type="pres">
      <dgm:prSet presAssocID="{ED74CDDB-8AF1-47FA-9795-285791559B6A}" presName="descendantText" presStyleLbl="alignAccFollowNode1" presStyleIdx="5" presStyleCnt="1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7C48257-2C49-47D3-AB5A-13081BD0DC3E}" type="pres">
      <dgm:prSet presAssocID="{40A87AAC-DEA4-4F35-92A9-01F52786CCF2}" presName="sp" presStyleCnt="0"/>
      <dgm:spPr/>
      <dgm:t>
        <a:bodyPr/>
        <a:lstStyle/>
        <a:p>
          <a:endParaRPr lang="en-US"/>
        </a:p>
      </dgm:t>
    </dgm:pt>
    <dgm:pt modelId="{909BC349-9FEB-46F6-9D89-377BAF079B32}" type="pres">
      <dgm:prSet presAssocID="{A0192D2B-5F85-42BF-8657-610BF8C48E0F}" presName="linNode" presStyleCnt="0"/>
      <dgm:spPr/>
      <dgm:t>
        <a:bodyPr/>
        <a:lstStyle/>
        <a:p>
          <a:endParaRPr lang="en-US"/>
        </a:p>
      </dgm:t>
    </dgm:pt>
    <dgm:pt modelId="{952A7245-E810-4107-B1B3-363B0150B6F5}" type="pres">
      <dgm:prSet presAssocID="{A0192D2B-5F85-42BF-8657-610BF8C48E0F}" presName="parentText" presStyleLbl="node1" presStyleIdx="6" presStyleCnt="11" custScaleX="19638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2D413FA-CEBD-41EE-8221-B81A72D58876}" type="pres">
      <dgm:prSet presAssocID="{A0192D2B-5F85-42BF-8657-610BF8C48E0F}" presName="descendantText" presStyleLbl="alignAccFollowNode1" presStyleIdx="6" presStyleCnt="1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4667649-B95C-46A1-AA89-BEAC7AF433D6}" type="pres">
      <dgm:prSet presAssocID="{CC00151F-AC44-4198-974B-C8F970C02E72}" presName="sp" presStyleCnt="0"/>
      <dgm:spPr/>
      <dgm:t>
        <a:bodyPr/>
        <a:lstStyle/>
        <a:p>
          <a:endParaRPr lang="en-US"/>
        </a:p>
      </dgm:t>
    </dgm:pt>
    <dgm:pt modelId="{45EAE3F4-F1C5-475A-9401-AF9220ACF19A}" type="pres">
      <dgm:prSet presAssocID="{4C05EE93-69EA-4AE3-8A0A-D2180B0004FF}" presName="linNode" presStyleCnt="0"/>
      <dgm:spPr/>
      <dgm:t>
        <a:bodyPr/>
        <a:lstStyle/>
        <a:p>
          <a:endParaRPr lang="en-US"/>
        </a:p>
      </dgm:t>
    </dgm:pt>
    <dgm:pt modelId="{E022985C-83C1-4BD1-8579-15477FAF17D0}" type="pres">
      <dgm:prSet presAssocID="{4C05EE93-69EA-4AE3-8A0A-D2180B0004FF}" presName="parentText" presStyleLbl="node1" presStyleIdx="7" presStyleCnt="11" custScaleX="19638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AC431E1-8970-4B2B-B992-01BB3ED58AFB}" type="pres">
      <dgm:prSet presAssocID="{4C05EE93-69EA-4AE3-8A0A-D2180B0004FF}" presName="descendantText" presStyleLbl="alignAccFollowNode1" presStyleIdx="7" presStyleCnt="1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9752DAD-2378-47BA-A5CA-514AAD042B14}" type="pres">
      <dgm:prSet presAssocID="{DD9AF967-D6D5-4CEE-931B-DD759DA10A6A}" presName="sp" presStyleCnt="0"/>
      <dgm:spPr/>
      <dgm:t>
        <a:bodyPr/>
        <a:lstStyle/>
        <a:p>
          <a:endParaRPr lang="en-US"/>
        </a:p>
      </dgm:t>
    </dgm:pt>
    <dgm:pt modelId="{3F2D2544-AF5C-4EEA-8E06-F82185F0EEA7}" type="pres">
      <dgm:prSet presAssocID="{425E03BE-0083-4DC0-9671-2D9F53588A01}" presName="linNode" presStyleCnt="0"/>
      <dgm:spPr/>
      <dgm:t>
        <a:bodyPr/>
        <a:lstStyle/>
        <a:p>
          <a:endParaRPr lang="en-US"/>
        </a:p>
      </dgm:t>
    </dgm:pt>
    <dgm:pt modelId="{4C989D76-B268-4E25-81BD-63E3798DCD06}" type="pres">
      <dgm:prSet presAssocID="{425E03BE-0083-4DC0-9671-2D9F53588A01}" presName="parentText" presStyleLbl="node1" presStyleIdx="8" presStyleCnt="11" custScaleX="19638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41B440B-A614-4757-85C7-0F1A0664C4C7}" type="pres">
      <dgm:prSet presAssocID="{425E03BE-0083-4DC0-9671-2D9F53588A01}" presName="descendantText" presStyleLbl="alignAccFollowNode1" presStyleIdx="8" presStyleCnt="1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CC12B38-0CB1-4088-8EF6-2DE9CC639EF4}" type="pres">
      <dgm:prSet presAssocID="{D5557EC8-0901-4720-B592-70CEA7153AB7}" presName="sp" presStyleCnt="0"/>
      <dgm:spPr/>
      <dgm:t>
        <a:bodyPr/>
        <a:lstStyle/>
        <a:p>
          <a:endParaRPr lang="en-US"/>
        </a:p>
      </dgm:t>
    </dgm:pt>
    <dgm:pt modelId="{9F01AD3E-BD93-42B7-89B9-B27AFEC3FACC}" type="pres">
      <dgm:prSet presAssocID="{CC54987C-9A81-46D7-8F0F-6B0665642F8D}" presName="linNode" presStyleCnt="0"/>
      <dgm:spPr/>
      <dgm:t>
        <a:bodyPr/>
        <a:lstStyle/>
        <a:p>
          <a:endParaRPr lang="en-US"/>
        </a:p>
      </dgm:t>
    </dgm:pt>
    <dgm:pt modelId="{6DD6FC6D-82A5-45D8-88D8-C0BAE6118825}" type="pres">
      <dgm:prSet presAssocID="{CC54987C-9A81-46D7-8F0F-6B0665642F8D}" presName="parentText" presStyleLbl="node1" presStyleIdx="9" presStyleCnt="11" custScaleX="19638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84DAB85-D6CF-4F94-A334-3A75C12A86BA}" type="pres">
      <dgm:prSet presAssocID="{CC54987C-9A81-46D7-8F0F-6B0665642F8D}" presName="descendantText" presStyleLbl="alignAccFollowNode1" presStyleIdx="9" presStyleCnt="1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7EBA46E-12AD-4ABF-AAFD-EF173F1E6C20}" type="pres">
      <dgm:prSet presAssocID="{8E6DABC6-0A4A-4F24-9C8C-EAC7C3AA8C3E}" presName="sp" presStyleCnt="0"/>
      <dgm:spPr/>
      <dgm:t>
        <a:bodyPr/>
        <a:lstStyle/>
        <a:p>
          <a:endParaRPr lang="en-US"/>
        </a:p>
      </dgm:t>
    </dgm:pt>
    <dgm:pt modelId="{FEDB3308-E05F-4B45-AAA2-FD097AFABBF5}" type="pres">
      <dgm:prSet presAssocID="{4D27F828-20FA-48A7-99AC-600E142FBE17}" presName="linNode" presStyleCnt="0"/>
      <dgm:spPr/>
      <dgm:t>
        <a:bodyPr/>
        <a:lstStyle/>
        <a:p>
          <a:endParaRPr lang="en-US"/>
        </a:p>
      </dgm:t>
    </dgm:pt>
    <dgm:pt modelId="{97442EC1-F901-4DB2-A4BA-D6802F31A3BC}" type="pres">
      <dgm:prSet presAssocID="{4D27F828-20FA-48A7-99AC-600E142FBE17}" presName="parentText" presStyleLbl="node1" presStyleIdx="10" presStyleCnt="11" custScaleX="196384" custLinFactNeighborX="66" custLinFactNeighborY="625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CDFFF53-40C0-45CF-87A2-C3B1FE3AB685}" type="pres">
      <dgm:prSet presAssocID="{4D27F828-20FA-48A7-99AC-600E142FBE17}" presName="descendantText" presStyleLbl="alignAccFollowNode1" presStyleIdx="10" presStyleCnt="1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10719719-11E3-4A70-95B3-9F8007594916}" srcId="{CC54987C-9A81-46D7-8F0F-6B0665642F8D}" destId="{03FDA6FE-A3C7-4EC1-93D6-54775453A9CB}" srcOrd="0" destOrd="0" parTransId="{709B14BD-5272-44F3-A945-6C0C90CCD6A2}" sibTransId="{C2717011-7B0B-47F8-864D-7CF2F35896B5}"/>
    <dgm:cxn modelId="{FB3BB287-4A99-41CD-9ADD-DB6EAAAF0E4E}" srcId="{8CF5ABDB-4C5F-4748-B19C-C4DE51FFC472}" destId="{CC54987C-9A81-46D7-8F0F-6B0665642F8D}" srcOrd="9" destOrd="0" parTransId="{1B252D2E-11E6-4E02-BD28-39E09A2E1EB9}" sibTransId="{8E6DABC6-0A4A-4F24-9C8C-EAC7C3AA8C3E}"/>
    <dgm:cxn modelId="{A0F353AA-0056-3C47-8A2D-788325C3166A}" type="presOf" srcId="{219AF21A-71E8-4113-846D-3FBB6F6219FA}" destId="{833044FC-D559-4855-957F-2A91D0CF5C64}" srcOrd="0" destOrd="0" presId="urn:microsoft.com/office/officeart/2005/8/layout/vList5"/>
    <dgm:cxn modelId="{D9E2DB74-C185-7847-AA82-398BAAA8EDA8}" type="presOf" srcId="{4D27F828-20FA-48A7-99AC-600E142FBE17}" destId="{97442EC1-F901-4DB2-A4BA-D6802F31A3BC}" srcOrd="0" destOrd="0" presId="urn:microsoft.com/office/officeart/2005/8/layout/vList5"/>
    <dgm:cxn modelId="{EF07D91E-8E1D-8247-B86E-19A632CE9CCD}" type="presOf" srcId="{797A1063-C9F8-44A4-BFDB-D4BEE6FB3765}" destId="{F41B440B-A614-4757-85C7-0F1A0664C4C7}" srcOrd="0" destOrd="0" presId="urn:microsoft.com/office/officeart/2005/8/layout/vList5"/>
    <dgm:cxn modelId="{CF74293E-702A-4F06-8F9C-71FA602D1B4F}" srcId="{4D27F828-20FA-48A7-99AC-600E142FBE17}" destId="{FB152C72-3E3F-47BE-BAB6-CDEB4E8581ED}" srcOrd="0" destOrd="0" parTransId="{2AF45A45-7B43-4065-8F6D-E87BBC3878B0}" sibTransId="{E329C23C-9DA2-442E-8709-B17EE1E4C14E}"/>
    <dgm:cxn modelId="{10952A4C-1552-4099-AD79-23DE79D99205}" srcId="{8CF5ABDB-4C5F-4748-B19C-C4DE51FFC472}" destId="{A0192D2B-5F85-42BF-8657-610BF8C48E0F}" srcOrd="6" destOrd="0" parTransId="{95B72BF7-D2B4-489D-9CA8-A9136E7CCD22}" sibTransId="{CC00151F-AC44-4198-974B-C8F970C02E72}"/>
    <dgm:cxn modelId="{C7AC1464-8712-9846-BADA-8C7CEF13FB30}" type="presOf" srcId="{A38619F3-67F7-4B9F-BD35-0E9ADDC8447D}" destId="{53151F52-9218-426A-922F-D79F692BBB9C}" srcOrd="0" destOrd="0" presId="urn:microsoft.com/office/officeart/2005/8/layout/vList5"/>
    <dgm:cxn modelId="{ADE932ED-69C1-C644-9D1D-9819B01C0CAE}" type="presOf" srcId="{4F135CB4-A708-4F52-95DE-77A5104BFBE9}" destId="{D1BAFA68-78F8-4598-BB53-2823CEFDEE54}" srcOrd="0" destOrd="0" presId="urn:microsoft.com/office/officeart/2005/8/layout/vList5"/>
    <dgm:cxn modelId="{DDAE6E43-6995-4BA9-AF02-37FC12892469}" srcId="{A0192D2B-5F85-42BF-8657-610BF8C48E0F}" destId="{482F7A87-91AD-4991-B8E3-8DBC0EEC2F47}" srcOrd="0" destOrd="0" parTransId="{03FBFED3-5B18-4A15-874D-D03E5BDF6AF9}" sibTransId="{FB6BDDEB-3E70-4C10-89F9-B8A5DF644367}"/>
    <dgm:cxn modelId="{AA11DFA7-FB47-4B4A-A7E6-1207C2F55AC6}" srcId="{8CF5ABDB-4C5F-4748-B19C-C4DE51FFC472}" destId="{425E03BE-0083-4DC0-9671-2D9F53588A01}" srcOrd="8" destOrd="0" parTransId="{B598CEC6-0EFC-4D04-BFE8-5D4ED481F505}" sibTransId="{D5557EC8-0901-4720-B592-70CEA7153AB7}"/>
    <dgm:cxn modelId="{11FBA034-9042-5D46-84E9-8927940AB84C}" type="presOf" srcId="{4C05EE93-69EA-4AE3-8A0A-D2180B0004FF}" destId="{E022985C-83C1-4BD1-8579-15477FAF17D0}" srcOrd="0" destOrd="0" presId="urn:microsoft.com/office/officeart/2005/8/layout/vList5"/>
    <dgm:cxn modelId="{75BE8040-0049-4A4D-A9FB-5402ADE122EA}" srcId="{219AF21A-71E8-4113-846D-3FBB6F6219FA}" destId="{08FFDAEF-6F98-4C16-A565-5BB64E1F4EA1}" srcOrd="0" destOrd="0" parTransId="{4E79F010-0705-4600-B5E5-FE308DB46D7C}" sibTransId="{2F19B279-83A6-4DD3-B1DD-8CC439AF869A}"/>
    <dgm:cxn modelId="{D3673330-87C5-E94C-889C-1A35D09C380B}" type="presOf" srcId="{482F7A87-91AD-4991-B8E3-8DBC0EEC2F47}" destId="{A2D413FA-CEBD-41EE-8221-B81A72D58876}" srcOrd="0" destOrd="0" presId="urn:microsoft.com/office/officeart/2005/8/layout/vList5"/>
    <dgm:cxn modelId="{31EA6B30-BF0F-6041-9C6A-6D0B84D07E4E}" type="presOf" srcId="{7446F6CE-A175-42D2-8410-C94380EE7F58}" destId="{B62E67D5-6855-4C84-AB63-F900415A8A17}" srcOrd="0" destOrd="0" presId="urn:microsoft.com/office/officeart/2005/8/layout/vList5"/>
    <dgm:cxn modelId="{0589D937-67F2-B243-AFFD-7B0182A1F340}" type="presOf" srcId="{490E98C7-DBC7-4502-89BB-D8CFA3F0C75D}" destId="{5BA45A71-FE38-42CF-BCBB-AD223C443E06}" srcOrd="0" destOrd="0" presId="urn:microsoft.com/office/officeart/2005/8/layout/vList5"/>
    <dgm:cxn modelId="{2FC9B51E-AAB3-5D42-8E4B-C8B63656E015}" type="presOf" srcId="{8CF5ABDB-4C5F-4748-B19C-C4DE51FFC472}" destId="{8B023DC7-611D-4A32-962E-3B2148A21032}" srcOrd="0" destOrd="0" presId="urn:microsoft.com/office/officeart/2005/8/layout/vList5"/>
    <dgm:cxn modelId="{E27D907B-87BB-2D43-B197-339461194F03}" type="presOf" srcId="{425E03BE-0083-4DC0-9671-2D9F53588A01}" destId="{4C989D76-B268-4E25-81BD-63E3798DCD06}" srcOrd="0" destOrd="0" presId="urn:microsoft.com/office/officeart/2005/8/layout/vList5"/>
    <dgm:cxn modelId="{E11930C6-B7B5-F240-B8C3-37C28F2012C3}" type="presOf" srcId="{CC54987C-9A81-46D7-8F0F-6B0665642F8D}" destId="{6DD6FC6D-82A5-45D8-88D8-C0BAE6118825}" srcOrd="0" destOrd="0" presId="urn:microsoft.com/office/officeart/2005/8/layout/vList5"/>
    <dgm:cxn modelId="{8CCBCEF7-9DFF-4AEC-8B00-E5FD95EE29CC}" srcId="{8CF5ABDB-4C5F-4748-B19C-C4DE51FFC472}" destId="{DC30E986-3DEE-4F2D-9D3A-F0C8D39EA03C}" srcOrd="4" destOrd="0" parTransId="{C4F493E8-FF4D-41E3-BB86-A4AF10C95357}" sibTransId="{8BF643A4-6FD0-4E22-AE7B-EF446BFEDBC9}"/>
    <dgm:cxn modelId="{69153730-B8F7-C949-8AB7-4B556F224431}" type="presOf" srcId="{03FDA6FE-A3C7-4EC1-93D6-54775453A9CB}" destId="{684DAB85-D6CF-4F94-A334-3A75C12A86BA}" srcOrd="0" destOrd="0" presId="urn:microsoft.com/office/officeart/2005/8/layout/vList5"/>
    <dgm:cxn modelId="{F0B4E534-3768-4FB5-BD10-14C26775AC47}" srcId="{ED74CDDB-8AF1-47FA-9795-285791559B6A}" destId="{490E98C7-DBC7-4502-89BB-D8CFA3F0C75D}" srcOrd="0" destOrd="0" parTransId="{6F48D159-86A4-4A57-B295-80F11A65847B}" sibTransId="{BCB43157-E49F-4DAB-8DE8-1A79F7430038}"/>
    <dgm:cxn modelId="{68B55821-4E8E-45CA-9FAE-EB5A06403AD5}" srcId="{DC30E986-3DEE-4F2D-9D3A-F0C8D39EA03C}" destId="{FDE9F1A0-BC07-400E-B6CD-2A8236BD3157}" srcOrd="0" destOrd="0" parTransId="{D20BC58B-B25A-46F3-B632-33C18484BE43}" sibTransId="{071FBCFC-5FF7-46C0-86DD-150DF0BB34DE}"/>
    <dgm:cxn modelId="{5825BEC7-D2AF-48E2-86B2-0D4B21D64352}" srcId="{8CF5ABDB-4C5F-4748-B19C-C4DE51FFC472}" destId="{4D27F828-20FA-48A7-99AC-600E142FBE17}" srcOrd="10" destOrd="0" parTransId="{47BADDB9-2AA2-42BE-8398-F0715A5855D1}" sibTransId="{17CEB982-807C-469C-8B98-8B7DAD09B87D}"/>
    <dgm:cxn modelId="{3BDC277A-30FD-45E8-8F33-51E70073DEB2}" srcId="{A0ED1B25-FA77-45C4-B870-0FA14781605D}" destId="{ECF0B658-0A00-4BDB-8C54-B6A317B6936F}" srcOrd="0" destOrd="0" parTransId="{E9E8338C-C44F-4996-ABE4-5EC3CB9245C0}" sibTransId="{A453F28E-7381-46C4-8A2E-50404BE32A7B}"/>
    <dgm:cxn modelId="{C222F656-4CEB-3743-B8C2-D1551B609657}" type="presOf" srcId="{A0192D2B-5F85-42BF-8657-610BF8C48E0F}" destId="{952A7245-E810-4107-B1B3-363B0150B6F5}" srcOrd="0" destOrd="0" presId="urn:microsoft.com/office/officeart/2005/8/layout/vList5"/>
    <dgm:cxn modelId="{C7CC5B6D-49A8-4980-9B9D-6F85041FFB45}" srcId="{8CF5ABDB-4C5F-4748-B19C-C4DE51FFC472}" destId="{A0ED1B25-FA77-45C4-B870-0FA14781605D}" srcOrd="2" destOrd="0" parTransId="{07FC1292-AF9F-4A41-9927-AE7638BD3F3E}" sibTransId="{0139C1C4-6761-49ED-A402-C3B16EFA3E71}"/>
    <dgm:cxn modelId="{26327349-CA7A-2146-A515-EACB35679D49}" type="presOf" srcId="{A0ED1B25-FA77-45C4-B870-0FA14781605D}" destId="{9A5CB84B-7DA1-4F0F-A374-49F606E344B1}" srcOrd="0" destOrd="0" presId="urn:microsoft.com/office/officeart/2005/8/layout/vList5"/>
    <dgm:cxn modelId="{D4E6A56F-91AC-4714-B764-49EBA427A741}" srcId="{8CF5ABDB-4C5F-4748-B19C-C4DE51FFC472}" destId="{219AF21A-71E8-4113-846D-3FBB6F6219FA}" srcOrd="1" destOrd="0" parTransId="{688E02E9-2894-43A3-8351-D96EA1BB09BF}" sibTransId="{E0ED309E-4BB6-4E5B-ADF0-412B15966ACF}"/>
    <dgm:cxn modelId="{9850A2C3-2611-6044-BC84-1626ACAD7D40}" type="presOf" srcId="{FCF2E8D3-1C49-4C00-82F3-3E65BF9D6751}" destId="{F282582C-27C3-4202-9C1A-159CF805263E}" srcOrd="0" destOrd="0" presId="urn:microsoft.com/office/officeart/2005/8/layout/vList5"/>
    <dgm:cxn modelId="{CB227271-F74E-4F97-934B-DD7CA5D17EBA}" srcId="{8CF5ABDB-4C5F-4748-B19C-C4DE51FFC472}" destId="{FCF2E8D3-1C49-4C00-82F3-3E65BF9D6751}" srcOrd="3" destOrd="0" parTransId="{ACF061E6-03FF-475C-A518-6C75CDA1753A}" sibTransId="{59DD28F3-909A-4BBE-AD7A-717436213170}"/>
    <dgm:cxn modelId="{01028FF9-02EB-6A4D-B60A-BB0DAC599665}" type="presOf" srcId="{ED74CDDB-8AF1-47FA-9795-285791559B6A}" destId="{3B054523-F244-4106-8523-4671F79EACEF}" srcOrd="0" destOrd="0" presId="urn:microsoft.com/office/officeart/2005/8/layout/vList5"/>
    <dgm:cxn modelId="{DEA0F831-A721-44C3-8E83-4B6C9BE3E6CD}" srcId="{425E03BE-0083-4DC0-9671-2D9F53588A01}" destId="{797A1063-C9F8-44A4-BFDB-D4BEE6FB3765}" srcOrd="0" destOrd="0" parTransId="{931E531A-14EB-4964-8087-6286A177671B}" sibTransId="{CDFA0D8C-EA25-4C56-B343-4B26E7116AF7}"/>
    <dgm:cxn modelId="{195F6DAD-FBFB-3C4C-B7E2-A5904EF8CC0A}" type="presOf" srcId="{08FFDAEF-6F98-4C16-A565-5BB64E1F4EA1}" destId="{1197857D-FE9A-4E3A-9E10-A96A1667CA92}" srcOrd="0" destOrd="0" presId="urn:microsoft.com/office/officeart/2005/8/layout/vList5"/>
    <dgm:cxn modelId="{318B2830-CE26-2544-8FBE-C6DED0667C7B}" type="presOf" srcId="{68A78E47-9B6C-4B89-A6A5-35F3B5F2D606}" destId="{1AC431E1-8970-4B2B-B992-01BB3ED58AFB}" srcOrd="0" destOrd="0" presId="urn:microsoft.com/office/officeart/2005/8/layout/vList5"/>
    <dgm:cxn modelId="{C3F5634F-DFBC-4D17-BB2C-25E83F4363A3}" srcId="{8CF5ABDB-4C5F-4748-B19C-C4DE51FFC472}" destId="{4F135CB4-A708-4F52-95DE-77A5104BFBE9}" srcOrd="0" destOrd="0" parTransId="{06F2A849-1DDE-417A-A1B5-A4120B598382}" sibTransId="{46208BA9-1E09-4E85-BEA5-7102B22F8D4F}"/>
    <dgm:cxn modelId="{A43DAADB-F7D6-4A27-939A-90D0FC1111BB}" srcId="{8CF5ABDB-4C5F-4748-B19C-C4DE51FFC472}" destId="{ED74CDDB-8AF1-47FA-9795-285791559B6A}" srcOrd="5" destOrd="0" parTransId="{799032EC-1648-4798-AAA1-7DEFCD8E237B}" sibTransId="{40A87AAC-DEA4-4F35-92A9-01F52786CCF2}"/>
    <dgm:cxn modelId="{D07E87E2-B492-984F-83F7-F8293E760EE0}" type="presOf" srcId="{FB152C72-3E3F-47BE-BAB6-CDEB4E8581ED}" destId="{5CDFFF53-40C0-45CF-87A2-C3B1FE3AB685}" srcOrd="0" destOrd="0" presId="urn:microsoft.com/office/officeart/2005/8/layout/vList5"/>
    <dgm:cxn modelId="{5555D355-C3D3-483E-83D5-AEBA65E9852E}" srcId="{FCF2E8D3-1C49-4C00-82F3-3E65BF9D6751}" destId="{7446F6CE-A175-42D2-8410-C94380EE7F58}" srcOrd="0" destOrd="0" parTransId="{77AB130B-7A1E-4304-9ABB-5619C59C0779}" sibTransId="{9376BC5E-0DC2-486F-93B4-EF2DFA71575B}"/>
    <dgm:cxn modelId="{9336B791-6E5F-4446-BE0C-FC12CDF6177C}" type="presOf" srcId="{DC30E986-3DEE-4F2D-9D3A-F0C8D39EA03C}" destId="{511713F4-B057-4E01-AFCF-03FD165B4446}" srcOrd="0" destOrd="0" presId="urn:microsoft.com/office/officeart/2005/8/layout/vList5"/>
    <dgm:cxn modelId="{466A978D-3458-274F-8244-989DCB604265}" type="presOf" srcId="{ECF0B658-0A00-4BDB-8C54-B6A317B6936F}" destId="{0B417B49-295E-4169-8E8E-C7299C89A07F}" srcOrd="0" destOrd="0" presId="urn:microsoft.com/office/officeart/2005/8/layout/vList5"/>
    <dgm:cxn modelId="{3D500DC4-2C9D-4934-9DCC-BFD9FB12C1EC}" srcId="{4C05EE93-69EA-4AE3-8A0A-D2180B0004FF}" destId="{68A78E47-9B6C-4B89-A6A5-35F3B5F2D606}" srcOrd="0" destOrd="0" parTransId="{7E06BE7D-CC35-4313-8831-C3C36580C01A}" sibTransId="{64E937E8-2140-4716-BE30-378036E41703}"/>
    <dgm:cxn modelId="{244CDD99-4D83-4979-84A9-1160D9B8CDB1}" srcId="{4F135CB4-A708-4F52-95DE-77A5104BFBE9}" destId="{A38619F3-67F7-4B9F-BD35-0E9ADDC8447D}" srcOrd="0" destOrd="0" parTransId="{D0B73170-5D16-4753-8507-AD1C823BCB6A}" sibTransId="{5C19FA64-2CEE-4BFB-9EC9-05806152FDEC}"/>
    <dgm:cxn modelId="{80A9BFEE-70A6-4B3B-B735-C997E64454B7}" srcId="{8CF5ABDB-4C5F-4748-B19C-C4DE51FFC472}" destId="{4C05EE93-69EA-4AE3-8A0A-D2180B0004FF}" srcOrd="7" destOrd="0" parTransId="{2D0E1782-CE41-4FA6-80C9-018D4DC2E885}" sibTransId="{DD9AF967-D6D5-4CEE-931B-DD759DA10A6A}"/>
    <dgm:cxn modelId="{11C65D1B-50D1-6542-9986-B8D86E06410C}" type="presOf" srcId="{FDE9F1A0-BC07-400E-B6CD-2A8236BD3157}" destId="{C239F59C-BE5E-491D-B392-E010E9E18579}" srcOrd="0" destOrd="0" presId="urn:microsoft.com/office/officeart/2005/8/layout/vList5"/>
    <dgm:cxn modelId="{80A91C3F-6AEF-7B4A-818F-3DE3C54B99FC}" type="presParOf" srcId="{8B023DC7-611D-4A32-962E-3B2148A21032}" destId="{C7148A8F-039D-4390-B905-6A3009305DCE}" srcOrd="0" destOrd="0" presId="urn:microsoft.com/office/officeart/2005/8/layout/vList5"/>
    <dgm:cxn modelId="{3256C601-4541-AE40-AE25-07FF94354653}" type="presParOf" srcId="{C7148A8F-039D-4390-B905-6A3009305DCE}" destId="{D1BAFA68-78F8-4598-BB53-2823CEFDEE54}" srcOrd="0" destOrd="0" presId="urn:microsoft.com/office/officeart/2005/8/layout/vList5"/>
    <dgm:cxn modelId="{6AFC93B8-7F73-844B-A200-E0E873839317}" type="presParOf" srcId="{C7148A8F-039D-4390-B905-6A3009305DCE}" destId="{53151F52-9218-426A-922F-D79F692BBB9C}" srcOrd="1" destOrd="0" presId="urn:microsoft.com/office/officeart/2005/8/layout/vList5"/>
    <dgm:cxn modelId="{48DBAAD1-DD5B-184E-BB4B-64C8549BD912}" type="presParOf" srcId="{8B023DC7-611D-4A32-962E-3B2148A21032}" destId="{E0E966ED-8E04-4B67-8D65-AD12B1E62BDF}" srcOrd="1" destOrd="0" presId="urn:microsoft.com/office/officeart/2005/8/layout/vList5"/>
    <dgm:cxn modelId="{F278957C-16B2-F94E-AB74-79A5A2E1FAC6}" type="presParOf" srcId="{8B023DC7-611D-4A32-962E-3B2148A21032}" destId="{4D74E75D-B1D0-411C-B2CB-D06383615EC1}" srcOrd="2" destOrd="0" presId="urn:microsoft.com/office/officeart/2005/8/layout/vList5"/>
    <dgm:cxn modelId="{EBFAD36B-B8CC-9842-9681-EDAEFD1F9F95}" type="presParOf" srcId="{4D74E75D-B1D0-411C-B2CB-D06383615EC1}" destId="{833044FC-D559-4855-957F-2A91D0CF5C64}" srcOrd="0" destOrd="0" presId="urn:microsoft.com/office/officeart/2005/8/layout/vList5"/>
    <dgm:cxn modelId="{F4ADFCFA-8F98-6045-99C1-3023649715B8}" type="presParOf" srcId="{4D74E75D-B1D0-411C-B2CB-D06383615EC1}" destId="{1197857D-FE9A-4E3A-9E10-A96A1667CA92}" srcOrd="1" destOrd="0" presId="urn:microsoft.com/office/officeart/2005/8/layout/vList5"/>
    <dgm:cxn modelId="{2BCBDFC3-55CC-FD4E-939A-D131C3B7CD75}" type="presParOf" srcId="{8B023DC7-611D-4A32-962E-3B2148A21032}" destId="{06E810BB-8FF5-45B7-91CE-24E4EC428244}" srcOrd="3" destOrd="0" presId="urn:microsoft.com/office/officeart/2005/8/layout/vList5"/>
    <dgm:cxn modelId="{E43C91BC-8847-2646-978E-F00DE8A4A655}" type="presParOf" srcId="{8B023DC7-611D-4A32-962E-3B2148A21032}" destId="{23DD2B3D-533D-4E38-8CF6-35E91098A824}" srcOrd="4" destOrd="0" presId="urn:microsoft.com/office/officeart/2005/8/layout/vList5"/>
    <dgm:cxn modelId="{50171064-8DCA-144B-B0DD-C4BE1F5C3716}" type="presParOf" srcId="{23DD2B3D-533D-4E38-8CF6-35E91098A824}" destId="{9A5CB84B-7DA1-4F0F-A374-49F606E344B1}" srcOrd="0" destOrd="0" presId="urn:microsoft.com/office/officeart/2005/8/layout/vList5"/>
    <dgm:cxn modelId="{C821D271-64F6-4843-8B3E-49B5DD447CB5}" type="presParOf" srcId="{23DD2B3D-533D-4E38-8CF6-35E91098A824}" destId="{0B417B49-295E-4169-8E8E-C7299C89A07F}" srcOrd="1" destOrd="0" presId="urn:microsoft.com/office/officeart/2005/8/layout/vList5"/>
    <dgm:cxn modelId="{B6ADC7B0-3383-2240-BE30-E2CC001C0224}" type="presParOf" srcId="{8B023DC7-611D-4A32-962E-3B2148A21032}" destId="{C14459E1-3861-49B7-A336-9FB2349E3EA7}" srcOrd="5" destOrd="0" presId="urn:microsoft.com/office/officeart/2005/8/layout/vList5"/>
    <dgm:cxn modelId="{9E96401B-A4EA-E24A-9662-842E386EFF76}" type="presParOf" srcId="{8B023DC7-611D-4A32-962E-3B2148A21032}" destId="{0C2AF526-E31C-4F36-8C64-698245F28BCD}" srcOrd="6" destOrd="0" presId="urn:microsoft.com/office/officeart/2005/8/layout/vList5"/>
    <dgm:cxn modelId="{7B1583A6-71E1-0843-BA99-784BEC62FB07}" type="presParOf" srcId="{0C2AF526-E31C-4F36-8C64-698245F28BCD}" destId="{F282582C-27C3-4202-9C1A-159CF805263E}" srcOrd="0" destOrd="0" presId="urn:microsoft.com/office/officeart/2005/8/layout/vList5"/>
    <dgm:cxn modelId="{8E32BDC5-1E13-E14C-B9CA-FF87F7A5372C}" type="presParOf" srcId="{0C2AF526-E31C-4F36-8C64-698245F28BCD}" destId="{B62E67D5-6855-4C84-AB63-F900415A8A17}" srcOrd="1" destOrd="0" presId="urn:microsoft.com/office/officeart/2005/8/layout/vList5"/>
    <dgm:cxn modelId="{1486CF8F-CE01-C74E-916A-3492CB30E5E6}" type="presParOf" srcId="{8B023DC7-611D-4A32-962E-3B2148A21032}" destId="{1F23CF29-0B54-4BDD-9D98-12C701BD8307}" srcOrd="7" destOrd="0" presId="urn:microsoft.com/office/officeart/2005/8/layout/vList5"/>
    <dgm:cxn modelId="{2002A93A-2DE6-6B49-A64A-58183F5DFB87}" type="presParOf" srcId="{8B023DC7-611D-4A32-962E-3B2148A21032}" destId="{C4892AF9-9379-4A2A-9DB2-AC3F05222609}" srcOrd="8" destOrd="0" presId="urn:microsoft.com/office/officeart/2005/8/layout/vList5"/>
    <dgm:cxn modelId="{8BDF69AD-E5C6-7242-AFD6-A6A7EBBE8B05}" type="presParOf" srcId="{C4892AF9-9379-4A2A-9DB2-AC3F05222609}" destId="{511713F4-B057-4E01-AFCF-03FD165B4446}" srcOrd="0" destOrd="0" presId="urn:microsoft.com/office/officeart/2005/8/layout/vList5"/>
    <dgm:cxn modelId="{B1057198-B370-E54F-B4E7-EA629E7F30B8}" type="presParOf" srcId="{C4892AF9-9379-4A2A-9DB2-AC3F05222609}" destId="{C239F59C-BE5E-491D-B392-E010E9E18579}" srcOrd="1" destOrd="0" presId="urn:microsoft.com/office/officeart/2005/8/layout/vList5"/>
    <dgm:cxn modelId="{61A29306-2505-0A4C-A394-4F93E1BF9DDB}" type="presParOf" srcId="{8B023DC7-611D-4A32-962E-3B2148A21032}" destId="{DC88D220-0953-40DE-8D56-BDEBA207A4D7}" srcOrd="9" destOrd="0" presId="urn:microsoft.com/office/officeart/2005/8/layout/vList5"/>
    <dgm:cxn modelId="{27D1C144-0C7A-9845-BC64-88D595D60428}" type="presParOf" srcId="{8B023DC7-611D-4A32-962E-3B2148A21032}" destId="{52D95E9D-0AC3-4DDD-9A51-BD59B3805CC9}" srcOrd="10" destOrd="0" presId="urn:microsoft.com/office/officeart/2005/8/layout/vList5"/>
    <dgm:cxn modelId="{2420F8A6-3008-274D-BD63-F703C5F2EB31}" type="presParOf" srcId="{52D95E9D-0AC3-4DDD-9A51-BD59B3805CC9}" destId="{3B054523-F244-4106-8523-4671F79EACEF}" srcOrd="0" destOrd="0" presId="urn:microsoft.com/office/officeart/2005/8/layout/vList5"/>
    <dgm:cxn modelId="{76773A87-702B-EC45-B0E9-223193D220C6}" type="presParOf" srcId="{52D95E9D-0AC3-4DDD-9A51-BD59B3805CC9}" destId="{5BA45A71-FE38-42CF-BCBB-AD223C443E06}" srcOrd="1" destOrd="0" presId="urn:microsoft.com/office/officeart/2005/8/layout/vList5"/>
    <dgm:cxn modelId="{2F74C307-1165-C64F-99F2-F352EEF56F08}" type="presParOf" srcId="{8B023DC7-611D-4A32-962E-3B2148A21032}" destId="{77C48257-2C49-47D3-AB5A-13081BD0DC3E}" srcOrd="11" destOrd="0" presId="urn:microsoft.com/office/officeart/2005/8/layout/vList5"/>
    <dgm:cxn modelId="{2B43E6F3-348B-5A41-87A2-44BA9DA173B5}" type="presParOf" srcId="{8B023DC7-611D-4A32-962E-3B2148A21032}" destId="{909BC349-9FEB-46F6-9D89-377BAF079B32}" srcOrd="12" destOrd="0" presId="urn:microsoft.com/office/officeart/2005/8/layout/vList5"/>
    <dgm:cxn modelId="{8A802666-88F4-B044-A8D2-7E08777BD102}" type="presParOf" srcId="{909BC349-9FEB-46F6-9D89-377BAF079B32}" destId="{952A7245-E810-4107-B1B3-363B0150B6F5}" srcOrd="0" destOrd="0" presId="urn:microsoft.com/office/officeart/2005/8/layout/vList5"/>
    <dgm:cxn modelId="{C7374358-9A6A-444B-86F3-2671509549AF}" type="presParOf" srcId="{909BC349-9FEB-46F6-9D89-377BAF079B32}" destId="{A2D413FA-CEBD-41EE-8221-B81A72D58876}" srcOrd="1" destOrd="0" presId="urn:microsoft.com/office/officeart/2005/8/layout/vList5"/>
    <dgm:cxn modelId="{1D1C22AA-513A-2147-AEBD-3B13A390C719}" type="presParOf" srcId="{8B023DC7-611D-4A32-962E-3B2148A21032}" destId="{B4667649-B95C-46A1-AA89-BEAC7AF433D6}" srcOrd="13" destOrd="0" presId="urn:microsoft.com/office/officeart/2005/8/layout/vList5"/>
    <dgm:cxn modelId="{92909E56-BEDB-3E40-AA50-B5ECBFF4BFF8}" type="presParOf" srcId="{8B023DC7-611D-4A32-962E-3B2148A21032}" destId="{45EAE3F4-F1C5-475A-9401-AF9220ACF19A}" srcOrd="14" destOrd="0" presId="urn:microsoft.com/office/officeart/2005/8/layout/vList5"/>
    <dgm:cxn modelId="{F693637E-C152-9444-999B-F1E8881FFC62}" type="presParOf" srcId="{45EAE3F4-F1C5-475A-9401-AF9220ACF19A}" destId="{E022985C-83C1-4BD1-8579-15477FAF17D0}" srcOrd="0" destOrd="0" presId="urn:microsoft.com/office/officeart/2005/8/layout/vList5"/>
    <dgm:cxn modelId="{7E8511D5-6726-2E43-97FC-C97CA419D416}" type="presParOf" srcId="{45EAE3F4-F1C5-475A-9401-AF9220ACF19A}" destId="{1AC431E1-8970-4B2B-B992-01BB3ED58AFB}" srcOrd="1" destOrd="0" presId="urn:microsoft.com/office/officeart/2005/8/layout/vList5"/>
    <dgm:cxn modelId="{650F7B1B-79FD-AC48-B01C-6207E12213F6}" type="presParOf" srcId="{8B023DC7-611D-4A32-962E-3B2148A21032}" destId="{69752DAD-2378-47BA-A5CA-514AAD042B14}" srcOrd="15" destOrd="0" presId="urn:microsoft.com/office/officeart/2005/8/layout/vList5"/>
    <dgm:cxn modelId="{81D6D441-A5DD-B346-A13F-2A2E8D28A8AA}" type="presParOf" srcId="{8B023DC7-611D-4A32-962E-3B2148A21032}" destId="{3F2D2544-AF5C-4EEA-8E06-F82185F0EEA7}" srcOrd="16" destOrd="0" presId="urn:microsoft.com/office/officeart/2005/8/layout/vList5"/>
    <dgm:cxn modelId="{0FA6F037-8E41-C249-BE7C-703F729C4C14}" type="presParOf" srcId="{3F2D2544-AF5C-4EEA-8E06-F82185F0EEA7}" destId="{4C989D76-B268-4E25-81BD-63E3798DCD06}" srcOrd="0" destOrd="0" presId="urn:microsoft.com/office/officeart/2005/8/layout/vList5"/>
    <dgm:cxn modelId="{EF38F90D-FF39-A745-B1F8-3152CE765D4B}" type="presParOf" srcId="{3F2D2544-AF5C-4EEA-8E06-F82185F0EEA7}" destId="{F41B440B-A614-4757-85C7-0F1A0664C4C7}" srcOrd="1" destOrd="0" presId="urn:microsoft.com/office/officeart/2005/8/layout/vList5"/>
    <dgm:cxn modelId="{E05D38AB-6E38-1A42-81E2-538625891634}" type="presParOf" srcId="{8B023DC7-611D-4A32-962E-3B2148A21032}" destId="{0CC12B38-0CB1-4088-8EF6-2DE9CC639EF4}" srcOrd="17" destOrd="0" presId="urn:microsoft.com/office/officeart/2005/8/layout/vList5"/>
    <dgm:cxn modelId="{33B945F3-6EA8-6643-9DC2-71FFCD981DC8}" type="presParOf" srcId="{8B023DC7-611D-4A32-962E-3B2148A21032}" destId="{9F01AD3E-BD93-42B7-89B9-B27AFEC3FACC}" srcOrd="18" destOrd="0" presId="urn:microsoft.com/office/officeart/2005/8/layout/vList5"/>
    <dgm:cxn modelId="{F65C4B25-59DE-934E-A543-33AB6ED7BC44}" type="presParOf" srcId="{9F01AD3E-BD93-42B7-89B9-B27AFEC3FACC}" destId="{6DD6FC6D-82A5-45D8-88D8-C0BAE6118825}" srcOrd="0" destOrd="0" presId="urn:microsoft.com/office/officeart/2005/8/layout/vList5"/>
    <dgm:cxn modelId="{E6AE05CA-7DC4-6745-B2BA-313528E543B0}" type="presParOf" srcId="{9F01AD3E-BD93-42B7-89B9-B27AFEC3FACC}" destId="{684DAB85-D6CF-4F94-A334-3A75C12A86BA}" srcOrd="1" destOrd="0" presId="urn:microsoft.com/office/officeart/2005/8/layout/vList5"/>
    <dgm:cxn modelId="{CF1EAC99-01C6-8840-9F5B-5E51FFC34972}" type="presParOf" srcId="{8B023DC7-611D-4A32-962E-3B2148A21032}" destId="{67EBA46E-12AD-4ABF-AAFD-EF173F1E6C20}" srcOrd="19" destOrd="0" presId="urn:microsoft.com/office/officeart/2005/8/layout/vList5"/>
    <dgm:cxn modelId="{F626D0E0-51B6-CB4B-B4A4-DDE8E7A4D699}" type="presParOf" srcId="{8B023DC7-611D-4A32-962E-3B2148A21032}" destId="{FEDB3308-E05F-4B45-AAA2-FD097AFABBF5}" srcOrd="20" destOrd="0" presId="urn:microsoft.com/office/officeart/2005/8/layout/vList5"/>
    <dgm:cxn modelId="{05AF5B3E-3B8B-ED4C-A043-676867A1D360}" type="presParOf" srcId="{FEDB3308-E05F-4B45-AAA2-FD097AFABBF5}" destId="{97442EC1-F901-4DB2-A4BA-D6802F31A3BC}" srcOrd="0" destOrd="0" presId="urn:microsoft.com/office/officeart/2005/8/layout/vList5"/>
    <dgm:cxn modelId="{7986A11E-7501-4D4A-B489-B4A7CD34120F}" type="presParOf" srcId="{FEDB3308-E05F-4B45-AAA2-FD097AFABBF5}" destId="{5CDFFF53-40C0-45CF-87A2-C3B1FE3AB685}" srcOrd="1" destOrd="0" presId="urn:microsoft.com/office/officeart/2005/8/layout/vList5"/>
  </dgm:cxnLst>
  <dgm:bg>
    <a:solidFill>
      <a:srgbClr val="0070C0"/>
    </a:solidFill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3151F52-9218-426A-922F-D79F692BBB9C}">
      <dsp:nvSpPr>
        <dsp:cNvPr id="0" name=""/>
        <dsp:cNvSpPr/>
      </dsp:nvSpPr>
      <dsp:spPr>
        <a:xfrm rot="5400000">
          <a:off x="4712322" y="-1324548"/>
          <a:ext cx="303547" cy="3030661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28575" rIns="57150" bIns="28575" numCol="1" spcCol="1270" anchor="ctr" anchorCtr="0">
          <a:noAutofit/>
        </a:bodyPr>
        <a:lstStyle/>
        <a:p>
          <a:pPr marL="114300" lvl="1" indent="-114300" algn="l" defTabSz="6667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500" b="1" i="0" u="none" kern="1200" dirty="0" smtClean="0"/>
            <a:t>&gt;300</a:t>
          </a:r>
          <a:endParaRPr lang="en-US" sz="1500" b="1" i="0" u="none" kern="1200" dirty="0"/>
        </a:p>
      </dsp:txBody>
      <dsp:txXfrm rot="-5400000">
        <a:off x="3348765" y="53827"/>
        <a:ext cx="3015843" cy="273911"/>
      </dsp:txXfrm>
    </dsp:sp>
    <dsp:sp modelId="{D1BAFA68-78F8-4598-BB53-2823CEFDEE54}">
      <dsp:nvSpPr>
        <dsp:cNvPr id="0" name=""/>
        <dsp:cNvSpPr/>
      </dsp:nvSpPr>
      <dsp:spPr>
        <a:xfrm>
          <a:off x="913" y="1065"/>
          <a:ext cx="3347851" cy="379434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530" tIns="24765" rIns="49530" bIns="24765" numCol="1" spcCol="1270" anchor="ctr" anchorCtr="0">
          <a:noAutofit/>
        </a:bodyPr>
        <a:lstStyle/>
        <a:p>
          <a:pPr lvl="0" algn="r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b="1" i="0" u="none" kern="1200" smtClean="0"/>
            <a:t>Cray</a:t>
          </a:r>
          <a:r>
            <a:rPr lang="en-US" sz="1300" b="1" i="0" u="none" kern="1200" baseline="0" smtClean="0"/>
            <a:t> System &amp; Storage c</a:t>
          </a:r>
          <a:r>
            <a:rPr lang="en-US" sz="1300" b="1" i="0" u="none" kern="1200" smtClean="0"/>
            <a:t>abinets:</a:t>
          </a:r>
          <a:endParaRPr lang="en-US" sz="1300" b="1" kern="1200"/>
        </a:p>
      </dsp:txBody>
      <dsp:txXfrm>
        <a:off x="19435" y="19587"/>
        <a:ext cx="3310807" cy="342390"/>
      </dsp:txXfrm>
    </dsp:sp>
    <dsp:sp modelId="{1197857D-FE9A-4E3A-9E10-A96A1667CA92}">
      <dsp:nvSpPr>
        <dsp:cNvPr id="0" name=""/>
        <dsp:cNvSpPr/>
      </dsp:nvSpPr>
      <dsp:spPr>
        <a:xfrm rot="5400000">
          <a:off x="4712322" y="-926142"/>
          <a:ext cx="303547" cy="3030661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28575" rIns="57150" bIns="28575" numCol="1" spcCol="1270" anchor="ctr" anchorCtr="0">
          <a:noAutofit/>
        </a:bodyPr>
        <a:lstStyle/>
        <a:p>
          <a:pPr marL="114300" lvl="1" indent="-114300" algn="l" defTabSz="6667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500" b="1" i="0" u="none" kern="1200" smtClean="0"/>
            <a:t>&gt;25,000</a:t>
          </a:r>
          <a:endParaRPr lang="en-US" sz="1500" b="1" i="0" u="none" kern="1200"/>
        </a:p>
      </dsp:txBody>
      <dsp:txXfrm rot="-5400000">
        <a:off x="3348765" y="452233"/>
        <a:ext cx="3015843" cy="273911"/>
      </dsp:txXfrm>
    </dsp:sp>
    <dsp:sp modelId="{833044FC-D559-4855-957F-2A91D0CF5C64}">
      <dsp:nvSpPr>
        <dsp:cNvPr id="0" name=""/>
        <dsp:cNvSpPr/>
      </dsp:nvSpPr>
      <dsp:spPr>
        <a:xfrm>
          <a:off x="913" y="399471"/>
          <a:ext cx="3347851" cy="379434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530" tIns="24765" rIns="49530" bIns="24765" numCol="1" spcCol="1270" anchor="ctr" anchorCtr="0">
          <a:noAutofit/>
        </a:bodyPr>
        <a:lstStyle/>
        <a:p>
          <a:pPr lvl="0" algn="r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b="1" i="0" u="none" kern="1200" smtClean="0"/>
            <a:t>Compute nodes:</a:t>
          </a:r>
          <a:endParaRPr lang="en-US" sz="1300" b="1" i="0" u="none" kern="1200"/>
        </a:p>
      </dsp:txBody>
      <dsp:txXfrm>
        <a:off x="19435" y="417993"/>
        <a:ext cx="3310807" cy="342390"/>
      </dsp:txXfrm>
    </dsp:sp>
    <dsp:sp modelId="{0B417B49-295E-4169-8E8E-C7299C89A07F}">
      <dsp:nvSpPr>
        <dsp:cNvPr id="0" name=""/>
        <dsp:cNvSpPr/>
      </dsp:nvSpPr>
      <dsp:spPr>
        <a:xfrm rot="5400000">
          <a:off x="4712322" y="-527736"/>
          <a:ext cx="303547" cy="3030661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28575" rIns="57150" bIns="28575" numCol="1" spcCol="1270" anchor="ctr" anchorCtr="0">
          <a:noAutofit/>
        </a:bodyPr>
        <a:lstStyle/>
        <a:p>
          <a:pPr marL="114300" lvl="1" indent="-114300" algn="l" defTabSz="6667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500" b="1" i="0" u="none" kern="1200" smtClean="0"/>
            <a:t>&gt;1 TB/s</a:t>
          </a:r>
          <a:endParaRPr lang="en-US" sz="1500" b="1" i="0" u="none" kern="1200"/>
        </a:p>
      </dsp:txBody>
      <dsp:txXfrm rot="-5400000">
        <a:off x="3348765" y="850639"/>
        <a:ext cx="3015843" cy="273911"/>
      </dsp:txXfrm>
    </dsp:sp>
    <dsp:sp modelId="{9A5CB84B-7DA1-4F0F-A374-49F606E344B1}">
      <dsp:nvSpPr>
        <dsp:cNvPr id="0" name=""/>
        <dsp:cNvSpPr/>
      </dsp:nvSpPr>
      <dsp:spPr>
        <a:xfrm>
          <a:off x="913" y="797877"/>
          <a:ext cx="3347851" cy="379434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530" tIns="24765" rIns="49530" bIns="24765" numCol="1" spcCol="1270" anchor="ctr" anchorCtr="0">
          <a:noAutofit/>
        </a:bodyPr>
        <a:lstStyle/>
        <a:p>
          <a:pPr lvl="0" algn="r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b="1" i="0" u="none" kern="1200" smtClean="0"/>
            <a:t>Usable Storage Bandwidth:</a:t>
          </a:r>
          <a:endParaRPr lang="en-US" sz="1300" b="1" i="0" u="none" kern="1200"/>
        </a:p>
      </dsp:txBody>
      <dsp:txXfrm>
        <a:off x="19435" y="816399"/>
        <a:ext cx="3310807" cy="342390"/>
      </dsp:txXfrm>
    </dsp:sp>
    <dsp:sp modelId="{B62E67D5-6855-4C84-AB63-F900415A8A17}">
      <dsp:nvSpPr>
        <dsp:cNvPr id="0" name=""/>
        <dsp:cNvSpPr/>
      </dsp:nvSpPr>
      <dsp:spPr>
        <a:xfrm rot="5400000">
          <a:off x="4712322" y="-129330"/>
          <a:ext cx="303547" cy="3030661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28575" rIns="57150" bIns="28575" numCol="1" spcCol="1270" anchor="ctr" anchorCtr="0">
          <a:noAutofit/>
        </a:bodyPr>
        <a:lstStyle/>
        <a:p>
          <a:pPr marL="114300" lvl="1" indent="-114300" algn="l" defTabSz="6667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500" b="1" i="0" u="none" kern="1200" dirty="0" smtClean="0"/>
            <a:t>&gt;1.5 Petabytes</a:t>
          </a:r>
          <a:endParaRPr lang="en-US" sz="1500" b="1" i="0" u="none" kern="1200" dirty="0"/>
        </a:p>
      </dsp:txBody>
      <dsp:txXfrm rot="-5400000">
        <a:off x="3348765" y="1249045"/>
        <a:ext cx="3015843" cy="273911"/>
      </dsp:txXfrm>
    </dsp:sp>
    <dsp:sp modelId="{F282582C-27C3-4202-9C1A-159CF805263E}">
      <dsp:nvSpPr>
        <dsp:cNvPr id="0" name=""/>
        <dsp:cNvSpPr/>
      </dsp:nvSpPr>
      <dsp:spPr>
        <a:xfrm>
          <a:off x="913" y="1196283"/>
          <a:ext cx="3347851" cy="379434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530" tIns="24765" rIns="49530" bIns="24765" numCol="1" spcCol="1270" anchor="ctr" anchorCtr="0">
          <a:noAutofit/>
        </a:bodyPr>
        <a:lstStyle/>
        <a:p>
          <a:pPr lvl="0" algn="r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b="1" i="0" u="none" kern="1200" smtClean="0"/>
            <a:t>System Memory:</a:t>
          </a:r>
          <a:endParaRPr lang="en-US" sz="1300" b="1" i="0" u="none" kern="1200"/>
        </a:p>
      </dsp:txBody>
      <dsp:txXfrm>
        <a:off x="19435" y="1214805"/>
        <a:ext cx="3310807" cy="342390"/>
      </dsp:txXfrm>
    </dsp:sp>
    <dsp:sp modelId="{C239F59C-BE5E-491D-B392-E010E9E18579}">
      <dsp:nvSpPr>
        <dsp:cNvPr id="0" name=""/>
        <dsp:cNvSpPr/>
      </dsp:nvSpPr>
      <dsp:spPr>
        <a:xfrm rot="5400000">
          <a:off x="4712322" y="269075"/>
          <a:ext cx="303547" cy="3030661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28575" rIns="57150" bIns="28575" numCol="1" spcCol="1270" anchor="ctr" anchorCtr="0">
          <a:noAutofit/>
        </a:bodyPr>
        <a:lstStyle/>
        <a:p>
          <a:pPr marL="114300" lvl="1" indent="-114300" algn="l" defTabSz="6667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500" b="1" i="0" u="none" kern="1200" dirty="0" smtClean="0"/>
            <a:t>4 GB</a:t>
          </a:r>
          <a:endParaRPr lang="en-US" sz="1500" b="1" i="0" u="none" kern="1200" dirty="0"/>
        </a:p>
      </dsp:txBody>
      <dsp:txXfrm rot="-5400000">
        <a:off x="3348765" y="1647450"/>
        <a:ext cx="3015843" cy="273911"/>
      </dsp:txXfrm>
    </dsp:sp>
    <dsp:sp modelId="{511713F4-B057-4E01-AFCF-03FD165B4446}">
      <dsp:nvSpPr>
        <dsp:cNvPr id="0" name=""/>
        <dsp:cNvSpPr/>
      </dsp:nvSpPr>
      <dsp:spPr>
        <a:xfrm>
          <a:off x="913" y="1594689"/>
          <a:ext cx="3347851" cy="379434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530" tIns="24765" rIns="49530" bIns="24765" numCol="1" spcCol="1270" anchor="ctr" anchorCtr="0">
          <a:noAutofit/>
        </a:bodyPr>
        <a:lstStyle/>
        <a:p>
          <a:pPr lvl="0" algn="r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b="1" i="0" u="none" kern="1200" dirty="0" smtClean="0"/>
            <a:t>Memory per core module:</a:t>
          </a:r>
          <a:endParaRPr lang="en-US" sz="1300" b="1" i="0" u="none" kern="1200" dirty="0"/>
        </a:p>
      </dsp:txBody>
      <dsp:txXfrm>
        <a:off x="19435" y="1613211"/>
        <a:ext cx="3310807" cy="342390"/>
      </dsp:txXfrm>
    </dsp:sp>
    <dsp:sp modelId="{5BA45A71-FE38-42CF-BCBB-AD223C443E06}">
      <dsp:nvSpPr>
        <dsp:cNvPr id="0" name=""/>
        <dsp:cNvSpPr/>
      </dsp:nvSpPr>
      <dsp:spPr>
        <a:xfrm rot="5400000">
          <a:off x="4712322" y="667481"/>
          <a:ext cx="303547" cy="3030661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28575" rIns="57150" bIns="28575" numCol="1" spcCol="1270" anchor="ctr" anchorCtr="0">
          <a:noAutofit/>
        </a:bodyPr>
        <a:lstStyle/>
        <a:p>
          <a:pPr marL="114300" lvl="1" indent="-114300" algn="l" defTabSz="6667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500" b="1" i="0" u="none" kern="1200" dirty="0" smtClean="0"/>
            <a:t>3D Torus</a:t>
          </a:r>
          <a:endParaRPr lang="en-US" sz="1500" b="1" i="0" u="none" kern="1200" dirty="0"/>
        </a:p>
      </dsp:txBody>
      <dsp:txXfrm rot="-5400000">
        <a:off x="3348765" y="2045856"/>
        <a:ext cx="3015843" cy="273911"/>
      </dsp:txXfrm>
    </dsp:sp>
    <dsp:sp modelId="{3B054523-F244-4106-8523-4671F79EACEF}">
      <dsp:nvSpPr>
        <dsp:cNvPr id="0" name=""/>
        <dsp:cNvSpPr/>
      </dsp:nvSpPr>
      <dsp:spPr>
        <a:xfrm>
          <a:off x="913" y="1993095"/>
          <a:ext cx="3347851" cy="379434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530" tIns="24765" rIns="49530" bIns="24765" numCol="1" spcCol="1270" anchor="ctr" anchorCtr="0">
          <a:noAutofit/>
        </a:bodyPr>
        <a:lstStyle/>
        <a:p>
          <a:pPr lvl="0" algn="r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b="1" i="0" u="none" kern="1200" dirty="0" err="1" smtClean="0"/>
            <a:t>Gemin</a:t>
          </a:r>
          <a:r>
            <a:rPr lang="en-US" sz="1300" b="1" i="0" u="none" kern="1200" dirty="0" smtClean="0"/>
            <a:t> Interconnect Topology:</a:t>
          </a:r>
          <a:endParaRPr lang="en-US" sz="1300" b="1" i="0" u="none" kern="1200" dirty="0"/>
        </a:p>
      </dsp:txBody>
      <dsp:txXfrm>
        <a:off x="19435" y="2011617"/>
        <a:ext cx="3310807" cy="342390"/>
      </dsp:txXfrm>
    </dsp:sp>
    <dsp:sp modelId="{A2D413FA-CEBD-41EE-8221-B81A72D58876}">
      <dsp:nvSpPr>
        <dsp:cNvPr id="0" name=""/>
        <dsp:cNvSpPr/>
      </dsp:nvSpPr>
      <dsp:spPr>
        <a:xfrm rot="5400000">
          <a:off x="4712322" y="1065887"/>
          <a:ext cx="303547" cy="3030661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28575" rIns="57150" bIns="28575" numCol="1" spcCol="1270" anchor="ctr" anchorCtr="0">
          <a:noAutofit/>
        </a:bodyPr>
        <a:lstStyle/>
        <a:p>
          <a:pPr marL="114300" lvl="1" indent="-114300" algn="l" defTabSz="6667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500" b="1" i="0" u="none" kern="1200" dirty="0" smtClean="0"/>
            <a:t>&gt;25 Petabytes</a:t>
          </a:r>
          <a:endParaRPr lang="en-US" sz="1500" b="1" i="0" u="none" kern="1200" dirty="0"/>
        </a:p>
      </dsp:txBody>
      <dsp:txXfrm rot="-5400000">
        <a:off x="3348765" y="2444262"/>
        <a:ext cx="3015843" cy="273911"/>
      </dsp:txXfrm>
    </dsp:sp>
    <dsp:sp modelId="{952A7245-E810-4107-B1B3-363B0150B6F5}">
      <dsp:nvSpPr>
        <dsp:cNvPr id="0" name=""/>
        <dsp:cNvSpPr/>
      </dsp:nvSpPr>
      <dsp:spPr>
        <a:xfrm>
          <a:off x="913" y="2391501"/>
          <a:ext cx="3347851" cy="379434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530" tIns="24765" rIns="49530" bIns="24765" numCol="1" spcCol="1270" anchor="ctr" anchorCtr="0">
          <a:noAutofit/>
        </a:bodyPr>
        <a:lstStyle/>
        <a:p>
          <a:pPr lvl="0" algn="r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b="1" i="0" u="none" kern="1200" smtClean="0"/>
            <a:t>Usable Storage:</a:t>
          </a:r>
          <a:endParaRPr lang="en-US" sz="1300" b="1" i="0" u="none" kern="1200"/>
        </a:p>
      </dsp:txBody>
      <dsp:txXfrm>
        <a:off x="19435" y="2410023"/>
        <a:ext cx="3310807" cy="342390"/>
      </dsp:txXfrm>
    </dsp:sp>
    <dsp:sp modelId="{1AC431E1-8970-4B2B-B992-01BB3ED58AFB}">
      <dsp:nvSpPr>
        <dsp:cNvPr id="0" name=""/>
        <dsp:cNvSpPr/>
      </dsp:nvSpPr>
      <dsp:spPr>
        <a:xfrm rot="5400000">
          <a:off x="4712322" y="1464293"/>
          <a:ext cx="303547" cy="3030661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28575" rIns="57150" bIns="28575" numCol="1" spcCol="1270" anchor="ctr" anchorCtr="0">
          <a:noAutofit/>
        </a:bodyPr>
        <a:lstStyle/>
        <a:p>
          <a:pPr marL="114300" lvl="1" indent="-114300" algn="l" defTabSz="6667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500" b="1" i="0" u="none" kern="1200" dirty="0" smtClean="0"/>
            <a:t>&gt;11.5 </a:t>
          </a:r>
          <a:r>
            <a:rPr lang="en-US" sz="1500" b="1" i="0" u="none" kern="1200" dirty="0" err="1" smtClean="0"/>
            <a:t>Petaflops</a:t>
          </a:r>
          <a:endParaRPr lang="en-US" sz="1500" b="1" i="0" u="none" kern="1200" dirty="0"/>
        </a:p>
      </dsp:txBody>
      <dsp:txXfrm rot="-5400000">
        <a:off x="3348765" y="2842668"/>
        <a:ext cx="3015843" cy="273911"/>
      </dsp:txXfrm>
    </dsp:sp>
    <dsp:sp modelId="{E022985C-83C1-4BD1-8579-15477FAF17D0}">
      <dsp:nvSpPr>
        <dsp:cNvPr id="0" name=""/>
        <dsp:cNvSpPr/>
      </dsp:nvSpPr>
      <dsp:spPr>
        <a:xfrm>
          <a:off x="913" y="2789907"/>
          <a:ext cx="3347851" cy="379434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530" tIns="24765" rIns="49530" bIns="24765" numCol="1" spcCol="1270" anchor="ctr" anchorCtr="0">
          <a:noAutofit/>
        </a:bodyPr>
        <a:lstStyle/>
        <a:p>
          <a:pPr lvl="0" algn="r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b="1" i="0" u="none" kern="1200" smtClean="0"/>
            <a:t>Peak performance:</a:t>
          </a:r>
          <a:endParaRPr lang="en-US" sz="1300" b="1" i="0" u="none" kern="1200"/>
        </a:p>
      </dsp:txBody>
      <dsp:txXfrm>
        <a:off x="19435" y="2808429"/>
        <a:ext cx="3310807" cy="342390"/>
      </dsp:txXfrm>
    </dsp:sp>
    <dsp:sp modelId="{F41B440B-A614-4757-85C7-0F1A0664C4C7}">
      <dsp:nvSpPr>
        <dsp:cNvPr id="0" name=""/>
        <dsp:cNvSpPr/>
      </dsp:nvSpPr>
      <dsp:spPr>
        <a:xfrm rot="5400000">
          <a:off x="4712322" y="1862699"/>
          <a:ext cx="303547" cy="3030661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28575" rIns="57150" bIns="28575" numCol="1" spcCol="1270" anchor="ctr" anchorCtr="0">
          <a:noAutofit/>
        </a:bodyPr>
        <a:lstStyle/>
        <a:p>
          <a:pPr marL="114300" lvl="1" indent="-114300" algn="l" defTabSz="6667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500" b="1" i="0" u="none" kern="1200" dirty="0" smtClean="0"/>
            <a:t>&gt;49,000</a:t>
          </a:r>
          <a:endParaRPr lang="en-US" sz="1500" b="1" i="0" u="none" kern="1200" dirty="0"/>
        </a:p>
      </dsp:txBody>
      <dsp:txXfrm rot="-5400000">
        <a:off x="3348765" y="3241074"/>
        <a:ext cx="3015843" cy="273911"/>
      </dsp:txXfrm>
    </dsp:sp>
    <dsp:sp modelId="{4C989D76-B268-4E25-81BD-63E3798DCD06}">
      <dsp:nvSpPr>
        <dsp:cNvPr id="0" name=""/>
        <dsp:cNvSpPr/>
      </dsp:nvSpPr>
      <dsp:spPr>
        <a:xfrm>
          <a:off x="913" y="3188313"/>
          <a:ext cx="3347851" cy="379434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530" tIns="24765" rIns="49530" bIns="24765" numCol="1" spcCol="1270" anchor="ctr" anchorCtr="0">
          <a:noAutofit/>
        </a:bodyPr>
        <a:lstStyle/>
        <a:p>
          <a:pPr lvl="0" algn="r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b="1" i="0" u="none" kern="1200" dirty="0" smtClean="0"/>
            <a:t>Number of AMD </a:t>
          </a:r>
          <a:r>
            <a:rPr lang="en-US" sz="1300" b="1" i="0" u="none" kern="1200" dirty="0" err="1" smtClean="0"/>
            <a:t>Interlogos</a:t>
          </a:r>
          <a:r>
            <a:rPr lang="en-US" sz="1300" b="1" i="0" u="none" kern="1200" dirty="0" smtClean="0"/>
            <a:t> processors:</a:t>
          </a:r>
          <a:endParaRPr lang="en-US" sz="1300" b="1" i="0" u="none" kern="1200" dirty="0"/>
        </a:p>
      </dsp:txBody>
      <dsp:txXfrm>
        <a:off x="19435" y="3206835"/>
        <a:ext cx="3310807" cy="342390"/>
      </dsp:txXfrm>
    </dsp:sp>
    <dsp:sp modelId="{684DAB85-D6CF-4F94-A334-3A75C12A86BA}">
      <dsp:nvSpPr>
        <dsp:cNvPr id="0" name=""/>
        <dsp:cNvSpPr/>
      </dsp:nvSpPr>
      <dsp:spPr>
        <a:xfrm rot="5400000">
          <a:off x="4712322" y="2261105"/>
          <a:ext cx="303547" cy="3030661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28575" rIns="57150" bIns="28575" numCol="1" spcCol="1270" anchor="ctr" anchorCtr="0">
          <a:noAutofit/>
        </a:bodyPr>
        <a:lstStyle/>
        <a:p>
          <a:pPr marL="114300" lvl="1" indent="-114300" algn="l" defTabSz="6667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500" b="1" i="0" u="none" kern="1200" dirty="0" smtClean="0"/>
            <a:t>&gt;380,000</a:t>
          </a:r>
          <a:endParaRPr lang="en-US" sz="1500" b="1" i="0" u="none" kern="1200" dirty="0"/>
        </a:p>
      </dsp:txBody>
      <dsp:txXfrm rot="-5400000">
        <a:off x="3348765" y="3639480"/>
        <a:ext cx="3015843" cy="273911"/>
      </dsp:txXfrm>
    </dsp:sp>
    <dsp:sp modelId="{6DD6FC6D-82A5-45D8-88D8-C0BAE6118825}">
      <dsp:nvSpPr>
        <dsp:cNvPr id="0" name=""/>
        <dsp:cNvSpPr/>
      </dsp:nvSpPr>
      <dsp:spPr>
        <a:xfrm>
          <a:off x="913" y="3586719"/>
          <a:ext cx="3347851" cy="379434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530" tIns="24765" rIns="49530" bIns="24765" numCol="1" spcCol="1270" anchor="ctr" anchorCtr="0">
          <a:noAutofit/>
        </a:bodyPr>
        <a:lstStyle/>
        <a:p>
          <a:pPr lvl="0" algn="r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b="1" i="0" u="none" kern="1200" dirty="0" smtClean="0"/>
            <a:t>Number of AMD x86 core modules:</a:t>
          </a:r>
          <a:endParaRPr lang="en-US" sz="1300" b="1" i="0" u="none" kern="1200" dirty="0"/>
        </a:p>
      </dsp:txBody>
      <dsp:txXfrm>
        <a:off x="19435" y="3605241"/>
        <a:ext cx="3310807" cy="342390"/>
      </dsp:txXfrm>
    </dsp:sp>
    <dsp:sp modelId="{5CDFFF53-40C0-45CF-87A2-C3B1FE3AB685}">
      <dsp:nvSpPr>
        <dsp:cNvPr id="0" name=""/>
        <dsp:cNvSpPr/>
      </dsp:nvSpPr>
      <dsp:spPr>
        <a:xfrm rot="5400000">
          <a:off x="4712322" y="2659511"/>
          <a:ext cx="303547" cy="3030661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28575" rIns="57150" bIns="28575" numCol="1" spcCol="1270" anchor="ctr" anchorCtr="0">
          <a:noAutofit/>
        </a:bodyPr>
        <a:lstStyle/>
        <a:p>
          <a:pPr marL="114300" lvl="1" indent="-114300" algn="l" defTabSz="6667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500" b="1" i="0" u="none" kern="1200" smtClean="0"/>
            <a:t>&gt;3,000</a:t>
          </a:r>
          <a:endParaRPr lang="en-US" sz="1500" b="1" i="0" u="none" kern="1200"/>
        </a:p>
      </dsp:txBody>
      <dsp:txXfrm rot="-5400000">
        <a:off x="3348765" y="4037886"/>
        <a:ext cx="3015843" cy="273911"/>
      </dsp:txXfrm>
    </dsp:sp>
    <dsp:sp modelId="{97442EC1-F901-4DB2-A4BA-D6802F31A3BC}">
      <dsp:nvSpPr>
        <dsp:cNvPr id="0" name=""/>
        <dsp:cNvSpPr/>
      </dsp:nvSpPr>
      <dsp:spPr>
        <a:xfrm>
          <a:off x="2914" y="3986190"/>
          <a:ext cx="3347851" cy="379434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530" tIns="24765" rIns="49530" bIns="24765" numCol="1" spcCol="1270" anchor="ctr" anchorCtr="0">
          <a:noAutofit/>
        </a:bodyPr>
        <a:lstStyle/>
        <a:p>
          <a:pPr lvl="0" algn="r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b="1" i="0" u="none" kern="1200" dirty="0" smtClean="0"/>
            <a:t>Number of NVIDIA </a:t>
          </a:r>
          <a:r>
            <a:rPr lang="en-US" sz="1300" b="1" i="0" u="none" kern="1200" dirty="0" err="1" smtClean="0"/>
            <a:t>Kepler</a:t>
          </a:r>
          <a:r>
            <a:rPr lang="en-US" sz="1300" b="1" i="0" u="none" kern="1200" dirty="0" smtClean="0"/>
            <a:t> GPUs:</a:t>
          </a:r>
          <a:endParaRPr lang="en-US" sz="1300" b="1" i="0" u="none" kern="1200" dirty="0"/>
        </a:p>
      </dsp:txBody>
      <dsp:txXfrm>
        <a:off x="21436" y="4004712"/>
        <a:ext cx="3310807" cy="34239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F5E1E6-B388-854A-871A-F410DFA16DE9}" type="datetimeFigureOut">
              <a:rPr lang="en-US" smtClean="0"/>
              <a:t>9/30/19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9E9CD4-197F-4F40-8589-60F84AAB06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053243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3A2BEC-5DCF-B74E-9F74-1999361AA18B}" type="datetimeFigureOut">
              <a:rPr lang="en-US" smtClean="0"/>
              <a:t>9/30/19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4FF544-3B26-184B-8E3E-D76FB84FCC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060822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45a5e96d8b_0_5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g45a5e96d8b_0_5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65431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g45a5e96d8b_0_6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" name="Google Shape;218;g45a5e96d8b_0_6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9743707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g45a5e96d8b_0_7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" name="Google Shape;233;g45a5e96d8b_0_7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3266653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g45a5e96d8b_0_7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0" name="Google Shape;240;g45a5e96d8b_0_7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6001506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g45a5e96d8b_0_7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" name="Google Shape;248;g45a5e96d8b_0_7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5974902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45a5e96d8b_0_7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6" name="Google Shape;256;g45a5e96d8b_0_7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5104499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92442"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5014775" indent="-34592734" defTabSz="892442"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22041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844083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266124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688165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200">
                <a:latin typeface="Times New Roman" charset="0"/>
              </a:rPr>
              <a:t>The University of Adelaide, School of Computer Science</a:t>
            </a:r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92442"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5014775" indent="-34592734" defTabSz="892442"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22041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844083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266124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688165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80845317-AF2E-184E-BB41-48F3B2FDA84D}" type="datetime3">
              <a:rPr lang="en-US" sz="1200">
                <a:latin typeface="Times New Roman" charset="0"/>
              </a:rPr>
              <a:pPr/>
              <a:t>30 September 2019</a:t>
            </a:fld>
            <a:endParaRPr lang="en-US" sz="1200">
              <a:latin typeface="Times New Roman" charset="0"/>
            </a:endParaRPr>
          </a:p>
        </p:txBody>
      </p:sp>
      <p:sp>
        <p:nvSpPr>
          <p:cNvPr id="55300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92442"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5014775" indent="-34592734" defTabSz="892442"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22041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844083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266124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688165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200">
                <a:latin typeface="Times New Roman" charset="0"/>
              </a:rPr>
              <a:t>Chapter 2 — Instructions: Language of the Computer</a:t>
            </a:r>
          </a:p>
        </p:txBody>
      </p:sp>
      <p:sp>
        <p:nvSpPr>
          <p:cNvPr id="553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92442"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5014775" indent="-34592734" defTabSz="892442"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22041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844083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266124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688165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D0BFB23B-8A85-4748-81A3-D2AB0DA243B8}" type="slidenum">
              <a:rPr lang="en-US" sz="1200">
                <a:latin typeface="Times New Roman" charset="0"/>
              </a:rPr>
              <a:pPr/>
              <a:t>39</a:t>
            </a:fld>
            <a:endParaRPr lang="en-US" sz="1200">
              <a:latin typeface="Times New Roman" charset="0"/>
            </a:endParaRPr>
          </a:p>
        </p:txBody>
      </p:sp>
      <p:sp>
        <p:nvSpPr>
          <p:cNvPr id="553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73728032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92442"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5014775" indent="-34592734" defTabSz="892442"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22041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844083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266124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688165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200">
                <a:latin typeface="Times New Roman" charset="0"/>
              </a:rPr>
              <a:t>The University of Adelaide, School of Computer Science</a:t>
            </a:r>
          </a:p>
        </p:txBody>
      </p:sp>
      <p:sp>
        <p:nvSpPr>
          <p:cNvPr id="57347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92442"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5014775" indent="-34592734" defTabSz="892442"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22041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844083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266124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688165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37C3963F-EDF8-0C40-B233-30030C55AE8D}" type="datetime3">
              <a:rPr lang="en-US" sz="1200">
                <a:latin typeface="Times New Roman" charset="0"/>
              </a:rPr>
              <a:pPr/>
              <a:t>30 September 2019</a:t>
            </a:fld>
            <a:endParaRPr lang="en-US" sz="1200">
              <a:latin typeface="Times New Roman" charset="0"/>
            </a:endParaRPr>
          </a:p>
        </p:txBody>
      </p:sp>
      <p:sp>
        <p:nvSpPr>
          <p:cNvPr id="57348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92442"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5014775" indent="-34592734" defTabSz="892442"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22041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844083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266124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688165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200">
                <a:latin typeface="Times New Roman" charset="0"/>
              </a:rPr>
              <a:t>Chapter 2 — Instructions: Language of the Computer</a:t>
            </a:r>
          </a:p>
        </p:txBody>
      </p:sp>
      <p:sp>
        <p:nvSpPr>
          <p:cNvPr id="573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92442"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5014775" indent="-34592734" defTabSz="892442"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22041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844083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266124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688165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C27D8ADE-9658-0249-8F26-AAD22D800BB4}" type="slidenum">
              <a:rPr lang="en-US" sz="1200">
                <a:latin typeface="Times New Roman" charset="0"/>
              </a:rPr>
              <a:pPr/>
              <a:t>40</a:t>
            </a:fld>
            <a:endParaRPr lang="en-US" sz="1200">
              <a:latin typeface="Times New Roman" charset="0"/>
            </a:endParaRPr>
          </a:p>
        </p:txBody>
      </p:sp>
      <p:sp>
        <p:nvSpPr>
          <p:cNvPr id="573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297873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4FF544-3B26-184B-8E3E-D76FB84FCC0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37657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45a5e96d8b_0_6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Google Shape;90;g45a5e96d8b_0_6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540618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45a5e96d8b_0_6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45a5e96d8b_0_6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101213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45a5e96d8b_0_6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45a5e96d8b_0_6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316437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45a5e96d8b_0_6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45a5e96d8b_0_6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169696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g45a5e96d8b_0_6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2" name="Google Shape;202;g45a5e96d8b_0_6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86001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45a5e96d8b_0_6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" name="Google Shape;208;g45a5e96d8b_0_6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811230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45a5e96d8b_0_6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" name="Google Shape;213;g45a5e96d8b_0_6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204845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3" descr="full_blue_tt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3200400" y="381000"/>
            <a:ext cx="5562600" cy="2743200"/>
          </a:xfrm>
        </p:spPr>
        <p:txBody>
          <a:bodyPr/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3200400" y="3276600"/>
            <a:ext cx="5562600" cy="2362200"/>
          </a:xfrm>
        </p:spPr>
        <p:txBody>
          <a:bodyPr/>
          <a:lstStyle>
            <a:lvl1pPr marL="0" indent="0">
              <a:buFont typeface="Wingdings" charset="0"/>
              <a:buNone/>
              <a:defRPr sz="3200">
                <a:solidFill>
                  <a:srgbClr val="F1AB00"/>
                </a:solidFill>
              </a:defRPr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solidFill>
                  <a:schemeClr val="bg1"/>
                </a:solidFill>
              </a:defRPr>
            </a:lvl1pPr>
          </a:lstStyle>
          <a:p>
            <a:fld id="{F9B95B35-0D17-4741-B451-5C93330B1713}" type="datetime1">
              <a:rPr lang="en-US" smtClean="0"/>
              <a:t>9/30/19</a:t>
            </a:fld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solidFill>
                  <a:schemeClr val="bg1"/>
                </a:solidFill>
              </a:defRPr>
            </a:lvl1pPr>
          </a:lstStyle>
          <a:p>
            <a:fld id="{8CF8A4EF-CDB0-3142-B866-F3AD53A0F8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1728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F402B14-1E9F-214B-B3AB-3F4BA5049712}" type="datetime1">
              <a:rPr lang="en-US" smtClean="0"/>
              <a:t>9/30/19</a:t>
            </a:fld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CF8A4EF-CDB0-3142-B866-F3AD53A0F8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33642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28600"/>
            <a:ext cx="2057400" cy="6019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600"/>
            <a:ext cx="6019800" cy="6019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69B369B-E070-EE45-ABD7-FD4376224AB6}" type="datetime1">
              <a:rPr lang="en-US" smtClean="0"/>
              <a:t>9/30/19</a:t>
            </a:fld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CF8A4EF-CDB0-3142-B866-F3AD53A0F8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81034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8304213" cy="114141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©Wen-mei W. Hwu and David Kirk/NVIDIA,        Lake Taho, August 10, 2011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5F9C14-BB31-4DAB-85E8-59B513EF2C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70956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20976FB-97CC-264D-98AE-D8A60E68692E}" type="datetime1">
              <a:rPr lang="en-US" smtClean="0"/>
              <a:t>9/30/19</a:t>
            </a:fld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CF8A4EF-CDB0-3142-B866-F3AD53A0F8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49096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E05D3F6-B18C-1443-9C10-ED107BEFDDB9}" type="datetime1">
              <a:rPr lang="en-US" smtClean="0"/>
              <a:t>9/30/19</a:t>
            </a:fld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CF8A4EF-CDB0-3142-B866-F3AD53A0F8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88464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43000"/>
            <a:ext cx="4038600" cy="5105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43000"/>
            <a:ext cx="4038600" cy="5105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E70A6E1-D31C-AA45-B7A3-DC83FF74E453}" type="datetime1">
              <a:rPr lang="en-US" smtClean="0"/>
              <a:t>9/30/19</a:t>
            </a:fld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CF8A4EF-CDB0-3142-B866-F3AD53A0F8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96652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403EC3C-DACA-7243-B268-F534611C1DD1}" type="datetime1">
              <a:rPr lang="en-US" smtClean="0"/>
              <a:t>9/30/19</a:t>
            </a:fld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CF8A4EF-CDB0-3142-B866-F3AD53A0F8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2276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B059374-8DED-C841-87BA-472C10B09F41}" type="datetime1">
              <a:rPr lang="en-US" smtClean="0"/>
              <a:t>9/30/19</a:t>
            </a:fld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CF8A4EF-CDB0-3142-B866-F3AD53A0F8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73873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AE28E68-9E9A-DF48-AF81-DE6AE9289ED5}" type="datetime1">
              <a:rPr lang="en-US" smtClean="0"/>
              <a:t>9/30/19</a:t>
            </a:fld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CF8A4EF-CDB0-3142-B866-F3AD53A0F8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13560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17BBA9E-D741-1047-9757-CA8D8288A6C4}" type="datetime1">
              <a:rPr lang="en-US" smtClean="0"/>
              <a:t>9/30/19</a:t>
            </a:fld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CF8A4EF-CDB0-3142-B866-F3AD53A0F8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16054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7B94D98-11C7-4846-9516-1046CB8BC6A3}" type="datetime1">
              <a:rPr lang="en-US" smtClean="0"/>
              <a:t>9/30/19</a:t>
            </a:fld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CF8A4EF-CDB0-3142-B866-F3AD53A0F8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18482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image" Target="../media/image1.jpeg"/><Relationship Id="rId15" Type="http://schemas.openxmlformats.org/officeDocument/2006/relationships/image" Target="../media/image2.png"/><Relationship Id="rId16" Type="http://schemas.openxmlformats.org/officeDocument/2006/relationships/image" Target="../media/image3.png"/><Relationship Id="rId17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6324600"/>
            <a:ext cx="9144000" cy="533400"/>
          </a:xfrm>
          <a:prstGeom prst="rect">
            <a:avLst/>
          </a:prstGeom>
          <a:solidFill>
            <a:srgbClr val="204DB5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1027" name="Picture 41" descr="small_logo_inside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0025" y="0"/>
            <a:ext cx="1323975" cy="1192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28600"/>
            <a:ext cx="74676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143000"/>
            <a:ext cx="8229600" cy="510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400800"/>
            <a:ext cx="21336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 dirty="0" smtClean="0">
                <a:solidFill>
                  <a:schemeClr val="bg1"/>
                </a:solidFill>
                <a:cs typeface="+mn-cs"/>
              </a:defRPr>
            </a:lvl1pPr>
          </a:lstStyle>
          <a:p>
            <a:fld id="{F8FC7CD3-9B30-EC46-9924-517BFBFCFD4F}" type="datetime1">
              <a:rPr lang="en-US" smtClean="0"/>
              <a:t>9/30/19</a:t>
            </a:fld>
            <a:endParaRPr lang="en-US"/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400800"/>
            <a:ext cx="28956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 smtClean="0">
                <a:solidFill>
                  <a:schemeClr val="bg1"/>
                </a:solidFill>
                <a:cs typeface="+mn-cs"/>
              </a:defRPr>
            </a:lvl1pPr>
          </a:lstStyle>
          <a:p>
            <a:endParaRPr 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400800"/>
            <a:ext cx="21336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 smtClean="0">
                <a:solidFill>
                  <a:schemeClr val="bg1"/>
                </a:solidFill>
                <a:cs typeface="+mn-cs"/>
              </a:defRPr>
            </a:lvl1pPr>
          </a:lstStyle>
          <a:p>
            <a:fld id="{8CF8A4EF-CDB0-3142-B866-F3AD53A0F82F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900" b="1">
          <a:solidFill>
            <a:schemeClr val="tx1"/>
          </a:solidFill>
          <a:latin typeface="+mj-lt"/>
          <a:ea typeface="+mj-ea"/>
          <a:cs typeface="ＭＳ Ｐゴシック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900" b="1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900" b="1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900" b="1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900" b="1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900" b="1">
          <a:solidFill>
            <a:schemeClr val="tx1"/>
          </a:solidFill>
          <a:latin typeface="Arial" charset="0"/>
          <a:ea typeface="ＭＳ Ｐゴシック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900" b="1">
          <a:solidFill>
            <a:schemeClr val="tx1"/>
          </a:solidFill>
          <a:latin typeface="Arial" charset="0"/>
          <a:ea typeface="ＭＳ Ｐゴシック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900" b="1">
          <a:solidFill>
            <a:schemeClr val="tx1"/>
          </a:solidFill>
          <a:latin typeface="Arial" charset="0"/>
          <a:ea typeface="ＭＳ Ｐゴシック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900" b="1">
          <a:solidFill>
            <a:schemeClr val="tx1"/>
          </a:solidFill>
          <a:latin typeface="Arial" charset="0"/>
          <a:ea typeface="ＭＳ Ｐゴシック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charset="0"/>
        <a:buBlip>
          <a:blip r:embed="rId15"/>
        </a:buBlip>
        <a:defRPr sz="30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692150" indent="-347663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Blip>
          <a:blip r:embed="rId16"/>
        </a:buBlip>
        <a:defRPr sz="2600">
          <a:solidFill>
            <a:schemeClr val="tx1"/>
          </a:solidFill>
          <a:latin typeface="+mn-lt"/>
          <a:ea typeface="+mn-ea"/>
        </a:defRPr>
      </a:lvl2pPr>
      <a:lvl3pPr marL="987425" indent="-293688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charset="0"/>
        <a:buBlip>
          <a:blip r:embed="rId17"/>
        </a:buBlip>
        <a:defRPr sz="2300">
          <a:solidFill>
            <a:schemeClr val="tx1"/>
          </a:solidFill>
          <a:latin typeface="+mn-lt"/>
          <a:ea typeface="+mn-ea"/>
        </a:defRPr>
      </a:lvl3pPr>
      <a:lvl4pPr marL="1281113" indent="-2921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charset="0"/>
        <a:buBlip>
          <a:blip r:embed="rId16"/>
        </a:buBlip>
        <a:defRPr sz="2000">
          <a:solidFill>
            <a:schemeClr val="tx1"/>
          </a:solidFill>
          <a:latin typeface="+mn-lt"/>
          <a:ea typeface="+mn-ea"/>
        </a:defRPr>
      </a:lvl4pPr>
      <a:lvl5pPr marL="1598613" indent="-315913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charset="0"/>
        <a:buBlip>
          <a:blip r:embed="rId17"/>
        </a:buBlip>
        <a:defRPr sz="2000">
          <a:solidFill>
            <a:schemeClr val="tx1"/>
          </a:solidFill>
          <a:latin typeface="+mn-lt"/>
          <a:ea typeface="+mn-ea"/>
        </a:defRPr>
      </a:lvl5pPr>
      <a:lvl6pPr marL="2055813" indent="-315913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charset="0"/>
        <a:buBlip>
          <a:blip r:embed="rId17"/>
        </a:buBlip>
        <a:defRPr sz="2000">
          <a:solidFill>
            <a:schemeClr val="tx1"/>
          </a:solidFill>
          <a:latin typeface="+mn-lt"/>
          <a:ea typeface="+mn-ea"/>
        </a:defRPr>
      </a:lvl6pPr>
      <a:lvl7pPr marL="2513013" indent="-315913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charset="0"/>
        <a:buBlip>
          <a:blip r:embed="rId17"/>
        </a:buBlip>
        <a:defRPr sz="2000">
          <a:solidFill>
            <a:schemeClr val="tx1"/>
          </a:solidFill>
          <a:latin typeface="+mn-lt"/>
          <a:ea typeface="+mn-ea"/>
        </a:defRPr>
      </a:lvl7pPr>
      <a:lvl8pPr marL="2970213" indent="-315913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charset="0"/>
        <a:buBlip>
          <a:blip r:embed="rId17"/>
        </a:buBlip>
        <a:defRPr sz="2000">
          <a:solidFill>
            <a:schemeClr val="tx1"/>
          </a:solidFill>
          <a:latin typeface="+mn-lt"/>
          <a:ea typeface="+mn-ea"/>
        </a:defRPr>
      </a:lvl8pPr>
      <a:lvl9pPr marL="3427413" indent="-315913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charset="0"/>
        <a:buBlip>
          <a:blip r:embed="rId17"/>
        </a:buBlip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7" Type="http://schemas.openxmlformats.org/officeDocument/2006/relationships/image" Target="../media/image22.png"/><Relationship Id="rId8" Type="http://schemas.openxmlformats.org/officeDocument/2006/relationships/image" Target="../media/image23.png"/><Relationship Id="rId9" Type="http://schemas.openxmlformats.org/officeDocument/2006/relationships/image" Target="../media/image24.png"/><Relationship Id="rId10" Type="http://schemas.openxmlformats.org/officeDocument/2006/relationships/image" Target="../media/image25.png"/><Relationship Id="rId11" Type="http://schemas.openxmlformats.org/officeDocument/2006/relationships/image" Target="../media/image26.png"/><Relationship Id="rId1" Type="http://schemas.openxmlformats.org/officeDocument/2006/relationships/slideLayout" Target="../slideLayouts/slideLayout6.xml"/><Relationship Id="rId2" Type="http://schemas.openxmlformats.org/officeDocument/2006/relationships/diagramData" Target="../diagrams/data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6" Type="http://schemas.openxmlformats.org/officeDocument/2006/relationships/image" Target="../media/image31.png"/><Relationship Id="rId7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3.jpeg"/><Relationship Id="rId3" Type="http://schemas.openxmlformats.org/officeDocument/2006/relationships/image" Target="../media/image34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5.jpeg"/><Relationship Id="rId3" Type="http://schemas.openxmlformats.org/officeDocument/2006/relationships/image" Target="../media/image36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tif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w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hyperlink" Target="https://www.engr.ucr.edu/secured/systems/login.php" TargetMode="External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cs.ucr.edu/~nael/217-f19" TargetMode="Externa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CS/EE 217 – GPU Architecture and Parallel Programming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00399" y="3276600"/>
            <a:ext cx="5829937" cy="2733036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Introduction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sz="1800" i="1" dirty="0" smtClean="0">
                <a:solidFill>
                  <a:schemeClr val="bg1"/>
                </a:solidFill>
              </a:rPr>
              <a:t>Nael Abu-Ghazaleh, Professor</a:t>
            </a:r>
            <a:endParaRPr lang="en-US" sz="1800" i="1" dirty="0">
              <a:solidFill>
                <a:schemeClr val="bg1"/>
              </a:solidFill>
            </a:endParaRPr>
          </a:p>
          <a:p>
            <a:r>
              <a:rPr lang="en-US" sz="1800" i="1" dirty="0" smtClean="0">
                <a:solidFill>
                  <a:schemeClr val="bg1"/>
                </a:solidFill>
              </a:rPr>
              <a:t>Department </a:t>
            </a:r>
            <a:r>
              <a:rPr lang="en-US" sz="1800" i="1" dirty="0">
                <a:solidFill>
                  <a:schemeClr val="bg1"/>
                </a:solidFill>
              </a:rPr>
              <a:t>of Computer Science and Engineering</a:t>
            </a:r>
          </a:p>
          <a:p>
            <a:r>
              <a:rPr lang="en-US" sz="1800" i="1" dirty="0" smtClean="0">
                <a:solidFill>
                  <a:schemeClr val="bg1"/>
                </a:solidFill>
              </a:rPr>
              <a:t>Department </a:t>
            </a:r>
            <a:r>
              <a:rPr lang="en-US" sz="1800" i="1" dirty="0">
                <a:solidFill>
                  <a:schemeClr val="bg1"/>
                </a:solidFill>
              </a:rPr>
              <a:t>of Electrical and Computer Engineering</a:t>
            </a:r>
          </a:p>
          <a:p>
            <a:r>
              <a:rPr lang="en-US" sz="1800" i="1" dirty="0" err="1" smtClean="0">
                <a:solidFill>
                  <a:schemeClr val="bg1"/>
                </a:solidFill>
              </a:rPr>
              <a:t>naelag@ucr.edu</a:t>
            </a:r>
            <a:endParaRPr lang="en-US" sz="1800" i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30774" y="6469710"/>
            <a:ext cx="39271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Slide credit: Daniel Wong and others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61246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Textbook/material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609600" indent="-609600">
              <a:buFontTx/>
              <a:buAutoNum type="arabicPeriod"/>
            </a:pPr>
            <a:r>
              <a:rPr lang="pt-BR" sz="3200" dirty="0"/>
              <a:t>D. Kirk </a:t>
            </a:r>
            <a:r>
              <a:rPr lang="pt-BR" sz="3200" dirty="0" err="1"/>
              <a:t>and</a:t>
            </a:r>
            <a:r>
              <a:rPr lang="pt-BR" sz="3200" dirty="0"/>
              <a:t> W. </a:t>
            </a:r>
            <a:r>
              <a:rPr lang="pt-BR" sz="3200" dirty="0" err="1"/>
              <a:t>Hwu</a:t>
            </a:r>
            <a:r>
              <a:rPr lang="pt-BR" sz="3200" dirty="0"/>
              <a:t>, “</a:t>
            </a:r>
            <a:r>
              <a:rPr lang="pt-BR" sz="3200" dirty="0" err="1"/>
              <a:t>Programming</a:t>
            </a:r>
            <a:r>
              <a:rPr lang="pt-BR" sz="3200" dirty="0"/>
              <a:t> </a:t>
            </a:r>
            <a:r>
              <a:rPr lang="pt-BR" sz="3200" dirty="0" err="1"/>
              <a:t>Massively</a:t>
            </a:r>
            <a:r>
              <a:rPr lang="pt-BR" sz="3200" dirty="0"/>
              <a:t> </a:t>
            </a:r>
            <a:r>
              <a:rPr lang="pt-BR" sz="3200" dirty="0" err="1"/>
              <a:t>Parallel</a:t>
            </a:r>
            <a:r>
              <a:rPr lang="pt-BR" sz="3200" dirty="0"/>
              <a:t> Processors – A Hands-on Approach, </a:t>
            </a:r>
            <a:r>
              <a:rPr lang="pt-BR" sz="3200" dirty="0" err="1" smtClean="0"/>
              <a:t>Third</a:t>
            </a:r>
            <a:r>
              <a:rPr lang="pt-BR" sz="3200" dirty="0" smtClean="0"/>
              <a:t> </a:t>
            </a:r>
            <a:r>
              <a:rPr lang="pt-BR" sz="3200" dirty="0" err="1" smtClean="0"/>
              <a:t>Edition</a:t>
            </a:r>
            <a:r>
              <a:rPr lang="pt-BR" sz="3200" dirty="0"/>
              <a:t>” </a:t>
            </a:r>
            <a:endParaRPr lang="pt-BR" sz="3200" dirty="0" smtClean="0"/>
          </a:p>
          <a:p>
            <a:pPr marL="609600" indent="-609600">
              <a:buFontTx/>
              <a:buAutoNum type="arabicPeriod"/>
            </a:pPr>
            <a:r>
              <a:rPr lang="pt-BR" sz="3200" dirty="0" smtClean="0"/>
              <a:t>A </a:t>
            </a:r>
            <a:r>
              <a:rPr lang="pt-BR" sz="3200" dirty="0" err="1" smtClean="0"/>
              <a:t>few</a:t>
            </a:r>
            <a:r>
              <a:rPr lang="pt-BR" sz="3200" dirty="0" smtClean="0"/>
              <a:t> </a:t>
            </a:r>
            <a:r>
              <a:rPr lang="pt-BR" sz="3200" dirty="0" err="1" smtClean="0"/>
              <a:t>papers</a:t>
            </a:r>
            <a:r>
              <a:rPr lang="pt-BR" sz="3200" dirty="0" smtClean="0"/>
              <a:t> </a:t>
            </a:r>
            <a:r>
              <a:rPr lang="pt-BR" sz="3200" dirty="0" err="1" smtClean="0"/>
              <a:t>to</a:t>
            </a:r>
            <a:r>
              <a:rPr lang="pt-BR" sz="3200" dirty="0" smtClean="0"/>
              <a:t> </a:t>
            </a:r>
            <a:r>
              <a:rPr lang="pt-BR" sz="3200" dirty="0" err="1" smtClean="0"/>
              <a:t>read</a:t>
            </a:r>
            <a:endParaRPr lang="pt-BR" sz="3200" dirty="0"/>
          </a:p>
          <a:p>
            <a:pPr marL="609600" indent="-609600">
              <a:buFontTx/>
              <a:buAutoNum type="arabicPeriod"/>
            </a:pPr>
            <a:r>
              <a:rPr lang="pt-BR" sz="3200" dirty="0"/>
              <a:t>CUDA </a:t>
            </a:r>
            <a:r>
              <a:rPr lang="pt-BR" sz="3200" dirty="0" err="1"/>
              <a:t>by</a:t>
            </a:r>
            <a:r>
              <a:rPr lang="pt-BR" sz="3200" dirty="0"/>
              <a:t> </a:t>
            </a:r>
            <a:r>
              <a:rPr lang="pt-BR" sz="3200" dirty="0" err="1"/>
              <a:t>example</a:t>
            </a:r>
            <a:r>
              <a:rPr lang="pt-BR" sz="3200" dirty="0"/>
              <a:t>, </a:t>
            </a:r>
            <a:r>
              <a:rPr lang="pt-BR" sz="3200" i="1" dirty="0" err="1"/>
              <a:t>Sanders</a:t>
            </a:r>
            <a:r>
              <a:rPr lang="pt-BR" sz="3200" i="1" dirty="0"/>
              <a:t> </a:t>
            </a:r>
            <a:r>
              <a:rPr lang="pt-BR" sz="3200" i="1" dirty="0" err="1"/>
              <a:t>and</a:t>
            </a:r>
            <a:r>
              <a:rPr lang="pt-BR" sz="3200" i="1" dirty="0"/>
              <a:t> </a:t>
            </a:r>
            <a:r>
              <a:rPr lang="pt-BR" sz="3200" i="1" dirty="0" err="1" smtClean="0"/>
              <a:t>Kandrot</a:t>
            </a:r>
            <a:endParaRPr lang="pt-BR" sz="3200" i="1" dirty="0"/>
          </a:p>
          <a:p>
            <a:pPr marL="609600" indent="-609600">
              <a:buFontTx/>
              <a:buAutoNum type="arabicPeriod"/>
            </a:pPr>
            <a:r>
              <a:rPr lang="pt-BR" sz="3200" i="1" dirty="0"/>
              <a:t>Nvidia CUDA C </a:t>
            </a:r>
            <a:r>
              <a:rPr lang="pt-BR" sz="3200" i="1" dirty="0" err="1"/>
              <a:t>Programming</a:t>
            </a:r>
            <a:r>
              <a:rPr lang="pt-BR" sz="3200" i="1" dirty="0"/>
              <a:t> </a:t>
            </a:r>
            <a:r>
              <a:rPr lang="pt-BR" sz="3200" i="1" dirty="0" err="1"/>
              <a:t>Guide</a:t>
            </a:r>
            <a:endParaRPr lang="pt-BR" sz="3200" i="1" dirty="0"/>
          </a:p>
          <a:p>
            <a:pPr marL="958850" lvl="1" indent="-609600">
              <a:buFont typeface="Arial" charset="0"/>
              <a:buChar char="•"/>
            </a:pPr>
            <a:r>
              <a:rPr lang="pt-BR" sz="2800" i="1" dirty="0" err="1"/>
              <a:t>https</a:t>
            </a:r>
            <a:r>
              <a:rPr lang="pt-BR" sz="2800" i="1" dirty="0"/>
              <a:t>://</a:t>
            </a:r>
            <a:r>
              <a:rPr lang="pt-BR" sz="2800" i="1" dirty="0" err="1"/>
              <a:t>docs.nvidia.com</a:t>
            </a:r>
            <a:r>
              <a:rPr lang="pt-BR" sz="2800" i="1" dirty="0"/>
              <a:t>/</a:t>
            </a:r>
            <a:r>
              <a:rPr lang="pt-BR" sz="2800" i="1" dirty="0" err="1"/>
              <a:t>cuda</a:t>
            </a:r>
            <a:r>
              <a:rPr lang="pt-BR" sz="2800" i="1" dirty="0"/>
              <a:t>/</a:t>
            </a:r>
            <a:r>
              <a:rPr lang="pt-BR" sz="2800" i="1" dirty="0" err="1"/>
              <a:t>cuda-c-programming-guide</a:t>
            </a:r>
            <a:r>
              <a:rPr lang="pt-BR" sz="2800" i="1" dirty="0"/>
              <a:t>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8A4EF-CDB0-3142-B866-F3AD53A0F82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91523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6"/>
          <p:cNvSpPr txBox="1">
            <a:spLocks noGrp="1"/>
          </p:cNvSpPr>
          <p:nvPr>
            <p:ph type="body" idx="4294967295"/>
          </p:nvPr>
        </p:nvSpPr>
        <p:spPr>
          <a:xfrm>
            <a:off x="460950" y="1592475"/>
            <a:ext cx="8222100" cy="3745200"/>
          </a:xfrm>
          <a:prstGeom prst="rect">
            <a:avLst/>
          </a:prstGeom>
        </p:spPr>
        <p:txBody>
          <a:bodyPr spcFirstLastPara="1" vert="horz" wrap="square" lIns="91425" tIns="91425" rIns="91425" bIns="91425" numCol="1" anchor="t" anchorCtr="0" compatLnSpc="1">
            <a:prstTxWarp prst="textNoShape">
              <a:avLst/>
            </a:prstTxWarp>
            <a:noAutofit/>
          </a:bodyPr>
          <a:lstStyle/>
          <a:p>
            <a:pPr marL="0" indent="0">
              <a:spcBef>
                <a:spcPts val="7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AUVSI 2009 (RoboSub)</a:t>
            </a:r>
            <a:endParaRPr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indent="0">
              <a:spcBef>
                <a:spcPts val="0"/>
              </a:spcBef>
              <a:spcAft>
                <a:spcPts val="1600"/>
              </a:spcAft>
              <a:buNone/>
            </a:pPr>
            <a:endParaRPr sz="2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4" name="Google Shape;94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34850" y="2338051"/>
            <a:ext cx="5153398" cy="343559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itle 1">
            <a:extLst>
              <a:ext uri="{FF2B5EF4-FFF2-40B4-BE49-F238E27FC236}">
                <a16:creationId xmlns="" xmlns:a16="http://schemas.microsoft.com/office/drawing/2014/main" id="{568E74C0-877F-C040-A8FF-B1E58B600850}"/>
              </a:ext>
            </a:extLst>
          </p:cNvPr>
          <p:cNvSpPr txBox="1">
            <a:spLocks/>
          </p:cNvSpPr>
          <p:nvPr/>
        </p:nvSpPr>
        <p:spPr bwMode="auto">
          <a:xfrm>
            <a:off x="457200" y="228600"/>
            <a:ext cx="74676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1"/>
                </a:solidFill>
                <a:latin typeface="+mj-lt"/>
                <a:ea typeface="+mj-ea"/>
                <a:cs typeface="ＭＳ Ｐゴシック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/>
            <a:r>
              <a:rPr lang="en" dirty="0"/>
              <a:t>Why Computer Architecture?</a:t>
            </a:r>
            <a:endParaRPr lang="en-US" kern="0" dirty="0"/>
          </a:p>
        </p:txBody>
      </p:sp>
    </p:spTree>
    <p:extLst>
      <p:ext uri="{BB962C8B-B14F-4D97-AF65-F5344CB8AC3E}">
        <p14:creationId xmlns:p14="http://schemas.microsoft.com/office/powerpoint/2010/main" val="17224319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7"/>
          <p:cNvSpPr txBox="1">
            <a:spLocks noGrp="1"/>
          </p:cNvSpPr>
          <p:nvPr>
            <p:ph type="body" idx="4294967295"/>
          </p:nvPr>
        </p:nvSpPr>
        <p:spPr>
          <a:xfrm>
            <a:off x="460950" y="1592475"/>
            <a:ext cx="8222100" cy="3745200"/>
          </a:xfrm>
          <a:prstGeom prst="rect">
            <a:avLst/>
          </a:prstGeom>
        </p:spPr>
        <p:txBody>
          <a:bodyPr spcFirstLastPara="1" vert="horz" wrap="square" lIns="91425" tIns="91425" rIns="91425" bIns="91425" numCol="1" anchor="t" anchorCtr="0" compatLnSpc="1">
            <a:prstTxWarp prst="textNoShape">
              <a:avLst/>
            </a:prstTxWarp>
            <a:noAutofit/>
          </a:bodyPr>
          <a:lstStyle/>
          <a:p>
            <a:pPr marL="0" indent="0">
              <a:spcBef>
                <a:spcPts val="7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Pinball Machines!</a:t>
            </a:r>
            <a:endParaRPr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indent="0">
              <a:spcBef>
                <a:spcPts val="700"/>
              </a:spcBef>
              <a:spcAft>
                <a:spcPts val="0"/>
              </a:spcAft>
              <a:buNone/>
            </a:pPr>
            <a:endParaRPr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indent="0">
              <a:spcBef>
                <a:spcPts val="0"/>
              </a:spcBef>
              <a:spcAft>
                <a:spcPts val="1600"/>
              </a:spcAft>
              <a:buNone/>
            </a:pPr>
            <a:endParaRPr sz="2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1" name="Google Shape;101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07564" y="3607025"/>
            <a:ext cx="3007975" cy="2252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00677" y="1676275"/>
            <a:ext cx="3049900" cy="4066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96476" y="2720736"/>
            <a:ext cx="3632449" cy="2421626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itle 1">
            <a:extLst>
              <a:ext uri="{FF2B5EF4-FFF2-40B4-BE49-F238E27FC236}">
                <a16:creationId xmlns="" xmlns:a16="http://schemas.microsoft.com/office/drawing/2014/main" id="{249734C5-F4DF-E644-9CBC-5B8A5DF88F9C}"/>
              </a:ext>
            </a:extLst>
          </p:cNvPr>
          <p:cNvSpPr txBox="1">
            <a:spLocks/>
          </p:cNvSpPr>
          <p:nvPr/>
        </p:nvSpPr>
        <p:spPr bwMode="auto">
          <a:xfrm>
            <a:off x="609600" y="381000"/>
            <a:ext cx="74676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1"/>
                </a:solidFill>
                <a:latin typeface="+mj-lt"/>
                <a:ea typeface="+mj-ea"/>
                <a:cs typeface="ＭＳ Ｐゴシック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/>
            <a:r>
              <a:rPr lang="en" dirty="0"/>
              <a:t>Why Computer Architecture?</a:t>
            </a:r>
            <a:endParaRPr lang="en-US" kern="0" dirty="0"/>
          </a:p>
        </p:txBody>
      </p:sp>
    </p:spTree>
    <p:extLst>
      <p:ext uri="{BB962C8B-B14F-4D97-AF65-F5344CB8AC3E}">
        <p14:creationId xmlns:p14="http://schemas.microsoft.com/office/powerpoint/2010/main" val="41602633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" name="Google Shape;109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72939" y="1587101"/>
            <a:ext cx="6998125" cy="4290901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itle 1">
            <a:extLst>
              <a:ext uri="{FF2B5EF4-FFF2-40B4-BE49-F238E27FC236}">
                <a16:creationId xmlns="" xmlns:a16="http://schemas.microsoft.com/office/drawing/2014/main" id="{3B42B97A-1B9D-5845-8D7C-E9BF2929F1DB}"/>
              </a:ext>
            </a:extLst>
          </p:cNvPr>
          <p:cNvSpPr txBox="1">
            <a:spLocks/>
          </p:cNvSpPr>
          <p:nvPr/>
        </p:nvSpPr>
        <p:spPr bwMode="auto">
          <a:xfrm>
            <a:off x="457200" y="228600"/>
            <a:ext cx="74676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1"/>
                </a:solidFill>
                <a:latin typeface="+mj-lt"/>
                <a:ea typeface="+mj-ea"/>
                <a:cs typeface="ＭＳ Ｐゴシック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/>
            <a:r>
              <a:rPr lang="en" dirty="0"/>
              <a:t>Why Computer Architecture?</a:t>
            </a:r>
            <a:endParaRPr lang="en-US" kern="0" dirty="0"/>
          </a:p>
        </p:txBody>
      </p:sp>
    </p:spTree>
    <p:extLst>
      <p:ext uri="{BB962C8B-B14F-4D97-AF65-F5344CB8AC3E}">
        <p14:creationId xmlns:p14="http://schemas.microsoft.com/office/powerpoint/2010/main" val="30471994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="" xmlns:a16="http://schemas.microsoft.com/office/drawing/2014/main" id="{3B42B97A-1B9D-5845-8D7C-E9BF2929F1DB}"/>
              </a:ext>
            </a:extLst>
          </p:cNvPr>
          <p:cNvSpPr txBox="1">
            <a:spLocks/>
          </p:cNvSpPr>
          <p:nvPr/>
        </p:nvSpPr>
        <p:spPr bwMode="auto">
          <a:xfrm>
            <a:off x="457200" y="228600"/>
            <a:ext cx="74676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1"/>
                </a:solidFill>
                <a:latin typeface="+mj-lt"/>
                <a:ea typeface="+mj-ea"/>
                <a:cs typeface="ＭＳ Ｐゴシック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/>
            <a:r>
              <a:rPr lang="en" dirty="0"/>
              <a:t>Why Computer Architecture?</a:t>
            </a:r>
            <a:endParaRPr lang="en-US" kern="0" dirty="0"/>
          </a:p>
        </p:txBody>
      </p:sp>
      <p:sp>
        <p:nvSpPr>
          <p:cNvPr id="5" name="Google Shape;119;p20">
            <a:extLst>
              <a:ext uri="{FF2B5EF4-FFF2-40B4-BE49-F238E27FC236}">
                <a16:creationId xmlns="" xmlns:a16="http://schemas.microsoft.com/office/drawing/2014/main" id="{67D18C60-CAEE-C84C-8B24-FB673B818E6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71900" y="1729325"/>
            <a:ext cx="8222100" cy="76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" name="Google Shape;121;p20">
            <a:extLst>
              <a:ext uri="{FF2B5EF4-FFF2-40B4-BE49-F238E27FC236}">
                <a16:creationId xmlns="" xmlns:a16="http://schemas.microsoft.com/office/drawing/2014/main" id="{46BAA3A0-628B-144A-9632-AB575E3EFCA8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261" y="990600"/>
            <a:ext cx="9121478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22;p20">
            <a:extLst>
              <a:ext uri="{FF2B5EF4-FFF2-40B4-BE49-F238E27FC236}">
                <a16:creationId xmlns="" xmlns:a16="http://schemas.microsoft.com/office/drawing/2014/main" id="{BFC6868E-C06A-8041-B912-79C991DAF458}"/>
              </a:ext>
            </a:extLst>
          </p:cNvPr>
          <p:cNvSpPr/>
          <p:nvPr/>
        </p:nvSpPr>
        <p:spPr>
          <a:xfrm>
            <a:off x="4566475" y="5126900"/>
            <a:ext cx="3055500" cy="297900"/>
          </a:xfrm>
          <a:prstGeom prst="ellipse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054256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sz="5400" dirty="0"/>
              <a:t>Why GPUs?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8A4EF-CDB0-3142-B866-F3AD53A0F82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12407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" name="Google Shape;204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3764" y="857250"/>
            <a:ext cx="8116463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05325" y="1219401"/>
            <a:ext cx="133350" cy="39098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904488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" name="Google Shape;210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21514" y="990875"/>
            <a:ext cx="5100975" cy="48762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915822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32"/>
          <p:cNvSpPr txBox="1"/>
          <p:nvPr/>
        </p:nvSpPr>
        <p:spPr>
          <a:xfrm>
            <a:off x="691800" y="1791800"/>
            <a:ext cx="7760400" cy="262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sz="3000"/>
              <a:t>Modern computer architecture is limited by:</a:t>
            </a:r>
            <a:endParaRPr sz="3000"/>
          </a:p>
          <a:p>
            <a:pPr marL="457200" indent="-419100">
              <a:buSzPts val="3000"/>
              <a:buChar char="●"/>
            </a:pPr>
            <a:r>
              <a:rPr lang="en" sz="3000"/>
              <a:t>Process Technology / Transistor density</a:t>
            </a:r>
            <a:br>
              <a:rPr lang="en" sz="3000"/>
            </a:br>
            <a:r>
              <a:rPr lang="en" sz="3000"/>
              <a:t>(End of Moore’s Law)</a:t>
            </a:r>
            <a:endParaRPr sz="3000"/>
          </a:p>
          <a:p>
            <a:pPr marL="457200" indent="-419100">
              <a:buSzPts val="3000"/>
              <a:buChar char="●"/>
            </a:pPr>
            <a:r>
              <a:rPr lang="en" sz="3000"/>
              <a:t>Power</a:t>
            </a:r>
            <a:br>
              <a:rPr lang="en" sz="3000"/>
            </a:br>
            <a:r>
              <a:rPr lang="en" sz="3000"/>
              <a:t>(End of Dennard Scaling)</a:t>
            </a:r>
            <a:endParaRPr sz="3000"/>
          </a:p>
          <a:p>
            <a:pPr marL="457200" indent="-419100">
              <a:buSzPts val="3000"/>
              <a:buChar char="●"/>
            </a:pPr>
            <a:r>
              <a:rPr lang="en" sz="3000"/>
              <a:t>Temperature</a:t>
            </a:r>
            <a:br>
              <a:rPr lang="en" sz="3000"/>
            </a:br>
            <a:endParaRPr sz="3000"/>
          </a:p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665864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33"/>
          <p:cNvSpPr txBox="1"/>
          <p:nvPr/>
        </p:nvSpPr>
        <p:spPr>
          <a:xfrm>
            <a:off x="582850" y="3160600"/>
            <a:ext cx="1892400" cy="5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en" sz="2400"/>
              <a:t>Single-core</a:t>
            </a:r>
            <a:br>
              <a:rPr lang="en" sz="2400"/>
            </a:br>
            <a:r>
              <a:rPr lang="en" sz="2400"/>
              <a:t>CPU</a:t>
            </a:r>
            <a:endParaRPr sz="2400"/>
          </a:p>
        </p:txBody>
      </p:sp>
      <p:sp>
        <p:nvSpPr>
          <p:cNvPr id="221" name="Google Shape;221;p33"/>
          <p:cNvSpPr txBox="1"/>
          <p:nvPr/>
        </p:nvSpPr>
        <p:spPr>
          <a:xfrm>
            <a:off x="2683167" y="3160600"/>
            <a:ext cx="1547400" cy="5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en" sz="2400"/>
              <a:t>Multi-core</a:t>
            </a:r>
            <a:br>
              <a:rPr lang="en" sz="2400"/>
            </a:br>
            <a:r>
              <a:rPr lang="en" sz="2400"/>
              <a:t>CPU</a:t>
            </a:r>
            <a:endParaRPr sz="2400"/>
          </a:p>
        </p:txBody>
      </p:sp>
      <p:sp>
        <p:nvSpPr>
          <p:cNvPr id="222" name="Google Shape;222;p33"/>
          <p:cNvSpPr txBox="1"/>
          <p:nvPr/>
        </p:nvSpPr>
        <p:spPr>
          <a:xfrm>
            <a:off x="4438500" y="3313000"/>
            <a:ext cx="1196400" cy="5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en" sz="2400"/>
              <a:t>GPU</a:t>
            </a:r>
            <a:endParaRPr sz="2400"/>
          </a:p>
        </p:txBody>
      </p:sp>
      <p:sp>
        <p:nvSpPr>
          <p:cNvPr id="223" name="Google Shape;223;p33"/>
          <p:cNvSpPr txBox="1"/>
          <p:nvPr/>
        </p:nvSpPr>
        <p:spPr>
          <a:xfrm>
            <a:off x="5901625" y="3313000"/>
            <a:ext cx="1196400" cy="5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en" sz="2400"/>
              <a:t>FPGA</a:t>
            </a:r>
            <a:endParaRPr sz="2400"/>
          </a:p>
        </p:txBody>
      </p:sp>
      <p:sp>
        <p:nvSpPr>
          <p:cNvPr id="224" name="Google Shape;224;p33"/>
          <p:cNvSpPr txBox="1"/>
          <p:nvPr/>
        </p:nvSpPr>
        <p:spPr>
          <a:xfrm>
            <a:off x="7364750" y="3313000"/>
            <a:ext cx="1196400" cy="5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en" sz="2400"/>
              <a:t>ASIC</a:t>
            </a:r>
            <a:endParaRPr sz="2400"/>
          </a:p>
        </p:txBody>
      </p:sp>
      <p:cxnSp>
        <p:nvCxnSpPr>
          <p:cNvPr id="225" name="Google Shape;225;p33"/>
          <p:cNvCxnSpPr/>
          <p:nvPr/>
        </p:nvCxnSpPr>
        <p:spPr>
          <a:xfrm rot="10800000">
            <a:off x="1497975" y="2365650"/>
            <a:ext cx="6418500" cy="0"/>
          </a:xfrm>
          <a:prstGeom prst="straightConnector1">
            <a:avLst/>
          </a:prstGeom>
          <a:noFill/>
          <a:ln w="7620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26" name="Google Shape;226;p33"/>
          <p:cNvSpPr txBox="1"/>
          <p:nvPr/>
        </p:nvSpPr>
        <p:spPr>
          <a:xfrm>
            <a:off x="3280425" y="1450875"/>
            <a:ext cx="2853600" cy="5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en" sz="2400"/>
              <a:t>General-purpose</a:t>
            </a:r>
            <a:br>
              <a:rPr lang="en" sz="2400"/>
            </a:br>
            <a:r>
              <a:rPr lang="en" sz="2400"/>
              <a:t>(Easier to program)</a:t>
            </a:r>
            <a:endParaRPr sz="2400"/>
          </a:p>
        </p:txBody>
      </p:sp>
      <p:cxnSp>
        <p:nvCxnSpPr>
          <p:cNvPr id="227" name="Google Shape;227;p33"/>
          <p:cNvCxnSpPr/>
          <p:nvPr/>
        </p:nvCxnSpPr>
        <p:spPr>
          <a:xfrm>
            <a:off x="1497975" y="5056325"/>
            <a:ext cx="6460200" cy="0"/>
          </a:xfrm>
          <a:prstGeom prst="straightConnector1">
            <a:avLst/>
          </a:prstGeom>
          <a:noFill/>
          <a:ln w="7620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28" name="Google Shape;228;p33"/>
          <p:cNvSpPr txBox="1"/>
          <p:nvPr/>
        </p:nvSpPr>
        <p:spPr>
          <a:xfrm>
            <a:off x="3124375" y="5203200"/>
            <a:ext cx="2853600" cy="5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en" sz="2400"/>
              <a:t>Energy-efficient</a:t>
            </a:r>
            <a:endParaRPr sz="2400"/>
          </a:p>
        </p:txBody>
      </p:sp>
      <p:cxnSp>
        <p:nvCxnSpPr>
          <p:cNvPr id="229" name="Google Shape;229;p33"/>
          <p:cNvCxnSpPr/>
          <p:nvPr/>
        </p:nvCxnSpPr>
        <p:spPr>
          <a:xfrm>
            <a:off x="1497975" y="4184663"/>
            <a:ext cx="6460200" cy="0"/>
          </a:xfrm>
          <a:prstGeom prst="straightConnector1">
            <a:avLst/>
          </a:prstGeom>
          <a:noFill/>
          <a:ln w="7620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30" name="Google Shape;230;p33"/>
          <p:cNvSpPr txBox="1"/>
          <p:nvPr/>
        </p:nvSpPr>
        <p:spPr>
          <a:xfrm>
            <a:off x="3124375" y="4331538"/>
            <a:ext cx="2853600" cy="5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en" sz="2400"/>
              <a:t>Specialized</a:t>
            </a: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6695431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sz="5400" dirty="0"/>
              <a:t>Welcome!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8A4EF-CDB0-3142-B866-F3AD53A0F82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41946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34"/>
          <p:cNvSpPr txBox="1">
            <a:spLocks noGrp="1"/>
          </p:cNvSpPr>
          <p:nvPr>
            <p:ph type="title"/>
          </p:nvPr>
        </p:nvSpPr>
        <p:spPr>
          <a:xfrm>
            <a:off x="98250" y="873600"/>
            <a:ext cx="8826600" cy="602700"/>
          </a:xfrm>
          <a:prstGeom prst="rect">
            <a:avLst/>
          </a:prstGeom>
        </p:spPr>
        <p:txBody>
          <a:bodyPr spcFirstLastPara="1" vert="horz" wrap="square" lIns="91425" tIns="91425" rIns="91425" bIns="91425" numCol="1" anchor="ctr" anchorCtr="0" compatLnSpc="1">
            <a:prstTxWarp prst="textNoShape">
              <a:avLst/>
            </a:prstTxWarp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" sz="3000"/>
              <a:t>Examples of Specialization</a:t>
            </a:r>
            <a:endParaRPr sz="3000"/>
          </a:p>
        </p:txBody>
      </p:sp>
      <p:sp>
        <p:nvSpPr>
          <p:cNvPr id="236" name="Google Shape;236;p34"/>
          <p:cNvSpPr txBox="1"/>
          <p:nvPr/>
        </p:nvSpPr>
        <p:spPr>
          <a:xfrm>
            <a:off x="170000" y="1699638"/>
            <a:ext cx="2853600" cy="5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en" sz="2400"/>
              <a:t>Microsoft Catapult</a:t>
            </a:r>
            <a:endParaRPr sz="2400"/>
          </a:p>
        </p:txBody>
      </p:sp>
      <p:pic>
        <p:nvPicPr>
          <p:cNvPr id="237" name="Google Shape;237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9038" y="2215650"/>
            <a:ext cx="8305026" cy="34759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395393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35"/>
          <p:cNvSpPr txBox="1">
            <a:spLocks noGrp="1"/>
          </p:cNvSpPr>
          <p:nvPr>
            <p:ph type="title"/>
          </p:nvPr>
        </p:nvSpPr>
        <p:spPr>
          <a:xfrm>
            <a:off x="98250" y="873600"/>
            <a:ext cx="8826600" cy="602700"/>
          </a:xfrm>
          <a:prstGeom prst="rect">
            <a:avLst/>
          </a:prstGeom>
        </p:spPr>
        <p:txBody>
          <a:bodyPr spcFirstLastPara="1" vert="horz" wrap="square" lIns="91425" tIns="91425" rIns="91425" bIns="91425" numCol="1" anchor="ctr" anchorCtr="0" compatLnSpc="1">
            <a:prstTxWarp prst="textNoShape">
              <a:avLst/>
            </a:prstTxWarp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" sz="3000"/>
              <a:t>Examples of Specialization</a:t>
            </a:r>
            <a:endParaRPr sz="3000"/>
          </a:p>
        </p:txBody>
      </p:sp>
      <p:sp>
        <p:nvSpPr>
          <p:cNvPr id="243" name="Google Shape;243;p35"/>
          <p:cNvSpPr txBox="1"/>
          <p:nvPr/>
        </p:nvSpPr>
        <p:spPr>
          <a:xfrm>
            <a:off x="170000" y="1699650"/>
            <a:ext cx="5967600" cy="5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en" sz="2400"/>
              <a:t>Google TPU - Tensor Processing Unit</a:t>
            </a:r>
            <a:endParaRPr sz="2400"/>
          </a:p>
        </p:txBody>
      </p:sp>
      <p:pic>
        <p:nvPicPr>
          <p:cNvPr id="244" name="Google Shape;244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09750" y="2552176"/>
            <a:ext cx="4978975" cy="27488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" name="Google Shape;245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28801" y="2552175"/>
            <a:ext cx="4615201" cy="28487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885217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36"/>
          <p:cNvSpPr txBox="1">
            <a:spLocks noGrp="1"/>
          </p:cNvSpPr>
          <p:nvPr>
            <p:ph type="title"/>
          </p:nvPr>
        </p:nvSpPr>
        <p:spPr>
          <a:xfrm>
            <a:off x="98250" y="873600"/>
            <a:ext cx="8826600" cy="602700"/>
          </a:xfrm>
          <a:prstGeom prst="rect">
            <a:avLst/>
          </a:prstGeom>
        </p:spPr>
        <p:txBody>
          <a:bodyPr spcFirstLastPara="1" vert="horz" wrap="square" lIns="91425" tIns="91425" rIns="91425" bIns="91425" numCol="1" anchor="ctr" anchorCtr="0" compatLnSpc="1">
            <a:prstTxWarp prst="textNoShape">
              <a:avLst/>
            </a:prstTxWarp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" sz="3000"/>
              <a:t>Examples of Specialization</a:t>
            </a:r>
            <a:endParaRPr sz="3000"/>
          </a:p>
        </p:txBody>
      </p:sp>
      <p:sp>
        <p:nvSpPr>
          <p:cNvPr id="251" name="Google Shape;251;p36"/>
          <p:cNvSpPr txBox="1"/>
          <p:nvPr/>
        </p:nvSpPr>
        <p:spPr>
          <a:xfrm>
            <a:off x="170000" y="1699650"/>
            <a:ext cx="2649000" cy="5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en" sz="2400"/>
              <a:t>Bitcoin Mining</a:t>
            </a:r>
            <a:endParaRPr sz="2400"/>
          </a:p>
        </p:txBody>
      </p:sp>
      <p:pic>
        <p:nvPicPr>
          <p:cNvPr id="252" name="Google Shape;252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9325" y="2368050"/>
            <a:ext cx="3390900" cy="3162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" name="Google Shape;253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2000" y="2475175"/>
            <a:ext cx="3810000" cy="2857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447827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37"/>
          <p:cNvSpPr txBox="1">
            <a:spLocks noGrp="1"/>
          </p:cNvSpPr>
          <p:nvPr>
            <p:ph type="title"/>
          </p:nvPr>
        </p:nvSpPr>
        <p:spPr>
          <a:xfrm>
            <a:off x="98250" y="873600"/>
            <a:ext cx="8826600" cy="602700"/>
          </a:xfrm>
          <a:prstGeom prst="rect">
            <a:avLst/>
          </a:prstGeom>
        </p:spPr>
        <p:txBody>
          <a:bodyPr spcFirstLastPara="1" vert="horz" wrap="square" lIns="91425" tIns="91425" rIns="91425" bIns="91425" numCol="1" anchor="ctr" anchorCtr="0" compatLnSpc="1">
            <a:prstTxWarp prst="textNoShape">
              <a:avLst/>
            </a:prstTxWarp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" sz="3000"/>
              <a:t>Examples of Specialization</a:t>
            </a:r>
            <a:endParaRPr sz="3000"/>
          </a:p>
        </p:txBody>
      </p:sp>
      <p:sp>
        <p:nvSpPr>
          <p:cNvPr id="259" name="Google Shape;259;p37"/>
          <p:cNvSpPr txBox="1"/>
          <p:nvPr/>
        </p:nvSpPr>
        <p:spPr>
          <a:xfrm>
            <a:off x="170000" y="1699650"/>
            <a:ext cx="3741300" cy="5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en" sz="2400"/>
              <a:t>GPUs - Supercomputers</a:t>
            </a:r>
            <a:endParaRPr sz="2400"/>
          </a:p>
        </p:txBody>
      </p:sp>
      <p:pic>
        <p:nvPicPr>
          <p:cNvPr id="260" name="Google Shape;260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0" y="1628701"/>
            <a:ext cx="4038468" cy="4219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" name="Google Shape;261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1" y="2368051"/>
            <a:ext cx="4267199" cy="301975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947936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>
          <a:xfrm>
            <a:off x="381000" y="231775"/>
            <a:ext cx="8305800" cy="612775"/>
          </a:xfrm>
        </p:spPr>
        <p:txBody>
          <a:bodyPr/>
          <a:lstStyle/>
          <a:p>
            <a:r>
              <a:rPr lang="en-US" dirty="0" smtClean="0"/>
              <a:t>Blue Waters Hardware</a:t>
            </a:r>
          </a:p>
        </p:txBody>
      </p:sp>
      <p:sp>
        <p:nvSpPr>
          <p:cNvPr id="7171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612775" y="6356350"/>
            <a:ext cx="1981200" cy="3651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EF3EDBA3-6466-4066-B871-1C5580DF1D85}" type="slidenum">
              <a:rPr lang="en-US" sz="1400" smtClean="0">
                <a:solidFill>
                  <a:srgbClr val="000000"/>
                </a:solidFill>
              </a:rPr>
              <a:pPr eaLnBrk="1" hangingPunct="1"/>
              <a:t>24</a:t>
            </a:fld>
            <a:endParaRPr lang="en-US" sz="1400" smtClean="0">
              <a:solidFill>
                <a:srgbClr val="000000"/>
              </a:solidFill>
            </a:endParaRPr>
          </a:p>
        </p:txBody>
      </p:sp>
      <p:graphicFrame>
        <p:nvGraphicFramePr>
          <p:cNvPr id="13" name="Diagram 12"/>
          <p:cNvGraphicFramePr/>
          <p:nvPr/>
        </p:nvGraphicFramePr>
        <p:xfrm>
          <a:off x="378098" y="2010961"/>
          <a:ext cx="6380341" cy="43656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173" name="Picture 3" descr="E:\Work\LOGOS\NSF NATIONAL SCIENCE FOUNDATION\nsf-logo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7863" y="2324100"/>
            <a:ext cx="541337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4" descr="E:\Work\LOGOS\ncsa-logo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7325" y="2414588"/>
            <a:ext cx="603250" cy="420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Picture 6" descr="C:\Users\jcissell\Desktop\univ-illinois-logo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7988" y="2946400"/>
            <a:ext cx="21336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6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" y="841375"/>
            <a:ext cx="9199563" cy="209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152400" y="5867400"/>
            <a:ext cx="7654925" cy="6858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883095" y="3657600"/>
            <a:ext cx="2260905" cy="1501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257411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>
          <a:xfrm>
            <a:off x="636920" y="152400"/>
            <a:ext cx="8304213" cy="1141413"/>
          </a:xfrm>
        </p:spPr>
        <p:txBody>
          <a:bodyPr/>
          <a:lstStyle/>
          <a:p>
            <a:r>
              <a:rPr lang="en-US" dirty="0" smtClean="0"/>
              <a:t>CPU and GPU have very different design </a:t>
            </a:r>
            <a:r>
              <a:rPr lang="en-US" dirty="0"/>
              <a:t>p</a:t>
            </a:r>
            <a:r>
              <a:rPr lang="en-US" dirty="0" smtClean="0"/>
              <a:t>hilosophy</a:t>
            </a:r>
          </a:p>
        </p:txBody>
      </p:sp>
      <p:sp>
        <p:nvSpPr>
          <p:cNvPr id="5" name="Rectangle 4"/>
          <p:cNvSpPr/>
          <p:nvPr/>
        </p:nvSpPr>
        <p:spPr>
          <a:xfrm>
            <a:off x="820738" y="2628900"/>
            <a:ext cx="3354387" cy="3367088"/>
          </a:xfrm>
          <a:prstGeom prst="rect">
            <a:avLst/>
          </a:prstGeom>
          <a:solidFill>
            <a:schemeClr val="accent3"/>
          </a:solidFill>
          <a:ln w="0">
            <a:solidFill>
              <a:srgbClr val="000000"/>
            </a:solidFill>
            <a:prstDash val="solid"/>
          </a:ln>
        </p:spPr>
        <p:txBody>
          <a:bodyPr lIns="0" tIns="0" rIns="0" bIns="0" anchor="ctr" anchorCtr="1" compatLnSpc="0"/>
          <a:lstStyle/>
          <a:p>
            <a:pPr hangingPunct="0">
              <a:defRPr/>
            </a:pPr>
            <a:endParaRPr lang="en-US" sz="2200">
              <a:solidFill>
                <a:srgbClr val="000000"/>
              </a:solidFill>
              <a:latin typeface="Albany" pitchFamily="34"/>
              <a:ea typeface="HG Mincho Light J" pitchFamily="2"/>
              <a:cs typeface="Arial Unicode MS" pitchFamily="2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01663" y="1519238"/>
            <a:ext cx="3741737" cy="782637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compatLnSpc="0">
            <a:spAutoFit/>
          </a:bodyPr>
          <a:lstStyle/>
          <a:p>
            <a:pPr algn="ctr" hangingPunct="0">
              <a:defRPr/>
            </a:pPr>
            <a:r>
              <a:rPr lang="en-US" sz="2900" dirty="0">
                <a:solidFill>
                  <a:srgbClr val="000000"/>
                </a:solidFill>
                <a:latin typeface="Albany" pitchFamily="34"/>
                <a:ea typeface="HG Mincho Light J" pitchFamily="2"/>
                <a:cs typeface="Arial Unicode MS" pitchFamily="2"/>
              </a:rPr>
              <a:t>GPU </a:t>
            </a:r>
          </a:p>
          <a:p>
            <a:pPr algn="ctr" hangingPunct="0">
              <a:defRPr/>
            </a:pPr>
            <a:r>
              <a:rPr lang="en-US" dirty="0">
                <a:solidFill>
                  <a:srgbClr val="000000"/>
                </a:solidFill>
                <a:latin typeface="Albany" pitchFamily="34"/>
                <a:ea typeface="HG Mincho Light J" pitchFamily="2"/>
                <a:cs typeface="Arial Unicode MS" pitchFamily="2"/>
              </a:rPr>
              <a:t>Throughput Oriented Cores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73125" y="2692400"/>
            <a:ext cx="568325" cy="265113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compatLnSpc="0">
            <a:spAutoFit/>
          </a:bodyPr>
          <a:lstStyle/>
          <a:p>
            <a:pPr hangingPunct="0">
              <a:defRPr/>
            </a:pPr>
            <a:r>
              <a:rPr lang="en-US" dirty="0">
                <a:solidFill>
                  <a:srgbClr val="FFFFFF"/>
                </a:solidFill>
                <a:latin typeface="Albany" pitchFamily="34"/>
                <a:ea typeface="HG Mincho Light J" pitchFamily="2"/>
                <a:cs typeface="Arial Unicode MS" pitchFamily="2"/>
              </a:rPr>
              <a:t>Chip</a:t>
            </a:r>
          </a:p>
        </p:txBody>
      </p:sp>
      <p:sp>
        <p:nvSpPr>
          <p:cNvPr id="8" name="Rectangle 7"/>
          <p:cNvSpPr/>
          <p:nvPr/>
        </p:nvSpPr>
        <p:spPr>
          <a:xfrm>
            <a:off x="1570038" y="2684463"/>
            <a:ext cx="2543175" cy="2740025"/>
          </a:xfrm>
          <a:prstGeom prst="rect">
            <a:avLst/>
          </a:prstGeom>
          <a:solidFill>
            <a:schemeClr val="accent2"/>
          </a:solidFill>
          <a:ln w="0">
            <a:solidFill>
              <a:srgbClr val="000000"/>
            </a:solidFill>
            <a:prstDash val="solid"/>
          </a:ln>
        </p:spPr>
        <p:txBody>
          <a:bodyPr lIns="0" tIns="0" rIns="0" bIns="0" anchor="ctr" anchorCtr="1" compatLnSpc="0"/>
          <a:lstStyle/>
          <a:p>
            <a:pPr hangingPunct="0">
              <a:defRPr/>
            </a:pPr>
            <a:endParaRPr lang="en-US" sz="2200">
              <a:solidFill>
                <a:srgbClr val="000000"/>
              </a:solidFill>
              <a:latin typeface="Albany" pitchFamily="34"/>
              <a:ea typeface="HG Mincho Light J" pitchFamily="2"/>
              <a:cs typeface="Arial Unicode MS" pitchFamily="2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455738" y="2849563"/>
            <a:ext cx="2543175" cy="2740025"/>
          </a:xfrm>
          <a:prstGeom prst="rect">
            <a:avLst/>
          </a:prstGeom>
          <a:solidFill>
            <a:schemeClr val="accent2"/>
          </a:solidFill>
          <a:ln w="0">
            <a:solidFill>
              <a:srgbClr val="000000"/>
            </a:solidFill>
            <a:prstDash val="solid"/>
          </a:ln>
        </p:spPr>
        <p:txBody>
          <a:bodyPr lIns="0" tIns="0" rIns="0" bIns="0" anchor="ctr" anchorCtr="1" compatLnSpc="0"/>
          <a:lstStyle/>
          <a:p>
            <a:pPr hangingPunct="0">
              <a:defRPr/>
            </a:pPr>
            <a:endParaRPr lang="en-US" sz="2200">
              <a:solidFill>
                <a:srgbClr val="000000"/>
              </a:solidFill>
              <a:latin typeface="Albany" pitchFamily="34"/>
              <a:ea typeface="HG Mincho Light J" pitchFamily="2"/>
              <a:cs typeface="Arial Unicode MS" pitchFamily="2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343025" y="3001963"/>
            <a:ext cx="2541588" cy="2740025"/>
          </a:xfrm>
          <a:prstGeom prst="rect">
            <a:avLst/>
          </a:prstGeom>
          <a:solidFill>
            <a:schemeClr val="accent2"/>
          </a:solidFill>
          <a:ln w="0">
            <a:solidFill>
              <a:srgbClr val="000000"/>
            </a:solidFill>
            <a:prstDash val="solid"/>
          </a:ln>
        </p:spPr>
        <p:txBody>
          <a:bodyPr lIns="0" tIns="0" rIns="0" bIns="0" anchor="ctr" anchorCtr="1" compatLnSpc="0"/>
          <a:lstStyle/>
          <a:p>
            <a:pPr hangingPunct="0">
              <a:defRPr/>
            </a:pPr>
            <a:endParaRPr lang="en-US" sz="2200">
              <a:solidFill>
                <a:srgbClr val="000000"/>
              </a:solidFill>
              <a:latin typeface="Albany" pitchFamily="34"/>
              <a:ea typeface="HG Mincho Light J" pitchFamily="2"/>
              <a:cs typeface="Arial Unicode MS" pitchFamily="2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209675" y="3154363"/>
            <a:ext cx="2543175" cy="2740025"/>
          </a:xfrm>
          <a:prstGeom prst="rect">
            <a:avLst/>
          </a:prstGeom>
          <a:solidFill>
            <a:schemeClr val="accent2"/>
          </a:solidFill>
          <a:ln w="0">
            <a:solidFill>
              <a:srgbClr val="000000"/>
            </a:solidFill>
            <a:prstDash val="solid"/>
          </a:ln>
        </p:spPr>
        <p:txBody>
          <a:bodyPr lIns="0" tIns="0" rIns="0" bIns="0" anchor="ctr" anchorCtr="1" compatLnSpc="0"/>
          <a:lstStyle/>
          <a:p>
            <a:pPr hangingPunct="0">
              <a:defRPr/>
            </a:pPr>
            <a:endParaRPr lang="en-US" sz="2200">
              <a:solidFill>
                <a:srgbClr val="000000"/>
              </a:solidFill>
              <a:latin typeface="Albany" pitchFamily="34"/>
              <a:ea typeface="HG Mincho Light J" pitchFamily="2"/>
              <a:cs typeface="Arial Unicode MS" pitchFamily="2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271588" y="3203575"/>
            <a:ext cx="2565400" cy="325438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compatLnSpc="0">
            <a:spAutoFit/>
          </a:bodyPr>
          <a:lstStyle/>
          <a:p>
            <a:pPr hangingPunct="0">
              <a:defRPr/>
            </a:pPr>
            <a:r>
              <a:rPr lang="en-US" sz="2200" dirty="0">
                <a:latin typeface="Albany" pitchFamily="34"/>
                <a:ea typeface="HG Mincho Light J" pitchFamily="2"/>
                <a:cs typeface="Arial Unicode MS" pitchFamily="2"/>
              </a:rPr>
              <a:t>Compute Unit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371600" y="3605213"/>
            <a:ext cx="2246313" cy="312737"/>
          </a:xfrm>
          <a:prstGeom prst="rect">
            <a:avLst/>
          </a:prstGeom>
          <a:solidFill>
            <a:srgbClr val="FFFF00"/>
          </a:solidFill>
          <a:ln w="0">
            <a:solidFill>
              <a:srgbClr val="000000"/>
            </a:solidFill>
            <a:prstDash val="solid"/>
          </a:ln>
        </p:spPr>
        <p:txBody>
          <a:bodyPr lIns="0" tIns="0" rIns="0" bIns="0" anchor="ctr" anchorCtr="1" compatLnSpc="0"/>
          <a:lstStyle/>
          <a:p>
            <a:pPr hangingPunct="0">
              <a:defRPr/>
            </a:pPr>
            <a:r>
              <a:rPr lang="en-US" sz="2000" dirty="0">
                <a:solidFill>
                  <a:srgbClr val="000000"/>
                </a:solidFill>
                <a:latin typeface="Albany" pitchFamily="34"/>
                <a:ea typeface="HG Mincho Light J" pitchFamily="2"/>
                <a:cs typeface="Arial Unicode MS" pitchFamily="2"/>
              </a:rPr>
              <a:t>Cache/Local </a:t>
            </a:r>
            <a:r>
              <a:rPr lang="en-US" sz="2000" dirty="0" err="1">
                <a:solidFill>
                  <a:srgbClr val="000000"/>
                </a:solidFill>
                <a:latin typeface="Albany" pitchFamily="34"/>
                <a:ea typeface="HG Mincho Light J" pitchFamily="2"/>
                <a:cs typeface="Arial Unicode MS" pitchFamily="2"/>
              </a:rPr>
              <a:t>Mem</a:t>
            </a:r>
            <a:endParaRPr lang="en-US" sz="2000" dirty="0">
              <a:solidFill>
                <a:srgbClr val="000000"/>
              </a:solidFill>
              <a:latin typeface="Albany" pitchFamily="34"/>
              <a:ea typeface="HG Mincho Light J" pitchFamily="2"/>
              <a:cs typeface="Arial Unicode MS" pitchFamily="2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382713" y="4032250"/>
            <a:ext cx="1689100" cy="519113"/>
          </a:xfrm>
          <a:prstGeom prst="rect">
            <a:avLst/>
          </a:prstGeom>
          <a:solidFill>
            <a:srgbClr val="FF5425"/>
          </a:solidFill>
          <a:ln w="0">
            <a:solidFill>
              <a:srgbClr val="000000"/>
            </a:solidFill>
            <a:prstDash val="solid"/>
          </a:ln>
        </p:spPr>
        <p:txBody>
          <a:bodyPr lIns="0" tIns="0" rIns="0" bIns="0" anchor="ctr" anchorCtr="1" compatLnSpc="0"/>
          <a:lstStyle/>
          <a:p>
            <a:pPr hangingPunct="0">
              <a:defRPr/>
            </a:pPr>
            <a:r>
              <a:rPr lang="en-US" dirty="0">
                <a:solidFill>
                  <a:srgbClr val="000000"/>
                </a:solidFill>
                <a:latin typeface="Albany" pitchFamily="34"/>
                <a:ea typeface="HG Mincho Light J" pitchFamily="2"/>
                <a:cs typeface="Arial Unicode MS" pitchFamily="2"/>
              </a:rPr>
              <a:t>Registers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350963" y="4651375"/>
            <a:ext cx="1720850" cy="920750"/>
          </a:xfrm>
          <a:prstGeom prst="rect">
            <a:avLst/>
          </a:prstGeom>
          <a:solidFill>
            <a:srgbClr val="FF0000"/>
          </a:solidFill>
          <a:ln w="0">
            <a:solidFill>
              <a:srgbClr val="000000"/>
            </a:solidFill>
            <a:prstDash val="solid"/>
          </a:ln>
        </p:spPr>
        <p:txBody>
          <a:bodyPr lIns="0" tIns="0" rIns="0" bIns="0" anchor="ctr" anchorCtr="1" compatLnSpc="0"/>
          <a:lstStyle/>
          <a:p>
            <a:pPr algn="ctr" hangingPunct="0">
              <a:defRPr/>
            </a:pPr>
            <a:r>
              <a:rPr lang="en-US" sz="2200" dirty="0">
                <a:solidFill>
                  <a:srgbClr val="FFFFFF"/>
                </a:solidFill>
                <a:latin typeface="Albany" pitchFamily="34"/>
                <a:ea typeface="HG Mincho Light J" pitchFamily="2"/>
                <a:cs typeface="Arial Unicode MS" pitchFamily="2"/>
              </a:rPr>
              <a:t>SIMD </a:t>
            </a:r>
            <a:br>
              <a:rPr lang="en-US" sz="2200" dirty="0">
                <a:solidFill>
                  <a:srgbClr val="FFFFFF"/>
                </a:solidFill>
                <a:latin typeface="Albany" pitchFamily="34"/>
                <a:ea typeface="HG Mincho Light J" pitchFamily="2"/>
                <a:cs typeface="Arial Unicode MS" pitchFamily="2"/>
              </a:rPr>
            </a:br>
            <a:r>
              <a:rPr lang="en-US" sz="2200" dirty="0">
                <a:solidFill>
                  <a:srgbClr val="FFFFFF"/>
                </a:solidFill>
                <a:latin typeface="Albany" pitchFamily="34"/>
                <a:ea typeface="HG Mincho Light J" pitchFamily="2"/>
                <a:cs typeface="Arial Unicode MS" pitchFamily="2"/>
              </a:rPr>
              <a:t>Unit</a:t>
            </a:r>
          </a:p>
        </p:txBody>
      </p:sp>
      <p:sp>
        <p:nvSpPr>
          <p:cNvPr id="16" name="Straight Connector 15"/>
          <p:cNvSpPr/>
          <p:nvPr/>
        </p:nvSpPr>
        <p:spPr>
          <a:xfrm>
            <a:off x="1706563" y="4654550"/>
            <a:ext cx="0" cy="920750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</a:ln>
        </p:spPr>
        <p:txBody>
          <a:bodyPr lIns="0" tIns="0" rIns="0" bIns="0" anchor="ctr" anchorCtr="1" compatLnSpc="0"/>
          <a:lstStyle/>
          <a:p>
            <a:pPr hangingPunct="0">
              <a:defRPr/>
            </a:pPr>
            <a:endParaRPr lang="en-US" sz="2200">
              <a:solidFill>
                <a:srgbClr val="000000"/>
              </a:solidFill>
              <a:latin typeface="Albany" pitchFamily="34"/>
              <a:ea typeface="HG Mincho Light J" pitchFamily="2"/>
              <a:cs typeface="Arial Unicode MS" pitchFamily="2"/>
            </a:endParaRPr>
          </a:p>
        </p:txBody>
      </p:sp>
      <p:sp>
        <p:nvSpPr>
          <p:cNvPr id="17" name="Straight Connector 16"/>
          <p:cNvSpPr/>
          <p:nvPr/>
        </p:nvSpPr>
        <p:spPr>
          <a:xfrm>
            <a:off x="2060575" y="4654550"/>
            <a:ext cx="0" cy="920750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</a:ln>
        </p:spPr>
        <p:txBody>
          <a:bodyPr lIns="0" tIns="0" rIns="0" bIns="0" anchor="ctr" anchorCtr="1" compatLnSpc="0"/>
          <a:lstStyle/>
          <a:p>
            <a:pPr hangingPunct="0">
              <a:defRPr/>
            </a:pPr>
            <a:endParaRPr lang="en-US" sz="2200">
              <a:solidFill>
                <a:srgbClr val="000000"/>
              </a:solidFill>
              <a:latin typeface="Albany" pitchFamily="34"/>
              <a:ea typeface="HG Mincho Light J" pitchFamily="2"/>
              <a:cs typeface="Arial Unicode MS" pitchFamily="2"/>
            </a:endParaRPr>
          </a:p>
        </p:txBody>
      </p:sp>
      <p:sp>
        <p:nvSpPr>
          <p:cNvPr id="18" name="Straight Connector 17"/>
          <p:cNvSpPr/>
          <p:nvPr/>
        </p:nvSpPr>
        <p:spPr>
          <a:xfrm>
            <a:off x="2416175" y="4654550"/>
            <a:ext cx="0" cy="920750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</a:ln>
        </p:spPr>
        <p:txBody>
          <a:bodyPr lIns="0" tIns="0" rIns="0" bIns="0" anchor="ctr" anchorCtr="1" compatLnSpc="0"/>
          <a:lstStyle/>
          <a:p>
            <a:pPr hangingPunct="0">
              <a:defRPr/>
            </a:pPr>
            <a:endParaRPr lang="en-US" sz="2200">
              <a:solidFill>
                <a:srgbClr val="000000"/>
              </a:solidFill>
              <a:latin typeface="Albany" pitchFamily="34"/>
              <a:ea typeface="HG Mincho Light J" pitchFamily="2"/>
              <a:cs typeface="Arial Unicode MS" pitchFamily="2"/>
            </a:endParaRPr>
          </a:p>
        </p:txBody>
      </p:sp>
      <p:sp>
        <p:nvSpPr>
          <p:cNvPr id="19" name="Straight Connector 18"/>
          <p:cNvSpPr/>
          <p:nvPr/>
        </p:nvSpPr>
        <p:spPr>
          <a:xfrm>
            <a:off x="1371600" y="5105400"/>
            <a:ext cx="1700213" cy="0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</a:ln>
        </p:spPr>
        <p:txBody>
          <a:bodyPr lIns="0" tIns="0" rIns="0" bIns="0" anchor="ctr" anchorCtr="1" compatLnSpc="0"/>
          <a:lstStyle/>
          <a:p>
            <a:pPr hangingPunct="0">
              <a:defRPr/>
            </a:pPr>
            <a:endParaRPr lang="en-US" sz="2200">
              <a:solidFill>
                <a:srgbClr val="000000"/>
              </a:solidFill>
              <a:latin typeface="Albany" pitchFamily="34"/>
              <a:ea typeface="HG Mincho Light J" pitchFamily="2"/>
              <a:cs typeface="Arial Unicode MS" pitchFamily="2"/>
            </a:endParaRPr>
          </a:p>
        </p:txBody>
      </p:sp>
      <p:sp>
        <p:nvSpPr>
          <p:cNvPr id="20" name="Rectangle 19"/>
          <p:cNvSpPr/>
          <p:nvPr/>
        </p:nvSpPr>
        <p:spPr>
          <a:xfrm rot="5400000">
            <a:off x="2621756" y="4609307"/>
            <a:ext cx="1598613" cy="444500"/>
          </a:xfrm>
          <a:prstGeom prst="rect">
            <a:avLst/>
          </a:prstGeom>
          <a:solidFill>
            <a:srgbClr val="800080"/>
          </a:solidFill>
          <a:ln w="0">
            <a:solidFill>
              <a:srgbClr val="000000"/>
            </a:solidFill>
            <a:prstDash val="solid"/>
          </a:ln>
        </p:spPr>
        <p:txBody>
          <a:bodyPr lIns="0" tIns="0" rIns="0" bIns="0" anchor="ctr" anchorCtr="1" compatLnSpc="0"/>
          <a:lstStyle/>
          <a:p>
            <a:pPr hangingPunct="0">
              <a:defRPr/>
            </a:pPr>
            <a:r>
              <a:rPr lang="en-US" sz="2000" dirty="0">
                <a:solidFill>
                  <a:srgbClr val="FFFFFF"/>
                </a:solidFill>
                <a:latin typeface="Albany" pitchFamily="34"/>
                <a:ea typeface="HG Mincho Light J" pitchFamily="2"/>
                <a:cs typeface="Arial Unicode MS" pitchFamily="2"/>
              </a:rPr>
              <a:t>Threading</a:t>
            </a:r>
          </a:p>
        </p:txBody>
      </p:sp>
      <p:cxnSp>
        <p:nvCxnSpPr>
          <p:cNvPr id="21" name="Straight Connector 20"/>
          <p:cNvCxnSpPr/>
          <p:nvPr/>
        </p:nvCxnSpPr>
        <p:spPr>
          <a:xfrm>
            <a:off x="2727325" y="4651375"/>
            <a:ext cx="0" cy="93821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5086350" y="1517650"/>
            <a:ext cx="3503613" cy="78105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compatLnSpc="0">
            <a:spAutoFit/>
          </a:bodyPr>
          <a:lstStyle/>
          <a:p>
            <a:pPr algn="ctr" hangingPunct="0">
              <a:defRPr/>
            </a:pPr>
            <a:r>
              <a:rPr lang="en-US" sz="2900" dirty="0">
                <a:solidFill>
                  <a:srgbClr val="000000"/>
                </a:solidFill>
                <a:latin typeface="Albany" pitchFamily="34"/>
                <a:ea typeface="HG Mincho Light J" pitchFamily="2"/>
                <a:cs typeface="Arial Unicode MS" pitchFamily="2"/>
              </a:rPr>
              <a:t>CPU</a:t>
            </a:r>
          </a:p>
          <a:p>
            <a:pPr algn="ctr" hangingPunct="0">
              <a:defRPr/>
            </a:pPr>
            <a:r>
              <a:rPr lang="en-US" dirty="0">
                <a:solidFill>
                  <a:srgbClr val="000000"/>
                </a:solidFill>
                <a:latin typeface="Albany" pitchFamily="34"/>
                <a:ea typeface="HG Mincho Light J" pitchFamily="2"/>
                <a:cs typeface="Arial Unicode MS" pitchFamily="2"/>
              </a:rPr>
              <a:t>Latency Oriented Cores</a:t>
            </a:r>
          </a:p>
        </p:txBody>
      </p:sp>
      <p:sp>
        <p:nvSpPr>
          <p:cNvPr id="23" name="Rectangle 22"/>
          <p:cNvSpPr/>
          <p:nvPr/>
        </p:nvSpPr>
        <p:spPr>
          <a:xfrm>
            <a:off x="5181600" y="2625725"/>
            <a:ext cx="3354388" cy="3367088"/>
          </a:xfrm>
          <a:prstGeom prst="rect">
            <a:avLst/>
          </a:prstGeom>
          <a:solidFill>
            <a:schemeClr val="accent3"/>
          </a:solidFill>
          <a:ln w="0">
            <a:solidFill>
              <a:srgbClr val="000000"/>
            </a:solidFill>
            <a:prstDash val="solid"/>
          </a:ln>
        </p:spPr>
        <p:txBody>
          <a:bodyPr lIns="0" tIns="0" rIns="0" bIns="0" anchor="ctr" anchorCtr="1" compatLnSpc="0"/>
          <a:lstStyle/>
          <a:p>
            <a:pPr hangingPunct="0">
              <a:defRPr/>
            </a:pPr>
            <a:endParaRPr lang="en-US" sz="2200">
              <a:solidFill>
                <a:srgbClr val="000000"/>
              </a:solidFill>
              <a:latin typeface="Albany" pitchFamily="34"/>
              <a:ea typeface="HG Mincho Light J" pitchFamily="2"/>
              <a:cs typeface="Arial Unicode MS" pitchFamily="2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219700" y="2689225"/>
            <a:ext cx="568325" cy="2667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compatLnSpc="0">
            <a:spAutoFit/>
          </a:bodyPr>
          <a:lstStyle/>
          <a:p>
            <a:pPr hangingPunct="0">
              <a:defRPr/>
            </a:pPr>
            <a:r>
              <a:rPr lang="en-US" dirty="0">
                <a:solidFill>
                  <a:srgbClr val="FFFFFF"/>
                </a:solidFill>
                <a:latin typeface="Albany" pitchFamily="34"/>
                <a:ea typeface="HG Mincho Light J" pitchFamily="2"/>
                <a:cs typeface="Arial Unicode MS" pitchFamily="2"/>
              </a:rPr>
              <a:t>Chip</a:t>
            </a:r>
          </a:p>
        </p:txBody>
      </p:sp>
      <p:sp>
        <p:nvSpPr>
          <p:cNvPr id="25" name="Rectangle 24"/>
          <p:cNvSpPr/>
          <p:nvPr/>
        </p:nvSpPr>
        <p:spPr>
          <a:xfrm>
            <a:off x="5930900" y="2682875"/>
            <a:ext cx="2543175" cy="2738438"/>
          </a:xfrm>
          <a:prstGeom prst="rect">
            <a:avLst/>
          </a:prstGeom>
          <a:solidFill>
            <a:schemeClr val="accent2"/>
          </a:solidFill>
          <a:ln w="0">
            <a:solidFill>
              <a:srgbClr val="000000"/>
            </a:solidFill>
            <a:prstDash val="solid"/>
          </a:ln>
        </p:spPr>
        <p:txBody>
          <a:bodyPr lIns="0" tIns="0" rIns="0" bIns="0" anchor="ctr" anchorCtr="1" compatLnSpc="0"/>
          <a:lstStyle/>
          <a:p>
            <a:pPr hangingPunct="0">
              <a:defRPr/>
            </a:pPr>
            <a:endParaRPr lang="en-US" sz="2200">
              <a:solidFill>
                <a:srgbClr val="000000"/>
              </a:solidFill>
              <a:latin typeface="Albany" pitchFamily="34"/>
              <a:ea typeface="HG Mincho Light J" pitchFamily="2"/>
              <a:cs typeface="Arial Unicode MS" pitchFamily="2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5818188" y="2847975"/>
            <a:ext cx="2541587" cy="2738438"/>
          </a:xfrm>
          <a:prstGeom prst="rect">
            <a:avLst/>
          </a:prstGeom>
          <a:solidFill>
            <a:schemeClr val="accent2"/>
          </a:solidFill>
          <a:ln w="0">
            <a:solidFill>
              <a:srgbClr val="000000"/>
            </a:solidFill>
            <a:prstDash val="solid"/>
          </a:ln>
        </p:spPr>
        <p:txBody>
          <a:bodyPr lIns="0" tIns="0" rIns="0" bIns="0" anchor="ctr" anchorCtr="1" compatLnSpc="0"/>
          <a:lstStyle/>
          <a:p>
            <a:pPr hangingPunct="0">
              <a:defRPr/>
            </a:pPr>
            <a:endParaRPr lang="en-US" sz="2200">
              <a:solidFill>
                <a:srgbClr val="000000"/>
              </a:solidFill>
              <a:latin typeface="Albany" pitchFamily="34"/>
              <a:ea typeface="HG Mincho Light J" pitchFamily="2"/>
              <a:cs typeface="Arial Unicode MS" pitchFamily="2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5703888" y="3000375"/>
            <a:ext cx="2543175" cy="2738438"/>
          </a:xfrm>
          <a:prstGeom prst="rect">
            <a:avLst/>
          </a:prstGeom>
          <a:solidFill>
            <a:schemeClr val="accent2"/>
          </a:solidFill>
          <a:ln w="0">
            <a:solidFill>
              <a:srgbClr val="000000"/>
            </a:solidFill>
            <a:prstDash val="solid"/>
          </a:ln>
        </p:spPr>
        <p:txBody>
          <a:bodyPr lIns="0" tIns="0" rIns="0" bIns="0" anchor="ctr" anchorCtr="1" compatLnSpc="0"/>
          <a:lstStyle/>
          <a:p>
            <a:pPr hangingPunct="0">
              <a:defRPr/>
            </a:pPr>
            <a:endParaRPr lang="en-US" sz="2200">
              <a:solidFill>
                <a:srgbClr val="000000"/>
              </a:solidFill>
              <a:latin typeface="Albany" pitchFamily="34"/>
              <a:ea typeface="HG Mincho Light J" pitchFamily="2"/>
              <a:cs typeface="Arial Unicode MS" pitchFamily="2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5570538" y="3152775"/>
            <a:ext cx="2543175" cy="2738438"/>
          </a:xfrm>
          <a:prstGeom prst="rect">
            <a:avLst/>
          </a:prstGeom>
          <a:solidFill>
            <a:schemeClr val="accent2"/>
          </a:solidFill>
          <a:ln w="0">
            <a:solidFill>
              <a:srgbClr val="000000"/>
            </a:solidFill>
            <a:prstDash val="solid"/>
          </a:ln>
        </p:spPr>
        <p:txBody>
          <a:bodyPr lIns="0" tIns="0" rIns="0" bIns="0" anchor="ctr" anchorCtr="1" compatLnSpc="0"/>
          <a:lstStyle/>
          <a:p>
            <a:pPr hangingPunct="0">
              <a:defRPr/>
            </a:pPr>
            <a:endParaRPr lang="en-US" sz="2200">
              <a:solidFill>
                <a:srgbClr val="000000"/>
              </a:solidFill>
              <a:latin typeface="Albany" pitchFamily="34"/>
              <a:ea typeface="HG Mincho Light J" pitchFamily="2"/>
              <a:cs typeface="Arial Unicode MS" pitchFamily="2"/>
            </a:endParaRPr>
          </a:p>
        </p:txBody>
      </p:sp>
      <p:grpSp>
        <p:nvGrpSpPr>
          <p:cNvPr id="29" name="Group 28"/>
          <p:cNvGrpSpPr>
            <a:grpSpLocks/>
          </p:cNvGrpSpPr>
          <p:nvPr/>
        </p:nvGrpSpPr>
        <p:grpSpPr bwMode="auto">
          <a:xfrm>
            <a:off x="5632450" y="3227388"/>
            <a:ext cx="2566988" cy="2511425"/>
            <a:chOff x="6156720" y="2834786"/>
            <a:chExt cx="2829600" cy="2768615"/>
          </a:xfrm>
        </p:grpSpPr>
        <p:sp>
          <p:nvSpPr>
            <p:cNvPr id="30" name="TextBox 29"/>
            <p:cNvSpPr txBox="1"/>
            <p:nvPr/>
          </p:nvSpPr>
          <p:spPr>
            <a:xfrm>
              <a:off x="6156720" y="2834786"/>
              <a:ext cx="2829600" cy="357015"/>
            </a:xfrm>
            <a:prstGeom prst="rect">
              <a:avLst/>
            </a:prstGeom>
            <a:noFill/>
            <a:ln>
              <a:noFill/>
            </a:ln>
          </p:spPr>
          <p:txBody>
            <a:bodyPr lIns="0" tIns="0" rIns="0" bIns="0" compatLnSpc="0">
              <a:spAutoFit/>
            </a:bodyPr>
            <a:lstStyle/>
            <a:p>
              <a:pPr hangingPunct="0">
                <a:defRPr/>
              </a:pPr>
              <a:r>
                <a:rPr lang="en-US" sz="2200" dirty="0">
                  <a:latin typeface="Albany" pitchFamily="34"/>
                  <a:ea typeface="HG Mincho Light J" pitchFamily="2"/>
                  <a:cs typeface="Arial Unicode MS" pitchFamily="2"/>
                </a:rPr>
                <a:t>Core</a:t>
              </a:r>
            </a:p>
          </p:txBody>
        </p:sp>
        <p:sp>
          <p:nvSpPr>
            <p:cNvPr id="31" name="Rectangle 30"/>
            <p:cNvSpPr/>
            <p:nvPr/>
          </p:nvSpPr>
          <p:spPr>
            <a:xfrm>
              <a:off x="6308962" y="3303805"/>
              <a:ext cx="2460369" cy="957289"/>
            </a:xfrm>
            <a:prstGeom prst="rect">
              <a:avLst/>
            </a:prstGeom>
            <a:solidFill>
              <a:srgbClr val="FFFF00"/>
            </a:solidFill>
            <a:ln w="0">
              <a:solidFill>
                <a:srgbClr val="000000"/>
              </a:solidFill>
              <a:prstDash val="solid"/>
            </a:ln>
          </p:spPr>
          <p:txBody>
            <a:bodyPr lIns="0" tIns="0" rIns="0" bIns="0" anchor="ctr" anchorCtr="1" compatLnSpc="0"/>
            <a:lstStyle/>
            <a:p>
              <a:pPr hangingPunct="0">
                <a:defRPr/>
              </a:pPr>
              <a:r>
                <a:rPr lang="en-US" sz="2200" dirty="0">
                  <a:solidFill>
                    <a:srgbClr val="000000"/>
                  </a:solidFill>
                  <a:latin typeface="Albany" pitchFamily="34"/>
                  <a:ea typeface="HG Mincho Light J" pitchFamily="2"/>
                  <a:cs typeface="Arial Unicode MS" pitchFamily="2"/>
                </a:rPr>
                <a:t>Local Cache</a:t>
              </a:r>
            </a:p>
          </p:txBody>
        </p:sp>
        <p:sp>
          <p:nvSpPr>
            <p:cNvPr id="32" name="Rectangle 31"/>
            <p:cNvSpPr/>
            <p:nvPr/>
          </p:nvSpPr>
          <p:spPr>
            <a:xfrm>
              <a:off x="6336961" y="4457103"/>
              <a:ext cx="1448923" cy="301013"/>
            </a:xfrm>
            <a:prstGeom prst="rect">
              <a:avLst/>
            </a:prstGeom>
            <a:solidFill>
              <a:srgbClr val="FF5425"/>
            </a:solidFill>
            <a:ln w="0">
              <a:solidFill>
                <a:srgbClr val="000000"/>
              </a:solidFill>
              <a:prstDash val="solid"/>
            </a:ln>
          </p:spPr>
          <p:txBody>
            <a:bodyPr lIns="0" tIns="0" rIns="0" bIns="0" anchor="ctr" anchorCtr="1" compatLnSpc="0"/>
            <a:lstStyle/>
            <a:p>
              <a:pPr hangingPunct="0">
                <a:defRPr/>
              </a:pPr>
              <a:r>
                <a:rPr lang="en-US" sz="1500" dirty="0">
                  <a:solidFill>
                    <a:srgbClr val="000000"/>
                  </a:solidFill>
                  <a:latin typeface="Albany" pitchFamily="34"/>
                  <a:ea typeface="HG Mincho Light J" pitchFamily="2"/>
                  <a:cs typeface="Arial Unicode MS" pitchFamily="2"/>
                </a:rPr>
                <a:t>Registers</a:t>
              </a:r>
            </a:p>
          </p:txBody>
        </p:sp>
        <p:grpSp>
          <p:nvGrpSpPr>
            <p:cNvPr id="9247" name="Group 32"/>
            <p:cNvGrpSpPr>
              <a:grpSpLocks/>
            </p:cNvGrpSpPr>
            <p:nvPr/>
          </p:nvGrpSpPr>
          <p:grpSpPr bwMode="auto">
            <a:xfrm>
              <a:off x="6334560" y="4874759"/>
              <a:ext cx="1467720" cy="663481"/>
              <a:chOff x="6334560" y="4874759"/>
              <a:chExt cx="1467720" cy="663481"/>
            </a:xfrm>
          </p:grpSpPr>
          <p:sp>
            <p:nvSpPr>
              <p:cNvPr id="35" name="Rectangle 34"/>
              <p:cNvSpPr/>
              <p:nvPr/>
            </p:nvSpPr>
            <p:spPr>
              <a:xfrm>
                <a:off x="6335210" y="4875371"/>
                <a:ext cx="1466421" cy="659777"/>
              </a:xfrm>
              <a:prstGeom prst="rect">
                <a:avLst/>
              </a:prstGeom>
              <a:solidFill>
                <a:srgbClr val="FF0000"/>
              </a:solidFill>
              <a:ln w="0">
                <a:solidFill>
                  <a:srgbClr val="000000"/>
                </a:solidFill>
                <a:prstDash val="solid"/>
              </a:ln>
            </p:spPr>
            <p:txBody>
              <a:bodyPr lIns="0" tIns="0" rIns="0" bIns="0" anchor="ctr" anchorCtr="1" compatLnSpc="0"/>
              <a:lstStyle/>
              <a:p>
                <a:pPr algn="ctr" hangingPunct="0">
                  <a:defRPr/>
                </a:pPr>
                <a:r>
                  <a:rPr lang="en-US" sz="2200">
                    <a:solidFill>
                      <a:srgbClr val="FFFFFF"/>
                    </a:solidFill>
                    <a:latin typeface="Albany" pitchFamily="34"/>
                    <a:ea typeface="HG Mincho Light J" pitchFamily="2"/>
                    <a:cs typeface="Arial Unicode MS" pitchFamily="2"/>
                  </a:rPr>
                  <a:t>SIMD Unit</a:t>
                </a:r>
              </a:p>
            </p:txBody>
          </p:sp>
          <p:sp>
            <p:nvSpPr>
              <p:cNvPr id="36" name="Straight Connector 35"/>
              <p:cNvSpPr/>
              <p:nvPr/>
            </p:nvSpPr>
            <p:spPr>
              <a:xfrm>
                <a:off x="6662443" y="4877120"/>
                <a:ext cx="0" cy="661528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</a:ln>
            </p:spPr>
            <p:txBody>
              <a:bodyPr lIns="0" tIns="0" rIns="0" bIns="0" anchor="ctr" anchorCtr="1" compatLnSpc="0"/>
              <a:lstStyle/>
              <a:p>
                <a:pPr hangingPunct="0">
                  <a:defRPr/>
                </a:pPr>
                <a:endParaRPr lang="en-US" sz="2200">
                  <a:solidFill>
                    <a:srgbClr val="000000"/>
                  </a:solidFill>
                  <a:latin typeface="Albany" pitchFamily="34"/>
                  <a:ea typeface="HG Mincho Light J" pitchFamily="2"/>
                  <a:cs typeface="Arial Unicode MS" pitchFamily="2"/>
                </a:endParaRPr>
              </a:p>
            </p:txBody>
          </p:sp>
          <p:sp>
            <p:nvSpPr>
              <p:cNvPr id="37" name="Straight Connector 36"/>
              <p:cNvSpPr/>
              <p:nvPr/>
            </p:nvSpPr>
            <p:spPr>
              <a:xfrm>
                <a:off x="7036923" y="4877120"/>
                <a:ext cx="0" cy="661528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</a:ln>
            </p:spPr>
            <p:txBody>
              <a:bodyPr lIns="0" tIns="0" rIns="0" bIns="0" anchor="ctr" anchorCtr="1" compatLnSpc="0"/>
              <a:lstStyle/>
              <a:p>
                <a:pPr hangingPunct="0">
                  <a:defRPr/>
                </a:pPr>
                <a:endParaRPr lang="en-US" sz="2200">
                  <a:solidFill>
                    <a:srgbClr val="000000"/>
                  </a:solidFill>
                  <a:latin typeface="Albany" pitchFamily="34"/>
                  <a:ea typeface="HG Mincho Light J" pitchFamily="2"/>
                  <a:cs typeface="Arial Unicode MS" pitchFamily="2"/>
                </a:endParaRPr>
              </a:p>
            </p:txBody>
          </p:sp>
          <p:sp>
            <p:nvSpPr>
              <p:cNvPr id="38" name="Straight Connector 37"/>
              <p:cNvSpPr/>
              <p:nvPr/>
            </p:nvSpPr>
            <p:spPr>
              <a:xfrm>
                <a:off x="7411403" y="4877120"/>
                <a:ext cx="0" cy="661528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</a:ln>
            </p:spPr>
            <p:txBody>
              <a:bodyPr lIns="0" tIns="0" rIns="0" bIns="0" anchor="ctr" anchorCtr="1" compatLnSpc="0"/>
              <a:lstStyle/>
              <a:p>
                <a:pPr hangingPunct="0">
                  <a:defRPr/>
                </a:pPr>
                <a:endParaRPr lang="en-US" sz="2200">
                  <a:solidFill>
                    <a:srgbClr val="000000"/>
                  </a:solidFill>
                  <a:latin typeface="Albany" pitchFamily="34"/>
                  <a:ea typeface="HG Mincho Light J" pitchFamily="2"/>
                  <a:cs typeface="Arial Unicode MS" pitchFamily="2"/>
                </a:endParaRPr>
              </a:p>
            </p:txBody>
          </p:sp>
        </p:grpSp>
        <p:sp>
          <p:nvSpPr>
            <p:cNvPr id="34" name="Rectangle 33"/>
            <p:cNvSpPr/>
            <p:nvPr/>
          </p:nvSpPr>
          <p:spPr>
            <a:xfrm rot="5400000">
              <a:off x="7711454" y="4545524"/>
              <a:ext cx="1232051" cy="883704"/>
            </a:xfrm>
            <a:prstGeom prst="rect">
              <a:avLst/>
            </a:prstGeom>
            <a:solidFill>
              <a:srgbClr val="800080"/>
            </a:solidFill>
            <a:ln w="0">
              <a:solidFill>
                <a:srgbClr val="000000"/>
              </a:solidFill>
              <a:prstDash val="solid"/>
            </a:ln>
          </p:spPr>
          <p:txBody>
            <a:bodyPr lIns="0" tIns="0" rIns="0" bIns="0" anchor="ctr" anchorCtr="1" compatLnSpc="0"/>
            <a:lstStyle/>
            <a:p>
              <a:pPr hangingPunct="0">
                <a:defRPr/>
              </a:pPr>
              <a:r>
                <a:rPr lang="en-US" sz="2000" dirty="0">
                  <a:solidFill>
                    <a:srgbClr val="FFFFFF"/>
                  </a:solidFill>
                  <a:latin typeface="Albany" pitchFamily="34"/>
                  <a:ea typeface="HG Mincho Light J" pitchFamily="2"/>
                  <a:cs typeface="Arial Unicode MS" pitchFamily="2"/>
                </a:rPr>
                <a:t>Control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731160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 animBg="1"/>
      <p:bldP spid="24" grpId="0"/>
      <p:bldP spid="25" grpId="0" animBg="1"/>
      <p:bldP spid="26" grpId="0" animBg="1"/>
      <p:bldP spid="27" grpId="0" animBg="1"/>
      <p:bldP spid="2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>
          <a:xfrm>
            <a:off x="457200" y="456094"/>
            <a:ext cx="7467600" cy="762000"/>
          </a:xfrm>
        </p:spPr>
        <p:txBody>
          <a:bodyPr/>
          <a:lstStyle/>
          <a:p>
            <a:pPr eaLnBrk="1" hangingPunct="1"/>
            <a:r>
              <a:rPr lang="en-US" dirty="0" smtClean="0"/>
              <a:t>CPUs: Latency </a:t>
            </a:r>
            <a:r>
              <a:rPr lang="en-US" dirty="0" smtClean="0"/>
              <a:t>Oriented</a:t>
            </a:r>
            <a:endParaRPr lang="en-US" dirty="0" smtClean="0"/>
          </a:p>
        </p:txBody>
      </p:sp>
      <p:sp>
        <p:nvSpPr>
          <p:cNvPr id="23555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524000"/>
            <a:ext cx="4572000" cy="4570413"/>
          </a:xfrm>
        </p:spPr>
        <p:txBody>
          <a:bodyPr/>
          <a:lstStyle/>
          <a:p>
            <a:pPr eaLnBrk="1" hangingPunct="1"/>
            <a:r>
              <a:rPr lang="en-US" smtClean="0"/>
              <a:t>Large caches</a:t>
            </a:r>
          </a:p>
          <a:p>
            <a:pPr lvl="1" eaLnBrk="1" hangingPunct="1"/>
            <a:r>
              <a:rPr lang="en-US" smtClean="0"/>
              <a:t>Convert long latency memory accesses to short latency cache accesses</a:t>
            </a:r>
          </a:p>
          <a:p>
            <a:pPr eaLnBrk="1" hangingPunct="1"/>
            <a:r>
              <a:rPr lang="en-US" smtClean="0"/>
              <a:t>Sophisticated control</a:t>
            </a:r>
          </a:p>
          <a:p>
            <a:pPr lvl="1" eaLnBrk="1" hangingPunct="1"/>
            <a:r>
              <a:rPr lang="en-US" smtClean="0"/>
              <a:t>Branch prediction for reduced branch latency</a:t>
            </a:r>
          </a:p>
          <a:p>
            <a:pPr lvl="1" eaLnBrk="1" hangingPunct="1"/>
            <a:r>
              <a:rPr lang="en-US" smtClean="0"/>
              <a:t>Data forwarding for reduced data latency</a:t>
            </a:r>
          </a:p>
          <a:p>
            <a:pPr eaLnBrk="1" hangingPunct="1"/>
            <a:r>
              <a:rPr lang="en-US" smtClean="0"/>
              <a:t>Powerful ALU</a:t>
            </a:r>
          </a:p>
          <a:p>
            <a:pPr lvl="1" eaLnBrk="1" hangingPunct="1"/>
            <a:r>
              <a:rPr lang="en-US" smtClean="0"/>
              <a:t>Reduced operation latency</a:t>
            </a:r>
          </a:p>
          <a:p>
            <a:pPr lvl="1" eaLnBrk="1" hangingPunct="1"/>
            <a:endParaRPr lang="en-US" smtClean="0"/>
          </a:p>
        </p:txBody>
      </p:sp>
      <p:sp>
        <p:nvSpPr>
          <p:cNvPr id="7173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C43B938-5AFB-4136-A4BC-1C303B9BB43D}" type="slidenum">
              <a:rPr lang="en-US" smtClean="0"/>
              <a:pPr>
                <a:defRPr/>
              </a:pPr>
              <a:t>26</a:t>
            </a:fld>
            <a:endParaRPr lang="en-US" smtClean="0"/>
          </a:p>
        </p:txBody>
      </p:sp>
      <p:grpSp>
        <p:nvGrpSpPr>
          <p:cNvPr id="23558" name="Group 165"/>
          <p:cNvGrpSpPr>
            <a:grpSpLocks/>
          </p:cNvGrpSpPr>
          <p:nvPr/>
        </p:nvGrpSpPr>
        <p:grpSpPr bwMode="auto">
          <a:xfrm>
            <a:off x="5181600" y="2438400"/>
            <a:ext cx="3276600" cy="2743200"/>
            <a:chOff x="991" y="1935"/>
            <a:chExt cx="1688" cy="1226"/>
          </a:xfrm>
        </p:grpSpPr>
        <p:sp>
          <p:nvSpPr>
            <p:cNvPr id="23560" name="Rectangle 166"/>
            <p:cNvSpPr>
              <a:spLocks noChangeArrowheads="1"/>
            </p:cNvSpPr>
            <p:nvPr/>
          </p:nvSpPr>
          <p:spPr bwMode="auto">
            <a:xfrm>
              <a:off x="992" y="2425"/>
              <a:ext cx="1687" cy="434"/>
            </a:xfrm>
            <a:prstGeom prst="rect">
              <a:avLst/>
            </a:prstGeom>
            <a:solidFill>
              <a:srgbClr val="FF6600"/>
            </a:solidFill>
            <a:ln w="9525">
              <a:solidFill>
                <a:srgbClr val="969696"/>
              </a:solidFill>
              <a:miter lim="800000"/>
              <a:headEnd/>
              <a:tailEnd/>
            </a:ln>
          </p:spPr>
          <p:txBody>
            <a:bodyPr wrap="none" lIns="0" tIns="0" rIns="0" bIns="0" anchor="ctr" anchorCtr="1"/>
            <a:lstStyle/>
            <a:p>
              <a:pPr algn="ctr"/>
              <a:r>
                <a:rPr lang="en-US" sz="1400" b="1">
                  <a:latin typeface="Arial" charset="0"/>
                </a:rPr>
                <a:t>Cache</a:t>
              </a:r>
            </a:p>
          </p:txBody>
        </p:sp>
        <p:sp>
          <p:nvSpPr>
            <p:cNvPr id="23561" name="Rectangle 167"/>
            <p:cNvSpPr>
              <a:spLocks noChangeArrowheads="1"/>
            </p:cNvSpPr>
            <p:nvPr/>
          </p:nvSpPr>
          <p:spPr bwMode="auto">
            <a:xfrm>
              <a:off x="2285" y="1935"/>
              <a:ext cx="394" cy="227"/>
            </a:xfrm>
            <a:prstGeom prst="rect">
              <a:avLst/>
            </a:prstGeom>
            <a:solidFill>
              <a:srgbClr val="99FF66"/>
            </a:solidFill>
            <a:ln w="9525">
              <a:solidFill>
                <a:srgbClr val="969696"/>
              </a:solidFill>
              <a:miter lim="800000"/>
              <a:headEnd/>
              <a:tailEnd/>
            </a:ln>
          </p:spPr>
          <p:txBody>
            <a:bodyPr wrap="none" lIns="0" tIns="0" rIns="0" bIns="0" anchor="ctr"/>
            <a:lstStyle/>
            <a:p>
              <a:pPr algn="ctr"/>
              <a:r>
                <a:rPr lang="en-US" sz="1400" b="1">
                  <a:latin typeface="Arial" charset="0"/>
                </a:rPr>
                <a:t>ALU</a:t>
              </a:r>
            </a:p>
          </p:txBody>
        </p:sp>
        <p:sp>
          <p:nvSpPr>
            <p:cNvPr id="23562" name="Rectangle 168"/>
            <p:cNvSpPr>
              <a:spLocks noChangeArrowheads="1"/>
            </p:cNvSpPr>
            <p:nvPr/>
          </p:nvSpPr>
          <p:spPr bwMode="auto">
            <a:xfrm>
              <a:off x="992" y="1935"/>
              <a:ext cx="836" cy="463"/>
            </a:xfrm>
            <a:prstGeom prst="rect">
              <a:avLst/>
            </a:prstGeom>
            <a:solidFill>
              <a:srgbClr val="FFCC00"/>
            </a:solidFill>
            <a:ln w="9525">
              <a:solidFill>
                <a:srgbClr val="969696"/>
              </a:solidFill>
              <a:miter lim="800000"/>
              <a:headEnd/>
              <a:tailEnd/>
            </a:ln>
          </p:spPr>
          <p:txBody>
            <a:bodyPr wrap="none" lIns="0" tIns="0" rIns="0" bIns="0" anchor="ctr" anchorCtr="1"/>
            <a:lstStyle/>
            <a:p>
              <a:pPr algn="ctr"/>
              <a:r>
                <a:rPr lang="en-US" sz="1400" b="1">
                  <a:latin typeface="Arial" charset="0"/>
                </a:rPr>
                <a:t>Control</a:t>
              </a:r>
            </a:p>
          </p:txBody>
        </p:sp>
        <p:sp>
          <p:nvSpPr>
            <p:cNvPr id="23563" name="Rectangle 169"/>
            <p:cNvSpPr>
              <a:spLocks noChangeArrowheads="1"/>
            </p:cNvSpPr>
            <p:nvPr/>
          </p:nvSpPr>
          <p:spPr bwMode="auto">
            <a:xfrm>
              <a:off x="2285" y="2178"/>
              <a:ext cx="394" cy="227"/>
            </a:xfrm>
            <a:prstGeom prst="rect">
              <a:avLst/>
            </a:prstGeom>
            <a:solidFill>
              <a:srgbClr val="99FF66"/>
            </a:solidFill>
            <a:ln w="9525">
              <a:solidFill>
                <a:srgbClr val="969696"/>
              </a:solidFill>
              <a:miter lim="800000"/>
              <a:headEnd/>
              <a:tailEnd/>
            </a:ln>
          </p:spPr>
          <p:txBody>
            <a:bodyPr wrap="none" lIns="0" tIns="0" rIns="0" bIns="0" anchor="ctr"/>
            <a:lstStyle/>
            <a:p>
              <a:pPr algn="ctr"/>
              <a:r>
                <a:rPr lang="en-US" sz="1400" b="1">
                  <a:latin typeface="Arial" charset="0"/>
                </a:rPr>
                <a:t>ALU</a:t>
              </a:r>
            </a:p>
          </p:txBody>
        </p:sp>
        <p:sp>
          <p:nvSpPr>
            <p:cNvPr id="23564" name="Rectangle 170"/>
            <p:cNvSpPr>
              <a:spLocks noChangeArrowheads="1"/>
            </p:cNvSpPr>
            <p:nvPr/>
          </p:nvSpPr>
          <p:spPr bwMode="auto">
            <a:xfrm>
              <a:off x="1870" y="1935"/>
              <a:ext cx="394" cy="227"/>
            </a:xfrm>
            <a:prstGeom prst="rect">
              <a:avLst/>
            </a:prstGeom>
            <a:solidFill>
              <a:srgbClr val="99FF66"/>
            </a:solidFill>
            <a:ln w="9525">
              <a:solidFill>
                <a:srgbClr val="969696"/>
              </a:solidFill>
              <a:miter lim="800000"/>
              <a:headEnd/>
              <a:tailEnd/>
            </a:ln>
          </p:spPr>
          <p:txBody>
            <a:bodyPr wrap="none" lIns="0" tIns="0" rIns="0" bIns="0" anchor="ctr"/>
            <a:lstStyle/>
            <a:p>
              <a:pPr algn="ctr"/>
              <a:r>
                <a:rPr lang="en-US" sz="1400" b="1">
                  <a:latin typeface="Arial" charset="0"/>
                </a:rPr>
                <a:t>ALU</a:t>
              </a:r>
            </a:p>
          </p:txBody>
        </p:sp>
        <p:sp>
          <p:nvSpPr>
            <p:cNvPr id="23565" name="Rectangle 171"/>
            <p:cNvSpPr>
              <a:spLocks noChangeArrowheads="1"/>
            </p:cNvSpPr>
            <p:nvPr/>
          </p:nvSpPr>
          <p:spPr bwMode="auto">
            <a:xfrm>
              <a:off x="1870" y="2178"/>
              <a:ext cx="394" cy="227"/>
            </a:xfrm>
            <a:prstGeom prst="rect">
              <a:avLst/>
            </a:prstGeom>
            <a:solidFill>
              <a:srgbClr val="99FF66"/>
            </a:solidFill>
            <a:ln w="9525">
              <a:solidFill>
                <a:srgbClr val="969696"/>
              </a:solidFill>
              <a:miter lim="800000"/>
              <a:headEnd/>
              <a:tailEnd/>
            </a:ln>
          </p:spPr>
          <p:txBody>
            <a:bodyPr wrap="none" lIns="0" tIns="0" rIns="0" bIns="0" anchor="ctr"/>
            <a:lstStyle/>
            <a:p>
              <a:pPr algn="ctr"/>
              <a:r>
                <a:rPr lang="en-US" sz="1400" b="1">
                  <a:latin typeface="Arial" charset="0"/>
                </a:rPr>
                <a:t>ALU</a:t>
              </a:r>
            </a:p>
          </p:txBody>
        </p:sp>
        <p:sp>
          <p:nvSpPr>
            <p:cNvPr id="23566" name="Rectangle 172"/>
            <p:cNvSpPr>
              <a:spLocks noChangeArrowheads="1"/>
            </p:cNvSpPr>
            <p:nvPr/>
          </p:nvSpPr>
          <p:spPr bwMode="auto">
            <a:xfrm>
              <a:off x="991" y="2950"/>
              <a:ext cx="1687" cy="211"/>
            </a:xfrm>
            <a:prstGeom prst="rect">
              <a:avLst/>
            </a:prstGeom>
            <a:solidFill>
              <a:srgbClr val="FF6600"/>
            </a:solidFill>
            <a:ln w="9525">
              <a:solidFill>
                <a:srgbClr val="969696"/>
              </a:solidFill>
              <a:miter lim="800000"/>
              <a:headEnd/>
              <a:tailEnd/>
            </a:ln>
          </p:spPr>
          <p:txBody>
            <a:bodyPr wrap="none" tIns="0" rIns="0" bIns="0" anchor="ctr"/>
            <a:lstStyle/>
            <a:p>
              <a:r>
                <a:rPr lang="en-US" sz="1200" b="1">
                  <a:latin typeface="Arial" charset="0"/>
                </a:rPr>
                <a:t>DRAM</a:t>
              </a:r>
            </a:p>
          </p:txBody>
        </p:sp>
      </p:grpSp>
      <p:sp>
        <p:nvSpPr>
          <p:cNvPr id="23559" name="Text Box 173"/>
          <p:cNvSpPr txBox="1">
            <a:spLocks noChangeArrowheads="1"/>
          </p:cNvSpPr>
          <p:nvPr/>
        </p:nvSpPr>
        <p:spPr bwMode="auto">
          <a:xfrm>
            <a:off x="6324600" y="3124200"/>
            <a:ext cx="914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b="1">
                <a:latin typeface="Arial" charset="0"/>
              </a:rPr>
              <a:t>CPU</a:t>
            </a:r>
          </a:p>
        </p:txBody>
      </p:sp>
    </p:spTree>
    <p:extLst>
      <p:ext uri="{BB962C8B-B14F-4D97-AF65-F5344CB8AC3E}">
        <p14:creationId xmlns:p14="http://schemas.microsoft.com/office/powerpoint/2010/main" val="37227483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GPUs: Throughput </a:t>
            </a:r>
            <a:r>
              <a:rPr lang="en-US" dirty="0" smtClean="0"/>
              <a:t>Oriented</a:t>
            </a:r>
            <a:endParaRPr lang="en-US" dirty="0" smtClean="0"/>
          </a:p>
        </p:txBody>
      </p:sp>
      <p:sp>
        <p:nvSpPr>
          <p:cNvPr id="24579" name="Content Placeholder 7"/>
          <p:cNvSpPr>
            <a:spLocks noGrp="1"/>
          </p:cNvSpPr>
          <p:nvPr>
            <p:ph sz="half" idx="1"/>
          </p:nvPr>
        </p:nvSpPr>
        <p:spPr>
          <a:xfrm>
            <a:off x="685800" y="1524000"/>
            <a:ext cx="5181600" cy="4570413"/>
          </a:xfrm>
        </p:spPr>
        <p:txBody>
          <a:bodyPr/>
          <a:lstStyle/>
          <a:p>
            <a:pPr eaLnBrk="1" hangingPunct="1"/>
            <a:r>
              <a:rPr lang="en-US" smtClean="0"/>
              <a:t>Small caches</a:t>
            </a:r>
          </a:p>
          <a:p>
            <a:pPr lvl="1" eaLnBrk="1" hangingPunct="1"/>
            <a:r>
              <a:rPr lang="en-US" smtClean="0"/>
              <a:t>To boost memory throughput</a:t>
            </a:r>
          </a:p>
          <a:p>
            <a:pPr eaLnBrk="1" hangingPunct="1"/>
            <a:r>
              <a:rPr lang="en-US" smtClean="0"/>
              <a:t>Simple control</a:t>
            </a:r>
          </a:p>
          <a:p>
            <a:pPr lvl="1" eaLnBrk="1" hangingPunct="1"/>
            <a:r>
              <a:rPr lang="en-US" smtClean="0"/>
              <a:t>No branch prediction</a:t>
            </a:r>
          </a:p>
          <a:p>
            <a:pPr lvl="1" eaLnBrk="1" hangingPunct="1"/>
            <a:r>
              <a:rPr lang="en-US" smtClean="0"/>
              <a:t>No data forwarding</a:t>
            </a:r>
          </a:p>
          <a:p>
            <a:pPr eaLnBrk="1" hangingPunct="1"/>
            <a:r>
              <a:rPr lang="en-US" smtClean="0"/>
              <a:t>Energy efficient ALUs</a:t>
            </a:r>
          </a:p>
          <a:p>
            <a:pPr lvl="1" eaLnBrk="1" hangingPunct="1"/>
            <a:r>
              <a:rPr lang="en-US" smtClean="0"/>
              <a:t>Many, long latency but heavily pipelined for high throughput</a:t>
            </a:r>
          </a:p>
          <a:p>
            <a:pPr eaLnBrk="1" hangingPunct="1"/>
            <a:r>
              <a:rPr lang="en-US" smtClean="0"/>
              <a:t>Require massive number of threads to tolerate latencies</a:t>
            </a:r>
          </a:p>
        </p:txBody>
      </p:sp>
      <p:sp>
        <p:nvSpPr>
          <p:cNvPr id="8197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59E823B-F11A-459D-89C7-EB098848EE1D}" type="slidenum">
              <a:rPr lang="en-US" smtClean="0"/>
              <a:pPr>
                <a:defRPr/>
              </a:pPr>
              <a:t>27</a:t>
            </a:fld>
            <a:endParaRPr lang="en-US" smtClean="0"/>
          </a:p>
        </p:txBody>
      </p:sp>
      <p:grpSp>
        <p:nvGrpSpPr>
          <p:cNvPr id="24582" name="Group 2"/>
          <p:cNvGrpSpPr>
            <a:grpSpLocks/>
          </p:cNvGrpSpPr>
          <p:nvPr/>
        </p:nvGrpSpPr>
        <p:grpSpPr bwMode="auto">
          <a:xfrm>
            <a:off x="5562600" y="2438400"/>
            <a:ext cx="3352800" cy="2743200"/>
            <a:chOff x="3044" y="1052"/>
            <a:chExt cx="1987" cy="1441"/>
          </a:xfrm>
        </p:grpSpPr>
        <p:sp>
          <p:nvSpPr>
            <p:cNvPr id="24584" name="Rectangle 3"/>
            <p:cNvSpPr>
              <a:spLocks noChangeArrowheads="1"/>
            </p:cNvSpPr>
            <p:nvPr/>
          </p:nvSpPr>
          <p:spPr bwMode="auto">
            <a:xfrm>
              <a:off x="3044" y="2245"/>
              <a:ext cx="1987" cy="248"/>
            </a:xfrm>
            <a:prstGeom prst="rect">
              <a:avLst/>
            </a:prstGeom>
            <a:solidFill>
              <a:srgbClr val="FF6600"/>
            </a:solidFill>
            <a:ln w="9525">
              <a:solidFill>
                <a:srgbClr val="969696"/>
              </a:solidFill>
              <a:miter lim="800000"/>
              <a:headEnd/>
              <a:tailEnd/>
            </a:ln>
          </p:spPr>
          <p:txBody>
            <a:bodyPr wrap="none" tIns="0" rIns="0" bIns="0" anchor="ctr"/>
            <a:lstStyle/>
            <a:p>
              <a:r>
                <a:rPr lang="en-US" sz="1200" b="1">
                  <a:latin typeface="Arial" charset="0"/>
                </a:rPr>
                <a:t>DRAM</a:t>
              </a:r>
            </a:p>
          </p:txBody>
        </p:sp>
        <p:grpSp>
          <p:nvGrpSpPr>
            <p:cNvPr id="24585" name="Group 4"/>
            <p:cNvGrpSpPr>
              <a:grpSpLocks/>
            </p:cNvGrpSpPr>
            <p:nvPr/>
          </p:nvGrpSpPr>
          <p:grpSpPr bwMode="auto">
            <a:xfrm>
              <a:off x="3046" y="1052"/>
              <a:ext cx="1984" cy="1086"/>
              <a:chOff x="1888" y="2761"/>
              <a:chExt cx="1984" cy="1086"/>
            </a:xfrm>
          </p:grpSpPr>
          <p:grpSp>
            <p:nvGrpSpPr>
              <p:cNvPr id="24586" name="Group 5"/>
              <p:cNvGrpSpPr>
                <a:grpSpLocks/>
              </p:cNvGrpSpPr>
              <p:nvPr/>
            </p:nvGrpSpPr>
            <p:grpSpPr bwMode="auto">
              <a:xfrm>
                <a:off x="1888" y="2761"/>
                <a:ext cx="1984" cy="118"/>
                <a:chOff x="-141" y="2876"/>
                <a:chExt cx="1984" cy="118"/>
              </a:xfrm>
            </p:grpSpPr>
            <p:grpSp>
              <p:nvGrpSpPr>
                <p:cNvPr id="24727" name="Group 6"/>
                <p:cNvGrpSpPr>
                  <a:grpSpLocks/>
                </p:cNvGrpSpPr>
                <p:nvPr/>
              </p:nvGrpSpPr>
              <p:grpSpPr bwMode="auto">
                <a:xfrm>
                  <a:off x="-141" y="2876"/>
                  <a:ext cx="124" cy="115"/>
                  <a:chOff x="707" y="1508"/>
                  <a:chExt cx="124" cy="109"/>
                </a:xfrm>
              </p:grpSpPr>
              <p:sp>
                <p:nvSpPr>
                  <p:cNvPr id="24744" name="Rectangle 7"/>
                  <p:cNvSpPr>
                    <a:spLocks noChangeArrowheads="1"/>
                  </p:cNvSpPr>
                  <p:nvPr/>
                </p:nvSpPr>
                <p:spPr bwMode="auto">
                  <a:xfrm>
                    <a:off x="707" y="1508"/>
                    <a:ext cx="124" cy="52"/>
                  </a:xfrm>
                  <a:prstGeom prst="rect">
                    <a:avLst/>
                  </a:prstGeom>
                  <a:solidFill>
                    <a:srgbClr val="FFCC00"/>
                  </a:solidFill>
                  <a:ln w="9525">
                    <a:solidFill>
                      <a:srgbClr val="969696"/>
                    </a:solidFill>
                    <a:miter lim="800000"/>
                    <a:headEnd/>
                    <a:tailEnd/>
                  </a:ln>
                </p:spPr>
                <p:txBody>
                  <a:bodyPr wrap="none" lIns="45720" tIns="0" rIns="0" bIns="0" anchor="ctr"/>
                  <a:lstStyle/>
                  <a:p>
                    <a:endParaRPr lang="en-US" sz="1200" b="1">
                      <a:latin typeface="Arial" charset="0"/>
                    </a:endParaRPr>
                  </a:p>
                </p:txBody>
              </p:sp>
              <p:sp>
                <p:nvSpPr>
                  <p:cNvPr id="24745" name="Rectangle 8"/>
                  <p:cNvSpPr>
                    <a:spLocks noChangeArrowheads="1"/>
                  </p:cNvSpPr>
                  <p:nvPr/>
                </p:nvSpPr>
                <p:spPr bwMode="auto">
                  <a:xfrm>
                    <a:off x="707" y="1565"/>
                    <a:ext cx="124" cy="52"/>
                  </a:xfrm>
                  <a:prstGeom prst="rect">
                    <a:avLst/>
                  </a:prstGeom>
                  <a:solidFill>
                    <a:srgbClr val="FF6600"/>
                  </a:solidFill>
                  <a:ln w="9525">
                    <a:solidFill>
                      <a:srgbClr val="969696"/>
                    </a:solidFill>
                    <a:miter lim="800000"/>
                    <a:headEnd/>
                    <a:tailEnd/>
                  </a:ln>
                </p:spPr>
                <p:txBody>
                  <a:bodyPr wrap="none" lIns="45720" tIns="0" rIns="0" bIns="0" anchor="ctr"/>
                  <a:lstStyle/>
                  <a:p>
                    <a:endParaRPr lang="en-US" sz="1200" b="1">
                      <a:latin typeface="Arial" charset="0"/>
                    </a:endParaRPr>
                  </a:p>
                </p:txBody>
              </p:sp>
            </p:grpSp>
            <p:sp>
              <p:nvSpPr>
                <p:cNvPr id="24728" name="Rectangle 9"/>
                <p:cNvSpPr>
                  <a:spLocks noChangeArrowheads="1"/>
                </p:cNvSpPr>
                <p:nvPr/>
              </p:nvSpPr>
              <p:spPr bwMode="auto">
                <a:xfrm>
                  <a:off x="0" y="2879"/>
                  <a:ext cx="1843" cy="115"/>
                </a:xfrm>
                <a:prstGeom prst="rect">
                  <a:avLst/>
                </a:prstGeom>
                <a:solidFill>
                  <a:srgbClr val="99FF66"/>
                </a:solidFill>
                <a:ln w="9525">
                  <a:solidFill>
                    <a:srgbClr val="969696"/>
                  </a:solidFill>
                  <a:miter lim="800000"/>
                  <a:headEnd/>
                  <a:tailEnd/>
                </a:ln>
              </p:spPr>
              <p:txBody>
                <a:bodyPr wrap="none" lIns="0" tIns="0" rIns="0" bIns="0" anchor="ctr"/>
                <a:lstStyle/>
                <a:p>
                  <a:pPr algn="ctr"/>
                  <a:endParaRPr lang="en-US" sz="1400" b="1">
                    <a:latin typeface="Arial" charset="0"/>
                  </a:endParaRPr>
                </a:p>
              </p:txBody>
            </p:sp>
            <p:sp>
              <p:nvSpPr>
                <p:cNvPr id="24729" name="Line 10"/>
                <p:cNvSpPr>
                  <a:spLocks noChangeShapeType="1"/>
                </p:cNvSpPr>
                <p:nvPr/>
              </p:nvSpPr>
              <p:spPr bwMode="auto">
                <a:xfrm>
                  <a:off x="115" y="2879"/>
                  <a:ext cx="0" cy="115"/>
                </a:xfrm>
                <a:prstGeom prst="line">
                  <a:avLst/>
                </a:prstGeom>
                <a:noFill/>
                <a:ln w="9525">
                  <a:solidFill>
                    <a:srgbClr val="969696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lIns="0" tIns="0" rIns="0" bIns="0" anchor="ctr"/>
                <a:lstStyle/>
                <a:p>
                  <a:endParaRPr lang="en-US"/>
                </a:p>
              </p:txBody>
            </p:sp>
            <p:sp>
              <p:nvSpPr>
                <p:cNvPr id="24730" name="Line 11"/>
                <p:cNvSpPr>
                  <a:spLocks noChangeShapeType="1"/>
                </p:cNvSpPr>
                <p:nvPr/>
              </p:nvSpPr>
              <p:spPr bwMode="auto">
                <a:xfrm>
                  <a:off x="230" y="2879"/>
                  <a:ext cx="0" cy="115"/>
                </a:xfrm>
                <a:prstGeom prst="line">
                  <a:avLst/>
                </a:prstGeom>
                <a:noFill/>
                <a:ln w="9525">
                  <a:solidFill>
                    <a:srgbClr val="969696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lIns="0" tIns="0" rIns="0" bIns="0" anchor="ctr"/>
                <a:lstStyle/>
                <a:p>
                  <a:endParaRPr lang="en-US"/>
                </a:p>
              </p:txBody>
            </p:sp>
            <p:sp>
              <p:nvSpPr>
                <p:cNvPr id="24731" name="Line 12"/>
                <p:cNvSpPr>
                  <a:spLocks noChangeShapeType="1"/>
                </p:cNvSpPr>
                <p:nvPr/>
              </p:nvSpPr>
              <p:spPr bwMode="auto">
                <a:xfrm>
                  <a:off x="345" y="2879"/>
                  <a:ext cx="0" cy="115"/>
                </a:xfrm>
                <a:prstGeom prst="line">
                  <a:avLst/>
                </a:prstGeom>
                <a:noFill/>
                <a:ln w="9525">
                  <a:solidFill>
                    <a:srgbClr val="969696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lIns="0" tIns="0" rIns="0" bIns="0" anchor="ctr"/>
                <a:lstStyle/>
                <a:p>
                  <a:endParaRPr lang="en-US"/>
                </a:p>
              </p:txBody>
            </p:sp>
            <p:sp>
              <p:nvSpPr>
                <p:cNvPr id="24732" name="Line 13"/>
                <p:cNvSpPr>
                  <a:spLocks noChangeShapeType="1"/>
                </p:cNvSpPr>
                <p:nvPr/>
              </p:nvSpPr>
              <p:spPr bwMode="auto">
                <a:xfrm>
                  <a:off x="460" y="2879"/>
                  <a:ext cx="0" cy="115"/>
                </a:xfrm>
                <a:prstGeom prst="line">
                  <a:avLst/>
                </a:prstGeom>
                <a:noFill/>
                <a:ln w="9525">
                  <a:solidFill>
                    <a:srgbClr val="969696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lIns="0" tIns="0" rIns="0" bIns="0" anchor="ctr"/>
                <a:lstStyle/>
                <a:p>
                  <a:endParaRPr lang="en-US"/>
                </a:p>
              </p:txBody>
            </p:sp>
            <p:sp>
              <p:nvSpPr>
                <p:cNvPr id="24733" name="Line 14"/>
                <p:cNvSpPr>
                  <a:spLocks noChangeShapeType="1"/>
                </p:cNvSpPr>
                <p:nvPr/>
              </p:nvSpPr>
              <p:spPr bwMode="auto">
                <a:xfrm>
                  <a:off x="575" y="2879"/>
                  <a:ext cx="0" cy="115"/>
                </a:xfrm>
                <a:prstGeom prst="line">
                  <a:avLst/>
                </a:prstGeom>
                <a:noFill/>
                <a:ln w="9525">
                  <a:solidFill>
                    <a:srgbClr val="969696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lIns="0" tIns="0" rIns="0" bIns="0" anchor="ctr"/>
                <a:lstStyle/>
                <a:p>
                  <a:endParaRPr lang="en-US"/>
                </a:p>
              </p:txBody>
            </p:sp>
            <p:sp>
              <p:nvSpPr>
                <p:cNvPr id="24734" name="Line 15"/>
                <p:cNvSpPr>
                  <a:spLocks noChangeShapeType="1"/>
                </p:cNvSpPr>
                <p:nvPr/>
              </p:nvSpPr>
              <p:spPr bwMode="auto">
                <a:xfrm flipH="1">
                  <a:off x="690" y="2879"/>
                  <a:ext cx="1" cy="115"/>
                </a:xfrm>
                <a:prstGeom prst="line">
                  <a:avLst/>
                </a:prstGeom>
                <a:noFill/>
                <a:ln w="9525">
                  <a:solidFill>
                    <a:srgbClr val="969696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lIns="0" tIns="0" rIns="0" bIns="0" anchor="ctr"/>
                <a:lstStyle/>
                <a:p>
                  <a:endParaRPr lang="en-US"/>
                </a:p>
              </p:txBody>
            </p:sp>
            <p:sp>
              <p:nvSpPr>
                <p:cNvPr id="24735" name="Line 16"/>
                <p:cNvSpPr>
                  <a:spLocks noChangeShapeType="1"/>
                </p:cNvSpPr>
                <p:nvPr/>
              </p:nvSpPr>
              <p:spPr bwMode="auto">
                <a:xfrm flipH="1">
                  <a:off x="1381" y="2879"/>
                  <a:ext cx="1" cy="115"/>
                </a:xfrm>
                <a:prstGeom prst="line">
                  <a:avLst/>
                </a:prstGeom>
                <a:noFill/>
                <a:ln w="9525">
                  <a:solidFill>
                    <a:srgbClr val="969696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lIns="0" tIns="0" rIns="0" bIns="0" anchor="ctr"/>
                <a:lstStyle/>
                <a:p>
                  <a:endParaRPr lang="en-US"/>
                </a:p>
              </p:txBody>
            </p:sp>
            <p:sp>
              <p:nvSpPr>
                <p:cNvPr id="24736" name="Line 17"/>
                <p:cNvSpPr>
                  <a:spLocks noChangeShapeType="1"/>
                </p:cNvSpPr>
                <p:nvPr/>
              </p:nvSpPr>
              <p:spPr bwMode="auto">
                <a:xfrm flipH="1">
                  <a:off x="806" y="2879"/>
                  <a:ext cx="1" cy="115"/>
                </a:xfrm>
                <a:prstGeom prst="line">
                  <a:avLst/>
                </a:prstGeom>
                <a:noFill/>
                <a:ln w="9525">
                  <a:solidFill>
                    <a:srgbClr val="969696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lIns="0" tIns="0" rIns="0" bIns="0" anchor="ctr"/>
                <a:lstStyle/>
                <a:p>
                  <a:endParaRPr lang="en-US"/>
                </a:p>
              </p:txBody>
            </p:sp>
            <p:sp>
              <p:nvSpPr>
                <p:cNvPr id="24737" name="Line 18"/>
                <p:cNvSpPr>
                  <a:spLocks noChangeShapeType="1"/>
                </p:cNvSpPr>
                <p:nvPr/>
              </p:nvSpPr>
              <p:spPr bwMode="auto">
                <a:xfrm flipH="1">
                  <a:off x="921" y="2879"/>
                  <a:ext cx="1" cy="115"/>
                </a:xfrm>
                <a:prstGeom prst="line">
                  <a:avLst/>
                </a:prstGeom>
                <a:noFill/>
                <a:ln w="9525">
                  <a:solidFill>
                    <a:srgbClr val="969696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lIns="0" tIns="0" rIns="0" bIns="0" anchor="ctr"/>
                <a:lstStyle/>
                <a:p>
                  <a:endParaRPr lang="en-US"/>
                </a:p>
              </p:txBody>
            </p:sp>
            <p:sp>
              <p:nvSpPr>
                <p:cNvPr id="24738" name="Line 19"/>
                <p:cNvSpPr>
                  <a:spLocks noChangeShapeType="1"/>
                </p:cNvSpPr>
                <p:nvPr/>
              </p:nvSpPr>
              <p:spPr bwMode="auto">
                <a:xfrm flipH="1">
                  <a:off x="1036" y="2879"/>
                  <a:ext cx="1" cy="115"/>
                </a:xfrm>
                <a:prstGeom prst="line">
                  <a:avLst/>
                </a:prstGeom>
                <a:noFill/>
                <a:ln w="9525">
                  <a:solidFill>
                    <a:srgbClr val="969696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lIns="0" tIns="0" rIns="0" bIns="0" anchor="ctr"/>
                <a:lstStyle/>
                <a:p>
                  <a:endParaRPr lang="en-US"/>
                </a:p>
              </p:txBody>
            </p:sp>
            <p:sp>
              <p:nvSpPr>
                <p:cNvPr id="24739" name="Line 20"/>
                <p:cNvSpPr>
                  <a:spLocks noChangeShapeType="1"/>
                </p:cNvSpPr>
                <p:nvPr/>
              </p:nvSpPr>
              <p:spPr bwMode="auto">
                <a:xfrm flipH="1">
                  <a:off x="1151" y="2879"/>
                  <a:ext cx="1" cy="115"/>
                </a:xfrm>
                <a:prstGeom prst="line">
                  <a:avLst/>
                </a:prstGeom>
                <a:noFill/>
                <a:ln w="9525">
                  <a:solidFill>
                    <a:srgbClr val="969696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lIns="0" tIns="0" rIns="0" bIns="0" anchor="ctr"/>
                <a:lstStyle/>
                <a:p>
                  <a:endParaRPr lang="en-US"/>
                </a:p>
              </p:txBody>
            </p:sp>
            <p:sp>
              <p:nvSpPr>
                <p:cNvPr id="24740" name="Line 21"/>
                <p:cNvSpPr>
                  <a:spLocks noChangeShapeType="1"/>
                </p:cNvSpPr>
                <p:nvPr/>
              </p:nvSpPr>
              <p:spPr bwMode="auto">
                <a:xfrm flipH="1">
                  <a:off x="1266" y="2879"/>
                  <a:ext cx="1" cy="115"/>
                </a:xfrm>
                <a:prstGeom prst="line">
                  <a:avLst/>
                </a:prstGeom>
                <a:noFill/>
                <a:ln w="9525">
                  <a:solidFill>
                    <a:srgbClr val="969696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lIns="0" tIns="0" rIns="0" bIns="0" anchor="ctr"/>
                <a:lstStyle/>
                <a:p>
                  <a:endParaRPr lang="en-US"/>
                </a:p>
              </p:txBody>
            </p:sp>
            <p:sp>
              <p:nvSpPr>
                <p:cNvPr id="24741" name="Line 22"/>
                <p:cNvSpPr>
                  <a:spLocks noChangeShapeType="1"/>
                </p:cNvSpPr>
                <p:nvPr/>
              </p:nvSpPr>
              <p:spPr bwMode="auto">
                <a:xfrm flipH="1">
                  <a:off x="1497" y="2879"/>
                  <a:ext cx="1" cy="115"/>
                </a:xfrm>
                <a:prstGeom prst="line">
                  <a:avLst/>
                </a:prstGeom>
                <a:noFill/>
                <a:ln w="9525">
                  <a:solidFill>
                    <a:srgbClr val="969696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lIns="0" tIns="0" rIns="0" bIns="0" anchor="ctr"/>
                <a:lstStyle/>
                <a:p>
                  <a:endParaRPr lang="en-US"/>
                </a:p>
              </p:txBody>
            </p:sp>
            <p:sp>
              <p:nvSpPr>
                <p:cNvPr id="24742" name="Line 23"/>
                <p:cNvSpPr>
                  <a:spLocks noChangeShapeType="1"/>
                </p:cNvSpPr>
                <p:nvPr/>
              </p:nvSpPr>
              <p:spPr bwMode="auto">
                <a:xfrm flipH="1">
                  <a:off x="1612" y="2879"/>
                  <a:ext cx="1" cy="115"/>
                </a:xfrm>
                <a:prstGeom prst="line">
                  <a:avLst/>
                </a:prstGeom>
                <a:noFill/>
                <a:ln w="9525">
                  <a:solidFill>
                    <a:srgbClr val="969696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lIns="0" tIns="0" rIns="0" bIns="0" anchor="ctr"/>
                <a:lstStyle/>
                <a:p>
                  <a:endParaRPr lang="en-US"/>
                </a:p>
              </p:txBody>
            </p:sp>
            <p:sp>
              <p:nvSpPr>
                <p:cNvPr id="24743" name="Line 24"/>
                <p:cNvSpPr>
                  <a:spLocks noChangeShapeType="1"/>
                </p:cNvSpPr>
                <p:nvPr/>
              </p:nvSpPr>
              <p:spPr bwMode="auto">
                <a:xfrm flipH="1">
                  <a:off x="1727" y="2879"/>
                  <a:ext cx="1" cy="115"/>
                </a:xfrm>
                <a:prstGeom prst="line">
                  <a:avLst/>
                </a:prstGeom>
                <a:noFill/>
                <a:ln w="9525">
                  <a:solidFill>
                    <a:srgbClr val="969696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lIns="0" tIns="0" rIns="0" bIns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4587" name="Group 25"/>
              <p:cNvGrpSpPr>
                <a:grpSpLocks/>
              </p:cNvGrpSpPr>
              <p:nvPr/>
            </p:nvGrpSpPr>
            <p:grpSpPr bwMode="auto">
              <a:xfrm>
                <a:off x="1888" y="2899"/>
                <a:ext cx="1984" cy="118"/>
                <a:chOff x="-141" y="2876"/>
                <a:chExt cx="1984" cy="118"/>
              </a:xfrm>
            </p:grpSpPr>
            <p:grpSp>
              <p:nvGrpSpPr>
                <p:cNvPr id="24708" name="Group 26"/>
                <p:cNvGrpSpPr>
                  <a:grpSpLocks/>
                </p:cNvGrpSpPr>
                <p:nvPr/>
              </p:nvGrpSpPr>
              <p:grpSpPr bwMode="auto">
                <a:xfrm>
                  <a:off x="-141" y="2876"/>
                  <a:ext cx="124" cy="115"/>
                  <a:chOff x="707" y="1508"/>
                  <a:chExt cx="124" cy="109"/>
                </a:xfrm>
              </p:grpSpPr>
              <p:sp>
                <p:nvSpPr>
                  <p:cNvPr id="24725" name="Rectangle 27"/>
                  <p:cNvSpPr>
                    <a:spLocks noChangeArrowheads="1"/>
                  </p:cNvSpPr>
                  <p:nvPr/>
                </p:nvSpPr>
                <p:spPr bwMode="auto">
                  <a:xfrm>
                    <a:off x="707" y="1508"/>
                    <a:ext cx="124" cy="52"/>
                  </a:xfrm>
                  <a:prstGeom prst="rect">
                    <a:avLst/>
                  </a:prstGeom>
                  <a:solidFill>
                    <a:srgbClr val="FFCC00"/>
                  </a:solidFill>
                  <a:ln w="9525">
                    <a:solidFill>
                      <a:srgbClr val="969696"/>
                    </a:solidFill>
                    <a:miter lim="800000"/>
                    <a:headEnd/>
                    <a:tailEnd/>
                  </a:ln>
                </p:spPr>
                <p:txBody>
                  <a:bodyPr wrap="none" lIns="45720" tIns="0" rIns="0" bIns="0" anchor="ctr"/>
                  <a:lstStyle/>
                  <a:p>
                    <a:endParaRPr lang="en-US" sz="1200" b="1">
                      <a:latin typeface="Arial" charset="0"/>
                    </a:endParaRPr>
                  </a:p>
                </p:txBody>
              </p:sp>
              <p:sp>
                <p:nvSpPr>
                  <p:cNvPr id="24726" name="Rectangle 28"/>
                  <p:cNvSpPr>
                    <a:spLocks noChangeArrowheads="1"/>
                  </p:cNvSpPr>
                  <p:nvPr/>
                </p:nvSpPr>
                <p:spPr bwMode="auto">
                  <a:xfrm>
                    <a:off x="707" y="1565"/>
                    <a:ext cx="124" cy="52"/>
                  </a:xfrm>
                  <a:prstGeom prst="rect">
                    <a:avLst/>
                  </a:prstGeom>
                  <a:solidFill>
                    <a:srgbClr val="FF6600"/>
                  </a:solidFill>
                  <a:ln w="9525">
                    <a:solidFill>
                      <a:srgbClr val="969696"/>
                    </a:solidFill>
                    <a:miter lim="800000"/>
                    <a:headEnd/>
                    <a:tailEnd/>
                  </a:ln>
                </p:spPr>
                <p:txBody>
                  <a:bodyPr wrap="none" lIns="45720" tIns="0" rIns="0" bIns="0" anchor="ctr"/>
                  <a:lstStyle/>
                  <a:p>
                    <a:endParaRPr lang="en-US" sz="1200" b="1">
                      <a:latin typeface="Arial" charset="0"/>
                    </a:endParaRPr>
                  </a:p>
                </p:txBody>
              </p:sp>
            </p:grpSp>
            <p:sp>
              <p:nvSpPr>
                <p:cNvPr id="24709" name="Rectangle 29"/>
                <p:cNvSpPr>
                  <a:spLocks noChangeArrowheads="1"/>
                </p:cNvSpPr>
                <p:nvPr/>
              </p:nvSpPr>
              <p:spPr bwMode="auto">
                <a:xfrm>
                  <a:off x="0" y="2879"/>
                  <a:ext cx="1843" cy="115"/>
                </a:xfrm>
                <a:prstGeom prst="rect">
                  <a:avLst/>
                </a:prstGeom>
                <a:solidFill>
                  <a:srgbClr val="99FF66"/>
                </a:solidFill>
                <a:ln w="9525">
                  <a:solidFill>
                    <a:srgbClr val="969696"/>
                  </a:solidFill>
                  <a:miter lim="800000"/>
                  <a:headEnd/>
                  <a:tailEnd/>
                </a:ln>
              </p:spPr>
              <p:txBody>
                <a:bodyPr wrap="none" lIns="0" tIns="0" rIns="0" bIns="0" anchor="ctr"/>
                <a:lstStyle/>
                <a:p>
                  <a:pPr algn="ctr"/>
                  <a:endParaRPr lang="en-US" sz="1400" b="1">
                    <a:latin typeface="Arial" charset="0"/>
                  </a:endParaRPr>
                </a:p>
              </p:txBody>
            </p:sp>
            <p:sp>
              <p:nvSpPr>
                <p:cNvPr id="24710" name="Line 30"/>
                <p:cNvSpPr>
                  <a:spLocks noChangeShapeType="1"/>
                </p:cNvSpPr>
                <p:nvPr/>
              </p:nvSpPr>
              <p:spPr bwMode="auto">
                <a:xfrm>
                  <a:off x="115" y="2879"/>
                  <a:ext cx="0" cy="115"/>
                </a:xfrm>
                <a:prstGeom prst="line">
                  <a:avLst/>
                </a:prstGeom>
                <a:noFill/>
                <a:ln w="9525">
                  <a:solidFill>
                    <a:srgbClr val="969696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lIns="0" tIns="0" rIns="0" bIns="0" anchor="ctr"/>
                <a:lstStyle/>
                <a:p>
                  <a:endParaRPr lang="en-US"/>
                </a:p>
              </p:txBody>
            </p:sp>
            <p:sp>
              <p:nvSpPr>
                <p:cNvPr id="24711" name="Line 31"/>
                <p:cNvSpPr>
                  <a:spLocks noChangeShapeType="1"/>
                </p:cNvSpPr>
                <p:nvPr/>
              </p:nvSpPr>
              <p:spPr bwMode="auto">
                <a:xfrm>
                  <a:off x="230" y="2879"/>
                  <a:ext cx="0" cy="115"/>
                </a:xfrm>
                <a:prstGeom prst="line">
                  <a:avLst/>
                </a:prstGeom>
                <a:noFill/>
                <a:ln w="9525">
                  <a:solidFill>
                    <a:srgbClr val="969696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lIns="0" tIns="0" rIns="0" bIns="0" anchor="ctr"/>
                <a:lstStyle/>
                <a:p>
                  <a:endParaRPr lang="en-US"/>
                </a:p>
              </p:txBody>
            </p:sp>
            <p:sp>
              <p:nvSpPr>
                <p:cNvPr id="24712" name="Line 32"/>
                <p:cNvSpPr>
                  <a:spLocks noChangeShapeType="1"/>
                </p:cNvSpPr>
                <p:nvPr/>
              </p:nvSpPr>
              <p:spPr bwMode="auto">
                <a:xfrm>
                  <a:off x="345" y="2879"/>
                  <a:ext cx="0" cy="115"/>
                </a:xfrm>
                <a:prstGeom prst="line">
                  <a:avLst/>
                </a:prstGeom>
                <a:noFill/>
                <a:ln w="9525">
                  <a:solidFill>
                    <a:srgbClr val="969696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lIns="0" tIns="0" rIns="0" bIns="0" anchor="ctr"/>
                <a:lstStyle/>
                <a:p>
                  <a:endParaRPr lang="en-US"/>
                </a:p>
              </p:txBody>
            </p:sp>
            <p:sp>
              <p:nvSpPr>
                <p:cNvPr id="24713" name="Line 33"/>
                <p:cNvSpPr>
                  <a:spLocks noChangeShapeType="1"/>
                </p:cNvSpPr>
                <p:nvPr/>
              </p:nvSpPr>
              <p:spPr bwMode="auto">
                <a:xfrm>
                  <a:off x="460" y="2879"/>
                  <a:ext cx="0" cy="115"/>
                </a:xfrm>
                <a:prstGeom prst="line">
                  <a:avLst/>
                </a:prstGeom>
                <a:noFill/>
                <a:ln w="9525">
                  <a:solidFill>
                    <a:srgbClr val="969696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lIns="0" tIns="0" rIns="0" bIns="0" anchor="ctr"/>
                <a:lstStyle/>
                <a:p>
                  <a:endParaRPr lang="en-US"/>
                </a:p>
              </p:txBody>
            </p:sp>
            <p:sp>
              <p:nvSpPr>
                <p:cNvPr id="24714" name="Line 34"/>
                <p:cNvSpPr>
                  <a:spLocks noChangeShapeType="1"/>
                </p:cNvSpPr>
                <p:nvPr/>
              </p:nvSpPr>
              <p:spPr bwMode="auto">
                <a:xfrm>
                  <a:off x="575" y="2879"/>
                  <a:ext cx="0" cy="115"/>
                </a:xfrm>
                <a:prstGeom prst="line">
                  <a:avLst/>
                </a:prstGeom>
                <a:noFill/>
                <a:ln w="9525">
                  <a:solidFill>
                    <a:srgbClr val="969696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lIns="0" tIns="0" rIns="0" bIns="0" anchor="ctr"/>
                <a:lstStyle/>
                <a:p>
                  <a:endParaRPr lang="en-US"/>
                </a:p>
              </p:txBody>
            </p:sp>
            <p:sp>
              <p:nvSpPr>
                <p:cNvPr id="24715" name="Line 35"/>
                <p:cNvSpPr>
                  <a:spLocks noChangeShapeType="1"/>
                </p:cNvSpPr>
                <p:nvPr/>
              </p:nvSpPr>
              <p:spPr bwMode="auto">
                <a:xfrm flipH="1">
                  <a:off x="690" y="2879"/>
                  <a:ext cx="1" cy="115"/>
                </a:xfrm>
                <a:prstGeom prst="line">
                  <a:avLst/>
                </a:prstGeom>
                <a:noFill/>
                <a:ln w="9525">
                  <a:solidFill>
                    <a:srgbClr val="969696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lIns="0" tIns="0" rIns="0" bIns="0" anchor="ctr"/>
                <a:lstStyle/>
                <a:p>
                  <a:endParaRPr lang="en-US"/>
                </a:p>
              </p:txBody>
            </p:sp>
            <p:sp>
              <p:nvSpPr>
                <p:cNvPr id="24716" name="Line 36"/>
                <p:cNvSpPr>
                  <a:spLocks noChangeShapeType="1"/>
                </p:cNvSpPr>
                <p:nvPr/>
              </p:nvSpPr>
              <p:spPr bwMode="auto">
                <a:xfrm flipH="1">
                  <a:off x="1381" y="2879"/>
                  <a:ext cx="1" cy="115"/>
                </a:xfrm>
                <a:prstGeom prst="line">
                  <a:avLst/>
                </a:prstGeom>
                <a:noFill/>
                <a:ln w="9525">
                  <a:solidFill>
                    <a:srgbClr val="969696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lIns="0" tIns="0" rIns="0" bIns="0" anchor="ctr"/>
                <a:lstStyle/>
                <a:p>
                  <a:endParaRPr lang="en-US"/>
                </a:p>
              </p:txBody>
            </p:sp>
            <p:sp>
              <p:nvSpPr>
                <p:cNvPr id="24717" name="Line 37"/>
                <p:cNvSpPr>
                  <a:spLocks noChangeShapeType="1"/>
                </p:cNvSpPr>
                <p:nvPr/>
              </p:nvSpPr>
              <p:spPr bwMode="auto">
                <a:xfrm flipH="1">
                  <a:off x="806" y="2879"/>
                  <a:ext cx="1" cy="115"/>
                </a:xfrm>
                <a:prstGeom prst="line">
                  <a:avLst/>
                </a:prstGeom>
                <a:noFill/>
                <a:ln w="9525">
                  <a:solidFill>
                    <a:srgbClr val="969696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lIns="0" tIns="0" rIns="0" bIns="0" anchor="ctr"/>
                <a:lstStyle/>
                <a:p>
                  <a:endParaRPr lang="en-US"/>
                </a:p>
              </p:txBody>
            </p:sp>
            <p:sp>
              <p:nvSpPr>
                <p:cNvPr id="24718" name="Line 38"/>
                <p:cNvSpPr>
                  <a:spLocks noChangeShapeType="1"/>
                </p:cNvSpPr>
                <p:nvPr/>
              </p:nvSpPr>
              <p:spPr bwMode="auto">
                <a:xfrm flipH="1">
                  <a:off x="921" y="2879"/>
                  <a:ext cx="1" cy="115"/>
                </a:xfrm>
                <a:prstGeom prst="line">
                  <a:avLst/>
                </a:prstGeom>
                <a:noFill/>
                <a:ln w="9525">
                  <a:solidFill>
                    <a:srgbClr val="969696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lIns="0" tIns="0" rIns="0" bIns="0" anchor="ctr"/>
                <a:lstStyle/>
                <a:p>
                  <a:endParaRPr lang="en-US"/>
                </a:p>
              </p:txBody>
            </p:sp>
            <p:sp>
              <p:nvSpPr>
                <p:cNvPr id="24719" name="Line 39"/>
                <p:cNvSpPr>
                  <a:spLocks noChangeShapeType="1"/>
                </p:cNvSpPr>
                <p:nvPr/>
              </p:nvSpPr>
              <p:spPr bwMode="auto">
                <a:xfrm flipH="1">
                  <a:off x="1036" y="2879"/>
                  <a:ext cx="1" cy="115"/>
                </a:xfrm>
                <a:prstGeom prst="line">
                  <a:avLst/>
                </a:prstGeom>
                <a:noFill/>
                <a:ln w="9525">
                  <a:solidFill>
                    <a:srgbClr val="969696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lIns="0" tIns="0" rIns="0" bIns="0" anchor="ctr"/>
                <a:lstStyle/>
                <a:p>
                  <a:endParaRPr lang="en-US"/>
                </a:p>
              </p:txBody>
            </p:sp>
            <p:sp>
              <p:nvSpPr>
                <p:cNvPr id="24720" name="Line 40"/>
                <p:cNvSpPr>
                  <a:spLocks noChangeShapeType="1"/>
                </p:cNvSpPr>
                <p:nvPr/>
              </p:nvSpPr>
              <p:spPr bwMode="auto">
                <a:xfrm flipH="1">
                  <a:off x="1151" y="2879"/>
                  <a:ext cx="1" cy="115"/>
                </a:xfrm>
                <a:prstGeom prst="line">
                  <a:avLst/>
                </a:prstGeom>
                <a:noFill/>
                <a:ln w="9525">
                  <a:solidFill>
                    <a:srgbClr val="969696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lIns="0" tIns="0" rIns="0" bIns="0" anchor="ctr"/>
                <a:lstStyle/>
                <a:p>
                  <a:endParaRPr lang="en-US"/>
                </a:p>
              </p:txBody>
            </p:sp>
            <p:sp>
              <p:nvSpPr>
                <p:cNvPr id="24721" name="Line 41"/>
                <p:cNvSpPr>
                  <a:spLocks noChangeShapeType="1"/>
                </p:cNvSpPr>
                <p:nvPr/>
              </p:nvSpPr>
              <p:spPr bwMode="auto">
                <a:xfrm flipH="1">
                  <a:off x="1266" y="2879"/>
                  <a:ext cx="1" cy="115"/>
                </a:xfrm>
                <a:prstGeom prst="line">
                  <a:avLst/>
                </a:prstGeom>
                <a:noFill/>
                <a:ln w="9525">
                  <a:solidFill>
                    <a:srgbClr val="969696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lIns="0" tIns="0" rIns="0" bIns="0" anchor="ctr"/>
                <a:lstStyle/>
                <a:p>
                  <a:endParaRPr lang="en-US"/>
                </a:p>
              </p:txBody>
            </p:sp>
            <p:sp>
              <p:nvSpPr>
                <p:cNvPr id="24722" name="Line 42"/>
                <p:cNvSpPr>
                  <a:spLocks noChangeShapeType="1"/>
                </p:cNvSpPr>
                <p:nvPr/>
              </p:nvSpPr>
              <p:spPr bwMode="auto">
                <a:xfrm flipH="1">
                  <a:off x="1497" y="2879"/>
                  <a:ext cx="1" cy="115"/>
                </a:xfrm>
                <a:prstGeom prst="line">
                  <a:avLst/>
                </a:prstGeom>
                <a:noFill/>
                <a:ln w="9525">
                  <a:solidFill>
                    <a:srgbClr val="969696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lIns="0" tIns="0" rIns="0" bIns="0" anchor="ctr"/>
                <a:lstStyle/>
                <a:p>
                  <a:endParaRPr lang="en-US"/>
                </a:p>
              </p:txBody>
            </p:sp>
            <p:sp>
              <p:nvSpPr>
                <p:cNvPr id="24723" name="Line 43"/>
                <p:cNvSpPr>
                  <a:spLocks noChangeShapeType="1"/>
                </p:cNvSpPr>
                <p:nvPr/>
              </p:nvSpPr>
              <p:spPr bwMode="auto">
                <a:xfrm flipH="1">
                  <a:off x="1612" y="2879"/>
                  <a:ext cx="1" cy="115"/>
                </a:xfrm>
                <a:prstGeom prst="line">
                  <a:avLst/>
                </a:prstGeom>
                <a:noFill/>
                <a:ln w="9525">
                  <a:solidFill>
                    <a:srgbClr val="969696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lIns="0" tIns="0" rIns="0" bIns="0" anchor="ctr"/>
                <a:lstStyle/>
                <a:p>
                  <a:endParaRPr lang="en-US"/>
                </a:p>
              </p:txBody>
            </p:sp>
            <p:sp>
              <p:nvSpPr>
                <p:cNvPr id="24724" name="Line 44"/>
                <p:cNvSpPr>
                  <a:spLocks noChangeShapeType="1"/>
                </p:cNvSpPr>
                <p:nvPr/>
              </p:nvSpPr>
              <p:spPr bwMode="auto">
                <a:xfrm flipH="1">
                  <a:off x="1727" y="2879"/>
                  <a:ext cx="1" cy="115"/>
                </a:xfrm>
                <a:prstGeom prst="line">
                  <a:avLst/>
                </a:prstGeom>
                <a:noFill/>
                <a:ln w="9525">
                  <a:solidFill>
                    <a:srgbClr val="969696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lIns="0" tIns="0" rIns="0" bIns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4588" name="Group 45"/>
              <p:cNvGrpSpPr>
                <a:grpSpLocks/>
              </p:cNvGrpSpPr>
              <p:nvPr/>
            </p:nvGrpSpPr>
            <p:grpSpPr bwMode="auto">
              <a:xfrm>
                <a:off x="1888" y="3037"/>
                <a:ext cx="1984" cy="118"/>
                <a:chOff x="-141" y="2876"/>
                <a:chExt cx="1984" cy="118"/>
              </a:xfrm>
            </p:grpSpPr>
            <p:grpSp>
              <p:nvGrpSpPr>
                <p:cNvPr id="24689" name="Group 46"/>
                <p:cNvGrpSpPr>
                  <a:grpSpLocks/>
                </p:cNvGrpSpPr>
                <p:nvPr/>
              </p:nvGrpSpPr>
              <p:grpSpPr bwMode="auto">
                <a:xfrm>
                  <a:off x="-141" y="2876"/>
                  <a:ext cx="124" cy="115"/>
                  <a:chOff x="707" y="1508"/>
                  <a:chExt cx="124" cy="109"/>
                </a:xfrm>
              </p:grpSpPr>
              <p:sp>
                <p:nvSpPr>
                  <p:cNvPr id="24706" name="Rectangle 47"/>
                  <p:cNvSpPr>
                    <a:spLocks noChangeArrowheads="1"/>
                  </p:cNvSpPr>
                  <p:nvPr/>
                </p:nvSpPr>
                <p:spPr bwMode="auto">
                  <a:xfrm>
                    <a:off x="707" y="1508"/>
                    <a:ext cx="124" cy="52"/>
                  </a:xfrm>
                  <a:prstGeom prst="rect">
                    <a:avLst/>
                  </a:prstGeom>
                  <a:solidFill>
                    <a:srgbClr val="FFCC00"/>
                  </a:solidFill>
                  <a:ln w="9525">
                    <a:solidFill>
                      <a:srgbClr val="969696"/>
                    </a:solidFill>
                    <a:miter lim="800000"/>
                    <a:headEnd/>
                    <a:tailEnd/>
                  </a:ln>
                </p:spPr>
                <p:txBody>
                  <a:bodyPr wrap="none" lIns="45720" tIns="0" rIns="0" bIns="0" anchor="ctr"/>
                  <a:lstStyle/>
                  <a:p>
                    <a:endParaRPr lang="en-US" sz="1200" b="1">
                      <a:latin typeface="Arial" charset="0"/>
                    </a:endParaRPr>
                  </a:p>
                </p:txBody>
              </p:sp>
              <p:sp>
                <p:nvSpPr>
                  <p:cNvPr id="24707" name="Rectangle 48"/>
                  <p:cNvSpPr>
                    <a:spLocks noChangeArrowheads="1"/>
                  </p:cNvSpPr>
                  <p:nvPr/>
                </p:nvSpPr>
                <p:spPr bwMode="auto">
                  <a:xfrm>
                    <a:off x="707" y="1565"/>
                    <a:ext cx="124" cy="52"/>
                  </a:xfrm>
                  <a:prstGeom prst="rect">
                    <a:avLst/>
                  </a:prstGeom>
                  <a:solidFill>
                    <a:srgbClr val="FF6600"/>
                  </a:solidFill>
                  <a:ln w="9525">
                    <a:solidFill>
                      <a:srgbClr val="969696"/>
                    </a:solidFill>
                    <a:miter lim="800000"/>
                    <a:headEnd/>
                    <a:tailEnd/>
                  </a:ln>
                </p:spPr>
                <p:txBody>
                  <a:bodyPr wrap="none" lIns="45720" tIns="0" rIns="0" bIns="0" anchor="ctr"/>
                  <a:lstStyle/>
                  <a:p>
                    <a:endParaRPr lang="en-US" sz="1200" b="1">
                      <a:latin typeface="Arial" charset="0"/>
                    </a:endParaRPr>
                  </a:p>
                </p:txBody>
              </p:sp>
            </p:grpSp>
            <p:sp>
              <p:nvSpPr>
                <p:cNvPr id="24690" name="Rectangle 49"/>
                <p:cNvSpPr>
                  <a:spLocks noChangeArrowheads="1"/>
                </p:cNvSpPr>
                <p:nvPr/>
              </p:nvSpPr>
              <p:spPr bwMode="auto">
                <a:xfrm>
                  <a:off x="0" y="2879"/>
                  <a:ext cx="1843" cy="115"/>
                </a:xfrm>
                <a:prstGeom prst="rect">
                  <a:avLst/>
                </a:prstGeom>
                <a:solidFill>
                  <a:srgbClr val="99FF66"/>
                </a:solidFill>
                <a:ln w="9525">
                  <a:solidFill>
                    <a:srgbClr val="969696"/>
                  </a:solidFill>
                  <a:miter lim="800000"/>
                  <a:headEnd/>
                  <a:tailEnd/>
                </a:ln>
              </p:spPr>
              <p:txBody>
                <a:bodyPr wrap="none" lIns="0" tIns="0" rIns="0" bIns="0" anchor="ctr"/>
                <a:lstStyle/>
                <a:p>
                  <a:pPr algn="ctr"/>
                  <a:endParaRPr lang="en-US" sz="1400" b="1">
                    <a:latin typeface="Arial" charset="0"/>
                  </a:endParaRPr>
                </a:p>
              </p:txBody>
            </p:sp>
            <p:sp>
              <p:nvSpPr>
                <p:cNvPr id="24691" name="Line 50"/>
                <p:cNvSpPr>
                  <a:spLocks noChangeShapeType="1"/>
                </p:cNvSpPr>
                <p:nvPr/>
              </p:nvSpPr>
              <p:spPr bwMode="auto">
                <a:xfrm>
                  <a:off x="115" y="2879"/>
                  <a:ext cx="0" cy="115"/>
                </a:xfrm>
                <a:prstGeom prst="line">
                  <a:avLst/>
                </a:prstGeom>
                <a:noFill/>
                <a:ln w="9525">
                  <a:solidFill>
                    <a:srgbClr val="969696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lIns="0" tIns="0" rIns="0" bIns="0" anchor="ctr"/>
                <a:lstStyle/>
                <a:p>
                  <a:endParaRPr lang="en-US"/>
                </a:p>
              </p:txBody>
            </p:sp>
            <p:sp>
              <p:nvSpPr>
                <p:cNvPr id="24692" name="Line 51"/>
                <p:cNvSpPr>
                  <a:spLocks noChangeShapeType="1"/>
                </p:cNvSpPr>
                <p:nvPr/>
              </p:nvSpPr>
              <p:spPr bwMode="auto">
                <a:xfrm>
                  <a:off x="230" y="2879"/>
                  <a:ext cx="0" cy="115"/>
                </a:xfrm>
                <a:prstGeom prst="line">
                  <a:avLst/>
                </a:prstGeom>
                <a:noFill/>
                <a:ln w="9525">
                  <a:solidFill>
                    <a:srgbClr val="969696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lIns="0" tIns="0" rIns="0" bIns="0" anchor="ctr"/>
                <a:lstStyle/>
                <a:p>
                  <a:endParaRPr lang="en-US"/>
                </a:p>
              </p:txBody>
            </p:sp>
            <p:sp>
              <p:nvSpPr>
                <p:cNvPr id="24693" name="Line 52"/>
                <p:cNvSpPr>
                  <a:spLocks noChangeShapeType="1"/>
                </p:cNvSpPr>
                <p:nvPr/>
              </p:nvSpPr>
              <p:spPr bwMode="auto">
                <a:xfrm>
                  <a:off x="345" y="2879"/>
                  <a:ext cx="0" cy="115"/>
                </a:xfrm>
                <a:prstGeom prst="line">
                  <a:avLst/>
                </a:prstGeom>
                <a:noFill/>
                <a:ln w="9525">
                  <a:solidFill>
                    <a:srgbClr val="969696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lIns="0" tIns="0" rIns="0" bIns="0" anchor="ctr"/>
                <a:lstStyle/>
                <a:p>
                  <a:endParaRPr lang="en-US"/>
                </a:p>
              </p:txBody>
            </p:sp>
            <p:sp>
              <p:nvSpPr>
                <p:cNvPr id="24694" name="Line 53"/>
                <p:cNvSpPr>
                  <a:spLocks noChangeShapeType="1"/>
                </p:cNvSpPr>
                <p:nvPr/>
              </p:nvSpPr>
              <p:spPr bwMode="auto">
                <a:xfrm>
                  <a:off x="460" y="2879"/>
                  <a:ext cx="0" cy="115"/>
                </a:xfrm>
                <a:prstGeom prst="line">
                  <a:avLst/>
                </a:prstGeom>
                <a:noFill/>
                <a:ln w="9525">
                  <a:solidFill>
                    <a:srgbClr val="969696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lIns="0" tIns="0" rIns="0" bIns="0" anchor="ctr"/>
                <a:lstStyle/>
                <a:p>
                  <a:endParaRPr lang="en-US"/>
                </a:p>
              </p:txBody>
            </p:sp>
            <p:sp>
              <p:nvSpPr>
                <p:cNvPr id="24695" name="Line 54"/>
                <p:cNvSpPr>
                  <a:spLocks noChangeShapeType="1"/>
                </p:cNvSpPr>
                <p:nvPr/>
              </p:nvSpPr>
              <p:spPr bwMode="auto">
                <a:xfrm>
                  <a:off x="575" y="2879"/>
                  <a:ext cx="0" cy="115"/>
                </a:xfrm>
                <a:prstGeom prst="line">
                  <a:avLst/>
                </a:prstGeom>
                <a:noFill/>
                <a:ln w="9525">
                  <a:solidFill>
                    <a:srgbClr val="969696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lIns="0" tIns="0" rIns="0" bIns="0" anchor="ctr"/>
                <a:lstStyle/>
                <a:p>
                  <a:endParaRPr lang="en-US"/>
                </a:p>
              </p:txBody>
            </p:sp>
            <p:sp>
              <p:nvSpPr>
                <p:cNvPr id="24696" name="Line 55"/>
                <p:cNvSpPr>
                  <a:spLocks noChangeShapeType="1"/>
                </p:cNvSpPr>
                <p:nvPr/>
              </p:nvSpPr>
              <p:spPr bwMode="auto">
                <a:xfrm flipH="1">
                  <a:off x="690" y="2879"/>
                  <a:ext cx="1" cy="115"/>
                </a:xfrm>
                <a:prstGeom prst="line">
                  <a:avLst/>
                </a:prstGeom>
                <a:noFill/>
                <a:ln w="9525">
                  <a:solidFill>
                    <a:srgbClr val="969696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lIns="0" tIns="0" rIns="0" bIns="0" anchor="ctr"/>
                <a:lstStyle/>
                <a:p>
                  <a:endParaRPr lang="en-US"/>
                </a:p>
              </p:txBody>
            </p:sp>
            <p:sp>
              <p:nvSpPr>
                <p:cNvPr id="24697" name="Line 56"/>
                <p:cNvSpPr>
                  <a:spLocks noChangeShapeType="1"/>
                </p:cNvSpPr>
                <p:nvPr/>
              </p:nvSpPr>
              <p:spPr bwMode="auto">
                <a:xfrm flipH="1">
                  <a:off x="1381" y="2879"/>
                  <a:ext cx="1" cy="115"/>
                </a:xfrm>
                <a:prstGeom prst="line">
                  <a:avLst/>
                </a:prstGeom>
                <a:noFill/>
                <a:ln w="9525">
                  <a:solidFill>
                    <a:srgbClr val="969696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lIns="0" tIns="0" rIns="0" bIns="0" anchor="ctr"/>
                <a:lstStyle/>
                <a:p>
                  <a:endParaRPr lang="en-US"/>
                </a:p>
              </p:txBody>
            </p:sp>
            <p:sp>
              <p:nvSpPr>
                <p:cNvPr id="24698" name="Line 57"/>
                <p:cNvSpPr>
                  <a:spLocks noChangeShapeType="1"/>
                </p:cNvSpPr>
                <p:nvPr/>
              </p:nvSpPr>
              <p:spPr bwMode="auto">
                <a:xfrm flipH="1">
                  <a:off x="806" y="2879"/>
                  <a:ext cx="1" cy="115"/>
                </a:xfrm>
                <a:prstGeom prst="line">
                  <a:avLst/>
                </a:prstGeom>
                <a:noFill/>
                <a:ln w="9525">
                  <a:solidFill>
                    <a:srgbClr val="969696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lIns="0" tIns="0" rIns="0" bIns="0" anchor="ctr"/>
                <a:lstStyle/>
                <a:p>
                  <a:endParaRPr lang="en-US"/>
                </a:p>
              </p:txBody>
            </p:sp>
            <p:sp>
              <p:nvSpPr>
                <p:cNvPr id="24699" name="Line 58"/>
                <p:cNvSpPr>
                  <a:spLocks noChangeShapeType="1"/>
                </p:cNvSpPr>
                <p:nvPr/>
              </p:nvSpPr>
              <p:spPr bwMode="auto">
                <a:xfrm flipH="1">
                  <a:off x="921" y="2879"/>
                  <a:ext cx="1" cy="115"/>
                </a:xfrm>
                <a:prstGeom prst="line">
                  <a:avLst/>
                </a:prstGeom>
                <a:noFill/>
                <a:ln w="9525">
                  <a:solidFill>
                    <a:srgbClr val="969696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lIns="0" tIns="0" rIns="0" bIns="0" anchor="ctr"/>
                <a:lstStyle/>
                <a:p>
                  <a:endParaRPr lang="en-US"/>
                </a:p>
              </p:txBody>
            </p:sp>
            <p:sp>
              <p:nvSpPr>
                <p:cNvPr id="24700" name="Line 59"/>
                <p:cNvSpPr>
                  <a:spLocks noChangeShapeType="1"/>
                </p:cNvSpPr>
                <p:nvPr/>
              </p:nvSpPr>
              <p:spPr bwMode="auto">
                <a:xfrm flipH="1">
                  <a:off x="1036" y="2879"/>
                  <a:ext cx="1" cy="115"/>
                </a:xfrm>
                <a:prstGeom prst="line">
                  <a:avLst/>
                </a:prstGeom>
                <a:noFill/>
                <a:ln w="9525">
                  <a:solidFill>
                    <a:srgbClr val="969696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lIns="0" tIns="0" rIns="0" bIns="0" anchor="ctr"/>
                <a:lstStyle/>
                <a:p>
                  <a:endParaRPr lang="en-US"/>
                </a:p>
              </p:txBody>
            </p:sp>
            <p:sp>
              <p:nvSpPr>
                <p:cNvPr id="24701" name="Line 60"/>
                <p:cNvSpPr>
                  <a:spLocks noChangeShapeType="1"/>
                </p:cNvSpPr>
                <p:nvPr/>
              </p:nvSpPr>
              <p:spPr bwMode="auto">
                <a:xfrm flipH="1">
                  <a:off x="1151" y="2879"/>
                  <a:ext cx="1" cy="115"/>
                </a:xfrm>
                <a:prstGeom prst="line">
                  <a:avLst/>
                </a:prstGeom>
                <a:noFill/>
                <a:ln w="9525">
                  <a:solidFill>
                    <a:srgbClr val="969696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lIns="0" tIns="0" rIns="0" bIns="0" anchor="ctr"/>
                <a:lstStyle/>
                <a:p>
                  <a:endParaRPr lang="en-US"/>
                </a:p>
              </p:txBody>
            </p:sp>
            <p:sp>
              <p:nvSpPr>
                <p:cNvPr id="24702" name="Line 61"/>
                <p:cNvSpPr>
                  <a:spLocks noChangeShapeType="1"/>
                </p:cNvSpPr>
                <p:nvPr/>
              </p:nvSpPr>
              <p:spPr bwMode="auto">
                <a:xfrm flipH="1">
                  <a:off x="1266" y="2879"/>
                  <a:ext cx="1" cy="115"/>
                </a:xfrm>
                <a:prstGeom prst="line">
                  <a:avLst/>
                </a:prstGeom>
                <a:noFill/>
                <a:ln w="9525">
                  <a:solidFill>
                    <a:srgbClr val="969696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lIns="0" tIns="0" rIns="0" bIns="0" anchor="ctr"/>
                <a:lstStyle/>
                <a:p>
                  <a:endParaRPr lang="en-US"/>
                </a:p>
              </p:txBody>
            </p:sp>
            <p:sp>
              <p:nvSpPr>
                <p:cNvPr id="24703" name="Line 62"/>
                <p:cNvSpPr>
                  <a:spLocks noChangeShapeType="1"/>
                </p:cNvSpPr>
                <p:nvPr/>
              </p:nvSpPr>
              <p:spPr bwMode="auto">
                <a:xfrm flipH="1">
                  <a:off x="1497" y="2879"/>
                  <a:ext cx="1" cy="115"/>
                </a:xfrm>
                <a:prstGeom prst="line">
                  <a:avLst/>
                </a:prstGeom>
                <a:noFill/>
                <a:ln w="9525">
                  <a:solidFill>
                    <a:srgbClr val="969696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lIns="0" tIns="0" rIns="0" bIns="0" anchor="ctr"/>
                <a:lstStyle/>
                <a:p>
                  <a:endParaRPr lang="en-US"/>
                </a:p>
              </p:txBody>
            </p:sp>
            <p:sp>
              <p:nvSpPr>
                <p:cNvPr id="24704" name="Line 63"/>
                <p:cNvSpPr>
                  <a:spLocks noChangeShapeType="1"/>
                </p:cNvSpPr>
                <p:nvPr/>
              </p:nvSpPr>
              <p:spPr bwMode="auto">
                <a:xfrm flipH="1">
                  <a:off x="1612" y="2879"/>
                  <a:ext cx="1" cy="115"/>
                </a:xfrm>
                <a:prstGeom prst="line">
                  <a:avLst/>
                </a:prstGeom>
                <a:noFill/>
                <a:ln w="9525">
                  <a:solidFill>
                    <a:srgbClr val="969696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lIns="0" tIns="0" rIns="0" bIns="0" anchor="ctr"/>
                <a:lstStyle/>
                <a:p>
                  <a:endParaRPr lang="en-US"/>
                </a:p>
              </p:txBody>
            </p:sp>
            <p:sp>
              <p:nvSpPr>
                <p:cNvPr id="24705" name="Line 64"/>
                <p:cNvSpPr>
                  <a:spLocks noChangeShapeType="1"/>
                </p:cNvSpPr>
                <p:nvPr/>
              </p:nvSpPr>
              <p:spPr bwMode="auto">
                <a:xfrm flipH="1">
                  <a:off x="1727" y="2879"/>
                  <a:ext cx="1" cy="115"/>
                </a:xfrm>
                <a:prstGeom prst="line">
                  <a:avLst/>
                </a:prstGeom>
                <a:noFill/>
                <a:ln w="9525">
                  <a:solidFill>
                    <a:srgbClr val="969696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lIns="0" tIns="0" rIns="0" bIns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4589" name="Group 65"/>
              <p:cNvGrpSpPr>
                <a:grpSpLocks/>
              </p:cNvGrpSpPr>
              <p:nvPr/>
            </p:nvGrpSpPr>
            <p:grpSpPr bwMode="auto">
              <a:xfrm>
                <a:off x="1888" y="3175"/>
                <a:ext cx="1984" cy="118"/>
                <a:chOff x="-141" y="2876"/>
                <a:chExt cx="1984" cy="118"/>
              </a:xfrm>
            </p:grpSpPr>
            <p:grpSp>
              <p:nvGrpSpPr>
                <p:cNvPr id="24670" name="Group 66"/>
                <p:cNvGrpSpPr>
                  <a:grpSpLocks/>
                </p:cNvGrpSpPr>
                <p:nvPr/>
              </p:nvGrpSpPr>
              <p:grpSpPr bwMode="auto">
                <a:xfrm>
                  <a:off x="-141" y="2876"/>
                  <a:ext cx="124" cy="115"/>
                  <a:chOff x="707" y="1508"/>
                  <a:chExt cx="124" cy="109"/>
                </a:xfrm>
              </p:grpSpPr>
              <p:sp>
                <p:nvSpPr>
                  <p:cNvPr id="24687" name="Rectangle 67"/>
                  <p:cNvSpPr>
                    <a:spLocks noChangeArrowheads="1"/>
                  </p:cNvSpPr>
                  <p:nvPr/>
                </p:nvSpPr>
                <p:spPr bwMode="auto">
                  <a:xfrm>
                    <a:off x="707" y="1508"/>
                    <a:ext cx="124" cy="52"/>
                  </a:xfrm>
                  <a:prstGeom prst="rect">
                    <a:avLst/>
                  </a:prstGeom>
                  <a:solidFill>
                    <a:srgbClr val="FFCC00"/>
                  </a:solidFill>
                  <a:ln w="9525">
                    <a:solidFill>
                      <a:srgbClr val="969696"/>
                    </a:solidFill>
                    <a:miter lim="800000"/>
                    <a:headEnd/>
                    <a:tailEnd/>
                  </a:ln>
                </p:spPr>
                <p:txBody>
                  <a:bodyPr wrap="none" lIns="45720" tIns="0" rIns="0" bIns="0" anchor="ctr"/>
                  <a:lstStyle/>
                  <a:p>
                    <a:endParaRPr lang="en-US" sz="1200" b="1">
                      <a:latin typeface="Arial" charset="0"/>
                    </a:endParaRPr>
                  </a:p>
                </p:txBody>
              </p:sp>
              <p:sp>
                <p:nvSpPr>
                  <p:cNvPr id="24688" name="Rectangle 68"/>
                  <p:cNvSpPr>
                    <a:spLocks noChangeArrowheads="1"/>
                  </p:cNvSpPr>
                  <p:nvPr/>
                </p:nvSpPr>
                <p:spPr bwMode="auto">
                  <a:xfrm>
                    <a:off x="707" y="1565"/>
                    <a:ext cx="124" cy="52"/>
                  </a:xfrm>
                  <a:prstGeom prst="rect">
                    <a:avLst/>
                  </a:prstGeom>
                  <a:solidFill>
                    <a:srgbClr val="FF6600"/>
                  </a:solidFill>
                  <a:ln w="9525">
                    <a:solidFill>
                      <a:srgbClr val="969696"/>
                    </a:solidFill>
                    <a:miter lim="800000"/>
                    <a:headEnd/>
                    <a:tailEnd/>
                  </a:ln>
                </p:spPr>
                <p:txBody>
                  <a:bodyPr wrap="none" lIns="45720" tIns="0" rIns="0" bIns="0" anchor="ctr"/>
                  <a:lstStyle/>
                  <a:p>
                    <a:endParaRPr lang="en-US" sz="1200" b="1">
                      <a:latin typeface="Arial" charset="0"/>
                    </a:endParaRPr>
                  </a:p>
                </p:txBody>
              </p:sp>
            </p:grpSp>
            <p:sp>
              <p:nvSpPr>
                <p:cNvPr id="24671" name="Rectangle 69"/>
                <p:cNvSpPr>
                  <a:spLocks noChangeArrowheads="1"/>
                </p:cNvSpPr>
                <p:nvPr/>
              </p:nvSpPr>
              <p:spPr bwMode="auto">
                <a:xfrm>
                  <a:off x="0" y="2879"/>
                  <a:ext cx="1843" cy="115"/>
                </a:xfrm>
                <a:prstGeom prst="rect">
                  <a:avLst/>
                </a:prstGeom>
                <a:solidFill>
                  <a:srgbClr val="99FF66"/>
                </a:solidFill>
                <a:ln w="9525">
                  <a:solidFill>
                    <a:srgbClr val="969696"/>
                  </a:solidFill>
                  <a:miter lim="800000"/>
                  <a:headEnd/>
                  <a:tailEnd/>
                </a:ln>
              </p:spPr>
              <p:txBody>
                <a:bodyPr wrap="none" lIns="0" tIns="0" rIns="0" bIns="0" anchor="ctr"/>
                <a:lstStyle/>
                <a:p>
                  <a:pPr algn="ctr"/>
                  <a:endParaRPr lang="en-US" sz="1400" b="1">
                    <a:latin typeface="Arial" charset="0"/>
                  </a:endParaRPr>
                </a:p>
              </p:txBody>
            </p:sp>
            <p:sp>
              <p:nvSpPr>
                <p:cNvPr id="24672" name="Line 70"/>
                <p:cNvSpPr>
                  <a:spLocks noChangeShapeType="1"/>
                </p:cNvSpPr>
                <p:nvPr/>
              </p:nvSpPr>
              <p:spPr bwMode="auto">
                <a:xfrm>
                  <a:off x="115" y="2879"/>
                  <a:ext cx="0" cy="115"/>
                </a:xfrm>
                <a:prstGeom prst="line">
                  <a:avLst/>
                </a:prstGeom>
                <a:noFill/>
                <a:ln w="9525">
                  <a:solidFill>
                    <a:srgbClr val="969696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lIns="0" tIns="0" rIns="0" bIns="0" anchor="ctr"/>
                <a:lstStyle/>
                <a:p>
                  <a:endParaRPr lang="en-US"/>
                </a:p>
              </p:txBody>
            </p:sp>
            <p:sp>
              <p:nvSpPr>
                <p:cNvPr id="24673" name="Line 71"/>
                <p:cNvSpPr>
                  <a:spLocks noChangeShapeType="1"/>
                </p:cNvSpPr>
                <p:nvPr/>
              </p:nvSpPr>
              <p:spPr bwMode="auto">
                <a:xfrm>
                  <a:off x="230" y="2879"/>
                  <a:ext cx="0" cy="115"/>
                </a:xfrm>
                <a:prstGeom prst="line">
                  <a:avLst/>
                </a:prstGeom>
                <a:noFill/>
                <a:ln w="9525">
                  <a:solidFill>
                    <a:srgbClr val="969696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lIns="0" tIns="0" rIns="0" bIns="0" anchor="ctr"/>
                <a:lstStyle/>
                <a:p>
                  <a:endParaRPr lang="en-US"/>
                </a:p>
              </p:txBody>
            </p:sp>
            <p:sp>
              <p:nvSpPr>
                <p:cNvPr id="24674" name="Line 72"/>
                <p:cNvSpPr>
                  <a:spLocks noChangeShapeType="1"/>
                </p:cNvSpPr>
                <p:nvPr/>
              </p:nvSpPr>
              <p:spPr bwMode="auto">
                <a:xfrm>
                  <a:off x="345" y="2879"/>
                  <a:ext cx="0" cy="115"/>
                </a:xfrm>
                <a:prstGeom prst="line">
                  <a:avLst/>
                </a:prstGeom>
                <a:noFill/>
                <a:ln w="9525">
                  <a:solidFill>
                    <a:srgbClr val="969696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lIns="0" tIns="0" rIns="0" bIns="0" anchor="ctr"/>
                <a:lstStyle/>
                <a:p>
                  <a:endParaRPr lang="en-US"/>
                </a:p>
              </p:txBody>
            </p:sp>
            <p:sp>
              <p:nvSpPr>
                <p:cNvPr id="24675" name="Line 73"/>
                <p:cNvSpPr>
                  <a:spLocks noChangeShapeType="1"/>
                </p:cNvSpPr>
                <p:nvPr/>
              </p:nvSpPr>
              <p:spPr bwMode="auto">
                <a:xfrm>
                  <a:off x="460" y="2879"/>
                  <a:ext cx="0" cy="115"/>
                </a:xfrm>
                <a:prstGeom prst="line">
                  <a:avLst/>
                </a:prstGeom>
                <a:noFill/>
                <a:ln w="9525">
                  <a:solidFill>
                    <a:srgbClr val="969696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lIns="0" tIns="0" rIns="0" bIns="0" anchor="ctr"/>
                <a:lstStyle/>
                <a:p>
                  <a:endParaRPr lang="en-US"/>
                </a:p>
              </p:txBody>
            </p:sp>
            <p:sp>
              <p:nvSpPr>
                <p:cNvPr id="24676" name="Line 74"/>
                <p:cNvSpPr>
                  <a:spLocks noChangeShapeType="1"/>
                </p:cNvSpPr>
                <p:nvPr/>
              </p:nvSpPr>
              <p:spPr bwMode="auto">
                <a:xfrm>
                  <a:off x="575" y="2879"/>
                  <a:ext cx="0" cy="115"/>
                </a:xfrm>
                <a:prstGeom prst="line">
                  <a:avLst/>
                </a:prstGeom>
                <a:noFill/>
                <a:ln w="9525">
                  <a:solidFill>
                    <a:srgbClr val="969696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lIns="0" tIns="0" rIns="0" bIns="0" anchor="ctr"/>
                <a:lstStyle/>
                <a:p>
                  <a:endParaRPr lang="en-US"/>
                </a:p>
              </p:txBody>
            </p:sp>
            <p:sp>
              <p:nvSpPr>
                <p:cNvPr id="24677" name="Line 75"/>
                <p:cNvSpPr>
                  <a:spLocks noChangeShapeType="1"/>
                </p:cNvSpPr>
                <p:nvPr/>
              </p:nvSpPr>
              <p:spPr bwMode="auto">
                <a:xfrm flipH="1">
                  <a:off x="690" y="2879"/>
                  <a:ext cx="1" cy="115"/>
                </a:xfrm>
                <a:prstGeom prst="line">
                  <a:avLst/>
                </a:prstGeom>
                <a:noFill/>
                <a:ln w="9525">
                  <a:solidFill>
                    <a:srgbClr val="969696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lIns="0" tIns="0" rIns="0" bIns="0" anchor="ctr"/>
                <a:lstStyle/>
                <a:p>
                  <a:endParaRPr lang="en-US"/>
                </a:p>
              </p:txBody>
            </p:sp>
            <p:sp>
              <p:nvSpPr>
                <p:cNvPr id="24678" name="Line 76"/>
                <p:cNvSpPr>
                  <a:spLocks noChangeShapeType="1"/>
                </p:cNvSpPr>
                <p:nvPr/>
              </p:nvSpPr>
              <p:spPr bwMode="auto">
                <a:xfrm flipH="1">
                  <a:off x="1381" y="2879"/>
                  <a:ext cx="1" cy="115"/>
                </a:xfrm>
                <a:prstGeom prst="line">
                  <a:avLst/>
                </a:prstGeom>
                <a:noFill/>
                <a:ln w="9525">
                  <a:solidFill>
                    <a:srgbClr val="969696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lIns="0" tIns="0" rIns="0" bIns="0" anchor="ctr"/>
                <a:lstStyle/>
                <a:p>
                  <a:endParaRPr lang="en-US"/>
                </a:p>
              </p:txBody>
            </p:sp>
            <p:sp>
              <p:nvSpPr>
                <p:cNvPr id="24679" name="Line 77"/>
                <p:cNvSpPr>
                  <a:spLocks noChangeShapeType="1"/>
                </p:cNvSpPr>
                <p:nvPr/>
              </p:nvSpPr>
              <p:spPr bwMode="auto">
                <a:xfrm flipH="1">
                  <a:off x="806" y="2879"/>
                  <a:ext cx="1" cy="115"/>
                </a:xfrm>
                <a:prstGeom prst="line">
                  <a:avLst/>
                </a:prstGeom>
                <a:noFill/>
                <a:ln w="9525">
                  <a:solidFill>
                    <a:srgbClr val="969696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lIns="0" tIns="0" rIns="0" bIns="0" anchor="ctr"/>
                <a:lstStyle/>
                <a:p>
                  <a:endParaRPr lang="en-US"/>
                </a:p>
              </p:txBody>
            </p:sp>
            <p:sp>
              <p:nvSpPr>
                <p:cNvPr id="24680" name="Line 78"/>
                <p:cNvSpPr>
                  <a:spLocks noChangeShapeType="1"/>
                </p:cNvSpPr>
                <p:nvPr/>
              </p:nvSpPr>
              <p:spPr bwMode="auto">
                <a:xfrm flipH="1">
                  <a:off x="921" y="2879"/>
                  <a:ext cx="1" cy="115"/>
                </a:xfrm>
                <a:prstGeom prst="line">
                  <a:avLst/>
                </a:prstGeom>
                <a:noFill/>
                <a:ln w="9525">
                  <a:solidFill>
                    <a:srgbClr val="969696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lIns="0" tIns="0" rIns="0" bIns="0" anchor="ctr"/>
                <a:lstStyle/>
                <a:p>
                  <a:endParaRPr lang="en-US"/>
                </a:p>
              </p:txBody>
            </p:sp>
            <p:sp>
              <p:nvSpPr>
                <p:cNvPr id="24681" name="Line 79"/>
                <p:cNvSpPr>
                  <a:spLocks noChangeShapeType="1"/>
                </p:cNvSpPr>
                <p:nvPr/>
              </p:nvSpPr>
              <p:spPr bwMode="auto">
                <a:xfrm flipH="1">
                  <a:off x="1036" y="2879"/>
                  <a:ext cx="1" cy="115"/>
                </a:xfrm>
                <a:prstGeom prst="line">
                  <a:avLst/>
                </a:prstGeom>
                <a:noFill/>
                <a:ln w="9525">
                  <a:solidFill>
                    <a:srgbClr val="969696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lIns="0" tIns="0" rIns="0" bIns="0" anchor="ctr"/>
                <a:lstStyle/>
                <a:p>
                  <a:endParaRPr lang="en-US"/>
                </a:p>
              </p:txBody>
            </p:sp>
            <p:sp>
              <p:nvSpPr>
                <p:cNvPr id="24682" name="Line 80"/>
                <p:cNvSpPr>
                  <a:spLocks noChangeShapeType="1"/>
                </p:cNvSpPr>
                <p:nvPr/>
              </p:nvSpPr>
              <p:spPr bwMode="auto">
                <a:xfrm flipH="1">
                  <a:off x="1151" y="2879"/>
                  <a:ext cx="1" cy="115"/>
                </a:xfrm>
                <a:prstGeom prst="line">
                  <a:avLst/>
                </a:prstGeom>
                <a:noFill/>
                <a:ln w="9525">
                  <a:solidFill>
                    <a:srgbClr val="969696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lIns="0" tIns="0" rIns="0" bIns="0" anchor="ctr"/>
                <a:lstStyle/>
                <a:p>
                  <a:endParaRPr lang="en-US"/>
                </a:p>
              </p:txBody>
            </p:sp>
            <p:sp>
              <p:nvSpPr>
                <p:cNvPr id="24683" name="Line 81"/>
                <p:cNvSpPr>
                  <a:spLocks noChangeShapeType="1"/>
                </p:cNvSpPr>
                <p:nvPr/>
              </p:nvSpPr>
              <p:spPr bwMode="auto">
                <a:xfrm flipH="1">
                  <a:off x="1266" y="2879"/>
                  <a:ext cx="1" cy="115"/>
                </a:xfrm>
                <a:prstGeom prst="line">
                  <a:avLst/>
                </a:prstGeom>
                <a:noFill/>
                <a:ln w="9525">
                  <a:solidFill>
                    <a:srgbClr val="969696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lIns="0" tIns="0" rIns="0" bIns="0" anchor="ctr"/>
                <a:lstStyle/>
                <a:p>
                  <a:endParaRPr lang="en-US"/>
                </a:p>
              </p:txBody>
            </p:sp>
            <p:sp>
              <p:nvSpPr>
                <p:cNvPr id="24684" name="Line 82"/>
                <p:cNvSpPr>
                  <a:spLocks noChangeShapeType="1"/>
                </p:cNvSpPr>
                <p:nvPr/>
              </p:nvSpPr>
              <p:spPr bwMode="auto">
                <a:xfrm flipH="1">
                  <a:off x="1497" y="2879"/>
                  <a:ext cx="1" cy="115"/>
                </a:xfrm>
                <a:prstGeom prst="line">
                  <a:avLst/>
                </a:prstGeom>
                <a:noFill/>
                <a:ln w="9525">
                  <a:solidFill>
                    <a:srgbClr val="969696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lIns="0" tIns="0" rIns="0" bIns="0" anchor="ctr"/>
                <a:lstStyle/>
                <a:p>
                  <a:endParaRPr lang="en-US"/>
                </a:p>
              </p:txBody>
            </p:sp>
            <p:sp>
              <p:nvSpPr>
                <p:cNvPr id="24685" name="Line 83"/>
                <p:cNvSpPr>
                  <a:spLocks noChangeShapeType="1"/>
                </p:cNvSpPr>
                <p:nvPr/>
              </p:nvSpPr>
              <p:spPr bwMode="auto">
                <a:xfrm flipH="1">
                  <a:off x="1612" y="2879"/>
                  <a:ext cx="1" cy="115"/>
                </a:xfrm>
                <a:prstGeom prst="line">
                  <a:avLst/>
                </a:prstGeom>
                <a:noFill/>
                <a:ln w="9525">
                  <a:solidFill>
                    <a:srgbClr val="969696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lIns="0" tIns="0" rIns="0" bIns="0" anchor="ctr"/>
                <a:lstStyle/>
                <a:p>
                  <a:endParaRPr lang="en-US"/>
                </a:p>
              </p:txBody>
            </p:sp>
            <p:sp>
              <p:nvSpPr>
                <p:cNvPr id="24686" name="Line 84"/>
                <p:cNvSpPr>
                  <a:spLocks noChangeShapeType="1"/>
                </p:cNvSpPr>
                <p:nvPr/>
              </p:nvSpPr>
              <p:spPr bwMode="auto">
                <a:xfrm flipH="1">
                  <a:off x="1727" y="2879"/>
                  <a:ext cx="1" cy="115"/>
                </a:xfrm>
                <a:prstGeom prst="line">
                  <a:avLst/>
                </a:prstGeom>
                <a:noFill/>
                <a:ln w="9525">
                  <a:solidFill>
                    <a:srgbClr val="969696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lIns="0" tIns="0" rIns="0" bIns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4590" name="Group 85"/>
              <p:cNvGrpSpPr>
                <a:grpSpLocks/>
              </p:cNvGrpSpPr>
              <p:nvPr/>
            </p:nvGrpSpPr>
            <p:grpSpPr bwMode="auto">
              <a:xfrm>
                <a:off x="1888" y="3314"/>
                <a:ext cx="1984" cy="118"/>
                <a:chOff x="-141" y="2876"/>
                <a:chExt cx="1984" cy="118"/>
              </a:xfrm>
            </p:grpSpPr>
            <p:grpSp>
              <p:nvGrpSpPr>
                <p:cNvPr id="24651" name="Group 86"/>
                <p:cNvGrpSpPr>
                  <a:grpSpLocks/>
                </p:cNvGrpSpPr>
                <p:nvPr/>
              </p:nvGrpSpPr>
              <p:grpSpPr bwMode="auto">
                <a:xfrm>
                  <a:off x="-141" y="2876"/>
                  <a:ext cx="124" cy="115"/>
                  <a:chOff x="707" y="1508"/>
                  <a:chExt cx="124" cy="109"/>
                </a:xfrm>
              </p:grpSpPr>
              <p:sp>
                <p:nvSpPr>
                  <p:cNvPr id="24668" name="Rectangle 87"/>
                  <p:cNvSpPr>
                    <a:spLocks noChangeArrowheads="1"/>
                  </p:cNvSpPr>
                  <p:nvPr/>
                </p:nvSpPr>
                <p:spPr bwMode="auto">
                  <a:xfrm>
                    <a:off x="707" y="1508"/>
                    <a:ext cx="124" cy="52"/>
                  </a:xfrm>
                  <a:prstGeom prst="rect">
                    <a:avLst/>
                  </a:prstGeom>
                  <a:solidFill>
                    <a:srgbClr val="FFCC00"/>
                  </a:solidFill>
                  <a:ln w="9525">
                    <a:solidFill>
                      <a:srgbClr val="969696"/>
                    </a:solidFill>
                    <a:miter lim="800000"/>
                    <a:headEnd/>
                    <a:tailEnd/>
                  </a:ln>
                </p:spPr>
                <p:txBody>
                  <a:bodyPr wrap="none" lIns="45720" tIns="0" rIns="0" bIns="0" anchor="ctr"/>
                  <a:lstStyle/>
                  <a:p>
                    <a:endParaRPr lang="en-US" sz="1200" b="1">
                      <a:latin typeface="Arial" charset="0"/>
                    </a:endParaRPr>
                  </a:p>
                </p:txBody>
              </p:sp>
              <p:sp>
                <p:nvSpPr>
                  <p:cNvPr id="24669" name="Rectangle 88"/>
                  <p:cNvSpPr>
                    <a:spLocks noChangeArrowheads="1"/>
                  </p:cNvSpPr>
                  <p:nvPr/>
                </p:nvSpPr>
                <p:spPr bwMode="auto">
                  <a:xfrm>
                    <a:off x="707" y="1565"/>
                    <a:ext cx="124" cy="52"/>
                  </a:xfrm>
                  <a:prstGeom prst="rect">
                    <a:avLst/>
                  </a:prstGeom>
                  <a:solidFill>
                    <a:srgbClr val="FF6600"/>
                  </a:solidFill>
                  <a:ln w="9525">
                    <a:solidFill>
                      <a:srgbClr val="969696"/>
                    </a:solidFill>
                    <a:miter lim="800000"/>
                    <a:headEnd/>
                    <a:tailEnd/>
                  </a:ln>
                </p:spPr>
                <p:txBody>
                  <a:bodyPr wrap="none" lIns="45720" tIns="0" rIns="0" bIns="0" anchor="ctr"/>
                  <a:lstStyle/>
                  <a:p>
                    <a:endParaRPr lang="en-US" sz="1200" b="1">
                      <a:latin typeface="Arial" charset="0"/>
                    </a:endParaRPr>
                  </a:p>
                </p:txBody>
              </p:sp>
            </p:grpSp>
            <p:sp>
              <p:nvSpPr>
                <p:cNvPr id="24652" name="Rectangle 89"/>
                <p:cNvSpPr>
                  <a:spLocks noChangeArrowheads="1"/>
                </p:cNvSpPr>
                <p:nvPr/>
              </p:nvSpPr>
              <p:spPr bwMode="auto">
                <a:xfrm>
                  <a:off x="0" y="2879"/>
                  <a:ext cx="1843" cy="115"/>
                </a:xfrm>
                <a:prstGeom prst="rect">
                  <a:avLst/>
                </a:prstGeom>
                <a:solidFill>
                  <a:srgbClr val="99FF66"/>
                </a:solidFill>
                <a:ln w="9525">
                  <a:solidFill>
                    <a:srgbClr val="969696"/>
                  </a:solidFill>
                  <a:miter lim="800000"/>
                  <a:headEnd/>
                  <a:tailEnd/>
                </a:ln>
              </p:spPr>
              <p:txBody>
                <a:bodyPr wrap="none" lIns="0" tIns="0" rIns="0" bIns="0" anchor="ctr"/>
                <a:lstStyle/>
                <a:p>
                  <a:pPr algn="ctr"/>
                  <a:endParaRPr lang="en-US" sz="1400" b="1">
                    <a:latin typeface="Arial" charset="0"/>
                  </a:endParaRPr>
                </a:p>
              </p:txBody>
            </p:sp>
            <p:sp>
              <p:nvSpPr>
                <p:cNvPr id="24653" name="Line 90"/>
                <p:cNvSpPr>
                  <a:spLocks noChangeShapeType="1"/>
                </p:cNvSpPr>
                <p:nvPr/>
              </p:nvSpPr>
              <p:spPr bwMode="auto">
                <a:xfrm>
                  <a:off x="115" y="2879"/>
                  <a:ext cx="0" cy="115"/>
                </a:xfrm>
                <a:prstGeom prst="line">
                  <a:avLst/>
                </a:prstGeom>
                <a:noFill/>
                <a:ln w="9525">
                  <a:solidFill>
                    <a:srgbClr val="969696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lIns="0" tIns="0" rIns="0" bIns="0" anchor="ctr"/>
                <a:lstStyle/>
                <a:p>
                  <a:endParaRPr lang="en-US"/>
                </a:p>
              </p:txBody>
            </p:sp>
            <p:sp>
              <p:nvSpPr>
                <p:cNvPr id="24654" name="Line 91"/>
                <p:cNvSpPr>
                  <a:spLocks noChangeShapeType="1"/>
                </p:cNvSpPr>
                <p:nvPr/>
              </p:nvSpPr>
              <p:spPr bwMode="auto">
                <a:xfrm>
                  <a:off x="230" y="2879"/>
                  <a:ext cx="0" cy="115"/>
                </a:xfrm>
                <a:prstGeom prst="line">
                  <a:avLst/>
                </a:prstGeom>
                <a:noFill/>
                <a:ln w="9525">
                  <a:solidFill>
                    <a:srgbClr val="969696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lIns="0" tIns="0" rIns="0" bIns="0" anchor="ctr"/>
                <a:lstStyle/>
                <a:p>
                  <a:endParaRPr lang="en-US"/>
                </a:p>
              </p:txBody>
            </p:sp>
            <p:sp>
              <p:nvSpPr>
                <p:cNvPr id="24655" name="Line 92"/>
                <p:cNvSpPr>
                  <a:spLocks noChangeShapeType="1"/>
                </p:cNvSpPr>
                <p:nvPr/>
              </p:nvSpPr>
              <p:spPr bwMode="auto">
                <a:xfrm>
                  <a:off x="345" y="2879"/>
                  <a:ext cx="0" cy="115"/>
                </a:xfrm>
                <a:prstGeom prst="line">
                  <a:avLst/>
                </a:prstGeom>
                <a:noFill/>
                <a:ln w="9525">
                  <a:solidFill>
                    <a:srgbClr val="969696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lIns="0" tIns="0" rIns="0" bIns="0" anchor="ctr"/>
                <a:lstStyle/>
                <a:p>
                  <a:endParaRPr lang="en-US"/>
                </a:p>
              </p:txBody>
            </p:sp>
            <p:sp>
              <p:nvSpPr>
                <p:cNvPr id="24656" name="Line 93"/>
                <p:cNvSpPr>
                  <a:spLocks noChangeShapeType="1"/>
                </p:cNvSpPr>
                <p:nvPr/>
              </p:nvSpPr>
              <p:spPr bwMode="auto">
                <a:xfrm>
                  <a:off x="460" y="2879"/>
                  <a:ext cx="0" cy="115"/>
                </a:xfrm>
                <a:prstGeom prst="line">
                  <a:avLst/>
                </a:prstGeom>
                <a:noFill/>
                <a:ln w="9525">
                  <a:solidFill>
                    <a:srgbClr val="969696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lIns="0" tIns="0" rIns="0" bIns="0" anchor="ctr"/>
                <a:lstStyle/>
                <a:p>
                  <a:endParaRPr lang="en-US"/>
                </a:p>
              </p:txBody>
            </p:sp>
            <p:sp>
              <p:nvSpPr>
                <p:cNvPr id="24657" name="Line 94"/>
                <p:cNvSpPr>
                  <a:spLocks noChangeShapeType="1"/>
                </p:cNvSpPr>
                <p:nvPr/>
              </p:nvSpPr>
              <p:spPr bwMode="auto">
                <a:xfrm>
                  <a:off x="575" y="2879"/>
                  <a:ext cx="0" cy="115"/>
                </a:xfrm>
                <a:prstGeom prst="line">
                  <a:avLst/>
                </a:prstGeom>
                <a:noFill/>
                <a:ln w="9525">
                  <a:solidFill>
                    <a:srgbClr val="969696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lIns="0" tIns="0" rIns="0" bIns="0" anchor="ctr"/>
                <a:lstStyle/>
                <a:p>
                  <a:endParaRPr lang="en-US"/>
                </a:p>
              </p:txBody>
            </p:sp>
            <p:sp>
              <p:nvSpPr>
                <p:cNvPr id="24658" name="Line 95"/>
                <p:cNvSpPr>
                  <a:spLocks noChangeShapeType="1"/>
                </p:cNvSpPr>
                <p:nvPr/>
              </p:nvSpPr>
              <p:spPr bwMode="auto">
                <a:xfrm flipH="1">
                  <a:off x="690" y="2879"/>
                  <a:ext cx="1" cy="115"/>
                </a:xfrm>
                <a:prstGeom prst="line">
                  <a:avLst/>
                </a:prstGeom>
                <a:noFill/>
                <a:ln w="9525">
                  <a:solidFill>
                    <a:srgbClr val="969696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lIns="0" tIns="0" rIns="0" bIns="0" anchor="ctr"/>
                <a:lstStyle/>
                <a:p>
                  <a:endParaRPr lang="en-US"/>
                </a:p>
              </p:txBody>
            </p:sp>
            <p:sp>
              <p:nvSpPr>
                <p:cNvPr id="24659" name="Line 96"/>
                <p:cNvSpPr>
                  <a:spLocks noChangeShapeType="1"/>
                </p:cNvSpPr>
                <p:nvPr/>
              </p:nvSpPr>
              <p:spPr bwMode="auto">
                <a:xfrm flipH="1">
                  <a:off x="1381" y="2879"/>
                  <a:ext cx="1" cy="115"/>
                </a:xfrm>
                <a:prstGeom prst="line">
                  <a:avLst/>
                </a:prstGeom>
                <a:noFill/>
                <a:ln w="9525">
                  <a:solidFill>
                    <a:srgbClr val="969696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lIns="0" tIns="0" rIns="0" bIns="0" anchor="ctr"/>
                <a:lstStyle/>
                <a:p>
                  <a:endParaRPr lang="en-US"/>
                </a:p>
              </p:txBody>
            </p:sp>
            <p:sp>
              <p:nvSpPr>
                <p:cNvPr id="24660" name="Line 97"/>
                <p:cNvSpPr>
                  <a:spLocks noChangeShapeType="1"/>
                </p:cNvSpPr>
                <p:nvPr/>
              </p:nvSpPr>
              <p:spPr bwMode="auto">
                <a:xfrm flipH="1">
                  <a:off x="806" y="2879"/>
                  <a:ext cx="1" cy="115"/>
                </a:xfrm>
                <a:prstGeom prst="line">
                  <a:avLst/>
                </a:prstGeom>
                <a:noFill/>
                <a:ln w="9525">
                  <a:solidFill>
                    <a:srgbClr val="969696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lIns="0" tIns="0" rIns="0" bIns="0" anchor="ctr"/>
                <a:lstStyle/>
                <a:p>
                  <a:endParaRPr lang="en-US"/>
                </a:p>
              </p:txBody>
            </p:sp>
            <p:sp>
              <p:nvSpPr>
                <p:cNvPr id="24661" name="Line 98"/>
                <p:cNvSpPr>
                  <a:spLocks noChangeShapeType="1"/>
                </p:cNvSpPr>
                <p:nvPr/>
              </p:nvSpPr>
              <p:spPr bwMode="auto">
                <a:xfrm flipH="1">
                  <a:off x="921" y="2879"/>
                  <a:ext cx="1" cy="115"/>
                </a:xfrm>
                <a:prstGeom prst="line">
                  <a:avLst/>
                </a:prstGeom>
                <a:noFill/>
                <a:ln w="9525">
                  <a:solidFill>
                    <a:srgbClr val="969696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lIns="0" tIns="0" rIns="0" bIns="0" anchor="ctr"/>
                <a:lstStyle/>
                <a:p>
                  <a:endParaRPr lang="en-US"/>
                </a:p>
              </p:txBody>
            </p:sp>
            <p:sp>
              <p:nvSpPr>
                <p:cNvPr id="24662" name="Line 99"/>
                <p:cNvSpPr>
                  <a:spLocks noChangeShapeType="1"/>
                </p:cNvSpPr>
                <p:nvPr/>
              </p:nvSpPr>
              <p:spPr bwMode="auto">
                <a:xfrm flipH="1">
                  <a:off x="1036" y="2879"/>
                  <a:ext cx="1" cy="115"/>
                </a:xfrm>
                <a:prstGeom prst="line">
                  <a:avLst/>
                </a:prstGeom>
                <a:noFill/>
                <a:ln w="9525">
                  <a:solidFill>
                    <a:srgbClr val="969696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lIns="0" tIns="0" rIns="0" bIns="0" anchor="ctr"/>
                <a:lstStyle/>
                <a:p>
                  <a:endParaRPr lang="en-US"/>
                </a:p>
              </p:txBody>
            </p:sp>
            <p:sp>
              <p:nvSpPr>
                <p:cNvPr id="24663" name="Line 100"/>
                <p:cNvSpPr>
                  <a:spLocks noChangeShapeType="1"/>
                </p:cNvSpPr>
                <p:nvPr/>
              </p:nvSpPr>
              <p:spPr bwMode="auto">
                <a:xfrm flipH="1">
                  <a:off x="1151" y="2879"/>
                  <a:ext cx="1" cy="115"/>
                </a:xfrm>
                <a:prstGeom prst="line">
                  <a:avLst/>
                </a:prstGeom>
                <a:noFill/>
                <a:ln w="9525">
                  <a:solidFill>
                    <a:srgbClr val="969696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lIns="0" tIns="0" rIns="0" bIns="0" anchor="ctr"/>
                <a:lstStyle/>
                <a:p>
                  <a:endParaRPr lang="en-US"/>
                </a:p>
              </p:txBody>
            </p:sp>
            <p:sp>
              <p:nvSpPr>
                <p:cNvPr id="24664" name="Line 101"/>
                <p:cNvSpPr>
                  <a:spLocks noChangeShapeType="1"/>
                </p:cNvSpPr>
                <p:nvPr/>
              </p:nvSpPr>
              <p:spPr bwMode="auto">
                <a:xfrm flipH="1">
                  <a:off x="1266" y="2879"/>
                  <a:ext cx="1" cy="115"/>
                </a:xfrm>
                <a:prstGeom prst="line">
                  <a:avLst/>
                </a:prstGeom>
                <a:noFill/>
                <a:ln w="9525">
                  <a:solidFill>
                    <a:srgbClr val="969696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lIns="0" tIns="0" rIns="0" bIns="0" anchor="ctr"/>
                <a:lstStyle/>
                <a:p>
                  <a:endParaRPr lang="en-US"/>
                </a:p>
              </p:txBody>
            </p:sp>
            <p:sp>
              <p:nvSpPr>
                <p:cNvPr id="24665" name="Line 102"/>
                <p:cNvSpPr>
                  <a:spLocks noChangeShapeType="1"/>
                </p:cNvSpPr>
                <p:nvPr/>
              </p:nvSpPr>
              <p:spPr bwMode="auto">
                <a:xfrm flipH="1">
                  <a:off x="1497" y="2879"/>
                  <a:ext cx="1" cy="115"/>
                </a:xfrm>
                <a:prstGeom prst="line">
                  <a:avLst/>
                </a:prstGeom>
                <a:noFill/>
                <a:ln w="9525">
                  <a:solidFill>
                    <a:srgbClr val="969696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lIns="0" tIns="0" rIns="0" bIns="0" anchor="ctr"/>
                <a:lstStyle/>
                <a:p>
                  <a:endParaRPr lang="en-US"/>
                </a:p>
              </p:txBody>
            </p:sp>
            <p:sp>
              <p:nvSpPr>
                <p:cNvPr id="24666" name="Line 103"/>
                <p:cNvSpPr>
                  <a:spLocks noChangeShapeType="1"/>
                </p:cNvSpPr>
                <p:nvPr/>
              </p:nvSpPr>
              <p:spPr bwMode="auto">
                <a:xfrm flipH="1">
                  <a:off x="1612" y="2879"/>
                  <a:ext cx="1" cy="115"/>
                </a:xfrm>
                <a:prstGeom prst="line">
                  <a:avLst/>
                </a:prstGeom>
                <a:noFill/>
                <a:ln w="9525">
                  <a:solidFill>
                    <a:srgbClr val="969696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lIns="0" tIns="0" rIns="0" bIns="0" anchor="ctr"/>
                <a:lstStyle/>
                <a:p>
                  <a:endParaRPr lang="en-US"/>
                </a:p>
              </p:txBody>
            </p:sp>
            <p:sp>
              <p:nvSpPr>
                <p:cNvPr id="24667" name="Line 104"/>
                <p:cNvSpPr>
                  <a:spLocks noChangeShapeType="1"/>
                </p:cNvSpPr>
                <p:nvPr/>
              </p:nvSpPr>
              <p:spPr bwMode="auto">
                <a:xfrm flipH="1">
                  <a:off x="1727" y="2879"/>
                  <a:ext cx="1" cy="115"/>
                </a:xfrm>
                <a:prstGeom prst="line">
                  <a:avLst/>
                </a:prstGeom>
                <a:noFill/>
                <a:ln w="9525">
                  <a:solidFill>
                    <a:srgbClr val="969696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lIns="0" tIns="0" rIns="0" bIns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4591" name="Group 105"/>
              <p:cNvGrpSpPr>
                <a:grpSpLocks/>
              </p:cNvGrpSpPr>
              <p:nvPr/>
            </p:nvGrpSpPr>
            <p:grpSpPr bwMode="auto">
              <a:xfrm>
                <a:off x="1888" y="3452"/>
                <a:ext cx="1984" cy="118"/>
                <a:chOff x="-141" y="2876"/>
                <a:chExt cx="1984" cy="118"/>
              </a:xfrm>
            </p:grpSpPr>
            <p:grpSp>
              <p:nvGrpSpPr>
                <p:cNvPr id="24632" name="Group 106"/>
                <p:cNvGrpSpPr>
                  <a:grpSpLocks/>
                </p:cNvGrpSpPr>
                <p:nvPr/>
              </p:nvGrpSpPr>
              <p:grpSpPr bwMode="auto">
                <a:xfrm>
                  <a:off x="-141" y="2876"/>
                  <a:ext cx="124" cy="115"/>
                  <a:chOff x="707" y="1508"/>
                  <a:chExt cx="124" cy="109"/>
                </a:xfrm>
              </p:grpSpPr>
              <p:sp>
                <p:nvSpPr>
                  <p:cNvPr id="24649" name="Rectangle 107"/>
                  <p:cNvSpPr>
                    <a:spLocks noChangeArrowheads="1"/>
                  </p:cNvSpPr>
                  <p:nvPr/>
                </p:nvSpPr>
                <p:spPr bwMode="auto">
                  <a:xfrm>
                    <a:off x="707" y="1508"/>
                    <a:ext cx="124" cy="52"/>
                  </a:xfrm>
                  <a:prstGeom prst="rect">
                    <a:avLst/>
                  </a:prstGeom>
                  <a:solidFill>
                    <a:srgbClr val="FFCC00"/>
                  </a:solidFill>
                  <a:ln w="9525">
                    <a:solidFill>
                      <a:srgbClr val="969696"/>
                    </a:solidFill>
                    <a:miter lim="800000"/>
                    <a:headEnd/>
                    <a:tailEnd/>
                  </a:ln>
                </p:spPr>
                <p:txBody>
                  <a:bodyPr wrap="none" lIns="45720" tIns="0" rIns="0" bIns="0" anchor="ctr"/>
                  <a:lstStyle/>
                  <a:p>
                    <a:endParaRPr lang="en-US" sz="1200" b="1">
                      <a:latin typeface="Arial" charset="0"/>
                    </a:endParaRPr>
                  </a:p>
                </p:txBody>
              </p:sp>
              <p:sp>
                <p:nvSpPr>
                  <p:cNvPr id="24650" name="Rectangle 108"/>
                  <p:cNvSpPr>
                    <a:spLocks noChangeArrowheads="1"/>
                  </p:cNvSpPr>
                  <p:nvPr/>
                </p:nvSpPr>
                <p:spPr bwMode="auto">
                  <a:xfrm>
                    <a:off x="707" y="1565"/>
                    <a:ext cx="124" cy="52"/>
                  </a:xfrm>
                  <a:prstGeom prst="rect">
                    <a:avLst/>
                  </a:prstGeom>
                  <a:solidFill>
                    <a:srgbClr val="FF6600"/>
                  </a:solidFill>
                  <a:ln w="9525">
                    <a:solidFill>
                      <a:srgbClr val="969696"/>
                    </a:solidFill>
                    <a:miter lim="800000"/>
                    <a:headEnd/>
                    <a:tailEnd/>
                  </a:ln>
                </p:spPr>
                <p:txBody>
                  <a:bodyPr wrap="none" lIns="45720" tIns="0" rIns="0" bIns="0" anchor="ctr"/>
                  <a:lstStyle/>
                  <a:p>
                    <a:endParaRPr lang="en-US" sz="1200" b="1">
                      <a:latin typeface="Arial" charset="0"/>
                    </a:endParaRPr>
                  </a:p>
                </p:txBody>
              </p:sp>
            </p:grpSp>
            <p:sp>
              <p:nvSpPr>
                <p:cNvPr id="24633" name="Rectangle 109"/>
                <p:cNvSpPr>
                  <a:spLocks noChangeArrowheads="1"/>
                </p:cNvSpPr>
                <p:nvPr/>
              </p:nvSpPr>
              <p:spPr bwMode="auto">
                <a:xfrm>
                  <a:off x="0" y="2879"/>
                  <a:ext cx="1843" cy="115"/>
                </a:xfrm>
                <a:prstGeom prst="rect">
                  <a:avLst/>
                </a:prstGeom>
                <a:solidFill>
                  <a:srgbClr val="99FF66"/>
                </a:solidFill>
                <a:ln w="9525">
                  <a:solidFill>
                    <a:srgbClr val="969696"/>
                  </a:solidFill>
                  <a:miter lim="800000"/>
                  <a:headEnd/>
                  <a:tailEnd/>
                </a:ln>
              </p:spPr>
              <p:txBody>
                <a:bodyPr wrap="none" lIns="0" tIns="0" rIns="0" bIns="0" anchor="ctr"/>
                <a:lstStyle/>
                <a:p>
                  <a:pPr algn="ctr"/>
                  <a:endParaRPr lang="en-US" sz="1400" b="1">
                    <a:latin typeface="Arial" charset="0"/>
                  </a:endParaRPr>
                </a:p>
              </p:txBody>
            </p:sp>
            <p:sp>
              <p:nvSpPr>
                <p:cNvPr id="24634" name="Line 110"/>
                <p:cNvSpPr>
                  <a:spLocks noChangeShapeType="1"/>
                </p:cNvSpPr>
                <p:nvPr/>
              </p:nvSpPr>
              <p:spPr bwMode="auto">
                <a:xfrm>
                  <a:off x="115" y="2879"/>
                  <a:ext cx="0" cy="115"/>
                </a:xfrm>
                <a:prstGeom prst="line">
                  <a:avLst/>
                </a:prstGeom>
                <a:noFill/>
                <a:ln w="9525">
                  <a:solidFill>
                    <a:srgbClr val="969696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lIns="0" tIns="0" rIns="0" bIns="0" anchor="ctr"/>
                <a:lstStyle/>
                <a:p>
                  <a:endParaRPr lang="en-US"/>
                </a:p>
              </p:txBody>
            </p:sp>
            <p:sp>
              <p:nvSpPr>
                <p:cNvPr id="24635" name="Line 111"/>
                <p:cNvSpPr>
                  <a:spLocks noChangeShapeType="1"/>
                </p:cNvSpPr>
                <p:nvPr/>
              </p:nvSpPr>
              <p:spPr bwMode="auto">
                <a:xfrm>
                  <a:off x="230" y="2879"/>
                  <a:ext cx="0" cy="115"/>
                </a:xfrm>
                <a:prstGeom prst="line">
                  <a:avLst/>
                </a:prstGeom>
                <a:noFill/>
                <a:ln w="9525">
                  <a:solidFill>
                    <a:srgbClr val="969696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lIns="0" tIns="0" rIns="0" bIns="0" anchor="ctr"/>
                <a:lstStyle/>
                <a:p>
                  <a:endParaRPr lang="en-US"/>
                </a:p>
              </p:txBody>
            </p:sp>
            <p:sp>
              <p:nvSpPr>
                <p:cNvPr id="24636" name="Line 112"/>
                <p:cNvSpPr>
                  <a:spLocks noChangeShapeType="1"/>
                </p:cNvSpPr>
                <p:nvPr/>
              </p:nvSpPr>
              <p:spPr bwMode="auto">
                <a:xfrm>
                  <a:off x="345" y="2879"/>
                  <a:ext cx="0" cy="115"/>
                </a:xfrm>
                <a:prstGeom prst="line">
                  <a:avLst/>
                </a:prstGeom>
                <a:noFill/>
                <a:ln w="9525">
                  <a:solidFill>
                    <a:srgbClr val="969696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lIns="0" tIns="0" rIns="0" bIns="0" anchor="ctr"/>
                <a:lstStyle/>
                <a:p>
                  <a:endParaRPr lang="en-US"/>
                </a:p>
              </p:txBody>
            </p:sp>
            <p:sp>
              <p:nvSpPr>
                <p:cNvPr id="24637" name="Line 113"/>
                <p:cNvSpPr>
                  <a:spLocks noChangeShapeType="1"/>
                </p:cNvSpPr>
                <p:nvPr/>
              </p:nvSpPr>
              <p:spPr bwMode="auto">
                <a:xfrm>
                  <a:off x="460" y="2879"/>
                  <a:ext cx="0" cy="115"/>
                </a:xfrm>
                <a:prstGeom prst="line">
                  <a:avLst/>
                </a:prstGeom>
                <a:noFill/>
                <a:ln w="9525">
                  <a:solidFill>
                    <a:srgbClr val="969696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lIns="0" tIns="0" rIns="0" bIns="0" anchor="ctr"/>
                <a:lstStyle/>
                <a:p>
                  <a:endParaRPr lang="en-US"/>
                </a:p>
              </p:txBody>
            </p:sp>
            <p:sp>
              <p:nvSpPr>
                <p:cNvPr id="24638" name="Line 114"/>
                <p:cNvSpPr>
                  <a:spLocks noChangeShapeType="1"/>
                </p:cNvSpPr>
                <p:nvPr/>
              </p:nvSpPr>
              <p:spPr bwMode="auto">
                <a:xfrm>
                  <a:off x="575" y="2879"/>
                  <a:ext cx="0" cy="115"/>
                </a:xfrm>
                <a:prstGeom prst="line">
                  <a:avLst/>
                </a:prstGeom>
                <a:noFill/>
                <a:ln w="9525">
                  <a:solidFill>
                    <a:srgbClr val="969696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lIns="0" tIns="0" rIns="0" bIns="0" anchor="ctr"/>
                <a:lstStyle/>
                <a:p>
                  <a:endParaRPr lang="en-US"/>
                </a:p>
              </p:txBody>
            </p:sp>
            <p:sp>
              <p:nvSpPr>
                <p:cNvPr id="24639" name="Line 115"/>
                <p:cNvSpPr>
                  <a:spLocks noChangeShapeType="1"/>
                </p:cNvSpPr>
                <p:nvPr/>
              </p:nvSpPr>
              <p:spPr bwMode="auto">
                <a:xfrm flipH="1">
                  <a:off x="690" y="2879"/>
                  <a:ext cx="1" cy="115"/>
                </a:xfrm>
                <a:prstGeom prst="line">
                  <a:avLst/>
                </a:prstGeom>
                <a:noFill/>
                <a:ln w="9525">
                  <a:solidFill>
                    <a:srgbClr val="969696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lIns="0" tIns="0" rIns="0" bIns="0" anchor="ctr"/>
                <a:lstStyle/>
                <a:p>
                  <a:endParaRPr lang="en-US"/>
                </a:p>
              </p:txBody>
            </p:sp>
            <p:sp>
              <p:nvSpPr>
                <p:cNvPr id="24640" name="Line 116"/>
                <p:cNvSpPr>
                  <a:spLocks noChangeShapeType="1"/>
                </p:cNvSpPr>
                <p:nvPr/>
              </p:nvSpPr>
              <p:spPr bwMode="auto">
                <a:xfrm flipH="1">
                  <a:off x="1381" y="2879"/>
                  <a:ext cx="1" cy="115"/>
                </a:xfrm>
                <a:prstGeom prst="line">
                  <a:avLst/>
                </a:prstGeom>
                <a:noFill/>
                <a:ln w="9525">
                  <a:solidFill>
                    <a:srgbClr val="969696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lIns="0" tIns="0" rIns="0" bIns="0" anchor="ctr"/>
                <a:lstStyle/>
                <a:p>
                  <a:endParaRPr lang="en-US"/>
                </a:p>
              </p:txBody>
            </p:sp>
            <p:sp>
              <p:nvSpPr>
                <p:cNvPr id="24641" name="Line 117"/>
                <p:cNvSpPr>
                  <a:spLocks noChangeShapeType="1"/>
                </p:cNvSpPr>
                <p:nvPr/>
              </p:nvSpPr>
              <p:spPr bwMode="auto">
                <a:xfrm flipH="1">
                  <a:off x="806" y="2879"/>
                  <a:ext cx="1" cy="115"/>
                </a:xfrm>
                <a:prstGeom prst="line">
                  <a:avLst/>
                </a:prstGeom>
                <a:noFill/>
                <a:ln w="9525">
                  <a:solidFill>
                    <a:srgbClr val="969696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lIns="0" tIns="0" rIns="0" bIns="0" anchor="ctr"/>
                <a:lstStyle/>
                <a:p>
                  <a:endParaRPr lang="en-US"/>
                </a:p>
              </p:txBody>
            </p:sp>
            <p:sp>
              <p:nvSpPr>
                <p:cNvPr id="24642" name="Line 118"/>
                <p:cNvSpPr>
                  <a:spLocks noChangeShapeType="1"/>
                </p:cNvSpPr>
                <p:nvPr/>
              </p:nvSpPr>
              <p:spPr bwMode="auto">
                <a:xfrm flipH="1">
                  <a:off x="921" y="2879"/>
                  <a:ext cx="1" cy="115"/>
                </a:xfrm>
                <a:prstGeom prst="line">
                  <a:avLst/>
                </a:prstGeom>
                <a:noFill/>
                <a:ln w="9525">
                  <a:solidFill>
                    <a:srgbClr val="969696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lIns="0" tIns="0" rIns="0" bIns="0" anchor="ctr"/>
                <a:lstStyle/>
                <a:p>
                  <a:endParaRPr lang="en-US"/>
                </a:p>
              </p:txBody>
            </p:sp>
            <p:sp>
              <p:nvSpPr>
                <p:cNvPr id="24643" name="Line 119"/>
                <p:cNvSpPr>
                  <a:spLocks noChangeShapeType="1"/>
                </p:cNvSpPr>
                <p:nvPr/>
              </p:nvSpPr>
              <p:spPr bwMode="auto">
                <a:xfrm flipH="1">
                  <a:off x="1036" y="2879"/>
                  <a:ext cx="1" cy="115"/>
                </a:xfrm>
                <a:prstGeom prst="line">
                  <a:avLst/>
                </a:prstGeom>
                <a:noFill/>
                <a:ln w="9525">
                  <a:solidFill>
                    <a:srgbClr val="969696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lIns="0" tIns="0" rIns="0" bIns="0" anchor="ctr"/>
                <a:lstStyle/>
                <a:p>
                  <a:endParaRPr lang="en-US"/>
                </a:p>
              </p:txBody>
            </p:sp>
            <p:sp>
              <p:nvSpPr>
                <p:cNvPr id="24644" name="Line 120"/>
                <p:cNvSpPr>
                  <a:spLocks noChangeShapeType="1"/>
                </p:cNvSpPr>
                <p:nvPr/>
              </p:nvSpPr>
              <p:spPr bwMode="auto">
                <a:xfrm flipH="1">
                  <a:off x="1151" y="2879"/>
                  <a:ext cx="1" cy="115"/>
                </a:xfrm>
                <a:prstGeom prst="line">
                  <a:avLst/>
                </a:prstGeom>
                <a:noFill/>
                <a:ln w="9525">
                  <a:solidFill>
                    <a:srgbClr val="969696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lIns="0" tIns="0" rIns="0" bIns="0" anchor="ctr"/>
                <a:lstStyle/>
                <a:p>
                  <a:endParaRPr lang="en-US"/>
                </a:p>
              </p:txBody>
            </p:sp>
            <p:sp>
              <p:nvSpPr>
                <p:cNvPr id="24645" name="Line 121"/>
                <p:cNvSpPr>
                  <a:spLocks noChangeShapeType="1"/>
                </p:cNvSpPr>
                <p:nvPr/>
              </p:nvSpPr>
              <p:spPr bwMode="auto">
                <a:xfrm flipH="1">
                  <a:off x="1266" y="2879"/>
                  <a:ext cx="1" cy="115"/>
                </a:xfrm>
                <a:prstGeom prst="line">
                  <a:avLst/>
                </a:prstGeom>
                <a:noFill/>
                <a:ln w="9525">
                  <a:solidFill>
                    <a:srgbClr val="969696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lIns="0" tIns="0" rIns="0" bIns="0" anchor="ctr"/>
                <a:lstStyle/>
                <a:p>
                  <a:endParaRPr lang="en-US"/>
                </a:p>
              </p:txBody>
            </p:sp>
            <p:sp>
              <p:nvSpPr>
                <p:cNvPr id="24646" name="Line 122"/>
                <p:cNvSpPr>
                  <a:spLocks noChangeShapeType="1"/>
                </p:cNvSpPr>
                <p:nvPr/>
              </p:nvSpPr>
              <p:spPr bwMode="auto">
                <a:xfrm flipH="1">
                  <a:off x="1497" y="2879"/>
                  <a:ext cx="1" cy="115"/>
                </a:xfrm>
                <a:prstGeom prst="line">
                  <a:avLst/>
                </a:prstGeom>
                <a:noFill/>
                <a:ln w="9525">
                  <a:solidFill>
                    <a:srgbClr val="969696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lIns="0" tIns="0" rIns="0" bIns="0" anchor="ctr"/>
                <a:lstStyle/>
                <a:p>
                  <a:endParaRPr lang="en-US"/>
                </a:p>
              </p:txBody>
            </p:sp>
            <p:sp>
              <p:nvSpPr>
                <p:cNvPr id="24647" name="Line 123"/>
                <p:cNvSpPr>
                  <a:spLocks noChangeShapeType="1"/>
                </p:cNvSpPr>
                <p:nvPr/>
              </p:nvSpPr>
              <p:spPr bwMode="auto">
                <a:xfrm flipH="1">
                  <a:off x="1612" y="2879"/>
                  <a:ext cx="1" cy="115"/>
                </a:xfrm>
                <a:prstGeom prst="line">
                  <a:avLst/>
                </a:prstGeom>
                <a:noFill/>
                <a:ln w="9525">
                  <a:solidFill>
                    <a:srgbClr val="969696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lIns="0" tIns="0" rIns="0" bIns="0" anchor="ctr"/>
                <a:lstStyle/>
                <a:p>
                  <a:endParaRPr lang="en-US"/>
                </a:p>
              </p:txBody>
            </p:sp>
            <p:sp>
              <p:nvSpPr>
                <p:cNvPr id="24648" name="Line 124"/>
                <p:cNvSpPr>
                  <a:spLocks noChangeShapeType="1"/>
                </p:cNvSpPr>
                <p:nvPr/>
              </p:nvSpPr>
              <p:spPr bwMode="auto">
                <a:xfrm flipH="1">
                  <a:off x="1727" y="2879"/>
                  <a:ext cx="1" cy="115"/>
                </a:xfrm>
                <a:prstGeom prst="line">
                  <a:avLst/>
                </a:prstGeom>
                <a:noFill/>
                <a:ln w="9525">
                  <a:solidFill>
                    <a:srgbClr val="969696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lIns="0" tIns="0" rIns="0" bIns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4592" name="Group 125"/>
              <p:cNvGrpSpPr>
                <a:grpSpLocks/>
              </p:cNvGrpSpPr>
              <p:nvPr/>
            </p:nvGrpSpPr>
            <p:grpSpPr bwMode="auto">
              <a:xfrm>
                <a:off x="1888" y="3590"/>
                <a:ext cx="1984" cy="118"/>
                <a:chOff x="-141" y="2876"/>
                <a:chExt cx="1984" cy="118"/>
              </a:xfrm>
            </p:grpSpPr>
            <p:grpSp>
              <p:nvGrpSpPr>
                <p:cNvPr id="24613" name="Group 126"/>
                <p:cNvGrpSpPr>
                  <a:grpSpLocks/>
                </p:cNvGrpSpPr>
                <p:nvPr/>
              </p:nvGrpSpPr>
              <p:grpSpPr bwMode="auto">
                <a:xfrm>
                  <a:off x="-141" y="2876"/>
                  <a:ext cx="124" cy="115"/>
                  <a:chOff x="707" y="1508"/>
                  <a:chExt cx="124" cy="109"/>
                </a:xfrm>
              </p:grpSpPr>
              <p:sp>
                <p:nvSpPr>
                  <p:cNvPr id="24630" name="Rectangle 127"/>
                  <p:cNvSpPr>
                    <a:spLocks noChangeArrowheads="1"/>
                  </p:cNvSpPr>
                  <p:nvPr/>
                </p:nvSpPr>
                <p:spPr bwMode="auto">
                  <a:xfrm>
                    <a:off x="707" y="1508"/>
                    <a:ext cx="124" cy="52"/>
                  </a:xfrm>
                  <a:prstGeom prst="rect">
                    <a:avLst/>
                  </a:prstGeom>
                  <a:solidFill>
                    <a:srgbClr val="FFCC00"/>
                  </a:solidFill>
                  <a:ln w="9525">
                    <a:solidFill>
                      <a:srgbClr val="969696"/>
                    </a:solidFill>
                    <a:miter lim="800000"/>
                    <a:headEnd/>
                    <a:tailEnd/>
                  </a:ln>
                </p:spPr>
                <p:txBody>
                  <a:bodyPr wrap="none" lIns="45720" tIns="0" rIns="0" bIns="0" anchor="ctr"/>
                  <a:lstStyle/>
                  <a:p>
                    <a:endParaRPr lang="en-US" sz="1200" b="1">
                      <a:latin typeface="Arial" charset="0"/>
                    </a:endParaRPr>
                  </a:p>
                </p:txBody>
              </p:sp>
              <p:sp>
                <p:nvSpPr>
                  <p:cNvPr id="24631" name="Rectangle 128"/>
                  <p:cNvSpPr>
                    <a:spLocks noChangeArrowheads="1"/>
                  </p:cNvSpPr>
                  <p:nvPr/>
                </p:nvSpPr>
                <p:spPr bwMode="auto">
                  <a:xfrm>
                    <a:off x="707" y="1565"/>
                    <a:ext cx="124" cy="52"/>
                  </a:xfrm>
                  <a:prstGeom prst="rect">
                    <a:avLst/>
                  </a:prstGeom>
                  <a:solidFill>
                    <a:srgbClr val="FF6600"/>
                  </a:solidFill>
                  <a:ln w="9525">
                    <a:solidFill>
                      <a:srgbClr val="969696"/>
                    </a:solidFill>
                    <a:miter lim="800000"/>
                    <a:headEnd/>
                    <a:tailEnd/>
                  </a:ln>
                </p:spPr>
                <p:txBody>
                  <a:bodyPr wrap="none" lIns="45720" tIns="0" rIns="0" bIns="0" anchor="ctr"/>
                  <a:lstStyle/>
                  <a:p>
                    <a:endParaRPr lang="en-US" sz="1200" b="1">
                      <a:latin typeface="Arial" charset="0"/>
                    </a:endParaRPr>
                  </a:p>
                </p:txBody>
              </p:sp>
            </p:grpSp>
            <p:sp>
              <p:nvSpPr>
                <p:cNvPr id="24614" name="Rectangle 129"/>
                <p:cNvSpPr>
                  <a:spLocks noChangeArrowheads="1"/>
                </p:cNvSpPr>
                <p:nvPr/>
              </p:nvSpPr>
              <p:spPr bwMode="auto">
                <a:xfrm>
                  <a:off x="0" y="2879"/>
                  <a:ext cx="1843" cy="115"/>
                </a:xfrm>
                <a:prstGeom prst="rect">
                  <a:avLst/>
                </a:prstGeom>
                <a:solidFill>
                  <a:srgbClr val="99FF66"/>
                </a:solidFill>
                <a:ln w="9525">
                  <a:solidFill>
                    <a:srgbClr val="969696"/>
                  </a:solidFill>
                  <a:miter lim="800000"/>
                  <a:headEnd/>
                  <a:tailEnd/>
                </a:ln>
              </p:spPr>
              <p:txBody>
                <a:bodyPr wrap="none" lIns="0" tIns="0" rIns="0" bIns="0" anchor="ctr"/>
                <a:lstStyle/>
                <a:p>
                  <a:pPr algn="ctr"/>
                  <a:endParaRPr lang="en-US" sz="1400" b="1">
                    <a:latin typeface="Arial" charset="0"/>
                  </a:endParaRPr>
                </a:p>
              </p:txBody>
            </p:sp>
            <p:sp>
              <p:nvSpPr>
                <p:cNvPr id="24615" name="Line 130"/>
                <p:cNvSpPr>
                  <a:spLocks noChangeShapeType="1"/>
                </p:cNvSpPr>
                <p:nvPr/>
              </p:nvSpPr>
              <p:spPr bwMode="auto">
                <a:xfrm>
                  <a:off x="115" y="2879"/>
                  <a:ext cx="0" cy="115"/>
                </a:xfrm>
                <a:prstGeom prst="line">
                  <a:avLst/>
                </a:prstGeom>
                <a:noFill/>
                <a:ln w="9525">
                  <a:solidFill>
                    <a:srgbClr val="969696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lIns="0" tIns="0" rIns="0" bIns="0" anchor="ctr"/>
                <a:lstStyle/>
                <a:p>
                  <a:endParaRPr lang="en-US"/>
                </a:p>
              </p:txBody>
            </p:sp>
            <p:sp>
              <p:nvSpPr>
                <p:cNvPr id="24616" name="Line 131"/>
                <p:cNvSpPr>
                  <a:spLocks noChangeShapeType="1"/>
                </p:cNvSpPr>
                <p:nvPr/>
              </p:nvSpPr>
              <p:spPr bwMode="auto">
                <a:xfrm>
                  <a:off x="230" y="2879"/>
                  <a:ext cx="0" cy="115"/>
                </a:xfrm>
                <a:prstGeom prst="line">
                  <a:avLst/>
                </a:prstGeom>
                <a:noFill/>
                <a:ln w="9525">
                  <a:solidFill>
                    <a:srgbClr val="969696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lIns="0" tIns="0" rIns="0" bIns="0" anchor="ctr"/>
                <a:lstStyle/>
                <a:p>
                  <a:endParaRPr lang="en-US"/>
                </a:p>
              </p:txBody>
            </p:sp>
            <p:sp>
              <p:nvSpPr>
                <p:cNvPr id="24617" name="Line 132"/>
                <p:cNvSpPr>
                  <a:spLocks noChangeShapeType="1"/>
                </p:cNvSpPr>
                <p:nvPr/>
              </p:nvSpPr>
              <p:spPr bwMode="auto">
                <a:xfrm>
                  <a:off x="345" y="2879"/>
                  <a:ext cx="0" cy="115"/>
                </a:xfrm>
                <a:prstGeom prst="line">
                  <a:avLst/>
                </a:prstGeom>
                <a:noFill/>
                <a:ln w="9525">
                  <a:solidFill>
                    <a:srgbClr val="969696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lIns="0" tIns="0" rIns="0" bIns="0" anchor="ctr"/>
                <a:lstStyle/>
                <a:p>
                  <a:endParaRPr lang="en-US"/>
                </a:p>
              </p:txBody>
            </p:sp>
            <p:sp>
              <p:nvSpPr>
                <p:cNvPr id="24618" name="Line 133"/>
                <p:cNvSpPr>
                  <a:spLocks noChangeShapeType="1"/>
                </p:cNvSpPr>
                <p:nvPr/>
              </p:nvSpPr>
              <p:spPr bwMode="auto">
                <a:xfrm>
                  <a:off x="460" y="2879"/>
                  <a:ext cx="0" cy="115"/>
                </a:xfrm>
                <a:prstGeom prst="line">
                  <a:avLst/>
                </a:prstGeom>
                <a:noFill/>
                <a:ln w="9525">
                  <a:solidFill>
                    <a:srgbClr val="969696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lIns="0" tIns="0" rIns="0" bIns="0" anchor="ctr"/>
                <a:lstStyle/>
                <a:p>
                  <a:endParaRPr lang="en-US"/>
                </a:p>
              </p:txBody>
            </p:sp>
            <p:sp>
              <p:nvSpPr>
                <p:cNvPr id="24619" name="Line 134"/>
                <p:cNvSpPr>
                  <a:spLocks noChangeShapeType="1"/>
                </p:cNvSpPr>
                <p:nvPr/>
              </p:nvSpPr>
              <p:spPr bwMode="auto">
                <a:xfrm>
                  <a:off x="575" y="2879"/>
                  <a:ext cx="0" cy="115"/>
                </a:xfrm>
                <a:prstGeom prst="line">
                  <a:avLst/>
                </a:prstGeom>
                <a:noFill/>
                <a:ln w="9525">
                  <a:solidFill>
                    <a:srgbClr val="969696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lIns="0" tIns="0" rIns="0" bIns="0" anchor="ctr"/>
                <a:lstStyle/>
                <a:p>
                  <a:endParaRPr lang="en-US"/>
                </a:p>
              </p:txBody>
            </p:sp>
            <p:sp>
              <p:nvSpPr>
                <p:cNvPr id="24620" name="Line 135"/>
                <p:cNvSpPr>
                  <a:spLocks noChangeShapeType="1"/>
                </p:cNvSpPr>
                <p:nvPr/>
              </p:nvSpPr>
              <p:spPr bwMode="auto">
                <a:xfrm flipH="1">
                  <a:off x="690" y="2879"/>
                  <a:ext cx="1" cy="115"/>
                </a:xfrm>
                <a:prstGeom prst="line">
                  <a:avLst/>
                </a:prstGeom>
                <a:noFill/>
                <a:ln w="9525">
                  <a:solidFill>
                    <a:srgbClr val="969696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lIns="0" tIns="0" rIns="0" bIns="0" anchor="ctr"/>
                <a:lstStyle/>
                <a:p>
                  <a:endParaRPr lang="en-US"/>
                </a:p>
              </p:txBody>
            </p:sp>
            <p:sp>
              <p:nvSpPr>
                <p:cNvPr id="24621" name="Line 136"/>
                <p:cNvSpPr>
                  <a:spLocks noChangeShapeType="1"/>
                </p:cNvSpPr>
                <p:nvPr/>
              </p:nvSpPr>
              <p:spPr bwMode="auto">
                <a:xfrm flipH="1">
                  <a:off x="1381" y="2879"/>
                  <a:ext cx="1" cy="115"/>
                </a:xfrm>
                <a:prstGeom prst="line">
                  <a:avLst/>
                </a:prstGeom>
                <a:noFill/>
                <a:ln w="9525">
                  <a:solidFill>
                    <a:srgbClr val="969696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lIns="0" tIns="0" rIns="0" bIns="0" anchor="ctr"/>
                <a:lstStyle/>
                <a:p>
                  <a:endParaRPr lang="en-US"/>
                </a:p>
              </p:txBody>
            </p:sp>
            <p:sp>
              <p:nvSpPr>
                <p:cNvPr id="24622" name="Line 137"/>
                <p:cNvSpPr>
                  <a:spLocks noChangeShapeType="1"/>
                </p:cNvSpPr>
                <p:nvPr/>
              </p:nvSpPr>
              <p:spPr bwMode="auto">
                <a:xfrm flipH="1">
                  <a:off x="806" y="2879"/>
                  <a:ext cx="1" cy="115"/>
                </a:xfrm>
                <a:prstGeom prst="line">
                  <a:avLst/>
                </a:prstGeom>
                <a:noFill/>
                <a:ln w="9525">
                  <a:solidFill>
                    <a:srgbClr val="969696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lIns="0" tIns="0" rIns="0" bIns="0" anchor="ctr"/>
                <a:lstStyle/>
                <a:p>
                  <a:endParaRPr lang="en-US"/>
                </a:p>
              </p:txBody>
            </p:sp>
            <p:sp>
              <p:nvSpPr>
                <p:cNvPr id="24623" name="Line 138"/>
                <p:cNvSpPr>
                  <a:spLocks noChangeShapeType="1"/>
                </p:cNvSpPr>
                <p:nvPr/>
              </p:nvSpPr>
              <p:spPr bwMode="auto">
                <a:xfrm flipH="1">
                  <a:off x="921" y="2879"/>
                  <a:ext cx="1" cy="115"/>
                </a:xfrm>
                <a:prstGeom prst="line">
                  <a:avLst/>
                </a:prstGeom>
                <a:noFill/>
                <a:ln w="9525">
                  <a:solidFill>
                    <a:srgbClr val="969696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lIns="0" tIns="0" rIns="0" bIns="0" anchor="ctr"/>
                <a:lstStyle/>
                <a:p>
                  <a:endParaRPr lang="en-US"/>
                </a:p>
              </p:txBody>
            </p:sp>
            <p:sp>
              <p:nvSpPr>
                <p:cNvPr id="24624" name="Line 139"/>
                <p:cNvSpPr>
                  <a:spLocks noChangeShapeType="1"/>
                </p:cNvSpPr>
                <p:nvPr/>
              </p:nvSpPr>
              <p:spPr bwMode="auto">
                <a:xfrm flipH="1">
                  <a:off x="1036" y="2879"/>
                  <a:ext cx="1" cy="115"/>
                </a:xfrm>
                <a:prstGeom prst="line">
                  <a:avLst/>
                </a:prstGeom>
                <a:noFill/>
                <a:ln w="9525">
                  <a:solidFill>
                    <a:srgbClr val="969696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lIns="0" tIns="0" rIns="0" bIns="0" anchor="ctr"/>
                <a:lstStyle/>
                <a:p>
                  <a:endParaRPr lang="en-US"/>
                </a:p>
              </p:txBody>
            </p:sp>
            <p:sp>
              <p:nvSpPr>
                <p:cNvPr id="24625" name="Line 140"/>
                <p:cNvSpPr>
                  <a:spLocks noChangeShapeType="1"/>
                </p:cNvSpPr>
                <p:nvPr/>
              </p:nvSpPr>
              <p:spPr bwMode="auto">
                <a:xfrm flipH="1">
                  <a:off x="1151" y="2879"/>
                  <a:ext cx="1" cy="115"/>
                </a:xfrm>
                <a:prstGeom prst="line">
                  <a:avLst/>
                </a:prstGeom>
                <a:noFill/>
                <a:ln w="9525">
                  <a:solidFill>
                    <a:srgbClr val="969696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lIns="0" tIns="0" rIns="0" bIns="0" anchor="ctr"/>
                <a:lstStyle/>
                <a:p>
                  <a:endParaRPr lang="en-US"/>
                </a:p>
              </p:txBody>
            </p:sp>
            <p:sp>
              <p:nvSpPr>
                <p:cNvPr id="24626" name="Line 141"/>
                <p:cNvSpPr>
                  <a:spLocks noChangeShapeType="1"/>
                </p:cNvSpPr>
                <p:nvPr/>
              </p:nvSpPr>
              <p:spPr bwMode="auto">
                <a:xfrm flipH="1">
                  <a:off x="1266" y="2879"/>
                  <a:ext cx="1" cy="115"/>
                </a:xfrm>
                <a:prstGeom prst="line">
                  <a:avLst/>
                </a:prstGeom>
                <a:noFill/>
                <a:ln w="9525">
                  <a:solidFill>
                    <a:srgbClr val="969696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lIns="0" tIns="0" rIns="0" bIns="0" anchor="ctr"/>
                <a:lstStyle/>
                <a:p>
                  <a:endParaRPr lang="en-US"/>
                </a:p>
              </p:txBody>
            </p:sp>
            <p:sp>
              <p:nvSpPr>
                <p:cNvPr id="24627" name="Line 142"/>
                <p:cNvSpPr>
                  <a:spLocks noChangeShapeType="1"/>
                </p:cNvSpPr>
                <p:nvPr/>
              </p:nvSpPr>
              <p:spPr bwMode="auto">
                <a:xfrm flipH="1">
                  <a:off x="1497" y="2879"/>
                  <a:ext cx="1" cy="115"/>
                </a:xfrm>
                <a:prstGeom prst="line">
                  <a:avLst/>
                </a:prstGeom>
                <a:noFill/>
                <a:ln w="9525">
                  <a:solidFill>
                    <a:srgbClr val="969696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lIns="0" tIns="0" rIns="0" bIns="0" anchor="ctr"/>
                <a:lstStyle/>
                <a:p>
                  <a:endParaRPr lang="en-US"/>
                </a:p>
              </p:txBody>
            </p:sp>
            <p:sp>
              <p:nvSpPr>
                <p:cNvPr id="24628" name="Line 143"/>
                <p:cNvSpPr>
                  <a:spLocks noChangeShapeType="1"/>
                </p:cNvSpPr>
                <p:nvPr/>
              </p:nvSpPr>
              <p:spPr bwMode="auto">
                <a:xfrm flipH="1">
                  <a:off x="1612" y="2879"/>
                  <a:ext cx="1" cy="115"/>
                </a:xfrm>
                <a:prstGeom prst="line">
                  <a:avLst/>
                </a:prstGeom>
                <a:noFill/>
                <a:ln w="9525">
                  <a:solidFill>
                    <a:srgbClr val="969696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lIns="0" tIns="0" rIns="0" bIns="0" anchor="ctr"/>
                <a:lstStyle/>
                <a:p>
                  <a:endParaRPr lang="en-US"/>
                </a:p>
              </p:txBody>
            </p:sp>
            <p:sp>
              <p:nvSpPr>
                <p:cNvPr id="24629" name="Line 144"/>
                <p:cNvSpPr>
                  <a:spLocks noChangeShapeType="1"/>
                </p:cNvSpPr>
                <p:nvPr/>
              </p:nvSpPr>
              <p:spPr bwMode="auto">
                <a:xfrm flipH="1">
                  <a:off x="1727" y="2879"/>
                  <a:ext cx="1" cy="115"/>
                </a:xfrm>
                <a:prstGeom prst="line">
                  <a:avLst/>
                </a:prstGeom>
                <a:noFill/>
                <a:ln w="9525">
                  <a:solidFill>
                    <a:srgbClr val="969696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lIns="0" tIns="0" rIns="0" bIns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4593" name="Group 145"/>
              <p:cNvGrpSpPr>
                <a:grpSpLocks/>
              </p:cNvGrpSpPr>
              <p:nvPr/>
            </p:nvGrpSpPr>
            <p:grpSpPr bwMode="auto">
              <a:xfrm>
                <a:off x="1888" y="3729"/>
                <a:ext cx="1984" cy="118"/>
                <a:chOff x="-141" y="2876"/>
                <a:chExt cx="1984" cy="118"/>
              </a:xfrm>
            </p:grpSpPr>
            <p:grpSp>
              <p:nvGrpSpPr>
                <p:cNvPr id="24594" name="Group 146"/>
                <p:cNvGrpSpPr>
                  <a:grpSpLocks/>
                </p:cNvGrpSpPr>
                <p:nvPr/>
              </p:nvGrpSpPr>
              <p:grpSpPr bwMode="auto">
                <a:xfrm>
                  <a:off x="-141" y="2876"/>
                  <a:ext cx="124" cy="115"/>
                  <a:chOff x="707" y="1508"/>
                  <a:chExt cx="124" cy="109"/>
                </a:xfrm>
              </p:grpSpPr>
              <p:sp>
                <p:nvSpPr>
                  <p:cNvPr id="24611" name="Rectangle 147"/>
                  <p:cNvSpPr>
                    <a:spLocks noChangeArrowheads="1"/>
                  </p:cNvSpPr>
                  <p:nvPr/>
                </p:nvSpPr>
                <p:spPr bwMode="auto">
                  <a:xfrm>
                    <a:off x="707" y="1508"/>
                    <a:ext cx="124" cy="52"/>
                  </a:xfrm>
                  <a:prstGeom prst="rect">
                    <a:avLst/>
                  </a:prstGeom>
                  <a:solidFill>
                    <a:srgbClr val="FFCC00"/>
                  </a:solidFill>
                  <a:ln w="9525">
                    <a:solidFill>
                      <a:srgbClr val="969696"/>
                    </a:solidFill>
                    <a:miter lim="800000"/>
                    <a:headEnd/>
                    <a:tailEnd/>
                  </a:ln>
                </p:spPr>
                <p:txBody>
                  <a:bodyPr wrap="none" lIns="45720" tIns="0" rIns="0" bIns="0" anchor="ctr"/>
                  <a:lstStyle/>
                  <a:p>
                    <a:endParaRPr lang="en-US" sz="1200" b="1">
                      <a:latin typeface="Arial" charset="0"/>
                    </a:endParaRPr>
                  </a:p>
                </p:txBody>
              </p:sp>
              <p:sp>
                <p:nvSpPr>
                  <p:cNvPr id="24612" name="Rectangle 148"/>
                  <p:cNvSpPr>
                    <a:spLocks noChangeArrowheads="1"/>
                  </p:cNvSpPr>
                  <p:nvPr/>
                </p:nvSpPr>
                <p:spPr bwMode="auto">
                  <a:xfrm>
                    <a:off x="707" y="1565"/>
                    <a:ext cx="124" cy="52"/>
                  </a:xfrm>
                  <a:prstGeom prst="rect">
                    <a:avLst/>
                  </a:prstGeom>
                  <a:solidFill>
                    <a:srgbClr val="FF6600"/>
                  </a:solidFill>
                  <a:ln w="9525">
                    <a:solidFill>
                      <a:srgbClr val="969696"/>
                    </a:solidFill>
                    <a:miter lim="800000"/>
                    <a:headEnd/>
                    <a:tailEnd/>
                  </a:ln>
                </p:spPr>
                <p:txBody>
                  <a:bodyPr wrap="none" lIns="45720" tIns="0" rIns="0" bIns="0" anchor="ctr"/>
                  <a:lstStyle/>
                  <a:p>
                    <a:endParaRPr lang="en-US" sz="1200" b="1">
                      <a:latin typeface="Arial" charset="0"/>
                    </a:endParaRPr>
                  </a:p>
                </p:txBody>
              </p:sp>
            </p:grpSp>
            <p:sp>
              <p:nvSpPr>
                <p:cNvPr id="24595" name="Rectangle 149"/>
                <p:cNvSpPr>
                  <a:spLocks noChangeArrowheads="1"/>
                </p:cNvSpPr>
                <p:nvPr/>
              </p:nvSpPr>
              <p:spPr bwMode="auto">
                <a:xfrm>
                  <a:off x="0" y="2879"/>
                  <a:ext cx="1843" cy="115"/>
                </a:xfrm>
                <a:prstGeom prst="rect">
                  <a:avLst/>
                </a:prstGeom>
                <a:solidFill>
                  <a:srgbClr val="99FF66"/>
                </a:solidFill>
                <a:ln w="9525">
                  <a:solidFill>
                    <a:srgbClr val="969696"/>
                  </a:solidFill>
                  <a:miter lim="800000"/>
                  <a:headEnd/>
                  <a:tailEnd/>
                </a:ln>
              </p:spPr>
              <p:txBody>
                <a:bodyPr wrap="none" lIns="0" tIns="0" rIns="0" bIns="0" anchor="ctr"/>
                <a:lstStyle/>
                <a:p>
                  <a:pPr algn="ctr"/>
                  <a:endParaRPr lang="en-US" sz="1400" b="1">
                    <a:latin typeface="Arial" charset="0"/>
                  </a:endParaRPr>
                </a:p>
              </p:txBody>
            </p:sp>
            <p:sp>
              <p:nvSpPr>
                <p:cNvPr id="24596" name="Line 150"/>
                <p:cNvSpPr>
                  <a:spLocks noChangeShapeType="1"/>
                </p:cNvSpPr>
                <p:nvPr/>
              </p:nvSpPr>
              <p:spPr bwMode="auto">
                <a:xfrm>
                  <a:off x="115" y="2879"/>
                  <a:ext cx="0" cy="115"/>
                </a:xfrm>
                <a:prstGeom prst="line">
                  <a:avLst/>
                </a:prstGeom>
                <a:noFill/>
                <a:ln w="9525">
                  <a:solidFill>
                    <a:srgbClr val="969696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lIns="0" tIns="0" rIns="0" bIns="0" anchor="ctr"/>
                <a:lstStyle/>
                <a:p>
                  <a:endParaRPr lang="en-US"/>
                </a:p>
              </p:txBody>
            </p:sp>
            <p:sp>
              <p:nvSpPr>
                <p:cNvPr id="24597" name="Line 151"/>
                <p:cNvSpPr>
                  <a:spLocks noChangeShapeType="1"/>
                </p:cNvSpPr>
                <p:nvPr/>
              </p:nvSpPr>
              <p:spPr bwMode="auto">
                <a:xfrm>
                  <a:off x="230" y="2879"/>
                  <a:ext cx="0" cy="115"/>
                </a:xfrm>
                <a:prstGeom prst="line">
                  <a:avLst/>
                </a:prstGeom>
                <a:noFill/>
                <a:ln w="9525">
                  <a:solidFill>
                    <a:srgbClr val="969696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lIns="0" tIns="0" rIns="0" bIns="0" anchor="ctr"/>
                <a:lstStyle/>
                <a:p>
                  <a:endParaRPr lang="en-US"/>
                </a:p>
              </p:txBody>
            </p:sp>
            <p:sp>
              <p:nvSpPr>
                <p:cNvPr id="24598" name="Line 152"/>
                <p:cNvSpPr>
                  <a:spLocks noChangeShapeType="1"/>
                </p:cNvSpPr>
                <p:nvPr/>
              </p:nvSpPr>
              <p:spPr bwMode="auto">
                <a:xfrm>
                  <a:off x="345" y="2879"/>
                  <a:ext cx="0" cy="115"/>
                </a:xfrm>
                <a:prstGeom prst="line">
                  <a:avLst/>
                </a:prstGeom>
                <a:noFill/>
                <a:ln w="9525">
                  <a:solidFill>
                    <a:srgbClr val="969696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lIns="0" tIns="0" rIns="0" bIns="0" anchor="ctr"/>
                <a:lstStyle/>
                <a:p>
                  <a:endParaRPr lang="en-US"/>
                </a:p>
              </p:txBody>
            </p:sp>
            <p:sp>
              <p:nvSpPr>
                <p:cNvPr id="24599" name="Line 153"/>
                <p:cNvSpPr>
                  <a:spLocks noChangeShapeType="1"/>
                </p:cNvSpPr>
                <p:nvPr/>
              </p:nvSpPr>
              <p:spPr bwMode="auto">
                <a:xfrm>
                  <a:off x="460" y="2879"/>
                  <a:ext cx="0" cy="115"/>
                </a:xfrm>
                <a:prstGeom prst="line">
                  <a:avLst/>
                </a:prstGeom>
                <a:noFill/>
                <a:ln w="9525">
                  <a:solidFill>
                    <a:srgbClr val="969696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lIns="0" tIns="0" rIns="0" bIns="0" anchor="ctr"/>
                <a:lstStyle/>
                <a:p>
                  <a:endParaRPr lang="en-US"/>
                </a:p>
              </p:txBody>
            </p:sp>
            <p:sp>
              <p:nvSpPr>
                <p:cNvPr id="24600" name="Line 154"/>
                <p:cNvSpPr>
                  <a:spLocks noChangeShapeType="1"/>
                </p:cNvSpPr>
                <p:nvPr/>
              </p:nvSpPr>
              <p:spPr bwMode="auto">
                <a:xfrm>
                  <a:off x="575" y="2879"/>
                  <a:ext cx="0" cy="115"/>
                </a:xfrm>
                <a:prstGeom prst="line">
                  <a:avLst/>
                </a:prstGeom>
                <a:noFill/>
                <a:ln w="9525">
                  <a:solidFill>
                    <a:srgbClr val="969696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lIns="0" tIns="0" rIns="0" bIns="0" anchor="ctr"/>
                <a:lstStyle/>
                <a:p>
                  <a:endParaRPr lang="en-US"/>
                </a:p>
              </p:txBody>
            </p:sp>
            <p:sp>
              <p:nvSpPr>
                <p:cNvPr id="24601" name="Line 155"/>
                <p:cNvSpPr>
                  <a:spLocks noChangeShapeType="1"/>
                </p:cNvSpPr>
                <p:nvPr/>
              </p:nvSpPr>
              <p:spPr bwMode="auto">
                <a:xfrm flipH="1">
                  <a:off x="690" y="2879"/>
                  <a:ext cx="1" cy="115"/>
                </a:xfrm>
                <a:prstGeom prst="line">
                  <a:avLst/>
                </a:prstGeom>
                <a:noFill/>
                <a:ln w="9525">
                  <a:solidFill>
                    <a:srgbClr val="969696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lIns="0" tIns="0" rIns="0" bIns="0" anchor="ctr"/>
                <a:lstStyle/>
                <a:p>
                  <a:endParaRPr lang="en-US"/>
                </a:p>
              </p:txBody>
            </p:sp>
            <p:sp>
              <p:nvSpPr>
                <p:cNvPr id="24602" name="Line 156"/>
                <p:cNvSpPr>
                  <a:spLocks noChangeShapeType="1"/>
                </p:cNvSpPr>
                <p:nvPr/>
              </p:nvSpPr>
              <p:spPr bwMode="auto">
                <a:xfrm flipH="1">
                  <a:off x="1381" y="2879"/>
                  <a:ext cx="1" cy="115"/>
                </a:xfrm>
                <a:prstGeom prst="line">
                  <a:avLst/>
                </a:prstGeom>
                <a:noFill/>
                <a:ln w="9525">
                  <a:solidFill>
                    <a:srgbClr val="969696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lIns="0" tIns="0" rIns="0" bIns="0" anchor="ctr"/>
                <a:lstStyle/>
                <a:p>
                  <a:endParaRPr lang="en-US"/>
                </a:p>
              </p:txBody>
            </p:sp>
            <p:sp>
              <p:nvSpPr>
                <p:cNvPr id="24603" name="Line 157"/>
                <p:cNvSpPr>
                  <a:spLocks noChangeShapeType="1"/>
                </p:cNvSpPr>
                <p:nvPr/>
              </p:nvSpPr>
              <p:spPr bwMode="auto">
                <a:xfrm flipH="1">
                  <a:off x="806" y="2879"/>
                  <a:ext cx="1" cy="115"/>
                </a:xfrm>
                <a:prstGeom prst="line">
                  <a:avLst/>
                </a:prstGeom>
                <a:noFill/>
                <a:ln w="9525">
                  <a:solidFill>
                    <a:srgbClr val="969696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lIns="0" tIns="0" rIns="0" bIns="0" anchor="ctr"/>
                <a:lstStyle/>
                <a:p>
                  <a:endParaRPr lang="en-US"/>
                </a:p>
              </p:txBody>
            </p:sp>
            <p:sp>
              <p:nvSpPr>
                <p:cNvPr id="24604" name="Line 158"/>
                <p:cNvSpPr>
                  <a:spLocks noChangeShapeType="1"/>
                </p:cNvSpPr>
                <p:nvPr/>
              </p:nvSpPr>
              <p:spPr bwMode="auto">
                <a:xfrm flipH="1">
                  <a:off x="921" y="2879"/>
                  <a:ext cx="1" cy="115"/>
                </a:xfrm>
                <a:prstGeom prst="line">
                  <a:avLst/>
                </a:prstGeom>
                <a:noFill/>
                <a:ln w="9525">
                  <a:solidFill>
                    <a:srgbClr val="969696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lIns="0" tIns="0" rIns="0" bIns="0" anchor="ctr"/>
                <a:lstStyle/>
                <a:p>
                  <a:endParaRPr lang="en-US"/>
                </a:p>
              </p:txBody>
            </p:sp>
            <p:sp>
              <p:nvSpPr>
                <p:cNvPr id="24605" name="Line 159"/>
                <p:cNvSpPr>
                  <a:spLocks noChangeShapeType="1"/>
                </p:cNvSpPr>
                <p:nvPr/>
              </p:nvSpPr>
              <p:spPr bwMode="auto">
                <a:xfrm flipH="1">
                  <a:off x="1036" y="2879"/>
                  <a:ext cx="1" cy="115"/>
                </a:xfrm>
                <a:prstGeom prst="line">
                  <a:avLst/>
                </a:prstGeom>
                <a:noFill/>
                <a:ln w="9525">
                  <a:solidFill>
                    <a:srgbClr val="969696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lIns="0" tIns="0" rIns="0" bIns="0" anchor="ctr"/>
                <a:lstStyle/>
                <a:p>
                  <a:endParaRPr lang="en-US"/>
                </a:p>
              </p:txBody>
            </p:sp>
            <p:sp>
              <p:nvSpPr>
                <p:cNvPr id="24606" name="Line 160"/>
                <p:cNvSpPr>
                  <a:spLocks noChangeShapeType="1"/>
                </p:cNvSpPr>
                <p:nvPr/>
              </p:nvSpPr>
              <p:spPr bwMode="auto">
                <a:xfrm flipH="1">
                  <a:off x="1151" y="2879"/>
                  <a:ext cx="1" cy="115"/>
                </a:xfrm>
                <a:prstGeom prst="line">
                  <a:avLst/>
                </a:prstGeom>
                <a:noFill/>
                <a:ln w="9525">
                  <a:solidFill>
                    <a:srgbClr val="969696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lIns="0" tIns="0" rIns="0" bIns="0" anchor="ctr"/>
                <a:lstStyle/>
                <a:p>
                  <a:endParaRPr lang="en-US"/>
                </a:p>
              </p:txBody>
            </p:sp>
            <p:sp>
              <p:nvSpPr>
                <p:cNvPr id="24607" name="Line 161"/>
                <p:cNvSpPr>
                  <a:spLocks noChangeShapeType="1"/>
                </p:cNvSpPr>
                <p:nvPr/>
              </p:nvSpPr>
              <p:spPr bwMode="auto">
                <a:xfrm flipH="1">
                  <a:off x="1266" y="2879"/>
                  <a:ext cx="1" cy="115"/>
                </a:xfrm>
                <a:prstGeom prst="line">
                  <a:avLst/>
                </a:prstGeom>
                <a:noFill/>
                <a:ln w="9525">
                  <a:solidFill>
                    <a:srgbClr val="969696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lIns="0" tIns="0" rIns="0" bIns="0" anchor="ctr"/>
                <a:lstStyle/>
                <a:p>
                  <a:endParaRPr lang="en-US"/>
                </a:p>
              </p:txBody>
            </p:sp>
            <p:sp>
              <p:nvSpPr>
                <p:cNvPr id="24608" name="Line 162"/>
                <p:cNvSpPr>
                  <a:spLocks noChangeShapeType="1"/>
                </p:cNvSpPr>
                <p:nvPr/>
              </p:nvSpPr>
              <p:spPr bwMode="auto">
                <a:xfrm flipH="1">
                  <a:off x="1497" y="2879"/>
                  <a:ext cx="1" cy="115"/>
                </a:xfrm>
                <a:prstGeom prst="line">
                  <a:avLst/>
                </a:prstGeom>
                <a:noFill/>
                <a:ln w="9525">
                  <a:solidFill>
                    <a:srgbClr val="969696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lIns="0" tIns="0" rIns="0" bIns="0" anchor="ctr"/>
                <a:lstStyle/>
                <a:p>
                  <a:endParaRPr lang="en-US"/>
                </a:p>
              </p:txBody>
            </p:sp>
            <p:sp>
              <p:nvSpPr>
                <p:cNvPr id="24609" name="Line 163"/>
                <p:cNvSpPr>
                  <a:spLocks noChangeShapeType="1"/>
                </p:cNvSpPr>
                <p:nvPr/>
              </p:nvSpPr>
              <p:spPr bwMode="auto">
                <a:xfrm flipH="1">
                  <a:off x="1612" y="2879"/>
                  <a:ext cx="1" cy="115"/>
                </a:xfrm>
                <a:prstGeom prst="line">
                  <a:avLst/>
                </a:prstGeom>
                <a:noFill/>
                <a:ln w="9525">
                  <a:solidFill>
                    <a:srgbClr val="969696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lIns="0" tIns="0" rIns="0" bIns="0" anchor="ctr"/>
                <a:lstStyle/>
                <a:p>
                  <a:endParaRPr lang="en-US"/>
                </a:p>
              </p:txBody>
            </p:sp>
            <p:sp>
              <p:nvSpPr>
                <p:cNvPr id="24610" name="Line 164"/>
                <p:cNvSpPr>
                  <a:spLocks noChangeShapeType="1"/>
                </p:cNvSpPr>
                <p:nvPr/>
              </p:nvSpPr>
              <p:spPr bwMode="auto">
                <a:xfrm flipH="1">
                  <a:off x="1727" y="2879"/>
                  <a:ext cx="1" cy="115"/>
                </a:xfrm>
                <a:prstGeom prst="line">
                  <a:avLst/>
                </a:prstGeom>
                <a:noFill/>
                <a:ln w="9525">
                  <a:solidFill>
                    <a:srgbClr val="969696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lIns="0" tIns="0" rIns="0" bIns="0" anchor="ctr"/>
                <a:lstStyle/>
                <a:p>
                  <a:endParaRPr lang="en-US"/>
                </a:p>
              </p:txBody>
            </p:sp>
          </p:grpSp>
        </p:grpSp>
      </p:grpSp>
      <p:sp>
        <p:nvSpPr>
          <p:cNvPr id="24583" name="Text Box 174"/>
          <p:cNvSpPr txBox="1">
            <a:spLocks noChangeArrowheads="1"/>
          </p:cNvSpPr>
          <p:nvPr/>
        </p:nvSpPr>
        <p:spPr bwMode="auto">
          <a:xfrm>
            <a:off x="6781800" y="3124200"/>
            <a:ext cx="914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b="1">
                <a:latin typeface="Arial" charset="0"/>
              </a:rPr>
              <a:t>GPU</a:t>
            </a:r>
          </a:p>
        </p:txBody>
      </p:sp>
    </p:spTree>
    <p:extLst>
      <p:ext uri="{BB962C8B-B14F-4D97-AF65-F5344CB8AC3E}">
        <p14:creationId xmlns:p14="http://schemas.microsoft.com/office/powerpoint/2010/main" val="37928129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7467600" cy="762000"/>
          </a:xfrm>
        </p:spPr>
        <p:txBody>
          <a:bodyPr/>
          <a:lstStyle/>
          <a:p>
            <a:pPr eaLnBrk="1" hangingPunct="1"/>
            <a:r>
              <a:rPr lang="en-US" dirty="0" smtClean="0"/>
              <a:t>Heterogeneous Computing: Use Both CPU and GPU </a:t>
            </a:r>
          </a:p>
        </p:txBody>
      </p:sp>
      <p:sp>
        <p:nvSpPr>
          <p:cNvPr id="26627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33600"/>
            <a:ext cx="4075113" cy="3960813"/>
          </a:xfrm>
        </p:spPr>
        <p:txBody>
          <a:bodyPr/>
          <a:lstStyle/>
          <a:p>
            <a:pPr eaLnBrk="1" hangingPunct="1"/>
            <a:r>
              <a:rPr lang="en-US" smtClean="0"/>
              <a:t>CPUs for sequential parts where latency matters</a:t>
            </a:r>
          </a:p>
          <a:p>
            <a:pPr lvl="1" eaLnBrk="1" hangingPunct="1"/>
            <a:r>
              <a:rPr lang="en-US" smtClean="0"/>
              <a:t>CPUs can be 10+X faster than GPUs for sequential code</a:t>
            </a:r>
          </a:p>
          <a:p>
            <a:pPr lvl="1" eaLnBrk="1" hangingPunct="1"/>
            <a:endParaRPr lang="en-US" smtClean="0"/>
          </a:p>
        </p:txBody>
      </p:sp>
      <p:sp>
        <p:nvSpPr>
          <p:cNvPr id="26628" name="Content Placeholder 3"/>
          <p:cNvSpPr>
            <a:spLocks noGrp="1"/>
          </p:cNvSpPr>
          <p:nvPr>
            <p:ph sz="half" idx="2"/>
          </p:nvPr>
        </p:nvSpPr>
        <p:spPr>
          <a:xfrm>
            <a:off x="4876800" y="2133600"/>
            <a:ext cx="4076700" cy="3960813"/>
          </a:xfrm>
        </p:spPr>
        <p:txBody>
          <a:bodyPr/>
          <a:lstStyle/>
          <a:p>
            <a:pPr eaLnBrk="1" hangingPunct="1"/>
            <a:r>
              <a:rPr lang="en-US" smtClean="0"/>
              <a:t>GPUs for parallel parts where throughput wins</a:t>
            </a:r>
          </a:p>
          <a:p>
            <a:pPr lvl="1" eaLnBrk="1" hangingPunct="1"/>
            <a:r>
              <a:rPr lang="en-US" smtClean="0"/>
              <a:t>GPUs can be 10+X faster than CPUs for parallel code</a:t>
            </a:r>
          </a:p>
        </p:txBody>
      </p:sp>
      <p:sp>
        <p:nvSpPr>
          <p:cNvPr id="9222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B43BC92-BD9D-485A-8ABA-79F0D1C9A810}" type="slidenum">
              <a:rPr lang="en-US" smtClean="0"/>
              <a:pPr>
                <a:defRPr/>
              </a:pPr>
              <a:t>28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9849784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38" y="2379663"/>
            <a:ext cx="2979738" cy="447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Date Placeholder 1"/>
          <p:cNvSpPr>
            <a:spLocks noGrp="1"/>
          </p:cNvSpPr>
          <p:nvPr>
            <p:ph type="dt" sz="quarter" idx="4294967295"/>
          </p:nvPr>
        </p:nvSpPr>
        <p:spPr bwMode="auto">
          <a:xfrm>
            <a:off x="457200" y="6324600"/>
            <a:ext cx="35052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eaLnBrk="1" hangingPunct="1">
              <a:buFont typeface="Palatino" pitchFamily="18" charset="0"/>
              <a:buNone/>
            </a:pPr>
            <a:r>
              <a:rPr lang="en-US" sz="1200">
                <a:solidFill>
                  <a:srgbClr val="000000"/>
                </a:solidFill>
                <a:latin typeface="Palatino" pitchFamily="18" charset="0"/>
                <a:cs typeface="Times New Roman" pitchFamily="18" charset="0"/>
              </a:rPr>
              <a:t>5/24/2012</a:t>
            </a:r>
          </a:p>
        </p:txBody>
      </p:sp>
      <p:sp>
        <p:nvSpPr>
          <p:cNvPr id="27652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7010400" y="6248400"/>
            <a:ext cx="1903413" cy="4556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buFont typeface="Times New Roman" pitchFamily="18" charset="0"/>
              <a:buNone/>
            </a:pPr>
            <a:r>
              <a:rPr lang="en-US" sz="1400" smtClean="0">
                <a:solidFill>
                  <a:srgbClr val="000000"/>
                </a:solidFill>
              </a:rPr>
              <a:t>(c) Wen-mei Hwu, CTHPC 2012</a:t>
            </a:r>
          </a:p>
        </p:txBody>
      </p:sp>
      <p:pic>
        <p:nvPicPr>
          <p:cNvPr id="2765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38" y="0"/>
            <a:ext cx="3846513" cy="2560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4173538"/>
            <a:ext cx="3352800" cy="2684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5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4438" y="2544763"/>
            <a:ext cx="3230562" cy="431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6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-3175"/>
            <a:ext cx="3168650" cy="255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7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0513" y="-3175"/>
            <a:ext cx="2503487" cy="255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2819400" y="2344992"/>
            <a:ext cx="3657600" cy="2667000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sz="32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endParaRPr lang="en-US" sz="2400" dirty="0" smtClean="0"/>
          </a:p>
          <a:p>
            <a:pPr algn="ctr">
              <a:defRPr/>
            </a:pPr>
            <a:r>
              <a:rPr lang="en-US" sz="3600" dirty="0" smtClean="0"/>
              <a:t>Massive Parallelism - Regularity</a:t>
            </a:r>
          </a:p>
        </p:txBody>
      </p:sp>
    </p:spTree>
    <p:extLst>
      <p:ext uri="{BB962C8B-B14F-4D97-AF65-F5344CB8AC3E}">
        <p14:creationId xmlns:p14="http://schemas.microsoft.com/office/powerpoint/2010/main" val="20635040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5"/>
          <p:cNvSpPr txBox="1">
            <a:spLocks noGrp="1"/>
          </p:cNvSpPr>
          <p:nvPr>
            <p:ph type="title"/>
          </p:nvPr>
        </p:nvSpPr>
        <p:spPr>
          <a:xfrm>
            <a:off x="98250" y="873600"/>
            <a:ext cx="8826600" cy="602700"/>
          </a:xfrm>
          <a:prstGeom prst="rect">
            <a:avLst/>
          </a:prstGeom>
        </p:spPr>
        <p:txBody>
          <a:bodyPr spcFirstLastPara="1" vert="horz" wrap="square" lIns="91425" tIns="91425" rIns="91425" bIns="91425" numCol="1" anchor="ctr" anchorCtr="0" compatLnSpc="1">
            <a:prstTxWarp prst="textNoShape">
              <a:avLst/>
            </a:prstTxWarp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" dirty="0"/>
              <a:t>About me</a:t>
            </a:r>
            <a:endParaRPr dirty="0"/>
          </a:p>
        </p:txBody>
      </p:sp>
      <p:sp>
        <p:nvSpPr>
          <p:cNvPr id="86" name="Google Shape;86;p15"/>
          <p:cNvSpPr txBox="1">
            <a:spLocks noGrp="1"/>
          </p:cNvSpPr>
          <p:nvPr>
            <p:ph type="body" idx="4294967295"/>
          </p:nvPr>
        </p:nvSpPr>
        <p:spPr>
          <a:xfrm>
            <a:off x="471900" y="1741475"/>
            <a:ext cx="8222100" cy="3745200"/>
          </a:xfrm>
          <a:prstGeom prst="rect">
            <a:avLst/>
          </a:prstGeom>
        </p:spPr>
        <p:txBody>
          <a:bodyPr spcFirstLastPara="1" vert="horz" wrap="square" lIns="91425" tIns="91425" rIns="91425" bIns="91425" numCol="1" anchor="t" anchorCtr="0" compatLnSpc="1">
            <a:prstTxWarp prst="textNoShape">
              <a:avLst/>
            </a:prstTxWarp>
            <a:noAutofit/>
          </a:bodyPr>
          <a:lstStyle/>
          <a:p>
            <a:pPr>
              <a:spcBef>
                <a:spcPts val="600"/>
              </a:spcBef>
              <a:spcAft>
                <a:spcPts val="0"/>
              </a:spcAft>
              <a:buFont typeface="Arial"/>
              <a:buChar char="•"/>
            </a:pPr>
            <a:r>
              <a:rPr lang="en-US" sz="2400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BS Electrical Engineering, University of Jordan</a:t>
            </a:r>
          </a:p>
          <a:p>
            <a:pPr>
              <a:spcBef>
                <a:spcPts val="600"/>
              </a:spcBef>
              <a:spcAft>
                <a:spcPts val="0"/>
              </a:spcAft>
              <a:buFont typeface="Arial"/>
              <a:buChar char="•"/>
            </a:pPr>
            <a:r>
              <a:rPr lang="en-US" sz="2400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MS, PhD Computer Engineering, University of Cincinnati</a:t>
            </a:r>
            <a:endParaRPr lang="en-US" sz="24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spcBef>
                <a:spcPts val="600"/>
              </a:spcBef>
              <a:spcAft>
                <a:spcPts val="0"/>
              </a:spcAft>
              <a:buFont typeface="Arial"/>
              <a:buChar char="•"/>
            </a:pPr>
            <a:r>
              <a:rPr lang="en-US" sz="2400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Worked in academia all my life</a:t>
            </a:r>
          </a:p>
          <a:p>
            <a:pPr lvl="1">
              <a:spcBef>
                <a:spcPts val="600"/>
              </a:spcBef>
              <a:spcAft>
                <a:spcPts val="0"/>
              </a:spcAft>
              <a:buFont typeface="Arial"/>
              <a:buChar char="•"/>
            </a:pPr>
            <a:r>
              <a:rPr lang="en-US" sz="2000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State University of New York ~12 years</a:t>
            </a:r>
          </a:p>
          <a:p>
            <a:pPr lvl="1">
              <a:spcBef>
                <a:spcPts val="600"/>
              </a:spcBef>
              <a:spcAft>
                <a:spcPts val="0"/>
              </a:spcAft>
              <a:buFont typeface="Arial"/>
              <a:buChar char="•"/>
            </a:pPr>
            <a:r>
              <a:rPr lang="en-US" sz="2000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Carnegie Mellon University ~3 years</a:t>
            </a:r>
          </a:p>
          <a:p>
            <a:pPr lvl="1">
              <a:spcBef>
                <a:spcPts val="600"/>
              </a:spcBef>
              <a:spcAft>
                <a:spcPts val="0"/>
              </a:spcAft>
              <a:buFont typeface="Arial"/>
              <a:buChar char="•"/>
            </a:pPr>
            <a:r>
              <a:rPr lang="en-US" sz="2000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UCR ~5 years</a:t>
            </a:r>
            <a:endParaRPr lang="en-US" sz="24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spcBef>
                <a:spcPts val="600"/>
              </a:spcBef>
              <a:spcAft>
                <a:spcPts val="0"/>
              </a:spcAft>
              <a:buFont typeface="Arial"/>
              <a:buChar char="•"/>
            </a:pPr>
            <a:r>
              <a:rPr lang="en-US" sz="2400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Area of research: Computer Architecture Security, GPU Microarchitecture, Hardware accelerators, </a:t>
            </a:r>
            <a:r>
              <a:rPr lang="mr-IN" sz="2400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…</a:t>
            </a:r>
            <a:endParaRPr sz="20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indent="0">
              <a:spcBef>
                <a:spcPts val="0"/>
              </a:spcBef>
              <a:spcAft>
                <a:spcPts val="160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87382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Load Balance</a:t>
            </a:r>
          </a:p>
        </p:txBody>
      </p:sp>
      <p:sp>
        <p:nvSpPr>
          <p:cNvPr id="28675" name="Content Placeholder 4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smtClean="0"/>
              <a:t>The total amount of time to complete a parallel job is limited by the thread that takes the longest to finish</a:t>
            </a: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1488743" y="3238500"/>
            <a:ext cx="1752600" cy="381000"/>
          </a:xfrm>
          <a:prstGeom prst="rect">
            <a:avLst/>
          </a:prstGeom>
          <a:solidFill>
            <a:srgbClr val="00B8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1488743" y="3771900"/>
            <a:ext cx="1752600" cy="381000"/>
          </a:xfrm>
          <a:prstGeom prst="rect">
            <a:avLst/>
          </a:prstGeom>
          <a:solidFill>
            <a:srgbClr val="00B8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1488743" y="4305300"/>
            <a:ext cx="1752600" cy="381000"/>
          </a:xfrm>
          <a:prstGeom prst="rect">
            <a:avLst/>
          </a:prstGeom>
          <a:solidFill>
            <a:srgbClr val="00B8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1488743" y="5372100"/>
            <a:ext cx="1752600" cy="381000"/>
          </a:xfrm>
          <a:prstGeom prst="rect">
            <a:avLst/>
          </a:prstGeom>
          <a:solidFill>
            <a:srgbClr val="00B8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" name="Rectangle 8"/>
          <p:cNvSpPr>
            <a:spLocks noChangeArrowheads="1"/>
          </p:cNvSpPr>
          <p:nvPr/>
        </p:nvSpPr>
        <p:spPr bwMode="auto">
          <a:xfrm>
            <a:off x="1488743" y="4838700"/>
            <a:ext cx="1752600" cy="381000"/>
          </a:xfrm>
          <a:prstGeom prst="rect">
            <a:avLst/>
          </a:prstGeom>
          <a:solidFill>
            <a:srgbClr val="00B8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" name="TextBox 14"/>
          <p:cNvSpPr txBox="1">
            <a:spLocks noChangeArrowheads="1"/>
          </p:cNvSpPr>
          <p:nvPr/>
        </p:nvSpPr>
        <p:spPr bwMode="auto">
          <a:xfrm>
            <a:off x="1960231" y="5824538"/>
            <a:ext cx="8096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r>
              <a:rPr lang="en-US">
                <a:solidFill>
                  <a:schemeClr val="tx1"/>
                </a:solidFill>
                <a:latin typeface="+mn-lt"/>
              </a:rPr>
              <a:t>good</a:t>
            </a:r>
          </a:p>
        </p:txBody>
      </p:sp>
      <p:sp>
        <p:nvSpPr>
          <p:cNvPr id="17" name="Rectangle 9"/>
          <p:cNvSpPr>
            <a:spLocks noChangeArrowheads="1"/>
          </p:cNvSpPr>
          <p:nvPr/>
        </p:nvSpPr>
        <p:spPr bwMode="auto">
          <a:xfrm>
            <a:off x="4993943" y="3238500"/>
            <a:ext cx="685800" cy="381000"/>
          </a:xfrm>
          <a:prstGeom prst="rect">
            <a:avLst/>
          </a:prstGeom>
          <a:solidFill>
            <a:srgbClr val="00B8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" name="Rectangle 10"/>
          <p:cNvSpPr>
            <a:spLocks noChangeArrowheads="1"/>
          </p:cNvSpPr>
          <p:nvPr/>
        </p:nvSpPr>
        <p:spPr bwMode="auto">
          <a:xfrm>
            <a:off x="4993943" y="3771900"/>
            <a:ext cx="2743200" cy="381000"/>
          </a:xfrm>
          <a:prstGeom prst="rect">
            <a:avLst/>
          </a:prstGeom>
          <a:solidFill>
            <a:srgbClr val="00B8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" name="Rectangle 11"/>
          <p:cNvSpPr>
            <a:spLocks noChangeArrowheads="1"/>
          </p:cNvSpPr>
          <p:nvPr/>
        </p:nvSpPr>
        <p:spPr bwMode="auto">
          <a:xfrm>
            <a:off x="4993943" y="4305300"/>
            <a:ext cx="685800" cy="381000"/>
          </a:xfrm>
          <a:prstGeom prst="rect">
            <a:avLst/>
          </a:prstGeom>
          <a:solidFill>
            <a:srgbClr val="00B8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" name="Rectangle 12"/>
          <p:cNvSpPr>
            <a:spLocks noChangeArrowheads="1"/>
          </p:cNvSpPr>
          <p:nvPr/>
        </p:nvSpPr>
        <p:spPr bwMode="auto">
          <a:xfrm>
            <a:off x="4993943" y="5372100"/>
            <a:ext cx="685800" cy="381000"/>
          </a:xfrm>
          <a:prstGeom prst="rect">
            <a:avLst/>
          </a:prstGeom>
          <a:solidFill>
            <a:srgbClr val="00B8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" name="Rectangle 13"/>
          <p:cNvSpPr>
            <a:spLocks noChangeArrowheads="1"/>
          </p:cNvSpPr>
          <p:nvPr/>
        </p:nvSpPr>
        <p:spPr bwMode="auto">
          <a:xfrm>
            <a:off x="4993943" y="4838700"/>
            <a:ext cx="685800" cy="381000"/>
          </a:xfrm>
          <a:prstGeom prst="rect">
            <a:avLst/>
          </a:prstGeom>
          <a:solidFill>
            <a:srgbClr val="00B8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" name="TextBox 14"/>
          <p:cNvSpPr txBox="1">
            <a:spLocks noChangeArrowheads="1"/>
          </p:cNvSpPr>
          <p:nvPr/>
        </p:nvSpPr>
        <p:spPr bwMode="auto">
          <a:xfrm>
            <a:off x="5959143" y="5829300"/>
            <a:ext cx="711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r>
              <a:rPr lang="en-US" dirty="0" smtClean="0">
                <a:solidFill>
                  <a:schemeClr val="tx1"/>
                </a:solidFill>
                <a:latin typeface="+mn-lt"/>
              </a:rPr>
              <a:t>bad!</a:t>
            </a:r>
            <a:endParaRPr lang="en-US" dirty="0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211111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3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2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3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3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3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12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6" grpId="0"/>
      <p:bldP spid="17" grpId="0" animBg="1"/>
      <p:bldP spid="18" grpId="0" animBg="1"/>
      <p:bldP spid="19" grpId="0" animBg="1"/>
      <p:bldP spid="20" grpId="0" animBg="1"/>
      <p:bldP spid="21" grpId="0" animBg="1"/>
      <p:bldP spid="2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Global Memory Bandwidth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722313" y="1285875"/>
            <a:ext cx="4041775" cy="685800"/>
          </a:xfrm>
        </p:spPr>
        <p:txBody>
          <a:bodyPr/>
          <a:lstStyle/>
          <a:p>
            <a:pPr algn="ctr"/>
            <a:r>
              <a:rPr lang="en-US" smtClean="0"/>
              <a:t>Ideal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half" idx="3"/>
          </p:nvPr>
        </p:nvSpPr>
        <p:spPr>
          <a:xfrm>
            <a:off x="4953000" y="1295400"/>
            <a:ext cx="4041775" cy="685800"/>
          </a:xfrm>
        </p:spPr>
        <p:txBody>
          <a:bodyPr/>
          <a:lstStyle/>
          <a:p>
            <a:pPr algn="ctr"/>
            <a:r>
              <a:rPr lang="en-US" smtClean="0"/>
              <a:t>Reality</a:t>
            </a: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133600"/>
            <a:ext cx="4572000" cy="3433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2144713"/>
            <a:ext cx="2963863" cy="3951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131077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p"/>
      <p:bldP spid="15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7467600" cy="7620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/>
              <a:t>Conflicting Data Accesses Cause </a:t>
            </a:r>
            <a:r>
              <a:rPr lang="en-US" dirty="0" smtClean="0"/>
              <a:t>Serialization </a:t>
            </a:r>
            <a:r>
              <a:rPr lang="en-US" dirty="0"/>
              <a:t>and Delays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 smtClean="0"/>
          </a:p>
          <a:p>
            <a:r>
              <a:rPr lang="en-US" smtClean="0"/>
              <a:t>Massively parallel execution cannot afford serialization</a:t>
            </a:r>
          </a:p>
          <a:p>
            <a:endParaRPr lang="en-US" sz="2400" smtClean="0"/>
          </a:p>
          <a:p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en-US" smtClean="0"/>
          </a:p>
          <a:p>
            <a:endParaRPr lang="en-US" smtClean="0"/>
          </a:p>
          <a:p>
            <a:endParaRPr lang="en-US" smtClean="0"/>
          </a:p>
          <a:p>
            <a:endParaRPr lang="en-US" smtClean="0"/>
          </a:p>
          <a:p>
            <a:endParaRPr lang="en-US" smtClean="0"/>
          </a:p>
          <a:p>
            <a:endParaRPr lang="en-US" sz="2400" smtClean="0"/>
          </a:p>
          <a:p>
            <a:r>
              <a:rPr lang="en-US" sz="2400" smtClean="0"/>
              <a:t>Contentions in accessing critical data causes serialization</a:t>
            </a:r>
            <a:endParaRPr lang="en-US" smtClean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586163"/>
            <a:ext cx="3657600" cy="2433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9425" y="1376363"/>
            <a:ext cx="213995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465567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6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the stake?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>
              <a:defRPr/>
            </a:pPr>
            <a:endParaRPr lang="en-US" dirty="0" smtClean="0"/>
          </a:p>
          <a:p>
            <a:pPr>
              <a:defRPr/>
            </a:pPr>
            <a:r>
              <a:rPr lang="en-US" dirty="0" smtClean="0"/>
              <a:t>Scalable </a:t>
            </a:r>
            <a:r>
              <a:rPr lang="en-US" dirty="0"/>
              <a:t>and portable software lasts through many hardware generations</a:t>
            </a:r>
          </a:p>
          <a:p>
            <a:pPr>
              <a:defRPr/>
            </a:pPr>
            <a:endParaRPr lang="en-US" dirty="0"/>
          </a:p>
          <a:p>
            <a:pPr marL="0" indent="0" algn="ctr">
              <a:buFont typeface="Arial" pitchFamily="34" charset="0"/>
              <a:buNone/>
              <a:defRPr/>
            </a:pPr>
            <a:r>
              <a:rPr lang="en-US" sz="3600" i="1" dirty="0"/>
              <a:t>Scalable algorithms and libraries can be the best legacy we can leave behind from this </a:t>
            </a:r>
            <a:r>
              <a:rPr lang="en-US" sz="3600" i="1" dirty="0" smtClean="0"/>
              <a:t>era</a:t>
            </a:r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72117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Questions?</a:t>
            </a:r>
            <a:endParaRPr lang="en-US"/>
          </a:p>
        </p:txBody>
      </p:sp>
      <p:sp>
        <p:nvSpPr>
          <p:cNvPr id="28675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28676" name="Footer Placeholder 3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charset="0"/>
              </a:defRPr>
            </a:lvl9pPr>
          </a:lstStyle>
          <a:p>
            <a:pPr eaLnBrk="1" hangingPunct="1"/>
            <a:r>
              <a:rPr lang="en-US" sz="1200" dirty="0">
                <a:cs typeface="Times New Roman" pitchFamily="18" charset="0"/>
              </a:rPr>
              <a:t>© David Kirk/NVIDIA and Wen-</a:t>
            </a:r>
            <a:r>
              <a:rPr lang="en-US" sz="1200" dirty="0" err="1">
                <a:cs typeface="Times New Roman" pitchFamily="18" charset="0"/>
              </a:rPr>
              <a:t>mei</a:t>
            </a:r>
            <a:r>
              <a:rPr lang="en-US" sz="1200" dirty="0">
                <a:cs typeface="Times New Roman" pitchFamily="18" charset="0"/>
              </a:rPr>
              <a:t> W. </a:t>
            </a:r>
            <a:r>
              <a:rPr lang="en-US" sz="1200" dirty="0" err="1">
                <a:cs typeface="Times New Roman" pitchFamily="18" charset="0"/>
              </a:rPr>
              <a:t>Hwu</a:t>
            </a:r>
            <a:r>
              <a:rPr lang="en-US" sz="1200" dirty="0">
                <a:cs typeface="Times New Roman" pitchFamily="18" charset="0"/>
              </a:rPr>
              <a:t>, 2007</a:t>
            </a:r>
            <a:r>
              <a:rPr lang="en-US" sz="1200">
                <a:cs typeface="Times New Roman" pitchFamily="18" charset="0"/>
              </a:rPr>
              <a:t>-</a:t>
            </a:r>
            <a:r>
              <a:rPr lang="en-US" sz="1200" smtClean="0">
                <a:cs typeface="Times New Roman" pitchFamily="18" charset="0"/>
              </a:rPr>
              <a:t>2012</a:t>
            </a:r>
            <a:endParaRPr lang="en-US" sz="1200" dirty="0">
              <a:cs typeface="Times New Roman" pitchFamily="18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5A6A9E6-2F9E-4F2D-BAD1-EF4D2C56B511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29722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/>
            </a:r>
            <a:br>
              <a:rPr lang="en-US" sz="3600" dirty="0"/>
            </a:br>
            <a:r>
              <a:rPr lang="en-US" sz="3600" dirty="0"/>
              <a:t>Super Quick</a:t>
            </a:r>
            <a:br>
              <a:rPr lang="en-US" sz="3600" dirty="0"/>
            </a:br>
            <a:r>
              <a:rPr lang="en-US" sz="3600" dirty="0" smtClean="0"/>
              <a:t>OS/Architecture </a:t>
            </a:r>
            <a:r>
              <a:rPr lang="en-US" sz="3600" dirty="0"/>
              <a:t>Review	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00399" y="3276600"/>
            <a:ext cx="5829937" cy="2362200"/>
          </a:xfrm>
        </p:spPr>
        <p:txBody>
          <a:bodyPr/>
          <a:lstStyle/>
          <a:p>
            <a:endParaRPr lang="en-US" sz="18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26109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Software-Hardware stack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8A4EF-CDB0-3142-B866-F3AD53A0F82F}" type="slidenum">
              <a:rPr lang="en-US" smtClean="0"/>
              <a:t>36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3207" y="1533989"/>
            <a:ext cx="4419993" cy="432342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6195142"/>
            <a:ext cx="1205779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dirty="0"/>
              <a:t>Credit:: Mark </a:t>
            </a:r>
            <a:r>
              <a:rPr lang="en-US" sz="600" dirty="0" err="1"/>
              <a:t>Redekopp</a:t>
            </a:r>
            <a:r>
              <a:rPr lang="en-US" sz="600" dirty="0"/>
              <a:t>, USC</a:t>
            </a:r>
          </a:p>
        </p:txBody>
      </p:sp>
    </p:spTree>
    <p:extLst>
      <p:ext uri="{BB962C8B-B14F-4D97-AF65-F5344CB8AC3E}">
        <p14:creationId xmlns:p14="http://schemas.microsoft.com/office/powerpoint/2010/main" val="8788184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Process vs Thread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8A4EF-CDB0-3142-B866-F3AD53A0F82F}" type="slidenum">
              <a:rPr lang="en-US" smtClean="0"/>
              <a:t>37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7896" y="1782040"/>
            <a:ext cx="7288904" cy="420354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6195142"/>
            <a:ext cx="3129383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dirty="0"/>
              <a:t>Source: https://</a:t>
            </a:r>
            <a:r>
              <a:rPr lang="en-US" sz="600" dirty="0" err="1"/>
              <a:t>www.cs.uic.edu</a:t>
            </a:r>
            <a:r>
              <a:rPr lang="en-US" sz="600" dirty="0"/>
              <a:t>/~</a:t>
            </a:r>
            <a:r>
              <a:rPr lang="en-US" sz="600" dirty="0" err="1"/>
              <a:t>jbell</a:t>
            </a:r>
            <a:r>
              <a:rPr lang="en-US" sz="600" dirty="0"/>
              <a:t>/</a:t>
            </a:r>
            <a:r>
              <a:rPr lang="en-US" sz="600" dirty="0" err="1"/>
              <a:t>CourseNotes</a:t>
            </a:r>
            <a:r>
              <a:rPr lang="en-US" sz="600" dirty="0"/>
              <a:t>/</a:t>
            </a:r>
            <a:r>
              <a:rPr lang="en-US" sz="600" dirty="0" err="1"/>
              <a:t>OperatingSystems</a:t>
            </a:r>
            <a:r>
              <a:rPr lang="en-US" sz="600" dirty="0"/>
              <a:t>/4_Threads.html</a:t>
            </a:r>
          </a:p>
        </p:txBody>
      </p:sp>
    </p:spTree>
    <p:extLst>
      <p:ext uri="{BB962C8B-B14F-4D97-AF65-F5344CB8AC3E}">
        <p14:creationId xmlns:p14="http://schemas.microsoft.com/office/powerpoint/2010/main" val="3268233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0EF02B2-6F1E-5A46-95A0-643F3C97E2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Virtual Memory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2724223B-7082-F24B-9AB9-713C861130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8A4EF-CDB0-3142-B866-F3AD53A0F82F}" type="slidenum">
              <a:rPr lang="en-US" smtClean="0"/>
              <a:t>38</a:t>
            </a:fld>
            <a:endParaRPr lang="en-US"/>
          </a:p>
        </p:txBody>
      </p:sp>
      <p:sp>
        <p:nvSpPr>
          <p:cNvPr id="99" name="Content Placeholder 2">
            <a:extLst>
              <a:ext uri="{FF2B5EF4-FFF2-40B4-BE49-F238E27FC236}">
                <a16:creationId xmlns="" xmlns:a16="http://schemas.microsoft.com/office/drawing/2014/main" id="{D6946BC1-5DFD-B841-B5BC-E5E9D5C23E6D}"/>
              </a:ext>
            </a:extLst>
          </p:cNvPr>
          <p:cNvSpPr txBox="1">
            <a:spLocks/>
          </p:cNvSpPr>
          <p:nvPr/>
        </p:nvSpPr>
        <p:spPr bwMode="auto">
          <a:xfrm>
            <a:off x="457200" y="1143000"/>
            <a:ext cx="4942114" cy="510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charset="0"/>
              <a:buBlip>
                <a:blip r:embed="rId2"/>
              </a:buBlip>
              <a:defRPr sz="3000">
                <a:solidFill>
                  <a:schemeClr val="tx1"/>
                </a:solidFill>
                <a:latin typeface="+mn-lt"/>
                <a:ea typeface="+mn-ea"/>
                <a:cs typeface="ＭＳ Ｐゴシック" charset="0"/>
              </a:defRPr>
            </a:lvl1pPr>
            <a:lvl2pPr marL="692150" indent="-34766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0"/>
              <a:buBlip>
                <a:blip r:embed="rId3"/>
              </a:buBlip>
              <a:defRPr sz="2600">
                <a:solidFill>
                  <a:schemeClr val="tx1"/>
                </a:solidFill>
                <a:latin typeface="+mn-lt"/>
                <a:ea typeface="+mn-ea"/>
              </a:defRPr>
            </a:lvl2pPr>
            <a:lvl3pPr marL="987425" indent="-29368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charset="0"/>
              <a:buBlip>
                <a:blip r:embed="rId4"/>
              </a:buBlip>
              <a:defRPr sz="2300">
                <a:solidFill>
                  <a:schemeClr val="tx1"/>
                </a:solidFill>
                <a:latin typeface="+mn-lt"/>
                <a:ea typeface="+mn-ea"/>
              </a:defRPr>
            </a:lvl3pPr>
            <a:lvl4pPr marL="1281113" indent="-2921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charset="0"/>
              <a:buBlip>
                <a:blip r:embed="rId3"/>
              </a:buBlip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1598613" indent="-3159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charset="0"/>
              <a:buBlip>
                <a:blip r:embed="rId4"/>
              </a:buBlip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055813" indent="-3159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charset="0"/>
              <a:buBlip>
                <a:blip r:embed="rId4"/>
              </a:buBlip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513013" indent="-3159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charset="0"/>
              <a:buBlip>
                <a:blip r:embed="rId4"/>
              </a:buBlip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2970213" indent="-3159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charset="0"/>
              <a:buBlip>
                <a:blip r:embed="rId4"/>
              </a:buBlip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427413" indent="-3159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charset="0"/>
              <a:buBlip>
                <a:blip r:embed="rId4"/>
              </a:buBlip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SzPct val="70000"/>
              <a:buFont typeface="Wingdings" charset="0"/>
              <a:buBlip>
                <a:blip r:embed="rId2"/>
              </a:buBlip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ＭＳ Ｐゴシック"/>
              </a:rPr>
              <a:t>Divide memory into equal sized “chunks” or pages (typically 4KB each)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SzPct val="70000"/>
              <a:buFont typeface="Wingdings" charset="0"/>
              <a:buBlip>
                <a:blip r:embed="rId2"/>
              </a:buBlip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ＭＳ Ｐゴシック"/>
              </a:rPr>
              <a:t>Any chunk of Virtual Memory can be assigned to any chunk of Physical Memory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ＭＳ Ｐゴシック"/>
            </a:endParaRPr>
          </a:p>
        </p:txBody>
      </p:sp>
      <p:sp>
        <p:nvSpPr>
          <p:cNvPr id="100" name="Text Box 5">
            <a:extLst>
              <a:ext uri="{FF2B5EF4-FFF2-40B4-BE49-F238E27FC236}">
                <a16:creationId xmlns="" xmlns:a16="http://schemas.microsoft.com/office/drawing/2014/main" id="{F6514619-CD47-CC4C-979C-40A5A73CC9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45265" y="5949164"/>
            <a:ext cx="356188" cy="4616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0</a:t>
            </a:r>
          </a:p>
        </p:txBody>
      </p:sp>
      <p:sp>
        <p:nvSpPr>
          <p:cNvPr id="101" name="Text Box 6">
            <a:extLst>
              <a:ext uri="{FF2B5EF4-FFF2-40B4-BE49-F238E27FC236}">
                <a16:creationId xmlns="" xmlns:a16="http://schemas.microsoft.com/office/drawing/2014/main" id="{45DBD76C-E568-A649-B88A-D0BFBC32E9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45262" y="3104737"/>
            <a:ext cx="2529860" cy="4616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Physical Memory</a:t>
            </a:r>
          </a:p>
        </p:txBody>
      </p:sp>
      <p:sp>
        <p:nvSpPr>
          <p:cNvPr id="102" name="Text Box 8">
            <a:extLst>
              <a:ext uri="{FF2B5EF4-FFF2-40B4-BE49-F238E27FC236}">
                <a16:creationId xmlns="" xmlns:a16="http://schemas.microsoft.com/office/drawing/2014/main" id="{DE589D0C-5C4C-C340-9C1A-4DA60EB7AF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83423" y="1117650"/>
            <a:ext cx="546100" cy="7016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4000" dirty="0">
                <a:solidFill>
                  <a:prstClr val="black"/>
                </a:solidFill>
                <a:latin typeface="Symbol" pitchFamily="18" charset="2"/>
              </a:rPr>
              <a:t>¥</a:t>
            </a:r>
            <a:endParaRPr lang="en-US" sz="4000" dirty="0">
              <a:solidFill>
                <a:srgbClr val="4F81BD"/>
              </a:solidFill>
              <a:latin typeface="Helvetica" pitchFamily="34" charset="0"/>
            </a:endParaRPr>
          </a:p>
        </p:txBody>
      </p:sp>
      <p:sp>
        <p:nvSpPr>
          <p:cNvPr id="103" name="Text Box 9">
            <a:extLst>
              <a:ext uri="{FF2B5EF4-FFF2-40B4-BE49-F238E27FC236}">
                <a16:creationId xmlns="" xmlns:a16="http://schemas.microsoft.com/office/drawing/2014/main" id="{E5F7A89A-6652-374F-91DA-5E4A5DC35C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40450" y="973584"/>
            <a:ext cx="2250168" cy="4616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Virtual Memory</a:t>
            </a:r>
          </a:p>
        </p:txBody>
      </p:sp>
      <p:sp>
        <p:nvSpPr>
          <p:cNvPr id="104" name="Text Box 16">
            <a:extLst>
              <a:ext uri="{FF2B5EF4-FFF2-40B4-BE49-F238E27FC236}">
                <a16:creationId xmlns="" xmlns:a16="http://schemas.microsoft.com/office/drawing/2014/main" id="{4BA98FCE-33BB-9440-A5AC-90880B476F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0222" y="3378343"/>
            <a:ext cx="1074333" cy="4616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64 MB</a:t>
            </a:r>
          </a:p>
        </p:txBody>
      </p:sp>
      <p:grpSp>
        <p:nvGrpSpPr>
          <p:cNvPr id="105" name="Group 17">
            <a:extLst>
              <a:ext uri="{FF2B5EF4-FFF2-40B4-BE49-F238E27FC236}">
                <a16:creationId xmlns="" xmlns:a16="http://schemas.microsoft.com/office/drawing/2014/main" id="{6BC6D2DF-2373-1B4D-8E33-4EB3D1CAC472}"/>
              </a:ext>
            </a:extLst>
          </p:cNvPr>
          <p:cNvGrpSpPr>
            <a:grpSpLocks/>
          </p:cNvGrpSpPr>
          <p:nvPr/>
        </p:nvGrpSpPr>
        <p:grpSpPr bwMode="auto">
          <a:xfrm>
            <a:off x="1905000" y="3542639"/>
            <a:ext cx="1600200" cy="2679964"/>
            <a:chOff x="1200" y="2091"/>
            <a:chExt cx="1008" cy="1995"/>
          </a:xfrm>
        </p:grpSpPr>
        <p:sp>
          <p:nvSpPr>
            <p:cNvPr id="106" name="Rectangle 18">
              <a:extLst>
                <a:ext uri="{FF2B5EF4-FFF2-40B4-BE49-F238E27FC236}">
                  <a16:creationId xmlns="" xmlns:a16="http://schemas.microsoft.com/office/drawing/2014/main" id="{4E2D7D98-D7A4-D84E-B58C-CB8B0C7A57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00" y="3231"/>
              <a:ext cx="1008" cy="285"/>
            </a:xfrm>
            <a:prstGeom prst="rect">
              <a:avLst/>
            </a:prstGeom>
            <a:noFill/>
            <a:ln w="38100">
              <a:solidFill>
                <a:srgbClr val="4F81BD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07" name="Rectangle 19">
              <a:extLst>
                <a:ext uri="{FF2B5EF4-FFF2-40B4-BE49-F238E27FC236}">
                  <a16:creationId xmlns="" xmlns:a16="http://schemas.microsoft.com/office/drawing/2014/main" id="{BEE7A836-B523-DD48-8586-9D84CB892D1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00" y="2661"/>
              <a:ext cx="1008" cy="285"/>
            </a:xfrm>
            <a:prstGeom prst="rect">
              <a:avLst/>
            </a:prstGeom>
            <a:noFill/>
            <a:ln w="38100">
              <a:solidFill>
                <a:srgbClr val="4F81BD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grpSp>
          <p:nvGrpSpPr>
            <p:cNvPr id="108" name="Group 20">
              <a:extLst>
                <a:ext uri="{FF2B5EF4-FFF2-40B4-BE49-F238E27FC236}">
                  <a16:creationId xmlns="" xmlns:a16="http://schemas.microsoft.com/office/drawing/2014/main" id="{D6EEE967-F749-0A4E-A668-F40257B162B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00" y="2091"/>
              <a:ext cx="1008" cy="1995"/>
              <a:chOff x="1200" y="2091"/>
              <a:chExt cx="1008" cy="1995"/>
            </a:xfrm>
          </p:grpSpPr>
          <p:sp>
            <p:nvSpPr>
              <p:cNvPr id="109" name="Rectangle 21">
                <a:extLst>
                  <a:ext uri="{FF2B5EF4-FFF2-40B4-BE49-F238E27FC236}">
                    <a16:creationId xmlns="" xmlns:a16="http://schemas.microsoft.com/office/drawing/2014/main" id="{C73BE7C1-56A8-C44B-AF6B-2FD7737726B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00" y="3801"/>
                <a:ext cx="1008" cy="285"/>
              </a:xfrm>
              <a:prstGeom prst="rect">
                <a:avLst/>
              </a:prstGeom>
              <a:noFill/>
              <a:ln w="38100">
                <a:solidFill>
                  <a:srgbClr val="4F81BD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0" name="Rectangle 22">
                <a:extLst>
                  <a:ext uri="{FF2B5EF4-FFF2-40B4-BE49-F238E27FC236}">
                    <a16:creationId xmlns="" xmlns:a16="http://schemas.microsoft.com/office/drawing/2014/main" id="{8AD4BD0D-6CC8-8A49-BFC4-0435561FEA5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00" y="3516"/>
                <a:ext cx="1008" cy="285"/>
              </a:xfrm>
              <a:prstGeom prst="rect">
                <a:avLst/>
              </a:prstGeom>
              <a:noFill/>
              <a:ln w="38100">
                <a:solidFill>
                  <a:srgbClr val="4F81BD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1" name="Rectangle 23">
                <a:extLst>
                  <a:ext uri="{FF2B5EF4-FFF2-40B4-BE49-F238E27FC236}">
                    <a16:creationId xmlns="" xmlns:a16="http://schemas.microsoft.com/office/drawing/2014/main" id="{4EFBF0D1-8334-2042-9A69-9262784DC4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00" y="2946"/>
                <a:ext cx="1008" cy="285"/>
              </a:xfrm>
              <a:prstGeom prst="rect">
                <a:avLst/>
              </a:prstGeom>
              <a:noFill/>
              <a:ln w="38100">
                <a:solidFill>
                  <a:srgbClr val="4F81BD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2" name="Rectangle 24">
                <a:extLst>
                  <a:ext uri="{FF2B5EF4-FFF2-40B4-BE49-F238E27FC236}">
                    <a16:creationId xmlns="" xmlns:a16="http://schemas.microsoft.com/office/drawing/2014/main" id="{45D1CA61-7E0F-284F-8E54-5E7D39241D8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00" y="2376"/>
                <a:ext cx="1008" cy="285"/>
              </a:xfrm>
              <a:prstGeom prst="rect">
                <a:avLst/>
              </a:prstGeom>
              <a:noFill/>
              <a:ln w="38100">
                <a:solidFill>
                  <a:srgbClr val="4F81BD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3" name="Rectangle 25">
                <a:extLst>
                  <a:ext uri="{FF2B5EF4-FFF2-40B4-BE49-F238E27FC236}">
                    <a16:creationId xmlns="" xmlns:a16="http://schemas.microsoft.com/office/drawing/2014/main" id="{188D4155-1BB2-2444-90CA-38BD1F48AB2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00" y="2091"/>
                <a:ext cx="1008" cy="285"/>
              </a:xfrm>
              <a:prstGeom prst="rect">
                <a:avLst/>
              </a:prstGeom>
              <a:noFill/>
              <a:ln w="38100">
                <a:solidFill>
                  <a:srgbClr val="4F81BD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</p:grpSp>
      </p:grpSp>
      <p:grpSp>
        <p:nvGrpSpPr>
          <p:cNvPr id="114" name="Group 113">
            <a:extLst>
              <a:ext uri="{FF2B5EF4-FFF2-40B4-BE49-F238E27FC236}">
                <a16:creationId xmlns="" xmlns:a16="http://schemas.microsoft.com/office/drawing/2014/main" id="{0086BADE-A069-1C46-B1CE-35206A2B8A64}"/>
              </a:ext>
            </a:extLst>
          </p:cNvPr>
          <p:cNvGrpSpPr/>
          <p:nvPr/>
        </p:nvGrpSpPr>
        <p:grpSpPr>
          <a:xfrm>
            <a:off x="6527800" y="1439863"/>
            <a:ext cx="1600200" cy="4594224"/>
            <a:chOff x="6527800" y="1057275"/>
            <a:chExt cx="1600200" cy="5429250"/>
          </a:xfrm>
        </p:grpSpPr>
        <p:sp>
          <p:nvSpPr>
            <p:cNvPr id="115" name="Rectangle 26">
              <a:extLst>
                <a:ext uri="{FF2B5EF4-FFF2-40B4-BE49-F238E27FC236}">
                  <a16:creationId xmlns="" xmlns:a16="http://schemas.microsoft.com/office/drawing/2014/main" id="{0473975F-E4D5-7342-8649-AD9C02E4966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27800" y="5581650"/>
              <a:ext cx="1600200" cy="452438"/>
            </a:xfrm>
            <a:prstGeom prst="rect">
              <a:avLst/>
            </a:prstGeom>
            <a:noFill/>
            <a:ln w="38100">
              <a:solidFill>
                <a:srgbClr val="4F81BD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16" name="Rectangle 27">
              <a:extLst>
                <a:ext uri="{FF2B5EF4-FFF2-40B4-BE49-F238E27FC236}">
                  <a16:creationId xmlns="" xmlns:a16="http://schemas.microsoft.com/office/drawing/2014/main" id="{219719EA-3609-0A4E-8F16-F19EC14046F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27800" y="2867025"/>
              <a:ext cx="1600200" cy="452438"/>
            </a:xfrm>
            <a:prstGeom prst="rect">
              <a:avLst/>
            </a:prstGeom>
            <a:noFill/>
            <a:ln w="38100">
              <a:solidFill>
                <a:srgbClr val="4F81BD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17" name="Rectangle 28">
              <a:extLst>
                <a:ext uri="{FF2B5EF4-FFF2-40B4-BE49-F238E27FC236}">
                  <a16:creationId xmlns="" xmlns:a16="http://schemas.microsoft.com/office/drawing/2014/main" id="{EB9D870A-1174-9740-995F-2E0129E7DA2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27800" y="1962150"/>
              <a:ext cx="1600200" cy="452438"/>
            </a:xfrm>
            <a:prstGeom prst="rect">
              <a:avLst/>
            </a:prstGeom>
            <a:noFill/>
            <a:ln w="38100">
              <a:solidFill>
                <a:srgbClr val="4F81BD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18" name="Rectangle 29">
              <a:extLst>
                <a:ext uri="{FF2B5EF4-FFF2-40B4-BE49-F238E27FC236}">
                  <a16:creationId xmlns="" xmlns:a16="http://schemas.microsoft.com/office/drawing/2014/main" id="{43538360-AE3A-AD44-88F4-89A51EAD874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27800" y="6034088"/>
              <a:ext cx="1600200" cy="452437"/>
            </a:xfrm>
            <a:prstGeom prst="rect">
              <a:avLst/>
            </a:prstGeom>
            <a:noFill/>
            <a:ln w="38100">
              <a:solidFill>
                <a:srgbClr val="4F81BD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19" name="Rectangle 30">
              <a:extLst>
                <a:ext uri="{FF2B5EF4-FFF2-40B4-BE49-F238E27FC236}">
                  <a16:creationId xmlns="" xmlns:a16="http://schemas.microsoft.com/office/drawing/2014/main" id="{7E401ABD-A217-0045-B826-2D6DE487C81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27800" y="5129213"/>
              <a:ext cx="1600200" cy="452437"/>
            </a:xfrm>
            <a:prstGeom prst="rect">
              <a:avLst/>
            </a:prstGeom>
            <a:noFill/>
            <a:ln w="38100">
              <a:solidFill>
                <a:srgbClr val="4F81BD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20" name="Rectangle 31">
              <a:extLst>
                <a:ext uri="{FF2B5EF4-FFF2-40B4-BE49-F238E27FC236}">
                  <a16:creationId xmlns="" xmlns:a16="http://schemas.microsoft.com/office/drawing/2014/main" id="{168CAF4E-4558-664C-894D-945740B6BF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27800" y="4676775"/>
              <a:ext cx="1600200" cy="452438"/>
            </a:xfrm>
            <a:prstGeom prst="rect">
              <a:avLst/>
            </a:prstGeom>
            <a:noFill/>
            <a:ln w="38100">
              <a:solidFill>
                <a:srgbClr val="4F81BD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21" name="Rectangle 32">
              <a:extLst>
                <a:ext uri="{FF2B5EF4-FFF2-40B4-BE49-F238E27FC236}">
                  <a16:creationId xmlns="" xmlns:a16="http://schemas.microsoft.com/office/drawing/2014/main" id="{5C00F77A-D975-114B-A006-457EDE2333B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27800" y="4224338"/>
              <a:ext cx="1600200" cy="452437"/>
            </a:xfrm>
            <a:prstGeom prst="rect">
              <a:avLst/>
            </a:prstGeom>
            <a:noFill/>
            <a:ln w="38100">
              <a:solidFill>
                <a:srgbClr val="4F81BD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22" name="Rectangle 33">
              <a:extLst>
                <a:ext uri="{FF2B5EF4-FFF2-40B4-BE49-F238E27FC236}">
                  <a16:creationId xmlns="" xmlns:a16="http://schemas.microsoft.com/office/drawing/2014/main" id="{CC5BCD2D-539B-6A40-8B53-E74646DD7F2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27800" y="3771900"/>
              <a:ext cx="1600200" cy="452438"/>
            </a:xfrm>
            <a:prstGeom prst="rect">
              <a:avLst/>
            </a:prstGeom>
            <a:noFill/>
            <a:ln w="38100">
              <a:solidFill>
                <a:srgbClr val="4F81BD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23" name="Rectangle 34">
              <a:extLst>
                <a:ext uri="{FF2B5EF4-FFF2-40B4-BE49-F238E27FC236}">
                  <a16:creationId xmlns="" xmlns:a16="http://schemas.microsoft.com/office/drawing/2014/main" id="{EDE292BA-762D-BA4B-8D4B-3FBDB07DF0F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27800" y="3319463"/>
              <a:ext cx="1600200" cy="452437"/>
            </a:xfrm>
            <a:prstGeom prst="rect">
              <a:avLst/>
            </a:prstGeom>
            <a:noFill/>
            <a:ln w="38100">
              <a:solidFill>
                <a:srgbClr val="4F81BD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24" name="Rectangle 35">
              <a:extLst>
                <a:ext uri="{FF2B5EF4-FFF2-40B4-BE49-F238E27FC236}">
                  <a16:creationId xmlns="" xmlns:a16="http://schemas.microsoft.com/office/drawing/2014/main" id="{4C092B3B-DF08-FC49-A8F7-B55380496A6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27800" y="2414588"/>
              <a:ext cx="1600200" cy="452437"/>
            </a:xfrm>
            <a:prstGeom prst="rect">
              <a:avLst/>
            </a:prstGeom>
            <a:noFill/>
            <a:ln w="38100">
              <a:solidFill>
                <a:srgbClr val="4F81BD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25" name="Rectangle 36">
              <a:extLst>
                <a:ext uri="{FF2B5EF4-FFF2-40B4-BE49-F238E27FC236}">
                  <a16:creationId xmlns="" xmlns:a16="http://schemas.microsoft.com/office/drawing/2014/main" id="{C0B6F6C3-9AF2-224D-990C-DCB42487764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27800" y="1509713"/>
              <a:ext cx="1600200" cy="452437"/>
            </a:xfrm>
            <a:prstGeom prst="rect">
              <a:avLst/>
            </a:prstGeom>
            <a:noFill/>
            <a:ln w="38100">
              <a:solidFill>
                <a:srgbClr val="4F81BD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26" name="Rectangle 37">
              <a:extLst>
                <a:ext uri="{FF2B5EF4-FFF2-40B4-BE49-F238E27FC236}">
                  <a16:creationId xmlns="" xmlns:a16="http://schemas.microsoft.com/office/drawing/2014/main" id="{E9BC9AA1-4887-3E4E-B5DD-A8DB4549336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27800" y="1057275"/>
              <a:ext cx="1600200" cy="452438"/>
            </a:xfrm>
            <a:prstGeom prst="rect">
              <a:avLst/>
            </a:prstGeom>
            <a:noFill/>
            <a:ln w="38100">
              <a:solidFill>
                <a:srgbClr val="4F81BD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127" name="Text Box 40">
            <a:extLst>
              <a:ext uri="{FF2B5EF4-FFF2-40B4-BE49-F238E27FC236}">
                <a16:creationId xmlns="" xmlns:a16="http://schemas.microsoft.com/office/drawing/2014/main" id="{1588296A-23A8-5841-B804-CD52092DC5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71612" y="5826553"/>
            <a:ext cx="356188" cy="4616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0</a:t>
            </a: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4F81BD"/>
              </a:solidFill>
              <a:effectLst/>
              <a:uLnTx/>
              <a:uFillTx/>
            </a:endParaRPr>
          </a:p>
        </p:txBody>
      </p:sp>
      <p:sp>
        <p:nvSpPr>
          <p:cNvPr id="128" name="Text Box 54">
            <a:extLst>
              <a:ext uri="{FF2B5EF4-FFF2-40B4-BE49-F238E27FC236}">
                <a16:creationId xmlns="" xmlns:a16="http://schemas.microsoft.com/office/drawing/2014/main" id="{94145D46-39CE-514D-A8F0-DD722168A1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88313" y="3086100"/>
            <a:ext cx="1101725" cy="701675"/>
          </a:xfrm>
          <a:prstGeom prst="rect">
            <a:avLst/>
          </a:prstGeom>
          <a:noFill/>
          <a:ln w="25400" cap="rnd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sz="2000" dirty="0">
                <a:solidFill>
                  <a:srgbClr val="4F81BD"/>
                </a:solidFill>
                <a:latin typeface="Helvetica" pitchFamily="34" charset="0"/>
              </a:rPr>
              <a:t>Single</a:t>
            </a:r>
          </a:p>
          <a:p>
            <a:pPr algn="ctr" eaLnBrk="0" hangingPunct="0"/>
            <a:r>
              <a:rPr lang="en-US" sz="2000" dirty="0">
                <a:solidFill>
                  <a:srgbClr val="4F81BD"/>
                </a:solidFill>
                <a:latin typeface="Helvetica" pitchFamily="34" charset="0"/>
              </a:rPr>
              <a:t>Process</a:t>
            </a:r>
          </a:p>
        </p:txBody>
      </p:sp>
      <p:sp>
        <p:nvSpPr>
          <p:cNvPr id="129" name="Line 55">
            <a:extLst>
              <a:ext uri="{FF2B5EF4-FFF2-40B4-BE49-F238E27FC236}">
                <a16:creationId xmlns="" xmlns:a16="http://schemas.microsoft.com/office/drawing/2014/main" id="{71757D5A-F0A3-D541-9FDB-B77BFB6F9EE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610600" y="1463674"/>
            <a:ext cx="0" cy="1508125"/>
          </a:xfrm>
          <a:prstGeom prst="line">
            <a:avLst/>
          </a:prstGeom>
          <a:noFill/>
          <a:ln w="25400" cap="rnd">
            <a:solidFill>
              <a:srgbClr val="4F81BD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130" name="Line 56">
            <a:extLst>
              <a:ext uri="{FF2B5EF4-FFF2-40B4-BE49-F238E27FC236}">
                <a16:creationId xmlns="" xmlns:a16="http://schemas.microsoft.com/office/drawing/2014/main" id="{596DE731-1970-574E-BA56-1996B70C0B08}"/>
              </a:ext>
            </a:extLst>
          </p:cNvPr>
          <p:cNvSpPr>
            <a:spLocks noChangeShapeType="1"/>
          </p:cNvSpPr>
          <p:nvPr/>
        </p:nvSpPr>
        <p:spPr bwMode="auto">
          <a:xfrm>
            <a:off x="8610601" y="3844926"/>
            <a:ext cx="13204" cy="2189162"/>
          </a:xfrm>
          <a:prstGeom prst="line">
            <a:avLst/>
          </a:prstGeom>
          <a:noFill/>
          <a:ln w="25400" cap="rnd">
            <a:solidFill>
              <a:srgbClr val="4F81BD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131" name="Line 14">
            <a:extLst>
              <a:ext uri="{FF2B5EF4-FFF2-40B4-BE49-F238E27FC236}">
                <a16:creationId xmlns="" xmlns:a16="http://schemas.microsoft.com/office/drawing/2014/main" id="{B80F07C3-31BE-2C48-BA15-725856D92AD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327899" y="3228947"/>
            <a:ext cx="0" cy="381000"/>
          </a:xfrm>
          <a:prstGeom prst="line">
            <a:avLst/>
          </a:prstGeom>
          <a:noFill/>
          <a:ln w="38100">
            <a:solidFill>
              <a:sysClr val="windowText" lastClr="0000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132" name="Line 15">
            <a:extLst>
              <a:ext uri="{FF2B5EF4-FFF2-40B4-BE49-F238E27FC236}">
                <a16:creationId xmlns="" xmlns:a16="http://schemas.microsoft.com/office/drawing/2014/main" id="{5C3BEC6A-5898-D74A-A291-0DC60AEFEFA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327899" y="2046917"/>
            <a:ext cx="0" cy="428625"/>
          </a:xfrm>
          <a:prstGeom prst="line">
            <a:avLst/>
          </a:prstGeom>
          <a:noFill/>
          <a:ln w="38100">
            <a:solidFill>
              <a:sysClr val="windowText" lastClr="000000"/>
            </a:solidFill>
            <a:round/>
            <a:headEnd type="triangle" w="med" len="med"/>
            <a:tailEnd/>
          </a:ln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133" name="Text Box 50">
            <a:extLst>
              <a:ext uri="{FF2B5EF4-FFF2-40B4-BE49-F238E27FC236}">
                <a16:creationId xmlns="" xmlns:a16="http://schemas.microsoft.com/office/drawing/2014/main" id="{EA22ED42-35AB-9742-997F-46DE2EDA18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0846" y="1585252"/>
            <a:ext cx="954107" cy="461665"/>
          </a:xfrm>
          <a:prstGeom prst="rect">
            <a:avLst/>
          </a:prstGeom>
          <a:solidFill>
            <a:sysClr val="window" lastClr="FFFFFF"/>
          </a:solidFill>
          <a:ln w="2857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34" charset="0"/>
              </a:rPr>
              <a:t>Stack</a:t>
            </a:r>
          </a:p>
        </p:txBody>
      </p:sp>
      <p:sp>
        <p:nvSpPr>
          <p:cNvPr id="134" name="Text Box 51">
            <a:extLst>
              <a:ext uri="{FF2B5EF4-FFF2-40B4-BE49-F238E27FC236}">
                <a16:creationId xmlns="" xmlns:a16="http://schemas.microsoft.com/office/drawing/2014/main" id="{21CC1B4D-9D91-7F44-9EFE-5245DF9447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42919" y="3704448"/>
            <a:ext cx="930275" cy="457200"/>
          </a:xfrm>
          <a:prstGeom prst="rect">
            <a:avLst/>
          </a:prstGeom>
          <a:solidFill>
            <a:sysClr val="window" lastClr="FFFFFF"/>
          </a:solidFill>
          <a:ln w="381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34" charset="0"/>
              </a:rPr>
              <a:t>Heap</a:t>
            </a:r>
          </a:p>
        </p:txBody>
      </p:sp>
      <p:sp>
        <p:nvSpPr>
          <p:cNvPr id="135" name="Text Box 52">
            <a:extLst>
              <a:ext uri="{FF2B5EF4-FFF2-40B4-BE49-F238E27FC236}">
                <a16:creationId xmlns="" xmlns:a16="http://schemas.microsoft.com/office/drawing/2014/main" id="{06C8FC1A-AA04-D84A-9363-B35CD72486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57193" y="4644186"/>
            <a:ext cx="1141413" cy="457200"/>
          </a:xfrm>
          <a:prstGeom prst="rect">
            <a:avLst/>
          </a:prstGeom>
          <a:solidFill>
            <a:sysClr val="window" lastClr="FFFFFF"/>
          </a:solidFill>
          <a:ln w="381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34" charset="0"/>
              </a:rPr>
              <a:t>Static</a:t>
            </a:r>
          </a:p>
        </p:txBody>
      </p:sp>
      <p:sp>
        <p:nvSpPr>
          <p:cNvPr id="136" name="Text Box 53">
            <a:extLst>
              <a:ext uri="{FF2B5EF4-FFF2-40B4-BE49-F238E27FC236}">
                <a16:creationId xmlns="" xmlns:a16="http://schemas.microsoft.com/office/drawing/2014/main" id="{2424E3A7-1F80-BD40-949D-CD426CA35C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82458" y="5394170"/>
            <a:ext cx="1093788" cy="457200"/>
          </a:xfrm>
          <a:prstGeom prst="rect">
            <a:avLst/>
          </a:prstGeom>
          <a:solidFill>
            <a:sysClr val="window" lastClr="FFFFFF"/>
          </a:solidFill>
          <a:ln w="381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34" charset="0"/>
              </a:rPr>
              <a:t>Code</a:t>
            </a:r>
          </a:p>
        </p:txBody>
      </p:sp>
      <p:grpSp>
        <p:nvGrpSpPr>
          <p:cNvPr id="137" name="Group 136">
            <a:extLst>
              <a:ext uri="{FF2B5EF4-FFF2-40B4-BE49-F238E27FC236}">
                <a16:creationId xmlns="" xmlns:a16="http://schemas.microsoft.com/office/drawing/2014/main" id="{BF4E68A7-95C8-104D-AC87-98E3B6D49512}"/>
              </a:ext>
            </a:extLst>
          </p:cNvPr>
          <p:cNvGrpSpPr/>
          <p:nvPr/>
        </p:nvGrpSpPr>
        <p:grpSpPr>
          <a:xfrm>
            <a:off x="3505200" y="1631289"/>
            <a:ext cx="3022600" cy="4399888"/>
            <a:chOff x="3505200" y="1631289"/>
            <a:chExt cx="3022600" cy="4399888"/>
          </a:xfrm>
        </p:grpSpPr>
        <p:cxnSp>
          <p:nvCxnSpPr>
            <p:cNvPr id="138" name="Straight Arrow Connector 137">
              <a:extLst>
                <a:ext uri="{FF2B5EF4-FFF2-40B4-BE49-F238E27FC236}">
                  <a16:creationId xmlns="" xmlns:a16="http://schemas.microsoft.com/office/drawing/2014/main" id="{A3B2E145-5638-9D4E-B599-A3A5978D7E38}"/>
                </a:ext>
              </a:extLst>
            </p:cNvPr>
            <p:cNvCxnSpPr>
              <a:stCxn id="126" idx="1"/>
              <a:endCxn id="107" idx="3"/>
            </p:cNvCxnSpPr>
            <p:nvPr/>
          </p:nvCxnSpPr>
          <p:spPr>
            <a:xfrm flipH="1">
              <a:off x="3505200" y="1631289"/>
              <a:ext cx="3022600" cy="2868480"/>
            </a:xfrm>
            <a:prstGeom prst="straightConnector1">
              <a:avLst/>
            </a:prstGeom>
            <a:noFill/>
            <a:ln w="25400" cap="flat" cmpd="sng" algn="ctr">
              <a:solidFill>
                <a:srgbClr val="1F497D"/>
              </a:solidFill>
              <a:prstDash val="solid"/>
              <a:tailEnd type="triangle"/>
            </a:ln>
            <a:effectLst/>
          </p:spPr>
        </p:cxnSp>
        <p:cxnSp>
          <p:nvCxnSpPr>
            <p:cNvPr id="139" name="Straight Arrow Connector 138">
              <a:extLst>
                <a:ext uri="{FF2B5EF4-FFF2-40B4-BE49-F238E27FC236}">
                  <a16:creationId xmlns="" xmlns:a16="http://schemas.microsoft.com/office/drawing/2014/main" id="{446E686A-78F8-6A47-9580-39B2C3079477}"/>
                </a:ext>
              </a:extLst>
            </p:cNvPr>
            <p:cNvCxnSpPr>
              <a:stCxn id="119" idx="1"/>
              <a:endCxn id="112" idx="3"/>
            </p:cNvCxnSpPr>
            <p:nvPr/>
          </p:nvCxnSpPr>
          <p:spPr>
            <a:xfrm flipH="1" flipV="1">
              <a:off x="3505200" y="4116917"/>
              <a:ext cx="3022600" cy="960040"/>
            </a:xfrm>
            <a:prstGeom prst="straightConnector1">
              <a:avLst/>
            </a:prstGeom>
            <a:noFill/>
            <a:ln w="25400" cap="flat" cmpd="sng" algn="ctr">
              <a:solidFill>
                <a:sysClr val="windowText" lastClr="000000"/>
              </a:solidFill>
              <a:prstDash val="solid"/>
              <a:tailEnd type="triangle"/>
            </a:ln>
            <a:effectLst/>
          </p:spPr>
        </p:cxnSp>
        <p:cxnSp>
          <p:nvCxnSpPr>
            <p:cNvPr id="140" name="Straight Arrow Connector 139">
              <a:extLst>
                <a:ext uri="{FF2B5EF4-FFF2-40B4-BE49-F238E27FC236}">
                  <a16:creationId xmlns="" xmlns:a16="http://schemas.microsoft.com/office/drawing/2014/main" id="{DFB793DD-8EA1-6E4D-8C35-C5343BF8A8BD}"/>
                </a:ext>
              </a:extLst>
            </p:cNvPr>
            <p:cNvCxnSpPr>
              <a:stCxn id="115" idx="1"/>
              <a:endCxn id="106" idx="3"/>
            </p:cNvCxnSpPr>
            <p:nvPr/>
          </p:nvCxnSpPr>
          <p:spPr>
            <a:xfrm flipH="1" flipV="1">
              <a:off x="3505200" y="5265473"/>
              <a:ext cx="3022600" cy="194336"/>
            </a:xfrm>
            <a:prstGeom prst="straightConnector1">
              <a:avLst/>
            </a:prstGeom>
            <a:noFill/>
            <a:ln w="25400" cap="flat" cmpd="sng" algn="ctr">
              <a:solidFill>
                <a:srgbClr val="8064A2"/>
              </a:solidFill>
              <a:prstDash val="solid"/>
              <a:tailEnd type="triangle"/>
            </a:ln>
            <a:effectLst/>
          </p:spPr>
        </p:cxnSp>
        <p:cxnSp>
          <p:nvCxnSpPr>
            <p:cNvPr id="141" name="Straight Arrow Connector 140">
              <a:extLst>
                <a:ext uri="{FF2B5EF4-FFF2-40B4-BE49-F238E27FC236}">
                  <a16:creationId xmlns="" xmlns:a16="http://schemas.microsoft.com/office/drawing/2014/main" id="{89C55C89-0DA2-DF40-B79E-C4D0462A7574}"/>
                </a:ext>
              </a:extLst>
            </p:cNvPr>
            <p:cNvCxnSpPr>
              <a:stCxn id="122" idx="1"/>
              <a:endCxn id="109" idx="3"/>
            </p:cNvCxnSpPr>
            <p:nvPr/>
          </p:nvCxnSpPr>
          <p:spPr>
            <a:xfrm flipH="1">
              <a:off x="3505200" y="3928401"/>
              <a:ext cx="3022600" cy="2102776"/>
            </a:xfrm>
            <a:prstGeom prst="straightConnector1">
              <a:avLst/>
            </a:prstGeom>
            <a:noFill/>
            <a:ln w="25400" cap="flat" cmpd="sng" algn="ctr">
              <a:solidFill>
                <a:srgbClr val="9BBB59"/>
              </a:solidFill>
              <a:prstDash val="solid"/>
              <a:tailEnd type="triangle"/>
            </a:ln>
            <a:effectLst/>
          </p:spPr>
        </p:cxnSp>
        <p:cxnSp>
          <p:nvCxnSpPr>
            <p:cNvPr id="142" name="Straight Arrow Connector 141">
              <a:extLst>
                <a:ext uri="{FF2B5EF4-FFF2-40B4-BE49-F238E27FC236}">
                  <a16:creationId xmlns="" xmlns:a16="http://schemas.microsoft.com/office/drawing/2014/main" id="{1287EE98-8BFA-104F-BCB8-8101B6228A0E}"/>
                </a:ext>
              </a:extLst>
            </p:cNvPr>
            <p:cNvCxnSpPr>
              <a:stCxn id="116" idx="1"/>
              <a:endCxn id="113" idx="3"/>
            </p:cNvCxnSpPr>
            <p:nvPr/>
          </p:nvCxnSpPr>
          <p:spPr>
            <a:xfrm flipH="1">
              <a:off x="3505200" y="3162697"/>
              <a:ext cx="3022600" cy="571368"/>
            </a:xfrm>
            <a:prstGeom prst="straightConnector1">
              <a:avLst/>
            </a:prstGeom>
            <a:noFill/>
            <a:ln w="25400" cap="flat" cmpd="sng" algn="ctr">
              <a:solidFill>
                <a:srgbClr val="F79646"/>
              </a:solidFill>
              <a:prstDash val="solid"/>
              <a:tailEnd type="triangle"/>
            </a:ln>
            <a:effectLst/>
          </p:spPr>
        </p:cxnSp>
        <p:cxnSp>
          <p:nvCxnSpPr>
            <p:cNvPr id="143" name="Straight Arrow Connector 142">
              <a:extLst>
                <a:ext uri="{FF2B5EF4-FFF2-40B4-BE49-F238E27FC236}">
                  <a16:creationId xmlns="" xmlns:a16="http://schemas.microsoft.com/office/drawing/2014/main" id="{E1EF68B8-C404-4543-957B-C19F2D7651F4}"/>
                </a:ext>
              </a:extLst>
            </p:cNvPr>
            <p:cNvCxnSpPr>
              <a:stCxn id="117" idx="1"/>
              <a:endCxn id="111" idx="3"/>
            </p:cNvCxnSpPr>
            <p:nvPr/>
          </p:nvCxnSpPr>
          <p:spPr>
            <a:xfrm flipH="1">
              <a:off x="3505200" y="2396993"/>
              <a:ext cx="3022600" cy="2485628"/>
            </a:xfrm>
            <a:prstGeom prst="straightConnector1">
              <a:avLst/>
            </a:prstGeom>
            <a:noFill/>
            <a:ln w="25400" cap="flat" cmpd="sng" algn="ctr">
              <a:solidFill>
                <a:srgbClr val="C0504D"/>
              </a:solidFill>
              <a:prstDash val="solid"/>
              <a:tailEnd type="triangle"/>
            </a:ln>
            <a:effectLst/>
          </p:spPr>
        </p:cxnSp>
        <p:cxnSp>
          <p:nvCxnSpPr>
            <p:cNvPr id="144" name="Straight Arrow Connector 143">
              <a:extLst>
                <a:ext uri="{FF2B5EF4-FFF2-40B4-BE49-F238E27FC236}">
                  <a16:creationId xmlns="" xmlns:a16="http://schemas.microsoft.com/office/drawing/2014/main" id="{F98D3795-B9FF-BE45-837C-1DFAA157C615}"/>
                </a:ext>
              </a:extLst>
            </p:cNvPr>
            <p:cNvCxnSpPr>
              <a:stCxn id="118" idx="1"/>
              <a:endCxn id="110" idx="3"/>
            </p:cNvCxnSpPr>
            <p:nvPr/>
          </p:nvCxnSpPr>
          <p:spPr>
            <a:xfrm flipH="1" flipV="1">
              <a:off x="3505200" y="5648325"/>
              <a:ext cx="3022600" cy="194336"/>
            </a:xfrm>
            <a:prstGeom prst="straightConnector1">
              <a:avLst/>
            </a:prstGeom>
            <a:noFill/>
            <a:ln w="25400" cap="flat" cmpd="sng" algn="ctr">
              <a:solidFill>
                <a:srgbClr val="4BACC6"/>
              </a:solidFill>
              <a:prstDash val="solid"/>
              <a:tailEnd type="triangle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16896474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/>
      <p:bldP spid="101" grpId="0"/>
      <p:bldP spid="104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5" name="Rectangle 17"/>
          <p:cNvSpPr>
            <a:spLocks noGrp="1" noChangeArrowheads="1"/>
          </p:cNvSpPr>
          <p:nvPr>
            <p:ph type="title"/>
          </p:nvPr>
        </p:nvSpPr>
        <p:spPr>
          <a:xfrm>
            <a:off x="457200" y="427038"/>
            <a:ext cx="7467600" cy="762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>
                <a:latin typeface="Arial" charset="0"/>
              </a:rPr>
              <a:t>ISA example </a:t>
            </a:r>
            <a:r>
              <a:rPr lang="en-US" dirty="0">
                <a:latin typeface="Arial" charset="0"/>
              </a:rPr>
              <a:t>- MIPS R-format Instructions</a:t>
            </a:r>
            <a:endParaRPr lang="en-AU" dirty="0">
              <a:latin typeface="Arial" charset="0"/>
            </a:endParaRPr>
          </a:p>
        </p:txBody>
      </p:sp>
      <p:sp>
        <p:nvSpPr>
          <p:cNvPr id="54276" name="Rectangle 18"/>
          <p:cNvSpPr>
            <a:spLocks noGrp="1" noChangeArrowheads="1"/>
          </p:cNvSpPr>
          <p:nvPr>
            <p:ph type="body" idx="1"/>
          </p:nvPr>
        </p:nvSpPr>
        <p:spPr>
          <a:xfrm>
            <a:off x="684213" y="2276475"/>
            <a:ext cx="8270875" cy="3960813"/>
          </a:xfrm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</a:rPr>
              <a:t>Instruction fields</a:t>
            </a:r>
          </a:p>
          <a:p>
            <a:pPr lvl="1" eaLnBrk="1" hangingPunct="1"/>
            <a:r>
              <a:rPr lang="en-US" dirty="0">
                <a:latin typeface="Arial" charset="0"/>
                <a:ea typeface="ＭＳ Ｐゴシック" charset="0"/>
              </a:rPr>
              <a:t>op: operation code (</a:t>
            </a:r>
            <a:r>
              <a:rPr lang="en-US" dirty="0" err="1">
                <a:latin typeface="Arial" charset="0"/>
                <a:ea typeface="ＭＳ Ｐゴシック" charset="0"/>
              </a:rPr>
              <a:t>opcode</a:t>
            </a:r>
            <a:r>
              <a:rPr lang="en-US" dirty="0">
                <a:latin typeface="Arial" charset="0"/>
                <a:ea typeface="ＭＳ Ｐゴシック" charset="0"/>
              </a:rPr>
              <a:t>)</a:t>
            </a:r>
          </a:p>
          <a:p>
            <a:pPr lvl="1" eaLnBrk="1" hangingPunct="1"/>
            <a:r>
              <a:rPr lang="en-US" dirty="0" err="1">
                <a:latin typeface="Arial" charset="0"/>
                <a:ea typeface="ＭＳ Ｐゴシック" charset="0"/>
              </a:rPr>
              <a:t>rs</a:t>
            </a:r>
            <a:r>
              <a:rPr lang="en-US" dirty="0">
                <a:latin typeface="Arial" charset="0"/>
                <a:ea typeface="ＭＳ Ｐゴシック" charset="0"/>
              </a:rPr>
              <a:t>: first source register number</a:t>
            </a:r>
          </a:p>
          <a:p>
            <a:pPr lvl="1" eaLnBrk="1" hangingPunct="1"/>
            <a:r>
              <a:rPr lang="en-US" dirty="0" err="1">
                <a:latin typeface="Arial" charset="0"/>
                <a:ea typeface="ＭＳ Ｐゴシック" charset="0"/>
              </a:rPr>
              <a:t>rt</a:t>
            </a:r>
            <a:r>
              <a:rPr lang="en-US" dirty="0">
                <a:latin typeface="Arial" charset="0"/>
                <a:ea typeface="ＭＳ Ｐゴシック" charset="0"/>
              </a:rPr>
              <a:t>: second source register number</a:t>
            </a:r>
          </a:p>
          <a:p>
            <a:pPr lvl="1" eaLnBrk="1" hangingPunct="1"/>
            <a:r>
              <a:rPr lang="en-US" dirty="0" err="1">
                <a:latin typeface="Arial" charset="0"/>
                <a:ea typeface="ＭＳ Ｐゴシック" charset="0"/>
              </a:rPr>
              <a:t>rd</a:t>
            </a:r>
            <a:r>
              <a:rPr lang="en-US" dirty="0">
                <a:latin typeface="Arial" charset="0"/>
                <a:ea typeface="ＭＳ Ｐゴシック" charset="0"/>
              </a:rPr>
              <a:t>: destination register number</a:t>
            </a:r>
          </a:p>
          <a:p>
            <a:pPr lvl="1" eaLnBrk="1" hangingPunct="1"/>
            <a:r>
              <a:rPr lang="en-US" dirty="0" err="1">
                <a:latin typeface="Arial" charset="0"/>
                <a:ea typeface="ＭＳ Ｐゴシック" charset="0"/>
              </a:rPr>
              <a:t>shamt</a:t>
            </a:r>
            <a:r>
              <a:rPr lang="en-US" dirty="0">
                <a:latin typeface="Arial" charset="0"/>
                <a:ea typeface="ＭＳ Ｐゴシック" charset="0"/>
              </a:rPr>
              <a:t>: shift amount (00000 for now)</a:t>
            </a:r>
          </a:p>
          <a:p>
            <a:pPr lvl="1" eaLnBrk="1" hangingPunct="1"/>
            <a:r>
              <a:rPr lang="en-US" dirty="0" err="1">
                <a:latin typeface="Arial" charset="0"/>
                <a:ea typeface="ＭＳ Ｐゴシック" charset="0"/>
              </a:rPr>
              <a:t>funct</a:t>
            </a:r>
            <a:r>
              <a:rPr lang="en-US" dirty="0">
                <a:latin typeface="Arial" charset="0"/>
                <a:ea typeface="ＭＳ Ｐゴシック" charset="0"/>
              </a:rPr>
              <a:t>: function code (extends </a:t>
            </a:r>
            <a:r>
              <a:rPr lang="en-US" dirty="0" err="1">
                <a:latin typeface="Arial" charset="0"/>
                <a:ea typeface="ＭＳ Ｐゴシック" charset="0"/>
              </a:rPr>
              <a:t>opcode</a:t>
            </a:r>
            <a:r>
              <a:rPr lang="en-US" dirty="0">
                <a:latin typeface="Arial" charset="0"/>
                <a:ea typeface="ＭＳ Ｐゴシック" charset="0"/>
              </a:rPr>
              <a:t>)</a:t>
            </a:r>
          </a:p>
          <a:p>
            <a:r>
              <a:rPr lang="en-US" dirty="0">
                <a:latin typeface="Arial" charset="0"/>
                <a:ea typeface="ＭＳ Ｐゴシック" charset="0"/>
              </a:rPr>
              <a:t>Used only for ALU instructions</a:t>
            </a:r>
            <a:endParaRPr lang="en-AU" dirty="0">
              <a:latin typeface="Arial" charset="0"/>
              <a:ea typeface="ＭＳ Ｐゴシック" charset="0"/>
            </a:endParaRPr>
          </a:p>
        </p:txBody>
      </p:sp>
      <p:grpSp>
        <p:nvGrpSpPr>
          <p:cNvPr id="54277" name="Group 4"/>
          <p:cNvGrpSpPr>
            <a:grpSpLocks/>
          </p:cNvGrpSpPr>
          <p:nvPr/>
        </p:nvGrpSpPr>
        <p:grpSpPr bwMode="auto">
          <a:xfrm>
            <a:off x="1331913" y="1412875"/>
            <a:ext cx="6913562" cy="773113"/>
            <a:chOff x="703" y="981"/>
            <a:chExt cx="4355" cy="487"/>
          </a:xfrm>
        </p:grpSpPr>
        <p:sp>
          <p:nvSpPr>
            <p:cNvPr id="54278" name="Text Box 5"/>
            <p:cNvSpPr txBox="1">
              <a:spLocks noChangeArrowheads="1"/>
            </p:cNvSpPr>
            <p:nvPr/>
          </p:nvSpPr>
          <p:spPr bwMode="auto">
            <a:xfrm>
              <a:off x="703" y="981"/>
              <a:ext cx="817" cy="262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2000"/>
                <a:t>op</a:t>
              </a:r>
              <a:endParaRPr lang="en-AU" sz="2000"/>
            </a:p>
          </p:txBody>
        </p:sp>
        <p:sp>
          <p:nvSpPr>
            <p:cNvPr id="54279" name="Text Box 6"/>
            <p:cNvSpPr txBox="1">
              <a:spLocks noChangeArrowheads="1"/>
            </p:cNvSpPr>
            <p:nvPr/>
          </p:nvSpPr>
          <p:spPr bwMode="auto">
            <a:xfrm>
              <a:off x="1520" y="981"/>
              <a:ext cx="680" cy="262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2000"/>
                <a:t>rs</a:t>
              </a:r>
              <a:endParaRPr lang="en-AU" sz="2000"/>
            </a:p>
          </p:txBody>
        </p:sp>
        <p:sp>
          <p:nvSpPr>
            <p:cNvPr id="54280" name="Text Box 7"/>
            <p:cNvSpPr txBox="1">
              <a:spLocks noChangeArrowheads="1"/>
            </p:cNvSpPr>
            <p:nvPr/>
          </p:nvSpPr>
          <p:spPr bwMode="auto">
            <a:xfrm>
              <a:off x="2200" y="981"/>
              <a:ext cx="680" cy="262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2000"/>
                <a:t>rt</a:t>
              </a:r>
              <a:endParaRPr lang="en-AU" sz="2000"/>
            </a:p>
          </p:txBody>
        </p:sp>
        <p:sp>
          <p:nvSpPr>
            <p:cNvPr id="54281" name="Text Box 8"/>
            <p:cNvSpPr txBox="1">
              <a:spLocks noChangeArrowheads="1"/>
            </p:cNvSpPr>
            <p:nvPr/>
          </p:nvSpPr>
          <p:spPr bwMode="auto">
            <a:xfrm>
              <a:off x="2880" y="981"/>
              <a:ext cx="680" cy="262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2000"/>
                <a:t>rd</a:t>
              </a:r>
              <a:endParaRPr lang="en-AU" sz="2000"/>
            </a:p>
          </p:txBody>
        </p:sp>
        <p:sp>
          <p:nvSpPr>
            <p:cNvPr id="54282" name="Text Box 9"/>
            <p:cNvSpPr txBox="1">
              <a:spLocks noChangeArrowheads="1"/>
            </p:cNvSpPr>
            <p:nvPr/>
          </p:nvSpPr>
          <p:spPr bwMode="auto">
            <a:xfrm>
              <a:off x="3561" y="981"/>
              <a:ext cx="680" cy="262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2000"/>
                <a:t>shamt</a:t>
              </a:r>
              <a:endParaRPr lang="en-AU" sz="2000"/>
            </a:p>
          </p:txBody>
        </p:sp>
        <p:sp>
          <p:nvSpPr>
            <p:cNvPr id="54283" name="Text Box 10"/>
            <p:cNvSpPr txBox="1">
              <a:spLocks noChangeArrowheads="1"/>
            </p:cNvSpPr>
            <p:nvPr/>
          </p:nvSpPr>
          <p:spPr bwMode="auto">
            <a:xfrm>
              <a:off x="4241" y="981"/>
              <a:ext cx="817" cy="262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2000"/>
                <a:t>funct</a:t>
              </a:r>
              <a:endParaRPr lang="en-AU" sz="2000"/>
            </a:p>
          </p:txBody>
        </p:sp>
        <p:sp>
          <p:nvSpPr>
            <p:cNvPr id="54284" name="Text Box 11"/>
            <p:cNvSpPr txBox="1">
              <a:spLocks noChangeArrowheads="1"/>
            </p:cNvSpPr>
            <p:nvPr/>
          </p:nvSpPr>
          <p:spPr bwMode="auto">
            <a:xfrm>
              <a:off x="886" y="1256"/>
              <a:ext cx="422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1600"/>
                <a:t>6 bits</a:t>
              </a:r>
              <a:endParaRPr lang="en-AU" sz="1600"/>
            </a:p>
          </p:txBody>
        </p:sp>
        <p:sp>
          <p:nvSpPr>
            <p:cNvPr id="54285" name="Text Box 12"/>
            <p:cNvSpPr txBox="1">
              <a:spLocks noChangeArrowheads="1"/>
            </p:cNvSpPr>
            <p:nvPr/>
          </p:nvSpPr>
          <p:spPr bwMode="auto">
            <a:xfrm>
              <a:off x="4424" y="1256"/>
              <a:ext cx="422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1600"/>
                <a:t>6 bits</a:t>
              </a:r>
              <a:endParaRPr lang="en-AU" sz="1600"/>
            </a:p>
          </p:txBody>
        </p:sp>
        <p:sp>
          <p:nvSpPr>
            <p:cNvPr id="54286" name="Text Box 13"/>
            <p:cNvSpPr txBox="1">
              <a:spLocks noChangeArrowheads="1"/>
            </p:cNvSpPr>
            <p:nvPr/>
          </p:nvSpPr>
          <p:spPr bwMode="auto">
            <a:xfrm>
              <a:off x="1657" y="1256"/>
              <a:ext cx="422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1600"/>
                <a:t>5 bits</a:t>
              </a:r>
              <a:endParaRPr lang="en-AU" sz="1600"/>
            </a:p>
          </p:txBody>
        </p:sp>
        <p:sp>
          <p:nvSpPr>
            <p:cNvPr id="54287" name="Text Box 14"/>
            <p:cNvSpPr txBox="1">
              <a:spLocks noChangeArrowheads="1"/>
            </p:cNvSpPr>
            <p:nvPr/>
          </p:nvSpPr>
          <p:spPr bwMode="auto">
            <a:xfrm>
              <a:off x="2338" y="1256"/>
              <a:ext cx="422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1600"/>
                <a:t>5 bits</a:t>
              </a:r>
              <a:endParaRPr lang="en-AU" sz="1600"/>
            </a:p>
          </p:txBody>
        </p:sp>
        <p:sp>
          <p:nvSpPr>
            <p:cNvPr id="54288" name="Text Box 15"/>
            <p:cNvSpPr txBox="1">
              <a:spLocks noChangeArrowheads="1"/>
            </p:cNvSpPr>
            <p:nvPr/>
          </p:nvSpPr>
          <p:spPr bwMode="auto">
            <a:xfrm>
              <a:off x="3018" y="1256"/>
              <a:ext cx="422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1600"/>
                <a:t>5 bits</a:t>
              </a:r>
              <a:endParaRPr lang="en-AU" sz="1600"/>
            </a:p>
          </p:txBody>
        </p:sp>
        <p:sp>
          <p:nvSpPr>
            <p:cNvPr id="54289" name="Text Box 16"/>
            <p:cNvSpPr txBox="1">
              <a:spLocks noChangeArrowheads="1"/>
            </p:cNvSpPr>
            <p:nvPr/>
          </p:nvSpPr>
          <p:spPr bwMode="auto">
            <a:xfrm>
              <a:off x="3698" y="1256"/>
              <a:ext cx="422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1600"/>
                <a:t>5 bits</a:t>
              </a:r>
              <a:endParaRPr lang="en-AU" sz="1600"/>
            </a:p>
          </p:txBody>
        </p:sp>
      </p:grpSp>
    </p:spTree>
    <p:extLst>
      <p:ext uri="{BB962C8B-B14F-4D97-AF65-F5344CB8AC3E}">
        <p14:creationId xmlns:p14="http://schemas.microsoft.com/office/powerpoint/2010/main" val="42015121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Course Goals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dirty="0"/>
              <a:t>Learn how to program GPGPU processors and achieve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High performance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Functionality and maintainability</a:t>
            </a:r>
          </a:p>
          <a:p>
            <a:pPr>
              <a:lnSpc>
                <a:spcPct val="90000"/>
              </a:lnSpc>
            </a:pPr>
            <a:r>
              <a:rPr lang="en-US" dirty="0"/>
              <a:t>Learn how GPGPUs work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Microarchitecture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Design challenges</a:t>
            </a:r>
          </a:p>
          <a:p>
            <a:pPr>
              <a:lnSpc>
                <a:spcPct val="90000"/>
              </a:lnSpc>
            </a:pPr>
            <a:r>
              <a:rPr lang="en-US" dirty="0"/>
              <a:t>Technical subjects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principles and patterns of parallel algorithms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processor architecture features and constraints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programming API, tools and techniques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8A4EF-CDB0-3142-B866-F3AD53A0F82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67111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3" name="Rectangle 36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dirty="0">
                <a:latin typeface="Arial" charset="0"/>
              </a:rPr>
              <a:t>R-format Example</a:t>
            </a:r>
            <a:endParaRPr lang="en-AU" dirty="0">
              <a:latin typeface="Arial" charset="0"/>
            </a:endParaRPr>
          </a:p>
        </p:txBody>
      </p:sp>
      <p:sp>
        <p:nvSpPr>
          <p:cNvPr id="56324" name="Rectangle 37"/>
          <p:cNvSpPr>
            <a:spLocks noGrp="1" noChangeArrowheads="1"/>
          </p:cNvSpPr>
          <p:nvPr>
            <p:ph type="body" idx="1"/>
          </p:nvPr>
        </p:nvSpPr>
        <p:spPr>
          <a:xfrm>
            <a:off x="684213" y="2492375"/>
            <a:ext cx="8270875" cy="649288"/>
          </a:xfrm>
        </p:spPr>
        <p:txBody>
          <a:bodyPr/>
          <a:lstStyle/>
          <a:p>
            <a:pPr eaLnBrk="1" hangingPunct="1">
              <a:buFont typeface="Wingdings" charset="0"/>
              <a:buNone/>
            </a:pPr>
            <a:r>
              <a:rPr lang="en-US" dirty="0">
                <a:latin typeface="Lucida Console" charset="0"/>
              </a:rPr>
              <a:t>	add $r8, $r17, $r18</a:t>
            </a:r>
          </a:p>
        </p:txBody>
      </p:sp>
      <p:sp>
        <p:nvSpPr>
          <p:cNvPr id="56325" name="Text Box 17"/>
          <p:cNvSpPr txBox="1">
            <a:spLocks noChangeArrowheads="1"/>
          </p:cNvSpPr>
          <p:nvPr/>
        </p:nvSpPr>
        <p:spPr bwMode="auto">
          <a:xfrm>
            <a:off x="1331913" y="3429000"/>
            <a:ext cx="1296987" cy="415925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2000"/>
              <a:t>special</a:t>
            </a:r>
            <a:endParaRPr lang="en-AU" sz="2000"/>
          </a:p>
        </p:txBody>
      </p:sp>
      <p:sp>
        <p:nvSpPr>
          <p:cNvPr id="56326" name="Text Box 18"/>
          <p:cNvSpPr txBox="1">
            <a:spLocks noChangeArrowheads="1"/>
          </p:cNvSpPr>
          <p:nvPr/>
        </p:nvSpPr>
        <p:spPr bwMode="auto">
          <a:xfrm>
            <a:off x="2628900" y="3429000"/>
            <a:ext cx="1079500" cy="415925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2000" dirty="0"/>
              <a:t>$r17</a:t>
            </a:r>
            <a:endParaRPr lang="en-AU" sz="2000" dirty="0"/>
          </a:p>
        </p:txBody>
      </p:sp>
      <p:sp>
        <p:nvSpPr>
          <p:cNvPr id="56327" name="Text Box 19"/>
          <p:cNvSpPr txBox="1">
            <a:spLocks noChangeArrowheads="1"/>
          </p:cNvSpPr>
          <p:nvPr/>
        </p:nvSpPr>
        <p:spPr bwMode="auto">
          <a:xfrm>
            <a:off x="3708400" y="3429000"/>
            <a:ext cx="1079500" cy="415925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2000" dirty="0"/>
              <a:t>$r18</a:t>
            </a:r>
            <a:endParaRPr lang="en-AU" sz="2000" dirty="0"/>
          </a:p>
        </p:txBody>
      </p:sp>
      <p:sp>
        <p:nvSpPr>
          <p:cNvPr id="56328" name="Text Box 20"/>
          <p:cNvSpPr txBox="1">
            <a:spLocks noChangeArrowheads="1"/>
          </p:cNvSpPr>
          <p:nvPr/>
        </p:nvSpPr>
        <p:spPr bwMode="auto">
          <a:xfrm>
            <a:off x="4787900" y="3429000"/>
            <a:ext cx="1079500" cy="415925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2000" dirty="0"/>
              <a:t>$r8</a:t>
            </a:r>
            <a:endParaRPr lang="en-AU" sz="2000" dirty="0"/>
          </a:p>
        </p:txBody>
      </p:sp>
      <p:sp>
        <p:nvSpPr>
          <p:cNvPr id="56329" name="Text Box 21"/>
          <p:cNvSpPr txBox="1">
            <a:spLocks noChangeArrowheads="1"/>
          </p:cNvSpPr>
          <p:nvPr/>
        </p:nvSpPr>
        <p:spPr bwMode="auto">
          <a:xfrm>
            <a:off x="5868988" y="3429000"/>
            <a:ext cx="1079500" cy="415925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2000"/>
              <a:t>0</a:t>
            </a:r>
            <a:endParaRPr lang="en-AU" sz="2000"/>
          </a:p>
        </p:txBody>
      </p:sp>
      <p:sp>
        <p:nvSpPr>
          <p:cNvPr id="56330" name="Text Box 22"/>
          <p:cNvSpPr txBox="1">
            <a:spLocks noChangeArrowheads="1"/>
          </p:cNvSpPr>
          <p:nvPr/>
        </p:nvSpPr>
        <p:spPr bwMode="auto">
          <a:xfrm>
            <a:off x="6948488" y="3429000"/>
            <a:ext cx="1296987" cy="415925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2000"/>
              <a:t>add</a:t>
            </a:r>
            <a:endParaRPr lang="en-AU" sz="2000"/>
          </a:p>
        </p:txBody>
      </p:sp>
      <p:sp>
        <p:nvSpPr>
          <p:cNvPr id="56331" name="Text Box 23"/>
          <p:cNvSpPr txBox="1">
            <a:spLocks noChangeArrowheads="1"/>
          </p:cNvSpPr>
          <p:nvPr/>
        </p:nvSpPr>
        <p:spPr bwMode="auto">
          <a:xfrm>
            <a:off x="1331913" y="4078288"/>
            <a:ext cx="1296987" cy="415925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2000"/>
              <a:t>0</a:t>
            </a:r>
            <a:endParaRPr lang="en-AU" sz="2000"/>
          </a:p>
        </p:txBody>
      </p:sp>
      <p:sp>
        <p:nvSpPr>
          <p:cNvPr id="56332" name="Text Box 24"/>
          <p:cNvSpPr txBox="1">
            <a:spLocks noChangeArrowheads="1"/>
          </p:cNvSpPr>
          <p:nvPr/>
        </p:nvSpPr>
        <p:spPr bwMode="auto">
          <a:xfrm>
            <a:off x="2628900" y="4078288"/>
            <a:ext cx="1079500" cy="415925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2000"/>
              <a:t>17</a:t>
            </a:r>
            <a:endParaRPr lang="en-AU" sz="2000"/>
          </a:p>
        </p:txBody>
      </p:sp>
      <p:sp>
        <p:nvSpPr>
          <p:cNvPr id="56333" name="Text Box 25"/>
          <p:cNvSpPr txBox="1">
            <a:spLocks noChangeArrowheads="1"/>
          </p:cNvSpPr>
          <p:nvPr/>
        </p:nvSpPr>
        <p:spPr bwMode="auto">
          <a:xfrm>
            <a:off x="3708400" y="4078288"/>
            <a:ext cx="1079500" cy="415925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2000"/>
              <a:t>18</a:t>
            </a:r>
            <a:endParaRPr lang="en-AU" sz="2000"/>
          </a:p>
        </p:txBody>
      </p:sp>
      <p:sp>
        <p:nvSpPr>
          <p:cNvPr id="56334" name="Text Box 26"/>
          <p:cNvSpPr txBox="1">
            <a:spLocks noChangeArrowheads="1"/>
          </p:cNvSpPr>
          <p:nvPr/>
        </p:nvSpPr>
        <p:spPr bwMode="auto">
          <a:xfrm>
            <a:off x="4787900" y="4078288"/>
            <a:ext cx="1079500" cy="415925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2000"/>
              <a:t>8</a:t>
            </a:r>
            <a:endParaRPr lang="en-AU" sz="2000"/>
          </a:p>
        </p:txBody>
      </p:sp>
      <p:sp>
        <p:nvSpPr>
          <p:cNvPr id="56335" name="Text Box 27"/>
          <p:cNvSpPr txBox="1">
            <a:spLocks noChangeArrowheads="1"/>
          </p:cNvSpPr>
          <p:nvPr/>
        </p:nvSpPr>
        <p:spPr bwMode="auto">
          <a:xfrm>
            <a:off x="5868988" y="4078288"/>
            <a:ext cx="1079500" cy="415925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2000"/>
              <a:t>0</a:t>
            </a:r>
            <a:endParaRPr lang="en-AU" sz="2000"/>
          </a:p>
        </p:txBody>
      </p:sp>
      <p:sp>
        <p:nvSpPr>
          <p:cNvPr id="56336" name="Text Box 28"/>
          <p:cNvSpPr txBox="1">
            <a:spLocks noChangeArrowheads="1"/>
          </p:cNvSpPr>
          <p:nvPr/>
        </p:nvSpPr>
        <p:spPr bwMode="auto">
          <a:xfrm>
            <a:off x="6948488" y="4078288"/>
            <a:ext cx="1296987" cy="415925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2000"/>
              <a:t>32</a:t>
            </a:r>
            <a:endParaRPr lang="en-AU" sz="2000"/>
          </a:p>
        </p:txBody>
      </p:sp>
      <p:sp>
        <p:nvSpPr>
          <p:cNvPr id="56337" name="Text Box 29"/>
          <p:cNvSpPr txBox="1">
            <a:spLocks noChangeArrowheads="1"/>
          </p:cNvSpPr>
          <p:nvPr/>
        </p:nvSpPr>
        <p:spPr bwMode="auto">
          <a:xfrm>
            <a:off x="1331913" y="4725988"/>
            <a:ext cx="1296987" cy="415925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2000"/>
              <a:t>000000</a:t>
            </a:r>
            <a:endParaRPr lang="en-AU" sz="2000"/>
          </a:p>
        </p:txBody>
      </p:sp>
      <p:sp>
        <p:nvSpPr>
          <p:cNvPr id="56338" name="Text Box 30"/>
          <p:cNvSpPr txBox="1">
            <a:spLocks noChangeArrowheads="1"/>
          </p:cNvSpPr>
          <p:nvPr/>
        </p:nvSpPr>
        <p:spPr bwMode="auto">
          <a:xfrm>
            <a:off x="2628900" y="4725988"/>
            <a:ext cx="1079500" cy="415925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2000"/>
              <a:t>10001</a:t>
            </a:r>
            <a:endParaRPr lang="en-AU" sz="2000"/>
          </a:p>
        </p:txBody>
      </p:sp>
      <p:sp>
        <p:nvSpPr>
          <p:cNvPr id="56339" name="Text Box 31"/>
          <p:cNvSpPr txBox="1">
            <a:spLocks noChangeArrowheads="1"/>
          </p:cNvSpPr>
          <p:nvPr/>
        </p:nvSpPr>
        <p:spPr bwMode="auto">
          <a:xfrm>
            <a:off x="3708400" y="4725988"/>
            <a:ext cx="1079500" cy="415925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2000"/>
              <a:t>10010</a:t>
            </a:r>
            <a:endParaRPr lang="en-AU" sz="2000"/>
          </a:p>
        </p:txBody>
      </p:sp>
      <p:sp>
        <p:nvSpPr>
          <p:cNvPr id="56340" name="Text Box 32"/>
          <p:cNvSpPr txBox="1">
            <a:spLocks noChangeArrowheads="1"/>
          </p:cNvSpPr>
          <p:nvPr/>
        </p:nvSpPr>
        <p:spPr bwMode="auto">
          <a:xfrm>
            <a:off x="4787900" y="4725988"/>
            <a:ext cx="1079500" cy="415925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2000"/>
              <a:t>01000</a:t>
            </a:r>
            <a:endParaRPr lang="en-AU" sz="2000"/>
          </a:p>
        </p:txBody>
      </p:sp>
      <p:sp>
        <p:nvSpPr>
          <p:cNvPr id="56341" name="Text Box 33"/>
          <p:cNvSpPr txBox="1">
            <a:spLocks noChangeArrowheads="1"/>
          </p:cNvSpPr>
          <p:nvPr/>
        </p:nvSpPr>
        <p:spPr bwMode="auto">
          <a:xfrm>
            <a:off x="5868988" y="4725988"/>
            <a:ext cx="1079500" cy="415925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2000"/>
              <a:t>00000</a:t>
            </a:r>
            <a:endParaRPr lang="en-AU" sz="2000"/>
          </a:p>
        </p:txBody>
      </p:sp>
      <p:sp>
        <p:nvSpPr>
          <p:cNvPr id="56342" name="Text Box 34"/>
          <p:cNvSpPr txBox="1">
            <a:spLocks noChangeArrowheads="1"/>
          </p:cNvSpPr>
          <p:nvPr/>
        </p:nvSpPr>
        <p:spPr bwMode="auto">
          <a:xfrm>
            <a:off x="6948488" y="4725988"/>
            <a:ext cx="1296987" cy="415925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2000"/>
              <a:t>100000</a:t>
            </a:r>
            <a:endParaRPr lang="en-AU" sz="2000"/>
          </a:p>
        </p:txBody>
      </p:sp>
      <p:sp>
        <p:nvSpPr>
          <p:cNvPr id="56343" name="Rectangle 35"/>
          <p:cNvSpPr>
            <a:spLocks noChangeArrowheads="1"/>
          </p:cNvSpPr>
          <p:nvPr/>
        </p:nvSpPr>
        <p:spPr bwMode="auto">
          <a:xfrm>
            <a:off x="684213" y="5516563"/>
            <a:ext cx="8140700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algn="ctr" eaLnBrk="1" hangingPunct="1">
              <a:spcBef>
                <a:spcPct val="20000"/>
              </a:spcBef>
              <a:buClr>
                <a:schemeClr val="folHlink"/>
              </a:buClr>
              <a:buSzPct val="60000"/>
              <a:buFont typeface="Wingdings" charset="0"/>
              <a:buNone/>
            </a:pPr>
            <a:r>
              <a:rPr lang="en-US" sz="2400" dirty="0"/>
              <a:t>00000010001100100100000000100000</a:t>
            </a:r>
            <a:r>
              <a:rPr lang="en-US" sz="2400" baseline="-25000" dirty="0"/>
              <a:t>2</a:t>
            </a:r>
            <a:r>
              <a:rPr lang="en-US" sz="2400" dirty="0"/>
              <a:t> = 02324020</a:t>
            </a:r>
            <a:r>
              <a:rPr lang="en-US" sz="2400" baseline="-25000" dirty="0"/>
              <a:t>16</a:t>
            </a:r>
            <a:endParaRPr lang="en-AU" sz="2400" dirty="0"/>
          </a:p>
        </p:txBody>
      </p:sp>
      <p:grpSp>
        <p:nvGrpSpPr>
          <p:cNvPr id="56344" name="Group 38"/>
          <p:cNvGrpSpPr>
            <a:grpSpLocks/>
          </p:cNvGrpSpPr>
          <p:nvPr/>
        </p:nvGrpSpPr>
        <p:grpSpPr bwMode="auto">
          <a:xfrm>
            <a:off x="1331913" y="1412875"/>
            <a:ext cx="6913562" cy="773113"/>
            <a:chOff x="703" y="981"/>
            <a:chExt cx="4355" cy="487"/>
          </a:xfrm>
        </p:grpSpPr>
        <p:sp>
          <p:nvSpPr>
            <p:cNvPr id="56345" name="Text Box 39"/>
            <p:cNvSpPr txBox="1">
              <a:spLocks noChangeArrowheads="1"/>
            </p:cNvSpPr>
            <p:nvPr/>
          </p:nvSpPr>
          <p:spPr bwMode="auto">
            <a:xfrm>
              <a:off x="703" y="981"/>
              <a:ext cx="817" cy="262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2000"/>
                <a:t>op</a:t>
              </a:r>
              <a:endParaRPr lang="en-AU" sz="2000"/>
            </a:p>
          </p:txBody>
        </p:sp>
        <p:sp>
          <p:nvSpPr>
            <p:cNvPr id="56346" name="Text Box 40"/>
            <p:cNvSpPr txBox="1">
              <a:spLocks noChangeArrowheads="1"/>
            </p:cNvSpPr>
            <p:nvPr/>
          </p:nvSpPr>
          <p:spPr bwMode="auto">
            <a:xfrm>
              <a:off x="1520" y="981"/>
              <a:ext cx="680" cy="262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2000"/>
                <a:t>rs</a:t>
              </a:r>
              <a:endParaRPr lang="en-AU" sz="2000"/>
            </a:p>
          </p:txBody>
        </p:sp>
        <p:sp>
          <p:nvSpPr>
            <p:cNvPr id="56347" name="Text Box 41"/>
            <p:cNvSpPr txBox="1">
              <a:spLocks noChangeArrowheads="1"/>
            </p:cNvSpPr>
            <p:nvPr/>
          </p:nvSpPr>
          <p:spPr bwMode="auto">
            <a:xfrm>
              <a:off x="2200" y="981"/>
              <a:ext cx="680" cy="262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2000"/>
                <a:t>rt</a:t>
              </a:r>
              <a:endParaRPr lang="en-AU" sz="2000"/>
            </a:p>
          </p:txBody>
        </p:sp>
        <p:sp>
          <p:nvSpPr>
            <p:cNvPr id="56348" name="Text Box 42"/>
            <p:cNvSpPr txBox="1">
              <a:spLocks noChangeArrowheads="1"/>
            </p:cNvSpPr>
            <p:nvPr/>
          </p:nvSpPr>
          <p:spPr bwMode="auto">
            <a:xfrm>
              <a:off x="2880" y="981"/>
              <a:ext cx="680" cy="262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2000"/>
                <a:t>rd</a:t>
              </a:r>
              <a:endParaRPr lang="en-AU" sz="2000"/>
            </a:p>
          </p:txBody>
        </p:sp>
        <p:sp>
          <p:nvSpPr>
            <p:cNvPr id="56349" name="Text Box 43"/>
            <p:cNvSpPr txBox="1">
              <a:spLocks noChangeArrowheads="1"/>
            </p:cNvSpPr>
            <p:nvPr/>
          </p:nvSpPr>
          <p:spPr bwMode="auto">
            <a:xfrm>
              <a:off x="3561" y="981"/>
              <a:ext cx="680" cy="262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2000"/>
                <a:t>shamt</a:t>
              </a:r>
              <a:endParaRPr lang="en-AU" sz="2000"/>
            </a:p>
          </p:txBody>
        </p:sp>
        <p:sp>
          <p:nvSpPr>
            <p:cNvPr id="56350" name="Text Box 44"/>
            <p:cNvSpPr txBox="1">
              <a:spLocks noChangeArrowheads="1"/>
            </p:cNvSpPr>
            <p:nvPr/>
          </p:nvSpPr>
          <p:spPr bwMode="auto">
            <a:xfrm>
              <a:off x="4241" y="981"/>
              <a:ext cx="817" cy="262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2000"/>
                <a:t>funct</a:t>
              </a:r>
              <a:endParaRPr lang="en-AU" sz="2000"/>
            </a:p>
          </p:txBody>
        </p:sp>
        <p:sp>
          <p:nvSpPr>
            <p:cNvPr id="56351" name="Text Box 45"/>
            <p:cNvSpPr txBox="1">
              <a:spLocks noChangeArrowheads="1"/>
            </p:cNvSpPr>
            <p:nvPr/>
          </p:nvSpPr>
          <p:spPr bwMode="auto">
            <a:xfrm>
              <a:off x="886" y="1256"/>
              <a:ext cx="422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1600"/>
                <a:t>6 bits</a:t>
              </a:r>
              <a:endParaRPr lang="en-AU" sz="1600"/>
            </a:p>
          </p:txBody>
        </p:sp>
        <p:sp>
          <p:nvSpPr>
            <p:cNvPr id="56352" name="Text Box 46"/>
            <p:cNvSpPr txBox="1">
              <a:spLocks noChangeArrowheads="1"/>
            </p:cNvSpPr>
            <p:nvPr/>
          </p:nvSpPr>
          <p:spPr bwMode="auto">
            <a:xfrm>
              <a:off x="4424" y="1256"/>
              <a:ext cx="422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1600"/>
                <a:t>6 bits</a:t>
              </a:r>
              <a:endParaRPr lang="en-AU" sz="1600"/>
            </a:p>
          </p:txBody>
        </p:sp>
        <p:sp>
          <p:nvSpPr>
            <p:cNvPr id="56353" name="Text Box 47"/>
            <p:cNvSpPr txBox="1">
              <a:spLocks noChangeArrowheads="1"/>
            </p:cNvSpPr>
            <p:nvPr/>
          </p:nvSpPr>
          <p:spPr bwMode="auto">
            <a:xfrm>
              <a:off x="1657" y="1256"/>
              <a:ext cx="422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1600"/>
                <a:t>5 bits</a:t>
              </a:r>
              <a:endParaRPr lang="en-AU" sz="1600"/>
            </a:p>
          </p:txBody>
        </p:sp>
        <p:sp>
          <p:nvSpPr>
            <p:cNvPr id="56354" name="Text Box 48"/>
            <p:cNvSpPr txBox="1">
              <a:spLocks noChangeArrowheads="1"/>
            </p:cNvSpPr>
            <p:nvPr/>
          </p:nvSpPr>
          <p:spPr bwMode="auto">
            <a:xfrm>
              <a:off x="2338" y="1256"/>
              <a:ext cx="422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1600"/>
                <a:t>5 bits</a:t>
              </a:r>
              <a:endParaRPr lang="en-AU" sz="1600"/>
            </a:p>
          </p:txBody>
        </p:sp>
        <p:sp>
          <p:nvSpPr>
            <p:cNvPr id="56355" name="Text Box 49"/>
            <p:cNvSpPr txBox="1">
              <a:spLocks noChangeArrowheads="1"/>
            </p:cNvSpPr>
            <p:nvPr/>
          </p:nvSpPr>
          <p:spPr bwMode="auto">
            <a:xfrm>
              <a:off x="3018" y="1256"/>
              <a:ext cx="422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1600"/>
                <a:t>5 bits</a:t>
              </a:r>
              <a:endParaRPr lang="en-AU" sz="1600"/>
            </a:p>
          </p:txBody>
        </p:sp>
        <p:sp>
          <p:nvSpPr>
            <p:cNvPr id="56356" name="Text Box 50"/>
            <p:cNvSpPr txBox="1">
              <a:spLocks noChangeArrowheads="1"/>
            </p:cNvSpPr>
            <p:nvPr/>
          </p:nvSpPr>
          <p:spPr bwMode="auto">
            <a:xfrm>
              <a:off x="3698" y="1256"/>
              <a:ext cx="422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1600"/>
                <a:t>5 bits</a:t>
              </a:r>
              <a:endParaRPr lang="en-AU" sz="1600"/>
            </a:p>
          </p:txBody>
        </p:sp>
      </p:grpSp>
    </p:spTree>
    <p:extLst>
      <p:ext uri="{BB962C8B-B14F-4D97-AF65-F5344CB8AC3E}">
        <p14:creationId xmlns:p14="http://schemas.microsoft.com/office/powerpoint/2010/main" val="17409843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5-stage pipeline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8A4EF-CDB0-3142-B866-F3AD53A0F82F}" type="slidenum">
              <a:rPr lang="en-US" smtClean="0"/>
              <a:t>41</a:t>
            </a:fld>
            <a:endParaRPr lang="en-US"/>
          </a:p>
        </p:txBody>
      </p:sp>
      <p:pic>
        <p:nvPicPr>
          <p:cNvPr id="5" name="Picture 9" descr="f04-33-P37449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1196975"/>
            <a:ext cx="7146925" cy="516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699931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Abstracted CPU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8A4EF-CDB0-3142-B866-F3AD53A0F82F}" type="slidenum">
              <a:rPr lang="en-US" smtClean="0"/>
              <a:t>42</a:t>
            </a:fld>
            <a:endParaRPr lang="en-US"/>
          </a:p>
        </p:txBody>
      </p:sp>
      <p:pic>
        <p:nvPicPr>
          <p:cNvPr id="5" name="Picture 6" descr="data-hazard-bubble-no-forwardi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32" t="9856" r="35953" b="64199"/>
          <a:stretch/>
        </p:blipFill>
        <p:spPr bwMode="auto">
          <a:xfrm>
            <a:off x="815528" y="4960161"/>
            <a:ext cx="5513371" cy="10434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869314" y="4023805"/>
            <a:ext cx="591673" cy="59167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I-$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086721" y="4018872"/>
            <a:ext cx="591673" cy="59167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RF</a:t>
            </a:r>
          </a:p>
        </p:txBody>
      </p:sp>
      <p:sp>
        <p:nvSpPr>
          <p:cNvPr id="8" name="Rectangle 7"/>
          <p:cNvSpPr/>
          <p:nvPr/>
        </p:nvSpPr>
        <p:spPr>
          <a:xfrm>
            <a:off x="4452508" y="4018872"/>
            <a:ext cx="591673" cy="59167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D-$</a:t>
            </a:r>
          </a:p>
        </p:txBody>
      </p:sp>
      <p:sp>
        <p:nvSpPr>
          <p:cNvPr id="9" name="Rectangle 8"/>
          <p:cNvSpPr/>
          <p:nvPr/>
        </p:nvSpPr>
        <p:spPr>
          <a:xfrm>
            <a:off x="5681569" y="4018871"/>
            <a:ext cx="591673" cy="59167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RF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853378" y="4585896"/>
            <a:ext cx="1479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Register File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843756" y="4585896"/>
            <a:ext cx="1723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L1 Data Cache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57200" y="4585896"/>
            <a:ext cx="14159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Instr. Cache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55223" y="3133151"/>
            <a:ext cx="8327084" cy="59167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L2 Data Cache</a:t>
            </a:r>
          </a:p>
        </p:txBody>
      </p:sp>
      <p:sp>
        <p:nvSpPr>
          <p:cNvPr id="14" name="Rectangle 13"/>
          <p:cNvSpPr/>
          <p:nvPr/>
        </p:nvSpPr>
        <p:spPr>
          <a:xfrm>
            <a:off x="355223" y="3854360"/>
            <a:ext cx="6088608" cy="225598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Core</a:t>
            </a:r>
          </a:p>
        </p:txBody>
      </p:sp>
      <p:sp>
        <p:nvSpPr>
          <p:cNvPr id="15" name="Rectangle 14"/>
          <p:cNvSpPr/>
          <p:nvPr/>
        </p:nvSpPr>
        <p:spPr>
          <a:xfrm>
            <a:off x="6542520" y="3854360"/>
            <a:ext cx="1020549" cy="85748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Core</a:t>
            </a:r>
          </a:p>
        </p:txBody>
      </p:sp>
      <p:sp>
        <p:nvSpPr>
          <p:cNvPr id="16" name="Rectangle 15"/>
          <p:cNvSpPr/>
          <p:nvPr/>
        </p:nvSpPr>
        <p:spPr>
          <a:xfrm>
            <a:off x="7661758" y="3854360"/>
            <a:ext cx="1020549" cy="85748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Core</a:t>
            </a:r>
          </a:p>
        </p:txBody>
      </p:sp>
      <p:sp>
        <p:nvSpPr>
          <p:cNvPr id="17" name="Rectangle 16"/>
          <p:cNvSpPr/>
          <p:nvPr/>
        </p:nvSpPr>
        <p:spPr>
          <a:xfrm>
            <a:off x="6542520" y="5233385"/>
            <a:ext cx="1020549" cy="85748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Core</a:t>
            </a:r>
          </a:p>
        </p:txBody>
      </p:sp>
      <p:sp>
        <p:nvSpPr>
          <p:cNvPr id="18" name="Rectangle 17"/>
          <p:cNvSpPr/>
          <p:nvPr/>
        </p:nvSpPr>
        <p:spPr>
          <a:xfrm>
            <a:off x="7661758" y="5233385"/>
            <a:ext cx="1020549" cy="85748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Core</a:t>
            </a:r>
          </a:p>
        </p:txBody>
      </p:sp>
      <p:sp>
        <p:nvSpPr>
          <p:cNvPr id="19" name="Rectangle 18"/>
          <p:cNvSpPr/>
          <p:nvPr/>
        </p:nvSpPr>
        <p:spPr>
          <a:xfrm>
            <a:off x="355223" y="2434787"/>
            <a:ext cx="8327084" cy="59167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L3 Data Cache</a:t>
            </a:r>
          </a:p>
        </p:txBody>
      </p:sp>
      <p:sp>
        <p:nvSpPr>
          <p:cNvPr id="20" name="Rectangle 19"/>
          <p:cNvSpPr/>
          <p:nvPr/>
        </p:nvSpPr>
        <p:spPr>
          <a:xfrm>
            <a:off x="355223" y="1725205"/>
            <a:ext cx="8327084" cy="59167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Memory (Off-chip DRAM)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68315" y="5162383"/>
            <a:ext cx="7360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Data </a:t>
            </a:r>
            <a:br>
              <a:rPr lang="en-US"/>
            </a:br>
            <a:r>
              <a:rPr lang="en-US"/>
              <a:t>Path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7081219" y="4375896"/>
            <a:ext cx="121379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/>
              <a:t>. . . </a:t>
            </a:r>
          </a:p>
        </p:txBody>
      </p:sp>
    </p:spTree>
    <p:extLst>
      <p:ext uri="{BB962C8B-B14F-4D97-AF65-F5344CB8AC3E}">
        <p14:creationId xmlns:p14="http://schemas.microsoft.com/office/powerpoint/2010/main" val="1526145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/>
      <p:bldP spid="11" grpId="0"/>
      <p:bldP spid="12" grpId="0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/>
      <p:bldP spid="22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Memory Hierarchy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8A4EF-CDB0-3142-B866-F3AD53A0F82F}" type="slidenum">
              <a:rPr lang="en-US" smtClean="0"/>
              <a:t>43</a:t>
            </a:fld>
            <a:endParaRPr lang="en-US"/>
          </a:p>
        </p:txBody>
      </p:sp>
      <p:pic>
        <p:nvPicPr>
          <p:cNvPr id="5" name="Picture 4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46163" y="2190750"/>
            <a:ext cx="7264400" cy="300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534503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C089BDF-34CE-45F3-BEED-1569A981914A}" type="slidenum">
              <a:rPr lang="en-US"/>
              <a:pPr>
                <a:defRPr/>
              </a:pPr>
              <a:t>5</a:t>
            </a:fld>
            <a:endParaRPr lang="en-US"/>
          </a:p>
        </p:txBody>
      </p:sp>
      <p:sp>
        <p:nvSpPr>
          <p:cNvPr id="1024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0236"/>
            <a:ext cx="7924800" cy="980364"/>
          </a:xfrm>
        </p:spPr>
        <p:txBody>
          <a:bodyPr/>
          <a:lstStyle/>
          <a:p>
            <a:pPr eaLnBrk="1" hangingPunct="1"/>
            <a:r>
              <a:rPr lang="en-US" dirty="0" smtClean="0"/>
              <a:t>Web Resources</a:t>
            </a:r>
          </a:p>
        </p:txBody>
      </p:sp>
      <p:sp>
        <p:nvSpPr>
          <p:cNvPr id="1024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338108"/>
            <a:ext cx="7924800" cy="5105400"/>
          </a:xfrm>
        </p:spPr>
        <p:txBody>
          <a:bodyPr/>
          <a:lstStyle/>
          <a:p>
            <a:pPr eaLnBrk="1" hangingPunct="1"/>
            <a:r>
              <a:rPr lang="en-US" sz="2800" dirty="0" smtClean="0"/>
              <a:t>Course website (not ready yet): </a:t>
            </a:r>
            <a:r>
              <a:rPr lang="en-US" sz="2800" dirty="0" smtClean="0">
                <a:hlinkClick r:id="rId2"/>
              </a:rPr>
              <a:t>http://www.cs.ucr.edu/~nael/217-f19</a:t>
            </a:r>
            <a:endParaRPr lang="en-US" sz="2800" dirty="0" smtClean="0"/>
          </a:p>
          <a:p>
            <a:pPr lvl="1" eaLnBrk="1" hangingPunct="1"/>
            <a:r>
              <a:rPr lang="en-US" sz="2400" dirty="0" smtClean="0"/>
              <a:t>Handouts and lecture slides, resources </a:t>
            </a:r>
            <a:r>
              <a:rPr lang="mr-IN" sz="2400" dirty="0" smtClean="0"/>
              <a:t>…</a:t>
            </a:r>
            <a:endParaRPr lang="en-US" sz="2400" dirty="0" smtClean="0"/>
          </a:p>
          <a:p>
            <a:pPr eaLnBrk="1" hangingPunct="1"/>
            <a:r>
              <a:rPr lang="en-US" sz="2800" dirty="0" smtClean="0"/>
              <a:t>Piazza for discussions</a:t>
            </a:r>
          </a:p>
          <a:p>
            <a:pPr lvl="1" eaLnBrk="1" hangingPunct="1"/>
            <a:r>
              <a:rPr lang="en-US" sz="2400" dirty="0" smtClean="0"/>
              <a:t>Forum for Q&amp;A – course staff read the board, and your classmates often have answers</a:t>
            </a:r>
          </a:p>
          <a:p>
            <a:pPr eaLnBrk="1" hangingPunct="1"/>
            <a:r>
              <a:rPr lang="en-US" sz="2800" dirty="0" err="1" smtClean="0"/>
              <a:t>iLearn</a:t>
            </a:r>
            <a:r>
              <a:rPr lang="en-US" sz="2800" dirty="0" smtClean="0"/>
              <a:t> for announcements</a:t>
            </a:r>
          </a:p>
          <a:p>
            <a:pPr marL="342900" lvl="1" indent="-342900">
              <a:buClr>
                <a:schemeClr val="tx2"/>
              </a:buClr>
              <a:buBlip>
                <a:blip r:embed="rId3"/>
              </a:buBlip>
            </a:pPr>
            <a:r>
              <a:rPr lang="en-US" sz="2800" dirty="0" smtClean="0"/>
              <a:t>ENGR </a:t>
            </a:r>
            <a:r>
              <a:rPr lang="en-US" sz="2800" dirty="0"/>
              <a:t>Account Setup</a:t>
            </a:r>
            <a:br>
              <a:rPr lang="en-US" sz="2800" dirty="0"/>
            </a:br>
            <a:r>
              <a:rPr lang="en-US" sz="2400" dirty="0">
                <a:hlinkClick r:id="rId4"/>
              </a:rPr>
              <a:t>https://www.engr.ucr.edu/secured/systems/login.php</a:t>
            </a:r>
            <a:endParaRPr lang="en-US" sz="2400" dirty="0"/>
          </a:p>
          <a:p>
            <a:pPr eaLnBrk="1" hangingPunct="1"/>
            <a:endParaRPr lang="en-US" sz="2800" dirty="0" smtClean="0"/>
          </a:p>
        </p:txBody>
      </p:sp>
    </p:spTree>
    <p:extLst>
      <p:ext uri="{BB962C8B-B14F-4D97-AF65-F5344CB8AC3E}">
        <p14:creationId xmlns:p14="http://schemas.microsoft.com/office/powerpoint/2010/main" val="30845493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Attendance/Grading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Attendance</a:t>
            </a:r>
          </a:p>
          <a:p>
            <a:pPr lvl="1"/>
            <a:r>
              <a:rPr lang="en-US" dirty="0"/>
              <a:t>You are expected to attend </a:t>
            </a:r>
            <a:r>
              <a:rPr lang="en-US" b="1" dirty="0"/>
              <a:t>all</a:t>
            </a:r>
            <a:r>
              <a:rPr lang="en-US" dirty="0"/>
              <a:t> lectures.</a:t>
            </a:r>
          </a:p>
          <a:p>
            <a:pPr lvl="1"/>
            <a:r>
              <a:rPr lang="en-US" dirty="0"/>
              <a:t>Some slides only make sense in lecture. </a:t>
            </a:r>
            <a:r>
              <a:rPr lang="en-US" dirty="0">
                <a:sym typeface="Wingdings"/>
              </a:rPr>
              <a:t> </a:t>
            </a:r>
            <a:endParaRPr lang="en-US" dirty="0"/>
          </a:p>
          <a:p>
            <a:r>
              <a:rPr lang="en-US" dirty="0"/>
              <a:t>Grade Breakdown</a:t>
            </a:r>
          </a:p>
          <a:p>
            <a:pPr lvl="1"/>
            <a:r>
              <a:rPr lang="en-US" dirty="0"/>
              <a:t>Labs: 30%</a:t>
            </a:r>
          </a:p>
          <a:p>
            <a:pPr lvl="1"/>
            <a:r>
              <a:rPr lang="en-US" dirty="0"/>
              <a:t>Exam and Final: 40%</a:t>
            </a:r>
          </a:p>
          <a:p>
            <a:pPr lvl="1"/>
            <a:r>
              <a:rPr lang="en-US" dirty="0"/>
              <a:t>Project: 30%</a:t>
            </a:r>
          </a:p>
          <a:p>
            <a:pPr lvl="1"/>
            <a:r>
              <a:rPr lang="en-US" dirty="0"/>
              <a:t>Class Participation/Extra Credit: 5%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8A4EF-CDB0-3142-B866-F3AD53A0F82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26056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Lab Policies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3 slip days</a:t>
            </a:r>
          </a:p>
          <a:p>
            <a:r>
              <a:rPr lang="en-US" dirty="0"/>
              <a:t>15% penalty per late day</a:t>
            </a:r>
          </a:p>
          <a:p>
            <a:r>
              <a:rPr lang="en-US" dirty="0"/>
              <a:t>If it’s one minute late, it’s still late</a:t>
            </a:r>
          </a:p>
          <a:p>
            <a:r>
              <a:rPr lang="en-US" dirty="0"/>
              <a:t>No extensions will be given</a:t>
            </a:r>
          </a:p>
          <a:p>
            <a:r>
              <a:rPr lang="en-US" dirty="0"/>
              <a:t>All labs/projects are due at the end of the due date (midnight)</a:t>
            </a:r>
          </a:p>
          <a:p>
            <a:r>
              <a:rPr lang="en-US" dirty="0"/>
              <a:t>Projects should be uploaded to </a:t>
            </a:r>
            <a:r>
              <a:rPr lang="en-US" dirty="0" err="1"/>
              <a:t>iLearn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8A4EF-CDB0-3142-B866-F3AD53A0F82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37743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6783F3F-CA9A-483B-B631-32503C8BBBB5}" type="slidenum">
              <a:rPr lang="en-US"/>
              <a:pPr>
                <a:defRPr/>
              </a:pPr>
              <a:t>8</a:t>
            </a:fld>
            <a:endParaRPr lang="en-US"/>
          </a:p>
        </p:txBody>
      </p:sp>
      <p:sp>
        <p:nvSpPr>
          <p:cNvPr id="1434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Academic Honesty</a:t>
            </a:r>
          </a:p>
        </p:txBody>
      </p:sp>
      <p:sp>
        <p:nvSpPr>
          <p:cNvPr id="1434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800" dirty="0" smtClean="0"/>
              <a:t>You are allowed and encouraged to discuss assignments with other students in the class.</a:t>
            </a:r>
          </a:p>
          <a:p>
            <a:pPr eaLnBrk="1" hangingPunct="1">
              <a:lnSpc>
                <a:spcPct val="90000"/>
              </a:lnSpc>
            </a:pPr>
            <a:endParaRPr lang="en-US" sz="2800" dirty="0" smtClean="0">
              <a:solidFill>
                <a:srgbClr val="FF0000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en-US" sz="2800" dirty="0" smtClean="0">
                <a:solidFill>
                  <a:srgbClr val="FF0000"/>
                </a:solidFill>
              </a:rPr>
              <a:t>Any reference to assignments from previous terms or web postings is unacceptable</a:t>
            </a:r>
          </a:p>
          <a:p>
            <a:pPr eaLnBrk="1" hangingPunct="1">
              <a:lnSpc>
                <a:spcPct val="90000"/>
              </a:lnSpc>
            </a:pPr>
            <a:endParaRPr lang="en-US" sz="2800" dirty="0" smtClean="0"/>
          </a:p>
          <a:p>
            <a:pPr eaLnBrk="1" hangingPunct="1">
              <a:lnSpc>
                <a:spcPct val="90000"/>
              </a:lnSpc>
            </a:pPr>
            <a:r>
              <a:rPr lang="en-US" sz="2800" dirty="0" smtClean="0"/>
              <a:t>Any copying of non-trivial code is unacceptable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 smtClean="0"/>
              <a:t>Non-trivial = more than a line or so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 smtClean="0"/>
              <a:t>Includes reading someone else’s code and then going off to write your own.</a:t>
            </a:r>
          </a:p>
        </p:txBody>
      </p:sp>
    </p:spTree>
    <p:extLst>
      <p:ext uri="{BB962C8B-B14F-4D97-AF65-F5344CB8AC3E}">
        <p14:creationId xmlns:p14="http://schemas.microsoft.com/office/powerpoint/2010/main" val="28475546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Contact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Instructor: </a:t>
            </a:r>
            <a:r>
              <a:rPr lang="en-US" dirty="0" smtClean="0"/>
              <a:t>Nael Abu-Ghazaleh</a:t>
            </a:r>
            <a:endParaRPr lang="en-US" dirty="0"/>
          </a:p>
          <a:p>
            <a:pPr lvl="1"/>
            <a:r>
              <a:rPr lang="en-US" dirty="0"/>
              <a:t>Email: </a:t>
            </a:r>
            <a:r>
              <a:rPr lang="en-US" dirty="0" err="1" smtClean="0"/>
              <a:t>naelag@ucr.edu</a:t>
            </a:r>
            <a:r>
              <a:rPr lang="en-US" dirty="0" smtClean="0"/>
              <a:t> </a:t>
            </a:r>
            <a:endParaRPr lang="en-US" dirty="0"/>
          </a:p>
          <a:p>
            <a:pPr lvl="1"/>
            <a:r>
              <a:rPr lang="en-US" dirty="0"/>
              <a:t>Homepage: </a:t>
            </a:r>
            <a:r>
              <a:rPr lang="en-US" dirty="0" smtClean="0"/>
              <a:t>https://</a:t>
            </a:r>
            <a:r>
              <a:rPr lang="en-US" dirty="0" err="1" smtClean="0"/>
              <a:t>www.cs.ucr.edu</a:t>
            </a:r>
            <a:r>
              <a:rPr lang="en-US" dirty="0" smtClean="0"/>
              <a:t>/~</a:t>
            </a:r>
            <a:r>
              <a:rPr lang="en-US" dirty="0" err="1" smtClean="0"/>
              <a:t>nael</a:t>
            </a:r>
            <a:r>
              <a:rPr lang="en-US" dirty="0" smtClean="0"/>
              <a:t>/217-f19</a:t>
            </a:r>
            <a:endParaRPr lang="en-US" dirty="0"/>
          </a:p>
          <a:p>
            <a:pPr lvl="1"/>
            <a:r>
              <a:rPr lang="en-US" dirty="0"/>
              <a:t>Office: WCH </a:t>
            </a:r>
            <a:r>
              <a:rPr lang="en-US" dirty="0" smtClean="0"/>
              <a:t>441 </a:t>
            </a:r>
            <a:endParaRPr lang="en-US" dirty="0"/>
          </a:p>
          <a:p>
            <a:pPr lvl="1"/>
            <a:r>
              <a:rPr lang="en-US" dirty="0"/>
              <a:t>Office Hours: </a:t>
            </a:r>
            <a:r>
              <a:rPr lang="en-US" dirty="0" smtClean="0"/>
              <a:t>Friday 1-2pm or by </a:t>
            </a:r>
            <a:r>
              <a:rPr lang="en-US" dirty="0"/>
              <a:t>appointment</a:t>
            </a:r>
          </a:p>
          <a:p>
            <a:r>
              <a:rPr lang="en-US" dirty="0"/>
              <a:t>TA: </a:t>
            </a:r>
            <a:r>
              <a:rPr lang="en-US" dirty="0" err="1" smtClean="0"/>
              <a:t>MohammedReza</a:t>
            </a:r>
            <a:r>
              <a:rPr lang="en-US" dirty="0" smtClean="0"/>
              <a:t> </a:t>
            </a:r>
            <a:r>
              <a:rPr lang="en-US" dirty="0" err="1" smtClean="0"/>
              <a:t>Rezvani</a:t>
            </a:r>
            <a:endParaRPr lang="en-US" dirty="0"/>
          </a:p>
          <a:p>
            <a:pPr lvl="1"/>
            <a:r>
              <a:rPr lang="en-US" dirty="0"/>
              <a:t>Email: </a:t>
            </a:r>
            <a:r>
              <a:rPr lang="en-US" dirty="0" err="1"/>
              <a:t>mohammadreza.rezvani@email.ucr.edu</a:t>
            </a:r>
            <a:endParaRPr lang="en-US" dirty="0"/>
          </a:p>
          <a:p>
            <a:pPr lvl="1"/>
            <a:r>
              <a:rPr lang="en-US" dirty="0"/>
              <a:t>Office Hours: </a:t>
            </a:r>
            <a:r>
              <a:rPr lang="en-US" dirty="0" smtClean="0"/>
              <a:t>TBD</a:t>
            </a:r>
          </a:p>
          <a:p>
            <a:r>
              <a:rPr lang="en-US" dirty="0" smtClean="0"/>
              <a:t>Please sign up on Piazza:</a:t>
            </a:r>
          </a:p>
          <a:p>
            <a:pPr lvl="1"/>
            <a:r>
              <a:rPr lang="en-US" dirty="0" smtClean="0"/>
              <a:t>Signup link: </a:t>
            </a:r>
            <a:r>
              <a:rPr lang="en-US" dirty="0" err="1" smtClean="0"/>
              <a:t>piazza.com</a:t>
            </a:r>
            <a:r>
              <a:rPr lang="en-US" dirty="0" smtClean="0"/>
              <a:t>/</a:t>
            </a:r>
            <a:r>
              <a:rPr lang="en-US" dirty="0" err="1" smtClean="0"/>
              <a:t>ucr</a:t>
            </a:r>
            <a:r>
              <a:rPr lang="en-US" dirty="0" smtClean="0"/>
              <a:t>/fall2019/csee217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8A4EF-CDB0-3142-B866-F3AD53A0F82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95595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UCRTemplate4">
  <a:themeElements>
    <a:clrScheme name="UCRTemplate4 10">
      <a:dk1>
        <a:srgbClr val="000000"/>
      </a:dk1>
      <a:lt1>
        <a:srgbClr val="FFFFFF"/>
      </a:lt1>
      <a:dk2>
        <a:srgbClr val="330066"/>
      </a:dk2>
      <a:lt2>
        <a:srgbClr val="808080"/>
      </a:lt2>
      <a:accent1>
        <a:srgbClr val="CCCC00"/>
      </a:accent1>
      <a:accent2>
        <a:srgbClr val="669999"/>
      </a:accent2>
      <a:accent3>
        <a:srgbClr val="FFFFFF"/>
      </a:accent3>
      <a:accent4>
        <a:srgbClr val="000000"/>
      </a:accent4>
      <a:accent5>
        <a:srgbClr val="E2E2AA"/>
      </a:accent5>
      <a:accent6>
        <a:srgbClr val="5C8A8A"/>
      </a:accent6>
      <a:hlink>
        <a:srgbClr val="7E9CE8"/>
      </a:hlink>
      <a:folHlink>
        <a:srgbClr val="D8D8EC"/>
      </a:folHlink>
    </a:clrScheme>
    <a:fontScheme name="UCRTemplate4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UCRTemplate4 1">
        <a:dk1>
          <a:srgbClr val="4F747B"/>
        </a:dk1>
        <a:lt1>
          <a:srgbClr val="FFFFFF"/>
        </a:lt1>
        <a:dk2>
          <a:srgbClr val="000000"/>
        </a:dk2>
        <a:lt2>
          <a:srgbClr val="C0C0C0"/>
        </a:lt2>
        <a:accent1>
          <a:srgbClr val="859868"/>
        </a:accent1>
        <a:accent2>
          <a:srgbClr val="5F5F5F"/>
        </a:accent2>
        <a:accent3>
          <a:srgbClr val="AAAAAA"/>
        </a:accent3>
        <a:accent4>
          <a:srgbClr val="DADADA"/>
        </a:accent4>
        <a:accent5>
          <a:srgbClr val="C2CAB9"/>
        </a:accent5>
        <a:accent6>
          <a:srgbClr val="555555"/>
        </a:accent6>
        <a:hlink>
          <a:srgbClr val="5F5F5F"/>
        </a:hlink>
        <a:folHlink>
          <a:srgbClr val="BA121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CRTemplate4 2">
        <a:dk1>
          <a:srgbClr val="3C0000"/>
        </a:dk1>
        <a:lt1>
          <a:srgbClr val="FFFFFF"/>
        </a:lt1>
        <a:dk2>
          <a:srgbClr val="4D0B0B"/>
        </a:dk2>
        <a:lt2>
          <a:srgbClr val="FFFFFF"/>
        </a:lt2>
        <a:accent1>
          <a:srgbClr val="666633"/>
        </a:accent1>
        <a:accent2>
          <a:srgbClr val="CC3300"/>
        </a:accent2>
        <a:accent3>
          <a:srgbClr val="B2AAAA"/>
        </a:accent3>
        <a:accent4>
          <a:srgbClr val="DADADA"/>
        </a:accent4>
        <a:accent5>
          <a:srgbClr val="B8B8AD"/>
        </a:accent5>
        <a:accent6>
          <a:srgbClr val="B92D00"/>
        </a:accent6>
        <a:hlink>
          <a:srgbClr val="CC9900"/>
        </a:hlink>
        <a:folHlink>
          <a:srgbClr val="CCCC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CRTemplate4 3">
        <a:dk1>
          <a:srgbClr val="666699"/>
        </a:dk1>
        <a:lt1>
          <a:srgbClr val="FFFFFF"/>
        </a:lt1>
        <a:dk2>
          <a:srgbClr val="15192B"/>
        </a:dk2>
        <a:lt2>
          <a:srgbClr val="CCCCFF"/>
        </a:lt2>
        <a:accent1>
          <a:srgbClr val="4F893D"/>
        </a:accent1>
        <a:accent2>
          <a:srgbClr val="666699"/>
        </a:accent2>
        <a:accent3>
          <a:srgbClr val="AAABAC"/>
        </a:accent3>
        <a:accent4>
          <a:srgbClr val="DADADA"/>
        </a:accent4>
        <a:accent5>
          <a:srgbClr val="B2C4AF"/>
        </a:accent5>
        <a:accent6>
          <a:srgbClr val="5C5C8A"/>
        </a:accent6>
        <a:hlink>
          <a:srgbClr val="CC9900"/>
        </a:hlink>
        <a:folHlink>
          <a:srgbClr val="4837C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CRTemplate4 4">
        <a:dk1>
          <a:srgbClr val="666699"/>
        </a:dk1>
        <a:lt1>
          <a:srgbClr val="FFFFFF"/>
        </a:lt1>
        <a:dk2>
          <a:srgbClr val="86001A"/>
        </a:dk2>
        <a:lt2>
          <a:srgbClr val="CCCC66"/>
        </a:lt2>
        <a:accent1>
          <a:srgbClr val="FF3300"/>
        </a:accent1>
        <a:accent2>
          <a:srgbClr val="FF6600"/>
        </a:accent2>
        <a:accent3>
          <a:srgbClr val="C3AAAB"/>
        </a:accent3>
        <a:accent4>
          <a:srgbClr val="DADADA"/>
        </a:accent4>
        <a:accent5>
          <a:srgbClr val="FFADAA"/>
        </a:accent5>
        <a:accent6>
          <a:srgbClr val="E75C00"/>
        </a:accent6>
        <a:hlink>
          <a:srgbClr val="CC9900"/>
        </a:hlink>
        <a:folHlink>
          <a:srgbClr val="FF0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CRTemplate4 5">
        <a:dk1>
          <a:srgbClr val="666699"/>
        </a:dk1>
        <a:lt1>
          <a:srgbClr val="FFFFFF"/>
        </a:lt1>
        <a:dk2>
          <a:srgbClr val="000054"/>
        </a:dk2>
        <a:lt2>
          <a:srgbClr val="FFFFFF"/>
        </a:lt2>
        <a:accent1>
          <a:srgbClr val="3333FF"/>
        </a:accent1>
        <a:accent2>
          <a:srgbClr val="006699"/>
        </a:accent2>
        <a:accent3>
          <a:srgbClr val="AAAAB3"/>
        </a:accent3>
        <a:accent4>
          <a:srgbClr val="DADADA"/>
        </a:accent4>
        <a:accent5>
          <a:srgbClr val="ADADFF"/>
        </a:accent5>
        <a:accent6>
          <a:srgbClr val="005C8A"/>
        </a:accent6>
        <a:hlink>
          <a:srgbClr val="669900"/>
        </a:hlink>
        <a:folHlink>
          <a:srgbClr val="0000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CRTemplate4 6">
        <a:dk1>
          <a:srgbClr val="808080"/>
        </a:dk1>
        <a:lt1>
          <a:srgbClr val="FFFFFF"/>
        </a:lt1>
        <a:dk2>
          <a:srgbClr val="30054B"/>
        </a:dk2>
        <a:lt2>
          <a:srgbClr val="FFFFFF"/>
        </a:lt2>
        <a:accent1>
          <a:srgbClr val="797B9B"/>
        </a:accent1>
        <a:accent2>
          <a:srgbClr val="6B4FB1"/>
        </a:accent2>
        <a:accent3>
          <a:srgbClr val="ADAAB1"/>
        </a:accent3>
        <a:accent4>
          <a:srgbClr val="DADADA"/>
        </a:accent4>
        <a:accent5>
          <a:srgbClr val="BEBFCB"/>
        </a:accent5>
        <a:accent6>
          <a:srgbClr val="6047A0"/>
        </a:accent6>
        <a:hlink>
          <a:srgbClr val="7AACCE"/>
        </a:hlink>
        <a:folHlink>
          <a:srgbClr val="D8D8E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CRTemplate4 7">
        <a:dk1>
          <a:srgbClr val="808080"/>
        </a:dk1>
        <a:lt1>
          <a:srgbClr val="FFFFCC"/>
        </a:lt1>
        <a:dk2>
          <a:srgbClr val="29527B"/>
        </a:dk2>
        <a:lt2>
          <a:srgbClr val="FFFFFF"/>
        </a:lt2>
        <a:accent1>
          <a:srgbClr val="CCCC00"/>
        </a:accent1>
        <a:accent2>
          <a:srgbClr val="669999"/>
        </a:accent2>
        <a:accent3>
          <a:srgbClr val="ACB3BF"/>
        </a:accent3>
        <a:accent4>
          <a:srgbClr val="DADAAE"/>
        </a:accent4>
        <a:accent5>
          <a:srgbClr val="E2E2AA"/>
        </a:accent5>
        <a:accent6>
          <a:srgbClr val="5C8A8A"/>
        </a:accent6>
        <a:hlink>
          <a:srgbClr val="D8D8EC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CRTemplate4 8">
        <a:dk1>
          <a:srgbClr val="666699"/>
        </a:dk1>
        <a:lt1>
          <a:srgbClr val="FFFFFF"/>
        </a:lt1>
        <a:dk2>
          <a:srgbClr val="476949"/>
        </a:dk2>
        <a:lt2>
          <a:srgbClr val="FFFFFF"/>
        </a:lt2>
        <a:accent1>
          <a:srgbClr val="CC6600"/>
        </a:accent1>
        <a:accent2>
          <a:srgbClr val="CC9900"/>
        </a:accent2>
        <a:accent3>
          <a:srgbClr val="B1B9B1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669900"/>
        </a:hlink>
        <a:folHlink>
          <a:srgbClr val="A45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CRTemplate4 9">
        <a:dk1>
          <a:srgbClr val="000000"/>
        </a:dk1>
        <a:lt1>
          <a:srgbClr val="FFFFFF"/>
        </a:lt1>
        <a:dk2>
          <a:srgbClr val="7C1302"/>
        </a:dk2>
        <a:lt2>
          <a:srgbClr val="CC9900"/>
        </a:lt2>
        <a:accent1>
          <a:srgbClr val="CC9900"/>
        </a:accent1>
        <a:accent2>
          <a:srgbClr val="CC3300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B92D00"/>
        </a:accent6>
        <a:hlink>
          <a:srgbClr val="808080"/>
        </a:hlink>
        <a:folHlink>
          <a:srgbClr val="CC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CRTemplate4 10">
        <a:dk1>
          <a:srgbClr val="000000"/>
        </a:dk1>
        <a:lt1>
          <a:srgbClr val="FFFFFF"/>
        </a:lt1>
        <a:dk2>
          <a:srgbClr val="330066"/>
        </a:dk2>
        <a:lt2>
          <a:srgbClr val="808080"/>
        </a:lt2>
        <a:accent1>
          <a:srgbClr val="CCCC00"/>
        </a:accent1>
        <a:accent2>
          <a:srgbClr val="669999"/>
        </a:accent2>
        <a:accent3>
          <a:srgbClr val="FFFFFF"/>
        </a:accent3>
        <a:accent4>
          <a:srgbClr val="000000"/>
        </a:accent4>
        <a:accent5>
          <a:srgbClr val="E2E2AA"/>
        </a:accent5>
        <a:accent6>
          <a:srgbClr val="5C8A8A"/>
        </a:accent6>
        <a:hlink>
          <a:srgbClr val="7E9CE8"/>
        </a:hlink>
        <a:folHlink>
          <a:srgbClr val="D8D8E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UCRTemplate_custom.pot</Template>
  <TotalTime>4701</TotalTime>
  <Words>1215</Words>
  <Application>Microsoft Macintosh PowerPoint</Application>
  <PresentationFormat>On-screen Show (4:3)</PresentationFormat>
  <Paragraphs>335</Paragraphs>
  <Slides>43</Slides>
  <Notes>16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44" baseType="lpstr">
      <vt:lpstr>UCRTemplate4</vt:lpstr>
      <vt:lpstr>CS/EE 217 – GPU Architecture and Parallel Programming</vt:lpstr>
      <vt:lpstr>PowerPoint Presentation</vt:lpstr>
      <vt:lpstr>About me</vt:lpstr>
      <vt:lpstr>Course Goals</vt:lpstr>
      <vt:lpstr>Web Resources</vt:lpstr>
      <vt:lpstr>Attendance/Grading</vt:lpstr>
      <vt:lpstr>Lab Policies</vt:lpstr>
      <vt:lpstr>Academic Honesty</vt:lpstr>
      <vt:lpstr>Contact</vt:lpstr>
      <vt:lpstr>Textbook/material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Examples of Specialization</vt:lpstr>
      <vt:lpstr>Examples of Specialization</vt:lpstr>
      <vt:lpstr>Examples of Specialization</vt:lpstr>
      <vt:lpstr>Examples of Specialization</vt:lpstr>
      <vt:lpstr>Blue Waters Hardware</vt:lpstr>
      <vt:lpstr>CPU and GPU have very different design philosophy</vt:lpstr>
      <vt:lpstr>CPUs: Latency Oriented</vt:lpstr>
      <vt:lpstr>GPUs: Throughput Oriented</vt:lpstr>
      <vt:lpstr>Heterogeneous Computing: Use Both CPU and GPU </vt:lpstr>
      <vt:lpstr>PowerPoint Presentation</vt:lpstr>
      <vt:lpstr>Load Balance</vt:lpstr>
      <vt:lpstr>Global Memory Bandwidth</vt:lpstr>
      <vt:lpstr>Conflicting Data Accesses Cause Serialization and Delays</vt:lpstr>
      <vt:lpstr>What is the stake?</vt:lpstr>
      <vt:lpstr>Questions?</vt:lpstr>
      <vt:lpstr> Super Quick OS/Architecture Review </vt:lpstr>
      <vt:lpstr>Software-Hardware stack</vt:lpstr>
      <vt:lpstr>Process vs Thread</vt:lpstr>
      <vt:lpstr>Virtual Memory</vt:lpstr>
      <vt:lpstr>ISA example - MIPS R-format Instructions</vt:lpstr>
      <vt:lpstr>R-format Example</vt:lpstr>
      <vt:lpstr>5-stage pipeline</vt:lpstr>
      <vt:lpstr>Abstracted CPU</vt:lpstr>
      <vt:lpstr>Memory Hierarchy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Daniel</dc:creator>
  <cp:lastModifiedBy>Nael Abu-Ghazaleh</cp:lastModifiedBy>
  <cp:revision>45</cp:revision>
  <dcterms:created xsi:type="dcterms:W3CDTF">2015-12-30T09:03:10Z</dcterms:created>
  <dcterms:modified xsi:type="dcterms:W3CDTF">2019-09-30T20:50:22Z</dcterms:modified>
</cp:coreProperties>
</file>