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handoutMasterIdLst>
    <p:handoutMasterId r:id="rId17"/>
  </p:handoutMasterIdLst>
  <p:sldIdLst>
    <p:sldId id="256" r:id="rId5"/>
    <p:sldId id="261" r:id="rId6"/>
    <p:sldId id="257" r:id="rId7"/>
    <p:sldId id="258" r:id="rId8"/>
    <p:sldId id="259" r:id="rId9"/>
    <p:sldId id="260" r:id="rId10"/>
    <p:sldId id="262" r:id="rId11"/>
    <p:sldId id="263" r:id="rId12"/>
    <p:sldId id="264" r:id="rId13"/>
    <p:sldId id="265" r:id="rId14"/>
    <p:sldId id="266" r:id="rId15"/>
  </p:sldIdLst>
  <p:sldSz cx="9144000" cy="6858000" type="screen4x3"/>
  <p:notesSz cx="7023100" cy="9269413"/>
  <p:defaultTextStyle>
    <a:defPPr>
      <a:defRPr lang="en-US"/>
    </a:defPPr>
    <a:lvl1pPr algn="l" rtl="0" fontAlgn="base">
      <a:spcBef>
        <a:spcPct val="0"/>
      </a:spcBef>
      <a:spcAft>
        <a:spcPct val="0"/>
      </a:spcAft>
      <a:defRPr sz="2400" kern="1200">
        <a:solidFill>
          <a:schemeClr val="tx1"/>
        </a:solidFill>
        <a:latin typeface="Palatino" pitchFamily="18" charset="0"/>
        <a:ea typeface="+mn-ea"/>
        <a:cs typeface="Arial" charset="0"/>
      </a:defRPr>
    </a:lvl1pPr>
    <a:lvl2pPr marL="457200" algn="l" rtl="0" fontAlgn="base">
      <a:spcBef>
        <a:spcPct val="0"/>
      </a:spcBef>
      <a:spcAft>
        <a:spcPct val="0"/>
      </a:spcAft>
      <a:defRPr sz="2400" kern="1200">
        <a:solidFill>
          <a:schemeClr val="tx1"/>
        </a:solidFill>
        <a:latin typeface="Palatino" pitchFamily="18" charset="0"/>
        <a:ea typeface="+mn-ea"/>
        <a:cs typeface="Arial" charset="0"/>
      </a:defRPr>
    </a:lvl2pPr>
    <a:lvl3pPr marL="914400" algn="l" rtl="0" fontAlgn="base">
      <a:spcBef>
        <a:spcPct val="0"/>
      </a:spcBef>
      <a:spcAft>
        <a:spcPct val="0"/>
      </a:spcAft>
      <a:defRPr sz="2400" kern="1200">
        <a:solidFill>
          <a:schemeClr val="tx1"/>
        </a:solidFill>
        <a:latin typeface="Palatino" pitchFamily="18" charset="0"/>
        <a:ea typeface="+mn-ea"/>
        <a:cs typeface="Arial" charset="0"/>
      </a:defRPr>
    </a:lvl3pPr>
    <a:lvl4pPr marL="1371600" algn="l" rtl="0" fontAlgn="base">
      <a:spcBef>
        <a:spcPct val="0"/>
      </a:spcBef>
      <a:spcAft>
        <a:spcPct val="0"/>
      </a:spcAft>
      <a:defRPr sz="2400" kern="1200">
        <a:solidFill>
          <a:schemeClr val="tx1"/>
        </a:solidFill>
        <a:latin typeface="Palatino" pitchFamily="18" charset="0"/>
        <a:ea typeface="+mn-ea"/>
        <a:cs typeface="Arial" charset="0"/>
      </a:defRPr>
    </a:lvl4pPr>
    <a:lvl5pPr marL="1828800" algn="l" rtl="0" fontAlgn="base">
      <a:spcBef>
        <a:spcPct val="0"/>
      </a:spcBef>
      <a:spcAft>
        <a:spcPct val="0"/>
      </a:spcAft>
      <a:defRPr sz="2400" kern="1200">
        <a:solidFill>
          <a:schemeClr val="tx1"/>
        </a:solidFill>
        <a:latin typeface="Palatino" pitchFamily="18" charset="0"/>
        <a:ea typeface="+mn-ea"/>
        <a:cs typeface="Arial" charset="0"/>
      </a:defRPr>
    </a:lvl5pPr>
    <a:lvl6pPr marL="2286000" algn="l" defTabSz="914400" rtl="0" eaLnBrk="1" latinLnBrk="0" hangingPunct="1">
      <a:defRPr sz="2400" kern="1200">
        <a:solidFill>
          <a:schemeClr val="tx1"/>
        </a:solidFill>
        <a:latin typeface="Palatino" pitchFamily="18" charset="0"/>
        <a:ea typeface="+mn-ea"/>
        <a:cs typeface="Arial" charset="0"/>
      </a:defRPr>
    </a:lvl6pPr>
    <a:lvl7pPr marL="2743200" algn="l" defTabSz="914400" rtl="0" eaLnBrk="1" latinLnBrk="0" hangingPunct="1">
      <a:defRPr sz="2400" kern="1200">
        <a:solidFill>
          <a:schemeClr val="tx1"/>
        </a:solidFill>
        <a:latin typeface="Palatino" pitchFamily="18" charset="0"/>
        <a:ea typeface="+mn-ea"/>
        <a:cs typeface="Arial" charset="0"/>
      </a:defRPr>
    </a:lvl7pPr>
    <a:lvl8pPr marL="3200400" algn="l" defTabSz="914400" rtl="0" eaLnBrk="1" latinLnBrk="0" hangingPunct="1">
      <a:defRPr sz="2400" kern="1200">
        <a:solidFill>
          <a:schemeClr val="tx1"/>
        </a:solidFill>
        <a:latin typeface="Palatino" pitchFamily="18" charset="0"/>
        <a:ea typeface="+mn-ea"/>
        <a:cs typeface="Arial" charset="0"/>
      </a:defRPr>
    </a:lvl8pPr>
    <a:lvl9pPr marL="3657600" algn="l" defTabSz="914400" rtl="0" eaLnBrk="1" latinLnBrk="0" hangingPunct="1">
      <a:defRPr sz="2400" kern="1200">
        <a:solidFill>
          <a:schemeClr val="tx1"/>
        </a:solidFill>
        <a:latin typeface="Palatino"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9" autoAdjust="0"/>
    <p:restoredTop sz="84852" autoAdjust="0"/>
  </p:normalViewPr>
  <p:slideViewPr>
    <p:cSldViewPr>
      <p:cViewPr>
        <p:scale>
          <a:sx n="68" d="100"/>
          <a:sy n="68" d="100"/>
        </p:scale>
        <p:origin x="-2464" y="-171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3043238" cy="463550"/>
          </a:xfrm>
          <a:prstGeom prst="rect">
            <a:avLst/>
          </a:prstGeom>
          <a:noFill/>
          <a:ln w="9525">
            <a:noFill/>
            <a:miter lim="800000"/>
            <a:headEnd/>
            <a:tailEnd/>
          </a:ln>
          <a:effectLst/>
        </p:spPr>
        <p:txBody>
          <a:bodyPr vert="horz" wrap="square" lIns="93095" tIns="46548" rIns="93095" bIns="46548" numCol="1" anchor="t" anchorCtr="0" compatLnSpc="1">
            <a:prstTxWarp prst="textNoShape">
              <a:avLst/>
            </a:prstTxWarp>
          </a:bodyPr>
          <a:lstStyle>
            <a:lvl1pPr defTabSz="930275">
              <a:defRPr sz="1200">
                <a:latin typeface="Palatino" pitchFamily="18" charset="0"/>
                <a:cs typeface="+mn-cs"/>
              </a:defRPr>
            </a:lvl1pPr>
          </a:lstStyle>
          <a:p>
            <a:pPr>
              <a:defRPr/>
            </a:pPr>
            <a:endParaRPr lang="en-US"/>
          </a:p>
        </p:txBody>
      </p:sp>
      <p:sp>
        <p:nvSpPr>
          <p:cNvPr id="12291" name="Rectangle 3"/>
          <p:cNvSpPr>
            <a:spLocks noGrp="1" noChangeArrowheads="1"/>
          </p:cNvSpPr>
          <p:nvPr>
            <p:ph type="dt" sz="quarter" idx="1"/>
          </p:nvPr>
        </p:nvSpPr>
        <p:spPr bwMode="auto">
          <a:xfrm>
            <a:off x="3979863" y="0"/>
            <a:ext cx="3043237" cy="463550"/>
          </a:xfrm>
          <a:prstGeom prst="rect">
            <a:avLst/>
          </a:prstGeom>
          <a:noFill/>
          <a:ln w="9525">
            <a:noFill/>
            <a:miter lim="800000"/>
            <a:headEnd/>
            <a:tailEnd/>
          </a:ln>
          <a:effectLst/>
        </p:spPr>
        <p:txBody>
          <a:bodyPr vert="horz" wrap="square" lIns="93095" tIns="46548" rIns="93095" bIns="46548" numCol="1" anchor="t" anchorCtr="0" compatLnSpc="1">
            <a:prstTxWarp prst="textNoShape">
              <a:avLst/>
            </a:prstTxWarp>
          </a:bodyPr>
          <a:lstStyle>
            <a:lvl1pPr algn="r" defTabSz="930275">
              <a:defRPr sz="1200">
                <a:latin typeface="Palatino" pitchFamily="18" charset="0"/>
                <a:cs typeface="+mn-cs"/>
              </a:defRPr>
            </a:lvl1pPr>
          </a:lstStyle>
          <a:p>
            <a:pPr>
              <a:defRPr/>
            </a:pPr>
            <a:endParaRPr lang="en-US"/>
          </a:p>
        </p:txBody>
      </p:sp>
      <p:sp>
        <p:nvSpPr>
          <p:cNvPr id="12292" name="Rectangle 4"/>
          <p:cNvSpPr>
            <a:spLocks noGrp="1" noChangeArrowheads="1"/>
          </p:cNvSpPr>
          <p:nvPr>
            <p:ph type="ftr" sz="quarter" idx="2"/>
          </p:nvPr>
        </p:nvSpPr>
        <p:spPr bwMode="auto">
          <a:xfrm>
            <a:off x="0" y="8805863"/>
            <a:ext cx="3043238" cy="463550"/>
          </a:xfrm>
          <a:prstGeom prst="rect">
            <a:avLst/>
          </a:prstGeom>
          <a:noFill/>
          <a:ln w="9525">
            <a:noFill/>
            <a:miter lim="800000"/>
            <a:headEnd/>
            <a:tailEnd/>
          </a:ln>
          <a:effectLst/>
        </p:spPr>
        <p:txBody>
          <a:bodyPr vert="horz" wrap="square" lIns="93095" tIns="46548" rIns="93095" bIns="46548" numCol="1" anchor="b" anchorCtr="0" compatLnSpc="1">
            <a:prstTxWarp prst="textNoShape">
              <a:avLst/>
            </a:prstTxWarp>
          </a:bodyPr>
          <a:lstStyle>
            <a:lvl1pPr defTabSz="930275">
              <a:defRPr sz="1200">
                <a:latin typeface="Palatino" pitchFamily="18" charset="0"/>
                <a:cs typeface="+mn-cs"/>
              </a:defRPr>
            </a:lvl1pPr>
          </a:lstStyle>
          <a:p>
            <a:pPr>
              <a:defRPr/>
            </a:pPr>
            <a:endParaRPr lang="en-US"/>
          </a:p>
        </p:txBody>
      </p:sp>
      <p:sp>
        <p:nvSpPr>
          <p:cNvPr id="12293" name="Rectangle 5"/>
          <p:cNvSpPr>
            <a:spLocks noGrp="1" noChangeArrowheads="1"/>
          </p:cNvSpPr>
          <p:nvPr>
            <p:ph type="sldNum" sz="quarter" idx="3"/>
          </p:nvPr>
        </p:nvSpPr>
        <p:spPr bwMode="auto">
          <a:xfrm>
            <a:off x="3979863" y="8805863"/>
            <a:ext cx="3043237" cy="463550"/>
          </a:xfrm>
          <a:prstGeom prst="rect">
            <a:avLst/>
          </a:prstGeom>
          <a:noFill/>
          <a:ln w="9525">
            <a:noFill/>
            <a:miter lim="800000"/>
            <a:headEnd/>
            <a:tailEnd/>
          </a:ln>
          <a:effectLst/>
        </p:spPr>
        <p:txBody>
          <a:bodyPr vert="horz" wrap="square" lIns="93095" tIns="46548" rIns="93095" bIns="46548" numCol="1" anchor="b" anchorCtr="0" compatLnSpc="1">
            <a:prstTxWarp prst="textNoShape">
              <a:avLst/>
            </a:prstTxWarp>
          </a:bodyPr>
          <a:lstStyle>
            <a:lvl1pPr algn="r" defTabSz="930275">
              <a:defRPr sz="1200">
                <a:latin typeface="Palatino" pitchFamily="18" charset="0"/>
                <a:cs typeface="+mn-cs"/>
              </a:defRPr>
            </a:lvl1pPr>
          </a:lstStyle>
          <a:p>
            <a:pPr>
              <a:defRPr/>
            </a:pPr>
            <a:fld id="{641EFC71-73CB-4B3B-AAF7-90FFDB1ACB15}" type="slidenum">
              <a:rPr lang="en-US"/>
              <a:pPr>
                <a:defRPr/>
              </a:pPr>
              <a:t>‹#›</a:t>
            </a:fld>
            <a:endParaRPr lang="en-US"/>
          </a:p>
        </p:txBody>
      </p:sp>
    </p:spTree>
    <p:extLst>
      <p:ext uri="{BB962C8B-B14F-4D97-AF65-F5344CB8AC3E}">
        <p14:creationId xmlns:p14="http://schemas.microsoft.com/office/powerpoint/2010/main" val="15881872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3043238" cy="46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cs typeface="+mn-cs"/>
              </a:defRPr>
            </a:lvl1pPr>
          </a:lstStyle>
          <a:p>
            <a:pPr>
              <a:defRPr/>
            </a:pPr>
            <a:endParaRPr lang="en-US"/>
          </a:p>
        </p:txBody>
      </p:sp>
      <p:sp>
        <p:nvSpPr>
          <p:cNvPr id="23555" name="Rectangle 3"/>
          <p:cNvSpPr>
            <a:spLocks noGrp="1" noChangeArrowheads="1"/>
          </p:cNvSpPr>
          <p:nvPr>
            <p:ph type="dt" idx="1"/>
          </p:nvPr>
        </p:nvSpPr>
        <p:spPr bwMode="auto">
          <a:xfrm>
            <a:off x="3978275" y="0"/>
            <a:ext cx="3043238" cy="46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cs typeface="+mn-cs"/>
              </a:defRPr>
            </a:lvl1pPr>
          </a:lstStyle>
          <a:p>
            <a:pPr>
              <a:defRPr/>
            </a:pPr>
            <a:endParaRPr lang="en-US"/>
          </a:p>
        </p:txBody>
      </p:sp>
      <p:sp>
        <p:nvSpPr>
          <p:cNvPr id="43012" name="Rectangle 4"/>
          <p:cNvSpPr>
            <a:spLocks noGrp="1" noRot="1" noChangeAspect="1" noChangeArrowheads="1" noTextEdit="1"/>
          </p:cNvSpPr>
          <p:nvPr>
            <p:ph type="sldImg" idx="2"/>
          </p:nvPr>
        </p:nvSpPr>
        <p:spPr bwMode="auto">
          <a:xfrm>
            <a:off x="1193800" y="695325"/>
            <a:ext cx="4635500" cy="34766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7" name="Rectangle 5"/>
          <p:cNvSpPr>
            <a:spLocks noGrp="1" noChangeArrowheads="1"/>
          </p:cNvSpPr>
          <p:nvPr>
            <p:ph type="body" sz="quarter" idx="3"/>
          </p:nvPr>
        </p:nvSpPr>
        <p:spPr bwMode="auto">
          <a:xfrm>
            <a:off x="701675" y="4403725"/>
            <a:ext cx="5619750" cy="4170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3558" name="Rectangle 6"/>
          <p:cNvSpPr>
            <a:spLocks noGrp="1" noChangeArrowheads="1"/>
          </p:cNvSpPr>
          <p:nvPr>
            <p:ph type="ftr" sz="quarter" idx="4"/>
          </p:nvPr>
        </p:nvSpPr>
        <p:spPr bwMode="auto">
          <a:xfrm>
            <a:off x="0" y="8804275"/>
            <a:ext cx="3043238" cy="46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cs typeface="+mn-cs"/>
              </a:defRPr>
            </a:lvl1pPr>
          </a:lstStyle>
          <a:p>
            <a:pPr>
              <a:defRPr/>
            </a:pPr>
            <a:endParaRPr lang="en-US"/>
          </a:p>
        </p:txBody>
      </p:sp>
      <p:sp>
        <p:nvSpPr>
          <p:cNvPr id="23559" name="Rectangle 7"/>
          <p:cNvSpPr>
            <a:spLocks noGrp="1" noChangeArrowheads="1"/>
          </p:cNvSpPr>
          <p:nvPr>
            <p:ph type="sldNum" sz="quarter" idx="5"/>
          </p:nvPr>
        </p:nvSpPr>
        <p:spPr bwMode="auto">
          <a:xfrm>
            <a:off x="3978275" y="8804275"/>
            <a:ext cx="3043238" cy="46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cs typeface="+mn-cs"/>
              </a:defRPr>
            </a:lvl1pPr>
          </a:lstStyle>
          <a:p>
            <a:pPr>
              <a:defRPr/>
            </a:pPr>
            <a:fld id="{CCB7BA82-E42C-4DB2-84D5-EA9D3935F4E3}" type="slidenum">
              <a:rPr lang="en-US"/>
              <a:pPr>
                <a:defRPr/>
              </a:pPr>
              <a:t>‹#›</a:t>
            </a:fld>
            <a:endParaRPr lang="en-US"/>
          </a:p>
        </p:txBody>
      </p:sp>
    </p:spTree>
    <p:extLst>
      <p:ext uri="{BB962C8B-B14F-4D97-AF65-F5344CB8AC3E}">
        <p14:creationId xmlns:p14="http://schemas.microsoft.com/office/powerpoint/2010/main" val="123041120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 David Kirk/NVIDIA and Wen-mei W. Hwu  ECE408/CS483/ECE498al, University of Illinois, 2007-2012</a:t>
            </a:r>
          </a:p>
        </p:txBody>
      </p:sp>
      <p:sp>
        <p:nvSpPr>
          <p:cNvPr id="5" name="Rectangle 6"/>
          <p:cNvSpPr>
            <a:spLocks noGrp="1" noChangeArrowheads="1"/>
          </p:cNvSpPr>
          <p:nvPr>
            <p:ph type="sldNum" sz="quarter" idx="11"/>
          </p:nvPr>
        </p:nvSpPr>
        <p:spPr>
          <a:ln/>
        </p:spPr>
        <p:txBody>
          <a:bodyPr/>
          <a:lstStyle>
            <a:lvl1pPr>
              <a:defRPr/>
            </a:lvl1pPr>
          </a:lstStyle>
          <a:p>
            <a:pPr>
              <a:defRPr/>
            </a:pPr>
            <a:fld id="{6F99A054-D945-4365-8776-8681CB2A36B9}" type="slidenum">
              <a:rPr lang="en-US"/>
              <a:pPr>
                <a:defRPr/>
              </a:pPr>
              <a:t>‹#›</a:t>
            </a:fld>
            <a:endParaRPr lang="en-US"/>
          </a:p>
        </p:txBody>
      </p:sp>
    </p:spTree>
    <p:extLst>
      <p:ext uri="{BB962C8B-B14F-4D97-AF65-F5344CB8AC3E}">
        <p14:creationId xmlns:p14="http://schemas.microsoft.com/office/powerpoint/2010/main" val="1354964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 David Kirk/NVIDIA and Wen-mei W. Hwu  ECE408/CS483/ECE498al, University of Illinois, 2007-2012</a:t>
            </a:r>
          </a:p>
        </p:txBody>
      </p:sp>
      <p:sp>
        <p:nvSpPr>
          <p:cNvPr id="5" name="Rectangle 6"/>
          <p:cNvSpPr>
            <a:spLocks noGrp="1" noChangeArrowheads="1"/>
          </p:cNvSpPr>
          <p:nvPr>
            <p:ph type="sldNum" sz="quarter" idx="11"/>
          </p:nvPr>
        </p:nvSpPr>
        <p:spPr>
          <a:ln/>
        </p:spPr>
        <p:txBody>
          <a:bodyPr/>
          <a:lstStyle>
            <a:lvl1pPr>
              <a:defRPr/>
            </a:lvl1pPr>
          </a:lstStyle>
          <a:p>
            <a:pPr>
              <a:defRPr/>
            </a:pPr>
            <a:fld id="{B5306DBD-2996-4462-9BC1-1F23D14D2D87}" type="slidenum">
              <a:rPr lang="en-US"/>
              <a:pPr>
                <a:defRPr/>
              </a:pPr>
              <a:t>‹#›</a:t>
            </a:fld>
            <a:endParaRPr lang="en-US"/>
          </a:p>
        </p:txBody>
      </p:sp>
    </p:spTree>
    <p:extLst>
      <p:ext uri="{BB962C8B-B14F-4D97-AF65-F5344CB8AC3E}">
        <p14:creationId xmlns:p14="http://schemas.microsoft.com/office/powerpoint/2010/main" val="3987617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5150" y="228600"/>
            <a:ext cx="207645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228600"/>
            <a:ext cx="607695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 David Kirk/NVIDIA and Wen-mei W. Hwu  ECE408/CS483/ECE498al, University of Illinois, 2007-2012</a:t>
            </a:r>
          </a:p>
        </p:txBody>
      </p:sp>
      <p:sp>
        <p:nvSpPr>
          <p:cNvPr id="5" name="Rectangle 6"/>
          <p:cNvSpPr>
            <a:spLocks noGrp="1" noChangeArrowheads="1"/>
          </p:cNvSpPr>
          <p:nvPr>
            <p:ph type="sldNum" sz="quarter" idx="11"/>
          </p:nvPr>
        </p:nvSpPr>
        <p:spPr>
          <a:ln/>
        </p:spPr>
        <p:txBody>
          <a:bodyPr/>
          <a:lstStyle>
            <a:lvl1pPr>
              <a:defRPr/>
            </a:lvl1pPr>
          </a:lstStyle>
          <a:p>
            <a:pPr>
              <a:defRPr/>
            </a:pPr>
            <a:fld id="{FCA8BB8F-6E15-4ABB-9C05-2BC1DF47D83B}" type="slidenum">
              <a:rPr lang="en-US"/>
              <a:pPr>
                <a:defRPr/>
              </a:pPr>
              <a:t>‹#›</a:t>
            </a:fld>
            <a:endParaRPr lang="en-US"/>
          </a:p>
        </p:txBody>
      </p:sp>
    </p:spTree>
    <p:extLst>
      <p:ext uri="{BB962C8B-B14F-4D97-AF65-F5344CB8AC3E}">
        <p14:creationId xmlns:p14="http://schemas.microsoft.com/office/powerpoint/2010/main" val="28309819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8305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524000"/>
            <a:ext cx="8305800" cy="2209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85800" y="3886200"/>
            <a:ext cx="8305800" cy="2209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 David Kirk/NVIDIA and Wen-mei W. Hwu  ECE408/CS483/ECE498al, University of Illinois, 2007-2012</a:t>
            </a:r>
          </a:p>
        </p:txBody>
      </p:sp>
      <p:sp>
        <p:nvSpPr>
          <p:cNvPr id="6" name="Rectangle 6"/>
          <p:cNvSpPr>
            <a:spLocks noGrp="1" noChangeArrowheads="1"/>
          </p:cNvSpPr>
          <p:nvPr>
            <p:ph type="sldNum" sz="quarter" idx="11"/>
          </p:nvPr>
        </p:nvSpPr>
        <p:spPr>
          <a:ln/>
        </p:spPr>
        <p:txBody>
          <a:bodyPr/>
          <a:lstStyle>
            <a:lvl1pPr>
              <a:defRPr/>
            </a:lvl1pPr>
          </a:lstStyle>
          <a:p>
            <a:pPr>
              <a:defRPr/>
            </a:pPr>
            <a:fld id="{93B9E3D6-BAAE-455E-95F8-3A51D8CBB3BA}" type="slidenum">
              <a:rPr lang="en-US"/>
              <a:pPr>
                <a:defRPr/>
              </a:pPr>
              <a:t>‹#›</a:t>
            </a:fld>
            <a:endParaRPr lang="en-US"/>
          </a:p>
        </p:txBody>
      </p:sp>
    </p:spTree>
    <p:extLst>
      <p:ext uri="{BB962C8B-B14F-4D97-AF65-F5344CB8AC3E}">
        <p14:creationId xmlns:p14="http://schemas.microsoft.com/office/powerpoint/2010/main" val="18716319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8305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524000"/>
            <a:ext cx="40767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4900" y="1524000"/>
            <a:ext cx="40767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 David Kirk/NVIDIA and Wen-mei W. Hwu  ECE408/CS483/ECE498al, University of Illinois, 2007-2012</a:t>
            </a:r>
          </a:p>
        </p:txBody>
      </p:sp>
      <p:sp>
        <p:nvSpPr>
          <p:cNvPr id="6" name="Rectangle 6"/>
          <p:cNvSpPr>
            <a:spLocks noGrp="1" noChangeArrowheads="1"/>
          </p:cNvSpPr>
          <p:nvPr>
            <p:ph type="sldNum" sz="quarter" idx="11"/>
          </p:nvPr>
        </p:nvSpPr>
        <p:spPr>
          <a:ln/>
        </p:spPr>
        <p:txBody>
          <a:bodyPr/>
          <a:lstStyle>
            <a:lvl1pPr>
              <a:defRPr/>
            </a:lvl1pPr>
          </a:lstStyle>
          <a:p>
            <a:pPr>
              <a:defRPr/>
            </a:pPr>
            <a:fld id="{6D4B244A-E6FC-432F-AD9E-61DEBF39A42B}" type="slidenum">
              <a:rPr lang="en-US"/>
              <a:pPr>
                <a:defRPr/>
              </a:pPr>
              <a:t>‹#›</a:t>
            </a:fld>
            <a:endParaRPr lang="en-US"/>
          </a:p>
        </p:txBody>
      </p:sp>
    </p:spTree>
    <p:extLst>
      <p:ext uri="{BB962C8B-B14F-4D97-AF65-F5344CB8AC3E}">
        <p14:creationId xmlns:p14="http://schemas.microsoft.com/office/powerpoint/2010/main" val="1401822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 David Kirk/NVIDIA and Wen-mei W. Hwu  ECE408/CS483/ECE498al, University of Illinois, 2007-2012</a:t>
            </a:r>
          </a:p>
        </p:txBody>
      </p:sp>
      <p:sp>
        <p:nvSpPr>
          <p:cNvPr id="5" name="Rectangle 6"/>
          <p:cNvSpPr>
            <a:spLocks noGrp="1" noChangeArrowheads="1"/>
          </p:cNvSpPr>
          <p:nvPr>
            <p:ph type="sldNum" sz="quarter" idx="11"/>
          </p:nvPr>
        </p:nvSpPr>
        <p:spPr>
          <a:ln/>
        </p:spPr>
        <p:txBody>
          <a:bodyPr/>
          <a:lstStyle>
            <a:lvl1pPr>
              <a:defRPr/>
            </a:lvl1pPr>
          </a:lstStyle>
          <a:p>
            <a:pPr>
              <a:defRPr/>
            </a:pPr>
            <a:fld id="{09EAA923-ECEA-47D1-BB86-55FDED63EE2F}" type="slidenum">
              <a:rPr lang="en-US"/>
              <a:pPr>
                <a:defRPr/>
              </a:pPr>
              <a:t>‹#›</a:t>
            </a:fld>
            <a:endParaRPr lang="en-US"/>
          </a:p>
        </p:txBody>
      </p:sp>
    </p:spTree>
    <p:extLst>
      <p:ext uri="{BB962C8B-B14F-4D97-AF65-F5344CB8AC3E}">
        <p14:creationId xmlns:p14="http://schemas.microsoft.com/office/powerpoint/2010/main" val="1854222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 David Kirk/NVIDIA and Wen-mei W. Hwu  ECE408/CS483/ECE498al, University of Illinois, 2007-2012</a:t>
            </a:r>
          </a:p>
        </p:txBody>
      </p:sp>
      <p:sp>
        <p:nvSpPr>
          <p:cNvPr id="5" name="Rectangle 6"/>
          <p:cNvSpPr>
            <a:spLocks noGrp="1" noChangeArrowheads="1"/>
          </p:cNvSpPr>
          <p:nvPr>
            <p:ph type="sldNum" sz="quarter" idx="11"/>
          </p:nvPr>
        </p:nvSpPr>
        <p:spPr>
          <a:ln/>
        </p:spPr>
        <p:txBody>
          <a:bodyPr/>
          <a:lstStyle>
            <a:lvl1pPr>
              <a:defRPr/>
            </a:lvl1pPr>
          </a:lstStyle>
          <a:p>
            <a:pPr>
              <a:defRPr/>
            </a:pPr>
            <a:fld id="{223156E1-1549-4A1D-845D-E44E5369E380}" type="slidenum">
              <a:rPr lang="en-US"/>
              <a:pPr>
                <a:defRPr/>
              </a:pPr>
              <a:t>‹#›</a:t>
            </a:fld>
            <a:endParaRPr lang="en-US"/>
          </a:p>
        </p:txBody>
      </p:sp>
    </p:spTree>
    <p:extLst>
      <p:ext uri="{BB962C8B-B14F-4D97-AF65-F5344CB8AC3E}">
        <p14:creationId xmlns:p14="http://schemas.microsoft.com/office/powerpoint/2010/main" val="2429782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524000"/>
            <a:ext cx="40767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4900" y="1524000"/>
            <a:ext cx="40767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 David Kirk/NVIDIA and Wen-mei W. Hwu  ECE408/CS483/ECE498al, University of Illinois, 2007-2012</a:t>
            </a:r>
          </a:p>
        </p:txBody>
      </p:sp>
      <p:sp>
        <p:nvSpPr>
          <p:cNvPr id="6" name="Rectangle 6"/>
          <p:cNvSpPr>
            <a:spLocks noGrp="1" noChangeArrowheads="1"/>
          </p:cNvSpPr>
          <p:nvPr>
            <p:ph type="sldNum" sz="quarter" idx="11"/>
          </p:nvPr>
        </p:nvSpPr>
        <p:spPr>
          <a:ln/>
        </p:spPr>
        <p:txBody>
          <a:bodyPr/>
          <a:lstStyle>
            <a:lvl1pPr>
              <a:defRPr/>
            </a:lvl1pPr>
          </a:lstStyle>
          <a:p>
            <a:pPr>
              <a:defRPr/>
            </a:pPr>
            <a:fld id="{112B0E5F-833A-485A-9738-F374F19A3F3A}" type="slidenum">
              <a:rPr lang="en-US"/>
              <a:pPr>
                <a:defRPr/>
              </a:pPr>
              <a:t>‹#›</a:t>
            </a:fld>
            <a:endParaRPr lang="en-US"/>
          </a:p>
        </p:txBody>
      </p:sp>
    </p:spTree>
    <p:extLst>
      <p:ext uri="{BB962C8B-B14F-4D97-AF65-F5344CB8AC3E}">
        <p14:creationId xmlns:p14="http://schemas.microsoft.com/office/powerpoint/2010/main" val="3815501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t>© David Kirk/NVIDIA and Wen-mei W. Hwu  ECE408/CS483/ECE498al, University of Illinois, 2007-2012</a:t>
            </a:r>
          </a:p>
        </p:txBody>
      </p:sp>
      <p:sp>
        <p:nvSpPr>
          <p:cNvPr id="8" name="Rectangle 6"/>
          <p:cNvSpPr>
            <a:spLocks noGrp="1" noChangeArrowheads="1"/>
          </p:cNvSpPr>
          <p:nvPr>
            <p:ph type="sldNum" sz="quarter" idx="11"/>
          </p:nvPr>
        </p:nvSpPr>
        <p:spPr>
          <a:ln/>
        </p:spPr>
        <p:txBody>
          <a:bodyPr/>
          <a:lstStyle>
            <a:lvl1pPr>
              <a:defRPr/>
            </a:lvl1pPr>
          </a:lstStyle>
          <a:p>
            <a:pPr>
              <a:defRPr/>
            </a:pPr>
            <a:fld id="{E93823F5-59B3-4D7B-8EE8-014F37D5AAB1}" type="slidenum">
              <a:rPr lang="en-US"/>
              <a:pPr>
                <a:defRPr/>
              </a:pPr>
              <a:t>‹#›</a:t>
            </a:fld>
            <a:endParaRPr lang="en-US"/>
          </a:p>
        </p:txBody>
      </p:sp>
    </p:spTree>
    <p:extLst>
      <p:ext uri="{BB962C8B-B14F-4D97-AF65-F5344CB8AC3E}">
        <p14:creationId xmlns:p14="http://schemas.microsoft.com/office/powerpoint/2010/main" val="3915284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 David Kirk/NVIDIA and Wen-mei W. Hwu  ECE408/CS483/ECE498al, University of Illinois, 2007-2012</a:t>
            </a:r>
          </a:p>
        </p:txBody>
      </p:sp>
      <p:sp>
        <p:nvSpPr>
          <p:cNvPr id="4" name="Rectangle 6"/>
          <p:cNvSpPr>
            <a:spLocks noGrp="1" noChangeArrowheads="1"/>
          </p:cNvSpPr>
          <p:nvPr>
            <p:ph type="sldNum" sz="quarter" idx="11"/>
          </p:nvPr>
        </p:nvSpPr>
        <p:spPr>
          <a:ln/>
        </p:spPr>
        <p:txBody>
          <a:bodyPr/>
          <a:lstStyle>
            <a:lvl1pPr>
              <a:defRPr/>
            </a:lvl1pPr>
          </a:lstStyle>
          <a:p>
            <a:pPr>
              <a:defRPr/>
            </a:pPr>
            <a:fld id="{A5F8D5AA-079A-42DE-B3A0-97F1D821BBA4}" type="slidenum">
              <a:rPr lang="en-US"/>
              <a:pPr>
                <a:defRPr/>
              </a:pPr>
              <a:t>‹#›</a:t>
            </a:fld>
            <a:endParaRPr lang="en-US"/>
          </a:p>
        </p:txBody>
      </p:sp>
    </p:spTree>
    <p:extLst>
      <p:ext uri="{BB962C8B-B14F-4D97-AF65-F5344CB8AC3E}">
        <p14:creationId xmlns:p14="http://schemas.microsoft.com/office/powerpoint/2010/main" val="1431194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 David Kirk/NVIDIA and Wen-mei W. Hwu  ECE408/CS483/ECE498al, University of Illinois, 2007-2012</a:t>
            </a:r>
          </a:p>
        </p:txBody>
      </p:sp>
      <p:sp>
        <p:nvSpPr>
          <p:cNvPr id="3" name="Rectangle 6"/>
          <p:cNvSpPr>
            <a:spLocks noGrp="1" noChangeArrowheads="1"/>
          </p:cNvSpPr>
          <p:nvPr>
            <p:ph type="sldNum" sz="quarter" idx="11"/>
          </p:nvPr>
        </p:nvSpPr>
        <p:spPr>
          <a:ln/>
        </p:spPr>
        <p:txBody>
          <a:bodyPr/>
          <a:lstStyle>
            <a:lvl1pPr>
              <a:defRPr/>
            </a:lvl1pPr>
          </a:lstStyle>
          <a:p>
            <a:pPr>
              <a:defRPr/>
            </a:pPr>
            <a:fld id="{3EC9AA7D-D48B-44E8-A748-3AF761B902D4}" type="slidenum">
              <a:rPr lang="en-US"/>
              <a:pPr>
                <a:defRPr/>
              </a:pPr>
              <a:t>‹#›</a:t>
            </a:fld>
            <a:endParaRPr lang="en-US"/>
          </a:p>
        </p:txBody>
      </p:sp>
    </p:spTree>
    <p:extLst>
      <p:ext uri="{BB962C8B-B14F-4D97-AF65-F5344CB8AC3E}">
        <p14:creationId xmlns:p14="http://schemas.microsoft.com/office/powerpoint/2010/main" val="912083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 David Kirk/NVIDIA and Wen-mei W. Hwu  ECE408/CS483/ECE498al, University of Illinois, 2007-2012</a:t>
            </a:r>
          </a:p>
        </p:txBody>
      </p:sp>
      <p:sp>
        <p:nvSpPr>
          <p:cNvPr id="6" name="Rectangle 6"/>
          <p:cNvSpPr>
            <a:spLocks noGrp="1" noChangeArrowheads="1"/>
          </p:cNvSpPr>
          <p:nvPr>
            <p:ph type="sldNum" sz="quarter" idx="11"/>
          </p:nvPr>
        </p:nvSpPr>
        <p:spPr>
          <a:ln/>
        </p:spPr>
        <p:txBody>
          <a:bodyPr/>
          <a:lstStyle>
            <a:lvl1pPr>
              <a:defRPr/>
            </a:lvl1pPr>
          </a:lstStyle>
          <a:p>
            <a:pPr>
              <a:defRPr/>
            </a:pPr>
            <a:fld id="{1E76C3C0-18F6-4BFD-AAF8-07F0F47DB7BF}" type="slidenum">
              <a:rPr lang="en-US"/>
              <a:pPr>
                <a:defRPr/>
              </a:pPr>
              <a:t>‹#›</a:t>
            </a:fld>
            <a:endParaRPr lang="en-US"/>
          </a:p>
        </p:txBody>
      </p:sp>
    </p:spTree>
    <p:extLst>
      <p:ext uri="{BB962C8B-B14F-4D97-AF65-F5344CB8AC3E}">
        <p14:creationId xmlns:p14="http://schemas.microsoft.com/office/powerpoint/2010/main" val="3852161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 David Kirk/NVIDIA and Wen-mei W. Hwu  ECE408/CS483/ECE498al, University of Illinois, 2007-2012</a:t>
            </a:r>
          </a:p>
        </p:txBody>
      </p:sp>
      <p:sp>
        <p:nvSpPr>
          <p:cNvPr id="6" name="Rectangle 6"/>
          <p:cNvSpPr>
            <a:spLocks noGrp="1" noChangeArrowheads="1"/>
          </p:cNvSpPr>
          <p:nvPr>
            <p:ph type="sldNum" sz="quarter" idx="11"/>
          </p:nvPr>
        </p:nvSpPr>
        <p:spPr>
          <a:ln/>
        </p:spPr>
        <p:txBody>
          <a:bodyPr/>
          <a:lstStyle>
            <a:lvl1pPr>
              <a:defRPr/>
            </a:lvl1pPr>
          </a:lstStyle>
          <a:p>
            <a:pPr>
              <a:defRPr/>
            </a:pPr>
            <a:fld id="{7A8B6A98-8371-45F9-83D1-31AAFD1B077C}" type="slidenum">
              <a:rPr lang="en-US"/>
              <a:pPr>
                <a:defRPr/>
              </a:pPr>
              <a:t>‹#›</a:t>
            </a:fld>
            <a:endParaRPr lang="en-US"/>
          </a:p>
        </p:txBody>
      </p:sp>
    </p:spTree>
    <p:extLst>
      <p:ext uri="{BB962C8B-B14F-4D97-AF65-F5344CB8AC3E}">
        <p14:creationId xmlns:p14="http://schemas.microsoft.com/office/powerpoint/2010/main" val="86365572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228600"/>
            <a:ext cx="8305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524000"/>
            <a:ext cx="83058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457200" y="6248400"/>
            <a:ext cx="3962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Palatino" pitchFamily="18" charset="0"/>
                <a:cs typeface="Times New Roman" pitchFamily="18" charset="0"/>
              </a:defRPr>
            </a:lvl1pPr>
          </a:lstStyle>
          <a:p>
            <a:pPr>
              <a:defRPr/>
            </a:pPr>
            <a:r>
              <a:rPr lang="en-US"/>
              <a:t>© David Kirk/NVIDIA and Wen-mei W. Hwu  ECE408/CS483/ECE498al, University of Illinois, 2007-2012</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cs typeface="+mn-cs"/>
              </a:defRPr>
            </a:lvl1pPr>
          </a:lstStyle>
          <a:p>
            <a:pPr>
              <a:defRPr/>
            </a:pPr>
            <a:fld id="{A9AAC338-E54F-4A18-96AA-A1F129EEC672}" type="slidenum">
              <a:rPr lang="en-US"/>
              <a:pPr>
                <a:defRPr/>
              </a:pPr>
              <a:t>‹#›</a:t>
            </a:fld>
            <a:endParaRPr lang="en-US"/>
          </a:p>
        </p:txBody>
      </p:sp>
      <p:sp>
        <p:nvSpPr>
          <p:cNvPr id="2" name="Line 7"/>
          <p:cNvSpPr>
            <a:spLocks noChangeShapeType="1"/>
          </p:cNvSpPr>
          <p:nvPr/>
        </p:nvSpPr>
        <p:spPr bwMode="auto">
          <a:xfrm>
            <a:off x="304800" y="228600"/>
            <a:ext cx="0" cy="6400800"/>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1" name="Line 8"/>
          <p:cNvSpPr>
            <a:spLocks noChangeShapeType="1"/>
          </p:cNvSpPr>
          <p:nvPr/>
        </p:nvSpPr>
        <p:spPr bwMode="auto">
          <a:xfrm>
            <a:off x="381000" y="228600"/>
            <a:ext cx="0" cy="640080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dt="0"/>
  <p:txStyles>
    <p:titleStyle>
      <a:lvl1pPr algn="ctr" rtl="0" eaLnBrk="0" fontAlgn="base" hangingPunct="0">
        <a:spcBef>
          <a:spcPct val="0"/>
        </a:spcBef>
        <a:spcAft>
          <a:spcPct val="0"/>
        </a:spcAft>
        <a:defRPr sz="4000">
          <a:solidFill>
            <a:schemeClr val="tx2"/>
          </a:solidFill>
          <a:latin typeface="+mj-lt"/>
          <a:ea typeface="+mj-ea"/>
          <a:cs typeface="+mj-cs"/>
        </a:defRPr>
      </a:lvl1pPr>
      <a:lvl2pPr algn="ctr" rtl="0" eaLnBrk="0" fontAlgn="base" hangingPunct="0">
        <a:spcBef>
          <a:spcPct val="0"/>
        </a:spcBef>
        <a:spcAft>
          <a:spcPct val="0"/>
        </a:spcAft>
        <a:defRPr sz="4000">
          <a:solidFill>
            <a:schemeClr val="tx2"/>
          </a:solidFill>
          <a:latin typeface="Times New Roman" pitchFamily="18" charset="0"/>
        </a:defRPr>
      </a:lvl2pPr>
      <a:lvl3pPr algn="ctr" rtl="0" eaLnBrk="0" fontAlgn="base" hangingPunct="0">
        <a:spcBef>
          <a:spcPct val="0"/>
        </a:spcBef>
        <a:spcAft>
          <a:spcPct val="0"/>
        </a:spcAft>
        <a:defRPr sz="4000">
          <a:solidFill>
            <a:schemeClr val="tx2"/>
          </a:solidFill>
          <a:latin typeface="Times New Roman" pitchFamily="18" charset="0"/>
        </a:defRPr>
      </a:lvl3pPr>
      <a:lvl4pPr algn="ctr" rtl="0" eaLnBrk="0" fontAlgn="base" hangingPunct="0">
        <a:spcBef>
          <a:spcPct val="0"/>
        </a:spcBef>
        <a:spcAft>
          <a:spcPct val="0"/>
        </a:spcAft>
        <a:defRPr sz="4000">
          <a:solidFill>
            <a:schemeClr val="tx2"/>
          </a:solidFill>
          <a:latin typeface="Times New Roman" pitchFamily="18" charset="0"/>
        </a:defRPr>
      </a:lvl4pPr>
      <a:lvl5pPr algn="ctr" rtl="0" eaLnBrk="0" fontAlgn="base" hangingPunct="0">
        <a:spcBef>
          <a:spcPct val="0"/>
        </a:spcBef>
        <a:spcAft>
          <a:spcPct val="0"/>
        </a:spcAft>
        <a:defRPr sz="4000">
          <a:solidFill>
            <a:schemeClr val="tx2"/>
          </a:solidFill>
          <a:latin typeface="Times New Roman" pitchFamily="18" charset="0"/>
        </a:defRPr>
      </a:lvl5pPr>
      <a:lvl6pPr marL="457200" algn="ctr" rtl="0" fontAlgn="base">
        <a:spcBef>
          <a:spcPct val="0"/>
        </a:spcBef>
        <a:spcAft>
          <a:spcPct val="0"/>
        </a:spcAft>
        <a:defRPr sz="4000">
          <a:solidFill>
            <a:schemeClr val="tx2"/>
          </a:solidFill>
          <a:latin typeface="Times New Roman" pitchFamily="18" charset="0"/>
        </a:defRPr>
      </a:lvl6pPr>
      <a:lvl7pPr marL="914400" algn="ctr" rtl="0" fontAlgn="base">
        <a:spcBef>
          <a:spcPct val="0"/>
        </a:spcBef>
        <a:spcAft>
          <a:spcPct val="0"/>
        </a:spcAft>
        <a:defRPr sz="4000">
          <a:solidFill>
            <a:schemeClr val="tx2"/>
          </a:solidFill>
          <a:latin typeface="Times New Roman" pitchFamily="18" charset="0"/>
        </a:defRPr>
      </a:lvl7pPr>
      <a:lvl8pPr marL="1371600" algn="ctr" rtl="0" fontAlgn="base">
        <a:spcBef>
          <a:spcPct val="0"/>
        </a:spcBef>
        <a:spcAft>
          <a:spcPct val="0"/>
        </a:spcAft>
        <a:defRPr sz="4000">
          <a:solidFill>
            <a:schemeClr val="tx2"/>
          </a:solidFill>
          <a:latin typeface="Times New Roman" pitchFamily="18" charset="0"/>
        </a:defRPr>
      </a:lvl8pPr>
      <a:lvl9pPr marL="1828800" algn="ctr" rtl="0" fontAlgn="base">
        <a:spcBef>
          <a:spcPct val="0"/>
        </a:spcBef>
        <a:spcAft>
          <a:spcPct val="0"/>
        </a:spcAft>
        <a:defRPr sz="40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2"/>
          <p:cNvSpPr>
            <a:spLocks noGrp="1" noChangeArrowheads="1"/>
          </p:cNvSpPr>
          <p:nvPr>
            <p:ph type="ctrTitle"/>
          </p:nvPr>
        </p:nvSpPr>
        <p:spPr>
          <a:xfrm>
            <a:off x="152400" y="304800"/>
            <a:ext cx="8839200" cy="5791200"/>
          </a:xfrm>
        </p:spPr>
        <p:txBody>
          <a:bodyPr/>
          <a:lstStyle/>
          <a:p>
            <a:pPr eaLnBrk="1" hangingPunct="1"/>
            <a:r>
              <a:rPr lang="en-US" sz="2800" dirty="0" smtClean="0">
                <a:latin typeface="Arial" charset="0"/>
                <a:ea typeface="Gulim" pitchFamily="34" charset="-127"/>
              </a:rPr>
              <a:t>CS/EE 217</a:t>
            </a:r>
            <a:r>
              <a:rPr lang="en-US" sz="3200" dirty="0" smtClean="0">
                <a:latin typeface="Arial" charset="0"/>
                <a:ea typeface="Gulim" pitchFamily="34" charset="-127"/>
              </a:rPr>
              <a:t/>
            </a:r>
            <a:br>
              <a:rPr lang="en-US" sz="3200" dirty="0" smtClean="0">
                <a:latin typeface="Arial" charset="0"/>
                <a:ea typeface="Gulim" pitchFamily="34" charset="-127"/>
              </a:rPr>
            </a:br>
            <a:r>
              <a:rPr lang="en-US" sz="3200" dirty="0" smtClean="0">
                <a:latin typeface="Arial" charset="0"/>
                <a:ea typeface="Gulim" pitchFamily="34" charset="-127"/>
              </a:rPr>
              <a:t/>
            </a:r>
            <a:br>
              <a:rPr lang="en-US" sz="3200" dirty="0" smtClean="0">
                <a:latin typeface="Arial" charset="0"/>
                <a:ea typeface="Gulim" pitchFamily="34" charset="-127"/>
              </a:rPr>
            </a:br>
            <a:r>
              <a:rPr lang="en-US" sz="3200" dirty="0" smtClean="0">
                <a:ea typeface="Gulim" pitchFamily="34" charset="-127"/>
              </a:rPr>
              <a:t> </a:t>
            </a:r>
            <a:r>
              <a:rPr lang="en-US" sz="3200" dirty="0" smtClean="0">
                <a:latin typeface="Arial" charset="0"/>
                <a:ea typeface="Gulim" pitchFamily="34" charset="-127"/>
                <a:cs typeface="Arial" charset="0"/>
              </a:rPr>
              <a:t>GPU Architecture and Parallel Programming</a:t>
            </a:r>
            <a:br>
              <a:rPr lang="en-US" sz="3200" dirty="0" smtClean="0">
                <a:latin typeface="Arial" charset="0"/>
                <a:ea typeface="Gulim" pitchFamily="34" charset="-127"/>
                <a:cs typeface="Arial" charset="0"/>
              </a:rPr>
            </a:br>
            <a:r>
              <a:rPr lang="en-US" dirty="0" smtClean="0"/>
              <a:t/>
            </a:r>
            <a:br>
              <a:rPr lang="en-US" dirty="0" smtClean="0"/>
            </a:br>
            <a:r>
              <a:rPr lang="en-US" sz="3600" dirty="0" smtClean="0">
                <a:latin typeface="Arial" charset="0"/>
                <a:cs typeface="Arial" charset="0"/>
              </a:rPr>
              <a:t>Midterm Review</a:t>
            </a:r>
            <a:r>
              <a:rPr lang="en-US" sz="4400" dirty="0" smtClean="0">
                <a:latin typeface="Arial" charset="0"/>
                <a:cs typeface="Arial" charset="0"/>
              </a:rPr>
              <a:t/>
            </a:r>
            <a:br>
              <a:rPr lang="en-US" sz="4400" dirty="0" smtClean="0">
                <a:latin typeface="Arial" charset="0"/>
                <a:cs typeface="Arial" charset="0"/>
              </a:rPr>
            </a:br>
            <a:endParaRPr lang="en-US" sz="4400" dirty="0" smtClean="0">
              <a:latin typeface="Arial" charset="0"/>
              <a:cs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8.5: Consider performing a 2D convolution on a square matrix of size </a:t>
            </a:r>
            <a:r>
              <a:rPr lang="en-US" dirty="0" err="1" smtClean="0"/>
              <a:t>nxn</a:t>
            </a:r>
            <a:r>
              <a:rPr lang="en-US" dirty="0" smtClean="0"/>
              <a:t> with a mask of size </a:t>
            </a:r>
            <a:r>
              <a:rPr lang="en-US" dirty="0" err="1" smtClean="0"/>
              <a:t>mxm</a:t>
            </a:r>
            <a:r>
              <a:rPr lang="en-US" dirty="0" smtClean="0"/>
              <a:t>.</a:t>
            </a:r>
          </a:p>
          <a:p>
            <a:endParaRPr lang="en-US" dirty="0"/>
          </a:p>
          <a:p>
            <a:pPr lvl="1"/>
            <a:r>
              <a:rPr lang="en-US" dirty="0" smtClean="0"/>
              <a:t>How many halo elements will there be?</a:t>
            </a:r>
          </a:p>
          <a:p>
            <a:pPr lvl="1"/>
            <a:r>
              <a:rPr lang="en-US" dirty="0" smtClean="0"/>
              <a:t>What percentage of the multiplications involves halo elements?</a:t>
            </a:r>
            <a:endParaRPr lang="en-US" dirty="0"/>
          </a:p>
          <a:p>
            <a:pPr lvl="1"/>
            <a:r>
              <a:rPr lang="en-US" dirty="0" smtClean="0"/>
              <a:t>What is the saving in memory accesses for an internal tile (no ghost elements) vs. an </a:t>
            </a:r>
            <a:r>
              <a:rPr lang="en-US" dirty="0" err="1" smtClean="0"/>
              <a:t>untiled</a:t>
            </a:r>
            <a:r>
              <a:rPr lang="en-US" dirty="0" smtClean="0"/>
              <a:t> implementation?</a:t>
            </a:r>
          </a:p>
          <a:p>
            <a:pPr lvl="1"/>
            <a:r>
              <a:rPr lang="en-US" dirty="0" smtClean="0"/>
              <a:t>Assuming the implementation where every element has a thread to load into shared memory, how many warps will there be per block?</a:t>
            </a:r>
          </a:p>
        </p:txBody>
      </p:sp>
      <p:sp>
        <p:nvSpPr>
          <p:cNvPr id="5" name="Slide Number Placeholder 4"/>
          <p:cNvSpPr>
            <a:spLocks noGrp="1"/>
          </p:cNvSpPr>
          <p:nvPr>
            <p:ph type="sldNum" sz="quarter" idx="11"/>
          </p:nvPr>
        </p:nvSpPr>
        <p:spPr/>
        <p:txBody>
          <a:bodyPr/>
          <a:lstStyle/>
          <a:p>
            <a:pPr>
              <a:defRPr/>
            </a:pPr>
            <a:fld id="{09EAA923-ECEA-47D1-BB86-55FDED63EE2F}" type="slidenum">
              <a:rPr lang="en-US" smtClean="0"/>
              <a:pPr>
                <a:defRPr/>
              </a:pPr>
              <a:t>10</a:t>
            </a:fld>
            <a:endParaRPr lang="en-US"/>
          </a:p>
        </p:txBody>
      </p:sp>
    </p:spTree>
    <p:extLst>
      <p:ext uri="{BB962C8B-B14F-4D97-AF65-F5344CB8AC3E}">
        <p14:creationId xmlns:p14="http://schemas.microsoft.com/office/powerpoint/2010/main" val="41402201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r>
              <a:rPr lang="en-US" dirty="0" smtClean="0"/>
              <a:t>9.7: Consider the following array: [4 6 7 1 2 8 5 2]</a:t>
            </a:r>
          </a:p>
          <a:p>
            <a:pPr lvl="1"/>
            <a:r>
              <a:rPr lang="en-US" dirty="0" smtClean="0"/>
              <a:t>Perform inclusive prefix sum on the array using the work inefficient algorithm.  Report the intermediate results at every step.</a:t>
            </a:r>
          </a:p>
          <a:p>
            <a:pPr lvl="1"/>
            <a:r>
              <a:rPr lang="en-US" dirty="0" smtClean="0"/>
              <a:t>Repeat with the work efficient kernel</a:t>
            </a:r>
          </a:p>
        </p:txBody>
      </p:sp>
      <p:sp>
        <p:nvSpPr>
          <p:cNvPr id="5" name="Slide Number Placeholder 4"/>
          <p:cNvSpPr>
            <a:spLocks noGrp="1"/>
          </p:cNvSpPr>
          <p:nvPr>
            <p:ph type="sldNum" sz="quarter" idx="11"/>
          </p:nvPr>
        </p:nvSpPr>
        <p:spPr/>
        <p:txBody>
          <a:bodyPr/>
          <a:lstStyle/>
          <a:p>
            <a:pPr>
              <a:defRPr/>
            </a:pPr>
            <a:fld id="{09EAA923-ECEA-47D1-BB86-55FDED63EE2F}" type="slidenum">
              <a:rPr lang="en-US" smtClean="0"/>
              <a:pPr>
                <a:defRPr/>
              </a:pPr>
              <a:t>11</a:t>
            </a:fld>
            <a:endParaRPr lang="en-US"/>
          </a:p>
        </p:txBody>
      </p:sp>
    </p:spTree>
    <p:extLst>
      <p:ext uri="{BB962C8B-B14F-4D97-AF65-F5344CB8AC3E}">
        <p14:creationId xmlns:p14="http://schemas.microsoft.com/office/powerpoint/2010/main" val="2481471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Material on exam</a:t>
            </a:r>
            <a:endParaRPr lang="en-US" dirty="0"/>
          </a:p>
        </p:txBody>
      </p:sp>
      <p:sp>
        <p:nvSpPr>
          <p:cNvPr id="3" name="Content Placeholder 2"/>
          <p:cNvSpPr>
            <a:spLocks noGrp="1"/>
          </p:cNvSpPr>
          <p:nvPr>
            <p:ph idx="1"/>
          </p:nvPr>
        </p:nvSpPr>
        <p:spPr/>
        <p:txBody>
          <a:bodyPr/>
          <a:lstStyle/>
          <a:p>
            <a:r>
              <a:rPr lang="en-US" dirty="0" smtClean="0"/>
              <a:t>Lectures 1 to 12 inclusive</a:t>
            </a:r>
          </a:p>
          <a:p>
            <a:r>
              <a:rPr lang="en-US" dirty="0" smtClean="0"/>
              <a:t>Chapters 3-6, 8 and </a:t>
            </a:r>
            <a:r>
              <a:rPr lang="en-US" dirty="0" smtClean="0"/>
              <a:t>9</a:t>
            </a:r>
          </a:p>
          <a:p>
            <a:r>
              <a:rPr lang="en-US" dirty="0" smtClean="0"/>
              <a:t>Understand the CUDA C programming model</a:t>
            </a:r>
          </a:p>
          <a:p>
            <a:r>
              <a:rPr lang="en-US" dirty="0" smtClean="0"/>
              <a:t>Understand the architecture limitations and how to navigate them to improve the performance of your code</a:t>
            </a:r>
          </a:p>
          <a:p>
            <a:r>
              <a:rPr lang="en-US" dirty="0" smtClean="0"/>
              <a:t>Parallel programming patterns.</a:t>
            </a:r>
          </a:p>
          <a:p>
            <a:pPr lvl="1"/>
            <a:r>
              <a:rPr lang="en-US" dirty="0" smtClean="0"/>
              <a:t>Analyze for run-time, memory performance (global memory traffic; memory coalescing), work efficiency, </a:t>
            </a:r>
            <a:r>
              <a:rPr lang="en-US" smtClean="0"/>
              <a:t>resource efficiency, …</a:t>
            </a:r>
            <a:endParaRPr lang="en-US" dirty="0" smtClean="0"/>
          </a:p>
          <a:p>
            <a:pPr marL="0" indent="0">
              <a:buNone/>
            </a:pPr>
            <a:endParaRPr lang="en-US" dirty="0"/>
          </a:p>
        </p:txBody>
      </p:sp>
      <p:sp>
        <p:nvSpPr>
          <p:cNvPr id="5" name="Slide Number Placeholder 4"/>
          <p:cNvSpPr>
            <a:spLocks noGrp="1"/>
          </p:cNvSpPr>
          <p:nvPr>
            <p:ph type="sldNum" sz="quarter" idx="11"/>
          </p:nvPr>
        </p:nvSpPr>
        <p:spPr/>
        <p:txBody>
          <a:bodyPr/>
          <a:lstStyle/>
          <a:p>
            <a:pPr>
              <a:defRPr/>
            </a:pPr>
            <a:fld id="{09EAA923-ECEA-47D1-BB86-55FDED63EE2F}" type="slidenum">
              <a:rPr lang="en-US" smtClean="0"/>
              <a:pPr>
                <a:defRPr/>
              </a:pPr>
              <a:t>2</a:t>
            </a:fld>
            <a:endParaRPr lang="en-US"/>
          </a:p>
        </p:txBody>
      </p:sp>
    </p:spTree>
    <p:extLst>
      <p:ext uri="{BB962C8B-B14F-4D97-AF65-F5344CB8AC3E}">
        <p14:creationId xmlns:p14="http://schemas.microsoft.com/office/powerpoint/2010/main" val="221702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problems</a:t>
            </a:r>
            <a:endParaRPr lang="en-US" dirty="0"/>
          </a:p>
        </p:txBody>
      </p:sp>
      <p:sp>
        <p:nvSpPr>
          <p:cNvPr id="3" name="Content Placeholder 2"/>
          <p:cNvSpPr>
            <a:spLocks noGrp="1"/>
          </p:cNvSpPr>
          <p:nvPr>
            <p:ph idx="1"/>
          </p:nvPr>
        </p:nvSpPr>
        <p:spPr/>
        <p:txBody>
          <a:bodyPr/>
          <a:lstStyle/>
          <a:p>
            <a:r>
              <a:rPr lang="en-US" dirty="0" smtClean="0"/>
              <a:t>Problem 3.5 from the book.  If we need to use each thread to calculate one output element of a vector addition, what would be the expression for mapping the thread/block indices to data index.</a:t>
            </a:r>
          </a:p>
          <a:p>
            <a:endParaRPr lang="en-US" dirty="0"/>
          </a:p>
        </p:txBody>
      </p:sp>
      <p:sp>
        <p:nvSpPr>
          <p:cNvPr id="5" name="Slide Number Placeholder 4"/>
          <p:cNvSpPr>
            <a:spLocks noGrp="1"/>
          </p:cNvSpPr>
          <p:nvPr>
            <p:ph type="sldNum" sz="quarter" idx="11"/>
          </p:nvPr>
        </p:nvSpPr>
        <p:spPr/>
        <p:txBody>
          <a:bodyPr/>
          <a:lstStyle/>
          <a:p>
            <a:pPr>
              <a:defRPr/>
            </a:pPr>
            <a:fld id="{09EAA923-ECEA-47D1-BB86-55FDED63EE2F}" type="slidenum">
              <a:rPr lang="en-US" smtClean="0"/>
              <a:pPr>
                <a:defRPr/>
              </a:pPr>
              <a:t>3</a:t>
            </a:fld>
            <a:endParaRPr lang="en-US"/>
          </a:p>
        </p:txBody>
      </p:sp>
    </p:spTree>
    <p:extLst>
      <p:ext uri="{BB962C8B-B14F-4D97-AF65-F5344CB8AC3E}">
        <p14:creationId xmlns:p14="http://schemas.microsoft.com/office/powerpoint/2010/main" val="45497264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problems</a:t>
            </a:r>
            <a:endParaRPr lang="en-US" dirty="0"/>
          </a:p>
        </p:txBody>
      </p:sp>
      <p:sp>
        <p:nvSpPr>
          <p:cNvPr id="3" name="Content Placeholder 2"/>
          <p:cNvSpPr>
            <a:spLocks noGrp="1"/>
          </p:cNvSpPr>
          <p:nvPr>
            <p:ph idx="1"/>
          </p:nvPr>
        </p:nvSpPr>
        <p:spPr/>
        <p:txBody>
          <a:bodyPr/>
          <a:lstStyle/>
          <a:p>
            <a:r>
              <a:rPr lang="en-US" dirty="0"/>
              <a:t>Problem 3.6.  We want to use each thread to calculate two adjacent elements of a vector addition.  Assume that variable </a:t>
            </a:r>
            <a:r>
              <a:rPr lang="en-US" dirty="0" err="1"/>
              <a:t>i</a:t>
            </a:r>
            <a:r>
              <a:rPr lang="en-US" dirty="0"/>
              <a:t> should be the index for the first element to be processed by a thread.  What would be the expression for mapping the thread/block indices to data index.</a:t>
            </a:r>
          </a:p>
          <a:p>
            <a:endParaRPr lang="en-US" dirty="0"/>
          </a:p>
        </p:txBody>
      </p:sp>
      <p:sp>
        <p:nvSpPr>
          <p:cNvPr id="5" name="Slide Number Placeholder 4"/>
          <p:cNvSpPr>
            <a:spLocks noGrp="1"/>
          </p:cNvSpPr>
          <p:nvPr>
            <p:ph type="sldNum" sz="quarter" idx="11"/>
          </p:nvPr>
        </p:nvSpPr>
        <p:spPr/>
        <p:txBody>
          <a:bodyPr/>
          <a:lstStyle/>
          <a:p>
            <a:pPr>
              <a:defRPr/>
            </a:pPr>
            <a:fld id="{09EAA923-ECEA-47D1-BB86-55FDED63EE2F}" type="slidenum">
              <a:rPr lang="en-US" smtClean="0"/>
              <a:pPr>
                <a:defRPr/>
              </a:pPr>
              <a:t>4</a:t>
            </a:fld>
            <a:endParaRPr lang="en-US"/>
          </a:p>
        </p:txBody>
      </p:sp>
    </p:spTree>
    <p:extLst>
      <p:ext uri="{BB962C8B-B14F-4D97-AF65-F5344CB8AC3E}">
        <p14:creationId xmlns:p14="http://schemas.microsoft.com/office/powerpoint/2010/main" val="3699083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Assume that the vector length is 2000, and each thread calculates one output element, with a block size of 512.  How many threads will there be in the grid?  </a:t>
            </a:r>
            <a:endParaRPr lang="en-US" dirty="0"/>
          </a:p>
          <a:p>
            <a:r>
              <a:rPr lang="en-US" dirty="0" smtClean="0"/>
              <a:t>How many warps will have divergence?</a:t>
            </a:r>
            <a:endParaRPr lang="en-US" dirty="0"/>
          </a:p>
        </p:txBody>
      </p:sp>
      <p:sp>
        <p:nvSpPr>
          <p:cNvPr id="5" name="Slide Number Placeholder 4"/>
          <p:cNvSpPr>
            <a:spLocks noGrp="1"/>
          </p:cNvSpPr>
          <p:nvPr>
            <p:ph type="sldNum" sz="quarter" idx="11"/>
          </p:nvPr>
        </p:nvSpPr>
        <p:spPr/>
        <p:txBody>
          <a:bodyPr/>
          <a:lstStyle/>
          <a:p>
            <a:pPr>
              <a:defRPr/>
            </a:pPr>
            <a:fld id="{09EAA923-ECEA-47D1-BB86-55FDED63EE2F}" type="slidenum">
              <a:rPr lang="en-US" smtClean="0"/>
              <a:pPr>
                <a:defRPr/>
              </a:pPr>
              <a:t>5</a:t>
            </a:fld>
            <a:endParaRPr lang="en-US"/>
          </a:p>
        </p:txBody>
      </p:sp>
    </p:spTree>
    <p:extLst>
      <p:ext uri="{BB962C8B-B14F-4D97-AF65-F5344CB8AC3E}">
        <p14:creationId xmlns:p14="http://schemas.microsoft.com/office/powerpoint/2010/main" val="11242810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4.4: You need to write a kernel that operates on an image of size 400x900.  You would like to allocate one thread to each pixel.  You would like the thread blocks to be square and to use the maximum number of threads per block possible on the device (assume the device has compute capability 3.0).   How would you select the grid and block dimensions?</a:t>
            </a:r>
          </a:p>
          <a:p>
            <a:endParaRPr lang="en-US" dirty="0"/>
          </a:p>
          <a:p>
            <a:r>
              <a:rPr lang="en-US" dirty="0" smtClean="0"/>
              <a:t>Assuming next that we use blocks of size 16x16, how </a:t>
            </a:r>
            <a:r>
              <a:rPr lang="en-US" smtClean="0"/>
              <a:t>many warps </a:t>
            </a:r>
            <a:r>
              <a:rPr lang="en-US" dirty="0" smtClean="0"/>
              <a:t>would experience </a:t>
            </a:r>
            <a:r>
              <a:rPr lang="en-US" smtClean="0"/>
              <a:t>thread divergence?</a:t>
            </a:r>
          </a:p>
        </p:txBody>
      </p:sp>
      <p:sp>
        <p:nvSpPr>
          <p:cNvPr id="5" name="Slide Number Placeholder 4"/>
          <p:cNvSpPr>
            <a:spLocks noGrp="1"/>
          </p:cNvSpPr>
          <p:nvPr>
            <p:ph type="sldNum" sz="quarter" idx="11"/>
          </p:nvPr>
        </p:nvSpPr>
        <p:spPr/>
        <p:txBody>
          <a:bodyPr/>
          <a:lstStyle/>
          <a:p>
            <a:pPr>
              <a:defRPr/>
            </a:pPr>
            <a:fld id="{09EAA923-ECEA-47D1-BB86-55FDED63EE2F}" type="slidenum">
              <a:rPr lang="en-US" smtClean="0"/>
              <a:pPr>
                <a:defRPr/>
              </a:pPr>
              <a:t>6</a:t>
            </a:fld>
            <a:endParaRPr lang="en-US"/>
          </a:p>
        </p:txBody>
      </p:sp>
    </p:spTree>
    <p:extLst>
      <p:ext uri="{BB962C8B-B14F-4D97-AF65-F5344CB8AC3E}">
        <p14:creationId xmlns:p14="http://schemas.microsoft.com/office/powerpoint/2010/main" val="30880339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For the simple reduction kernel, if the block size is 1024, how many warps will have thread divergence during the fifth iteration?  How many for the improved kernel?</a:t>
            </a:r>
            <a:endParaRPr lang="en-US" dirty="0"/>
          </a:p>
        </p:txBody>
      </p:sp>
      <p:sp>
        <p:nvSpPr>
          <p:cNvPr id="5" name="Slide Number Placeholder 4"/>
          <p:cNvSpPr>
            <a:spLocks noGrp="1"/>
          </p:cNvSpPr>
          <p:nvPr>
            <p:ph type="sldNum" sz="quarter" idx="11"/>
          </p:nvPr>
        </p:nvSpPr>
        <p:spPr/>
        <p:txBody>
          <a:bodyPr/>
          <a:lstStyle/>
          <a:p>
            <a:pPr>
              <a:defRPr/>
            </a:pPr>
            <a:fld id="{09EAA923-ECEA-47D1-BB86-55FDED63EE2F}" type="slidenum">
              <a:rPr lang="en-US" smtClean="0"/>
              <a:pPr>
                <a:defRPr/>
              </a:pPr>
              <a:t>7</a:t>
            </a:fld>
            <a:endParaRPr lang="en-US"/>
          </a:p>
        </p:txBody>
      </p:sp>
    </p:spTree>
    <p:extLst>
      <p:ext uri="{BB962C8B-B14F-4D97-AF65-F5344CB8AC3E}">
        <p14:creationId xmlns:p14="http://schemas.microsoft.com/office/powerpoint/2010/main" val="3358573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Recall the more efficient reduction kernel</a:t>
            </a:r>
            <a:endParaRPr lang="en-US" dirty="0"/>
          </a:p>
        </p:txBody>
      </p:sp>
      <p:sp>
        <p:nvSpPr>
          <p:cNvPr id="3" name="Content Placeholder 2"/>
          <p:cNvSpPr>
            <a:spLocks noGrp="1"/>
          </p:cNvSpPr>
          <p:nvPr>
            <p:ph idx="1"/>
          </p:nvPr>
        </p:nvSpPr>
        <p:spPr/>
        <p:txBody>
          <a:bodyPr/>
          <a:lstStyle/>
          <a:p>
            <a:pPr marL="974725" lvl="1" indent="-403225" eaLnBrk="1" hangingPunct="1">
              <a:buFontTx/>
              <a:buNone/>
            </a:pPr>
            <a:r>
              <a:rPr lang="en-US" sz="2000" b="1" dirty="0">
                <a:solidFill>
                  <a:schemeClr val="tx2"/>
                </a:solidFill>
                <a:latin typeface="Courier New" pitchFamily="49" charset="0"/>
              </a:rPr>
              <a:t>for (unsigned </a:t>
            </a:r>
            <a:r>
              <a:rPr lang="en-US" sz="2000" b="1" dirty="0" err="1">
                <a:solidFill>
                  <a:schemeClr val="tx2"/>
                </a:solidFill>
                <a:latin typeface="Courier New" pitchFamily="49" charset="0"/>
              </a:rPr>
              <a:t>int</a:t>
            </a:r>
            <a:r>
              <a:rPr lang="en-US" sz="2000" b="1" dirty="0">
                <a:solidFill>
                  <a:schemeClr val="tx2"/>
                </a:solidFill>
                <a:latin typeface="Courier New" pitchFamily="49" charset="0"/>
              </a:rPr>
              <a:t> stride = </a:t>
            </a:r>
            <a:r>
              <a:rPr lang="en-US" sz="2000" b="1" dirty="0" err="1">
                <a:solidFill>
                  <a:schemeClr val="tx2"/>
                </a:solidFill>
                <a:latin typeface="Courier New" pitchFamily="49" charset="0"/>
              </a:rPr>
              <a:t>blockDim.x</a:t>
            </a:r>
            <a:r>
              <a:rPr lang="en-US" sz="2000" b="1" dirty="0">
                <a:solidFill>
                  <a:schemeClr val="tx2"/>
                </a:solidFill>
                <a:latin typeface="Courier New" pitchFamily="49" charset="0"/>
              </a:rPr>
              <a:t>; </a:t>
            </a:r>
          </a:p>
          <a:p>
            <a:pPr marL="974725" lvl="1" indent="-403225" eaLnBrk="1" hangingPunct="1">
              <a:buFontTx/>
              <a:buNone/>
            </a:pPr>
            <a:r>
              <a:rPr lang="en-US" sz="2000" b="1" dirty="0">
                <a:solidFill>
                  <a:schemeClr val="tx2"/>
                </a:solidFill>
                <a:latin typeface="Courier New" pitchFamily="49" charset="0"/>
              </a:rPr>
              <a:t>	  stride &gt; 0;  stride /= 2) </a:t>
            </a:r>
          </a:p>
          <a:p>
            <a:pPr marL="974725" lvl="1" indent="-403225" eaLnBrk="1" hangingPunct="1">
              <a:buFontTx/>
              <a:buNone/>
            </a:pPr>
            <a:r>
              <a:rPr lang="en-US" sz="2000" b="1" dirty="0">
                <a:solidFill>
                  <a:schemeClr val="tx2"/>
                </a:solidFill>
                <a:latin typeface="Courier New" pitchFamily="49" charset="0"/>
              </a:rPr>
              <a:t>{</a:t>
            </a:r>
          </a:p>
          <a:p>
            <a:pPr marL="974725" lvl="1" indent="-403225" eaLnBrk="1" hangingPunct="1">
              <a:buFontTx/>
              <a:buNone/>
            </a:pPr>
            <a:r>
              <a:rPr lang="en-US" sz="2000" b="1" dirty="0">
                <a:solidFill>
                  <a:schemeClr val="tx2"/>
                </a:solidFill>
                <a:latin typeface="Courier New" pitchFamily="49" charset="0"/>
              </a:rPr>
              <a:t>  __</a:t>
            </a:r>
            <a:r>
              <a:rPr lang="en-US" sz="2000" b="1" dirty="0" err="1">
                <a:solidFill>
                  <a:schemeClr val="tx2"/>
                </a:solidFill>
                <a:latin typeface="Courier New" pitchFamily="49" charset="0"/>
              </a:rPr>
              <a:t>syncthreads</a:t>
            </a:r>
            <a:r>
              <a:rPr lang="en-US" sz="2000" b="1" dirty="0">
                <a:solidFill>
                  <a:schemeClr val="tx2"/>
                </a:solidFill>
                <a:latin typeface="Courier New" pitchFamily="49" charset="0"/>
              </a:rPr>
              <a:t>();</a:t>
            </a:r>
          </a:p>
          <a:p>
            <a:pPr marL="974725" lvl="1" indent="-403225" eaLnBrk="1" hangingPunct="1">
              <a:buFontTx/>
              <a:buNone/>
            </a:pPr>
            <a:r>
              <a:rPr lang="en-US" sz="2000" b="1" dirty="0">
                <a:solidFill>
                  <a:schemeClr val="tx2"/>
                </a:solidFill>
                <a:latin typeface="Courier New" pitchFamily="49" charset="0"/>
              </a:rPr>
              <a:t>  if (t &lt; stride)</a:t>
            </a:r>
          </a:p>
          <a:p>
            <a:pPr marL="974725" lvl="1" indent="-403225" eaLnBrk="1" hangingPunct="1">
              <a:buFontTx/>
              <a:buNone/>
            </a:pPr>
            <a:r>
              <a:rPr lang="en-US" sz="2000" b="1" dirty="0">
                <a:solidFill>
                  <a:schemeClr val="tx2"/>
                </a:solidFill>
                <a:latin typeface="Courier New" pitchFamily="49" charset="0"/>
              </a:rPr>
              <a:t>	  </a:t>
            </a:r>
            <a:r>
              <a:rPr lang="en-US" sz="2000" b="1" dirty="0" err="1">
                <a:solidFill>
                  <a:schemeClr val="tx2"/>
                </a:solidFill>
                <a:latin typeface="Courier New" pitchFamily="49" charset="0"/>
              </a:rPr>
              <a:t>partialSum</a:t>
            </a:r>
            <a:r>
              <a:rPr lang="en-US" sz="2000" b="1" dirty="0">
                <a:solidFill>
                  <a:schemeClr val="tx2"/>
                </a:solidFill>
                <a:latin typeface="Courier New" pitchFamily="49" charset="0"/>
              </a:rPr>
              <a:t>[t] += </a:t>
            </a:r>
            <a:r>
              <a:rPr lang="en-US" sz="2000" b="1" dirty="0" err="1">
                <a:solidFill>
                  <a:schemeClr val="tx2"/>
                </a:solidFill>
                <a:latin typeface="Courier New" pitchFamily="49" charset="0"/>
              </a:rPr>
              <a:t>partialSum</a:t>
            </a:r>
            <a:r>
              <a:rPr lang="en-US" sz="2000" b="1" dirty="0" smtClean="0">
                <a:solidFill>
                  <a:schemeClr val="tx2"/>
                </a:solidFill>
                <a:latin typeface="Courier New" pitchFamily="49" charset="0"/>
              </a:rPr>
              <a:t>[</a:t>
            </a:r>
            <a:r>
              <a:rPr lang="en-US" sz="2000" b="1" dirty="0" err="1" smtClean="0">
                <a:solidFill>
                  <a:schemeClr val="tx2"/>
                </a:solidFill>
                <a:latin typeface="Courier New" pitchFamily="49" charset="0"/>
              </a:rPr>
              <a:t>t+</a:t>
            </a:r>
            <a:r>
              <a:rPr lang="en-US" sz="2000" b="1" dirty="0" err="1">
                <a:solidFill>
                  <a:schemeClr val="tx2"/>
                </a:solidFill>
                <a:latin typeface="Courier New" pitchFamily="49" charset="0"/>
              </a:rPr>
              <a:t>stride</a:t>
            </a:r>
            <a:r>
              <a:rPr lang="en-US" sz="2000" b="1" dirty="0">
                <a:solidFill>
                  <a:schemeClr val="tx2"/>
                </a:solidFill>
                <a:latin typeface="Courier New" pitchFamily="49" charset="0"/>
              </a:rPr>
              <a:t>];</a:t>
            </a:r>
          </a:p>
          <a:p>
            <a:pPr marL="974725" lvl="1" indent="-403225" eaLnBrk="1" hangingPunct="1">
              <a:buFontTx/>
              <a:buNone/>
            </a:pPr>
            <a:r>
              <a:rPr lang="en-US" sz="2000" b="1" dirty="0">
                <a:solidFill>
                  <a:schemeClr val="tx2"/>
                </a:solidFill>
                <a:latin typeface="Courier New" pitchFamily="49" charset="0"/>
              </a:rPr>
              <a:t>}</a:t>
            </a:r>
          </a:p>
          <a:p>
            <a:endParaRPr lang="en-US" dirty="0" smtClean="0"/>
          </a:p>
          <a:p>
            <a:r>
              <a:rPr lang="en-US" dirty="0" smtClean="0"/>
              <a:t>A bright engineer wanted to optimize this kernel by unrolling the last five steps as follows.</a:t>
            </a:r>
            <a:endParaRPr lang="en-US" dirty="0"/>
          </a:p>
        </p:txBody>
      </p:sp>
      <p:sp>
        <p:nvSpPr>
          <p:cNvPr id="5" name="Slide Number Placeholder 4"/>
          <p:cNvSpPr>
            <a:spLocks noGrp="1"/>
          </p:cNvSpPr>
          <p:nvPr>
            <p:ph type="sldNum" sz="quarter" idx="11"/>
          </p:nvPr>
        </p:nvSpPr>
        <p:spPr/>
        <p:txBody>
          <a:bodyPr/>
          <a:lstStyle/>
          <a:p>
            <a:pPr>
              <a:defRPr/>
            </a:pPr>
            <a:fld id="{09EAA923-ECEA-47D1-BB86-55FDED63EE2F}" type="slidenum">
              <a:rPr lang="en-US" smtClean="0"/>
              <a:pPr>
                <a:defRPr/>
              </a:pPr>
              <a:t>8</a:t>
            </a:fld>
            <a:endParaRPr lang="en-US"/>
          </a:p>
        </p:txBody>
      </p:sp>
    </p:spTree>
    <p:extLst>
      <p:ext uri="{BB962C8B-B14F-4D97-AF65-F5344CB8AC3E}">
        <p14:creationId xmlns:p14="http://schemas.microsoft.com/office/powerpoint/2010/main" val="10576400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9428" y="533400"/>
            <a:ext cx="8305800" cy="5867400"/>
          </a:xfrm>
        </p:spPr>
        <p:txBody>
          <a:bodyPr/>
          <a:lstStyle/>
          <a:p>
            <a:pPr marL="974725" lvl="1" indent="-403225" eaLnBrk="1" hangingPunct="1">
              <a:buFontTx/>
              <a:buNone/>
            </a:pPr>
            <a:r>
              <a:rPr lang="en-US" sz="2000" b="1" dirty="0">
                <a:solidFill>
                  <a:schemeClr val="tx2"/>
                </a:solidFill>
                <a:latin typeface="Courier New" pitchFamily="49" charset="0"/>
              </a:rPr>
              <a:t>for (unsigned </a:t>
            </a:r>
            <a:r>
              <a:rPr lang="en-US" sz="2000" b="1" dirty="0" err="1">
                <a:solidFill>
                  <a:schemeClr val="tx2"/>
                </a:solidFill>
                <a:latin typeface="Courier New" pitchFamily="49" charset="0"/>
              </a:rPr>
              <a:t>int</a:t>
            </a:r>
            <a:r>
              <a:rPr lang="en-US" sz="2000" b="1" dirty="0">
                <a:solidFill>
                  <a:schemeClr val="tx2"/>
                </a:solidFill>
                <a:latin typeface="Courier New" pitchFamily="49" charset="0"/>
              </a:rPr>
              <a:t> stride = </a:t>
            </a:r>
            <a:r>
              <a:rPr lang="en-US" sz="2000" b="1" dirty="0" err="1">
                <a:solidFill>
                  <a:schemeClr val="tx2"/>
                </a:solidFill>
                <a:latin typeface="Courier New" pitchFamily="49" charset="0"/>
              </a:rPr>
              <a:t>blockDim.x</a:t>
            </a:r>
            <a:r>
              <a:rPr lang="en-US" sz="2000" b="1" dirty="0">
                <a:solidFill>
                  <a:schemeClr val="tx2"/>
                </a:solidFill>
                <a:latin typeface="Courier New" pitchFamily="49" charset="0"/>
              </a:rPr>
              <a:t>; </a:t>
            </a:r>
          </a:p>
          <a:p>
            <a:pPr marL="974725" lvl="1" indent="-403225" eaLnBrk="1" hangingPunct="1">
              <a:buFontTx/>
              <a:buNone/>
            </a:pPr>
            <a:r>
              <a:rPr lang="en-US" sz="2000" b="1" dirty="0">
                <a:solidFill>
                  <a:schemeClr val="tx2"/>
                </a:solidFill>
                <a:latin typeface="Courier New" pitchFamily="49" charset="0"/>
              </a:rPr>
              <a:t>	  stride </a:t>
            </a:r>
            <a:r>
              <a:rPr lang="en-US" sz="2000" b="1" dirty="0" smtClean="0">
                <a:solidFill>
                  <a:schemeClr val="tx2"/>
                </a:solidFill>
                <a:latin typeface="Courier New" pitchFamily="49" charset="0"/>
              </a:rPr>
              <a:t>&gt;= 32;  </a:t>
            </a:r>
            <a:r>
              <a:rPr lang="en-US" sz="2000" b="1" dirty="0">
                <a:solidFill>
                  <a:schemeClr val="tx2"/>
                </a:solidFill>
                <a:latin typeface="Courier New" pitchFamily="49" charset="0"/>
              </a:rPr>
              <a:t>stride </a:t>
            </a:r>
            <a:r>
              <a:rPr lang="en-US" sz="2000" b="1" dirty="0" smtClean="0">
                <a:solidFill>
                  <a:schemeClr val="tx2"/>
                </a:solidFill>
                <a:latin typeface="Courier New" pitchFamily="49" charset="0"/>
              </a:rPr>
              <a:t>&gt;&gt;= 1) {</a:t>
            </a:r>
            <a:endParaRPr lang="en-US" sz="2000" b="1" dirty="0">
              <a:solidFill>
                <a:schemeClr val="tx2"/>
              </a:solidFill>
              <a:latin typeface="Courier New" pitchFamily="49" charset="0"/>
            </a:endParaRPr>
          </a:p>
          <a:p>
            <a:pPr marL="974725" lvl="1" indent="-403225" eaLnBrk="1" hangingPunct="1">
              <a:buFontTx/>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__</a:t>
            </a:r>
            <a:r>
              <a:rPr lang="en-US" sz="2000" b="1" dirty="0" err="1" smtClean="0">
                <a:solidFill>
                  <a:schemeClr val="tx2"/>
                </a:solidFill>
                <a:latin typeface="Courier New" pitchFamily="49" charset="0"/>
              </a:rPr>
              <a:t>synchthreads</a:t>
            </a:r>
            <a:r>
              <a:rPr lang="en-US" sz="2000" b="1" dirty="0">
                <a:solidFill>
                  <a:schemeClr val="tx2"/>
                </a:solidFill>
                <a:latin typeface="Courier New" pitchFamily="49" charset="0"/>
              </a:rPr>
              <a:t>();</a:t>
            </a:r>
          </a:p>
          <a:p>
            <a:pPr marL="974725" lvl="1" indent="-403225" eaLnBrk="1" hangingPunct="1">
              <a:buFontTx/>
              <a:buNone/>
            </a:pPr>
            <a:r>
              <a:rPr lang="en-US" sz="2000" b="1" dirty="0">
                <a:solidFill>
                  <a:schemeClr val="tx2"/>
                </a:solidFill>
                <a:latin typeface="Courier New" pitchFamily="49" charset="0"/>
              </a:rPr>
              <a:t>  if (t &lt; stride)</a:t>
            </a:r>
          </a:p>
          <a:p>
            <a:pPr marL="974725" lvl="1" indent="-403225" eaLnBrk="1" hangingPunct="1">
              <a:buFontTx/>
              <a:buNone/>
            </a:pPr>
            <a:r>
              <a:rPr lang="en-US" sz="2000" b="1" dirty="0">
                <a:solidFill>
                  <a:schemeClr val="tx2"/>
                </a:solidFill>
                <a:latin typeface="Courier New" pitchFamily="49" charset="0"/>
              </a:rPr>
              <a:t>	  </a:t>
            </a:r>
            <a:r>
              <a:rPr lang="en-US" sz="2000" b="1" dirty="0" err="1">
                <a:solidFill>
                  <a:schemeClr val="tx2"/>
                </a:solidFill>
                <a:latin typeface="Courier New" pitchFamily="49" charset="0"/>
              </a:rPr>
              <a:t>partialSum</a:t>
            </a:r>
            <a:r>
              <a:rPr lang="en-US" sz="2000" b="1" dirty="0">
                <a:solidFill>
                  <a:schemeClr val="tx2"/>
                </a:solidFill>
                <a:latin typeface="Courier New" pitchFamily="49" charset="0"/>
              </a:rPr>
              <a:t>[t] += </a:t>
            </a:r>
            <a:r>
              <a:rPr lang="en-US" sz="2000" b="1" dirty="0" err="1">
                <a:solidFill>
                  <a:schemeClr val="tx2"/>
                </a:solidFill>
                <a:latin typeface="Courier New" pitchFamily="49" charset="0"/>
              </a:rPr>
              <a:t>partialSum</a:t>
            </a:r>
            <a:r>
              <a:rPr lang="en-US" sz="2000" b="1" dirty="0">
                <a:solidFill>
                  <a:schemeClr val="tx2"/>
                </a:solidFill>
                <a:latin typeface="Courier New" pitchFamily="49" charset="0"/>
              </a:rPr>
              <a:t>[</a:t>
            </a:r>
            <a:r>
              <a:rPr lang="en-US" sz="2000" b="1" dirty="0" err="1">
                <a:solidFill>
                  <a:schemeClr val="tx2"/>
                </a:solidFill>
                <a:latin typeface="Courier New" pitchFamily="49" charset="0"/>
              </a:rPr>
              <a:t>t+stride</a:t>
            </a:r>
            <a:r>
              <a:rPr lang="en-US" sz="2000" b="1" dirty="0">
                <a:solidFill>
                  <a:schemeClr val="tx2"/>
                </a:solidFill>
                <a:latin typeface="Courier New" pitchFamily="49" charset="0"/>
              </a:rPr>
              <a:t>]</a:t>
            </a:r>
            <a:r>
              <a:rPr lang="en-US" sz="2000" b="1" dirty="0" smtClean="0">
                <a:solidFill>
                  <a:schemeClr val="tx2"/>
                </a:solidFill>
                <a:latin typeface="Courier New" pitchFamily="49" charset="0"/>
              </a:rPr>
              <a:t>;}</a:t>
            </a:r>
          </a:p>
          <a:p>
            <a:pPr marL="974725" lvl="1" indent="-403225" eaLnBrk="1" hangingPunct="1">
              <a:buFontTx/>
              <a:buNone/>
            </a:pPr>
            <a:r>
              <a:rPr lang="en-US" sz="2000" b="1" dirty="0" smtClean="0">
                <a:solidFill>
                  <a:schemeClr val="tx2"/>
                </a:solidFill>
                <a:latin typeface="Courier New" pitchFamily="49" charset="0"/>
              </a:rPr>
              <a:t>__</a:t>
            </a:r>
            <a:r>
              <a:rPr lang="en-US" sz="2000" b="1" dirty="0" err="1" smtClean="0">
                <a:solidFill>
                  <a:schemeClr val="tx2"/>
                </a:solidFill>
                <a:latin typeface="Courier New" pitchFamily="49" charset="0"/>
              </a:rPr>
              <a:t>synchthreads</a:t>
            </a:r>
            <a:r>
              <a:rPr lang="en-US" sz="2000" b="1" dirty="0" smtClean="0">
                <a:solidFill>
                  <a:schemeClr val="tx2"/>
                </a:solidFill>
                <a:latin typeface="Courier New" pitchFamily="49" charset="0"/>
              </a:rPr>
              <a:t>();</a:t>
            </a:r>
          </a:p>
          <a:p>
            <a:pPr marL="974725" lvl="1" indent="-403225" eaLnBrk="1" hangingPunct="1">
              <a:buFontTx/>
              <a:buNone/>
            </a:pPr>
            <a:endParaRPr lang="en-US" sz="2000" b="1" dirty="0" smtClean="0">
              <a:solidFill>
                <a:schemeClr val="tx2"/>
              </a:solidFill>
              <a:latin typeface="Courier New" pitchFamily="49" charset="0"/>
            </a:endParaRPr>
          </a:p>
          <a:p>
            <a:pPr marL="974725" lvl="1" indent="-403225" eaLnBrk="1" hangingPunct="1">
              <a:buFontTx/>
              <a:buNone/>
            </a:pPr>
            <a:r>
              <a:rPr lang="en-US" sz="2000" b="1" dirty="0" smtClean="0">
                <a:solidFill>
                  <a:schemeClr val="tx2"/>
                </a:solidFill>
                <a:latin typeface="Courier New" pitchFamily="49" charset="0"/>
              </a:rPr>
              <a:t>if(t &lt; 32) {</a:t>
            </a:r>
          </a:p>
          <a:p>
            <a:pPr marL="974725" lvl="1" indent="-403225" eaLnBrk="1" hangingPunct="1">
              <a:buFontTx/>
              <a:buNone/>
            </a:pPr>
            <a:r>
              <a:rPr lang="en-US" sz="2000" b="1" dirty="0">
                <a:solidFill>
                  <a:schemeClr val="tx2"/>
                </a:solidFill>
                <a:latin typeface="Courier New" pitchFamily="49" charset="0"/>
              </a:rPr>
              <a:t>	</a:t>
            </a:r>
            <a:r>
              <a:rPr lang="en-US" sz="2000" b="1" dirty="0" err="1" smtClean="0">
                <a:solidFill>
                  <a:schemeClr val="tx2"/>
                </a:solidFill>
                <a:latin typeface="Courier New" pitchFamily="49" charset="0"/>
              </a:rPr>
              <a:t>partialSum</a:t>
            </a:r>
            <a:r>
              <a:rPr lang="en-US" sz="2000" b="1" dirty="0" smtClean="0">
                <a:solidFill>
                  <a:schemeClr val="tx2"/>
                </a:solidFill>
                <a:latin typeface="Courier New" pitchFamily="49" charset="0"/>
              </a:rPr>
              <a:t>[t]+= </a:t>
            </a:r>
            <a:r>
              <a:rPr lang="en-US" sz="2000" b="1" dirty="0" err="1" smtClean="0">
                <a:solidFill>
                  <a:schemeClr val="tx2"/>
                </a:solidFill>
                <a:latin typeface="Courier New" pitchFamily="49" charset="0"/>
              </a:rPr>
              <a:t>partialSum</a:t>
            </a:r>
            <a:r>
              <a:rPr lang="en-US" sz="2000" b="1" dirty="0" smtClean="0">
                <a:solidFill>
                  <a:schemeClr val="tx2"/>
                </a:solidFill>
                <a:latin typeface="Courier New" pitchFamily="49" charset="0"/>
              </a:rPr>
              <a:t>[t+16];</a:t>
            </a:r>
          </a:p>
          <a:p>
            <a:pPr marL="974725" lvl="1" indent="-403225" eaLnBrk="1" hangingPunct="1">
              <a:buFontTx/>
              <a:buNone/>
            </a:pPr>
            <a:r>
              <a:rPr lang="en-US" sz="2000" b="1" dirty="0">
                <a:solidFill>
                  <a:schemeClr val="tx2"/>
                </a:solidFill>
                <a:latin typeface="Courier New" pitchFamily="49" charset="0"/>
              </a:rPr>
              <a:t>	</a:t>
            </a:r>
            <a:r>
              <a:rPr lang="en-US" sz="2000" b="1" dirty="0" err="1" smtClean="0">
                <a:solidFill>
                  <a:schemeClr val="tx2"/>
                </a:solidFill>
                <a:latin typeface="Courier New" pitchFamily="49" charset="0"/>
              </a:rPr>
              <a:t>partialSum</a:t>
            </a:r>
            <a:r>
              <a:rPr lang="en-US" sz="2000" b="1" dirty="0" smtClean="0">
                <a:solidFill>
                  <a:schemeClr val="tx2"/>
                </a:solidFill>
                <a:latin typeface="Courier New" pitchFamily="49" charset="0"/>
              </a:rPr>
              <a:t>[t]+= </a:t>
            </a:r>
            <a:r>
              <a:rPr lang="en-US" sz="2000" b="1" dirty="0" err="1" smtClean="0">
                <a:solidFill>
                  <a:schemeClr val="tx2"/>
                </a:solidFill>
                <a:latin typeface="Courier New" pitchFamily="49" charset="0"/>
              </a:rPr>
              <a:t>partialSum</a:t>
            </a:r>
            <a:r>
              <a:rPr lang="en-US" sz="2000" b="1" dirty="0" smtClean="0">
                <a:solidFill>
                  <a:schemeClr val="tx2"/>
                </a:solidFill>
                <a:latin typeface="Courier New" pitchFamily="49" charset="0"/>
              </a:rPr>
              <a:t>[t+8];</a:t>
            </a:r>
          </a:p>
          <a:p>
            <a:pPr marL="974725" lvl="1" indent="-403225" eaLnBrk="1" hangingPunct="1">
              <a:buFontTx/>
              <a:buNone/>
            </a:pPr>
            <a:r>
              <a:rPr lang="en-US" sz="2000" b="1" dirty="0">
                <a:solidFill>
                  <a:schemeClr val="tx2"/>
                </a:solidFill>
                <a:latin typeface="Courier New" pitchFamily="49" charset="0"/>
              </a:rPr>
              <a:t>	</a:t>
            </a:r>
            <a:r>
              <a:rPr lang="en-US" sz="2000" b="1" dirty="0" err="1" smtClean="0">
                <a:solidFill>
                  <a:schemeClr val="tx2"/>
                </a:solidFill>
                <a:latin typeface="Courier New" pitchFamily="49" charset="0"/>
              </a:rPr>
              <a:t>partialSum</a:t>
            </a:r>
            <a:r>
              <a:rPr lang="en-US" sz="2000" b="1" dirty="0" smtClean="0">
                <a:solidFill>
                  <a:schemeClr val="tx2"/>
                </a:solidFill>
                <a:latin typeface="Courier New" pitchFamily="49" charset="0"/>
              </a:rPr>
              <a:t>[t]+= </a:t>
            </a:r>
            <a:r>
              <a:rPr lang="en-US" sz="2000" b="1" dirty="0" err="1" smtClean="0">
                <a:solidFill>
                  <a:schemeClr val="tx2"/>
                </a:solidFill>
                <a:latin typeface="Courier New" pitchFamily="49" charset="0"/>
              </a:rPr>
              <a:t>partialSum</a:t>
            </a:r>
            <a:r>
              <a:rPr lang="en-US" sz="2000" b="1" dirty="0" smtClean="0">
                <a:solidFill>
                  <a:schemeClr val="tx2"/>
                </a:solidFill>
                <a:latin typeface="Courier New" pitchFamily="49" charset="0"/>
              </a:rPr>
              <a:t>[t+4];</a:t>
            </a:r>
          </a:p>
          <a:p>
            <a:pPr marL="974725" lvl="1" indent="-403225" eaLnBrk="1" hangingPunct="1">
              <a:buFontTx/>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partialSum</a:t>
            </a:r>
            <a:r>
              <a:rPr lang="en-US" sz="2000" b="1" dirty="0" smtClean="0">
                <a:solidFill>
                  <a:schemeClr val="tx2"/>
                </a:solidFill>
                <a:latin typeface="Courier New" pitchFamily="49" charset="0"/>
              </a:rPr>
              <a:t>[t]+= </a:t>
            </a:r>
            <a:r>
              <a:rPr lang="en-US" sz="2000" b="1" dirty="0" err="1" smtClean="0">
                <a:solidFill>
                  <a:schemeClr val="tx2"/>
                </a:solidFill>
                <a:latin typeface="Courier New" pitchFamily="49" charset="0"/>
              </a:rPr>
              <a:t>partialSum</a:t>
            </a:r>
            <a:r>
              <a:rPr lang="en-US" sz="2000" b="1" dirty="0" smtClean="0">
                <a:solidFill>
                  <a:schemeClr val="tx2"/>
                </a:solidFill>
                <a:latin typeface="Courier New" pitchFamily="49" charset="0"/>
              </a:rPr>
              <a:t>[t+2];</a:t>
            </a:r>
          </a:p>
          <a:p>
            <a:pPr marL="974725" lvl="1" indent="-403225" eaLnBrk="1" hangingPunct="1">
              <a:buFontTx/>
              <a:buNone/>
            </a:pPr>
            <a:r>
              <a:rPr lang="en-US" sz="2000" b="1" dirty="0">
                <a:solidFill>
                  <a:schemeClr val="tx2"/>
                </a:solidFill>
                <a:latin typeface="Courier New" pitchFamily="49" charset="0"/>
              </a:rPr>
              <a:t> </a:t>
            </a:r>
            <a:r>
              <a:rPr lang="en-US" sz="2000" b="1" dirty="0" smtClean="0">
                <a:solidFill>
                  <a:schemeClr val="tx2"/>
                </a:solidFill>
                <a:latin typeface="Courier New" pitchFamily="49" charset="0"/>
              </a:rPr>
              <a:t>  </a:t>
            </a:r>
            <a:r>
              <a:rPr lang="en-US" sz="2000" b="1" dirty="0" err="1" smtClean="0">
                <a:solidFill>
                  <a:schemeClr val="tx2"/>
                </a:solidFill>
                <a:latin typeface="Courier New" pitchFamily="49" charset="0"/>
              </a:rPr>
              <a:t>partialSum</a:t>
            </a:r>
            <a:r>
              <a:rPr lang="en-US" sz="2000" b="1" dirty="0" smtClean="0">
                <a:solidFill>
                  <a:schemeClr val="tx2"/>
                </a:solidFill>
                <a:latin typeface="Courier New" pitchFamily="49" charset="0"/>
              </a:rPr>
              <a:t>[t]+= </a:t>
            </a:r>
            <a:r>
              <a:rPr lang="en-US" sz="2000" b="1" dirty="0" err="1" smtClean="0">
                <a:solidFill>
                  <a:schemeClr val="tx2"/>
                </a:solidFill>
                <a:latin typeface="Courier New" pitchFamily="49" charset="0"/>
              </a:rPr>
              <a:t>partialSum</a:t>
            </a:r>
            <a:r>
              <a:rPr lang="en-US" sz="2000" b="1" dirty="0" smtClean="0">
                <a:solidFill>
                  <a:schemeClr val="tx2"/>
                </a:solidFill>
                <a:latin typeface="Courier New" pitchFamily="49" charset="0"/>
              </a:rPr>
              <a:t>[t+1];</a:t>
            </a:r>
          </a:p>
          <a:p>
            <a:pPr marL="974725" lvl="1" indent="-403225" eaLnBrk="1" hangingPunct="1">
              <a:buFontTx/>
              <a:buNone/>
            </a:pPr>
            <a:r>
              <a:rPr lang="en-US" sz="2000" b="1" dirty="0">
                <a:solidFill>
                  <a:schemeClr val="tx2"/>
                </a:solidFill>
                <a:latin typeface="Courier New" pitchFamily="49" charset="0"/>
              </a:rPr>
              <a:t>}</a:t>
            </a:r>
            <a:endParaRPr lang="en-US" sz="2000" b="1" dirty="0" smtClean="0">
              <a:solidFill>
                <a:schemeClr val="tx2"/>
              </a:solidFill>
              <a:latin typeface="Courier New" pitchFamily="49" charset="0"/>
            </a:endParaRPr>
          </a:p>
          <a:p>
            <a:pPr marL="974725" lvl="1" indent="-403225" eaLnBrk="1" hangingPunct="1">
              <a:buFontTx/>
              <a:buNone/>
            </a:pPr>
            <a:endParaRPr lang="en-US" sz="2000" b="1" dirty="0" smtClean="0">
              <a:solidFill>
                <a:schemeClr val="tx2"/>
              </a:solidFill>
              <a:latin typeface="Courier New" pitchFamily="49" charset="0"/>
            </a:endParaRPr>
          </a:p>
          <a:p>
            <a:pPr marL="974725" lvl="1" indent="-403225" eaLnBrk="1" hangingPunct="1">
              <a:buFontTx/>
              <a:buNone/>
            </a:pPr>
            <a:r>
              <a:rPr lang="en-US" sz="2000" dirty="0" smtClean="0">
                <a:solidFill>
                  <a:schemeClr val="tx2"/>
                </a:solidFill>
                <a:latin typeface="+mj-lt"/>
              </a:rPr>
              <a:t>What are they thinking?  Will this work? Will performance be better?</a:t>
            </a:r>
            <a:endParaRPr lang="en-US" sz="2000" dirty="0">
              <a:solidFill>
                <a:schemeClr val="tx2"/>
              </a:solidFill>
              <a:latin typeface="+mj-lt"/>
            </a:endParaRPr>
          </a:p>
        </p:txBody>
      </p:sp>
      <p:sp>
        <p:nvSpPr>
          <p:cNvPr id="5" name="Slide Number Placeholder 4"/>
          <p:cNvSpPr>
            <a:spLocks noGrp="1"/>
          </p:cNvSpPr>
          <p:nvPr>
            <p:ph type="sldNum" sz="quarter" idx="11"/>
          </p:nvPr>
        </p:nvSpPr>
        <p:spPr/>
        <p:txBody>
          <a:bodyPr/>
          <a:lstStyle/>
          <a:p>
            <a:pPr>
              <a:defRPr/>
            </a:pPr>
            <a:fld id="{09EAA923-ECEA-47D1-BB86-55FDED63EE2F}" type="slidenum">
              <a:rPr lang="en-US" smtClean="0"/>
              <a:pPr>
                <a:defRPr/>
              </a:pPr>
              <a:t>9</a:t>
            </a:fld>
            <a:endParaRPr lang="en-US"/>
          </a:p>
        </p:txBody>
      </p:sp>
    </p:spTree>
    <p:extLst>
      <p:ext uri="{BB962C8B-B14F-4D97-AF65-F5344CB8AC3E}">
        <p14:creationId xmlns:p14="http://schemas.microsoft.com/office/powerpoint/2010/main" val="77956211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D5958040C243B47934B331ABABBB60A" ma:contentTypeVersion="0" ma:contentTypeDescription="Create a new document." ma:contentTypeScope="" ma:versionID="161d8e412e6d3cb302c24d310324e988">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B4DC910-3AFE-41AE-868E-D31D1223A9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607E7639-4513-4BE4-850C-3ED4B220427E}">
  <ds:schemaRefs>
    <ds:schemaRef ds:uri="http://schemas.microsoft.com/sharepoint/v3/contenttype/forms"/>
  </ds:schemaRefs>
</ds:datastoreItem>
</file>

<file path=customXml/itemProps3.xml><?xml version="1.0" encoding="utf-8"?>
<ds:datastoreItem xmlns:ds="http://schemas.openxmlformats.org/officeDocument/2006/customXml" ds:itemID="{59A5147B-00C4-49D8-AC68-A906B51F4CD6}">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54447</TotalTime>
  <Words>488</Words>
  <Application>Microsoft Macintosh PowerPoint</Application>
  <PresentationFormat>On-screen Show (4:3)</PresentationFormat>
  <Paragraphs>64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Default Design</vt:lpstr>
      <vt:lpstr>CS/EE 217   GPU Architecture and Parallel Programming  Midterm Review </vt:lpstr>
      <vt:lpstr>Material on exam</vt:lpstr>
      <vt:lpstr>Review problems</vt:lpstr>
      <vt:lpstr>Review problems</vt:lpstr>
      <vt:lpstr>PowerPoint Presentation</vt:lpstr>
      <vt:lpstr>PowerPoint Presentation</vt:lpstr>
      <vt:lpstr>PowerPoint Presentation</vt:lpstr>
      <vt:lpstr>Recall the more efficient reduction kernel</vt:lpstr>
      <vt:lpstr>PowerPoint Presentation</vt:lpstr>
      <vt:lpstr>PowerPoint Presentation</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hwu</dc:creator>
  <cp:lastModifiedBy>Nael Abu-Ghazaleh</cp:lastModifiedBy>
  <cp:revision>294</cp:revision>
  <dcterms:created xsi:type="dcterms:W3CDTF">1601-01-01T00:00:00Z</dcterms:created>
  <dcterms:modified xsi:type="dcterms:W3CDTF">2015-10-26T14:51:21Z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0x0101006D5958040C243B47934B331ABABBB60A</vt:lpwstr>
  </property>
</Properties>
</file>