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433" r:id="rId6"/>
    <p:sldId id="439" r:id="rId7"/>
    <p:sldId id="438" r:id="rId8"/>
    <p:sldId id="440" r:id="rId9"/>
    <p:sldId id="441" r:id="rId10"/>
    <p:sldId id="443" r:id="rId11"/>
    <p:sldId id="442" r:id="rId12"/>
    <p:sldId id="444" r:id="rId13"/>
    <p:sldId id="449" r:id="rId14"/>
    <p:sldId id="448" r:id="rId15"/>
    <p:sldId id="408" r:id="rId16"/>
    <p:sldId id="413" r:id="rId17"/>
    <p:sldId id="445" r:id="rId18"/>
    <p:sldId id="447" r:id="rId19"/>
    <p:sldId id="451" r:id="rId20"/>
    <p:sldId id="450" r:id="rId21"/>
    <p:sldId id="411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8" autoAdjust="0"/>
    <p:restoredTop sz="92677" autoAdjust="0"/>
  </p:normalViewPr>
  <p:slideViewPr>
    <p:cSldViewPr>
      <p:cViewPr>
        <p:scale>
          <a:sx n="60" d="100"/>
          <a:sy n="60" d="100"/>
        </p:scale>
        <p:origin x="-2616" y="-1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fld id="{A568CFEF-5782-4DCA-A699-644797634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13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CCB83ED-4E01-460E-809E-666DD18D8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30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ACE8-8BAC-46C1-B627-183E9680E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8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20349-23CC-4315-B52A-8B5EA6C32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7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7005-C903-4FF3-8E65-31A91E2CA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9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B086D-983A-4685-A836-21D91F9D5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61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F8EA-DE25-438C-A4E0-08F1164E1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5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5D055-4D22-469A-9F01-841D1A1CC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8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3F05F-EAFF-4EA8-B03B-1CC39608B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1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835D1-358E-4799-80E5-2CBF3CC63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2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9F8BC-9C45-403F-B560-DE548B337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2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BC04C-D4CF-46D7-9A78-CB0DF9712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4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FC335-8AC9-4C4F-8F08-44EA6E182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1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9198-2288-492C-99A4-2BDC35142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2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BE24A-33F4-4405-B11B-9A2D65EC8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5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33D81-E6CA-4E60-8B4C-6FD5E1787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7D15E988-30D5-4C4E-A5FD-154838FE5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65E5FD67-3734-45DF-B153-CC6311D1C3E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dirty="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30580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CS/EE 217</a:t>
            </a:r>
            <a:r>
              <a:rPr lang="en-US" sz="2800" dirty="0" smtClean="0">
                <a:ea typeface="Gulim" pitchFamily="34" charset="-127"/>
              </a:rPr>
              <a:t> </a:t>
            </a:r>
            <a:r>
              <a:rPr lang="en-US" sz="3200" dirty="0" smtClean="0">
                <a:ea typeface="Gulim" pitchFamily="34" charset="-127"/>
              </a:rPr>
              <a:t>GPU Architecture and Parallel Programming</a:t>
            </a:r>
            <a:r>
              <a:rPr lang="en-US" altLang="ko-KR" sz="3600" dirty="0" smtClean="0">
                <a:ea typeface="Gulim" pitchFamily="34" charset="-127"/>
              </a:rPr>
              <a:t/>
            </a:r>
            <a:br>
              <a:rPr lang="en-US" altLang="ko-KR" sz="3600" dirty="0" smtClean="0">
                <a:ea typeface="Gulim" pitchFamily="34" charset="-127"/>
              </a:rPr>
            </a:br>
            <a:r>
              <a:rPr lang="en-US" altLang="ko-KR" sz="3600" dirty="0" smtClean="0">
                <a:ea typeface="Gulim" pitchFamily="34" charset="-127"/>
              </a:rPr>
              <a:t/>
            </a:r>
            <a:br>
              <a:rPr lang="en-US" altLang="ko-KR" sz="3600" dirty="0" smtClean="0"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smtClean="0"/>
              <a:t>Lecture </a:t>
            </a:r>
            <a:r>
              <a:rPr lang="en-US" sz="3600"/>
              <a:t>9</a:t>
            </a:r>
            <a:r>
              <a:rPr lang="en-US" sz="3600" smtClean="0"/>
              <a:t>:</a:t>
            </a:r>
            <a:r>
              <a:rPr lang="en-US" smtClean="0"/>
              <a:t> </a:t>
            </a:r>
            <a:r>
              <a:rPr lang="en-US" dirty="0" smtClean="0"/>
              <a:t>Tiled Convolution Analysis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68275" indent="-168275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200" dirty="0" smtClean="0"/>
              <a:t>© David Kirk/NVIDIA and Wen-mei W. </a:t>
            </a:r>
            <a:r>
              <a:rPr lang="en-US" sz="1200" dirty="0" err="1" smtClean="0"/>
              <a:t>Hwu</a:t>
            </a:r>
            <a:r>
              <a:rPr lang="en-US" sz="1200" dirty="0" smtClean="0"/>
              <a:t> , 2007-2012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 for 1D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r>
              <a:rPr lang="en-US" dirty="0" smtClean="0"/>
              <a:t>The total number of global memory accesses  to the (Tile_Width+Mask_Width-1)  N elements replaced by shared memory accesses is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1 + 2 + … + Mask_Width-1+ </a:t>
            </a:r>
            <a:r>
              <a:rPr lang="en-US" dirty="0" err="1" smtClean="0"/>
              <a:t>Mask_Width</a:t>
            </a:r>
            <a:r>
              <a:rPr lang="en-US" dirty="0" smtClean="0"/>
              <a:t> * (</a:t>
            </a:r>
            <a:r>
              <a:rPr lang="en-US" dirty="0" err="1" smtClean="0"/>
              <a:t>Tile_Width</a:t>
            </a:r>
            <a:r>
              <a:rPr lang="en-US" dirty="0" smtClean="0"/>
              <a:t> -Mask_Width+1) + Mask_Width-1+… + 2 + 1</a:t>
            </a:r>
          </a:p>
          <a:p>
            <a:pPr marL="0" indent="0">
              <a:buNone/>
            </a:pPr>
            <a:r>
              <a:rPr lang="en-US" dirty="0" smtClean="0"/>
              <a:t>= (Mask_Width-1) *</a:t>
            </a:r>
            <a:r>
              <a:rPr lang="en-US" dirty="0" err="1" smtClean="0"/>
              <a:t>Mask_Width</a:t>
            </a:r>
            <a:r>
              <a:rPr lang="en-US" dirty="0" smtClean="0"/>
              <a:t>+ </a:t>
            </a:r>
            <a:r>
              <a:rPr lang="en-US" dirty="0" err="1" smtClean="0"/>
              <a:t>Mask_Width</a:t>
            </a:r>
            <a:r>
              <a:rPr lang="en-US" dirty="0" smtClean="0"/>
              <a:t>*(Tile_Width-Mask_Width+1)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Mask_Width</a:t>
            </a:r>
            <a:r>
              <a:rPr lang="en-US" dirty="0" smtClean="0"/>
              <a:t>*(</a:t>
            </a:r>
            <a:r>
              <a:rPr lang="en-US" dirty="0" err="1" smtClean="0"/>
              <a:t>Tile_Width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0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Reduction for 1D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8686800" cy="2209800"/>
          </a:xfrm>
        </p:spPr>
        <p:txBody>
          <a:bodyPr/>
          <a:lstStyle/>
          <a:p>
            <a:r>
              <a:rPr lang="en-US" dirty="0" smtClean="0"/>
              <a:t>The reduction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Mask_Width</a:t>
            </a:r>
            <a:r>
              <a:rPr lang="en-US" dirty="0" smtClean="0"/>
              <a:t> * (</a:t>
            </a:r>
            <a:r>
              <a:rPr lang="en-US" dirty="0" err="1" smtClean="0"/>
              <a:t>Tile_Width</a:t>
            </a:r>
            <a:r>
              <a:rPr lang="en-US" dirty="0" smtClean="0"/>
              <a:t>)/(Tile_Width+Mask_Size-1)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0307137"/>
              </p:ext>
            </p:extLst>
          </p:nvPr>
        </p:nvGraphicFramePr>
        <p:xfrm>
          <a:off x="685800" y="3886200"/>
          <a:ext cx="8305800" cy="1742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143000"/>
                <a:gridCol w="1181100"/>
                <a:gridCol w="1384300"/>
                <a:gridCol w="1384300"/>
                <a:gridCol w="1384300"/>
              </a:tblGrid>
              <a:tr h="3913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Tile</a:t>
                      </a:r>
                      <a:r>
                        <a:rPr lang="en-US" baseline="0" dirty="0" err="1" smtClean="0"/>
                        <a:t>_Width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</a:p>
                    <a:p>
                      <a:r>
                        <a:rPr lang="en-US" dirty="0" err="1" smtClean="0"/>
                        <a:t>Mask_Width</a:t>
                      </a:r>
                      <a:r>
                        <a:rPr lang="en-US" baseline="0" dirty="0" smtClean="0"/>
                        <a:t> =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</a:p>
                    <a:p>
                      <a:r>
                        <a:rPr lang="en-US" dirty="0" err="1" smtClean="0"/>
                        <a:t>Mask_Width</a:t>
                      </a:r>
                      <a:r>
                        <a:rPr lang="en-US" dirty="0" smtClean="0"/>
                        <a:t> =</a:t>
                      </a:r>
                      <a:r>
                        <a:rPr lang="en-US" baseline="0" dirty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91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Output Tiling and </a:t>
            </a:r>
            <a:r>
              <a:rPr lang="en-US" dirty="0" err="1" smtClean="0"/>
              <a:t>Indexin</a:t>
            </a:r>
            <a:r>
              <a:rPr lang="en-US" dirty="0" smtClean="0"/>
              <a:t>  (P)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35000" y="1327150"/>
            <a:ext cx="8305800" cy="4572000"/>
          </a:xfrm>
        </p:spPr>
        <p:txBody>
          <a:bodyPr/>
          <a:lstStyle/>
          <a:p>
            <a:r>
              <a:rPr lang="en-US" dirty="0" smtClean="0"/>
              <a:t>Use a thread block to calculate a tile of P</a:t>
            </a:r>
          </a:p>
          <a:p>
            <a:pPr lvl="1"/>
            <a:r>
              <a:rPr lang="en-US" dirty="0" smtClean="0"/>
              <a:t>Each output tile is of TILE_SIZE for both x and y 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8AADE065-161B-43F2-A778-4C3E79625E94}" type="slidenum">
              <a:rPr lang="en-US" sz="1400" smtClean="0">
                <a:latin typeface="Times New Roman" pitchFamily="18" charset="0"/>
              </a:rPr>
              <a:pPr eaLnBrk="1" hangingPunct="1"/>
              <a:t>12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2100" y="3136900"/>
            <a:ext cx="6400800" cy="318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621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289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211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879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420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961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621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289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211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752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420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621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289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211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879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547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9088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68500" y="3568700"/>
            <a:ext cx="127000" cy="88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3" name="Rectangle 1"/>
          <p:cNvSpPr>
            <a:spLocks noChangeArrowheads="1"/>
          </p:cNvSpPr>
          <p:nvPr/>
        </p:nvSpPr>
        <p:spPr bwMode="auto">
          <a:xfrm>
            <a:off x="2057400" y="2514600"/>
            <a:ext cx="6007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 err="1"/>
              <a:t>col_o</a:t>
            </a:r>
            <a:r>
              <a:rPr lang="en-US" sz="2000" b="1" dirty="0"/>
              <a:t> = </a:t>
            </a:r>
            <a:r>
              <a:rPr lang="en-US" sz="2000" b="1" dirty="0" err="1"/>
              <a:t>blockIdx.x</a:t>
            </a:r>
            <a:r>
              <a:rPr lang="en-US" sz="2000" b="1" dirty="0"/>
              <a:t> * </a:t>
            </a:r>
            <a:r>
              <a:rPr lang="en-US" sz="2000" b="1" dirty="0" smtClean="0"/>
              <a:t>TILE_WIDTH </a:t>
            </a:r>
            <a:r>
              <a:rPr lang="en-US" sz="2000" b="1" dirty="0"/>
              <a:t>+ </a:t>
            </a:r>
            <a:r>
              <a:rPr lang="en-US" sz="2000" b="1" dirty="0" err="1"/>
              <a:t>tx</a:t>
            </a:r>
            <a:r>
              <a:rPr lang="en-US" sz="2000" b="1" dirty="0"/>
              <a:t>;</a:t>
            </a:r>
            <a:endParaRPr lang="en-US" sz="2000" dirty="0"/>
          </a:p>
        </p:txBody>
      </p:sp>
      <p:sp>
        <p:nvSpPr>
          <p:cNvPr id="17434" name="Rectangle 25"/>
          <p:cNvSpPr>
            <a:spLocks noChangeArrowheads="1"/>
          </p:cNvSpPr>
          <p:nvPr/>
        </p:nvSpPr>
        <p:spPr bwMode="auto">
          <a:xfrm rot="16200000">
            <a:off x="-1146969" y="4332566"/>
            <a:ext cx="465613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/>
              <a:t> </a:t>
            </a:r>
            <a:r>
              <a:rPr lang="en-US" sz="1800" b="1" dirty="0" err="1"/>
              <a:t>row_o</a:t>
            </a:r>
            <a:r>
              <a:rPr lang="en-US" sz="1800" b="1" dirty="0"/>
              <a:t> = </a:t>
            </a:r>
            <a:r>
              <a:rPr lang="en-US" sz="1800" b="1" dirty="0" err="1" smtClean="0"/>
              <a:t>blockIdx.y</a:t>
            </a:r>
            <a:r>
              <a:rPr lang="en-US" sz="1800" b="1" dirty="0" smtClean="0"/>
              <a:t>*TILE_WIDTH </a:t>
            </a:r>
            <a:r>
              <a:rPr lang="en-US" sz="1800" b="1" dirty="0"/>
              <a:t>+ </a:t>
            </a:r>
            <a:r>
              <a:rPr lang="en-US" sz="1800" b="1" dirty="0" err="1"/>
              <a:t>ty</a:t>
            </a:r>
            <a:r>
              <a:rPr lang="en-US" sz="1800" b="1" dirty="0"/>
              <a:t>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403350" y="1803400"/>
            <a:ext cx="45593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70100" y="2413000"/>
            <a:ext cx="32766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tiles need to cover halo elements.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070100" y="5537200"/>
            <a:ext cx="3276600" cy="6223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403350" y="1803400"/>
            <a:ext cx="666750" cy="4356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346700" y="2413000"/>
            <a:ext cx="615950" cy="375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00"/>
              </a:solidFill>
            </a:endParaRPr>
          </a:p>
        </p:txBody>
      </p:sp>
      <p:sp>
        <p:nvSpPr>
          <p:cNvPr id="204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F39DF853-503A-4CDC-BA5C-084C347A5F5C}" type="slidenum">
              <a:rPr lang="en-US" sz="1400" smtClean="0">
                <a:latin typeface="Times New Roman" pitchFamily="18" charset="0"/>
              </a:rPr>
              <a:pPr eaLnBrk="1" hangingPunct="1"/>
              <a:t>13</a:t>
            </a:fld>
            <a:endParaRPr lang="en-US" sz="1400" dirty="0" smtClean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24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173355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3835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368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416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224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3355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36763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368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16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2240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3355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32000" y="24130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4315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64160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4224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3355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320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4315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6416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224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3355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0320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34315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6416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03350" y="18161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386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4980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5460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530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578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386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4980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053013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3530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6578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3865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74980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48250" y="52451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35940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65785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4386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4980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0482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35940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6578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4386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74980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482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5940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6578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419600" y="46482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42" name="TextBox 65"/>
          <p:cNvSpPr txBox="1">
            <a:spLocks noChangeArrowheads="1"/>
          </p:cNvSpPr>
          <p:nvPr/>
        </p:nvSpPr>
        <p:spPr bwMode="auto">
          <a:xfrm>
            <a:off x="2506663" y="3671888"/>
            <a:ext cx="2547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3600"/>
              <a:t>Output Tile</a:t>
            </a:r>
          </a:p>
        </p:txBody>
      </p:sp>
      <p:sp>
        <p:nvSpPr>
          <p:cNvPr id="20543" name="TextBox 66"/>
          <p:cNvSpPr txBox="1">
            <a:spLocks noChangeArrowheads="1"/>
          </p:cNvSpPr>
          <p:nvPr/>
        </p:nvSpPr>
        <p:spPr bwMode="auto">
          <a:xfrm>
            <a:off x="6769100" y="2870200"/>
            <a:ext cx="2181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3600"/>
              <a:t>Input Tile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6178550" y="3211513"/>
            <a:ext cx="59055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473825" y="2108200"/>
            <a:ext cx="157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Mask_Width</a:t>
            </a:r>
            <a:r>
              <a:rPr lang="en-US" dirty="0" smtClean="0"/>
              <a:t> = 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Analysis for a small 8X8 output tile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12X12=144 N elements need to be loaded into shared memory</a:t>
            </a:r>
          </a:p>
          <a:p>
            <a:r>
              <a:rPr lang="en-US" dirty="0" smtClean="0"/>
              <a:t>The calculation of each P element needs to access 25 N elements</a:t>
            </a:r>
          </a:p>
          <a:p>
            <a:r>
              <a:rPr lang="en-US" dirty="0" smtClean="0"/>
              <a:t>8X8X25 = 1600 global memory accesses are converted into shared memory accesses</a:t>
            </a:r>
          </a:p>
          <a:p>
            <a:r>
              <a:rPr lang="en-US" dirty="0" smtClean="0"/>
              <a:t>A reduction of 1600/144 = 11X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9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4572000"/>
          </a:xfrm>
        </p:spPr>
        <p:txBody>
          <a:bodyPr/>
          <a:lstStyle/>
          <a:p>
            <a:r>
              <a:rPr lang="en-US" dirty="0" smtClean="0"/>
              <a:t>(Tile_Width+Mask_Width-1) </a:t>
            </a:r>
            <a:r>
              <a:rPr lang="en-US" baseline="30000" dirty="0" smtClean="0"/>
              <a:t>2</a:t>
            </a:r>
            <a:r>
              <a:rPr lang="en-US" dirty="0" smtClean="0"/>
              <a:t> elements from N need to be loaded into shared memory for each tile</a:t>
            </a:r>
          </a:p>
          <a:p>
            <a:r>
              <a:rPr lang="en-US" dirty="0" smtClean="0"/>
              <a:t>The calculation of each P element needs to access </a:t>
            </a:r>
            <a:r>
              <a:rPr lang="en-US" dirty="0" err="1" smtClean="0"/>
              <a:t>Mask_Width</a:t>
            </a:r>
            <a:r>
              <a:rPr lang="en-US" dirty="0" smtClean="0"/>
              <a:t> </a:t>
            </a:r>
            <a:r>
              <a:rPr lang="en-US" baseline="30000" dirty="0" smtClean="0"/>
              <a:t>2 </a:t>
            </a:r>
            <a:r>
              <a:rPr lang="en-US" dirty="0" smtClean="0"/>
              <a:t>elements</a:t>
            </a:r>
          </a:p>
          <a:p>
            <a:pPr lvl="1"/>
            <a:r>
              <a:rPr lang="en-US" dirty="0" err="1" smtClean="0"/>
              <a:t>Tile_Width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* </a:t>
            </a:r>
            <a:r>
              <a:rPr lang="en-US" dirty="0" err="1" smtClean="0"/>
              <a:t>Mask_Width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global memory accesses are converted into shared memory accesses</a:t>
            </a:r>
          </a:p>
          <a:p>
            <a:r>
              <a:rPr lang="en-US" dirty="0" smtClean="0"/>
              <a:t>The reduction is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Tile_Width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* </a:t>
            </a:r>
            <a:r>
              <a:rPr lang="en-US" dirty="0" err="1" smtClean="0"/>
              <a:t>Mask_Width</a:t>
            </a:r>
            <a:r>
              <a:rPr lang="en-US" dirty="0" smtClean="0"/>
              <a:t> </a:t>
            </a:r>
            <a:r>
              <a:rPr lang="en-US" baseline="30000" dirty="0" smtClean="0"/>
              <a:t>2 </a:t>
            </a:r>
            <a:r>
              <a:rPr lang="en-US" dirty="0" smtClean="0"/>
              <a:t>/</a:t>
            </a:r>
            <a:r>
              <a:rPr lang="en-US" baseline="30000" dirty="0" smtClean="0"/>
              <a:t> 	</a:t>
            </a:r>
            <a:r>
              <a:rPr lang="en-US" dirty="0" smtClean="0"/>
              <a:t>(Tile_Width+Mask_Width-1) 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82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Reduction for 2D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8686800" cy="2209800"/>
          </a:xfrm>
        </p:spPr>
        <p:txBody>
          <a:bodyPr/>
          <a:lstStyle/>
          <a:p>
            <a:r>
              <a:rPr lang="en-US" dirty="0" smtClean="0"/>
              <a:t>The reduction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Mask_Width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* (</a:t>
            </a:r>
            <a:r>
              <a:rPr lang="en-US" dirty="0" err="1" smtClean="0"/>
              <a:t>Tile_Width</a:t>
            </a:r>
            <a:r>
              <a:rPr lang="en-US" dirty="0" smtClean="0"/>
              <a:t>) </a:t>
            </a:r>
            <a:r>
              <a:rPr lang="en-US" baseline="30000" dirty="0" smtClean="0"/>
              <a:t>2 </a:t>
            </a:r>
            <a:r>
              <a:rPr lang="en-US" dirty="0" smtClean="0"/>
              <a:t>/(Tile_Width+Mask_Size-1) </a:t>
            </a:r>
            <a:r>
              <a:rPr lang="en-US" baseline="30000" dirty="0" smtClean="0"/>
              <a:t>2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8454544"/>
              </p:ext>
            </p:extLst>
          </p:nvPr>
        </p:nvGraphicFramePr>
        <p:xfrm>
          <a:off x="685800" y="3886200"/>
          <a:ext cx="6921500" cy="1742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143000"/>
                <a:gridCol w="1181100"/>
                <a:gridCol w="1384300"/>
                <a:gridCol w="1384300"/>
              </a:tblGrid>
              <a:tr h="3913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Tile</a:t>
                      </a:r>
                      <a:r>
                        <a:rPr lang="en-US" baseline="0" dirty="0" err="1" smtClean="0"/>
                        <a:t>_Width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</a:p>
                    <a:p>
                      <a:r>
                        <a:rPr lang="en-US" dirty="0" err="1" smtClean="0"/>
                        <a:t>Mask_Width</a:t>
                      </a:r>
                      <a:r>
                        <a:rPr lang="en-US" baseline="0" dirty="0" smtClean="0"/>
                        <a:t> =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22.1</a:t>
                      </a:r>
                      <a:endParaRPr lang="en-US" dirty="0"/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</a:p>
                    <a:p>
                      <a:r>
                        <a:rPr lang="en-US" dirty="0" err="1" smtClean="0"/>
                        <a:t>Mask_Width</a:t>
                      </a:r>
                      <a:r>
                        <a:rPr lang="en-US" dirty="0" smtClean="0"/>
                        <a:t> =</a:t>
                      </a:r>
                      <a:r>
                        <a:rPr lang="en-US" baseline="0" dirty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1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Ghost elements change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Left as </a:t>
            </a:r>
            <a:r>
              <a:rPr lang="en-US" dirty="0" err="1" smtClean="0"/>
              <a:t>homewok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66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Chapter 8</a:t>
            </a:r>
            <a:endParaRPr lang="en-US" dirty="0"/>
          </a:p>
        </p:txBody>
      </p:sp>
      <p:sp>
        <p:nvSpPr>
          <p:cNvPr id="33795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200" dirty="0" smtClean="0"/>
              <a:t>© David Kirk/NVIDIA and Wen-</a:t>
            </a:r>
            <a:r>
              <a:rPr lang="en-US" sz="1200" dirty="0" err="1" smtClean="0"/>
              <a:t>mei</a:t>
            </a:r>
            <a:r>
              <a:rPr lang="en-US" sz="1200" dirty="0" smtClean="0"/>
              <a:t> W. </a:t>
            </a:r>
            <a:r>
              <a:rPr lang="en-US" sz="1200" dirty="0" err="1" smtClean="0"/>
              <a:t>Hwu</a:t>
            </a:r>
            <a:r>
              <a:rPr lang="en-US" sz="1200" smtClean="0"/>
              <a:t>    University </a:t>
            </a:r>
            <a:r>
              <a:rPr lang="en-US" sz="1200" dirty="0" smtClean="0"/>
              <a:t>of Illinois, 2007-2012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D19B4C6E-F903-4A87-8992-07BA8276EEA2}" type="slidenum">
              <a:rPr lang="en-US" sz="1400" smtClean="0">
                <a:latin typeface="Times New Roman" pitchFamily="18" charset="0"/>
              </a:rPr>
              <a:pPr eaLnBrk="1" hangingPunct="1"/>
              <a:t>18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more about the analysis of </a:t>
            </a:r>
            <a:r>
              <a:rPr lang="en-US" smtClean="0"/>
              <a:t>tiled algorithms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5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we used a larger (8 element) tile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44936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92611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4314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86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355343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809368" y="1680577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77699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25374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2868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36828" y="2252246"/>
            <a:ext cx="2001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Mask_Width</a:t>
            </a:r>
            <a:r>
              <a:rPr lang="en-US" sz="2000" dirty="0" smtClean="0"/>
              <a:t> is 5 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46204" y="3886200"/>
            <a:ext cx="8305800" cy="2209800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 err="1" smtClean="0"/>
              <a:t>Mask_Width</a:t>
            </a:r>
            <a:r>
              <a:rPr lang="en-US" dirty="0" smtClean="0"/>
              <a:t> = 5, we load 8+5-1 = 12 elements (12 memory loads)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42425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997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66474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20499" y="1684754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4554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9126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379362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33387" y="2891423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2665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37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90493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644518" y="2895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228786" y="2592990"/>
            <a:ext cx="45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04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 output P element uses </a:t>
            </a:r>
            <a:br>
              <a:rPr lang="en-US" dirty="0" smtClean="0"/>
            </a:br>
            <a:r>
              <a:rPr lang="en-US" dirty="0" smtClean="0"/>
              <a:t>5 N elements (in </a:t>
            </a:r>
            <a:r>
              <a:rPr lang="en-US" dirty="0" err="1" smtClean="0"/>
              <a:t>N_ds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544936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92611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4314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86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355343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809368" y="1680577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77699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25374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2868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36828" y="2252246"/>
            <a:ext cx="1644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Mask_Width</a:t>
            </a:r>
            <a:r>
              <a:rPr lang="en-US" dirty="0" smtClean="0"/>
              <a:t> is 5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46204" y="3505200"/>
            <a:ext cx="8305800" cy="2590800"/>
          </a:xfrm>
        </p:spPr>
        <p:txBody>
          <a:bodyPr/>
          <a:lstStyle/>
          <a:p>
            <a:r>
              <a:rPr lang="en-US" dirty="0" smtClean="0"/>
              <a:t>P[8] uses N[6], N[7], N[8], N[9], N[10]</a:t>
            </a:r>
          </a:p>
          <a:p>
            <a:r>
              <a:rPr lang="en-US" dirty="0" smtClean="0"/>
              <a:t>P[9] uses N[7], N[8], N[9], N[10], N[11]</a:t>
            </a:r>
          </a:p>
          <a:p>
            <a:r>
              <a:rPr lang="en-US" dirty="0" smtClean="0"/>
              <a:t>P[10] uses N[8], N[9], N[10], N[11], N[12]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P[14] uses N[12], N[13], N[14], N[15],N[16]</a:t>
            </a:r>
          </a:p>
          <a:p>
            <a:r>
              <a:rPr lang="en-US" dirty="0" smtClean="0"/>
              <a:t>P[15] uses N[13], N[14], N[15], N[16], N[17]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42425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997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66474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20499" y="1684754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4554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9126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379362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33387" y="2891423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2665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37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90493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644518" y="2895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7" idx="2"/>
            <a:endCxn id="23" idx="0"/>
          </p:cNvCxnSpPr>
          <p:nvPr/>
        </p:nvCxnSpPr>
        <p:spPr>
          <a:xfrm>
            <a:off x="1773536" y="2137777"/>
            <a:ext cx="91050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23" idx="0"/>
          </p:cNvCxnSpPr>
          <p:nvPr/>
        </p:nvCxnSpPr>
        <p:spPr>
          <a:xfrm>
            <a:off x="2221211" y="2137777"/>
            <a:ext cx="46282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2"/>
            <a:endCxn id="23" idx="0"/>
          </p:cNvCxnSpPr>
          <p:nvPr/>
        </p:nvCxnSpPr>
        <p:spPr>
          <a:xfrm>
            <a:off x="2660018" y="2137777"/>
            <a:ext cx="240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2"/>
            <a:endCxn id="23" idx="0"/>
          </p:cNvCxnSpPr>
          <p:nvPr/>
        </p:nvCxnSpPr>
        <p:spPr>
          <a:xfrm flipH="1">
            <a:off x="2684037" y="2137777"/>
            <a:ext cx="43318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" idx="2"/>
            <a:endCxn id="23" idx="0"/>
          </p:cNvCxnSpPr>
          <p:nvPr/>
        </p:nvCxnSpPr>
        <p:spPr>
          <a:xfrm flipH="1">
            <a:off x="2684037" y="2137777"/>
            <a:ext cx="89990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2"/>
            <a:endCxn id="24" idx="0"/>
          </p:cNvCxnSpPr>
          <p:nvPr/>
        </p:nvCxnSpPr>
        <p:spPr>
          <a:xfrm>
            <a:off x="2221211" y="2137777"/>
            <a:ext cx="92002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9" idx="2"/>
            <a:endCxn id="24" idx="0"/>
          </p:cNvCxnSpPr>
          <p:nvPr/>
        </p:nvCxnSpPr>
        <p:spPr>
          <a:xfrm>
            <a:off x="2660018" y="2137777"/>
            <a:ext cx="4812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0" idx="2"/>
            <a:endCxn id="24" idx="0"/>
          </p:cNvCxnSpPr>
          <p:nvPr/>
        </p:nvCxnSpPr>
        <p:spPr>
          <a:xfrm>
            <a:off x="3117218" y="2137777"/>
            <a:ext cx="240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" idx="2"/>
            <a:endCxn id="24" idx="0"/>
          </p:cNvCxnSpPr>
          <p:nvPr/>
        </p:nvCxnSpPr>
        <p:spPr>
          <a:xfrm flipH="1">
            <a:off x="3141237" y="2137777"/>
            <a:ext cx="44270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2" idx="2"/>
            <a:endCxn id="24" idx="0"/>
          </p:cNvCxnSpPr>
          <p:nvPr/>
        </p:nvCxnSpPr>
        <p:spPr>
          <a:xfrm flipH="1">
            <a:off x="3141237" y="2137777"/>
            <a:ext cx="89673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228786" y="2592990"/>
            <a:ext cx="45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810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way to calculate tiling benefit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(8+5-1)=12 elements loaded</a:t>
            </a:r>
          </a:p>
          <a:p>
            <a:r>
              <a:rPr lang="en-US" dirty="0" smtClean="0"/>
              <a:t>8*5 global memory accesses  replaced by shared memory accesses</a:t>
            </a:r>
          </a:p>
          <a:p>
            <a:r>
              <a:rPr lang="en-US" dirty="0" smtClean="0"/>
              <a:t>This gives a bandwidth reduction of 40/12=3.3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95D055-4D22-469A-9F01-841D1A1CC07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26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28" y="1524000"/>
            <a:ext cx="8610600" cy="4572000"/>
          </a:xfrm>
        </p:spPr>
        <p:txBody>
          <a:bodyPr/>
          <a:lstStyle/>
          <a:p>
            <a:r>
              <a:rPr lang="en-US" dirty="0" err="1" smtClean="0"/>
              <a:t>Tile_Width</a:t>
            </a:r>
            <a:r>
              <a:rPr lang="en-US" dirty="0" smtClean="0"/>
              <a:t> + </a:t>
            </a:r>
            <a:r>
              <a:rPr lang="en-US" dirty="0" err="1" smtClean="0"/>
              <a:t>Mask_Width</a:t>
            </a:r>
            <a:r>
              <a:rPr lang="en-US" dirty="0" smtClean="0"/>
              <a:t> -1 elements loaded</a:t>
            </a:r>
          </a:p>
          <a:p>
            <a:r>
              <a:rPr lang="en-US" dirty="0" err="1" smtClean="0"/>
              <a:t>Tile_Width</a:t>
            </a:r>
            <a:r>
              <a:rPr lang="en-US" dirty="0" smtClean="0"/>
              <a:t> * </a:t>
            </a:r>
            <a:r>
              <a:rPr lang="en-US" dirty="0" err="1" smtClean="0"/>
              <a:t>Mask_Width</a:t>
            </a:r>
            <a:r>
              <a:rPr lang="en-US" dirty="0" smtClean="0"/>
              <a:t> global memory accesses replaced by shared memory access</a:t>
            </a:r>
          </a:p>
          <a:p>
            <a:r>
              <a:rPr lang="en-US" dirty="0" smtClean="0"/>
              <a:t>This gives a reduction of bandwidth by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Tile_Width</a:t>
            </a:r>
            <a:r>
              <a:rPr lang="en-US" sz="2400" dirty="0" smtClean="0"/>
              <a:t> *</a:t>
            </a:r>
            <a:r>
              <a:rPr lang="en-US" sz="2400" dirty="0" err="1" smtClean="0"/>
              <a:t>Mask_Width</a:t>
            </a:r>
            <a:r>
              <a:rPr lang="en-US" sz="2400" dirty="0" smtClean="0"/>
              <a:t>)/(Tile_Width+Mask_Width-1)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32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 to Look at Reuse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44936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92611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4314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86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355343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809368" y="1680577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77699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25374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2868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36828" y="2252246"/>
            <a:ext cx="1644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Mask_Width</a:t>
            </a:r>
            <a:r>
              <a:rPr lang="en-US" dirty="0" smtClean="0"/>
              <a:t> is 5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3505200"/>
            <a:ext cx="8518604" cy="2590800"/>
          </a:xfrm>
        </p:spPr>
        <p:txBody>
          <a:bodyPr/>
          <a:lstStyle/>
          <a:p>
            <a:r>
              <a:rPr lang="en-US" sz="2000" dirty="0" smtClean="0"/>
              <a:t>N[6] is used by P[8] (1X)</a:t>
            </a:r>
          </a:p>
          <a:p>
            <a:r>
              <a:rPr lang="en-US" sz="2000" dirty="0" smtClean="0"/>
              <a:t>N[7] is used by P[8], P[9] (2X)</a:t>
            </a:r>
          </a:p>
          <a:p>
            <a:r>
              <a:rPr lang="en-US" sz="2000" dirty="0" smtClean="0"/>
              <a:t>N[8] is used by P[8], P[9], P[10] (3X)</a:t>
            </a:r>
          </a:p>
          <a:p>
            <a:r>
              <a:rPr lang="en-US" sz="2000" dirty="0" smtClean="0"/>
              <a:t>N[9] is used by P[8], P[9], P[10], P[11] (4X)</a:t>
            </a:r>
          </a:p>
          <a:p>
            <a:r>
              <a:rPr lang="en-US" sz="2000" dirty="0" smtClean="0"/>
              <a:t>N[10] is used by P[8], P[9], P[10], P[11], P[12] (5X)</a:t>
            </a:r>
          </a:p>
          <a:p>
            <a:r>
              <a:rPr lang="en-US" sz="2000" dirty="0" smtClean="0"/>
              <a:t>… (5X)</a:t>
            </a:r>
          </a:p>
          <a:p>
            <a:r>
              <a:rPr lang="en-US" sz="2000" dirty="0"/>
              <a:t>N</a:t>
            </a:r>
            <a:r>
              <a:rPr lang="en-US" sz="2000" dirty="0" smtClean="0"/>
              <a:t>[14] is uses by P[12], P[13], P[14], P[15] (4X)</a:t>
            </a:r>
          </a:p>
          <a:p>
            <a:r>
              <a:rPr lang="en-US" sz="2000" dirty="0" smtClean="0"/>
              <a:t>N[15] is used by P[13], P[14], P[15] (3X)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42425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997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66474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20499" y="1684754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4554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9126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379362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33387" y="2891423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2665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37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90493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644518" y="2895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7" idx="2"/>
            <a:endCxn id="23" idx="0"/>
          </p:cNvCxnSpPr>
          <p:nvPr/>
        </p:nvCxnSpPr>
        <p:spPr>
          <a:xfrm>
            <a:off x="1773536" y="2137777"/>
            <a:ext cx="91050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23" idx="0"/>
          </p:cNvCxnSpPr>
          <p:nvPr/>
        </p:nvCxnSpPr>
        <p:spPr>
          <a:xfrm>
            <a:off x="2221211" y="2137777"/>
            <a:ext cx="46282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2"/>
            <a:endCxn id="23" idx="0"/>
          </p:cNvCxnSpPr>
          <p:nvPr/>
        </p:nvCxnSpPr>
        <p:spPr>
          <a:xfrm>
            <a:off x="2660018" y="2137777"/>
            <a:ext cx="240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2"/>
            <a:endCxn id="23" idx="0"/>
          </p:cNvCxnSpPr>
          <p:nvPr/>
        </p:nvCxnSpPr>
        <p:spPr>
          <a:xfrm flipH="1">
            <a:off x="2684037" y="2137777"/>
            <a:ext cx="43318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" idx="2"/>
            <a:endCxn id="23" idx="0"/>
          </p:cNvCxnSpPr>
          <p:nvPr/>
        </p:nvCxnSpPr>
        <p:spPr>
          <a:xfrm flipH="1">
            <a:off x="2684037" y="2137777"/>
            <a:ext cx="89990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2"/>
            <a:endCxn id="24" idx="0"/>
          </p:cNvCxnSpPr>
          <p:nvPr/>
        </p:nvCxnSpPr>
        <p:spPr>
          <a:xfrm>
            <a:off x="2221211" y="2137777"/>
            <a:ext cx="92002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9" idx="2"/>
            <a:endCxn id="24" idx="0"/>
          </p:cNvCxnSpPr>
          <p:nvPr/>
        </p:nvCxnSpPr>
        <p:spPr>
          <a:xfrm>
            <a:off x="2660018" y="2137777"/>
            <a:ext cx="4812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0" idx="2"/>
            <a:endCxn id="24" idx="0"/>
          </p:cNvCxnSpPr>
          <p:nvPr/>
        </p:nvCxnSpPr>
        <p:spPr>
          <a:xfrm>
            <a:off x="3117218" y="2137777"/>
            <a:ext cx="240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" idx="2"/>
            <a:endCxn id="24" idx="0"/>
          </p:cNvCxnSpPr>
          <p:nvPr/>
        </p:nvCxnSpPr>
        <p:spPr>
          <a:xfrm flipH="1">
            <a:off x="3141237" y="2137777"/>
            <a:ext cx="44270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2" idx="2"/>
            <a:endCxn id="24" idx="0"/>
          </p:cNvCxnSpPr>
          <p:nvPr/>
        </p:nvCxnSpPr>
        <p:spPr>
          <a:xfrm flipH="1">
            <a:off x="3141237" y="2137777"/>
            <a:ext cx="89673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228786" y="2592990"/>
            <a:ext cx="45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817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 to Look at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total number of global memory accesses  (to the (8+5-1)=12 N elements) replaced by shared memory accesses is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1 + 2 + 3 + 4 + 5 * (8-5+1) + 4 + 3 + 2 + 1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= 10 + 20 + 10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= 40</a:t>
            </a:r>
          </a:p>
          <a:p>
            <a:pPr marL="0" indent="0">
              <a:buNone/>
            </a:pPr>
            <a:r>
              <a:rPr lang="en-US" dirty="0" smtClean="0"/>
              <a:t>So the reduction is</a:t>
            </a:r>
          </a:p>
          <a:p>
            <a:pPr marL="0" indent="0">
              <a:buNone/>
            </a:pPr>
            <a:r>
              <a:rPr lang="en-US" dirty="0" smtClean="0"/>
              <a:t>      40/12 = 3.3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58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Ghost elements change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boundary tile, we load </a:t>
            </a:r>
            <a:r>
              <a:rPr lang="en-US" dirty="0" err="1" smtClean="0"/>
              <a:t>Tile_Width</a:t>
            </a:r>
            <a:r>
              <a:rPr lang="en-US" dirty="0" smtClean="0"/>
              <a:t> + (Mask_Width-1)/2 elements</a:t>
            </a:r>
          </a:p>
          <a:p>
            <a:pPr lvl="1"/>
            <a:r>
              <a:rPr lang="en-US" dirty="0" smtClean="0"/>
              <a:t>10 in our example of </a:t>
            </a:r>
            <a:r>
              <a:rPr lang="en-US" dirty="0" err="1" smtClean="0"/>
              <a:t>Tile_Width</a:t>
            </a:r>
            <a:r>
              <a:rPr lang="en-US" dirty="0" smtClean="0"/>
              <a:t> =8 and </a:t>
            </a:r>
            <a:r>
              <a:rPr lang="en-US" dirty="0" err="1" smtClean="0"/>
              <a:t>Mask_Width</a:t>
            </a:r>
            <a:r>
              <a:rPr lang="en-US" dirty="0" smtClean="0"/>
              <a:t>=5</a:t>
            </a:r>
          </a:p>
          <a:p>
            <a:endParaRPr lang="en-US" dirty="0"/>
          </a:p>
          <a:p>
            <a:r>
              <a:rPr lang="en-US" dirty="0" smtClean="0"/>
              <a:t>Computing boundary elements do not access global memory for ghost cells</a:t>
            </a:r>
          </a:p>
          <a:p>
            <a:pPr lvl="1"/>
            <a:r>
              <a:rPr lang="en-US" dirty="0" smtClean="0"/>
              <a:t>Total accesses is 3 + 4+ 6*5 = 37 accesses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The reduction is 37/10 = 3.7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64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C81BBC-4667-46B8-B9D9-D9C07336E6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D9F916A-B166-4E9A-B1DA-B65A60D2BA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D7E3E8-C07E-419B-AB42-1FD79BB4A27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51588</TotalTime>
  <Words>1138</Words>
  <Application>Microsoft Macintosh PowerPoint</Application>
  <PresentationFormat>On-screen Show (4:3)</PresentationFormat>
  <Paragraphs>263</Paragraphs>
  <Slides>18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CS/EE 217 GPU Architecture and Parallel Programming   Lecture 9: Tiled Convolution Analysis</vt:lpstr>
      <vt:lpstr>Objective</vt:lpstr>
      <vt:lpstr>If we used a larger (8 element) tile</vt:lpstr>
      <vt:lpstr>Each output P element uses  5 N elements (in N_ds)</vt:lpstr>
      <vt:lpstr>A simple way to calculate tiling benefit </vt:lpstr>
      <vt:lpstr>In General</vt:lpstr>
      <vt:lpstr>Another Way to Look at Reuse</vt:lpstr>
      <vt:lpstr>Another Way to Look at Reuse</vt:lpstr>
      <vt:lpstr>Ghost elements change ratios</vt:lpstr>
      <vt:lpstr>In General for 1D</vt:lpstr>
      <vt:lpstr>Bandwidth Reduction for 1D</vt:lpstr>
      <vt:lpstr>2D Output Tiling and Indexin  (P)</vt:lpstr>
      <vt:lpstr>Input tiles need to cover halo elements.</vt:lpstr>
      <vt:lpstr>A Simple Analysis for a small 8X8 output tile example</vt:lpstr>
      <vt:lpstr>In General</vt:lpstr>
      <vt:lpstr>Bandwidth Reduction for 2D</vt:lpstr>
      <vt:lpstr>Ghost elements change ratios</vt:lpstr>
      <vt:lpstr>Any MORE QUESTIONS? Read Chapter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Kirk</dc:creator>
  <cp:lastModifiedBy>Nael Abu-Ghazaleh</cp:lastModifiedBy>
  <cp:revision>243</cp:revision>
  <dcterms:created xsi:type="dcterms:W3CDTF">1601-01-01T00:00:00Z</dcterms:created>
  <dcterms:modified xsi:type="dcterms:W3CDTF">2015-10-14T15:29:34Z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