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433" r:id="rId6"/>
    <p:sldId id="429" r:id="rId7"/>
    <p:sldId id="434" r:id="rId8"/>
    <p:sldId id="435" r:id="rId9"/>
    <p:sldId id="436" r:id="rId10"/>
    <p:sldId id="430" r:id="rId11"/>
    <p:sldId id="437" r:id="rId12"/>
    <p:sldId id="431" r:id="rId13"/>
    <p:sldId id="432" r:id="rId14"/>
    <p:sldId id="426" r:id="rId15"/>
    <p:sldId id="427" r:id="rId16"/>
    <p:sldId id="428" r:id="rId17"/>
    <p:sldId id="408" r:id="rId18"/>
    <p:sldId id="413" r:id="rId19"/>
    <p:sldId id="415" r:id="rId20"/>
    <p:sldId id="438" r:id="rId21"/>
    <p:sldId id="439" r:id="rId22"/>
    <p:sldId id="440" r:id="rId23"/>
    <p:sldId id="412" r:id="rId24"/>
    <p:sldId id="416" r:id="rId25"/>
    <p:sldId id="417" r:id="rId26"/>
    <p:sldId id="418" r:id="rId27"/>
    <p:sldId id="419" r:id="rId28"/>
    <p:sldId id="423" r:id="rId29"/>
    <p:sldId id="411" r:id="rId3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8" autoAdjust="0"/>
    <p:restoredTop sz="84291" autoAdjust="0"/>
  </p:normalViewPr>
  <p:slideViewPr>
    <p:cSldViewPr>
      <p:cViewPr varScale="1">
        <p:scale>
          <a:sx n="138" d="100"/>
          <a:sy n="138" d="100"/>
        </p:scale>
        <p:origin x="-153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fld id="{A568CFEF-5782-4DCA-A699-644797634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13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60888"/>
            <a:ext cx="58547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CCB83ED-4E01-460E-809E-666DD18D8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30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Elements that are involved in</a:t>
            </a:r>
            <a:r>
              <a:rPr lang="en-US" baseline="0" dirty="0" smtClean="0"/>
              <a:t> multiple tiles and loaded by multiple blocks are commonly referred to as halo elements. In this example, n = 2, the mask window size is 2n+1.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8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en-US" baseline="0" dirty="0" smtClean="0"/>
              <a:t> is the half of the tile width n = </a:t>
            </a:r>
            <a:r>
              <a:rPr lang="en-US" baseline="0" dirty="0" err="1" smtClean="0"/>
              <a:t>Mask_width</a:t>
            </a:r>
            <a:r>
              <a:rPr lang="en-US" baseline="0" dirty="0" smtClean="0"/>
              <a:t>/2.</a:t>
            </a:r>
          </a:p>
          <a:p>
            <a:endParaRPr lang="en-US" baseline="0" dirty="0" smtClean="0"/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In the first statement, we map the thread index to the element index into the previous tile with the expression (blockIdx.x-1)*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blockDim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. x1+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threadIdx.x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We then pick only the last n threads to load the needed left halo elements using the condition in the if statement. For example, In Figure 8.6,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blockDim.x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equals 4 and n equals 2;only threads 2 and 3 will be used. Threads 0 and 1 will not load any thing due to the failed condition.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25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</a:t>
            </a:r>
            <a:r>
              <a:rPr lang="en-US" baseline="0" dirty="0" smtClean="0"/>
              <a:t> is the half of the tile width n = </a:t>
            </a:r>
            <a:r>
              <a:rPr lang="en-US" baseline="0" dirty="0" err="1" smtClean="0"/>
              <a:t>Mask_width</a:t>
            </a:r>
            <a:r>
              <a:rPr lang="en-US" baseline="0" dirty="0" smtClean="0"/>
              <a:t>/2. So for internal elements, we need to shift the position by 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36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</a:t>
            </a:r>
            <a:r>
              <a:rPr lang="en-US" baseline="0" dirty="0" smtClean="0"/>
              <a:t> the right halo element, the position is shifted to n + </a:t>
            </a:r>
            <a:r>
              <a:rPr lang="en-US" baseline="0" dirty="0" err="1" smtClean="0"/>
              <a:t>blockDim</a:t>
            </a:r>
            <a:r>
              <a:rPr lang="en-US" baseline="0" dirty="0" smtClean="0"/>
              <a:t>, which is the mask width,.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39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Now, each thread will use the use </a:t>
            </a:r>
            <a:r>
              <a:rPr lang="en-US" dirty="0" err="1" smtClean="0"/>
              <a:t>N_ds</a:t>
            </a:r>
            <a:r>
              <a:rPr lang="en-US" dirty="0" smtClean="0"/>
              <a:t>[</a:t>
            </a:r>
            <a:r>
              <a:rPr lang="en-US" dirty="0" err="1" smtClean="0"/>
              <a:t>threadIdx.x</a:t>
            </a:r>
            <a:r>
              <a:rPr lang="en-US" dirty="0" smtClean="0"/>
              <a:t>] through </a:t>
            </a:r>
            <a:r>
              <a:rPr lang="en-US" dirty="0" err="1" smtClean="0"/>
              <a:t>N_ds</a:t>
            </a:r>
            <a:r>
              <a:rPr lang="en-US" dirty="0" smtClean="0"/>
              <a:t>[thread[Idx.x+Mask_Width-1]. Note that the</a:t>
            </a:r>
            <a:r>
              <a:rPr lang="en-US" baseline="0" dirty="0" smtClean="0"/>
              <a:t> halo elements has shift the </a:t>
            </a:r>
            <a:r>
              <a:rPr lang="en-US" baseline="0" dirty="0" err="1" smtClean="0"/>
              <a:t>N_ds</a:t>
            </a:r>
            <a:r>
              <a:rPr lang="en-US" baseline="0" dirty="0" smtClean="0"/>
              <a:t> element position by n already.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4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tiled 1D</a:t>
            </a:r>
            <a:r>
              <a:rPr lang="en-US" baseline="0" dirty="0" smtClean="0"/>
              <a:t> convolution – general caching or using L2 cache to avoid using halo elements. In this case, you need to read from both shared memory (</a:t>
            </a:r>
            <a:r>
              <a:rPr lang="en-US" baseline="0" dirty="0" err="1" smtClean="0"/>
              <a:t>N_ds</a:t>
            </a:r>
            <a:r>
              <a:rPr lang="en-US" baseline="0" dirty="0" smtClean="0"/>
              <a:t>) and the global memory N[] directly and hope N[] is cached in L2.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 statement:</a:t>
            </a:r>
            <a:r>
              <a:rPr lang="en-US" baseline="0" dirty="0" smtClean="0"/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 +=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threadIdx.x+j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-(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/2)]*M[j]; the offset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baseline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/2) is needed as we compute the convolution from </a:t>
            </a:r>
            <a:r>
              <a:rPr lang="en-US" sz="1200" baseline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–n to </a:t>
            </a:r>
            <a:r>
              <a:rPr lang="en-US" sz="1200" baseline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i+n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for the N[</a:t>
            </a:r>
            <a:r>
              <a:rPr lang="en-US" sz="1200" baseline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endParaRPr lang="en-US" sz="1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80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instance,</a:t>
            </a:r>
            <a:r>
              <a:rPr lang="en-US" baseline="0" dirty="0" smtClean="0"/>
              <a:t> element 3 are used in the 6 examples (should include more). So in general, it is KERNEL_SIZE*KERNEL_SIZE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4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reason for this is that we</a:t>
            </a:r>
            <a:r>
              <a:rPr lang="en-US" baseline="0" dirty="0" smtClean="0"/>
              <a:t> don</a:t>
            </a:r>
            <a:r>
              <a:rPr lang="fr-FR" baseline="0" dirty="0" smtClean="0"/>
              <a:t>’</a:t>
            </a:r>
            <a:r>
              <a:rPr lang="en-US" baseline="0" dirty="0" smtClean="0"/>
              <a:t>t use ghost elements in this case. Instead, we use concept of input tiles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04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the input tiles</a:t>
            </a:r>
            <a:r>
              <a:rPr lang="en-US" baseline="0" dirty="0" smtClean="0"/>
              <a:t> will cover the output tiles with </a:t>
            </a:r>
            <a:r>
              <a:rPr lang="en-US" baseline="0" dirty="0" err="1" smtClean="0"/>
              <a:t>mask_width</a:t>
            </a:r>
            <a:r>
              <a:rPr lang="en-US" baseline="0" dirty="0" smtClean="0"/>
              <a:t>/2 as the green boundary size.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89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ACE8-8BAC-46C1-B627-183E9680E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8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20349-23CC-4315-B52A-8B5EA6C32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7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1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7005-C903-4FF3-8E65-31A91E2CA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9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B086D-983A-4685-A836-21D91F9D5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61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F8EA-DE25-438C-A4E0-08F1164E1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5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5D055-4D22-469A-9F01-841D1A1CC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8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57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3F05F-EAFF-4EA8-B03B-1CC39608B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1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835D1-358E-4799-80E5-2CBF3CC63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2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57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9F8BC-9C45-403F-B560-DE548B337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2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BC04C-D4CF-46D7-9A78-CB0DF9712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4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FC335-8AC9-4C4F-8F08-44EA6E182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1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9198-2288-492C-99A4-2BDC35142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2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1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BE24A-33F4-4405-B11B-9A2D65EC8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5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33D81-E6CA-4E60-8B4C-6FD5E1787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7D15E988-30D5-4C4E-A5FD-154838FE5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65E5FD67-3734-45DF-B153-CC6311D1C3E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3058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charset="0"/>
                <a:ea typeface="Gulim" charset="0"/>
                <a:cs typeface="Gulim" charset="0"/>
              </a:rPr>
              <a:t>CS/EE 217</a:t>
            </a:r>
            <a:r>
              <a:rPr lang="en-US" sz="3600" dirty="0">
                <a:latin typeface="Arial" charset="0"/>
                <a:ea typeface="Gulim" charset="0"/>
                <a:cs typeface="Gulim" charset="0"/>
              </a:rPr>
              <a:t>: GPU Architecture and Parallel Programming</a:t>
            </a:r>
            <a:br>
              <a:rPr lang="en-US" sz="3600" dirty="0">
                <a:latin typeface="Arial" charset="0"/>
                <a:ea typeface="Gulim" charset="0"/>
                <a:cs typeface="Gulim" charset="0"/>
              </a:rPr>
            </a:br>
            <a:r>
              <a:rPr lang="en-US" sz="3600" dirty="0">
                <a:latin typeface="Arial" charset="0"/>
                <a:ea typeface="Gulim" charset="0"/>
                <a:cs typeface="Gulim" charset="0"/>
              </a:rPr>
              <a:t/>
            </a:r>
            <a:br>
              <a:rPr lang="en-US" sz="3600" dirty="0">
                <a:latin typeface="Arial" charset="0"/>
                <a:ea typeface="Gulim" charset="0"/>
                <a:cs typeface="Gulim" charset="0"/>
              </a:rPr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/>
              <a:t>Tiled Convolution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4419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68275" indent="-168275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200" dirty="0" smtClean="0"/>
              <a:t>© David Kirk/NVIDIA and Wen-</a:t>
            </a:r>
            <a:r>
              <a:rPr lang="en-US" sz="1200" dirty="0" err="1" smtClean="0"/>
              <a:t>mei</a:t>
            </a:r>
            <a:r>
              <a:rPr lang="en-US" sz="1200" dirty="0" smtClean="0"/>
              <a:t> W. </a:t>
            </a:r>
            <a:r>
              <a:rPr lang="en-US" sz="1200" dirty="0" err="1" smtClean="0"/>
              <a:t>Hwu</a:t>
            </a:r>
            <a:r>
              <a:rPr lang="en-US" sz="1200" dirty="0" smtClean="0"/>
              <a:t> University of Illinois, 2007-2012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273050" y="182563"/>
            <a:ext cx="8596313" cy="63401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__global__ void convolution_1D_basic_kernel(float *N, float *P,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Width) {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__shared__ float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[TILE_SIZE];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__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This_tile_start_point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Next_tile_start_point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+ 1)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/2);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j = 0; j &lt;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j ++)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j;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0  &amp;&amp;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 Width)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if 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This_tile_start_point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&amp;&amp;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Next_tile_start_point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 +=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threadIdx.x+j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-(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/2)]*M[j];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} else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+=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* M[j];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12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convolution with Tiling P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a thread block to calculate a tile of P</a:t>
            </a:r>
          </a:p>
          <a:p>
            <a:pPr lvl="1"/>
            <a:r>
              <a:rPr lang="en-US" smtClean="0"/>
              <a:t>Thread Block size determined by the TILE_SIZE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624C0028-51F1-451D-8F67-2A8E92088F0B}" type="slidenum">
              <a:rPr lang="en-US" sz="1400" smtClean="0">
                <a:latin typeface="Times New Roman" pitchFamily="18" charset="0"/>
              </a:rPr>
              <a:pPr eaLnBrk="1" hangingPunct="1"/>
              <a:t>11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36700" y="2857500"/>
            <a:ext cx="6400800" cy="318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62100" y="2844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28900" y="2844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95700" y="2857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62500" y="2857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16600" y="2857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70700" y="2857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36700" y="3911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03500" y="3924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695700" y="3911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49800" y="3911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16600" y="3911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36700" y="49784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28900" y="49784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695700" y="49784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762500" y="4991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29300" y="49784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883400" y="38989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43100" y="3302000"/>
            <a:ext cx="127000" cy="88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31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Tiling 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 smtClean="0"/>
              <a:t>element </a:t>
            </a:r>
            <a:r>
              <a:rPr lang="en-US" dirty="0" smtClean="0"/>
              <a:t>in the tile is </a:t>
            </a:r>
            <a:r>
              <a:rPr lang="en-US" dirty="0" smtClean="0"/>
              <a:t>used in calculating up to </a:t>
            </a:r>
            <a:r>
              <a:rPr lang="en-US" dirty="0" smtClean="0"/>
              <a:t>MASK_SIZE </a:t>
            </a:r>
            <a:r>
              <a:rPr lang="en-US" dirty="0" smtClean="0"/>
              <a:t>* </a:t>
            </a:r>
            <a:r>
              <a:rPr lang="en-US" dirty="0" smtClean="0"/>
              <a:t>MASK_SIZE </a:t>
            </a:r>
            <a:r>
              <a:rPr lang="en-US" dirty="0" smtClean="0"/>
              <a:t>P elements (all elements in the tile)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A89D782C-307B-4A1D-898D-3CB53468298D}" type="slidenum">
              <a:rPr lang="en-US" sz="1400" smtClean="0">
                <a:latin typeface="Times New Roman" pitchFamily="18" charset="0"/>
              </a:rPr>
              <a:pPr eaLnBrk="1" hangingPunct="1"/>
              <a:t>12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15303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8" name="Rectangle 7"/>
          <p:cNvSpPr/>
          <p:nvPr/>
        </p:nvSpPr>
        <p:spPr>
          <a:xfrm>
            <a:off x="18351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36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384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192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303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33563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336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384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192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3035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3505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13995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384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192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303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288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399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384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2192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303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288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399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4384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2766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5877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925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1910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958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2766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877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890963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1910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958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2766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58775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886200" y="3505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197350" y="3505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958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2766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877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8862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1973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4958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2766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5877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862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1973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4958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581400" y="28956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200150" y="29083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6324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9436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2484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87" name="Rectangle 86"/>
          <p:cNvSpPr/>
          <p:nvPr/>
        </p:nvSpPr>
        <p:spPr>
          <a:xfrm>
            <a:off x="65468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88" name="Rectangle 87"/>
          <p:cNvSpPr/>
          <p:nvPr/>
        </p:nvSpPr>
        <p:spPr>
          <a:xfrm>
            <a:off x="68516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89" name="Rectangle 88"/>
          <p:cNvSpPr/>
          <p:nvPr/>
        </p:nvSpPr>
        <p:spPr>
          <a:xfrm>
            <a:off x="56324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9436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91" name="Rectangle 90"/>
          <p:cNvSpPr/>
          <p:nvPr/>
        </p:nvSpPr>
        <p:spPr>
          <a:xfrm>
            <a:off x="6246813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5468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8516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63245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9436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96" name="Rectangle 95"/>
          <p:cNvSpPr/>
          <p:nvPr/>
        </p:nvSpPr>
        <p:spPr>
          <a:xfrm>
            <a:off x="6242050" y="3505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5532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851650" y="3505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6324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59436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62420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65532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8516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56324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59436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62420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5532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68516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242050" y="28956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1938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5049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18097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2109788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414588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1938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150495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808163" y="54864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2109788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2414588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11938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15049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1804988" y="5791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21145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2414588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11938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15049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1804988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21145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2414588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11938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15049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1804988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21145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2414588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1200150" y="48768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4290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37401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4044950" y="51816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43434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46482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34290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374015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4043363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3434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46482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34290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37401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4038600" y="5791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43497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46482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34290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37401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40386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3497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46482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34290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37401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40386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43497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46482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3435350" y="45720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56324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59436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62484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65468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66" name="Rectangle 165"/>
          <p:cNvSpPr/>
          <p:nvPr/>
        </p:nvSpPr>
        <p:spPr>
          <a:xfrm>
            <a:off x="68516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563245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59436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6246813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6546850" y="54864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685165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6324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59436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6242050" y="5791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65532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68516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56324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9436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62420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65532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68516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6324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59436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62420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65532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8516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937250" y="48768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53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High-Level Tiling Strategy</a:t>
            </a:r>
          </a:p>
        </p:txBody>
      </p:sp>
      <p:sp>
        <p:nvSpPr>
          <p:cNvPr id="36867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1524000"/>
          </a:xfrm>
        </p:spPr>
        <p:txBody>
          <a:bodyPr/>
          <a:lstStyle/>
          <a:p>
            <a:r>
              <a:rPr lang="en-US" smtClean="0"/>
              <a:t>Load a tile of N into shared memory (SM)</a:t>
            </a:r>
          </a:p>
          <a:p>
            <a:pPr lvl="1"/>
            <a:r>
              <a:rPr lang="en-US" smtClean="0"/>
              <a:t>All threads participate in loading</a:t>
            </a:r>
          </a:p>
          <a:p>
            <a:pPr lvl="1"/>
            <a:r>
              <a:rPr lang="en-US" smtClean="0"/>
              <a:t>A subset of threads then use each N element in SM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9BFDB2FC-3F96-4B74-8B1A-D648925750EA}" type="slidenum">
              <a:rPr lang="en-US" sz="1400" smtClean="0">
                <a:latin typeface="Times New Roman" pitchFamily="18" charset="0"/>
              </a:rPr>
              <a:pPr eaLnBrk="1" hangingPunct="1"/>
              <a:t>13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3429000"/>
            <a:ext cx="32766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71" name="TextBox 8"/>
          <p:cNvSpPr txBox="1">
            <a:spLocks noChangeArrowheads="1"/>
          </p:cNvSpPr>
          <p:nvPr/>
        </p:nvSpPr>
        <p:spPr bwMode="auto">
          <a:xfrm>
            <a:off x="4178300" y="2984500"/>
            <a:ext cx="166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2400"/>
              <a:t>TILE_SIZE</a:t>
            </a:r>
          </a:p>
        </p:txBody>
      </p:sp>
      <p:sp>
        <p:nvSpPr>
          <p:cNvPr id="36872" name="TextBox 9"/>
          <p:cNvSpPr txBox="1">
            <a:spLocks noChangeArrowheads="1"/>
          </p:cNvSpPr>
          <p:nvPr/>
        </p:nvSpPr>
        <p:spPr bwMode="auto">
          <a:xfrm rot="-5400000">
            <a:off x="1923256" y="4760120"/>
            <a:ext cx="166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2400"/>
              <a:t>TILE_SIZE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0" y="4038600"/>
            <a:ext cx="1201738" cy="1100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74" name="TextBox 11"/>
          <p:cNvSpPr txBox="1">
            <a:spLocks noChangeArrowheads="1"/>
          </p:cNvSpPr>
          <p:nvPr/>
        </p:nvSpPr>
        <p:spPr bwMode="auto">
          <a:xfrm rot="-5400000">
            <a:off x="2863057" y="4487069"/>
            <a:ext cx="1555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KERNEL_SIZE</a:t>
            </a:r>
          </a:p>
        </p:txBody>
      </p:sp>
      <p:sp>
        <p:nvSpPr>
          <p:cNvPr id="36875" name="TextBox 12"/>
          <p:cNvSpPr txBox="1">
            <a:spLocks noChangeArrowheads="1"/>
          </p:cNvSpPr>
          <p:nvPr/>
        </p:nvSpPr>
        <p:spPr bwMode="auto">
          <a:xfrm>
            <a:off x="3708400" y="3708400"/>
            <a:ext cx="15573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KERNEL_SIZE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00538" y="4414838"/>
            <a:ext cx="219075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0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Output Tiling and Thread Index  (P)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35000" y="1327150"/>
            <a:ext cx="8305800" cy="4572000"/>
          </a:xfrm>
        </p:spPr>
        <p:txBody>
          <a:bodyPr/>
          <a:lstStyle/>
          <a:p>
            <a:r>
              <a:rPr lang="en-US" smtClean="0"/>
              <a:t>Use a thread block to calculate a tile of P</a:t>
            </a:r>
          </a:p>
          <a:p>
            <a:pPr lvl="1"/>
            <a:r>
              <a:rPr lang="en-US" smtClean="0"/>
              <a:t>Each output tile is of TILE_SIZE for both x and y 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8AADE065-161B-43F2-A778-4C3E79625E94}" type="slidenum">
              <a:rPr lang="en-US" sz="1400" smtClean="0">
                <a:latin typeface="Times New Roman" pitchFamily="18" charset="0"/>
              </a:rPr>
              <a:pPr eaLnBrk="1" hangingPunct="1"/>
              <a:t>14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62100" y="3124200"/>
            <a:ext cx="6400800" cy="318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875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543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21100" y="3124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87900" y="3124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42000" y="3124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96100" y="3124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62100" y="4178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28900" y="41910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721100" y="4178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75200" y="4178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42000" y="4178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621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543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211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7879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547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9088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68500" y="3568700"/>
            <a:ext cx="127000" cy="88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3" name="Rectangle 1"/>
          <p:cNvSpPr>
            <a:spLocks noChangeArrowheads="1"/>
          </p:cNvSpPr>
          <p:nvPr/>
        </p:nvSpPr>
        <p:spPr bwMode="auto">
          <a:xfrm>
            <a:off x="1562100" y="2508250"/>
            <a:ext cx="6007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/>
              <a:t>col_o = blockIdx.x * TILE_SIZE + tx;</a:t>
            </a:r>
            <a:endParaRPr lang="en-US" sz="2400"/>
          </a:p>
        </p:txBody>
      </p:sp>
      <p:sp>
        <p:nvSpPr>
          <p:cNvPr id="17434" name="Rectangle 25"/>
          <p:cNvSpPr>
            <a:spLocks noChangeArrowheads="1"/>
          </p:cNvSpPr>
          <p:nvPr/>
        </p:nvSpPr>
        <p:spPr bwMode="auto">
          <a:xfrm rot="-5400000">
            <a:off x="-1146969" y="4317207"/>
            <a:ext cx="4656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 </a:t>
            </a:r>
            <a:r>
              <a:rPr lang="en-US" sz="2000" b="1"/>
              <a:t>row_o = blockIdx.y*TILE_SIZE + ty;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403350" y="1803400"/>
            <a:ext cx="45593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70100" y="2413000"/>
            <a:ext cx="32766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Input tiles need to be larger than output tiles.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070100" y="5537200"/>
            <a:ext cx="3276600" cy="6223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403350" y="1803400"/>
            <a:ext cx="666750" cy="4356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346700" y="2413000"/>
            <a:ext cx="615950" cy="375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00"/>
              </a:solidFill>
            </a:endParaRPr>
          </a:p>
        </p:txBody>
      </p:sp>
      <p:sp>
        <p:nvSpPr>
          <p:cNvPr id="204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F39DF853-503A-4CDC-BA5C-084C347A5F5C}" type="slidenum">
              <a:rPr lang="en-US" sz="1400" smtClean="0">
                <a:latin typeface="Times New Roman" pitchFamily="18" charset="0"/>
              </a:rPr>
              <a:pPr eaLnBrk="1" hangingPunct="1"/>
              <a:t>15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24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173355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3835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368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416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224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3355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36763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368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16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2240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3355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32000" y="24130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4315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64160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4224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3355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320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4315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6416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224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3355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0320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34315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6416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403350" y="18161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386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4980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5460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530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578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386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4980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053013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3530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6578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3865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74980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048250" y="52451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35940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65785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4386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4980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0482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35940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6578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4386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74980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0482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35940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6578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419600" y="46482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542" name="TextBox 65"/>
          <p:cNvSpPr txBox="1">
            <a:spLocks noChangeArrowheads="1"/>
          </p:cNvSpPr>
          <p:nvPr/>
        </p:nvSpPr>
        <p:spPr bwMode="auto">
          <a:xfrm>
            <a:off x="2506663" y="3671888"/>
            <a:ext cx="2547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3600"/>
              <a:t>Output Tile</a:t>
            </a:r>
          </a:p>
        </p:txBody>
      </p:sp>
      <p:sp>
        <p:nvSpPr>
          <p:cNvPr id="20543" name="TextBox 66"/>
          <p:cNvSpPr txBox="1">
            <a:spLocks noChangeArrowheads="1"/>
          </p:cNvSpPr>
          <p:nvPr/>
        </p:nvSpPr>
        <p:spPr bwMode="auto">
          <a:xfrm>
            <a:off x="6769100" y="2870200"/>
            <a:ext cx="2181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3600"/>
              <a:t>Input Tile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6178550" y="3211513"/>
            <a:ext cx="59055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Mismatch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a thread block that matches input tile</a:t>
            </a:r>
          </a:p>
          <a:p>
            <a:pPr lvl="1"/>
            <a:r>
              <a:rPr lang="en-US" smtClean="0"/>
              <a:t>Each thread loads one element of the input tile</a:t>
            </a:r>
          </a:p>
          <a:p>
            <a:pPr lvl="1"/>
            <a:r>
              <a:rPr lang="en-US" smtClean="0"/>
              <a:t>Some threads do not participate in calculating output</a:t>
            </a:r>
          </a:p>
          <a:p>
            <a:pPr lvl="2"/>
            <a:r>
              <a:rPr lang="en-US" smtClean="0"/>
              <a:t>There will be if statements and control divergence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19CC6CFF-3B8F-4F5F-AB52-260F9DDAD127}" type="slidenum">
              <a:rPr lang="en-US" sz="1400" smtClean="0">
                <a:latin typeface="Times New Roman" pitchFamily="18" charset="0"/>
              </a:rPr>
              <a:pPr eaLnBrk="1" hangingPunct="1"/>
              <a:t>16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Lucida Console"/>
                <a:cs typeface="Lucida Console"/>
              </a:rPr>
              <a:t>#define O_TILE_WIDTH  12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/>
                <a:cs typeface="Lucida Console"/>
              </a:rPr>
              <a:t>#define BLOCK_WIDTH  (O_TILE_WIDTH + 4)</a:t>
            </a:r>
          </a:p>
          <a:p>
            <a:pPr marL="0" indent="0">
              <a:buNone/>
            </a:pPr>
            <a:endParaRPr lang="en-US" sz="20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>
                <a:latin typeface="Lucida Console"/>
                <a:cs typeface="Lucida Console"/>
              </a:rPr>
              <a:t>d</a:t>
            </a:r>
            <a:r>
              <a:rPr lang="en-US" sz="2000" dirty="0" smtClean="0">
                <a:latin typeface="Lucida Console"/>
                <a:cs typeface="Lucida Console"/>
              </a:rPr>
              <a:t>im3 </a:t>
            </a:r>
            <a:r>
              <a:rPr lang="en-US" sz="2000" dirty="0" err="1" smtClean="0">
                <a:latin typeface="Lucida Console"/>
                <a:cs typeface="Lucida Console"/>
              </a:rPr>
              <a:t>dimBlock</a:t>
            </a:r>
            <a:r>
              <a:rPr lang="en-US" sz="2000" dirty="0" smtClean="0">
                <a:latin typeface="Lucida Console"/>
                <a:cs typeface="Lucida Console"/>
              </a:rPr>
              <a:t> (BLOCK_WIDTH, BLOCK_WIDTH);</a:t>
            </a:r>
          </a:p>
          <a:p>
            <a:pPr marL="0" indent="0">
              <a:buNone/>
            </a:pPr>
            <a:r>
              <a:rPr lang="en-US" sz="2000" dirty="0">
                <a:latin typeface="Lucida Console"/>
                <a:cs typeface="Lucida Console"/>
              </a:rPr>
              <a:t>d</a:t>
            </a:r>
            <a:r>
              <a:rPr lang="en-US" sz="2000" dirty="0" smtClean="0">
                <a:latin typeface="Lucida Console"/>
                <a:cs typeface="Lucida Console"/>
              </a:rPr>
              <a:t>im3 </a:t>
            </a:r>
            <a:r>
              <a:rPr lang="en-US" sz="2000" dirty="0" err="1" smtClean="0">
                <a:latin typeface="Lucida Console"/>
                <a:cs typeface="Lucida Console"/>
              </a:rPr>
              <a:t>dimGrid</a:t>
            </a:r>
            <a:r>
              <a:rPr lang="en-US" sz="2000" dirty="0" smtClean="0">
                <a:latin typeface="Lucida Console"/>
                <a:cs typeface="Lucida Console"/>
              </a:rPr>
              <a:t> ((</a:t>
            </a:r>
            <a:r>
              <a:rPr lang="en-US" sz="2000" dirty="0" err="1" smtClean="0">
                <a:latin typeface="Lucida Console"/>
                <a:cs typeface="Lucida Console"/>
              </a:rPr>
              <a:t>imageWidth</a:t>
            </a:r>
            <a:r>
              <a:rPr lang="en-US" sz="2000" dirty="0" smtClean="0">
                <a:latin typeface="Lucida Console"/>
                <a:cs typeface="Lucida Console"/>
              </a:rPr>
              <a:t> – 1)/O_TILE_WIDTH + 1,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/>
                <a:cs typeface="Lucida Console"/>
              </a:rPr>
              <a:t>(imageHeight-1)/O_TILE_WIDTH+1, 1);</a:t>
            </a:r>
            <a:endParaRPr lang="en-US" sz="2000" dirty="0">
              <a:latin typeface="Lucida Console"/>
              <a:cs typeface="Lucida Consol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4876800"/>
            <a:ext cx="5378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In general, block width = Tile width + mask width – 1;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441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constant memory for mask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Since mask is used by all threads and not modified:</a:t>
            </a:r>
          </a:p>
          <a:p>
            <a:pPr lvl="1"/>
            <a:r>
              <a:rPr lang="en-US" sz="2000" dirty="0" smtClean="0"/>
              <a:t>All threads in a warp access the same locations at every time</a:t>
            </a:r>
          </a:p>
          <a:p>
            <a:pPr lvl="1"/>
            <a:r>
              <a:rPr lang="en-US" sz="2000" dirty="0" smtClean="0"/>
              <a:t>Take advantage of the </a:t>
            </a:r>
            <a:r>
              <a:rPr lang="en-US" sz="2000" dirty="0" err="1" smtClean="0"/>
              <a:t>cachable</a:t>
            </a:r>
            <a:r>
              <a:rPr lang="en-US" sz="2000" dirty="0" smtClean="0"/>
              <a:t> constant memory!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Magnify memory bandwidth without consuming shared memory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Syntax: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__global__ void convolution_2D_kernel (float *P,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	*float N, height, width, channels,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</a:rPr>
              <a:t>const</a:t>
            </a:r>
            <a:r>
              <a:rPr lang="en-US" sz="2000" dirty="0" smtClean="0">
                <a:solidFill>
                  <a:srgbClr val="000000"/>
                </a:solidFill>
              </a:rPr>
              <a:t> float </a:t>
            </a:r>
            <a:r>
              <a:rPr lang="en-US" sz="2000" b="1" dirty="0" smtClean="0">
                <a:solidFill>
                  <a:srgbClr val="000000"/>
                </a:solidFill>
              </a:rPr>
              <a:t>__restrict__ *M</a:t>
            </a:r>
            <a:r>
              <a:rPr lang="en-US" sz="2000" dirty="0" smtClean="0">
                <a:solidFill>
                  <a:srgbClr val="000000"/>
                </a:solidFill>
              </a:rPr>
              <a:t>) {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7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971800"/>
            <a:ext cx="37338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Shifting from output coordinates to input coordinates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D50DE3FA-50A6-41FF-BC7D-A5CB6D749743}" type="slidenum">
              <a:rPr lang="en-US" sz="1400" smtClean="0">
                <a:latin typeface="Times New Roman" pitchFamily="18" charset="0"/>
              </a:rPr>
              <a:pPr eaLnBrk="1" hangingPunct="1"/>
              <a:t>19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971800"/>
            <a:ext cx="3048000" cy="2209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14900" y="2730500"/>
            <a:ext cx="37338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2997200"/>
            <a:ext cx="3048000" cy="2209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419600" y="3810000"/>
            <a:ext cx="381000" cy="4572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257800" y="2209800"/>
            <a:ext cx="1447800" cy="762000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505200" y="2057400"/>
            <a:ext cx="1447800" cy="685800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09800" y="1905000"/>
            <a:ext cx="15317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tile </a:t>
            </a:r>
          </a:p>
          <a:p>
            <a:r>
              <a:rPr lang="en-US" dirty="0"/>
              <a:t>f</a:t>
            </a:r>
            <a:r>
              <a:rPr lang="en-US" dirty="0" smtClean="0"/>
              <a:t>or thread (0,0)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1600200"/>
            <a:ext cx="15317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 tile </a:t>
            </a:r>
          </a:p>
          <a:p>
            <a:r>
              <a:rPr lang="en-US" dirty="0"/>
              <a:t>f</a:t>
            </a:r>
            <a:r>
              <a:rPr lang="en-US" dirty="0" smtClean="0"/>
              <a:t>or thread (0,0)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77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about tiled convolution algorithms</a:t>
            </a:r>
          </a:p>
          <a:p>
            <a:pPr lvl="1"/>
            <a:r>
              <a:rPr lang="en-US" dirty="0" smtClean="0"/>
              <a:t>Some intricate aspects of tiling algorithms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utput tiles versus input tiles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5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Shifting from output coordinates to input coordinate </a:t>
            </a:r>
          </a:p>
        </p:txBody>
      </p:sp>
      <p:sp>
        <p:nvSpPr>
          <p:cNvPr id="2355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tx</a:t>
            </a:r>
            <a:r>
              <a:rPr lang="en-US" b="1" dirty="0" smtClean="0"/>
              <a:t> = </a:t>
            </a:r>
            <a:r>
              <a:rPr lang="en-US" b="1" dirty="0" err="1" smtClean="0"/>
              <a:t>threadIdx.x</a:t>
            </a:r>
            <a:r>
              <a:rPr lang="en-US" b="1" dirty="0" smtClean="0"/>
              <a:t>;</a:t>
            </a:r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ty</a:t>
            </a:r>
            <a:r>
              <a:rPr lang="en-US" b="1" dirty="0" smtClean="0"/>
              <a:t> = </a:t>
            </a:r>
            <a:r>
              <a:rPr lang="en-US" b="1" dirty="0" err="1" smtClean="0"/>
              <a:t>threadIdx.y</a:t>
            </a:r>
            <a:r>
              <a:rPr lang="en-US" b="1" dirty="0" smtClean="0"/>
              <a:t>;</a:t>
            </a:r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row_o</a:t>
            </a:r>
            <a:r>
              <a:rPr lang="en-US" b="1" dirty="0" smtClean="0"/>
              <a:t> = </a:t>
            </a:r>
            <a:r>
              <a:rPr lang="en-US" b="1" dirty="0" err="1" smtClean="0"/>
              <a:t>blockIdx.y</a:t>
            </a:r>
            <a:r>
              <a:rPr lang="en-US" b="1" dirty="0" smtClean="0"/>
              <a:t> * TILE_SIZE + </a:t>
            </a:r>
            <a:r>
              <a:rPr lang="en-US" b="1" dirty="0" err="1" smtClean="0"/>
              <a:t>ty</a:t>
            </a:r>
            <a:r>
              <a:rPr lang="en-US" b="1" dirty="0" smtClean="0"/>
              <a:t>;</a:t>
            </a:r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col_o</a:t>
            </a:r>
            <a:r>
              <a:rPr lang="en-US" b="1" dirty="0" smtClean="0"/>
              <a:t> = </a:t>
            </a:r>
            <a:r>
              <a:rPr lang="en-US" b="1" dirty="0" err="1" smtClean="0"/>
              <a:t>blockIdx.x</a:t>
            </a:r>
            <a:r>
              <a:rPr lang="en-US" b="1" dirty="0" smtClean="0"/>
              <a:t> * TILE_SIZE + </a:t>
            </a:r>
            <a:r>
              <a:rPr lang="en-US" b="1" dirty="0" err="1" smtClean="0"/>
              <a:t>tx</a:t>
            </a:r>
            <a:r>
              <a:rPr lang="en-US" b="1" dirty="0" smtClean="0"/>
              <a:t>;</a:t>
            </a:r>
          </a:p>
          <a:p>
            <a:pPr marL="0" indent="0">
              <a:buFontTx/>
              <a:buNone/>
            </a:pPr>
            <a:endParaRPr lang="en-US" b="1" dirty="0" smtClean="0"/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row_i</a:t>
            </a:r>
            <a:r>
              <a:rPr lang="en-US" b="1" dirty="0" smtClean="0"/>
              <a:t> = </a:t>
            </a:r>
            <a:r>
              <a:rPr lang="en-US" b="1" dirty="0" err="1" smtClean="0"/>
              <a:t>row_o</a:t>
            </a:r>
            <a:r>
              <a:rPr lang="en-US" b="1" dirty="0" smtClean="0"/>
              <a:t> - 2</a:t>
            </a:r>
            <a:r>
              <a:rPr lang="en-US" b="1" dirty="0" smtClean="0"/>
              <a:t>;  //MASK_SIZE/2</a:t>
            </a:r>
            <a:endParaRPr lang="en-US" b="1" dirty="0" smtClean="0"/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col_i</a:t>
            </a:r>
            <a:r>
              <a:rPr lang="en-US" b="1" dirty="0" smtClean="0"/>
              <a:t> = </a:t>
            </a:r>
            <a:r>
              <a:rPr lang="en-US" b="1" dirty="0" err="1" smtClean="0"/>
              <a:t>col_o</a:t>
            </a:r>
            <a:r>
              <a:rPr lang="en-US" b="1" dirty="0" smtClean="0"/>
              <a:t> - 2</a:t>
            </a:r>
            <a:r>
              <a:rPr lang="en-US" b="1" dirty="0" smtClean="0"/>
              <a:t>;    //MASK_SIZE/2</a:t>
            </a:r>
            <a:endParaRPr lang="en-US" b="1" dirty="0" smtClean="0"/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7D55C051-0FF0-4AF4-9E1E-78B77DAA0958}" type="slidenum">
              <a:rPr lang="en-US" sz="1400" smtClean="0">
                <a:latin typeface="Times New Roman" pitchFamily="18" charset="0"/>
              </a:rPr>
              <a:pPr eaLnBrk="1" hangingPunct="1"/>
              <a:t>20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162300" y="3556000"/>
            <a:ext cx="1143000" cy="1066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235200" y="1866900"/>
            <a:ext cx="1143000" cy="1066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Threads that loads halos outside N should return 0.0 </a:t>
            </a:r>
          </a:p>
        </p:txBody>
      </p:sp>
      <p:sp>
        <p:nvSpPr>
          <p:cNvPr id="245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0B083716-D88A-4DFD-A8FF-4578AFECAD83}" type="slidenum">
              <a:rPr lang="en-US" sz="1400" smtClean="0">
                <a:latin typeface="Times New Roman" pitchFamily="18" charset="0"/>
              </a:rPr>
              <a:pPr eaLnBrk="1" hangingPunct="1"/>
              <a:t>21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49500" y="1981200"/>
            <a:ext cx="4584700" cy="41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9500" y="1981200"/>
            <a:ext cx="914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63900" y="1981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78300" y="1981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92700" y="1981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07100" y="1981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3495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639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783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927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071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362200" y="36703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76600" y="3670300"/>
            <a:ext cx="914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91000" y="36703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105400" y="36703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019800" y="36703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3622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2766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1910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1054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3622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2766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1910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1054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0198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Taking Care of Boundaries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458200" cy="4572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1" dirty="0" smtClean="0"/>
              <a:t>  float output = 0.0f;</a:t>
            </a:r>
          </a:p>
          <a:p>
            <a:pPr>
              <a:defRPr/>
            </a:pPr>
            <a:endParaRPr lang="en-US" b="1" dirty="0" smtClean="0"/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if((</a:t>
            </a:r>
            <a:r>
              <a:rPr lang="en-US" b="1" dirty="0" err="1" smtClean="0"/>
              <a:t>row_i</a:t>
            </a:r>
            <a:r>
              <a:rPr lang="en-US" b="1" dirty="0" smtClean="0"/>
              <a:t> &gt;= 0) &amp;&amp; (</a:t>
            </a:r>
            <a:r>
              <a:rPr lang="en-US" b="1" dirty="0" err="1" smtClean="0"/>
              <a:t>row_i</a:t>
            </a:r>
            <a:r>
              <a:rPr lang="en-US" b="1" dirty="0" smtClean="0"/>
              <a:t> &lt; </a:t>
            </a:r>
            <a:r>
              <a:rPr lang="en-US" b="1" dirty="0" err="1" smtClean="0"/>
              <a:t>N.height</a:t>
            </a:r>
            <a:r>
              <a:rPr lang="en-US" b="1" dirty="0" smtClean="0"/>
              <a:t>) &amp;&amp; </a:t>
            </a:r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(</a:t>
            </a:r>
            <a:r>
              <a:rPr lang="en-US" b="1" dirty="0" err="1" smtClean="0"/>
              <a:t>col_i</a:t>
            </a:r>
            <a:r>
              <a:rPr lang="en-US" b="1" dirty="0" smtClean="0"/>
              <a:t> &gt;= 0)  &amp;&amp; (</a:t>
            </a:r>
            <a:r>
              <a:rPr lang="en-US" b="1" dirty="0" err="1" smtClean="0"/>
              <a:t>col_i</a:t>
            </a:r>
            <a:r>
              <a:rPr lang="en-US" b="1" dirty="0" smtClean="0"/>
              <a:t> &lt; </a:t>
            </a:r>
            <a:r>
              <a:rPr lang="en-US" b="1" dirty="0" err="1" smtClean="0"/>
              <a:t>N.width</a:t>
            </a:r>
            <a:r>
              <a:rPr lang="en-US" b="1" dirty="0" smtClean="0"/>
              <a:t>) ) {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Ns[</a:t>
            </a:r>
            <a:r>
              <a:rPr lang="en-US" b="1" dirty="0" err="1" smtClean="0"/>
              <a:t>ty</a:t>
            </a:r>
            <a:r>
              <a:rPr lang="en-US" b="1" dirty="0" smtClean="0"/>
              <a:t>][</a:t>
            </a:r>
            <a:r>
              <a:rPr lang="en-US" b="1" dirty="0" err="1" smtClean="0"/>
              <a:t>tx</a:t>
            </a:r>
            <a:r>
              <a:rPr lang="en-US" b="1" dirty="0" smtClean="0"/>
              <a:t>] = </a:t>
            </a:r>
            <a:r>
              <a:rPr lang="en-US" b="1" dirty="0" err="1" smtClean="0"/>
              <a:t>N.elements</a:t>
            </a:r>
            <a:r>
              <a:rPr lang="en-US" b="1" dirty="0" smtClean="0"/>
              <a:t>[</a:t>
            </a:r>
            <a:r>
              <a:rPr lang="en-US" b="1" dirty="0" err="1" smtClean="0"/>
              <a:t>row_i</a:t>
            </a:r>
            <a:r>
              <a:rPr lang="en-US" b="1" dirty="0" smtClean="0"/>
              <a:t>*</a:t>
            </a:r>
            <a:r>
              <a:rPr lang="en-US" b="1" dirty="0" err="1" smtClean="0"/>
              <a:t>N.width</a:t>
            </a:r>
            <a:r>
              <a:rPr lang="en-US" b="1" dirty="0" smtClean="0"/>
              <a:t> + </a:t>
            </a:r>
            <a:r>
              <a:rPr lang="en-US" b="1" dirty="0" err="1" smtClean="0"/>
              <a:t>col_i</a:t>
            </a:r>
            <a:r>
              <a:rPr lang="en-US" b="1" dirty="0" smtClean="0"/>
              <a:t>];</a:t>
            </a:r>
            <a:endParaRPr lang="pt-BR" b="1" dirty="0" smtClean="0"/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}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else{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Ns[</a:t>
            </a:r>
            <a:r>
              <a:rPr lang="en-US" b="1" dirty="0" err="1" smtClean="0"/>
              <a:t>ty</a:t>
            </a:r>
            <a:r>
              <a:rPr lang="en-US" b="1" dirty="0" smtClean="0"/>
              <a:t>][</a:t>
            </a:r>
            <a:r>
              <a:rPr lang="en-US" b="1" dirty="0" err="1" smtClean="0"/>
              <a:t>tx</a:t>
            </a:r>
            <a:r>
              <a:rPr lang="en-US" b="1" dirty="0" smtClean="0"/>
              <a:t>] = 0.0f;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}</a:t>
            </a:r>
            <a:endParaRPr lang="en-US" b="1" dirty="0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A1491FDB-CA70-49B4-AC43-02405744FD50}" type="slidenum">
              <a:rPr lang="en-US" sz="1400" smtClean="0">
                <a:latin typeface="Times New Roman" pitchFamily="18" charset="0"/>
              </a:rPr>
              <a:pPr eaLnBrk="1" hangingPunct="1"/>
              <a:t>22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threads do not participate in calculating output.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3276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if(</a:t>
            </a:r>
            <a:r>
              <a:rPr lang="en-US" b="1" dirty="0" err="1" smtClean="0"/>
              <a:t>ty</a:t>
            </a:r>
            <a:r>
              <a:rPr lang="en-US" b="1" dirty="0" smtClean="0"/>
              <a:t> </a:t>
            </a:r>
            <a:r>
              <a:rPr lang="en-US" b="1" dirty="0"/>
              <a:t>&lt; TILE_SIZE &amp;&amp; </a:t>
            </a:r>
            <a:r>
              <a:rPr lang="en-US" b="1" dirty="0" err="1"/>
              <a:t>tx</a:t>
            </a:r>
            <a:r>
              <a:rPr lang="en-US" b="1" dirty="0"/>
              <a:t> &lt; TILE_SIZE</a:t>
            </a:r>
            <a:r>
              <a:rPr lang="en-US" b="1" dirty="0" smtClean="0"/>
              <a:t>){</a:t>
            </a:r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nn-NO" b="1" dirty="0" smtClean="0"/>
              <a:t>for(i </a:t>
            </a:r>
            <a:r>
              <a:rPr lang="nn-NO" b="1" dirty="0"/>
              <a:t>= 0; i &lt; </a:t>
            </a:r>
            <a:r>
              <a:rPr lang="nn-NO" b="1" dirty="0" smtClean="0"/>
              <a:t>MASK_SIZE; </a:t>
            </a:r>
            <a:r>
              <a:rPr lang="nn-NO" b="1" dirty="0"/>
              <a:t>i++) {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   </a:t>
            </a:r>
            <a:r>
              <a:rPr lang="en-US" b="1" dirty="0"/>
              <a:t>for(j = 0; j &lt; </a:t>
            </a:r>
            <a:r>
              <a:rPr lang="en-US" b="1" dirty="0" smtClean="0"/>
              <a:t>MASK_SIZE; </a:t>
            </a:r>
            <a:r>
              <a:rPr lang="en-US" b="1" dirty="0"/>
              <a:t>j++) {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     </a:t>
            </a:r>
            <a:r>
              <a:rPr lang="en-US" b="1" dirty="0"/>
              <a:t>output += </a:t>
            </a:r>
            <a:r>
              <a:rPr lang="en-US" b="1" dirty="0" err="1"/>
              <a:t>Mc</a:t>
            </a:r>
            <a:r>
              <a:rPr lang="en-US" b="1" dirty="0"/>
              <a:t>[</a:t>
            </a:r>
            <a:r>
              <a:rPr lang="en-US" b="1" dirty="0" err="1"/>
              <a:t>i</a:t>
            </a:r>
            <a:r>
              <a:rPr lang="en-US" b="1" dirty="0"/>
              <a:t>][j] * Ns[</a:t>
            </a:r>
            <a:r>
              <a:rPr lang="en-US" b="1" dirty="0" err="1"/>
              <a:t>i+ty</a:t>
            </a:r>
            <a:r>
              <a:rPr lang="en-US" b="1" dirty="0"/>
              <a:t>][</a:t>
            </a:r>
            <a:r>
              <a:rPr lang="en-US" b="1" dirty="0" err="1"/>
              <a:t>j+tx</a:t>
            </a:r>
            <a:r>
              <a:rPr lang="en-US" b="1" dirty="0"/>
              <a:t>];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 </a:t>
            </a:r>
            <a:r>
              <a:rPr lang="en-US" b="1" dirty="0"/>
              <a:t>}</a:t>
            </a:r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/>
              <a:t>}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03CF672C-3C08-4A3A-A177-9D97CE09119C}" type="slidenum">
              <a:rPr lang="en-US" sz="1400" smtClean="0">
                <a:latin typeface="Times New Roman" pitchFamily="18" charset="0"/>
              </a:rPr>
              <a:pPr eaLnBrk="1" hangingPunct="1"/>
              <a:t>23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threads do not write output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="1" smtClean="0"/>
          </a:p>
          <a:p>
            <a:pPr marL="0" indent="0">
              <a:buFontTx/>
              <a:buNone/>
            </a:pPr>
            <a:r>
              <a:rPr lang="en-US" b="1" smtClean="0"/>
              <a:t> if(row_o &lt; P.height &amp;&amp; col_o &lt; P.width)</a:t>
            </a:r>
          </a:p>
          <a:p>
            <a:pPr marL="0" indent="0">
              <a:buFontTx/>
              <a:buNone/>
            </a:pPr>
            <a:r>
              <a:rPr lang="en-US" b="1" smtClean="0"/>
              <a:t>   P.elements[row_o * P.width + col_o] = output;</a:t>
            </a:r>
            <a:endParaRPr lang="en-US" smtClean="0"/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C7A8BC89-E65D-4C53-8B09-5454A38B8507}" type="slidenum">
              <a:rPr lang="en-US" sz="1400" smtClean="0">
                <a:latin typeface="Times New Roman" pitchFamily="18" charset="0"/>
              </a:rPr>
              <a:pPr eaLnBrk="1" hangingPunct="1"/>
              <a:t>24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BLOCK_SIZE is limited by the </a:t>
            </a:r>
            <a:r>
              <a:rPr lang="en-US" dirty="0" smtClean="0"/>
              <a:t>maximum </a:t>
            </a:r>
            <a:r>
              <a:rPr lang="en-US" dirty="0" smtClean="0"/>
              <a:t>number of threads in a thread block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Input tile sizes could be could be k*TILE_SIZE + </a:t>
            </a:r>
            <a:r>
              <a:rPr lang="en-US" dirty="0" smtClean="0"/>
              <a:t>(MASK_SIZE</a:t>
            </a:r>
            <a:r>
              <a:rPr lang="en-US" dirty="0" smtClean="0"/>
              <a:t>-1)</a:t>
            </a:r>
          </a:p>
          <a:p>
            <a:pPr lvl="1">
              <a:defRPr/>
            </a:pPr>
            <a:r>
              <a:rPr lang="en-US" dirty="0" smtClean="0"/>
              <a:t>For 1D convolution – what is </a:t>
            </a:r>
            <a:r>
              <a:rPr lang="en-US" dirty="0" smtClean="0"/>
              <a:t>it for 2D convolution?</a:t>
            </a:r>
          </a:p>
          <a:p>
            <a:pPr lvl="1">
              <a:defRPr/>
            </a:pPr>
            <a:r>
              <a:rPr lang="en-US" dirty="0" smtClean="0"/>
              <a:t>By </a:t>
            </a:r>
            <a:r>
              <a:rPr lang="en-US" dirty="0" smtClean="0"/>
              <a:t>having each thread to calculate k input points (thread coarsening)</a:t>
            </a:r>
          </a:p>
          <a:p>
            <a:pPr lvl="1">
              <a:defRPr/>
            </a:pPr>
            <a:r>
              <a:rPr lang="en-US" dirty="0"/>
              <a:t>k</a:t>
            </a:r>
            <a:r>
              <a:rPr lang="en-US" dirty="0" smtClean="0"/>
              <a:t> is limited by the shared memory size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MASK_SIZE </a:t>
            </a:r>
            <a:r>
              <a:rPr lang="en-US" dirty="0" smtClean="0"/>
              <a:t>is decided by application needs</a:t>
            </a:r>
            <a:endParaRPr lang="en-US" dirty="0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EEBB9C82-0880-4ACE-AE4D-BF20704EB962}" type="slidenum">
              <a:rPr lang="en-US" sz="1400" smtClean="0">
                <a:latin typeface="Times New Roman" pitchFamily="18" charset="0"/>
              </a:rPr>
              <a:pPr eaLnBrk="1" hangingPunct="1"/>
              <a:t>25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MORE QUESTIONS?</a:t>
            </a:r>
            <a:br>
              <a:rPr lang="en-US" dirty="0" smtClean="0"/>
            </a:br>
            <a:r>
              <a:rPr lang="en-US" dirty="0" smtClean="0"/>
              <a:t>Read Chapter 8</a:t>
            </a:r>
            <a:endParaRPr lang="en-US" dirty="0"/>
          </a:p>
        </p:txBody>
      </p:sp>
      <p:sp>
        <p:nvSpPr>
          <p:cNvPr id="33795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200" dirty="0" smtClean="0"/>
              <a:t>© David Kirk/NVIDIA and Wen-</a:t>
            </a:r>
            <a:r>
              <a:rPr lang="en-US" sz="1200" dirty="0" err="1" smtClean="0"/>
              <a:t>mei</a:t>
            </a:r>
            <a:r>
              <a:rPr lang="en-US" sz="1200" dirty="0" smtClean="0"/>
              <a:t> W. </a:t>
            </a:r>
            <a:r>
              <a:rPr lang="en-US" sz="1200" dirty="0" err="1" smtClean="0"/>
              <a:t>HwuUniversity</a:t>
            </a:r>
            <a:r>
              <a:rPr lang="en-US" sz="1200" dirty="0" smtClean="0"/>
              <a:t> </a:t>
            </a:r>
            <a:r>
              <a:rPr lang="en-US" sz="1200" dirty="0" smtClean="0"/>
              <a:t>of Illinois, 2007-2012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D19B4C6E-F903-4A87-8992-07BA8276EEA2}" type="slidenum">
              <a:rPr lang="en-US" sz="1400" smtClean="0">
                <a:latin typeface="Times New Roman" pitchFamily="18" charset="0"/>
              </a:rPr>
              <a:pPr eaLnBrk="1" hangingPunct="1"/>
              <a:t>26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 bwMode="auto">
          <a:xfrm>
            <a:off x="4929981" y="5664200"/>
            <a:ext cx="693737" cy="457200"/>
          </a:xfrm>
          <a:prstGeom prst="rect">
            <a:avLst/>
          </a:prstGeom>
          <a:solidFill>
            <a:schemeClr val="bg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ghost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603" name="Group 1"/>
          <p:cNvGrpSpPr>
            <a:grpSpLocks/>
          </p:cNvGrpSpPr>
          <p:nvPr/>
        </p:nvGrpSpPr>
        <p:grpSpPr bwMode="auto">
          <a:xfrm>
            <a:off x="717808" y="2146240"/>
            <a:ext cx="7587992" cy="3975160"/>
            <a:chOff x="641608" y="914340"/>
            <a:chExt cx="7587992" cy="3975160"/>
          </a:xfrm>
        </p:grpSpPr>
        <p:sp>
          <p:nvSpPr>
            <p:cNvPr id="58" name="Rectangle 57"/>
            <p:cNvSpPr/>
            <p:nvPr/>
          </p:nvSpPr>
          <p:spPr>
            <a:xfrm>
              <a:off x="2104231" y="2355823"/>
              <a:ext cx="693737" cy="457200"/>
            </a:xfrm>
            <a:prstGeom prst="rect">
              <a:avLst/>
            </a:prstGeom>
            <a:solidFill>
              <a:schemeClr val="bg1"/>
            </a:solidFill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ghost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04" name="TextBox 136"/>
            <p:cNvSpPr txBox="1">
              <a:spLocks noChangeArrowheads="1"/>
            </p:cNvSpPr>
            <p:nvPr/>
          </p:nvSpPr>
          <p:spPr bwMode="auto">
            <a:xfrm>
              <a:off x="641608" y="914340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3096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7668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214563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812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1384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05213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084638" y="1314450"/>
              <a:ext cx="4572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4183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9903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46713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1343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7063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837363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15200" y="1314450"/>
              <a:ext cx="4572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24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772400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71850" y="2332038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829050" y="2332038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276725" y="2332038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743450" y="2332038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00650" y="2332038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914650" y="36766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71850" y="36766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819525" y="36766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286250" y="36766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743450" y="367665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210175" y="367665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14650" y="2332038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457450" y="3676650"/>
              <a:ext cx="457200" cy="457200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00250" y="367665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459038" y="2332038"/>
              <a:ext cx="457200" cy="457200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37" name="TextBox 60"/>
            <p:cNvSpPr txBox="1">
              <a:spLocks noChangeArrowheads="1"/>
            </p:cNvSpPr>
            <p:nvPr/>
          </p:nvSpPr>
          <p:spPr bwMode="auto">
            <a:xfrm>
              <a:off x="739775" y="2390775"/>
              <a:ext cx="66198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Tile 0</a:t>
              </a:r>
            </a:p>
          </p:txBody>
        </p:sp>
        <p:sp>
          <p:nvSpPr>
            <p:cNvPr id="25638" name="TextBox 61"/>
            <p:cNvSpPr txBox="1">
              <a:spLocks noChangeArrowheads="1"/>
            </p:cNvSpPr>
            <p:nvPr/>
          </p:nvSpPr>
          <p:spPr bwMode="auto">
            <a:xfrm>
              <a:off x="714375" y="3676650"/>
              <a:ext cx="66357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Tile 2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019300" y="297497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466975" y="297497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924175" y="2987675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381375" y="2987675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848100" y="2987675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302125" y="2987675"/>
              <a:ext cx="4572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759325" y="298767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207000" y="298767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647" name="TextBox 75"/>
            <p:cNvSpPr txBox="1">
              <a:spLocks noChangeArrowheads="1"/>
            </p:cNvSpPr>
            <p:nvPr/>
          </p:nvSpPr>
          <p:spPr bwMode="auto">
            <a:xfrm>
              <a:off x="739775" y="3035300"/>
              <a:ext cx="66198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Tile 1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984375" y="443230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451100" y="443230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908300" y="443230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375025" y="443230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832225" y="4432300"/>
              <a:ext cx="4572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289425" y="443230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200650" y="4432300"/>
              <a:ext cx="457200" cy="457200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743450" y="4432300"/>
              <a:ext cx="457200" cy="457200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56" name="TextBox 88"/>
            <p:cNvSpPr txBox="1">
              <a:spLocks noChangeArrowheads="1"/>
            </p:cNvSpPr>
            <p:nvPr/>
          </p:nvSpPr>
          <p:spPr bwMode="auto">
            <a:xfrm>
              <a:off x="739775" y="4432300"/>
              <a:ext cx="66357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Tile 3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Tiled 1D Convolution Basic Idea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0" name="Rectangle 59"/>
          <p:cNvSpPr/>
          <p:nvPr/>
        </p:nvSpPr>
        <p:spPr bwMode="auto">
          <a:xfrm>
            <a:off x="13858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18430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2290763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27574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32146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681413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4160838" y="1524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461803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507523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5522913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98963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644683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6913563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391400" y="1524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9286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848600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2445" y="112389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928688" y="13291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755900" y="13291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4606925" y="13291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6461125" y="13291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904038" y="4206875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halo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4" idx="1"/>
          </p:cNvCxnSpPr>
          <p:nvPr/>
        </p:nvCxnSpPr>
        <p:spPr>
          <a:xfrm flipH="1" flipV="1">
            <a:off x="5751513" y="3792538"/>
            <a:ext cx="1152525" cy="583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4" idx="1"/>
            <a:endCxn id="73" idx="3"/>
          </p:cNvCxnSpPr>
          <p:nvPr/>
        </p:nvCxnSpPr>
        <p:spPr>
          <a:xfrm flipH="1">
            <a:off x="5740400" y="4376152"/>
            <a:ext cx="1163638" cy="7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4" idx="1"/>
            <a:endCxn id="33" idx="3"/>
          </p:cNvCxnSpPr>
          <p:nvPr/>
        </p:nvCxnSpPr>
        <p:spPr>
          <a:xfrm flipH="1">
            <a:off x="5743575" y="4376152"/>
            <a:ext cx="1160463" cy="760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1"/>
          </p:cNvCxnSpPr>
          <p:nvPr/>
        </p:nvCxnSpPr>
        <p:spPr>
          <a:xfrm flipH="1">
            <a:off x="2747963" y="4376152"/>
            <a:ext cx="4156075" cy="7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2747963" y="4376152"/>
            <a:ext cx="4156075" cy="760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4" idx="1"/>
          </p:cNvCxnSpPr>
          <p:nvPr/>
        </p:nvCxnSpPr>
        <p:spPr>
          <a:xfrm flipH="1">
            <a:off x="2771775" y="4376152"/>
            <a:ext cx="4132263" cy="14571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 bwMode="auto">
          <a:xfrm>
            <a:off x="2103000" y="3563144"/>
            <a:ext cx="457200" cy="4572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468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the left halo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724400"/>
            <a:ext cx="8084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/2;</a:t>
            </a:r>
          </a:p>
          <a:p>
            <a:pPr eaLnBrk="1" hangingPunct="1"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- 1)*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n) {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n)] =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 0) ? 0 : N[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3858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8430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907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7574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14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6814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60838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6180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0752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5229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9896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468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9135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28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848600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55900" y="22435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720992" y="3505200"/>
            <a:ext cx="5116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smtClean="0"/>
              <a:t> =6</a:t>
            </a:r>
            <a:endParaRPr lang="en-US" dirty="0"/>
          </a:p>
        </p:txBody>
      </p:sp>
      <p:cxnSp>
        <p:nvCxnSpPr>
          <p:cNvPr id="29" name="Straight Arrow Connector 28"/>
          <p:cNvCxnSpPr>
            <a:endCxn id="11" idx="2"/>
          </p:cNvCxnSpPr>
          <p:nvPr/>
        </p:nvCxnSpPr>
        <p:spPr>
          <a:xfrm flipV="1">
            <a:off x="3910013" y="2895600"/>
            <a:ext cx="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24680" y="3505200"/>
            <a:ext cx="1797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halo_index_left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071688" y="2895600"/>
            <a:ext cx="0" cy="458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68923" y="1748861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843088" y="2087415"/>
            <a:ext cx="0" cy="1037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 bwMode="auto">
          <a:xfrm>
            <a:off x="1866900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14575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717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289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695700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49725" y="38989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606925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054600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" y="212050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385888" y="36744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98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the internal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729655"/>
            <a:ext cx="7960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[n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 N[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3858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8430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907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7574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14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6814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60838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6180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0752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5229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9896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468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9135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28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848600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55900" y="22435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720992" y="3505200"/>
            <a:ext cx="5116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smtClean="0"/>
              <a:t> =6</a:t>
            </a:r>
            <a:endParaRPr lang="en-US" dirty="0"/>
          </a:p>
        </p:txBody>
      </p:sp>
      <p:cxnSp>
        <p:nvCxnSpPr>
          <p:cNvPr id="29" name="Straight Arrow Connector 28"/>
          <p:cNvCxnSpPr>
            <a:endCxn id="11" idx="2"/>
          </p:cNvCxnSpPr>
          <p:nvPr/>
        </p:nvCxnSpPr>
        <p:spPr>
          <a:xfrm flipV="1">
            <a:off x="3910013" y="2895600"/>
            <a:ext cx="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43088" y="3505200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halo = 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071688" y="2895600"/>
            <a:ext cx="0" cy="458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68923" y="1748861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843088" y="2087415"/>
            <a:ext cx="0" cy="1037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 bwMode="auto">
          <a:xfrm>
            <a:off x="1866900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14575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717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289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695700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49725" y="38989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606925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054600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" y="212050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385888" y="36744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67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the right halo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724400"/>
            <a:ext cx="82076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+ 1)*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 n) {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[n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&gt;= Width) ? 0 : N[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3858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8430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907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7574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14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6814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60838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6180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0752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5229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9896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468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9135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28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848600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55900" y="22435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720992" y="3505200"/>
            <a:ext cx="5116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smtClean="0"/>
              <a:t> =6</a:t>
            </a:r>
            <a:endParaRPr lang="en-US" dirty="0"/>
          </a:p>
        </p:txBody>
      </p:sp>
      <p:cxnSp>
        <p:nvCxnSpPr>
          <p:cNvPr id="29" name="Straight Arrow Connector 28"/>
          <p:cNvCxnSpPr>
            <a:endCxn id="11" idx="2"/>
          </p:cNvCxnSpPr>
          <p:nvPr/>
        </p:nvCxnSpPr>
        <p:spPr>
          <a:xfrm flipV="1">
            <a:off x="3910013" y="2895600"/>
            <a:ext cx="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415638" y="3492933"/>
            <a:ext cx="2013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</a:t>
            </a:r>
            <a:r>
              <a:rPr lang="en-US" dirty="0" err="1" smtClean="0"/>
              <a:t>alo_index_right</a:t>
            </a:r>
            <a:r>
              <a:rPr lang="en-US" dirty="0" smtClean="0"/>
              <a:t> = 10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847155" y="2895600"/>
            <a:ext cx="0" cy="458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68923" y="1748861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843088" y="2087415"/>
            <a:ext cx="0" cy="1037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 bwMode="auto">
          <a:xfrm>
            <a:off x="1866900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14575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717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289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695700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49725" y="38989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606925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054600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" y="212050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385888" y="36744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47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D19ACCD9-2618-4915-8053-FEFD4259DFE4}" type="slidenum">
              <a:rPr lang="en-US" sz="1400" smtClean="0">
                <a:latin typeface="Times New Roman" pitchFamily="18" charset="0"/>
              </a:rPr>
              <a:pPr eaLnBrk="1" hangingPunct="1"/>
              <a:t>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273050" y="100013"/>
            <a:ext cx="8596313" cy="66754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__global__ void convolution_1D_basic_kernel(float *N, float *P,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Width) {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__shared__ float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[TILE_SIZE + MAX_MASK_WIDTH - 1];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/2;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- 1)*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n)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n)] =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 0) ? 0 :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[n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+ 1)*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 n)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[n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Width) ? 0 :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__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j = 0; j &lt;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j++)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j]*M[j];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7542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Data Reuse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8305800" cy="3657600"/>
          </a:xfrm>
        </p:spPr>
        <p:txBody>
          <a:bodyPr/>
          <a:lstStyle/>
          <a:p>
            <a:r>
              <a:rPr lang="en-US" dirty="0" smtClean="0"/>
              <a:t>Element 2 is used by thread 4 (1X)</a:t>
            </a:r>
          </a:p>
          <a:p>
            <a:r>
              <a:rPr lang="en-US" dirty="0" smtClean="0"/>
              <a:t>Element 3 is used by threads 4, 5 (2X)</a:t>
            </a:r>
          </a:p>
          <a:p>
            <a:r>
              <a:rPr lang="en-US" dirty="0" smtClean="0"/>
              <a:t>Element 4 is used by threads 4, 5, 6 (3X)</a:t>
            </a:r>
          </a:p>
          <a:p>
            <a:r>
              <a:rPr lang="en-US" dirty="0" smtClean="0"/>
              <a:t>Element 5 is used by threads 4, 5, 6, 7 (4X)</a:t>
            </a:r>
          </a:p>
          <a:p>
            <a:r>
              <a:rPr lang="en-US" dirty="0" smtClean="0"/>
              <a:t>Element 6 is used by threads 4, 5, 6, 7 (4X)</a:t>
            </a:r>
          </a:p>
          <a:p>
            <a:r>
              <a:rPr lang="en-US" dirty="0" smtClean="0"/>
              <a:t>Element 7 is used by threads 5, 6, 7 (3X)</a:t>
            </a:r>
          </a:p>
          <a:p>
            <a:r>
              <a:rPr lang="en-US" dirty="0" smtClean="0"/>
              <a:t>Element 8 is used by threads 6, 7 (2X)</a:t>
            </a:r>
          </a:p>
          <a:p>
            <a:r>
              <a:rPr lang="en-US" dirty="0" smtClean="0"/>
              <a:t>Element 9 is used by thread 7 (1X)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41996" y="16678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089671" y="16678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46871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04071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470796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924821" y="1680577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82021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29696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60984" y="1456154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34200" y="1625431"/>
            <a:ext cx="1644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Mask_Width</a:t>
            </a:r>
            <a:r>
              <a:rPr lang="en-US" dirty="0" smtClean="0"/>
              <a:t> is 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17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"/>
          <p:cNvGrpSpPr>
            <a:grpSpLocks/>
          </p:cNvGrpSpPr>
          <p:nvPr/>
        </p:nvGrpSpPr>
        <p:grpSpPr bwMode="auto">
          <a:xfrm>
            <a:off x="1600200" y="1295400"/>
            <a:ext cx="5729288" cy="3557588"/>
            <a:chOff x="1600200" y="1295400"/>
            <a:chExt cx="5730055" cy="3558004"/>
          </a:xfrm>
        </p:grpSpPr>
        <p:sp>
          <p:nvSpPr>
            <p:cNvPr id="27652" name="TextBox 136"/>
            <p:cNvSpPr txBox="1">
              <a:spLocks noChangeArrowheads="1"/>
            </p:cNvSpPr>
            <p:nvPr/>
          </p:nvSpPr>
          <p:spPr bwMode="auto">
            <a:xfrm>
              <a:off x="1971675" y="1295400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521073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978334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426069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892857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4350118" y="1695497"/>
              <a:ext cx="457261" cy="45725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816906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296395" y="1695497"/>
              <a:ext cx="457261" cy="45725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57461" y="1695497"/>
              <a:ext cx="457261" cy="4572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7661" name="TextBox 136"/>
            <p:cNvSpPr txBox="1">
              <a:spLocks noChangeArrowheads="1"/>
            </p:cNvSpPr>
            <p:nvPr/>
          </p:nvSpPr>
          <p:spPr bwMode="auto">
            <a:xfrm>
              <a:off x="2514600" y="1766887"/>
              <a:ext cx="522288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N[0]</a:t>
              </a:r>
            </a:p>
          </p:txBody>
        </p:sp>
        <p:sp>
          <p:nvSpPr>
            <p:cNvPr id="27662" name="TextBox 136"/>
            <p:cNvSpPr txBox="1">
              <a:spLocks noChangeArrowheads="1"/>
            </p:cNvSpPr>
            <p:nvPr/>
          </p:nvSpPr>
          <p:spPr bwMode="auto">
            <a:xfrm>
              <a:off x="3900488" y="1770062"/>
              <a:ext cx="522287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N[3]</a:t>
              </a:r>
            </a:p>
          </p:txBody>
        </p:sp>
        <p:sp>
          <p:nvSpPr>
            <p:cNvPr id="27663" name="TextBox 136"/>
            <p:cNvSpPr txBox="1">
              <a:spLocks noChangeArrowheads="1"/>
            </p:cNvSpPr>
            <p:nvPr/>
          </p:nvSpPr>
          <p:spPr bwMode="auto">
            <a:xfrm>
              <a:off x="2932113" y="1770062"/>
              <a:ext cx="522287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N[1]</a:t>
              </a:r>
            </a:p>
          </p:txBody>
        </p:sp>
        <p:sp>
          <p:nvSpPr>
            <p:cNvPr id="27664" name="TextBox 136"/>
            <p:cNvSpPr txBox="1">
              <a:spLocks noChangeArrowheads="1"/>
            </p:cNvSpPr>
            <p:nvPr/>
          </p:nvSpPr>
          <p:spPr bwMode="auto">
            <a:xfrm>
              <a:off x="3422650" y="1770062"/>
              <a:ext cx="52387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N[2]</a:t>
              </a:r>
            </a:p>
          </p:txBody>
        </p:sp>
        <p:sp>
          <p:nvSpPr>
            <p:cNvPr id="27665" name="TextBox 136"/>
            <p:cNvSpPr txBox="1">
              <a:spLocks noChangeArrowheads="1"/>
            </p:cNvSpPr>
            <p:nvPr/>
          </p:nvSpPr>
          <p:spPr bwMode="auto">
            <a:xfrm>
              <a:off x="4813300" y="1770062"/>
              <a:ext cx="522288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N[5]</a:t>
              </a:r>
            </a:p>
          </p:txBody>
        </p:sp>
        <p:sp>
          <p:nvSpPr>
            <p:cNvPr id="27666" name="TextBox 136"/>
            <p:cNvSpPr txBox="1">
              <a:spLocks noChangeArrowheads="1"/>
            </p:cNvSpPr>
            <p:nvPr/>
          </p:nvSpPr>
          <p:spPr bwMode="auto">
            <a:xfrm>
              <a:off x="4335463" y="1770062"/>
              <a:ext cx="52387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N[4]</a:t>
              </a:r>
            </a:p>
          </p:txBody>
        </p:sp>
        <p:sp>
          <p:nvSpPr>
            <p:cNvPr id="27667" name="TextBox 136"/>
            <p:cNvSpPr txBox="1">
              <a:spLocks noChangeArrowheads="1"/>
            </p:cNvSpPr>
            <p:nvPr/>
          </p:nvSpPr>
          <p:spPr bwMode="auto">
            <a:xfrm>
              <a:off x="5259388" y="1770062"/>
              <a:ext cx="52387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N[6]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600200" y="1693910"/>
              <a:ext cx="457261" cy="4572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210917" y="1693910"/>
              <a:ext cx="457261" cy="4572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753656" y="1690734"/>
              <a:ext cx="457261" cy="4572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1600200" y="2600478"/>
              <a:ext cx="2281543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2068576" y="2905313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2535363" y="3256192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3014852" y="3591193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3505455" y="3972238"/>
              <a:ext cx="2281543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980182" y="4353283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4478723" y="4734327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78" name="TextBox 4"/>
            <p:cNvSpPr txBox="1">
              <a:spLocks noChangeArrowheads="1"/>
            </p:cNvSpPr>
            <p:nvPr/>
          </p:nvSpPr>
          <p:spPr bwMode="auto">
            <a:xfrm>
              <a:off x="4427538" y="2430462"/>
              <a:ext cx="538162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P[0]</a:t>
              </a:r>
            </a:p>
          </p:txBody>
        </p:sp>
        <p:sp>
          <p:nvSpPr>
            <p:cNvPr id="27679" name="TextBox 66"/>
            <p:cNvSpPr txBox="1">
              <a:spLocks noChangeArrowheads="1"/>
            </p:cNvSpPr>
            <p:nvPr/>
          </p:nvSpPr>
          <p:spPr bwMode="auto">
            <a:xfrm>
              <a:off x="4794250" y="2735262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P[1]</a:t>
              </a:r>
            </a:p>
          </p:txBody>
        </p:sp>
        <p:sp>
          <p:nvSpPr>
            <p:cNvPr id="27680" name="TextBox 67"/>
            <p:cNvSpPr txBox="1">
              <a:spLocks noChangeArrowheads="1"/>
            </p:cNvSpPr>
            <p:nvPr/>
          </p:nvSpPr>
          <p:spPr bwMode="auto">
            <a:xfrm>
              <a:off x="5173663" y="3086100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P[2]</a:t>
              </a:r>
            </a:p>
          </p:txBody>
        </p:sp>
        <p:sp>
          <p:nvSpPr>
            <p:cNvPr id="27681" name="TextBox 68"/>
            <p:cNvSpPr txBox="1">
              <a:spLocks noChangeArrowheads="1"/>
            </p:cNvSpPr>
            <p:nvPr/>
          </p:nvSpPr>
          <p:spPr bwMode="auto">
            <a:xfrm>
              <a:off x="5527675" y="3427412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P[3]</a:t>
              </a:r>
            </a:p>
          </p:txBody>
        </p:sp>
        <p:sp>
          <p:nvSpPr>
            <p:cNvPr id="27682" name="TextBox 69"/>
            <p:cNvSpPr txBox="1">
              <a:spLocks noChangeArrowheads="1"/>
            </p:cNvSpPr>
            <p:nvPr/>
          </p:nvSpPr>
          <p:spPr bwMode="auto">
            <a:xfrm>
              <a:off x="5919788" y="3802062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P[4]</a:t>
              </a:r>
            </a:p>
          </p:txBody>
        </p:sp>
        <p:sp>
          <p:nvSpPr>
            <p:cNvPr id="27683" name="TextBox 70"/>
            <p:cNvSpPr txBox="1">
              <a:spLocks noChangeArrowheads="1"/>
            </p:cNvSpPr>
            <p:nvPr/>
          </p:nvSpPr>
          <p:spPr bwMode="auto">
            <a:xfrm>
              <a:off x="6321425" y="4183062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P[5]</a:t>
              </a:r>
            </a:p>
          </p:txBody>
        </p:sp>
        <p:sp>
          <p:nvSpPr>
            <p:cNvPr id="27684" name="TextBox 71"/>
            <p:cNvSpPr txBox="1">
              <a:spLocks noChangeArrowheads="1"/>
            </p:cNvSpPr>
            <p:nvPr/>
          </p:nvSpPr>
          <p:spPr bwMode="auto">
            <a:xfrm>
              <a:off x="6791325" y="4514850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P[6]</a:t>
              </a: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Ghost Cells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2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7AEF1E-2E88-46A0-B848-7C0E8AE90FE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62F691D-A57B-42B8-97B3-56D40D5274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5F163ED-9277-4B0D-AC67-2DD7893499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49147</TotalTime>
  <Words>2284</Words>
  <Application>Microsoft Macintosh PowerPoint</Application>
  <PresentationFormat>On-screen Show (4:3)</PresentationFormat>
  <Paragraphs>613</Paragraphs>
  <Slides>26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CS/EE 217: GPU Architecture and Parallel Programming   Tiled Convolution</vt:lpstr>
      <vt:lpstr>Objective</vt:lpstr>
      <vt:lpstr>Tiled 1D Convolution Basic Idea</vt:lpstr>
      <vt:lpstr>Loading the left halo </vt:lpstr>
      <vt:lpstr>Loading the internal elements</vt:lpstr>
      <vt:lpstr>Loading the right halo </vt:lpstr>
      <vt:lpstr>PowerPoint Presentation</vt:lpstr>
      <vt:lpstr>Shared Memory Data Reuse</vt:lpstr>
      <vt:lpstr>Ghost Cells</vt:lpstr>
      <vt:lpstr>PowerPoint Presentation</vt:lpstr>
      <vt:lpstr>2D convolution with Tiling P</vt:lpstr>
      <vt:lpstr>Tiling N</vt:lpstr>
      <vt:lpstr>High-Level Tiling Strategy</vt:lpstr>
      <vt:lpstr>Output Tiling and Thread Index  (P)</vt:lpstr>
      <vt:lpstr>Input tiles need to be larger than output tiles.</vt:lpstr>
      <vt:lpstr>Dealing with Mismatch</vt:lpstr>
      <vt:lpstr>Setting up blocks</vt:lpstr>
      <vt:lpstr>Using constant memory for mask</vt:lpstr>
      <vt:lpstr>Shifting from output coordinates to input coordinates</vt:lpstr>
      <vt:lpstr>Shifting from output coordinates to input coordinate </vt:lpstr>
      <vt:lpstr>Threads that loads halos outside N should return 0.0 </vt:lpstr>
      <vt:lpstr>Taking Care of Boundaries</vt:lpstr>
      <vt:lpstr>Some threads do not participate in calculating output.</vt:lpstr>
      <vt:lpstr>Some threads do not write output</vt:lpstr>
      <vt:lpstr>In General</vt:lpstr>
      <vt:lpstr>Any MORE QUESTIONS? Read Chapter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Kirk</dc:creator>
  <cp:lastModifiedBy>Nael Abu-Ghazaleh</cp:lastModifiedBy>
  <cp:revision>256</cp:revision>
  <dcterms:created xsi:type="dcterms:W3CDTF">1601-01-01T00:00:00Z</dcterms:created>
  <dcterms:modified xsi:type="dcterms:W3CDTF">2015-10-14T12:53:29Z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