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56" r:id="rId5"/>
    <p:sldId id="419" r:id="rId6"/>
    <p:sldId id="418" r:id="rId7"/>
    <p:sldId id="420" r:id="rId8"/>
    <p:sldId id="421" r:id="rId9"/>
    <p:sldId id="422" r:id="rId10"/>
    <p:sldId id="412" r:id="rId11"/>
    <p:sldId id="413" r:id="rId12"/>
    <p:sldId id="414" r:id="rId13"/>
    <p:sldId id="417" r:id="rId14"/>
    <p:sldId id="415" r:id="rId15"/>
    <p:sldId id="416" r:id="rId16"/>
    <p:sldId id="391" r:id="rId17"/>
    <p:sldId id="393" r:id="rId18"/>
    <p:sldId id="392" r:id="rId19"/>
    <p:sldId id="398" r:id="rId20"/>
    <p:sldId id="399" r:id="rId21"/>
    <p:sldId id="400" r:id="rId22"/>
    <p:sldId id="401" r:id="rId23"/>
    <p:sldId id="402" r:id="rId24"/>
    <p:sldId id="403" r:id="rId25"/>
    <p:sldId id="397" r:id="rId26"/>
    <p:sldId id="394" r:id="rId27"/>
    <p:sldId id="396" r:id="rId28"/>
    <p:sldId id="423" r:id="rId29"/>
    <p:sldId id="411" r:id="rId30"/>
    <p:sldId id="395" r:id="rId31"/>
    <p:sldId id="405" r:id="rId32"/>
    <p:sldId id="406" r:id="rId33"/>
    <p:sldId id="404" r:id="rId34"/>
  </p:sldIdLst>
  <p:sldSz cx="9144000" cy="6858000" type="screen4x3"/>
  <p:notesSz cx="7315200" cy="9601200"/>
  <p:defaultTextStyle>
    <a:defPPr>
      <a:defRPr lang="en-US"/>
    </a:defPPr>
    <a:lvl1pPr algn="l" rtl="0" fontAlgn="base">
      <a:spcBef>
        <a:spcPct val="0"/>
      </a:spcBef>
      <a:spcAft>
        <a:spcPct val="0"/>
      </a:spcAft>
      <a:defRPr sz="1600" kern="1200">
        <a:solidFill>
          <a:schemeClr val="tx1"/>
        </a:solidFill>
        <a:latin typeface="Palatino" pitchFamily="18" charset="0"/>
        <a:ea typeface="+mn-ea"/>
        <a:cs typeface="+mn-cs"/>
      </a:defRPr>
    </a:lvl1pPr>
    <a:lvl2pPr marL="457200" algn="l" rtl="0" fontAlgn="base">
      <a:spcBef>
        <a:spcPct val="0"/>
      </a:spcBef>
      <a:spcAft>
        <a:spcPct val="0"/>
      </a:spcAft>
      <a:defRPr sz="1600" kern="1200">
        <a:solidFill>
          <a:schemeClr val="tx1"/>
        </a:solidFill>
        <a:latin typeface="Palatino" pitchFamily="18" charset="0"/>
        <a:ea typeface="+mn-ea"/>
        <a:cs typeface="+mn-cs"/>
      </a:defRPr>
    </a:lvl2pPr>
    <a:lvl3pPr marL="914400" algn="l" rtl="0" fontAlgn="base">
      <a:spcBef>
        <a:spcPct val="0"/>
      </a:spcBef>
      <a:spcAft>
        <a:spcPct val="0"/>
      </a:spcAft>
      <a:defRPr sz="1600" kern="1200">
        <a:solidFill>
          <a:schemeClr val="tx1"/>
        </a:solidFill>
        <a:latin typeface="Palatino" pitchFamily="18" charset="0"/>
        <a:ea typeface="+mn-ea"/>
        <a:cs typeface="+mn-cs"/>
      </a:defRPr>
    </a:lvl3pPr>
    <a:lvl4pPr marL="1371600" algn="l" rtl="0" fontAlgn="base">
      <a:spcBef>
        <a:spcPct val="0"/>
      </a:spcBef>
      <a:spcAft>
        <a:spcPct val="0"/>
      </a:spcAft>
      <a:defRPr sz="1600" kern="1200">
        <a:solidFill>
          <a:schemeClr val="tx1"/>
        </a:solidFill>
        <a:latin typeface="Palatino" pitchFamily="18" charset="0"/>
        <a:ea typeface="+mn-ea"/>
        <a:cs typeface="+mn-cs"/>
      </a:defRPr>
    </a:lvl4pPr>
    <a:lvl5pPr marL="1828800" algn="l" rtl="0" fontAlgn="base">
      <a:spcBef>
        <a:spcPct val="0"/>
      </a:spcBef>
      <a:spcAft>
        <a:spcPct val="0"/>
      </a:spcAft>
      <a:defRPr sz="1600" kern="1200">
        <a:solidFill>
          <a:schemeClr val="tx1"/>
        </a:solidFill>
        <a:latin typeface="Palatino" pitchFamily="18" charset="0"/>
        <a:ea typeface="+mn-ea"/>
        <a:cs typeface="+mn-cs"/>
      </a:defRPr>
    </a:lvl5pPr>
    <a:lvl6pPr marL="2286000" algn="l" defTabSz="914400" rtl="0" eaLnBrk="1" latinLnBrk="0" hangingPunct="1">
      <a:defRPr sz="1600" kern="1200">
        <a:solidFill>
          <a:schemeClr val="tx1"/>
        </a:solidFill>
        <a:latin typeface="Palatino" pitchFamily="18" charset="0"/>
        <a:ea typeface="+mn-ea"/>
        <a:cs typeface="+mn-cs"/>
      </a:defRPr>
    </a:lvl6pPr>
    <a:lvl7pPr marL="2743200" algn="l" defTabSz="914400" rtl="0" eaLnBrk="1" latinLnBrk="0" hangingPunct="1">
      <a:defRPr sz="1600" kern="1200">
        <a:solidFill>
          <a:schemeClr val="tx1"/>
        </a:solidFill>
        <a:latin typeface="Palatino" pitchFamily="18" charset="0"/>
        <a:ea typeface="+mn-ea"/>
        <a:cs typeface="+mn-cs"/>
      </a:defRPr>
    </a:lvl7pPr>
    <a:lvl8pPr marL="3200400" algn="l" defTabSz="914400" rtl="0" eaLnBrk="1" latinLnBrk="0" hangingPunct="1">
      <a:defRPr sz="1600" kern="1200">
        <a:solidFill>
          <a:schemeClr val="tx1"/>
        </a:solidFill>
        <a:latin typeface="Palatino" pitchFamily="18" charset="0"/>
        <a:ea typeface="+mn-ea"/>
        <a:cs typeface="+mn-cs"/>
      </a:defRPr>
    </a:lvl8pPr>
    <a:lvl9pPr marL="3657600" algn="l" defTabSz="914400" rtl="0" eaLnBrk="1" latinLnBrk="0" hangingPunct="1">
      <a:defRPr sz="1600" kern="1200">
        <a:solidFill>
          <a:schemeClr val="tx1"/>
        </a:solidFill>
        <a:latin typeface="Palatino"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1"/>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8" autoAdjust="0"/>
    <p:restoredTop sz="79558" autoAdjust="0"/>
  </p:normalViewPr>
  <p:slideViewPr>
    <p:cSldViewPr>
      <p:cViewPr>
        <p:scale>
          <a:sx n="100" d="100"/>
          <a:sy n="100" d="100"/>
        </p:scale>
        <p:origin x="-2680" y="-44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5200">
              <a:defRPr sz="1200"/>
            </a:lvl1pPr>
          </a:lstStyle>
          <a:p>
            <a:pPr>
              <a:defRPr/>
            </a:pPr>
            <a:endParaRPr lang="en-US"/>
          </a:p>
        </p:txBody>
      </p:sp>
      <p:sp>
        <p:nvSpPr>
          <p:cNvPr id="12291"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5200">
              <a:defRPr sz="1200"/>
            </a:lvl1pPr>
          </a:lstStyle>
          <a:p>
            <a:pPr>
              <a:defRPr/>
            </a:pPr>
            <a:endParaRPr lang="en-US"/>
          </a:p>
        </p:txBody>
      </p:sp>
      <p:sp>
        <p:nvSpPr>
          <p:cNvPr id="1229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5200">
              <a:defRPr sz="1200"/>
            </a:lvl1pPr>
          </a:lstStyle>
          <a:p>
            <a:pPr>
              <a:defRPr/>
            </a:pPr>
            <a:endParaRPr lang="en-US"/>
          </a:p>
        </p:txBody>
      </p:sp>
      <p:sp>
        <p:nvSpPr>
          <p:cNvPr id="1229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5200">
              <a:defRPr sz="1200"/>
            </a:lvl1pPr>
          </a:lstStyle>
          <a:p>
            <a:pPr>
              <a:defRPr/>
            </a:pPr>
            <a:fld id="{D735A078-81DB-4CC4-812B-EDD2520A8D3E}" type="slidenum">
              <a:rPr lang="en-US"/>
              <a:pPr>
                <a:defRPr/>
              </a:pPr>
              <a:t>‹#›</a:t>
            </a:fld>
            <a:endParaRPr lang="en-US"/>
          </a:p>
        </p:txBody>
      </p:sp>
    </p:spTree>
    <p:extLst>
      <p:ext uri="{BB962C8B-B14F-4D97-AF65-F5344CB8AC3E}">
        <p14:creationId xmlns:p14="http://schemas.microsoft.com/office/powerpoint/2010/main" val="2745341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defTabSz="949325" eaLnBrk="0" hangingPunct="0">
              <a:defRPr sz="1200">
                <a:latin typeface="Times New Roman" pitchFamily="18" charset="0"/>
              </a:defRPr>
            </a:lvl1pPr>
          </a:lstStyle>
          <a:p>
            <a:pPr>
              <a:defRPr/>
            </a:pPr>
            <a:endParaRPr lang="en-US"/>
          </a:p>
        </p:txBody>
      </p:sp>
      <p:sp>
        <p:nvSpPr>
          <p:cNvPr id="2355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algn="r" defTabSz="949325" eaLnBrk="0" hangingPunct="0">
              <a:defRPr sz="1200">
                <a:latin typeface="Times New Roman" pitchFamily="18"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730250" y="4560888"/>
            <a:ext cx="5854700" cy="4319587"/>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defTabSz="949325" eaLnBrk="0" hangingPunct="0">
              <a:defRPr sz="1200">
                <a:latin typeface="Times New Roman" pitchFamily="18" charset="0"/>
              </a:defRPr>
            </a:lvl1pPr>
          </a:lstStyle>
          <a:p>
            <a:pPr>
              <a:defRPr/>
            </a:pPr>
            <a:endParaRPr lang="en-US"/>
          </a:p>
        </p:txBody>
      </p:sp>
      <p:sp>
        <p:nvSpPr>
          <p:cNvPr id="2355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algn="r" defTabSz="949325" eaLnBrk="0" hangingPunct="0">
              <a:defRPr sz="1200">
                <a:latin typeface="Times New Roman" pitchFamily="18" charset="0"/>
              </a:defRPr>
            </a:lvl1pPr>
          </a:lstStyle>
          <a:p>
            <a:pPr>
              <a:defRPr/>
            </a:pPr>
            <a:fld id="{C6D60644-4EFD-4AF6-93FF-77C38B012384}" type="slidenum">
              <a:rPr lang="en-US"/>
              <a:pPr>
                <a:defRPr/>
              </a:pPr>
              <a:t>‹#›</a:t>
            </a:fld>
            <a:endParaRPr lang="en-US"/>
          </a:p>
        </p:txBody>
      </p:sp>
    </p:spTree>
    <p:extLst>
      <p:ext uri="{BB962C8B-B14F-4D97-AF65-F5344CB8AC3E}">
        <p14:creationId xmlns:p14="http://schemas.microsoft.com/office/powerpoint/2010/main" val="33721438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Cache_(computing)" TargetMode="External"/><Relationship Id="rId4" Type="http://schemas.openxmlformats.org/officeDocument/2006/relationships/hyperlink" Target="http://en.wikipedia.org/wiki/CPU_cache" TargetMode="External"/><Relationship Id="rId5" Type="http://schemas.openxmlformats.org/officeDocument/2006/relationships/hyperlink" Target="http://en.wikipedia.org/wiki/Multiprocessing" TargetMode="External"/><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78266ABD-8A43-4384-9D73-FD3492C6FEDA}" type="slidenum">
              <a:rPr lang="en-US" sz="1200" smtClean="0">
                <a:latin typeface="Times New Roman" pitchFamily="18" charset="0"/>
              </a:rPr>
              <a:pPr/>
              <a:t>15</a:t>
            </a:fld>
            <a:endParaRPr lang="en-US" sz="120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76313" y="4560888"/>
            <a:ext cx="5362575"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Global, constant, and texture memory spaces are persistent across kernels called by the same application.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403DBE86-E74C-4324-83C8-C5FD9ED75870}" type="slidenum">
              <a:rPr lang="en-US" sz="1200" smtClean="0">
                <a:latin typeface="Times New Roman" pitchFamily="18" charset="0"/>
              </a:rPr>
              <a:pPr/>
              <a:t>16</a:t>
            </a:fld>
            <a:endParaRPr lang="en-US" sz="1200"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Use backpack analogy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0FCA6464-F32A-4E27-976C-FB11FF9C1657}" type="slidenum">
              <a:rPr lang="en-US" sz="1200" smtClean="0">
                <a:latin typeface="Times New Roman" pitchFamily="18" charset="0"/>
              </a:rPr>
              <a:pPr/>
              <a:t>17</a:t>
            </a:fld>
            <a:endParaRPr lang="en-US" sz="1200"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Use back pack analogy here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E312B104-9CAA-474E-8883-57F3B37F2D90}" type="slidenum">
              <a:rPr lang="en-US" sz="1200" smtClean="0">
                <a:latin typeface="Times New Roman" pitchFamily="18" charset="0"/>
              </a:rPr>
              <a:pPr/>
              <a:t>18</a:t>
            </a:fld>
            <a:endParaRPr lang="en-US" sz="1200"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Cache is transparent vs scratchpad which isn’t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B7D616C9-C688-4768-BAD0-5A49337E5783}" type="slidenum">
              <a:rPr lang="en-US" sz="1200" smtClean="0">
                <a:latin typeface="Times New Roman" pitchFamily="18" charset="0"/>
              </a:rPr>
              <a:pPr/>
              <a:t>21</a:t>
            </a:fld>
            <a:endParaRPr lang="en-US" sz="120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Use back pack analogy here.</a:t>
            </a:r>
          </a:p>
          <a:p>
            <a:endParaRPr lang="en-US" dirty="0" smtClean="0"/>
          </a:p>
          <a:p>
            <a:r>
              <a:rPr lang="en-US" sz="1200" kern="1200" dirty="0" smtClean="0">
                <a:solidFill>
                  <a:schemeClr val="tx1"/>
                </a:solidFill>
                <a:latin typeface="Times New Roman" pitchFamily="18" charset="0"/>
                <a:ea typeface="+mn-ea"/>
                <a:cs typeface="+mn-cs"/>
              </a:rPr>
              <a:t>n computing, </a:t>
            </a:r>
            <a:r>
              <a:rPr lang="en-US" sz="1200" b="1" kern="1200" dirty="0" smtClean="0">
                <a:solidFill>
                  <a:schemeClr val="tx1"/>
                </a:solidFill>
                <a:latin typeface="Times New Roman" pitchFamily="18" charset="0"/>
                <a:ea typeface="+mn-ea"/>
                <a:cs typeface="+mn-cs"/>
              </a:rPr>
              <a:t>cache coherence</a:t>
            </a:r>
            <a:r>
              <a:rPr lang="en-US" sz="1200" b="0" kern="1200" dirty="0" smtClean="0">
                <a:solidFill>
                  <a:schemeClr val="tx1"/>
                </a:solidFill>
                <a:latin typeface="Times New Roman" pitchFamily="18" charset="0"/>
                <a:ea typeface="+mn-ea"/>
                <a:cs typeface="+mn-cs"/>
              </a:rPr>
              <a:t> refers to the consistency of data stored in local </a:t>
            </a:r>
            <a:r>
              <a:rPr lang="en-US" sz="1200" b="0" kern="1200" dirty="0" smtClean="0">
                <a:solidFill>
                  <a:schemeClr val="tx1"/>
                </a:solidFill>
                <a:latin typeface="Times New Roman" pitchFamily="18" charset="0"/>
                <a:ea typeface="+mn-ea"/>
                <a:cs typeface="+mn-cs"/>
                <a:hlinkClick r:id="rId3"/>
              </a:rPr>
              <a:t>caches of a shared resource.</a:t>
            </a:r>
          </a:p>
          <a:p>
            <a:r>
              <a:rPr lang="en-US" sz="1200" b="0" kern="1200" dirty="0" smtClean="0">
                <a:solidFill>
                  <a:schemeClr val="tx1"/>
                </a:solidFill>
                <a:latin typeface="Times New Roman" pitchFamily="18" charset="0"/>
                <a:ea typeface="+mn-ea"/>
                <a:cs typeface="+mn-cs"/>
              </a:rPr>
              <a:t>When clients in a system maintain </a:t>
            </a:r>
            <a:r>
              <a:rPr lang="en-US" sz="1200" b="0" kern="1200" dirty="0" smtClean="0">
                <a:solidFill>
                  <a:schemeClr val="tx1"/>
                </a:solidFill>
                <a:latin typeface="Times New Roman" pitchFamily="18" charset="0"/>
                <a:ea typeface="+mn-ea"/>
                <a:cs typeface="+mn-cs"/>
                <a:hlinkClick r:id="rId4"/>
              </a:rPr>
              <a:t>caches of a common memory resource, problems may arise with inconsistent data. This is particularly true of CPUs in a </a:t>
            </a:r>
            <a:r>
              <a:rPr lang="en-US" sz="1200" b="0" kern="1200" dirty="0" smtClean="0">
                <a:solidFill>
                  <a:schemeClr val="tx1"/>
                </a:solidFill>
                <a:latin typeface="Times New Roman" pitchFamily="18" charset="0"/>
                <a:ea typeface="+mn-ea"/>
                <a:cs typeface="+mn-cs"/>
                <a:hlinkClick r:id="rId5"/>
              </a:rPr>
              <a:t>multiprocessing system. Referring to the "Multiple Caches of Shared Resource" figure, if the top client has a copy of a memory block from a previous read and the bottom client changes that memory block, the top client could be left with an invalid cache of memory without any notification of the change. Cache coherence is intended to manage such conflicts and maintain consistency between cache and memory.</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E9D38B40-E9AF-42A2-BF31-EFDA9FF350BC}" type="slidenum">
              <a:rPr lang="en-US" sz="1200" smtClean="0">
                <a:latin typeface="Times New Roman" pitchFamily="18" charset="0"/>
              </a:rPr>
              <a:pPr/>
              <a:t>24</a:t>
            </a:fld>
            <a:endParaRPr lang="en-US" sz="1200"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76313" y="4560888"/>
            <a:ext cx="5362575"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Global, constant, and texture memory spaces are persistent across kernels called by the same application.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D20AD2AA-554D-4B53-9BB9-575779AD3224}" type="slidenum">
              <a:rPr lang="en-US"/>
              <a:pPr>
                <a:defRPr/>
              </a:pPr>
              <a:t>‹#›</a:t>
            </a:fld>
            <a:endParaRPr lang="en-US"/>
          </a:p>
        </p:txBody>
      </p:sp>
    </p:spTree>
    <p:extLst>
      <p:ext uri="{BB962C8B-B14F-4D97-AF65-F5344CB8AC3E}">
        <p14:creationId xmlns:p14="http://schemas.microsoft.com/office/powerpoint/2010/main" val="2427038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831C2621-3608-4877-8039-D61C11F05DD5}" type="slidenum">
              <a:rPr lang="en-US"/>
              <a:pPr>
                <a:defRPr/>
              </a:pPr>
              <a:t>‹#›</a:t>
            </a:fld>
            <a:endParaRPr lang="en-US"/>
          </a:p>
        </p:txBody>
      </p:sp>
    </p:spTree>
    <p:extLst>
      <p:ext uri="{BB962C8B-B14F-4D97-AF65-F5344CB8AC3E}">
        <p14:creationId xmlns:p14="http://schemas.microsoft.com/office/powerpoint/2010/main" val="102111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0764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60769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4196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602C74EA-270F-4AEB-8092-2AFDA3461CF3}" type="slidenum">
              <a:rPr lang="en-US"/>
              <a:pPr>
                <a:defRPr/>
              </a:pPr>
              <a:t>‹#›</a:t>
            </a:fld>
            <a:endParaRPr lang="en-US"/>
          </a:p>
        </p:txBody>
      </p:sp>
    </p:spTree>
    <p:extLst>
      <p:ext uri="{BB962C8B-B14F-4D97-AF65-F5344CB8AC3E}">
        <p14:creationId xmlns:p14="http://schemas.microsoft.com/office/powerpoint/2010/main" val="94375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524000"/>
            <a:ext cx="8305800" cy="4572000"/>
          </a:xfrm>
        </p:spPr>
        <p:txBody>
          <a:bodyPr/>
          <a:lstStyle/>
          <a:p>
            <a:pPr lvl="0"/>
            <a:endParaRPr lang="en-US" noProof="0" smtClean="0"/>
          </a:p>
        </p:txBody>
      </p:sp>
      <p:sp>
        <p:nvSpPr>
          <p:cNvPr id="4"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3E1E1AF7-8302-4DC2-B119-F50BFB05C3DA}" type="slidenum">
              <a:rPr lang="en-US"/>
              <a:pPr>
                <a:defRPr/>
              </a:pPr>
              <a:t>‹#›</a:t>
            </a:fld>
            <a:endParaRPr lang="en-US"/>
          </a:p>
        </p:txBody>
      </p:sp>
    </p:spTree>
    <p:extLst>
      <p:ext uri="{BB962C8B-B14F-4D97-AF65-F5344CB8AC3E}">
        <p14:creationId xmlns:p14="http://schemas.microsoft.com/office/powerpoint/2010/main" val="1317870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8305800" cy="4572000"/>
          </a:xfrm>
        </p:spPr>
        <p:txBody>
          <a:bodyPr/>
          <a:lstStyle/>
          <a:p>
            <a:pPr lvl="0"/>
            <a:endParaRPr lang="en-US" noProof="0" smtClean="0"/>
          </a:p>
        </p:txBody>
      </p:sp>
      <p:sp>
        <p:nvSpPr>
          <p:cNvPr id="4"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E5E30F3B-016A-4019-8F69-A938F15C6F7A}" type="slidenum">
              <a:rPr lang="en-US"/>
              <a:pPr>
                <a:defRPr/>
              </a:pPr>
              <a:t>‹#›</a:t>
            </a:fld>
            <a:endParaRPr lang="en-US"/>
          </a:p>
        </p:txBody>
      </p:sp>
    </p:spTree>
    <p:extLst>
      <p:ext uri="{BB962C8B-B14F-4D97-AF65-F5344CB8AC3E}">
        <p14:creationId xmlns:p14="http://schemas.microsoft.com/office/powerpoint/2010/main" val="1951641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8862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A036330B-180F-49DC-B59C-3B89452FC236}" type="slidenum">
              <a:rPr lang="en-US"/>
              <a:pPr>
                <a:defRPr/>
              </a:pPr>
              <a:t>‹#›</a:t>
            </a:fld>
            <a:endParaRPr lang="en-US"/>
          </a:p>
        </p:txBody>
      </p:sp>
    </p:spTree>
    <p:extLst>
      <p:ext uri="{BB962C8B-B14F-4D97-AF65-F5344CB8AC3E}">
        <p14:creationId xmlns:p14="http://schemas.microsoft.com/office/powerpoint/2010/main" val="2847933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5720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62A46D82-73E8-4CB3-8B05-AA66F8C47AE4}" type="slidenum">
              <a:rPr lang="en-US"/>
              <a:pPr>
                <a:defRPr/>
              </a:pPr>
              <a:t>‹#›</a:t>
            </a:fld>
            <a:endParaRPr lang="en-US"/>
          </a:p>
        </p:txBody>
      </p:sp>
    </p:spTree>
    <p:extLst>
      <p:ext uri="{BB962C8B-B14F-4D97-AF65-F5344CB8AC3E}">
        <p14:creationId xmlns:p14="http://schemas.microsoft.com/office/powerpoint/2010/main" val="239615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457200" y="6324600"/>
            <a:ext cx="42672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4AD239B9-F15A-41E8-BF0C-4F639FB007B9}" type="slidenum">
              <a:rPr lang="en-US"/>
              <a:pPr>
                <a:defRPr/>
              </a:pPr>
              <a:t>‹#›</a:t>
            </a:fld>
            <a:endParaRPr lang="en-US"/>
          </a:p>
        </p:txBody>
      </p:sp>
    </p:spTree>
    <p:extLst>
      <p:ext uri="{BB962C8B-B14F-4D97-AF65-F5344CB8AC3E}">
        <p14:creationId xmlns:p14="http://schemas.microsoft.com/office/powerpoint/2010/main" val="2906737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457200" y="6324600"/>
            <a:ext cx="45720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83CF026C-54FA-478B-B8A0-183EDB77745C}" type="slidenum">
              <a:rPr lang="en-US"/>
              <a:pPr>
                <a:defRPr/>
              </a:pPr>
              <a:t>‹#›</a:t>
            </a:fld>
            <a:endParaRPr lang="en-US"/>
          </a:p>
        </p:txBody>
      </p:sp>
    </p:spTree>
    <p:extLst>
      <p:ext uri="{BB962C8B-B14F-4D97-AF65-F5344CB8AC3E}">
        <p14:creationId xmlns:p14="http://schemas.microsoft.com/office/powerpoint/2010/main" val="25537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8" name="Rectangle 6"/>
          <p:cNvSpPr>
            <a:spLocks noGrp="1" noChangeArrowheads="1"/>
          </p:cNvSpPr>
          <p:nvPr>
            <p:ph type="sldNum" sz="quarter" idx="11"/>
          </p:nvPr>
        </p:nvSpPr>
        <p:spPr/>
        <p:txBody>
          <a:bodyPr/>
          <a:lstStyle>
            <a:lvl1pPr>
              <a:defRPr/>
            </a:lvl1pPr>
          </a:lstStyle>
          <a:p>
            <a:pPr>
              <a:defRPr/>
            </a:pPr>
            <a:fld id="{F1538659-8CDD-4CC0-9B9F-ACF49BDDFC94}" type="slidenum">
              <a:rPr lang="en-US"/>
              <a:pPr>
                <a:defRPr/>
              </a:pPr>
              <a:t>‹#›</a:t>
            </a:fld>
            <a:endParaRPr lang="en-US"/>
          </a:p>
        </p:txBody>
      </p:sp>
    </p:spTree>
    <p:extLst>
      <p:ext uri="{BB962C8B-B14F-4D97-AF65-F5344CB8AC3E}">
        <p14:creationId xmlns:p14="http://schemas.microsoft.com/office/powerpoint/2010/main" val="227882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4" name="Rectangle 6"/>
          <p:cNvSpPr>
            <a:spLocks noGrp="1" noChangeArrowheads="1"/>
          </p:cNvSpPr>
          <p:nvPr>
            <p:ph type="sldNum" sz="quarter" idx="11"/>
          </p:nvPr>
        </p:nvSpPr>
        <p:spPr/>
        <p:txBody>
          <a:bodyPr/>
          <a:lstStyle>
            <a:lvl1pPr>
              <a:defRPr/>
            </a:lvl1pPr>
          </a:lstStyle>
          <a:p>
            <a:pPr>
              <a:defRPr/>
            </a:pPr>
            <a:fld id="{1A4A8456-DE59-43D8-8060-F6C0D99252E8}" type="slidenum">
              <a:rPr lang="en-US"/>
              <a:pPr>
                <a:defRPr/>
              </a:pPr>
              <a:t>‹#›</a:t>
            </a:fld>
            <a:endParaRPr lang="en-US"/>
          </a:p>
        </p:txBody>
      </p:sp>
    </p:spTree>
    <p:extLst>
      <p:ext uri="{BB962C8B-B14F-4D97-AF65-F5344CB8AC3E}">
        <p14:creationId xmlns:p14="http://schemas.microsoft.com/office/powerpoint/2010/main" val="18158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3" name="Rectangle 6"/>
          <p:cNvSpPr>
            <a:spLocks noGrp="1" noChangeArrowheads="1"/>
          </p:cNvSpPr>
          <p:nvPr>
            <p:ph type="sldNum" sz="quarter" idx="11"/>
          </p:nvPr>
        </p:nvSpPr>
        <p:spPr/>
        <p:txBody>
          <a:bodyPr/>
          <a:lstStyle>
            <a:lvl1pPr>
              <a:defRPr/>
            </a:lvl1pPr>
          </a:lstStyle>
          <a:p>
            <a:pPr>
              <a:defRPr/>
            </a:pPr>
            <a:fld id="{9BED21CF-490F-4886-8485-8A1EA9FF701A}" type="slidenum">
              <a:rPr lang="en-US"/>
              <a:pPr>
                <a:defRPr/>
              </a:pPr>
              <a:t>‹#›</a:t>
            </a:fld>
            <a:endParaRPr lang="en-US"/>
          </a:p>
        </p:txBody>
      </p:sp>
    </p:spTree>
    <p:extLst>
      <p:ext uri="{BB962C8B-B14F-4D97-AF65-F5344CB8AC3E}">
        <p14:creationId xmlns:p14="http://schemas.microsoft.com/office/powerpoint/2010/main" val="251440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457200" y="6324600"/>
            <a:ext cx="44196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EBE4D394-6B2B-4A84-A4E8-2947CB4BA6AB}" type="slidenum">
              <a:rPr lang="en-US"/>
              <a:pPr>
                <a:defRPr/>
              </a:pPr>
              <a:t>‹#›</a:t>
            </a:fld>
            <a:endParaRPr lang="en-US"/>
          </a:p>
        </p:txBody>
      </p:sp>
    </p:spTree>
    <p:extLst>
      <p:ext uri="{BB962C8B-B14F-4D97-AF65-F5344CB8AC3E}">
        <p14:creationId xmlns:p14="http://schemas.microsoft.com/office/powerpoint/2010/main" val="80091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457200" y="6324600"/>
            <a:ext cx="42672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8CCAD6C7-073C-4CFD-ADCC-C88D8FA67720}" type="slidenum">
              <a:rPr lang="en-US"/>
              <a:pPr>
                <a:defRPr/>
              </a:pPr>
              <a:t>‹#›</a:t>
            </a:fld>
            <a:endParaRPr lang="en-US"/>
          </a:p>
        </p:txBody>
      </p:sp>
    </p:spTree>
    <p:extLst>
      <p:ext uri="{BB962C8B-B14F-4D97-AF65-F5344CB8AC3E}">
        <p14:creationId xmlns:p14="http://schemas.microsoft.com/office/powerpoint/2010/main" val="2918386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8305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324600"/>
            <a:ext cx="4876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Times New Roman" pitchFamily="18" charset="0"/>
              </a:defRPr>
            </a:lvl1pPr>
          </a:lstStyle>
          <a:p>
            <a:pPr>
              <a:defRPr/>
            </a:pPr>
            <a:r>
              <a:rPr lang="en-US" smtClean="0"/>
              <a:t>© David Kirk/NVIDIA and Wen-mei W. Hwu       ECE408/CS483/ECE498al University of Illinois, 2007-2012</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5912D87F-C3A2-481C-B76D-509B49A71186}" type="slidenum">
              <a:rPr lang="en-US"/>
              <a:pPr>
                <a:defRPr/>
              </a:pPr>
              <a:t>‹#›</a:t>
            </a:fld>
            <a:endParaRPr lang="en-US"/>
          </a:p>
        </p:txBody>
      </p:sp>
      <p:sp>
        <p:nvSpPr>
          <p:cNvPr id="2" name="Line 7"/>
          <p:cNvSpPr>
            <a:spLocks noChangeShapeType="1"/>
          </p:cNvSpPr>
          <p:nvPr userDrawn="1"/>
        </p:nvSpPr>
        <p:spPr bwMode="auto">
          <a:xfrm>
            <a:off x="304800" y="228600"/>
            <a:ext cx="0" cy="64008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8"/>
          <p:cNvSpPr>
            <a:spLocks noChangeShapeType="1"/>
          </p:cNvSpPr>
          <p:nvPr userDrawn="1"/>
        </p:nvSpPr>
        <p:spPr bwMode="auto">
          <a:xfrm>
            <a:off x="381000" y="228600"/>
            <a:ext cx="0" cy="64008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Lst>
  <p:hf hd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onvolution" TargetMode="External"/><Relationship Id="rId4" Type="http://schemas.openxmlformats.org/officeDocument/2006/relationships/hyperlink" Target="http://en.wikipedia.org/wiki/Impulse_response" TargetMode="External"/><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E3E0085-B684-490E-B030-322D239B49F0}" type="slidenum">
              <a:rPr lang="en-US" sz="1400" smtClean="0">
                <a:latin typeface="Times New Roman" pitchFamily="18" charset="0"/>
              </a:rPr>
              <a:pPr eaLnBrk="1" hangingPunct="1"/>
              <a:t>1</a:t>
            </a:fld>
            <a:endParaRPr lang="en-US" sz="1400" dirty="0" smtClean="0">
              <a:latin typeface="Times New Roman" pitchFamily="18" charset="0"/>
            </a:endParaRPr>
          </a:p>
        </p:txBody>
      </p:sp>
      <p:sp>
        <p:nvSpPr>
          <p:cNvPr id="16387" name="Rectangle 2"/>
          <p:cNvSpPr>
            <a:spLocks noGrp="1" noChangeArrowheads="1"/>
          </p:cNvSpPr>
          <p:nvPr>
            <p:ph type="ctrTitle"/>
          </p:nvPr>
        </p:nvSpPr>
        <p:spPr>
          <a:xfrm>
            <a:off x="457200" y="2286000"/>
            <a:ext cx="8305800" cy="1143000"/>
          </a:xfrm>
        </p:spPr>
        <p:txBody>
          <a:bodyPr/>
          <a:lstStyle/>
          <a:p>
            <a:pPr eaLnBrk="1" hangingPunct="1"/>
            <a:r>
              <a:rPr lang="en-US" sz="3600" dirty="0" smtClean="0">
                <a:latin typeface="Arial" charset="0"/>
                <a:ea typeface="Gulim" charset="0"/>
                <a:cs typeface="Gulim" charset="0"/>
              </a:rPr>
              <a:t>CS/EE 217</a:t>
            </a:r>
            <a:r>
              <a:rPr lang="en-US" sz="3600" dirty="0">
                <a:latin typeface="Arial" charset="0"/>
                <a:ea typeface="Gulim" charset="0"/>
                <a:cs typeface="Gulim" charset="0"/>
              </a:rPr>
              <a:t>: GPU Architecture and Parallel </a:t>
            </a:r>
            <a:r>
              <a:rPr lang="en-US" sz="3600" dirty="0" smtClean="0">
                <a:latin typeface="Arial" charset="0"/>
                <a:ea typeface="Gulim" charset="0"/>
                <a:cs typeface="Gulim" charset="0"/>
              </a:rPr>
              <a:t>Programming</a:t>
            </a:r>
            <a:br>
              <a:rPr lang="en-US" sz="3600" dirty="0" smtClean="0">
                <a:latin typeface="Arial" charset="0"/>
                <a:ea typeface="Gulim" charset="0"/>
                <a:cs typeface="Gulim" charset="0"/>
              </a:rPr>
            </a:br>
            <a:r>
              <a:rPr lang="en-US" sz="3600" dirty="0">
                <a:latin typeface="Arial" charset="0"/>
                <a:ea typeface="Gulim" charset="0"/>
                <a:cs typeface="Gulim" charset="0"/>
              </a:rPr>
              <a:t/>
            </a:r>
            <a:br>
              <a:rPr lang="en-US" sz="3600" dirty="0">
                <a:latin typeface="Arial" charset="0"/>
                <a:ea typeface="Gulim" charset="0"/>
                <a:cs typeface="Gulim" charset="0"/>
              </a:rPr>
            </a:br>
            <a:r>
              <a:rPr lang="en-US" dirty="0" smtClean="0"/>
              <a:t>Convolution, (with a side of Constant Memory and Caching)</a:t>
            </a:r>
          </a:p>
        </p:txBody>
      </p:sp>
      <p:sp>
        <p:nvSpPr>
          <p:cNvPr id="16388" name="Footer Placeholder 3"/>
          <p:cNvSpPr>
            <a:spLocks noGrp="1"/>
          </p:cNvSpPr>
          <p:nvPr>
            <p:ph type="ftr" sz="quarter" idx="10"/>
          </p:nvPr>
        </p:nvSpPr>
        <p:spPr>
          <a:xfrm>
            <a:off x="457200" y="6324600"/>
            <a:ext cx="4419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68275" indent="-168275"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dirty="0" smtClean="0"/>
              <a:t>© David Kirk/NVIDIA and Wen-mei W. </a:t>
            </a:r>
            <a:r>
              <a:rPr lang="en-US" sz="1200" dirty="0" err="1" smtClean="0"/>
              <a:t>Hwu</a:t>
            </a:r>
            <a:r>
              <a:rPr lang="en-US" sz="1200" dirty="0"/>
              <a:t>/</a:t>
            </a:r>
            <a:r>
              <a:rPr lang="en-US" sz="1200" dirty="0" smtClean="0"/>
              <a:t>University of Illinois, 2007-2012</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3"/>
          <p:cNvSpPr txBox="1">
            <a:spLocks noChangeArrowheads="1"/>
          </p:cNvSpPr>
          <p:nvPr/>
        </p:nvSpPr>
        <p:spPr bwMode="auto">
          <a:xfrm>
            <a:off x="304800" y="3200400"/>
            <a:ext cx="8596313" cy="3324225"/>
          </a:xfrm>
          <a:prstGeom prst="rect">
            <a:avLst/>
          </a:prstGeom>
          <a:solidFill>
            <a:schemeClr val="bg1">
              <a:lumMod val="85000"/>
            </a:schemeClr>
          </a:solidFill>
          <a:ln>
            <a:noFill/>
          </a:ln>
        </p:spPr>
        <p:txBody>
          <a:bodyPr>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defRPr/>
            </a:pPr>
            <a:r>
              <a:rPr lang="en-US" sz="1400" dirty="0" smtClean="0">
                <a:latin typeface="Courier New" pitchFamily="49" charset="0"/>
                <a:cs typeface="Courier New" pitchFamily="49" charset="0"/>
              </a:rPr>
              <a:t>__global__ void convolution_1D_basic_kernel(float *N, float *M, float *P,</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Width)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float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0;</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/2);</a:t>
            </a:r>
          </a:p>
          <a:p>
            <a:pPr eaLnBrk="1" hangingPunct="1">
              <a:defRPr/>
            </a:pPr>
            <a:r>
              <a:rPr lang="en-US" sz="1400" dirty="0" smtClean="0">
                <a:latin typeface="Courier New" pitchFamily="49" charset="0"/>
                <a:cs typeface="Courier New" pitchFamily="49" charset="0"/>
              </a:rPr>
              <a:t>  for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j = 0; j &lt;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j++) {</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 &gt;= 0 &amp;&amp;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 &lt; Width)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N[</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j]*M[j];</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P[</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a:t>
            </a:r>
          </a:p>
        </p:txBody>
      </p:sp>
      <p:sp>
        <p:nvSpPr>
          <p:cNvPr id="3" name="Title 2"/>
          <p:cNvSpPr>
            <a:spLocks noGrp="1"/>
          </p:cNvSpPr>
          <p:nvPr>
            <p:ph type="title"/>
          </p:nvPr>
        </p:nvSpPr>
        <p:spPr/>
        <p:txBody>
          <a:bodyPr/>
          <a:lstStyle/>
          <a:p>
            <a:r>
              <a:rPr lang="en-US" dirty="0" smtClean="0"/>
              <a:t>A 1D Convolution Kernel with Boundary </a:t>
            </a:r>
            <a:r>
              <a:rPr lang="en-US" dirty="0"/>
              <a:t>C</a:t>
            </a:r>
            <a:r>
              <a:rPr lang="en-US" dirty="0" smtClean="0"/>
              <a:t>ondition </a:t>
            </a:r>
            <a:r>
              <a:rPr lang="en-US" dirty="0"/>
              <a:t>H</a:t>
            </a:r>
            <a:r>
              <a:rPr lang="en-US" dirty="0" smtClean="0"/>
              <a:t>andling</a:t>
            </a:r>
            <a:endParaRPr lang="en-US" dirty="0"/>
          </a:p>
        </p:txBody>
      </p:sp>
      <p:sp>
        <p:nvSpPr>
          <p:cNvPr id="4" name="Text Placeholder 3"/>
          <p:cNvSpPr>
            <a:spLocks noGrp="1"/>
          </p:cNvSpPr>
          <p:nvPr>
            <p:ph type="body" sz="half" idx="1"/>
          </p:nvPr>
        </p:nvSpPr>
        <p:spPr/>
        <p:txBody>
          <a:bodyPr/>
          <a:lstStyle/>
          <a:p>
            <a:endParaRPr lang="en-US" dirty="0" smtClean="0"/>
          </a:p>
          <a:p>
            <a:r>
              <a:rPr lang="en-US" dirty="0" smtClean="0"/>
              <a:t>This kernel forces all elements outside the image to 0</a:t>
            </a:r>
            <a:endParaRPr lang="en-US" dirty="0"/>
          </a:p>
        </p:txBody>
      </p:sp>
    </p:spTree>
    <p:extLst>
      <p:ext uri="{BB962C8B-B14F-4D97-AF65-F5344CB8AC3E}">
        <p14:creationId xmlns:p14="http://schemas.microsoft.com/office/powerpoint/2010/main" val="6646743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9" name="Group 1"/>
          <p:cNvGrpSpPr>
            <a:grpSpLocks/>
          </p:cNvGrpSpPr>
          <p:nvPr/>
        </p:nvGrpSpPr>
        <p:grpSpPr bwMode="auto">
          <a:xfrm>
            <a:off x="800484" y="614362"/>
            <a:ext cx="7897813" cy="6146801"/>
            <a:chOff x="669925" y="-77788"/>
            <a:chExt cx="7897813" cy="6146801"/>
          </a:xfrm>
        </p:grpSpPr>
        <p:sp>
          <p:nvSpPr>
            <p:cNvPr id="38" name="Rectangle 37"/>
            <p:cNvSpPr/>
            <p:nvPr/>
          </p:nvSpPr>
          <p:spPr>
            <a:xfrm>
              <a:off x="9461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39" name="Rectangle 38"/>
            <p:cNvSpPr/>
            <p:nvPr/>
          </p:nvSpPr>
          <p:spPr>
            <a:xfrm>
              <a:off x="125730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0" name="Rectangle 39"/>
            <p:cNvSpPr/>
            <p:nvPr/>
          </p:nvSpPr>
          <p:spPr>
            <a:xfrm>
              <a:off x="156210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1" name="Rectangle 40"/>
            <p:cNvSpPr/>
            <p:nvPr/>
          </p:nvSpPr>
          <p:spPr>
            <a:xfrm>
              <a:off x="18605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2" name="Rectangle 41"/>
            <p:cNvSpPr/>
            <p:nvPr/>
          </p:nvSpPr>
          <p:spPr>
            <a:xfrm>
              <a:off x="21653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43" name="Rectangle 42"/>
            <p:cNvSpPr/>
            <p:nvPr/>
          </p:nvSpPr>
          <p:spPr>
            <a:xfrm>
              <a:off x="9461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4" name="Rectangle 43"/>
            <p:cNvSpPr/>
            <p:nvPr/>
          </p:nvSpPr>
          <p:spPr>
            <a:xfrm>
              <a:off x="125730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5" name="Rectangle 44"/>
            <p:cNvSpPr/>
            <p:nvPr/>
          </p:nvSpPr>
          <p:spPr>
            <a:xfrm>
              <a:off x="1560513"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46" name="Rectangle 45"/>
            <p:cNvSpPr/>
            <p:nvPr/>
          </p:nvSpPr>
          <p:spPr>
            <a:xfrm>
              <a:off x="18605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7" name="Rectangle 46"/>
            <p:cNvSpPr/>
            <p:nvPr/>
          </p:nvSpPr>
          <p:spPr>
            <a:xfrm>
              <a:off x="21653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8" name="Rectangle 47"/>
            <p:cNvSpPr/>
            <p:nvPr/>
          </p:nvSpPr>
          <p:spPr>
            <a:xfrm>
              <a:off x="94615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125730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555750" y="4703763"/>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86690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216535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3" name="Rectangle 52"/>
            <p:cNvSpPr/>
            <p:nvPr/>
          </p:nvSpPr>
          <p:spPr>
            <a:xfrm>
              <a:off x="9461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4" name="Rectangle 53"/>
            <p:cNvSpPr/>
            <p:nvPr/>
          </p:nvSpPr>
          <p:spPr>
            <a:xfrm>
              <a:off x="125730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5" name="Rectangle 54"/>
            <p:cNvSpPr/>
            <p:nvPr/>
          </p:nvSpPr>
          <p:spPr>
            <a:xfrm>
              <a:off x="15557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6" name="Rectangle 55"/>
            <p:cNvSpPr/>
            <p:nvPr/>
          </p:nvSpPr>
          <p:spPr>
            <a:xfrm>
              <a:off x="186690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7" name="Rectangle 56"/>
            <p:cNvSpPr/>
            <p:nvPr/>
          </p:nvSpPr>
          <p:spPr>
            <a:xfrm>
              <a:off x="21653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8" name="Rectangle 57"/>
            <p:cNvSpPr/>
            <p:nvPr/>
          </p:nvSpPr>
          <p:spPr>
            <a:xfrm>
              <a:off x="9461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59" name="Rectangle 58"/>
            <p:cNvSpPr/>
            <p:nvPr/>
          </p:nvSpPr>
          <p:spPr>
            <a:xfrm>
              <a:off x="125730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0" name="Rectangle 59"/>
            <p:cNvSpPr/>
            <p:nvPr/>
          </p:nvSpPr>
          <p:spPr>
            <a:xfrm>
              <a:off x="15557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1" name="Rectangle 60"/>
            <p:cNvSpPr/>
            <p:nvPr/>
          </p:nvSpPr>
          <p:spPr>
            <a:xfrm>
              <a:off x="186690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2" name="Rectangle 61"/>
            <p:cNvSpPr/>
            <p:nvPr/>
          </p:nvSpPr>
          <p:spPr>
            <a:xfrm>
              <a:off x="21653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3" name="Rectangle 62"/>
            <p:cNvSpPr/>
            <p:nvPr/>
          </p:nvSpPr>
          <p:spPr>
            <a:xfrm>
              <a:off x="38354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4" name="Rectangle 63"/>
            <p:cNvSpPr/>
            <p:nvPr/>
          </p:nvSpPr>
          <p:spPr>
            <a:xfrm>
              <a:off x="42926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65" name="Rectangle 64"/>
            <p:cNvSpPr/>
            <p:nvPr/>
          </p:nvSpPr>
          <p:spPr>
            <a:xfrm>
              <a:off x="4740275"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66" name="Rectangle 65"/>
            <p:cNvSpPr/>
            <p:nvPr/>
          </p:nvSpPr>
          <p:spPr>
            <a:xfrm>
              <a:off x="52070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67" name="Rectangle 66"/>
            <p:cNvSpPr/>
            <p:nvPr/>
          </p:nvSpPr>
          <p:spPr>
            <a:xfrm>
              <a:off x="56642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85" name="Rectangle 84"/>
            <p:cNvSpPr/>
            <p:nvPr/>
          </p:nvSpPr>
          <p:spPr>
            <a:xfrm>
              <a:off x="38354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6" name="Rectangle 85"/>
            <p:cNvSpPr/>
            <p:nvPr/>
          </p:nvSpPr>
          <p:spPr>
            <a:xfrm>
              <a:off x="42926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87" name="Rectangle 86"/>
            <p:cNvSpPr/>
            <p:nvPr/>
          </p:nvSpPr>
          <p:spPr>
            <a:xfrm>
              <a:off x="4738688"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88" name="Rectangle 87"/>
            <p:cNvSpPr/>
            <p:nvPr/>
          </p:nvSpPr>
          <p:spPr>
            <a:xfrm>
              <a:off x="52070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89" name="Rectangle 88"/>
            <p:cNvSpPr/>
            <p:nvPr/>
          </p:nvSpPr>
          <p:spPr>
            <a:xfrm>
              <a:off x="56642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0" name="Rectangle 109"/>
            <p:cNvSpPr/>
            <p:nvPr/>
          </p:nvSpPr>
          <p:spPr>
            <a:xfrm>
              <a:off x="38354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111" name="Rectangle 110"/>
            <p:cNvSpPr/>
            <p:nvPr/>
          </p:nvSpPr>
          <p:spPr>
            <a:xfrm>
              <a:off x="42926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12" name="Rectangle 111"/>
            <p:cNvSpPr/>
            <p:nvPr/>
          </p:nvSpPr>
          <p:spPr>
            <a:xfrm>
              <a:off x="4740275"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25</a:t>
              </a:r>
            </a:p>
          </p:txBody>
        </p:sp>
        <p:sp>
          <p:nvSpPr>
            <p:cNvPr id="113" name="Rectangle 112"/>
            <p:cNvSpPr/>
            <p:nvPr/>
          </p:nvSpPr>
          <p:spPr>
            <a:xfrm>
              <a:off x="52070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24</a:t>
              </a:r>
            </a:p>
          </p:txBody>
        </p:sp>
        <p:sp>
          <p:nvSpPr>
            <p:cNvPr id="114" name="Rectangle 113"/>
            <p:cNvSpPr/>
            <p:nvPr/>
          </p:nvSpPr>
          <p:spPr>
            <a:xfrm>
              <a:off x="56642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15" name="Rectangle 114"/>
            <p:cNvSpPr/>
            <p:nvPr/>
          </p:nvSpPr>
          <p:spPr>
            <a:xfrm>
              <a:off x="38354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16" name="Rectangle 115"/>
            <p:cNvSpPr/>
            <p:nvPr/>
          </p:nvSpPr>
          <p:spPr>
            <a:xfrm>
              <a:off x="42926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17" name="Rectangle 116"/>
            <p:cNvSpPr/>
            <p:nvPr/>
          </p:nvSpPr>
          <p:spPr>
            <a:xfrm>
              <a:off x="4740275"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24</a:t>
              </a:r>
            </a:p>
          </p:txBody>
        </p:sp>
        <p:sp>
          <p:nvSpPr>
            <p:cNvPr id="118" name="Rectangle 117"/>
            <p:cNvSpPr/>
            <p:nvPr/>
          </p:nvSpPr>
          <p:spPr>
            <a:xfrm>
              <a:off x="52070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19" name="Rectangle 118"/>
            <p:cNvSpPr/>
            <p:nvPr/>
          </p:nvSpPr>
          <p:spPr>
            <a:xfrm>
              <a:off x="56642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20" name="Rectangle 119"/>
            <p:cNvSpPr/>
            <p:nvPr/>
          </p:nvSpPr>
          <p:spPr>
            <a:xfrm>
              <a:off x="38354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21" name="Rectangle 120"/>
            <p:cNvSpPr/>
            <p:nvPr/>
          </p:nvSpPr>
          <p:spPr>
            <a:xfrm>
              <a:off x="42926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22" name="Rectangle 121"/>
            <p:cNvSpPr/>
            <p:nvPr/>
          </p:nvSpPr>
          <p:spPr>
            <a:xfrm>
              <a:off x="4740275"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23" name="Rectangle 122"/>
            <p:cNvSpPr/>
            <p:nvPr/>
          </p:nvSpPr>
          <p:spPr>
            <a:xfrm>
              <a:off x="52070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24" name="Rectangle 123"/>
            <p:cNvSpPr/>
            <p:nvPr/>
          </p:nvSpPr>
          <p:spPr>
            <a:xfrm>
              <a:off x="56642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cxnSp>
          <p:nvCxnSpPr>
            <p:cNvPr id="128" name="Straight Arrow Connector 127"/>
            <p:cNvCxnSpPr/>
            <p:nvPr/>
          </p:nvCxnSpPr>
          <p:spPr>
            <a:xfrm>
              <a:off x="2705100" y="4995863"/>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9511" name="TextBox 135"/>
            <p:cNvSpPr txBox="1">
              <a:spLocks noChangeArrowheads="1"/>
            </p:cNvSpPr>
            <p:nvPr/>
          </p:nvSpPr>
          <p:spPr bwMode="auto">
            <a:xfrm>
              <a:off x="906463" y="3687763"/>
              <a:ext cx="427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19512" name="TextBox 136"/>
            <p:cNvSpPr txBox="1">
              <a:spLocks noChangeArrowheads="1"/>
            </p:cNvSpPr>
            <p:nvPr/>
          </p:nvSpPr>
          <p:spPr bwMode="auto">
            <a:xfrm>
              <a:off x="669925" y="-6350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9513" name="TextBox 137"/>
            <p:cNvSpPr txBox="1">
              <a:spLocks noChangeArrowheads="1"/>
            </p:cNvSpPr>
            <p:nvPr/>
          </p:nvSpPr>
          <p:spPr bwMode="auto">
            <a:xfrm>
              <a:off x="5386388" y="-77788"/>
              <a:ext cx="339725" cy="40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90" name="Rectangle 89"/>
            <p:cNvSpPr/>
            <p:nvPr/>
          </p:nvSpPr>
          <p:spPr>
            <a:xfrm>
              <a:off x="6873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91" name="Rectangle 90"/>
            <p:cNvSpPr/>
            <p:nvPr/>
          </p:nvSpPr>
          <p:spPr>
            <a:xfrm>
              <a:off x="11445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2" name="Rectangle 91"/>
            <p:cNvSpPr/>
            <p:nvPr/>
          </p:nvSpPr>
          <p:spPr>
            <a:xfrm>
              <a:off x="1592263" y="336550"/>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3" name="Rectangle 92"/>
            <p:cNvSpPr/>
            <p:nvPr/>
          </p:nvSpPr>
          <p:spPr>
            <a:xfrm>
              <a:off x="20589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94" name="Rectangle 93"/>
            <p:cNvSpPr/>
            <p:nvPr/>
          </p:nvSpPr>
          <p:spPr>
            <a:xfrm>
              <a:off x="25161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95" name="Rectangle 94"/>
            <p:cNvSpPr/>
            <p:nvPr/>
          </p:nvSpPr>
          <p:spPr>
            <a:xfrm>
              <a:off x="2968625" y="3365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96" name="Rectangle 95"/>
            <p:cNvSpPr/>
            <p:nvPr/>
          </p:nvSpPr>
          <p:spPr>
            <a:xfrm>
              <a:off x="3417888" y="336550"/>
              <a:ext cx="457200" cy="430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97" name="Rectangle 96"/>
            <p:cNvSpPr/>
            <p:nvPr/>
          </p:nvSpPr>
          <p:spPr>
            <a:xfrm>
              <a:off x="6873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8" name="Rectangle 97"/>
            <p:cNvSpPr/>
            <p:nvPr/>
          </p:nvSpPr>
          <p:spPr>
            <a:xfrm>
              <a:off x="11445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9" name="Rectangle 98"/>
            <p:cNvSpPr/>
            <p:nvPr/>
          </p:nvSpPr>
          <p:spPr>
            <a:xfrm>
              <a:off x="1592263" y="766763"/>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0" name="Rectangle 99"/>
            <p:cNvSpPr/>
            <p:nvPr/>
          </p:nvSpPr>
          <p:spPr>
            <a:xfrm>
              <a:off x="20589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1" name="Rectangle 100"/>
            <p:cNvSpPr/>
            <p:nvPr/>
          </p:nvSpPr>
          <p:spPr>
            <a:xfrm>
              <a:off x="25161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02" name="Rectangle 101"/>
            <p:cNvSpPr/>
            <p:nvPr/>
          </p:nvSpPr>
          <p:spPr>
            <a:xfrm>
              <a:off x="2968625" y="7667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3" name="Rectangle 102"/>
            <p:cNvSpPr/>
            <p:nvPr/>
          </p:nvSpPr>
          <p:spPr>
            <a:xfrm>
              <a:off x="3416300" y="7667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04" name="Rectangle 103"/>
            <p:cNvSpPr/>
            <p:nvPr/>
          </p:nvSpPr>
          <p:spPr>
            <a:xfrm>
              <a:off x="6873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5" name="Rectangle 104"/>
            <p:cNvSpPr/>
            <p:nvPr/>
          </p:nvSpPr>
          <p:spPr>
            <a:xfrm>
              <a:off x="11445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6" name="Rectangle 105"/>
            <p:cNvSpPr/>
            <p:nvPr/>
          </p:nvSpPr>
          <p:spPr>
            <a:xfrm>
              <a:off x="1592263" y="1236663"/>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7" name="Rectangle 106"/>
            <p:cNvSpPr/>
            <p:nvPr/>
          </p:nvSpPr>
          <p:spPr>
            <a:xfrm>
              <a:off x="20589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08" name="Rectangle 107"/>
            <p:cNvSpPr/>
            <p:nvPr/>
          </p:nvSpPr>
          <p:spPr>
            <a:xfrm>
              <a:off x="25161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09" name="Rectangle 108"/>
            <p:cNvSpPr/>
            <p:nvPr/>
          </p:nvSpPr>
          <p:spPr>
            <a:xfrm>
              <a:off x="2968625" y="12366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25" name="Rectangle 124"/>
            <p:cNvSpPr/>
            <p:nvPr/>
          </p:nvSpPr>
          <p:spPr>
            <a:xfrm>
              <a:off x="3416300" y="12366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38" name="Rectangle 137"/>
            <p:cNvSpPr/>
            <p:nvPr/>
          </p:nvSpPr>
          <p:spPr>
            <a:xfrm>
              <a:off x="6873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39" name="Rectangle 138"/>
            <p:cNvSpPr/>
            <p:nvPr/>
          </p:nvSpPr>
          <p:spPr>
            <a:xfrm>
              <a:off x="11445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40" name="Rectangle 139"/>
            <p:cNvSpPr/>
            <p:nvPr/>
          </p:nvSpPr>
          <p:spPr>
            <a:xfrm>
              <a:off x="1592263" y="1679575"/>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41" name="Rectangle 140"/>
            <p:cNvSpPr/>
            <p:nvPr/>
          </p:nvSpPr>
          <p:spPr>
            <a:xfrm>
              <a:off x="20589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42" name="Rectangle 141"/>
            <p:cNvSpPr/>
            <p:nvPr/>
          </p:nvSpPr>
          <p:spPr>
            <a:xfrm>
              <a:off x="25161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43" name="Rectangle 142"/>
            <p:cNvSpPr/>
            <p:nvPr/>
          </p:nvSpPr>
          <p:spPr>
            <a:xfrm>
              <a:off x="2968625" y="1679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4" name="Rectangle 143"/>
            <p:cNvSpPr/>
            <p:nvPr/>
          </p:nvSpPr>
          <p:spPr>
            <a:xfrm>
              <a:off x="3416300" y="1679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5" name="Rectangle 144"/>
            <p:cNvSpPr/>
            <p:nvPr/>
          </p:nvSpPr>
          <p:spPr>
            <a:xfrm>
              <a:off x="6873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46" name="Rectangle 145"/>
            <p:cNvSpPr/>
            <p:nvPr/>
          </p:nvSpPr>
          <p:spPr>
            <a:xfrm>
              <a:off x="11445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47" name="Rectangle 146"/>
            <p:cNvSpPr/>
            <p:nvPr/>
          </p:nvSpPr>
          <p:spPr>
            <a:xfrm>
              <a:off x="1592263" y="2151063"/>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48" name="Rectangle 147"/>
            <p:cNvSpPr/>
            <p:nvPr/>
          </p:nvSpPr>
          <p:spPr>
            <a:xfrm>
              <a:off x="20589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49" name="Rectangle 148"/>
            <p:cNvSpPr/>
            <p:nvPr/>
          </p:nvSpPr>
          <p:spPr>
            <a:xfrm>
              <a:off x="25161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50" name="Rectangle 149"/>
            <p:cNvSpPr/>
            <p:nvPr/>
          </p:nvSpPr>
          <p:spPr>
            <a:xfrm>
              <a:off x="2968625" y="2151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51" name="Rectangle 150"/>
            <p:cNvSpPr/>
            <p:nvPr/>
          </p:nvSpPr>
          <p:spPr>
            <a:xfrm>
              <a:off x="3417888" y="21510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2" name="Rectangle 151"/>
            <p:cNvSpPr/>
            <p:nvPr/>
          </p:nvSpPr>
          <p:spPr>
            <a:xfrm>
              <a:off x="6873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
          <p:nvSpPr>
            <p:cNvPr id="153" name="Rectangle 152"/>
            <p:cNvSpPr/>
            <p:nvPr/>
          </p:nvSpPr>
          <p:spPr>
            <a:xfrm>
              <a:off x="11445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4" name="Rectangle 153"/>
            <p:cNvSpPr/>
            <p:nvPr/>
          </p:nvSpPr>
          <p:spPr>
            <a:xfrm>
              <a:off x="1592263"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55" name="Rectangle 154"/>
            <p:cNvSpPr/>
            <p:nvPr/>
          </p:nvSpPr>
          <p:spPr>
            <a:xfrm>
              <a:off x="20589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6" name="Rectangle 155"/>
            <p:cNvSpPr/>
            <p:nvPr/>
          </p:nvSpPr>
          <p:spPr>
            <a:xfrm>
              <a:off x="25161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57" name="Rectangle 156"/>
            <p:cNvSpPr/>
            <p:nvPr/>
          </p:nvSpPr>
          <p:spPr>
            <a:xfrm>
              <a:off x="2968625" y="26082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58" name="Rectangle 157"/>
            <p:cNvSpPr/>
            <p:nvPr/>
          </p:nvSpPr>
          <p:spPr>
            <a:xfrm>
              <a:off x="34178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59" name="Rectangle 158"/>
            <p:cNvSpPr/>
            <p:nvPr/>
          </p:nvSpPr>
          <p:spPr>
            <a:xfrm>
              <a:off x="68580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60" name="Rectangle 159"/>
            <p:cNvSpPr/>
            <p:nvPr/>
          </p:nvSpPr>
          <p:spPr>
            <a:xfrm>
              <a:off x="1152525"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61" name="Rectangle 160"/>
            <p:cNvSpPr/>
            <p:nvPr/>
          </p:nvSpPr>
          <p:spPr>
            <a:xfrm>
              <a:off x="160020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62" name="Rectangle 161"/>
            <p:cNvSpPr/>
            <p:nvPr/>
          </p:nvSpPr>
          <p:spPr>
            <a:xfrm>
              <a:off x="205263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63" name="Rectangle 162"/>
            <p:cNvSpPr/>
            <p:nvPr/>
          </p:nvSpPr>
          <p:spPr>
            <a:xfrm>
              <a:off x="250983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64" name="Rectangle 163"/>
            <p:cNvSpPr/>
            <p:nvPr/>
          </p:nvSpPr>
          <p:spPr>
            <a:xfrm>
              <a:off x="296068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65" name="Rectangle 164"/>
            <p:cNvSpPr/>
            <p:nvPr/>
          </p:nvSpPr>
          <p:spPr>
            <a:xfrm>
              <a:off x="340995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cxnSp>
          <p:nvCxnSpPr>
            <p:cNvPr id="166" name="Straight Arrow Connector 165"/>
            <p:cNvCxnSpPr/>
            <p:nvPr/>
          </p:nvCxnSpPr>
          <p:spPr>
            <a:xfrm>
              <a:off x="2973388" y="3675063"/>
              <a:ext cx="569912" cy="5715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53292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68" name="Rectangle 167"/>
            <p:cNvSpPr/>
            <p:nvPr/>
          </p:nvSpPr>
          <p:spPr>
            <a:xfrm>
              <a:off x="57864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69" name="Rectangle 168"/>
            <p:cNvSpPr/>
            <p:nvPr/>
          </p:nvSpPr>
          <p:spPr>
            <a:xfrm>
              <a:off x="6234113"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0" name="Rectangle 169"/>
            <p:cNvSpPr/>
            <p:nvPr/>
          </p:nvSpPr>
          <p:spPr>
            <a:xfrm>
              <a:off x="67008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1" name="Rectangle 170"/>
            <p:cNvSpPr/>
            <p:nvPr/>
          </p:nvSpPr>
          <p:spPr>
            <a:xfrm>
              <a:off x="71580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2" name="Rectangle 171"/>
            <p:cNvSpPr/>
            <p:nvPr/>
          </p:nvSpPr>
          <p:spPr>
            <a:xfrm>
              <a:off x="7624763"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3" name="Rectangle 172"/>
            <p:cNvSpPr/>
            <p:nvPr/>
          </p:nvSpPr>
          <p:spPr>
            <a:xfrm>
              <a:off x="8102600" y="373063"/>
              <a:ext cx="457200" cy="4302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4" name="Rectangle 173"/>
            <p:cNvSpPr/>
            <p:nvPr/>
          </p:nvSpPr>
          <p:spPr>
            <a:xfrm>
              <a:off x="53276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75" name="Rectangle 174"/>
            <p:cNvSpPr/>
            <p:nvPr/>
          </p:nvSpPr>
          <p:spPr>
            <a:xfrm>
              <a:off x="57848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6" name="Rectangle 175"/>
            <p:cNvSpPr/>
            <p:nvPr/>
          </p:nvSpPr>
          <p:spPr>
            <a:xfrm>
              <a:off x="6232525"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7" name="Rectangle 176"/>
            <p:cNvSpPr/>
            <p:nvPr/>
          </p:nvSpPr>
          <p:spPr>
            <a:xfrm>
              <a:off x="66992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8" name="Rectangle 177"/>
            <p:cNvSpPr/>
            <p:nvPr/>
          </p:nvSpPr>
          <p:spPr>
            <a:xfrm>
              <a:off x="71564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79" name="Rectangle 178"/>
            <p:cNvSpPr/>
            <p:nvPr/>
          </p:nvSpPr>
          <p:spPr>
            <a:xfrm>
              <a:off x="7623175"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0" name="Rectangle 179"/>
            <p:cNvSpPr/>
            <p:nvPr/>
          </p:nvSpPr>
          <p:spPr>
            <a:xfrm>
              <a:off x="8102600" y="8032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1" name="Rectangle 180"/>
            <p:cNvSpPr/>
            <p:nvPr/>
          </p:nvSpPr>
          <p:spPr>
            <a:xfrm>
              <a:off x="5327650"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82" name="Rectangle 181"/>
            <p:cNvSpPr/>
            <p:nvPr/>
          </p:nvSpPr>
          <p:spPr>
            <a:xfrm>
              <a:off x="5784850"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3" name="Rectangle 182"/>
            <p:cNvSpPr/>
            <p:nvPr/>
          </p:nvSpPr>
          <p:spPr>
            <a:xfrm>
              <a:off x="6232525" y="1273175"/>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Times New Roman" pitchFamily="18" charset="0"/>
                  <a:cs typeface="Times New Roman" pitchFamily="18" charset="0"/>
                </a:rPr>
                <a:t>321</a:t>
              </a:r>
            </a:p>
          </p:txBody>
        </p:sp>
        <p:sp>
          <p:nvSpPr>
            <p:cNvPr id="184" name="Rectangle 183"/>
            <p:cNvSpPr/>
            <p:nvPr/>
          </p:nvSpPr>
          <p:spPr>
            <a:xfrm>
              <a:off x="669925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85" name="Rectangle 184"/>
            <p:cNvSpPr/>
            <p:nvPr/>
          </p:nvSpPr>
          <p:spPr>
            <a:xfrm>
              <a:off x="715645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86" name="Rectangle 185"/>
            <p:cNvSpPr/>
            <p:nvPr/>
          </p:nvSpPr>
          <p:spPr>
            <a:xfrm>
              <a:off x="7623175"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7" name="Rectangle 186"/>
            <p:cNvSpPr/>
            <p:nvPr/>
          </p:nvSpPr>
          <p:spPr>
            <a:xfrm>
              <a:off x="810260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8" name="Rectangle 187"/>
            <p:cNvSpPr/>
            <p:nvPr/>
          </p:nvSpPr>
          <p:spPr>
            <a:xfrm>
              <a:off x="5327650"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9" name="Rectangle 188"/>
            <p:cNvSpPr/>
            <p:nvPr/>
          </p:nvSpPr>
          <p:spPr>
            <a:xfrm>
              <a:off x="5784850"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0" name="Rectangle 189"/>
            <p:cNvSpPr/>
            <p:nvPr/>
          </p:nvSpPr>
          <p:spPr>
            <a:xfrm>
              <a:off x="6232525"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1" name="Rectangle 190"/>
            <p:cNvSpPr/>
            <p:nvPr/>
          </p:nvSpPr>
          <p:spPr>
            <a:xfrm>
              <a:off x="669925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2" name="Rectangle 191"/>
            <p:cNvSpPr/>
            <p:nvPr/>
          </p:nvSpPr>
          <p:spPr>
            <a:xfrm>
              <a:off x="715645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3" name="Rectangle 192"/>
            <p:cNvSpPr/>
            <p:nvPr/>
          </p:nvSpPr>
          <p:spPr>
            <a:xfrm>
              <a:off x="7623175"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4" name="Rectangle 193"/>
            <p:cNvSpPr/>
            <p:nvPr/>
          </p:nvSpPr>
          <p:spPr>
            <a:xfrm>
              <a:off x="810260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5" name="Rectangle 194"/>
            <p:cNvSpPr/>
            <p:nvPr/>
          </p:nvSpPr>
          <p:spPr>
            <a:xfrm>
              <a:off x="5329238"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6" name="Rectangle 195"/>
            <p:cNvSpPr/>
            <p:nvPr/>
          </p:nvSpPr>
          <p:spPr>
            <a:xfrm>
              <a:off x="5786438"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7" name="Rectangle 196"/>
            <p:cNvSpPr/>
            <p:nvPr/>
          </p:nvSpPr>
          <p:spPr>
            <a:xfrm>
              <a:off x="6234113"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8" name="Rectangle 197"/>
            <p:cNvSpPr/>
            <p:nvPr/>
          </p:nvSpPr>
          <p:spPr>
            <a:xfrm>
              <a:off x="6700838"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9" name="Rectangle 198"/>
            <p:cNvSpPr/>
            <p:nvPr/>
          </p:nvSpPr>
          <p:spPr>
            <a:xfrm>
              <a:off x="7158038"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200" name="Rectangle 199"/>
            <p:cNvSpPr/>
            <p:nvPr/>
          </p:nvSpPr>
          <p:spPr>
            <a:xfrm>
              <a:off x="7624763"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1" name="Rectangle 200"/>
            <p:cNvSpPr/>
            <p:nvPr/>
          </p:nvSpPr>
          <p:spPr>
            <a:xfrm>
              <a:off x="8102600"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2" name="Rectangle 201"/>
            <p:cNvSpPr/>
            <p:nvPr/>
          </p:nvSpPr>
          <p:spPr>
            <a:xfrm>
              <a:off x="53292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Times New Roman" pitchFamily="18" charset="0"/>
                <a:cs typeface="Times New Roman" pitchFamily="18" charset="0"/>
              </a:endParaRPr>
            </a:p>
          </p:txBody>
        </p:sp>
        <p:sp>
          <p:nvSpPr>
            <p:cNvPr id="203" name="Rectangle 202"/>
            <p:cNvSpPr/>
            <p:nvPr/>
          </p:nvSpPr>
          <p:spPr>
            <a:xfrm>
              <a:off x="57864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4" name="Rectangle 203"/>
            <p:cNvSpPr/>
            <p:nvPr/>
          </p:nvSpPr>
          <p:spPr>
            <a:xfrm>
              <a:off x="6234113"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5" name="Rectangle 204"/>
            <p:cNvSpPr/>
            <p:nvPr/>
          </p:nvSpPr>
          <p:spPr>
            <a:xfrm>
              <a:off x="67008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6" name="Rectangle 205"/>
            <p:cNvSpPr/>
            <p:nvPr/>
          </p:nvSpPr>
          <p:spPr>
            <a:xfrm>
              <a:off x="71580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7" name="Rectangle 206"/>
            <p:cNvSpPr/>
            <p:nvPr/>
          </p:nvSpPr>
          <p:spPr>
            <a:xfrm>
              <a:off x="7624763" y="26447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8" name="Rectangle 207"/>
            <p:cNvSpPr/>
            <p:nvPr/>
          </p:nvSpPr>
          <p:spPr>
            <a:xfrm>
              <a:off x="8102600"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9" name="Rectangle 208"/>
            <p:cNvSpPr/>
            <p:nvPr/>
          </p:nvSpPr>
          <p:spPr>
            <a:xfrm>
              <a:off x="532765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0" name="Rectangle 209"/>
            <p:cNvSpPr/>
            <p:nvPr/>
          </p:nvSpPr>
          <p:spPr>
            <a:xfrm>
              <a:off x="57943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1" name="Rectangle 210"/>
            <p:cNvSpPr/>
            <p:nvPr/>
          </p:nvSpPr>
          <p:spPr>
            <a:xfrm>
              <a:off x="624205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2" name="Rectangle 211"/>
            <p:cNvSpPr/>
            <p:nvPr/>
          </p:nvSpPr>
          <p:spPr>
            <a:xfrm>
              <a:off x="67087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3" name="Rectangle 212"/>
            <p:cNvSpPr/>
            <p:nvPr/>
          </p:nvSpPr>
          <p:spPr>
            <a:xfrm>
              <a:off x="71659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4" name="Rectangle 213"/>
            <p:cNvSpPr/>
            <p:nvPr/>
          </p:nvSpPr>
          <p:spPr>
            <a:xfrm>
              <a:off x="763270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5" name="Rectangle 214"/>
            <p:cNvSpPr/>
            <p:nvPr/>
          </p:nvSpPr>
          <p:spPr>
            <a:xfrm>
              <a:off x="8110538"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grpSp>
      <p:sp>
        <p:nvSpPr>
          <p:cNvPr id="2" name="Title 1"/>
          <p:cNvSpPr>
            <a:spLocks noGrp="1"/>
          </p:cNvSpPr>
          <p:nvPr>
            <p:ph type="title"/>
          </p:nvPr>
        </p:nvSpPr>
        <p:spPr>
          <a:xfrm>
            <a:off x="498859" y="42862"/>
            <a:ext cx="8305800" cy="985838"/>
          </a:xfrm>
        </p:spPr>
        <p:txBody>
          <a:bodyPr/>
          <a:lstStyle/>
          <a:p>
            <a:r>
              <a:rPr lang="en-US" dirty="0" smtClean="0"/>
              <a:t>2D Convolution</a:t>
            </a:r>
            <a:endParaRPr lang="en-US" dirty="0"/>
          </a:p>
        </p:txBody>
      </p:sp>
    </p:spTree>
    <p:extLst>
      <p:ext uri="{BB962C8B-B14F-4D97-AF65-F5344CB8AC3E}">
        <p14:creationId xmlns:p14="http://schemas.microsoft.com/office/powerpoint/2010/main" val="35083878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9329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39" name="Rectangle 38"/>
          <p:cNvSpPr/>
          <p:nvPr/>
        </p:nvSpPr>
        <p:spPr>
          <a:xfrm>
            <a:off x="124405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0" name="Rectangle 39"/>
          <p:cNvSpPr/>
          <p:nvPr/>
        </p:nvSpPr>
        <p:spPr>
          <a:xfrm>
            <a:off x="154885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1" name="Rectangle 40"/>
          <p:cNvSpPr/>
          <p:nvPr/>
        </p:nvSpPr>
        <p:spPr>
          <a:xfrm>
            <a:off x="18473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2" name="Rectangle 41"/>
          <p:cNvSpPr/>
          <p:nvPr/>
        </p:nvSpPr>
        <p:spPr>
          <a:xfrm>
            <a:off x="21521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43" name="Rectangle 42"/>
          <p:cNvSpPr/>
          <p:nvPr/>
        </p:nvSpPr>
        <p:spPr>
          <a:xfrm>
            <a:off x="9329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4" name="Rectangle 43"/>
          <p:cNvSpPr/>
          <p:nvPr/>
        </p:nvSpPr>
        <p:spPr>
          <a:xfrm>
            <a:off x="124405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5" name="Rectangle 44"/>
          <p:cNvSpPr/>
          <p:nvPr/>
        </p:nvSpPr>
        <p:spPr>
          <a:xfrm>
            <a:off x="1547266"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46" name="Rectangle 45"/>
          <p:cNvSpPr/>
          <p:nvPr/>
        </p:nvSpPr>
        <p:spPr>
          <a:xfrm>
            <a:off x="18473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7" name="Rectangle 46"/>
          <p:cNvSpPr/>
          <p:nvPr/>
        </p:nvSpPr>
        <p:spPr>
          <a:xfrm>
            <a:off x="21521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8" name="Rectangle 47"/>
          <p:cNvSpPr/>
          <p:nvPr/>
        </p:nvSpPr>
        <p:spPr>
          <a:xfrm>
            <a:off x="93290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124405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542503" y="5480927"/>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85365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215210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3" name="Rectangle 52"/>
          <p:cNvSpPr/>
          <p:nvPr/>
        </p:nvSpPr>
        <p:spPr>
          <a:xfrm>
            <a:off x="9329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4" name="Rectangle 53"/>
          <p:cNvSpPr/>
          <p:nvPr/>
        </p:nvSpPr>
        <p:spPr>
          <a:xfrm>
            <a:off x="124405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5" name="Rectangle 54"/>
          <p:cNvSpPr/>
          <p:nvPr/>
        </p:nvSpPr>
        <p:spPr>
          <a:xfrm>
            <a:off x="15425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6" name="Rectangle 55"/>
          <p:cNvSpPr/>
          <p:nvPr/>
        </p:nvSpPr>
        <p:spPr>
          <a:xfrm>
            <a:off x="185365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7" name="Rectangle 56"/>
          <p:cNvSpPr/>
          <p:nvPr/>
        </p:nvSpPr>
        <p:spPr>
          <a:xfrm>
            <a:off x="21521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8" name="Rectangle 57"/>
          <p:cNvSpPr/>
          <p:nvPr/>
        </p:nvSpPr>
        <p:spPr>
          <a:xfrm>
            <a:off x="9329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59" name="Rectangle 58"/>
          <p:cNvSpPr/>
          <p:nvPr/>
        </p:nvSpPr>
        <p:spPr>
          <a:xfrm>
            <a:off x="124405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0" name="Rectangle 59"/>
          <p:cNvSpPr/>
          <p:nvPr/>
        </p:nvSpPr>
        <p:spPr>
          <a:xfrm>
            <a:off x="15425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1" name="Rectangle 60"/>
          <p:cNvSpPr/>
          <p:nvPr/>
        </p:nvSpPr>
        <p:spPr>
          <a:xfrm>
            <a:off x="185365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2" name="Rectangle 61"/>
          <p:cNvSpPr/>
          <p:nvPr/>
        </p:nvSpPr>
        <p:spPr>
          <a:xfrm>
            <a:off x="21521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3" name="Rectangle 62"/>
          <p:cNvSpPr/>
          <p:nvPr/>
        </p:nvSpPr>
        <p:spPr>
          <a:xfrm>
            <a:off x="38221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4" name="Rectangle 63"/>
          <p:cNvSpPr/>
          <p:nvPr/>
        </p:nvSpPr>
        <p:spPr>
          <a:xfrm>
            <a:off x="42793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5" name="Rectangle 64"/>
          <p:cNvSpPr/>
          <p:nvPr/>
        </p:nvSpPr>
        <p:spPr>
          <a:xfrm>
            <a:off x="4727028"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6" name="Rectangle 65"/>
          <p:cNvSpPr/>
          <p:nvPr/>
        </p:nvSpPr>
        <p:spPr>
          <a:xfrm>
            <a:off x="51937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7" name="Rectangle 66"/>
          <p:cNvSpPr/>
          <p:nvPr/>
        </p:nvSpPr>
        <p:spPr>
          <a:xfrm>
            <a:off x="56509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5" name="Rectangle 84"/>
          <p:cNvSpPr/>
          <p:nvPr/>
        </p:nvSpPr>
        <p:spPr>
          <a:xfrm>
            <a:off x="38221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6" name="Rectangle 85"/>
          <p:cNvSpPr/>
          <p:nvPr/>
        </p:nvSpPr>
        <p:spPr>
          <a:xfrm>
            <a:off x="42793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7" name="Rectangle 86"/>
          <p:cNvSpPr/>
          <p:nvPr/>
        </p:nvSpPr>
        <p:spPr>
          <a:xfrm>
            <a:off x="4725441"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8" name="Rectangle 87"/>
          <p:cNvSpPr/>
          <p:nvPr/>
        </p:nvSpPr>
        <p:spPr>
          <a:xfrm>
            <a:off x="51937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89" name="Rectangle 88"/>
          <p:cNvSpPr/>
          <p:nvPr/>
        </p:nvSpPr>
        <p:spPr>
          <a:xfrm>
            <a:off x="56509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10" name="Rectangle 109"/>
          <p:cNvSpPr/>
          <p:nvPr/>
        </p:nvSpPr>
        <p:spPr>
          <a:xfrm>
            <a:off x="38221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1" name="Rectangle 110"/>
          <p:cNvSpPr/>
          <p:nvPr/>
        </p:nvSpPr>
        <p:spPr>
          <a:xfrm>
            <a:off x="42793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2" name="Rectangle 111"/>
          <p:cNvSpPr/>
          <p:nvPr/>
        </p:nvSpPr>
        <p:spPr>
          <a:xfrm>
            <a:off x="4727028"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13" name="Rectangle 112"/>
          <p:cNvSpPr/>
          <p:nvPr/>
        </p:nvSpPr>
        <p:spPr>
          <a:xfrm>
            <a:off x="51937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4" name="Rectangle 113"/>
          <p:cNvSpPr/>
          <p:nvPr/>
        </p:nvSpPr>
        <p:spPr>
          <a:xfrm>
            <a:off x="56509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5" name="Rectangle 114"/>
          <p:cNvSpPr/>
          <p:nvPr/>
        </p:nvSpPr>
        <p:spPr>
          <a:xfrm>
            <a:off x="38221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6" name="Rectangle 115"/>
          <p:cNvSpPr/>
          <p:nvPr/>
        </p:nvSpPr>
        <p:spPr>
          <a:xfrm>
            <a:off x="42793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7" name="Rectangle 116"/>
          <p:cNvSpPr/>
          <p:nvPr/>
        </p:nvSpPr>
        <p:spPr>
          <a:xfrm>
            <a:off x="4727028"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8" name="Rectangle 117"/>
          <p:cNvSpPr/>
          <p:nvPr/>
        </p:nvSpPr>
        <p:spPr>
          <a:xfrm>
            <a:off x="51937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9" name="Rectangle 118"/>
          <p:cNvSpPr/>
          <p:nvPr/>
        </p:nvSpPr>
        <p:spPr>
          <a:xfrm>
            <a:off x="56509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20" name="Rectangle 119"/>
          <p:cNvSpPr/>
          <p:nvPr/>
        </p:nvSpPr>
        <p:spPr>
          <a:xfrm>
            <a:off x="38221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21" name="Rectangle 120"/>
          <p:cNvSpPr/>
          <p:nvPr/>
        </p:nvSpPr>
        <p:spPr>
          <a:xfrm>
            <a:off x="42793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22" name="Rectangle 121"/>
          <p:cNvSpPr/>
          <p:nvPr/>
        </p:nvSpPr>
        <p:spPr>
          <a:xfrm>
            <a:off x="4727028"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23" name="Rectangle 122"/>
          <p:cNvSpPr/>
          <p:nvPr/>
        </p:nvSpPr>
        <p:spPr>
          <a:xfrm>
            <a:off x="51937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24" name="Rectangle 123"/>
          <p:cNvSpPr/>
          <p:nvPr/>
        </p:nvSpPr>
        <p:spPr>
          <a:xfrm>
            <a:off x="56509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cxnSp>
        <p:nvCxnSpPr>
          <p:cNvPr id="128" name="Straight Arrow Connector 127"/>
          <p:cNvCxnSpPr/>
          <p:nvPr/>
        </p:nvCxnSpPr>
        <p:spPr>
          <a:xfrm>
            <a:off x="2691853" y="5773027"/>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0533" name="TextBox 135"/>
          <p:cNvSpPr txBox="1">
            <a:spLocks noChangeArrowheads="1"/>
          </p:cNvSpPr>
          <p:nvPr/>
        </p:nvSpPr>
        <p:spPr bwMode="auto">
          <a:xfrm>
            <a:off x="893216" y="4464927"/>
            <a:ext cx="427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20534" name="TextBox 136"/>
          <p:cNvSpPr txBox="1">
            <a:spLocks noChangeArrowheads="1"/>
          </p:cNvSpPr>
          <p:nvPr/>
        </p:nvSpPr>
        <p:spPr bwMode="auto">
          <a:xfrm>
            <a:off x="2550566" y="688264"/>
            <a:ext cx="369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20535" name="TextBox 137"/>
          <p:cNvSpPr txBox="1">
            <a:spLocks noChangeArrowheads="1"/>
          </p:cNvSpPr>
          <p:nvPr/>
        </p:nvSpPr>
        <p:spPr bwMode="auto">
          <a:xfrm>
            <a:off x="7430541" y="853364"/>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90" name="Rectangle 89"/>
          <p:cNvSpPr/>
          <p:nvPr/>
        </p:nvSpPr>
        <p:spPr>
          <a:xfrm>
            <a:off x="890041" y="12327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91" name="Rectangle 90"/>
          <p:cNvSpPr/>
          <p:nvPr/>
        </p:nvSpPr>
        <p:spPr>
          <a:xfrm>
            <a:off x="1347241" y="12327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2" name="Rectangle 91"/>
          <p:cNvSpPr/>
          <p:nvPr/>
        </p:nvSpPr>
        <p:spPr>
          <a:xfrm>
            <a:off x="1794916" y="123277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3" name="Rectangle 92"/>
          <p:cNvSpPr/>
          <p:nvPr/>
        </p:nvSpPr>
        <p:spPr>
          <a:xfrm>
            <a:off x="2261641"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94" name="Rectangle 93"/>
          <p:cNvSpPr/>
          <p:nvPr/>
        </p:nvSpPr>
        <p:spPr>
          <a:xfrm>
            <a:off x="2718841"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95" name="Rectangle 94"/>
          <p:cNvSpPr/>
          <p:nvPr/>
        </p:nvSpPr>
        <p:spPr>
          <a:xfrm>
            <a:off x="3185566"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96" name="Rectangle 95"/>
          <p:cNvSpPr/>
          <p:nvPr/>
        </p:nvSpPr>
        <p:spPr>
          <a:xfrm>
            <a:off x="3663403" y="1232777"/>
            <a:ext cx="457200"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97" name="Rectangle 96"/>
          <p:cNvSpPr/>
          <p:nvPr/>
        </p:nvSpPr>
        <p:spPr>
          <a:xfrm>
            <a:off x="888453" y="166457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8" name="Rectangle 97"/>
          <p:cNvSpPr/>
          <p:nvPr/>
        </p:nvSpPr>
        <p:spPr>
          <a:xfrm>
            <a:off x="1345653" y="16645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9" name="Rectangle 98"/>
          <p:cNvSpPr/>
          <p:nvPr/>
        </p:nvSpPr>
        <p:spPr>
          <a:xfrm>
            <a:off x="1793328" y="166457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0" name="Rectangle 99"/>
          <p:cNvSpPr/>
          <p:nvPr/>
        </p:nvSpPr>
        <p:spPr>
          <a:xfrm>
            <a:off x="2260053"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01" name="Rectangle 100"/>
          <p:cNvSpPr/>
          <p:nvPr/>
        </p:nvSpPr>
        <p:spPr>
          <a:xfrm>
            <a:off x="2717253"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02" name="Rectangle 101"/>
          <p:cNvSpPr/>
          <p:nvPr/>
        </p:nvSpPr>
        <p:spPr>
          <a:xfrm>
            <a:off x="3183978"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3" name="Rectangle 102"/>
          <p:cNvSpPr/>
          <p:nvPr/>
        </p:nvSpPr>
        <p:spPr>
          <a:xfrm>
            <a:off x="3661816" y="16645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04" name="Rectangle 103"/>
          <p:cNvSpPr/>
          <p:nvPr/>
        </p:nvSpPr>
        <p:spPr>
          <a:xfrm>
            <a:off x="888453" y="2134477"/>
            <a:ext cx="457200" cy="457200"/>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5" name="Rectangle 104"/>
          <p:cNvSpPr/>
          <p:nvPr/>
        </p:nvSpPr>
        <p:spPr>
          <a:xfrm>
            <a:off x="1345653" y="2134477"/>
            <a:ext cx="457200" cy="457200"/>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6" name="Rectangle 105"/>
          <p:cNvSpPr/>
          <p:nvPr/>
        </p:nvSpPr>
        <p:spPr>
          <a:xfrm>
            <a:off x="1793328" y="2134477"/>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7" name="Rectangle 106"/>
          <p:cNvSpPr/>
          <p:nvPr/>
        </p:nvSpPr>
        <p:spPr>
          <a:xfrm>
            <a:off x="2260053"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08" name="Rectangle 107"/>
          <p:cNvSpPr/>
          <p:nvPr/>
        </p:nvSpPr>
        <p:spPr>
          <a:xfrm>
            <a:off x="2717253"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9" name="Rectangle 108"/>
          <p:cNvSpPr/>
          <p:nvPr/>
        </p:nvSpPr>
        <p:spPr>
          <a:xfrm>
            <a:off x="3183978"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25" name="Rectangle 124"/>
          <p:cNvSpPr/>
          <p:nvPr/>
        </p:nvSpPr>
        <p:spPr>
          <a:xfrm>
            <a:off x="3661816" y="2134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39" name="Rectangle 138"/>
          <p:cNvSpPr/>
          <p:nvPr/>
        </p:nvSpPr>
        <p:spPr>
          <a:xfrm>
            <a:off x="1345653"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5</a:t>
            </a:r>
          </a:p>
        </p:txBody>
      </p:sp>
      <p:sp>
        <p:nvSpPr>
          <p:cNvPr id="140" name="Rectangle 139"/>
          <p:cNvSpPr/>
          <p:nvPr/>
        </p:nvSpPr>
        <p:spPr>
          <a:xfrm>
            <a:off x="1793328"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6</a:t>
            </a:r>
          </a:p>
        </p:txBody>
      </p:sp>
      <p:sp>
        <p:nvSpPr>
          <p:cNvPr id="141" name="Rectangle 140"/>
          <p:cNvSpPr/>
          <p:nvPr/>
        </p:nvSpPr>
        <p:spPr>
          <a:xfrm>
            <a:off x="2260053"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2" name="Rectangle 141"/>
          <p:cNvSpPr/>
          <p:nvPr/>
        </p:nvSpPr>
        <p:spPr>
          <a:xfrm>
            <a:off x="2717253"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3" name="Rectangle 142"/>
          <p:cNvSpPr/>
          <p:nvPr/>
        </p:nvSpPr>
        <p:spPr>
          <a:xfrm>
            <a:off x="3183978"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4" name="Rectangle 143"/>
          <p:cNvSpPr/>
          <p:nvPr/>
        </p:nvSpPr>
        <p:spPr>
          <a:xfrm>
            <a:off x="3661816" y="25773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5" name="Rectangle 144"/>
          <p:cNvSpPr/>
          <p:nvPr/>
        </p:nvSpPr>
        <p:spPr>
          <a:xfrm>
            <a:off x="8900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6" name="Rectangle 145"/>
          <p:cNvSpPr/>
          <p:nvPr/>
        </p:nvSpPr>
        <p:spPr>
          <a:xfrm>
            <a:off x="13472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7" name="Rectangle 146"/>
          <p:cNvSpPr/>
          <p:nvPr/>
        </p:nvSpPr>
        <p:spPr>
          <a:xfrm>
            <a:off x="1794916"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8" name="Rectangle 147"/>
          <p:cNvSpPr/>
          <p:nvPr/>
        </p:nvSpPr>
        <p:spPr>
          <a:xfrm>
            <a:off x="22616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9" name="Rectangle 148"/>
          <p:cNvSpPr/>
          <p:nvPr/>
        </p:nvSpPr>
        <p:spPr>
          <a:xfrm>
            <a:off x="27188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50" name="Rectangle 149"/>
          <p:cNvSpPr/>
          <p:nvPr/>
        </p:nvSpPr>
        <p:spPr>
          <a:xfrm>
            <a:off x="3185566"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51" name="Rectangle 150"/>
          <p:cNvSpPr/>
          <p:nvPr/>
        </p:nvSpPr>
        <p:spPr>
          <a:xfrm>
            <a:off x="3663403" y="3048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2" name="Rectangle 151"/>
          <p:cNvSpPr/>
          <p:nvPr/>
        </p:nvSpPr>
        <p:spPr>
          <a:xfrm>
            <a:off x="8900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
        <p:nvSpPr>
          <p:cNvPr id="153" name="Rectangle 152"/>
          <p:cNvSpPr/>
          <p:nvPr/>
        </p:nvSpPr>
        <p:spPr>
          <a:xfrm>
            <a:off x="13472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4" name="Rectangle 153"/>
          <p:cNvSpPr/>
          <p:nvPr/>
        </p:nvSpPr>
        <p:spPr>
          <a:xfrm>
            <a:off x="1794916"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55" name="Rectangle 154"/>
          <p:cNvSpPr/>
          <p:nvPr/>
        </p:nvSpPr>
        <p:spPr>
          <a:xfrm>
            <a:off x="22616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6" name="Rectangle 155"/>
          <p:cNvSpPr/>
          <p:nvPr/>
        </p:nvSpPr>
        <p:spPr>
          <a:xfrm>
            <a:off x="27188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57" name="Rectangle 156"/>
          <p:cNvSpPr/>
          <p:nvPr/>
        </p:nvSpPr>
        <p:spPr>
          <a:xfrm>
            <a:off x="3185566" y="35060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58" name="Rectangle 157"/>
          <p:cNvSpPr/>
          <p:nvPr/>
        </p:nvSpPr>
        <p:spPr>
          <a:xfrm>
            <a:off x="3663403"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59" name="Rectangle 158"/>
          <p:cNvSpPr/>
          <p:nvPr/>
        </p:nvSpPr>
        <p:spPr>
          <a:xfrm>
            <a:off x="888453"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60" name="Rectangle 159"/>
          <p:cNvSpPr/>
          <p:nvPr/>
        </p:nvSpPr>
        <p:spPr>
          <a:xfrm>
            <a:off x="13535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61" name="Rectangle 160"/>
          <p:cNvSpPr/>
          <p:nvPr/>
        </p:nvSpPr>
        <p:spPr>
          <a:xfrm>
            <a:off x="1801266"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62" name="Rectangle 161"/>
          <p:cNvSpPr/>
          <p:nvPr/>
        </p:nvSpPr>
        <p:spPr>
          <a:xfrm>
            <a:off x="22679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63" name="Rectangle 162"/>
          <p:cNvSpPr/>
          <p:nvPr/>
        </p:nvSpPr>
        <p:spPr>
          <a:xfrm>
            <a:off x="27251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64" name="Rectangle 163"/>
          <p:cNvSpPr/>
          <p:nvPr/>
        </p:nvSpPr>
        <p:spPr>
          <a:xfrm>
            <a:off x="3191916"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65" name="Rectangle 164"/>
          <p:cNvSpPr/>
          <p:nvPr/>
        </p:nvSpPr>
        <p:spPr>
          <a:xfrm>
            <a:off x="367134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cxnSp>
        <p:nvCxnSpPr>
          <p:cNvPr id="166" name="Straight Arrow Connector 165"/>
          <p:cNvCxnSpPr/>
          <p:nvPr/>
        </p:nvCxnSpPr>
        <p:spPr>
          <a:xfrm>
            <a:off x="2960141" y="4452227"/>
            <a:ext cx="569912" cy="5715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53159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68" name="Rectangle 167"/>
          <p:cNvSpPr/>
          <p:nvPr/>
        </p:nvSpPr>
        <p:spPr>
          <a:xfrm>
            <a:off x="57731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69" name="Rectangle 168"/>
          <p:cNvSpPr/>
          <p:nvPr/>
        </p:nvSpPr>
        <p:spPr>
          <a:xfrm>
            <a:off x="6220866"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0" name="Rectangle 169"/>
          <p:cNvSpPr/>
          <p:nvPr/>
        </p:nvSpPr>
        <p:spPr>
          <a:xfrm>
            <a:off x="66875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1" name="Rectangle 170"/>
          <p:cNvSpPr/>
          <p:nvPr/>
        </p:nvSpPr>
        <p:spPr>
          <a:xfrm>
            <a:off x="71447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2" name="Rectangle 171"/>
          <p:cNvSpPr/>
          <p:nvPr/>
        </p:nvSpPr>
        <p:spPr>
          <a:xfrm>
            <a:off x="7611516"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3" name="Rectangle 172"/>
          <p:cNvSpPr/>
          <p:nvPr/>
        </p:nvSpPr>
        <p:spPr>
          <a:xfrm>
            <a:off x="8089353" y="1258177"/>
            <a:ext cx="457200"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4" name="Rectangle 173"/>
          <p:cNvSpPr/>
          <p:nvPr/>
        </p:nvSpPr>
        <p:spPr>
          <a:xfrm>
            <a:off x="5314403" y="168997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Times New Roman" pitchFamily="18" charset="0"/>
                <a:cs typeface="Times New Roman" pitchFamily="18" charset="0"/>
              </a:rPr>
              <a:t>112</a:t>
            </a:r>
          </a:p>
        </p:txBody>
      </p:sp>
      <p:sp>
        <p:nvSpPr>
          <p:cNvPr id="175" name="Rectangle 174"/>
          <p:cNvSpPr/>
          <p:nvPr/>
        </p:nvSpPr>
        <p:spPr>
          <a:xfrm>
            <a:off x="57716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6" name="Rectangle 175"/>
          <p:cNvSpPr/>
          <p:nvPr/>
        </p:nvSpPr>
        <p:spPr>
          <a:xfrm>
            <a:off x="6219278"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7" name="Rectangle 176"/>
          <p:cNvSpPr/>
          <p:nvPr/>
        </p:nvSpPr>
        <p:spPr>
          <a:xfrm>
            <a:off x="66860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8" name="Rectangle 177"/>
          <p:cNvSpPr/>
          <p:nvPr/>
        </p:nvSpPr>
        <p:spPr>
          <a:xfrm>
            <a:off x="71432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79" name="Rectangle 178"/>
          <p:cNvSpPr/>
          <p:nvPr/>
        </p:nvSpPr>
        <p:spPr>
          <a:xfrm>
            <a:off x="7609928"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0" name="Rectangle 179"/>
          <p:cNvSpPr/>
          <p:nvPr/>
        </p:nvSpPr>
        <p:spPr>
          <a:xfrm>
            <a:off x="8089353" y="16899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1" name="Rectangle 180"/>
          <p:cNvSpPr/>
          <p:nvPr/>
        </p:nvSpPr>
        <p:spPr>
          <a:xfrm>
            <a:off x="5314403"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82" name="Rectangle 181"/>
          <p:cNvSpPr/>
          <p:nvPr/>
        </p:nvSpPr>
        <p:spPr>
          <a:xfrm>
            <a:off x="5771603"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3" name="Rectangle 182"/>
          <p:cNvSpPr/>
          <p:nvPr/>
        </p:nvSpPr>
        <p:spPr>
          <a:xfrm>
            <a:off x="6219278"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84" name="Rectangle 183"/>
          <p:cNvSpPr/>
          <p:nvPr/>
        </p:nvSpPr>
        <p:spPr>
          <a:xfrm>
            <a:off x="668600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85" name="Rectangle 184"/>
          <p:cNvSpPr/>
          <p:nvPr/>
        </p:nvSpPr>
        <p:spPr>
          <a:xfrm>
            <a:off x="714320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86" name="Rectangle 185"/>
          <p:cNvSpPr/>
          <p:nvPr/>
        </p:nvSpPr>
        <p:spPr>
          <a:xfrm>
            <a:off x="7609928"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7" name="Rectangle 186"/>
          <p:cNvSpPr/>
          <p:nvPr/>
        </p:nvSpPr>
        <p:spPr>
          <a:xfrm>
            <a:off x="808935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8" name="Rectangle 187"/>
          <p:cNvSpPr/>
          <p:nvPr/>
        </p:nvSpPr>
        <p:spPr>
          <a:xfrm>
            <a:off x="5314403"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9" name="Rectangle 188"/>
          <p:cNvSpPr/>
          <p:nvPr/>
        </p:nvSpPr>
        <p:spPr>
          <a:xfrm>
            <a:off x="5771603"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0" name="Rectangle 189"/>
          <p:cNvSpPr/>
          <p:nvPr/>
        </p:nvSpPr>
        <p:spPr>
          <a:xfrm>
            <a:off x="6219278"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1" name="Rectangle 190"/>
          <p:cNvSpPr/>
          <p:nvPr/>
        </p:nvSpPr>
        <p:spPr>
          <a:xfrm>
            <a:off x="668600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2" name="Rectangle 191"/>
          <p:cNvSpPr/>
          <p:nvPr/>
        </p:nvSpPr>
        <p:spPr>
          <a:xfrm>
            <a:off x="714320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3" name="Rectangle 192"/>
          <p:cNvSpPr/>
          <p:nvPr/>
        </p:nvSpPr>
        <p:spPr>
          <a:xfrm>
            <a:off x="7609928"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4" name="Rectangle 193"/>
          <p:cNvSpPr/>
          <p:nvPr/>
        </p:nvSpPr>
        <p:spPr>
          <a:xfrm>
            <a:off x="808935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5" name="Rectangle 194"/>
          <p:cNvSpPr/>
          <p:nvPr/>
        </p:nvSpPr>
        <p:spPr>
          <a:xfrm>
            <a:off x="5315991"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6" name="Rectangle 195"/>
          <p:cNvSpPr/>
          <p:nvPr/>
        </p:nvSpPr>
        <p:spPr>
          <a:xfrm>
            <a:off x="5773191"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7" name="Rectangle 196"/>
          <p:cNvSpPr/>
          <p:nvPr/>
        </p:nvSpPr>
        <p:spPr>
          <a:xfrm>
            <a:off x="6220866"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8" name="Rectangle 197"/>
          <p:cNvSpPr/>
          <p:nvPr/>
        </p:nvSpPr>
        <p:spPr>
          <a:xfrm>
            <a:off x="6687591"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9" name="Rectangle 198"/>
          <p:cNvSpPr/>
          <p:nvPr/>
        </p:nvSpPr>
        <p:spPr>
          <a:xfrm>
            <a:off x="7144791"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200" name="Rectangle 199"/>
          <p:cNvSpPr/>
          <p:nvPr/>
        </p:nvSpPr>
        <p:spPr>
          <a:xfrm>
            <a:off x="7611516"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1" name="Rectangle 200"/>
          <p:cNvSpPr/>
          <p:nvPr/>
        </p:nvSpPr>
        <p:spPr>
          <a:xfrm>
            <a:off x="8089353"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2" name="Rectangle 201"/>
          <p:cNvSpPr/>
          <p:nvPr/>
        </p:nvSpPr>
        <p:spPr>
          <a:xfrm>
            <a:off x="53159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Times New Roman" pitchFamily="18" charset="0"/>
              <a:cs typeface="Times New Roman" pitchFamily="18" charset="0"/>
            </a:endParaRPr>
          </a:p>
        </p:txBody>
      </p:sp>
      <p:sp>
        <p:nvSpPr>
          <p:cNvPr id="203" name="Rectangle 202"/>
          <p:cNvSpPr/>
          <p:nvPr/>
        </p:nvSpPr>
        <p:spPr>
          <a:xfrm>
            <a:off x="57731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4" name="Rectangle 203"/>
          <p:cNvSpPr/>
          <p:nvPr/>
        </p:nvSpPr>
        <p:spPr>
          <a:xfrm>
            <a:off x="6220866"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5" name="Rectangle 204"/>
          <p:cNvSpPr/>
          <p:nvPr/>
        </p:nvSpPr>
        <p:spPr>
          <a:xfrm>
            <a:off x="66875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6" name="Rectangle 205"/>
          <p:cNvSpPr/>
          <p:nvPr/>
        </p:nvSpPr>
        <p:spPr>
          <a:xfrm>
            <a:off x="71447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7" name="Rectangle 206"/>
          <p:cNvSpPr/>
          <p:nvPr/>
        </p:nvSpPr>
        <p:spPr>
          <a:xfrm>
            <a:off x="7611516" y="3531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8" name="Rectangle 207"/>
          <p:cNvSpPr/>
          <p:nvPr/>
        </p:nvSpPr>
        <p:spPr>
          <a:xfrm>
            <a:off x="8089353"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9" name="Rectangle 208"/>
          <p:cNvSpPr/>
          <p:nvPr/>
        </p:nvSpPr>
        <p:spPr>
          <a:xfrm>
            <a:off x="531440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0" name="Rectangle 209"/>
          <p:cNvSpPr/>
          <p:nvPr/>
        </p:nvSpPr>
        <p:spPr>
          <a:xfrm>
            <a:off x="57811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1" name="Rectangle 210"/>
          <p:cNvSpPr/>
          <p:nvPr/>
        </p:nvSpPr>
        <p:spPr>
          <a:xfrm>
            <a:off x="622880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2" name="Rectangle 211"/>
          <p:cNvSpPr/>
          <p:nvPr/>
        </p:nvSpPr>
        <p:spPr>
          <a:xfrm>
            <a:off x="66955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3" name="Rectangle 212"/>
          <p:cNvSpPr/>
          <p:nvPr/>
        </p:nvSpPr>
        <p:spPr>
          <a:xfrm>
            <a:off x="71527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4" name="Rectangle 213"/>
          <p:cNvSpPr/>
          <p:nvPr/>
        </p:nvSpPr>
        <p:spPr>
          <a:xfrm>
            <a:off x="761945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5" name="Rectangle 214"/>
          <p:cNvSpPr/>
          <p:nvPr/>
        </p:nvSpPr>
        <p:spPr>
          <a:xfrm>
            <a:off x="8097291"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21" name="Rectangle 220"/>
          <p:cNvSpPr/>
          <p:nvPr/>
        </p:nvSpPr>
        <p:spPr>
          <a:xfrm>
            <a:off x="-33885" y="777164"/>
            <a:ext cx="457201"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2" name="Rectangle 221"/>
          <p:cNvSpPr/>
          <p:nvPr/>
        </p:nvSpPr>
        <p:spPr>
          <a:xfrm>
            <a:off x="443953" y="777164"/>
            <a:ext cx="457200" cy="43021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3" name="Rectangle 222"/>
          <p:cNvSpPr/>
          <p:nvPr/>
        </p:nvSpPr>
        <p:spPr>
          <a:xfrm>
            <a:off x="-35472" y="12073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4" name="Rectangle 223"/>
          <p:cNvSpPr/>
          <p:nvPr/>
        </p:nvSpPr>
        <p:spPr>
          <a:xfrm>
            <a:off x="443953" y="12073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5" name="Rectangle 224"/>
          <p:cNvSpPr/>
          <p:nvPr/>
        </p:nvSpPr>
        <p:spPr>
          <a:xfrm>
            <a:off x="-35472" y="16772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6" name="Rectangle 225"/>
          <p:cNvSpPr/>
          <p:nvPr/>
        </p:nvSpPr>
        <p:spPr>
          <a:xfrm>
            <a:off x="443953" y="16772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7" name="Rectangle 226"/>
          <p:cNvSpPr/>
          <p:nvPr/>
        </p:nvSpPr>
        <p:spPr>
          <a:xfrm>
            <a:off x="-35472" y="21217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8" name="Rectangle 227"/>
          <p:cNvSpPr/>
          <p:nvPr/>
        </p:nvSpPr>
        <p:spPr>
          <a:xfrm>
            <a:off x="443953" y="21217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9" name="Rectangle 228"/>
          <p:cNvSpPr/>
          <p:nvPr/>
        </p:nvSpPr>
        <p:spPr>
          <a:xfrm>
            <a:off x="-33885" y="2591677"/>
            <a:ext cx="457201"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0" name="Rectangle 229"/>
          <p:cNvSpPr/>
          <p:nvPr/>
        </p:nvSpPr>
        <p:spPr>
          <a:xfrm>
            <a:off x="443953" y="25916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1" name="Rectangle 230"/>
          <p:cNvSpPr/>
          <p:nvPr/>
        </p:nvSpPr>
        <p:spPr>
          <a:xfrm>
            <a:off x="894803" y="777164"/>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2" name="Rectangle 231"/>
          <p:cNvSpPr/>
          <p:nvPr/>
        </p:nvSpPr>
        <p:spPr>
          <a:xfrm>
            <a:off x="1361528" y="777164"/>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3" name="Rectangle 232"/>
          <p:cNvSpPr/>
          <p:nvPr/>
        </p:nvSpPr>
        <p:spPr>
          <a:xfrm>
            <a:off x="1809203" y="777164"/>
            <a:ext cx="457200" cy="43021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138" name="Rectangle 137"/>
          <p:cNvSpPr/>
          <p:nvPr/>
        </p:nvSpPr>
        <p:spPr>
          <a:xfrm>
            <a:off x="888453"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4</a:t>
            </a:r>
          </a:p>
        </p:txBody>
      </p:sp>
      <p:cxnSp>
        <p:nvCxnSpPr>
          <p:cNvPr id="234" name="Straight Arrow Connector 233"/>
          <p:cNvCxnSpPr/>
          <p:nvPr/>
        </p:nvCxnSpPr>
        <p:spPr>
          <a:xfrm flipV="1">
            <a:off x="4736553" y="2350377"/>
            <a:ext cx="446088" cy="211455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72553" y="117475"/>
            <a:ext cx="8305800" cy="659689"/>
          </a:xfrm>
        </p:spPr>
        <p:txBody>
          <a:bodyPr/>
          <a:lstStyle/>
          <a:p>
            <a:r>
              <a:rPr lang="en-US" dirty="0" smtClean="0"/>
              <a:t>2D Convolution Boundary Condition</a:t>
            </a:r>
            <a:endParaRPr lang="en-US" dirty="0"/>
          </a:p>
        </p:txBody>
      </p:sp>
    </p:spTree>
    <p:extLst>
      <p:ext uri="{BB962C8B-B14F-4D97-AF65-F5344CB8AC3E}">
        <p14:creationId xmlns:p14="http://schemas.microsoft.com/office/powerpoint/2010/main" val="30316574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a:xfrm>
            <a:off x="615950" y="12700"/>
            <a:ext cx="8305800" cy="1143000"/>
          </a:xfrm>
        </p:spPr>
        <p:txBody>
          <a:bodyPr/>
          <a:lstStyle/>
          <a:p>
            <a:r>
              <a:rPr lang="en-US" dirty="0" smtClean="0"/>
              <a:t>2D Convolution – Ghost Cells</a:t>
            </a:r>
          </a:p>
        </p:txBody>
      </p:sp>
      <p:sp>
        <p:nvSpPr>
          <p:cNvPr id="1843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7D6357D7-6CCD-4E7A-8795-4CE0E86E00C0}" type="slidenum">
              <a:rPr lang="en-US" sz="1400" smtClean="0">
                <a:latin typeface="Times New Roman" pitchFamily="18" charset="0"/>
              </a:rPr>
              <a:pPr eaLnBrk="1" hangingPunct="1"/>
              <a:t>13</a:t>
            </a:fld>
            <a:endParaRPr lang="en-US" sz="1400" smtClean="0">
              <a:latin typeface="Times New Roman" pitchFamily="18" charset="0"/>
            </a:endParaRPr>
          </a:p>
        </p:txBody>
      </p:sp>
      <p:sp>
        <p:nvSpPr>
          <p:cNvPr id="7" name="Rectangle 6"/>
          <p:cNvSpPr/>
          <p:nvPr/>
        </p:nvSpPr>
        <p:spPr>
          <a:xfrm>
            <a:off x="446088" y="1511300"/>
            <a:ext cx="3440112" cy="283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1270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 name="Rectangle 10"/>
          <p:cNvSpPr/>
          <p:nvPr/>
        </p:nvSpPr>
        <p:spPr>
          <a:xfrm>
            <a:off x="43815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2" name="Rectangle 11"/>
          <p:cNvSpPr/>
          <p:nvPr/>
        </p:nvSpPr>
        <p:spPr>
          <a:xfrm>
            <a:off x="74295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3" name="Rectangle 12"/>
          <p:cNvSpPr/>
          <p:nvPr/>
        </p:nvSpPr>
        <p:spPr>
          <a:xfrm>
            <a:off x="10414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4" name="Rectangle 13"/>
          <p:cNvSpPr/>
          <p:nvPr/>
        </p:nvSpPr>
        <p:spPr>
          <a:xfrm>
            <a:off x="13462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5" name="Rectangle 14"/>
          <p:cNvSpPr/>
          <p:nvPr/>
        </p:nvSpPr>
        <p:spPr>
          <a:xfrm>
            <a:off x="127000" y="15113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6" name="Rectangle 15"/>
          <p:cNvSpPr/>
          <p:nvPr/>
        </p:nvSpPr>
        <p:spPr>
          <a:xfrm>
            <a:off x="43815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7" name="Rectangle 16"/>
          <p:cNvSpPr/>
          <p:nvPr/>
        </p:nvSpPr>
        <p:spPr>
          <a:xfrm>
            <a:off x="741363"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8" name="Rectangle 17"/>
          <p:cNvSpPr/>
          <p:nvPr/>
        </p:nvSpPr>
        <p:spPr>
          <a:xfrm>
            <a:off x="104140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9" name="Rectangle 18"/>
          <p:cNvSpPr/>
          <p:nvPr/>
        </p:nvSpPr>
        <p:spPr>
          <a:xfrm>
            <a:off x="134620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20" name="Rectangle 19"/>
          <p:cNvSpPr/>
          <p:nvPr/>
        </p:nvSpPr>
        <p:spPr>
          <a:xfrm>
            <a:off x="127000" y="18161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1" name="Rectangle 20"/>
          <p:cNvSpPr/>
          <p:nvPr/>
        </p:nvSpPr>
        <p:spPr>
          <a:xfrm>
            <a:off x="43815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22" name="Rectangle 21"/>
          <p:cNvSpPr/>
          <p:nvPr/>
        </p:nvSpPr>
        <p:spPr>
          <a:xfrm>
            <a:off x="736600" y="18161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23" name="Rectangle 22"/>
          <p:cNvSpPr/>
          <p:nvPr/>
        </p:nvSpPr>
        <p:spPr>
          <a:xfrm>
            <a:off x="104775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24" name="Rectangle 23"/>
          <p:cNvSpPr/>
          <p:nvPr/>
        </p:nvSpPr>
        <p:spPr>
          <a:xfrm>
            <a:off x="134620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8" name="Rectangle 27"/>
          <p:cNvSpPr/>
          <p:nvPr/>
        </p:nvSpPr>
        <p:spPr>
          <a:xfrm>
            <a:off x="127000" y="21209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9" name="Rectangle 28"/>
          <p:cNvSpPr/>
          <p:nvPr/>
        </p:nvSpPr>
        <p:spPr>
          <a:xfrm>
            <a:off x="43815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0" name="Rectangle 29"/>
          <p:cNvSpPr/>
          <p:nvPr/>
        </p:nvSpPr>
        <p:spPr>
          <a:xfrm>
            <a:off x="73660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31" name="Rectangle 30"/>
          <p:cNvSpPr/>
          <p:nvPr/>
        </p:nvSpPr>
        <p:spPr>
          <a:xfrm>
            <a:off x="104775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32" name="Rectangle 31"/>
          <p:cNvSpPr/>
          <p:nvPr/>
        </p:nvSpPr>
        <p:spPr>
          <a:xfrm>
            <a:off x="134620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33" name="Rectangle 32"/>
          <p:cNvSpPr/>
          <p:nvPr/>
        </p:nvSpPr>
        <p:spPr>
          <a:xfrm>
            <a:off x="127000" y="24257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34" name="Rectangle 33"/>
          <p:cNvSpPr/>
          <p:nvPr/>
        </p:nvSpPr>
        <p:spPr>
          <a:xfrm>
            <a:off x="43815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5" name="Rectangle 34"/>
          <p:cNvSpPr/>
          <p:nvPr/>
        </p:nvSpPr>
        <p:spPr>
          <a:xfrm>
            <a:off x="73660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6" name="Rectangle 35"/>
          <p:cNvSpPr/>
          <p:nvPr/>
        </p:nvSpPr>
        <p:spPr>
          <a:xfrm>
            <a:off x="104775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7" name="Rectangle 36"/>
          <p:cNvSpPr/>
          <p:nvPr/>
        </p:nvSpPr>
        <p:spPr>
          <a:xfrm>
            <a:off x="134620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8" name="Rectangle 37"/>
          <p:cNvSpPr/>
          <p:nvPr/>
        </p:nvSpPr>
        <p:spPr>
          <a:xfrm>
            <a:off x="9207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9" name="Rectangle 38"/>
          <p:cNvSpPr/>
          <p:nvPr/>
        </p:nvSpPr>
        <p:spPr>
          <a:xfrm>
            <a:off x="123190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0" name="Rectangle 39"/>
          <p:cNvSpPr/>
          <p:nvPr/>
        </p:nvSpPr>
        <p:spPr>
          <a:xfrm>
            <a:off x="153670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1" name="Rectangle 40"/>
          <p:cNvSpPr/>
          <p:nvPr/>
        </p:nvSpPr>
        <p:spPr>
          <a:xfrm>
            <a:off x="18351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2" name="Rectangle 41"/>
          <p:cNvSpPr/>
          <p:nvPr/>
        </p:nvSpPr>
        <p:spPr>
          <a:xfrm>
            <a:off x="21399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43" name="Rectangle 42"/>
          <p:cNvSpPr/>
          <p:nvPr/>
        </p:nvSpPr>
        <p:spPr>
          <a:xfrm>
            <a:off x="9207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4" name="Rectangle 43"/>
          <p:cNvSpPr/>
          <p:nvPr/>
        </p:nvSpPr>
        <p:spPr>
          <a:xfrm>
            <a:off x="123190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5" name="Rectangle 44"/>
          <p:cNvSpPr/>
          <p:nvPr/>
        </p:nvSpPr>
        <p:spPr>
          <a:xfrm>
            <a:off x="1535113"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46" name="Rectangle 45"/>
          <p:cNvSpPr/>
          <p:nvPr/>
        </p:nvSpPr>
        <p:spPr>
          <a:xfrm>
            <a:off x="18351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7" name="Rectangle 46"/>
          <p:cNvSpPr/>
          <p:nvPr/>
        </p:nvSpPr>
        <p:spPr>
          <a:xfrm>
            <a:off x="21399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8" name="Rectangle 47"/>
          <p:cNvSpPr/>
          <p:nvPr/>
        </p:nvSpPr>
        <p:spPr>
          <a:xfrm>
            <a:off x="92075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9" name="Rectangle 48"/>
          <p:cNvSpPr/>
          <p:nvPr/>
        </p:nvSpPr>
        <p:spPr>
          <a:xfrm>
            <a:off x="123190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0" name="Rectangle 49"/>
          <p:cNvSpPr/>
          <p:nvPr/>
        </p:nvSpPr>
        <p:spPr>
          <a:xfrm>
            <a:off x="1530350" y="55118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51" name="Rectangle 50"/>
          <p:cNvSpPr/>
          <p:nvPr/>
        </p:nvSpPr>
        <p:spPr>
          <a:xfrm>
            <a:off x="184150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2" name="Rectangle 51"/>
          <p:cNvSpPr/>
          <p:nvPr/>
        </p:nvSpPr>
        <p:spPr>
          <a:xfrm>
            <a:off x="213995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3" name="Rectangle 52"/>
          <p:cNvSpPr/>
          <p:nvPr/>
        </p:nvSpPr>
        <p:spPr>
          <a:xfrm>
            <a:off x="9207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4" name="Rectangle 53"/>
          <p:cNvSpPr/>
          <p:nvPr/>
        </p:nvSpPr>
        <p:spPr>
          <a:xfrm>
            <a:off x="123190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5" name="Rectangle 54"/>
          <p:cNvSpPr/>
          <p:nvPr/>
        </p:nvSpPr>
        <p:spPr>
          <a:xfrm>
            <a:off x="15303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6" name="Rectangle 55"/>
          <p:cNvSpPr/>
          <p:nvPr/>
        </p:nvSpPr>
        <p:spPr>
          <a:xfrm>
            <a:off x="184150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7" name="Rectangle 56"/>
          <p:cNvSpPr/>
          <p:nvPr/>
        </p:nvSpPr>
        <p:spPr>
          <a:xfrm>
            <a:off x="21399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8" name="Rectangle 57"/>
          <p:cNvSpPr/>
          <p:nvPr/>
        </p:nvSpPr>
        <p:spPr>
          <a:xfrm>
            <a:off x="9207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9" name="Rectangle 58"/>
          <p:cNvSpPr/>
          <p:nvPr/>
        </p:nvSpPr>
        <p:spPr>
          <a:xfrm>
            <a:off x="123190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0" name="Rectangle 59"/>
          <p:cNvSpPr/>
          <p:nvPr/>
        </p:nvSpPr>
        <p:spPr>
          <a:xfrm>
            <a:off x="15303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61" name="Rectangle 60"/>
          <p:cNvSpPr/>
          <p:nvPr/>
        </p:nvSpPr>
        <p:spPr>
          <a:xfrm>
            <a:off x="184150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2" name="Rectangle 61"/>
          <p:cNvSpPr/>
          <p:nvPr/>
        </p:nvSpPr>
        <p:spPr>
          <a:xfrm>
            <a:off x="21399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63" name="Rectangle 62"/>
          <p:cNvSpPr/>
          <p:nvPr/>
        </p:nvSpPr>
        <p:spPr>
          <a:xfrm>
            <a:off x="38100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4" name="Rectangle 63"/>
          <p:cNvSpPr/>
          <p:nvPr/>
        </p:nvSpPr>
        <p:spPr>
          <a:xfrm>
            <a:off x="42672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5" name="Rectangle 64"/>
          <p:cNvSpPr/>
          <p:nvPr/>
        </p:nvSpPr>
        <p:spPr>
          <a:xfrm>
            <a:off x="4714875"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6" name="Rectangle 65"/>
          <p:cNvSpPr/>
          <p:nvPr/>
        </p:nvSpPr>
        <p:spPr>
          <a:xfrm>
            <a:off x="51816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7" name="Rectangle 66"/>
          <p:cNvSpPr/>
          <p:nvPr/>
        </p:nvSpPr>
        <p:spPr>
          <a:xfrm>
            <a:off x="56388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85" name="Rectangle 84"/>
          <p:cNvSpPr/>
          <p:nvPr/>
        </p:nvSpPr>
        <p:spPr>
          <a:xfrm>
            <a:off x="38100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86" name="Rectangle 85"/>
          <p:cNvSpPr/>
          <p:nvPr/>
        </p:nvSpPr>
        <p:spPr>
          <a:xfrm>
            <a:off x="42672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9</a:t>
            </a:r>
          </a:p>
        </p:txBody>
      </p:sp>
      <p:sp>
        <p:nvSpPr>
          <p:cNvPr id="87" name="Rectangle 86"/>
          <p:cNvSpPr/>
          <p:nvPr/>
        </p:nvSpPr>
        <p:spPr>
          <a:xfrm>
            <a:off x="4713288"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16</a:t>
            </a:r>
          </a:p>
        </p:txBody>
      </p:sp>
      <p:sp>
        <p:nvSpPr>
          <p:cNvPr id="88" name="Rectangle 87"/>
          <p:cNvSpPr/>
          <p:nvPr/>
        </p:nvSpPr>
        <p:spPr>
          <a:xfrm>
            <a:off x="51816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89" name="Rectangle 88"/>
          <p:cNvSpPr/>
          <p:nvPr/>
        </p:nvSpPr>
        <p:spPr>
          <a:xfrm>
            <a:off x="56388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12</a:t>
            </a:r>
          </a:p>
        </p:txBody>
      </p:sp>
      <p:sp>
        <p:nvSpPr>
          <p:cNvPr id="110" name="Rectangle 109"/>
          <p:cNvSpPr/>
          <p:nvPr/>
        </p:nvSpPr>
        <p:spPr>
          <a:xfrm>
            <a:off x="38100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1" name="Rectangle 110"/>
          <p:cNvSpPr/>
          <p:nvPr/>
        </p:nvSpPr>
        <p:spPr>
          <a:xfrm>
            <a:off x="42672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8</a:t>
            </a:r>
          </a:p>
        </p:txBody>
      </p:sp>
      <p:sp>
        <p:nvSpPr>
          <p:cNvPr id="112" name="Rectangle 111"/>
          <p:cNvSpPr/>
          <p:nvPr/>
        </p:nvSpPr>
        <p:spPr>
          <a:xfrm>
            <a:off x="4714875"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113" name="Rectangle 112"/>
          <p:cNvSpPr/>
          <p:nvPr/>
        </p:nvSpPr>
        <p:spPr>
          <a:xfrm>
            <a:off x="51816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16</a:t>
            </a:r>
          </a:p>
        </p:txBody>
      </p:sp>
      <p:sp>
        <p:nvSpPr>
          <p:cNvPr id="114" name="Rectangle 113"/>
          <p:cNvSpPr/>
          <p:nvPr/>
        </p:nvSpPr>
        <p:spPr>
          <a:xfrm>
            <a:off x="56388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115" name="Rectangle 114"/>
          <p:cNvSpPr/>
          <p:nvPr/>
        </p:nvSpPr>
        <p:spPr>
          <a:xfrm>
            <a:off x="38100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6" name="Rectangle 115"/>
          <p:cNvSpPr/>
          <p:nvPr/>
        </p:nvSpPr>
        <p:spPr>
          <a:xfrm>
            <a:off x="42672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9</a:t>
            </a:r>
          </a:p>
        </p:txBody>
      </p:sp>
      <p:sp>
        <p:nvSpPr>
          <p:cNvPr id="117" name="Rectangle 116"/>
          <p:cNvSpPr/>
          <p:nvPr/>
        </p:nvSpPr>
        <p:spPr>
          <a:xfrm>
            <a:off x="4714875"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a:t>
            </a:r>
          </a:p>
        </p:txBody>
      </p:sp>
      <p:sp>
        <p:nvSpPr>
          <p:cNvPr id="118" name="Rectangle 117"/>
          <p:cNvSpPr/>
          <p:nvPr/>
        </p:nvSpPr>
        <p:spPr>
          <a:xfrm>
            <a:off x="51816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18</a:t>
            </a:r>
          </a:p>
        </p:txBody>
      </p:sp>
      <p:sp>
        <p:nvSpPr>
          <p:cNvPr id="119" name="Rectangle 118"/>
          <p:cNvSpPr/>
          <p:nvPr/>
        </p:nvSpPr>
        <p:spPr>
          <a:xfrm>
            <a:off x="56388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14</a:t>
            </a:r>
          </a:p>
        </p:txBody>
      </p:sp>
      <p:sp>
        <p:nvSpPr>
          <p:cNvPr id="120" name="Rectangle 119"/>
          <p:cNvSpPr/>
          <p:nvPr/>
        </p:nvSpPr>
        <p:spPr>
          <a:xfrm>
            <a:off x="38100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21" name="Rectangle 120"/>
          <p:cNvSpPr/>
          <p:nvPr/>
        </p:nvSpPr>
        <p:spPr>
          <a:xfrm>
            <a:off x="42672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22" name="Rectangle 121"/>
          <p:cNvSpPr/>
          <p:nvPr/>
        </p:nvSpPr>
        <p:spPr>
          <a:xfrm>
            <a:off x="4714875"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23" name="Rectangle 122"/>
          <p:cNvSpPr/>
          <p:nvPr/>
        </p:nvSpPr>
        <p:spPr>
          <a:xfrm>
            <a:off x="51816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24" name="Rectangle 123"/>
          <p:cNvSpPr/>
          <p:nvPr/>
        </p:nvSpPr>
        <p:spPr>
          <a:xfrm>
            <a:off x="56388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cxnSp>
        <p:nvCxnSpPr>
          <p:cNvPr id="126" name="Straight Arrow Connector 125"/>
          <p:cNvCxnSpPr/>
          <p:nvPr/>
        </p:nvCxnSpPr>
        <p:spPr>
          <a:xfrm>
            <a:off x="2579688" y="2273300"/>
            <a:ext cx="938212" cy="2933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2679700" y="5803900"/>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5170488" y="1511300"/>
            <a:ext cx="3440112" cy="283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2" name="Rectangle 131"/>
          <p:cNvSpPr/>
          <p:nvPr/>
        </p:nvSpPr>
        <p:spPr>
          <a:xfrm>
            <a:off x="6096000" y="21209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517" name="TextBox 132"/>
          <p:cNvSpPr txBox="1">
            <a:spLocks noChangeArrowheads="1"/>
          </p:cNvSpPr>
          <p:nvPr/>
        </p:nvSpPr>
        <p:spPr bwMode="auto">
          <a:xfrm>
            <a:off x="6002338" y="2073275"/>
            <a:ext cx="492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solidFill>
                  <a:schemeClr val="bg1"/>
                </a:solidFill>
              </a:rPr>
              <a:t>179</a:t>
            </a:r>
          </a:p>
        </p:txBody>
      </p:sp>
      <p:cxnSp>
        <p:nvCxnSpPr>
          <p:cNvPr id="135" name="Straight Arrow Connector 134"/>
          <p:cNvCxnSpPr/>
          <p:nvPr/>
        </p:nvCxnSpPr>
        <p:spPr>
          <a:xfrm flipV="1">
            <a:off x="5715000" y="2578100"/>
            <a:ext cx="533400" cy="191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6737350" y="50800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8520" name="TextBox 1"/>
          <p:cNvSpPr txBox="1">
            <a:spLocks noChangeArrowheads="1"/>
          </p:cNvSpPr>
          <p:nvPr/>
        </p:nvSpPr>
        <p:spPr bwMode="auto">
          <a:xfrm>
            <a:off x="7175500" y="5080000"/>
            <a:ext cx="12715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dirty="0" smtClean="0"/>
              <a:t>ghost </a:t>
            </a:r>
            <a:r>
              <a:rPr lang="en-US" sz="2000" dirty="0"/>
              <a:t>cells</a:t>
            </a:r>
          </a:p>
        </p:txBody>
      </p:sp>
      <p:sp>
        <p:nvSpPr>
          <p:cNvPr id="18521" name="TextBox 2"/>
          <p:cNvSpPr txBox="1">
            <a:spLocks noChangeArrowheads="1"/>
          </p:cNvSpPr>
          <p:nvPr/>
        </p:nvSpPr>
        <p:spPr bwMode="auto">
          <a:xfrm>
            <a:off x="6346825" y="5549900"/>
            <a:ext cx="25715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dirty="0"/>
              <a:t>(apron cells, </a:t>
            </a:r>
            <a:r>
              <a:rPr lang="en-US" sz="2000" dirty="0" smtClean="0"/>
              <a:t>halo </a:t>
            </a:r>
            <a:r>
              <a:rPr lang="en-US" sz="2000" dirty="0"/>
              <a:t>cells)</a:t>
            </a:r>
          </a:p>
        </p:txBody>
      </p:sp>
      <p:sp>
        <p:nvSpPr>
          <p:cNvPr id="18522" name="TextBox 7"/>
          <p:cNvSpPr txBox="1">
            <a:spLocks noChangeArrowheads="1"/>
          </p:cNvSpPr>
          <p:nvPr/>
        </p:nvSpPr>
        <p:spPr bwMode="auto">
          <a:xfrm>
            <a:off x="446088" y="5738813"/>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M</a:t>
            </a:r>
          </a:p>
        </p:txBody>
      </p:sp>
      <p:sp>
        <p:nvSpPr>
          <p:cNvPr id="18523" name="TextBox 8"/>
          <p:cNvSpPr txBox="1">
            <a:spLocks noChangeArrowheads="1"/>
          </p:cNvSpPr>
          <p:nvPr/>
        </p:nvSpPr>
        <p:spPr bwMode="auto">
          <a:xfrm>
            <a:off x="1941513" y="1111250"/>
            <a:ext cx="3984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N</a:t>
            </a:r>
          </a:p>
        </p:txBody>
      </p:sp>
      <p:sp>
        <p:nvSpPr>
          <p:cNvPr id="18524" name="TextBox 24"/>
          <p:cNvSpPr txBox="1">
            <a:spLocks noChangeArrowheads="1"/>
          </p:cNvSpPr>
          <p:nvPr/>
        </p:nvSpPr>
        <p:spPr bwMode="auto">
          <a:xfrm>
            <a:off x="5468938" y="1096963"/>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P</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Access Pattern for M</a:t>
            </a:r>
          </a:p>
        </p:txBody>
      </p:sp>
      <p:sp>
        <p:nvSpPr>
          <p:cNvPr id="19459" name="Content Placeholder 4"/>
          <p:cNvSpPr>
            <a:spLocks noGrp="1"/>
          </p:cNvSpPr>
          <p:nvPr>
            <p:ph idx="1"/>
          </p:nvPr>
        </p:nvSpPr>
        <p:spPr/>
        <p:txBody>
          <a:bodyPr/>
          <a:lstStyle/>
          <a:p>
            <a:r>
              <a:rPr lang="en-US" smtClean="0"/>
              <a:t>M is referred to as mask (a.k.a. kernel, filter, etc.)</a:t>
            </a:r>
          </a:p>
          <a:p>
            <a:pPr lvl="1"/>
            <a:r>
              <a:rPr lang="en-US" smtClean="0"/>
              <a:t>Elements of M are called mask (kernel, filter) coefficients</a:t>
            </a:r>
          </a:p>
          <a:p>
            <a:r>
              <a:rPr lang="en-US" smtClean="0"/>
              <a:t>Calculation of all output P elements need M</a:t>
            </a:r>
          </a:p>
          <a:p>
            <a:r>
              <a:rPr lang="en-US" smtClean="0"/>
              <a:t>M is not changed during kernel</a:t>
            </a:r>
          </a:p>
          <a:p>
            <a:endParaRPr lang="en-US" smtClean="0"/>
          </a:p>
          <a:p>
            <a:r>
              <a:rPr lang="en-US" smtClean="0"/>
              <a:t>Bonus - M elements are accessed in the same order when calculating all P  elements</a:t>
            </a:r>
          </a:p>
          <a:p>
            <a:endParaRPr lang="en-US" smtClean="0"/>
          </a:p>
          <a:p>
            <a:r>
              <a:rPr lang="en-US" smtClean="0"/>
              <a:t>M is a good candidate for Constant Memory</a:t>
            </a:r>
          </a:p>
        </p:txBody>
      </p:sp>
      <p:sp>
        <p:nvSpPr>
          <p:cNvPr id="1946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7DDF4BD8-A050-4560-A559-A0C08D7E187F}" type="slidenum">
              <a:rPr lang="en-US" sz="1400" smtClean="0">
                <a:latin typeface="Times New Roman" pitchFamily="18" charset="0"/>
              </a:rPr>
              <a:pPr eaLnBrk="1" hangingPunct="1"/>
              <a:t>14</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4AE192D-238C-43F3-A8E3-D36743EA1334}" type="slidenum">
              <a:rPr lang="en-US" sz="1400" smtClean="0">
                <a:latin typeface="Times New Roman" pitchFamily="18" charset="0"/>
              </a:rPr>
              <a:pPr eaLnBrk="1" hangingPunct="1"/>
              <a:t>15</a:t>
            </a:fld>
            <a:endParaRPr lang="en-US" sz="1400" smtClean="0">
              <a:latin typeface="Times New Roman" pitchFamily="18" charset="0"/>
            </a:endParaRPr>
          </a:p>
        </p:txBody>
      </p:sp>
      <p:sp>
        <p:nvSpPr>
          <p:cNvPr id="20483" name="Rectangle 2"/>
          <p:cNvSpPr>
            <a:spLocks noGrp="1" noChangeArrowheads="1"/>
          </p:cNvSpPr>
          <p:nvPr>
            <p:ph type="title"/>
          </p:nvPr>
        </p:nvSpPr>
        <p:spPr>
          <a:xfrm>
            <a:off x="457200" y="274638"/>
            <a:ext cx="8686800" cy="1066800"/>
          </a:xfrm>
        </p:spPr>
        <p:txBody>
          <a:bodyPr/>
          <a:lstStyle/>
          <a:p>
            <a:pPr eaLnBrk="1" hangingPunct="1"/>
            <a:r>
              <a:rPr lang="en-US" sz="3600" smtClean="0"/>
              <a:t>Programmer View of  CUDA Memories</a:t>
            </a:r>
            <a:br>
              <a:rPr lang="en-US" sz="3600" smtClean="0"/>
            </a:br>
            <a:r>
              <a:rPr lang="en-US" sz="3600" smtClean="0"/>
              <a:t>(Review)</a:t>
            </a:r>
          </a:p>
        </p:txBody>
      </p:sp>
      <p:sp>
        <p:nvSpPr>
          <p:cNvPr id="20484" name="Rectangle 3"/>
          <p:cNvSpPr>
            <a:spLocks noGrp="1" noChangeArrowheads="1"/>
          </p:cNvSpPr>
          <p:nvPr>
            <p:ph type="body" idx="1"/>
          </p:nvPr>
        </p:nvSpPr>
        <p:spPr>
          <a:xfrm>
            <a:off x="304800" y="1447800"/>
            <a:ext cx="4267200" cy="2741613"/>
          </a:xfrm>
        </p:spPr>
        <p:txBody>
          <a:bodyPr/>
          <a:lstStyle/>
          <a:p>
            <a:pPr marL="457200" indent="-457200" eaLnBrk="1" hangingPunct="1"/>
            <a:r>
              <a:rPr lang="en-US" smtClean="0"/>
              <a:t>Each thread can:</a:t>
            </a:r>
          </a:p>
          <a:p>
            <a:pPr marL="974725" lvl="1" indent="-403225" eaLnBrk="1" hangingPunct="1"/>
            <a:r>
              <a:rPr lang="en-US" sz="2100" smtClean="0"/>
              <a:t>Read/write per-thread </a:t>
            </a:r>
            <a:r>
              <a:rPr lang="en-US" sz="2100" b="1" smtClean="0">
                <a:solidFill>
                  <a:schemeClr val="accent2"/>
                </a:solidFill>
              </a:rPr>
              <a:t>registers (~1 cycle)</a:t>
            </a:r>
          </a:p>
          <a:p>
            <a:pPr marL="974725" lvl="1" indent="-403225" eaLnBrk="1" hangingPunct="1"/>
            <a:r>
              <a:rPr lang="en-US" sz="2100" smtClean="0"/>
              <a:t>Read/write per-block </a:t>
            </a:r>
            <a:r>
              <a:rPr lang="en-US" sz="2100" b="1" smtClean="0">
                <a:solidFill>
                  <a:schemeClr val="accent2"/>
                </a:solidFill>
              </a:rPr>
              <a:t>shared memory (~5 cycles)</a:t>
            </a:r>
          </a:p>
          <a:p>
            <a:pPr marL="974725" lvl="1" indent="-403225" eaLnBrk="1" hangingPunct="1"/>
            <a:r>
              <a:rPr lang="en-US" sz="2100" smtClean="0"/>
              <a:t>Read/write per-grid </a:t>
            </a:r>
            <a:r>
              <a:rPr lang="en-US" sz="2100" b="1" smtClean="0">
                <a:solidFill>
                  <a:schemeClr val="accent2"/>
                </a:solidFill>
              </a:rPr>
              <a:t>global memory (~500 cycles)</a:t>
            </a:r>
          </a:p>
          <a:p>
            <a:pPr marL="974725" lvl="1" indent="-403225" eaLnBrk="1" hangingPunct="1"/>
            <a:r>
              <a:rPr lang="en-US" sz="2100" smtClean="0"/>
              <a:t>Read/only per-grid</a:t>
            </a:r>
            <a:r>
              <a:rPr lang="en-US" sz="2100" smtClean="0">
                <a:solidFill>
                  <a:schemeClr val="accent2"/>
                </a:solidFill>
              </a:rPr>
              <a:t> </a:t>
            </a:r>
            <a:r>
              <a:rPr lang="en-US" b="1" smtClean="0">
                <a:solidFill>
                  <a:srgbClr val="FF0000"/>
                </a:solidFill>
              </a:rPr>
              <a:t>constant memory (~5 cycles with caching)</a:t>
            </a:r>
          </a:p>
        </p:txBody>
      </p:sp>
      <p:grpSp>
        <p:nvGrpSpPr>
          <p:cNvPr id="20485" name="Group 86"/>
          <p:cNvGrpSpPr>
            <a:grpSpLocks/>
          </p:cNvGrpSpPr>
          <p:nvPr/>
        </p:nvGrpSpPr>
        <p:grpSpPr bwMode="auto">
          <a:xfrm>
            <a:off x="4572000" y="1751013"/>
            <a:ext cx="4537075" cy="3963987"/>
            <a:chOff x="2880" y="1103"/>
            <a:chExt cx="2858" cy="2497"/>
          </a:xfrm>
        </p:grpSpPr>
        <p:sp>
          <p:nvSpPr>
            <p:cNvPr id="20487" name="Text Box 6"/>
            <p:cNvSpPr txBox="1">
              <a:spLocks noChangeArrowheads="1"/>
            </p:cNvSpPr>
            <p:nvPr/>
          </p:nvSpPr>
          <p:spPr bwMode="auto">
            <a:xfrm>
              <a:off x="3403" y="1103"/>
              <a:ext cx="2335" cy="2497"/>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Grid</a:t>
              </a:r>
            </a:p>
          </p:txBody>
        </p:sp>
        <p:sp>
          <p:nvSpPr>
            <p:cNvPr id="20488" name="Text Box 9"/>
            <p:cNvSpPr txBox="1">
              <a:spLocks noChangeArrowheads="1"/>
            </p:cNvSpPr>
            <p:nvPr/>
          </p:nvSpPr>
          <p:spPr bwMode="auto">
            <a:xfrm>
              <a:off x="3441" y="2847"/>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Global Memory</a:t>
              </a:r>
              <a:endParaRPr lang="en-US" sz="1200">
                <a:solidFill>
                  <a:srgbClr val="003300"/>
                </a:solidFill>
                <a:latin typeface="Arial" charset="0"/>
              </a:endParaRPr>
            </a:p>
          </p:txBody>
        </p:sp>
        <p:sp>
          <p:nvSpPr>
            <p:cNvPr id="20489" name="Text Box 12"/>
            <p:cNvSpPr txBox="1">
              <a:spLocks noChangeArrowheads="1"/>
            </p:cNvSpPr>
            <p:nvPr/>
          </p:nvSpPr>
          <p:spPr bwMode="auto">
            <a:xfrm>
              <a:off x="3434"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(0, 0)</a:t>
              </a:r>
            </a:p>
          </p:txBody>
        </p:sp>
        <p:sp>
          <p:nvSpPr>
            <p:cNvPr id="20490" name="Text Box 13"/>
            <p:cNvSpPr txBox="1">
              <a:spLocks noChangeArrowheads="1"/>
            </p:cNvSpPr>
            <p:nvPr/>
          </p:nvSpPr>
          <p:spPr bwMode="auto">
            <a:xfrm>
              <a:off x="3465" y="1735"/>
              <a:ext cx="1060"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p>
          </p:txBody>
        </p:sp>
        <p:sp>
          <p:nvSpPr>
            <p:cNvPr id="20491" name="Text Box 16"/>
            <p:cNvSpPr txBox="1">
              <a:spLocks noChangeArrowheads="1"/>
            </p:cNvSpPr>
            <p:nvPr/>
          </p:nvSpPr>
          <p:spPr bwMode="auto">
            <a:xfrm>
              <a:off x="3459"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0492" name="Text Box 17"/>
            <p:cNvSpPr txBox="1">
              <a:spLocks noChangeArrowheads="1"/>
            </p:cNvSpPr>
            <p:nvPr/>
          </p:nvSpPr>
          <p:spPr bwMode="auto">
            <a:xfrm>
              <a:off x="3459" y="2052"/>
              <a:ext cx="392"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493" name="Line 18"/>
            <p:cNvSpPr>
              <a:spLocks noChangeShapeType="1"/>
            </p:cNvSpPr>
            <p:nvPr/>
          </p:nvSpPr>
          <p:spPr bwMode="auto">
            <a:xfrm flipV="1">
              <a:off x="3912"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4" name="Line 19"/>
            <p:cNvSpPr>
              <a:spLocks noChangeShapeType="1"/>
            </p:cNvSpPr>
            <p:nvPr/>
          </p:nvSpPr>
          <p:spPr bwMode="auto">
            <a:xfrm flipV="1">
              <a:off x="3655"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5" name="Line 21"/>
            <p:cNvSpPr>
              <a:spLocks noChangeShapeType="1"/>
            </p:cNvSpPr>
            <p:nvPr/>
          </p:nvSpPr>
          <p:spPr bwMode="auto">
            <a:xfrm>
              <a:off x="3836"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6" name="Text Box 26"/>
            <p:cNvSpPr txBox="1">
              <a:spLocks noChangeArrowheads="1"/>
            </p:cNvSpPr>
            <p:nvPr/>
          </p:nvSpPr>
          <p:spPr bwMode="auto">
            <a:xfrm>
              <a:off x="4008"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0497" name="Text Box 27"/>
            <p:cNvSpPr txBox="1">
              <a:spLocks noChangeArrowheads="1"/>
            </p:cNvSpPr>
            <p:nvPr/>
          </p:nvSpPr>
          <p:spPr bwMode="auto">
            <a:xfrm>
              <a:off x="4008"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498" name="Line 28"/>
            <p:cNvSpPr>
              <a:spLocks noChangeShapeType="1"/>
            </p:cNvSpPr>
            <p:nvPr/>
          </p:nvSpPr>
          <p:spPr bwMode="auto">
            <a:xfrm flipV="1">
              <a:off x="4460"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9" name="Line 29"/>
            <p:cNvSpPr>
              <a:spLocks noChangeShapeType="1"/>
            </p:cNvSpPr>
            <p:nvPr/>
          </p:nvSpPr>
          <p:spPr bwMode="auto">
            <a:xfrm flipV="1">
              <a:off x="4204"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0" name="Line 31"/>
            <p:cNvSpPr>
              <a:spLocks noChangeShapeType="1"/>
            </p:cNvSpPr>
            <p:nvPr/>
          </p:nvSpPr>
          <p:spPr bwMode="auto">
            <a:xfrm>
              <a:off x="4385"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1" name="Text Box 35"/>
            <p:cNvSpPr txBox="1">
              <a:spLocks noChangeArrowheads="1"/>
            </p:cNvSpPr>
            <p:nvPr/>
          </p:nvSpPr>
          <p:spPr bwMode="auto">
            <a:xfrm>
              <a:off x="4591"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(1, 0)</a:t>
              </a:r>
              <a:endParaRPr lang="en-US" sz="1800">
                <a:solidFill>
                  <a:srgbClr val="003300"/>
                </a:solidFill>
                <a:latin typeface="Arial" charset="0"/>
              </a:endParaRPr>
            </a:p>
          </p:txBody>
        </p:sp>
        <p:sp>
          <p:nvSpPr>
            <p:cNvPr id="20502" name="Text Box 36"/>
            <p:cNvSpPr txBox="1">
              <a:spLocks noChangeArrowheads="1"/>
            </p:cNvSpPr>
            <p:nvPr/>
          </p:nvSpPr>
          <p:spPr bwMode="auto">
            <a:xfrm>
              <a:off x="4621" y="1735"/>
              <a:ext cx="1061"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endParaRPr lang="en-US" sz="1000">
                <a:solidFill>
                  <a:schemeClr val="bg1"/>
                </a:solidFill>
                <a:latin typeface="Arial" charset="0"/>
              </a:endParaRPr>
            </a:p>
          </p:txBody>
        </p:sp>
        <p:sp>
          <p:nvSpPr>
            <p:cNvPr id="20503" name="Text Box 39"/>
            <p:cNvSpPr txBox="1">
              <a:spLocks noChangeArrowheads="1"/>
            </p:cNvSpPr>
            <p:nvPr/>
          </p:nvSpPr>
          <p:spPr bwMode="auto">
            <a:xfrm>
              <a:off x="4616"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0504" name="Text Box 40"/>
            <p:cNvSpPr txBox="1">
              <a:spLocks noChangeArrowheads="1"/>
            </p:cNvSpPr>
            <p:nvPr/>
          </p:nvSpPr>
          <p:spPr bwMode="auto">
            <a:xfrm>
              <a:off x="4616"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505" name="Line 41"/>
            <p:cNvSpPr>
              <a:spLocks noChangeShapeType="1"/>
            </p:cNvSpPr>
            <p:nvPr/>
          </p:nvSpPr>
          <p:spPr bwMode="auto">
            <a:xfrm flipV="1">
              <a:off x="5068"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6" name="Line 42"/>
            <p:cNvSpPr>
              <a:spLocks noChangeShapeType="1"/>
            </p:cNvSpPr>
            <p:nvPr/>
          </p:nvSpPr>
          <p:spPr bwMode="auto">
            <a:xfrm flipV="1">
              <a:off x="4812"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7" name="Line 44"/>
            <p:cNvSpPr>
              <a:spLocks noChangeShapeType="1"/>
            </p:cNvSpPr>
            <p:nvPr/>
          </p:nvSpPr>
          <p:spPr bwMode="auto">
            <a:xfrm>
              <a:off x="4993"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8" name="Text Box 49"/>
            <p:cNvSpPr txBox="1">
              <a:spLocks noChangeArrowheads="1"/>
            </p:cNvSpPr>
            <p:nvPr/>
          </p:nvSpPr>
          <p:spPr bwMode="auto">
            <a:xfrm>
              <a:off x="5165"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0509" name="Text Box 50"/>
            <p:cNvSpPr txBox="1">
              <a:spLocks noChangeArrowheads="1"/>
            </p:cNvSpPr>
            <p:nvPr/>
          </p:nvSpPr>
          <p:spPr bwMode="auto">
            <a:xfrm>
              <a:off x="5165"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510" name="Line 51"/>
            <p:cNvSpPr>
              <a:spLocks noChangeShapeType="1"/>
            </p:cNvSpPr>
            <p:nvPr/>
          </p:nvSpPr>
          <p:spPr bwMode="auto">
            <a:xfrm flipV="1">
              <a:off x="5617"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1" name="Line 52"/>
            <p:cNvSpPr>
              <a:spLocks noChangeShapeType="1"/>
            </p:cNvSpPr>
            <p:nvPr/>
          </p:nvSpPr>
          <p:spPr bwMode="auto">
            <a:xfrm flipV="1">
              <a:off x="5360"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2" name="Line 54"/>
            <p:cNvSpPr>
              <a:spLocks noChangeShapeType="1"/>
            </p:cNvSpPr>
            <p:nvPr/>
          </p:nvSpPr>
          <p:spPr bwMode="auto">
            <a:xfrm>
              <a:off x="5542"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3" name="Text Box 58"/>
            <p:cNvSpPr txBox="1">
              <a:spLocks noChangeArrowheads="1"/>
            </p:cNvSpPr>
            <p:nvPr/>
          </p:nvSpPr>
          <p:spPr bwMode="auto">
            <a:xfrm>
              <a:off x="2880" y="2844"/>
              <a:ext cx="355" cy="516"/>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Host</a:t>
              </a:r>
            </a:p>
          </p:txBody>
        </p:sp>
        <p:sp>
          <p:nvSpPr>
            <p:cNvPr id="20514" name="Line 60"/>
            <p:cNvSpPr>
              <a:spLocks noChangeShapeType="1"/>
            </p:cNvSpPr>
            <p:nvPr/>
          </p:nvSpPr>
          <p:spPr bwMode="auto">
            <a:xfrm flipV="1">
              <a:off x="3235" y="2978"/>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5" name="Text Box 9"/>
            <p:cNvSpPr txBox="1">
              <a:spLocks noChangeArrowheads="1"/>
            </p:cNvSpPr>
            <p:nvPr/>
          </p:nvSpPr>
          <p:spPr bwMode="auto">
            <a:xfrm>
              <a:off x="3441" y="3168"/>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solidFill>
                    <a:schemeClr val="bg1"/>
                  </a:solidFill>
                  <a:latin typeface="Arial" charset="0"/>
                </a:rPr>
                <a:t>Constant Memory</a:t>
              </a:r>
              <a:endParaRPr lang="en-US" sz="2000">
                <a:solidFill>
                  <a:schemeClr val="bg1"/>
                </a:solidFill>
                <a:latin typeface="Arial" charset="0"/>
              </a:endParaRPr>
            </a:p>
          </p:txBody>
        </p:sp>
        <p:sp>
          <p:nvSpPr>
            <p:cNvPr id="20516" name="Line 60"/>
            <p:cNvSpPr>
              <a:spLocks noChangeShapeType="1"/>
            </p:cNvSpPr>
            <p:nvPr/>
          </p:nvSpPr>
          <p:spPr bwMode="auto">
            <a:xfrm flipV="1">
              <a:off x="3235" y="3264"/>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FE664F6-0FE5-4549-A6CF-A811FB639104}" type="slidenum">
              <a:rPr lang="en-US" sz="1400" smtClean="0">
                <a:latin typeface="Times New Roman" pitchFamily="18" charset="0"/>
              </a:rPr>
              <a:pPr eaLnBrk="1" hangingPunct="1"/>
              <a:t>16</a:t>
            </a:fld>
            <a:endParaRPr lang="en-US" sz="1400" smtClean="0">
              <a:latin typeface="Times New Roman" pitchFamily="18" charset="0"/>
            </a:endParaRPr>
          </a:p>
        </p:txBody>
      </p:sp>
      <p:sp>
        <p:nvSpPr>
          <p:cNvPr id="21508" name="Rectangle 2"/>
          <p:cNvSpPr>
            <a:spLocks noGrp="1" noChangeArrowheads="1"/>
          </p:cNvSpPr>
          <p:nvPr>
            <p:ph type="title"/>
          </p:nvPr>
        </p:nvSpPr>
        <p:spPr/>
        <p:txBody>
          <a:bodyPr/>
          <a:lstStyle/>
          <a:p>
            <a:pPr eaLnBrk="1" hangingPunct="1"/>
            <a:r>
              <a:rPr lang="en-US" smtClean="0"/>
              <a:t>Memory Hierarchies</a:t>
            </a:r>
          </a:p>
        </p:txBody>
      </p:sp>
      <p:sp>
        <p:nvSpPr>
          <p:cNvPr id="21509" name="Rectangle 3"/>
          <p:cNvSpPr>
            <a:spLocks noGrp="1" noChangeArrowheads="1"/>
          </p:cNvSpPr>
          <p:nvPr>
            <p:ph type="body" idx="1"/>
          </p:nvPr>
        </p:nvSpPr>
        <p:spPr/>
        <p:txBody>
          <a:bodyPr/>
          <a:lstStyle/>
          <a:p>
            <a:pPr eaLnBrk="1" hangingPunct="1"/>
            <a:r>
              <a:rPr lang="en-US" smtClean="0"/>
              <a:t>If every time we needed a piece of data, we had to go to main memory to get it, computers would take a lot longer to do anything</a:t>
            </a:r>
          </a:p>
          <a:p>
            <a:pPr eaLnBrk="1" hangingPunct="1"/>
            <a:r>
              <a:rPr lang="en-US" smtClean="0"/>
              <a:t>On today’s processors, main memory accesses take hundreds of cycles</a:t>
            </a:r>
          </a:p>
          <a:p>
            <a:pPr eaLnBrk="1" hangingPunct="1"/>
            <a:endParaRPr lang="en-US" smtClean="0"/>
          </a:p>
          <a:p>
            <a:pPr eaLnBrk="1" hangingPunct="1"/>
            <a:r>
              <a:rPr lang="en-US" smtClean="0"/>
              <a:t>One solution: Caches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13AA5FF-75C0-42FE-9877-23196748E537}" type="slidenum">
              <a:rPr lang="en-US" sz="1400" smtClean="0">
                <a:latin typeface="Times New Roman" pitchFamily="18" charset="0"/>
              </a:rPr>
              <a:pPr eaLnBrk="1" hangingPunct="1"/>
              <a:t>17</a:t>
            </a:fld>
            <a:endParaRPr lang="en-US" sz="1400" smtClean="0">
              <a:latin typeface="Times New Roman" pitchFamily="18" charset="0"/>
            </a:endParaRPr>
          </a:p>
        </p:txBody>
      </p:sp>
      <p:sp>
        <p:nvSpPr>
          <p:cNvPr id="22532" name="Rectangle 2"/>
          <p:cNvSpPr>
            <a:spLocks noGrp="1" noChangeArrowheads="1"/>
          </p:cNvSpPr>
          <p:nvPr>
            <p:ph type="title"/>
          </p:nvPr>
        </p:nvSpPr>
        <p:spPr/>
        <p:txBody>
          <a:bodyPr/>
          <a:lstStyle/>
          <a:p>
            <a:pPr eaLnBrk="1" hangingPunct="1"/>
            <a:r>
              <a:rPr lang="en-US" smtClean="0"/>
              <a:t>Cache - Cont’d</a:t>
            </a:r>
          </a:p>
        </p:txBody>
      </p:sp>
      <p:sp>
        <p:nvSpPr>
          <p:cNvPr id="22533" name="Rectangle 3"/>
          <p:cNvSpPr>
            <a:spLocks noGrp="1" noChangeArrowheads="1"/>
          </p:cNvSpPr>
          <p:nvPr>
            <p:ph type="body" idx="1"/>
          </p:nvPr>
        </p:nvSpPr>
        <p:spPr/>
        <p:txBody>
          <a:bodyPr/>
          <a:lstStyle/>
          <a:p>
            <a:pPr eaLnBrk="1" hangingPunct="1"/>
            <a:r>
              <a:rPr lang="en-US" smtClean="0"/>
              <a:t>In order to keep cache fast, it needs to be small, so we cannot fit the entire data set in it</a:t>
            </a:r>
          </a:p>
          <a:p>
            <a:pPr eaLnBrk="1" hangingPunct="1"/>
            <a:endParaRPr lang="en-US" smtClean="0"/>
          </a:p>
        </p:txBody>
      </p:sp>
      <p:sp>
        <p:nvSpPr>
          <p:cNvPr id="22534" name="Rectangle 4"/>
          <p:cNvSpPr>
            <a:spLocks noChangeArrowheads="1"/>
          </p:cNvSpPr>
          <p:nvPr/>
        </p:nvSpPr>
        <p:spPr bwMode="auto">
          <a:xfrm>
            <a:off x="3352800" y="2590800"/>
            <a:ext cx="2133600" cy="2209800"/>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22535" name="Rectangle 5"/>
          <p:cNvSpPr>
            <a:spLocks noChangeArrowheads="1"/>
          </p:cNvSpPr>
          <p:nvPr/>
        </p:nvSpPr>
        <p:spPr bwMode="auto">
          <a:xfrm>
            <a:off x="3962400" y="29718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2536" name="Rectangle 6"/>
          <p:cNvSpPr>
            <a:spLocks noChangeArrowheads="1"/>
          </p:cNvSpPr>
          <p:nvPr/>
        </p:nvSpPr>
        <p:spPr bwMode="auto">
          <a:xfrm>
            <a:off x="3886200" y="37338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2537" name="Rectangle 7"/>
          <p:cNvSpPr>
            <a:spLocks noChangeArrowheads="1"/>
          </p:cNvSpPr>
          <p:nvPr/>
        </p:nvSpPr>
        <p:spPr bwMode="auto">
          <a:xfrm>
            <a:off x="3505200" y="4114800"/>
            <a:ext cx="1828800" cy="609600"/>
          </a:xfrm>
          <a:prstGeom prst="rect">
            <a:avLst/>
          </a:prstGeom>
          <a:solidFill>
            <a:srgbClr val="FF9900"/>
          </a:solidFill>
          <a:ln w="9525">
            <a:solidFill>
              <a:schemeClr val="tx1"/>
            </a:solidFill>
            <a:miter lim="800000"/>
            <a:headEnd/>
            <a:tailEnd/>
          </a:ln>
        </p:spPr>
        <p:txBody>
          <a:bodyPr wrap="none" anchor="ctr"/>
          <a:lstStyle/>
          <a:p>
            <a:pPr algn="ctr"/>
            <a:r>
              <a:rPr lang="en-US"/>
              <a:t>L2 Cache</a:t>
            </a:r>
          </a:p>
        </p:txBody>
      </p:sp>
      <p:sp>
        <p:nvSpPr>
          <p:cNvPr id="22538" name="Rectangle 8"/>
          <p:cNvSpPr>
            <a:spLocks noChangeArrowheads="1"/>
          </p:cNvSpPr>
          <p:nvPr/>
        </p:nvSpPr>
        <p:spPr bwMode="auto">
          <a:xfrm>
            <a:off x="2590800" y="4953000"/>
            <a:ext cx="3810000" cy="1219200"/>
          </a:xfrm>
          <a:prstGeom prst="rect">
            <a:avLst/>
          </a:prstGeom>
          <a:solidFill>
            <a:srgbClr val="FF6600"/>
          </a:solidFill>
          <a:ln w="9525">
            <a:solidFill>
              <a:schemeClr val="tx1"/>
            </a:solidFill>
            <a:miter lim="800000"/>
            <a:headEnd/>
            <a:tailEnd/>
          </a:ln>
        </p:spPr>
        <p:txBody>
          <a:bodyPr wrap="none" anchor="ctr"/>
          <a:lstStyle/>
          <a:p>
            <a:pPr algn="ctr"/>
            <a:r>
              <a:rPr lang="en-US" sz="3200"/>
              <a:t>Main Memory</a:t>
            </a:r>
          </a:p>
        </p:txBody>
      </p:sp>
      <p:sp>
        <p:nvSpPr>
          <p:cNvPr id="22539" name="Line 9"/>
          <p:cNvSpPr>
            <a:spLocks noChangeShapeType="1"/>
          </p:cNvSpPr>
          <p:nvPr/>
        </p:nvSpPr>
        <p:spPr bwMode="auto">
          <a:xfrm>
            <a:off x="43434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0"/>
          <p:cNvSpPr>
            <a:spLocks noChangeShapeType="1"/>
          </p:cNvSpPr>
          <p:nvPr/>
        </p:nvSpPr>
        <p:spPr bwMode="auto">
          <a:xfrm>
            <a:off x="44196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1"/>
          <p:cNvSpPr>
            <a:spLocks noChangeShapeType="1"/>
          </p:cNvSpPr>
          <p:nvPr/>
        </p:nvSpPr>
        <p:spPr bwMode="auto">
          <a:xfrm>
            <a:off x="44958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2"/>
          <p:cNvSpPr>
            <a:spLocks noChangeShapeType="1"/>
          </p:cNvSpPr>
          <p:nvPr/>
        </p:nvSpPr>
        <p:spPr bwMode="auto">
          <a:xfrm>
            <a:off x="45720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3"/>
          <p:cNvSpPr>
            <a:spLocks noChangeShapeType="1"/>
          </p:cNvSpPr>
          <p:nvPr/>
        </p:nvSpPr>
        <p:spPr bwMode="auto">
          <a:xfrm>
            <a:off x="46482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14"/>
          <p:cNvSpPr>
            <a:spLocks noChangeShapeType="1"/>
          </p:cNvSpPr>
          <p:nvPr/>
        </p:nvSpPr>
        <p:spPr bwMode="auto">
          <a:xfrm>
            <a:off x="42672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5"/>
          <p:cNvSpPr>
            <a:spLocks noChangeShapeType="1"/>
          </p:cNvSpPr>
          <p:nvPr/>
        </p:nvSpPr>
        <p:spPr bwMode="auto">
          <a:xfrm>
            <a:off x="41910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Rectangle 16"/>
          <p:cNvSpPr>
            <a:spLocks noChangeArrowheads="1"/>
          </p:cNvSpPr>
          <p:nvPr/>
        </p:nvSpPr>
        <p:spPr bwMode="auto">
          <a:xfrm>
            <a:off x="4114800" y="33528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2547" name="Text Box 18"/>
          <p:cNvSpPr txBox="1">
            <a:spLocks noChangeArrowheads="1"/>
          </p:cNvSpPr>
          <p:nvPr/>
        </p:nvSpPr>
        <p:spPr bwMode="auto">
          <a:xfrm>
            <a:off x="3340100" y="2574925"/>
            <a:ext cx="1079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a:t>The chip</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A24B930-DA59-4BA4-9781-35D5DF28942A}" type="slidenum">
              <a:rPr lang="en-US" sz="1400" smtClean="0">
                <a:latin typeface="Times New Roman" pitchFamily="18" charset="0"/>
              </a:rPr>
              <a:pPr eaLnBrk="1" hangingPunct="1"/>
              <a:t>18</a:t>
            </a:fld>
            <a:endParaRPr lang="en-US" sz="1400" smtClean="0">
              <a:latin typeface="Times New Roman" pitchFamily="18" charset="0"/>
            </a:endParaRPr>
          </a:p>
        </p:txBody>
      </p:sp>
      <p:sp>
        <p:nvSpPr>
          <p:cNvPr id="23556" name="Rectangle 2"/>
          <p:cNvSpPr>
            <a:spLocks noGrp="1" noChangeArrowheads="1"/>
          </p:cNvSpPr>
          <p:nvPr>
            <p:ph type="title"/>
          </p:nvPr>
        </p:nvSpPr>
        <p:spPr/>
        <p:txBody>
          <a:bodyPr/>
          <a:lstStyle/>
          <a:p>
            <a:pPr eaLnBrk="1" hangingPunct="1"/>
            <a:r>
              <a:rPr lang="en-US" smtClean="0"/>
              <a:t>Cache - Cont’d</a:t>
            </a:r>
          </a:p>
        </p:txBody>
      </p:sp>
      <p:sp>
        <p:nvSpPr>
          <p:cNvPr id="23557" name="Rectangle 3"/>
          <p:cNvSpPr>
            <a:spLocks noGrp="1" noChangeArrowheads="1"/>
          </p:cNvSpPr>
          <p:nvPr>
            <p:ph type="body" idx="1"/>
          </p:nvPr>
        </p:nvSpPr>
        <p:spPr/>
        <p:txBody>
          <a:bodyPr/>
          <a:lstStyle/>
          <a:p>
            <a:pPr eaLnBrk="1" hangingPunct="1">
              <a:lnSpc>
                <a:spcPct val="90000"/>
              </a:lnSpc>
            </a:pPr>
            <a:r>
              <a:rPr lang="en-US" smtClean="0"/>
              <a:t>Cache is unit of volatile memory storage</a:t>
            </a:r>
          </a:p>
          <a:p>
            <a:pPr eaLnBrk="1" hangingPunct="1">
              <a:lnSpc>
                <a:spcPct val="90000"/>
              </a:lnSpc>
            </a:pPr>
            <a:endParaRPr lang="en-US" smtClean="0"/>
          </a:p>
          <a:p>
            <a:pPr eaLnBrk="1" hangingPunct="1">
              <a:lnSpc>
                <a:spcPct val="90000"/>
              </a:lnSpc>
            </a:pPr>
            <a:r>
              <a:rPr lang="en-US" smtClean="0"/>
              <a:t>A cache is an “array” of cache lines</a:t>
            </a:r>
          </a:p>
          <a:p>
            <a:pPr eaLnBrk="1" hangingPunct="1">
              <a:lnSpc>
                <a:spcPct val="90000"/>
              </a:lnSpc>
            </a:pPr>
            <a:endParaRPr lang="en-US" smtClean="0"/>
          </a:p>
          <a:p>
            <a:pPr eaLnBrk="1" hangingPunct="1">
              <a:lnSpc>
                <a:spcPct val="90000"/>
              </a:lnSpc>
            </a:pPr>
            <a:r>
              <a:rPr lang="en-US" smtClean="0"/>
              <a:t>Cache line can usually hold data from several consecutive memory addresses</a:t>
            </a:r>
          </a:p>
          <a:p>
            <a:pPr eaLnBrk="1" hangingPunct="1">
              <a:lnSpc>
                <a:spcPct val="90000"/>
              </a:lnSpc>
            </a:pPr>
            <a:endParaRPr lang="en-US" smtClean="0"/>
          </a:p>
          <a:p>
            <a:pPr eaLnBrk="1" hangingPunct="1">
              <a:lnSpc>
                <a:spcPct val="90000"/>
              </a:lnSpc>
            </a:pPr>
            <a:r>
              <a:rPr lang="en-US" smtClean="0"/>
              <a:t>When data is requested from memory, an entire cache line is loaded into the cache, in an attempt to reduce main memory requests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6404F3D3-2CD7-44EB-8208-B7FF4CAB4D81}" type="slidenum">
              <a:rPr lang="en-US" sz="1400" smtClean="0">
                <a:latin typeface="Times New Roman" pitchFamily="18" charset="0"/>
              </a:rPr>
              <a:pPr eaLnBrk="1" hangingPunct="1"/>
              <a:t>19</a:t>
            </a:fld>
            <a:endParaRPr lang="en-US" sz="1400" smtClean="0">
              <a:latin typeface="Times New Roman" pitchFamily="18" charset="0"/>
            </a:endParaRPr>
          </a:p>
        </p:txBody>
      </p:sp>
      <p:sp>
        <p:nvSpPr>
          <p:cNvPr id="24580" name="Rectangle 2"/>
          <p:cNvSpPr>
            <a:spLocks noGrp="1" noChangeArrowheads="1"/>
          </p:cNvSpPr>
          <p:nvPr>
            <p:ph type="title"/>
          </p:nvPr>
        </p:nvSpPr>
        <p:spPr/>
        <p:txBody>
          <a:bodyPr/>
          <a:lstStyle/>
          <a:p>
            <a:pPr eaLnBrk="1" hangingPunct="1"/>
            <a:r>
              <a:rPr lang="en-US" smtClean="0"/>
              <a:t>Caches - Cont’d</a:t>
            </a:r>
          </a:p>
        </p:txBody>
      </p:sp>
      <p:sp>
        <p:nvSpPr>
          <p:cNvPr id="24581" name="Rectangle 3"/>
          <p:cNvSpPr>
            <a:spLocks noGrp="1" noChangeArrowheads="1"/>
          </p:cNvSpPr>
          <p:nvPr>
            <p:ph type="body" idx="1"/>
          </p:nvPr>
        </p:nvSpPr>
        <p:spPr/>
        <p:txBody>
          <a:bodyPr/>
          <a:lstStyle/>
          <a:p>
            <a:pPr eaLnBrk="1" hangingPunct="1">
              <a:buFontTx/>
              <a:buNone/>
            </a:pPr>
            <a:r>
              <a:rPr lang="en-US" smtClean="0"/>
              <a:t>Some definitions:</a:t>
            </a:r>
          </a:p>
          <a:p>
            <a:pPr lvl="1" eaLnBrk="1" hangingPunct="1"/>
            <a:r>
              <a:rPr lang="en-US" smtClean="0"/>
              <a:t>Spatial locality: is when the data elements stored in consecutive memory locations are access consecutively</a:t>
            </a:r>
          </a:p>
          <a:p>
            <a:pPr lvl="1" eaLnBrk="1" hangingPunct="1"/>
            <a:r>
              <a:rPr lang="en-US" smtClean="0"/>
              <a:t>Temporal locality: is when the same data element is access multiple times in short period of time</a:t>
            </a:r>
          </a:p>
          <a:p>
            <a:pPr eaLnBrk="1" hangingPunct="1"/>
            <a:r>
              <a:rPr lang="en-US" smtClean="0"/>
              <a:t>Both spatial locality and temporal locality improve the performance of caches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To learn convolution, an important parallel computation pattern </a:t>
            </a:r>
          </a:p>
          <a:p>
            <a:pPr lvl="1"/>
            <a:r>
              <a:rPr lang="en-US" dirty="0" smtClean="0"/>
              <a:t>Widely used in signal, image and video processing</a:t>
            </a:r>
          </a:p>
          <a:p>
            <a:pPr lvl="1"/>
            <a:r>
              <a:rPr lang="en-US" dirty="0" smtClean="0"/>
              <a:t>Foundational to stencil computation used in many science and engineering </a:t>
            </a:r>
          </a:p>
          <a:p>
            <a:pPr lvl="1"/>
            <a:endParaRPr lang="en-US" dirty="0"/>
          </a:p>
          <a:p>
            <a:r>
              <a:rPr lang="en-US" dirty="0" smtClean="0"/>
              <a:t>Taking advantage of cache memories</a:t>
            </a:r>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2</a:t>
            </a:fld>
            <a:endParaRPr lang="en-US" dirty="0"/>
          </a:p>
        </p:txBody>
      </p:sp>
    </p:spTree>
    <p:extLst>
      <p:ext uri="{BB962C8B-B14F-4D97-AF65-F5344CB8AC3E}">
        <p14:creationId xmlns:p14="http://schemas.microsoft.com/office/powerpoint/2010/main" val="1095347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22668614-4EA1-48D3-AA11-83BA288057B8}" type="slidenum">
              <a:rPr lang="en-US" sz="1400" smtClean="0">
                <a:latin typeface="Times New Roman" pitchFamily="18" charset="0"/>
              </a:rPr>
              <a:pPr eaLnBrk="1" hangingPunct="1"/>
              <a:t>20</a:t>
            </a:fld>
            <a:endParaRPr lang="en-US" sz="1400" smtClean="0">
              <a:latin typeface="Times New Roman" pitchFamily="18" charset="0"/>
            </a:endParaRPr>
          </a:p>
        </p:txBody>
      </p:sp>
      <p:sp>
        <p:nvSpPr>
          <p:cNvPr id="25604" name="Rectangle 2"/>
          <p:cNvSpPr>
            <a:spLocks noGrp="1" noChangeArrowheads="1"/>
          </p:cNvSpPr>
          <p:nvPr>
            <p:ph type="title"/>
          </p:nvPr>
        </p:nvSpPr>
        <p:spPr/>
        <p:txBody>
          <a:bodyPr/>
          <a:lstStyle/>
          <a:p>
            <a:pPr eaLnBrk="1" hangingPunct="1"/>
            <a:r>
              <a:rPr lang="en-US" smtClean="0"/>
              <a:t>Scratchpad vs. Cache</a:t>
            </a:r>
          </a:p>
        </p:txBody>
      </p:sp>
      <p:sp>
        <p:nvSpPr>
          <p:cNvPr id="25605" name="Rectangle 3"/>
          <p:cNvSpPr>
            <a:spLocks noGrp="1" noChangeArrowheads="1"/>
          </p:cNvSpPr>
          <p:nvPr>
            <p:ph type="body" idx="1"/>
          </p:nvPr>
        </p:nvSpPr>
        <p:spPr>
          <a:xfrm>
            <a:off x="685800" y="1219200"/>
            <a:ext cx="8305800" cy="5029200"/>
          </a:xfrm>
          <a:solidFill>
            <a:schemeClr val="bg1"/>
          </a:solidFill>
        </p:spPr>
        <p:txBody>
          <a:bodyPr/>
          <a:lstStyle/>
          <a:p>
            <a:pPr eaLnBrk="1" hangingPunct="1"/>
            <a:r>
              <a:rPr lang="en-US" sz="3100" dirty="0" smtClean="0"/>
              <a:t>Scratchpad (shared memory in CUDA) is another type of temporary storage used to relieve main memory contention.</a:t>
            </a:r>
          </a:p>
          <a:p>
            <a:pPr eaLnBrk="1" hangingPunct="1"/>
            <a:r>
              <a:rPr lang="en-US" sz="3100" dirty="0" smtClean="0"/>
              <a:t>In terms of distance from the processor, scratchpad is similar to L1 cache.</a:t>
            </a:r>
          </a:p>
          <a:p>
            <a:pPr eaLnBrk="1" hangingPunct="1"/>
            <a:r>
              <a:rPr lang="en-US" sz="3100" dirty="0" smtClean="0"/>
              <a:t>Unlike cache, scratchpad does not necessarily hold a copy of data that is also in main memory</a:t>
            </a:r>
          </a:p>
          <a:p>
            <a:pPr eaLnBrk="1" hangingPunct="1"/>
            <a:r>
              <a:rPr lang="en-US" sz="3100" dirty="0" smtClean="0"/>
              <a:t>It requires explicit data transfer instructions, whereas cache doesn’t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4"/>
          <p:cNvSpPr>
            <a:spLocks noGrp="1"/>
          </p:cNvSpPr>
          <p:nvPr>
            <p:ph type="sldNum" sz="quarter" idx="11"/>
          </p:nvPr>
        </p:nvSpPr>
        <p:spPr>
          <a:xfrm>
            <a:off x="7010400" y="6172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C4A2DE2-A324-4EB5-A534-6993808593D5}" type="slidenum">
              <a:rPr lang="en-US" sz="1400" smtClean="0">
                <a:latin typeface="Times New Roman" pitchFamily="18" charset="0"/>
              </a:rPr>
              <a:pPr eaLnBrk="1" hangingPunct="1"/>
              <a:t>21</a:t>
            </a:fld>
            <a:endParaRPr lang="en-US" sz="1400" smtClean="0">
              <a:latin typeface="Times New Roman" pitchFamily="18" charset="0"/>
            </a:endParaRPr>
          </a:p>
        </p:txBody>
      </p:sp>
      <p:sp>
        <p:nvSpPr>
          <p:cNvPr id="26628" name="Rectangle 2"/>
          <p:cNvSpPr>
            <a:spLocks noGrp="1" noChangeArrowheads="1"/>
          </p:cNvSpPr>
          <p:nvPr>
            <p:ph type="title"/>
          </p:nvPr>
        </p:nvSpPr>
        <p:spPr/>
        <p:txBody>
          <a:bodyPr/>
          <a:lstStyle/>
          <a:p>
            <a:pPr eaLnBrk="1" hangingPunct="1"/>
            <a:r>
              <a:rPr lang="en-US" dirty="0" smtClean="0"/>
              <a:t>Cache Coherence Protocol</a:t>
            </a:r>
          </a:p>
        </p:txBody>
      </p:sp>
      <p:sp>
        <p:nvSpPr>
          <p:cNvPr id="26629" name="Rectangle 3"/>
          <p:cNvSpPr>
            <a:spLocks noGrp="1" noChangeArrowheads="1"/>
          </p:cNvSpPr>
          <p:nvPr>
            <p:ph type="body" idx="1"/>
          </p:nvPr>
        </p:nvSpPr>
        <p:spPr>
          <a:xfrm>
            <a:off x="457200" y="1524000"/>
            <a:ext cx="8534400" cy="4572000"/>
          </a:xfrm>
        </p:spPr>
        <p:txBody>
          <a:bodyPr/>
          <a:lstStyle/>
          <a:p>
            <a:pPr eaLnBrk="1" hangingPunct="1"/>
            <a:r>
              <a:rPr lang="en-US" smtClean="0"/>
              <a:t>A mechanism for caches to propagate updates by their local processor to other caches (processors)</a:t>
            </a:r>
          </a:p>
          <a:p>
            <a:pPr eaLnBrk="1" hangingPunct="1"/>
            <a:endParaRPr lang="en-US" smtClean="0"/>
          </a:p>
        </p:txBody>
      </p:sp>
      <p:sp>
        <p:nvSpPr>
          <p:cNvPr id="26630" name="Rectangle 4"/>
          <p:cNvSpPr>
            <a:spLocks noChangeArrowheads="1"/>
          </p:cNvSpPr>
          <p:nvPr/>
        </p:nvSpPr>
        <p:spPr bwMode="auto">
          <a:xfrm>
            <a:off x="1625600" y="2590800"/>
            <a:ext cx="6184900" cy="2209800"/>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26631" name="Rectangle 5"/>
          <p:cNvSpPr>
            <a:spLocks noChangeArrowheads="1"/>
          </p:cNvSpPr>
          <p:nvPr/>
        </p:nvSpPr>
        <p:spPr bwMode="auto">
          <a:xfrm>
            <a:off x="2273300" y="29718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32" name="Rectangle 6"/>
          <p:cNvSpPr>
            <a:spLocks noChangeArrowheads="1"/>
          </p:cNvSpPr>
          <p:nvPr/>
        </p:nvSpPr>
        <p:spPr bwMode="auto">
          <a:xfrm>
            <a:off x="2197100" y="37338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33" name="Rectangle 8"/>
          <p:cNvSpPr>
            <a:spLocks noChangeArrowheads="1"/>
          </p:cNvSpPr>
          <p:nvPr/>
        </p:nvSpPr>
        <p:spPr bwMode="auto">
          <a:xfrm>
            <a:off x="901700" y="4953000"/>
            <a:ext cx="7632700" cy="1219200"/>
          </a:xfrm>
          <a:prstGeom prst="rect">
            <a:avLst/>
          </a:prstGeom>
          <a:solidFill>
            <a:srgbClr val="FF6600"/>
          </a:solidFill>
          <a:ln w="9525">
            <a:solidFill>
              <a:schemeClr val="tx1"/>
            </a:solidFill>
            <a:miter lim="800000"/>
            <a:headEnd/>
            <a:tailEnd/>
          </a:ln>
        </p:spPr>
        <p:txBody>
          <a:bodyPr wrap="none" anchor="ctr"/>
          <a:lstStyle/>
          <a:p>
            <a:pPr algn="ctr"/>
            <a:r>
              <a:rPr lang="en-US" sz="3200"/>
              <a:t>Main Memory</a:t>
            </a:r>
          </a:p>
        </p:txBody>
      </p:sp>
      <p:sp>
        <p:nvSpPr>
          <p:cNvPr id="26634" name="Line 9"/>
          <p:cNvSpPr>
            <a:spLocks noChangeShapeType="1"/>
          </p:cNvSpPr>
          <p:nvPr/>
        </p:nvSpPr>
        <p:spPr bwMode="auto">
          <a:xfrm>
            <a:off x="26543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10"/>
          <p:cNvSpPr>
            <a:spLocks noChangeShapeType="1"/>
          </p:cNvSpPr>
          <p:nvPr/>
        </p:nvSpPr>
        <p:spPr bwMode="auto">
          <a:xfrm>
            <a:off x="27305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11"/>
          <p:cNvSpPr>
            <a:spLocks noChangeShapeType="1"/>
          </p:cNvSpPr>
          <p:nvPr/>
        </p:nvSpPr>
        <p:spPr bwMode="auto">
          <a:xfrm>
            <a:off x="28067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Line 12"/>
          <p:cNvSpPr>
            <a:spLocks noChangeShapeType="1"/>
          </p:cNvSpPr>
          <p:nvPr/>
        </p:nvSpPr>
        <p:spPr bwMode="auto">
          <a:xfrm>
            <a:off x="28829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8" name="Line 13"/>
          <p:cNvSpPr>
            <a:spLocks noChangeShapeType="1"/>
          </p:cNvSpPr>
          <p:nvPr/>
        </p:nvSpPr>
        <p:spPr bwMode="auto">
          <a:xfrm>
            <a:off x="29591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14"/>
          <p:cNvSpPr>
            <a:spLocks noChangeShapeType="1"/>
          </p:cNvSpPr>
          <p:nvPr/>
        </p:nvSpPr>
        <p:spPr bwMode="auto">
          <a:xfrm>
            <a:off x="25781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15"/>
          <p:cNvSpPr>
            <a:spLocks noChangeShapeType="1"/>
          </p:cNvSpPr>
          <p:nvPr/>
        </p:nvSpPr>
        <p:spPr bwMode="auto">
          <a:xfrm>
            <a:off x="25019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Rectangle 16"/>
          <p:cNvSpPr>
            <a:spLocks noChangeArrowheads="1"/>
          </p:cNvSpPr>
          <p:nvPr/>
        </p:nvSpPr>
        <p:spPr bwMode="auto">
          <a:xfrm>
            <a:off x="2425700" y="33528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2" name="Text Box 18"/>
          <p:cNvSpPr txBox="1">
            <a:spLocks noChangeArrowheads="1"/>
          </p:cNvSpPr>
          <p:nvPr/>
        </p:nvSpPr>
        <p:spPr bwMode="auto">
          <a:xfrm>
            <a:off x="1651000" y="2574925"/>
            <a:ext cx="1079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a:t>The chip</a:t>
            </a:r>
          </a:p>
        </p:txBody>
      </p:sp>
      <p:sp>
        <p:nvSpPr>
          <p:cNvPr id="26643" name="Rectangle 5"/>
          <p:cNvSpPr>
            <a:spLocks noChangeArrowheads="1"/>
          </p:cNvSpPr>
          <p:nvPr/>
        </p:nvSpPr>
        <p:spPr bwMode="auto">
          <a:xfrm>
            <a:off x="3822700" y="29591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44" name="Rectangle 6"/>
          <p:cNvSpPr>
            <a:spLocks noChangeArrowheads="1"/>
          </p:cNvSpPr>
          <p:nvPr/>
        </p:nvSpPr>
        <p:spPr bwMode="auto">
          <a:xfrm>
            <a:off x="3746500" y="37211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45" name="Rectangle 16"/>
          <p:cNvSpPr>
            <a:spLocks noChangeArrowheads="1"/>
          </p:cNvSpPr>
          <p:nvPr/>
        </p:nvSpPr>
        <p:spPr bwMode="auto">
          <a:xfrm>
            <a:off x="3975100" y="33401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6" name="Rectangle 5"/>
          <p:cNvSpPr>
            <a:spLocks noChangeArrowheads="1"/>
          </p:cNvSpPr>
          <p:nvPr/>
        </p:nvSpPr>
        <p:spPr bwMode="auto">
          <a:xfrm>
            <a:off x="5943600" y="29591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47" name="Rectangle 6"/>
          <p:cNvSpPr>
            <a:spLocks noChangeArrowheads="1"/>
          </p:cNvSpPr>
          <p:nvPr/>
        </p:nvSpPr>
        <p:spPr bwMode="auto">
          <a:xfrm>
            <a:off x="5867400" y="37211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48" name="Rectangle 16"/>
          <p:cNvSpPr>
            <a:spLocks noChangeArrowheads="1"/>
          </p:cNvSpPr>
          <p:nvPr/>
        </p:nvSpPr>
        <p:spPr bwMode="auto">
          <a:xfrm>
            <a:off x="6096000" y="33401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9" name="TextBox 1"/>
          <p:cNvSpPr txBox="1">
            <a:spLocks noChangeArrowheads="1"/>
          </p:cNvSpPr>
          <p:nvPr/>
        </p:nvSpPr>
        <p:spPr bwMode="auto">
          <a:xfrm>
            <a:off x="5029200" y="3219450"/>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a:t>
            </a:r>
          </a:p>
        </p:txBody>
      </p:sp>
      <p:cxnSp>
        <p:nvCxnSpPr>
          <p:cNvPr id="4" name="Straight Arrow Connector 3"/>
          <p:cNvCxnSpPr/>
          <p:nvPr/>
        </p:nvCxnSpPr>
        <p:spPr>
          <a:xfrm>
            <a:off x="1879600" y="4572000"/>
            <a:ext cx="5562600" cy="0"/>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730500" y="40386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241800" y="40386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477000" y="39497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CPU and GPU have different caching philosophy</a:t>
            </a:r>
          </a:p>
        </p:txBody>
      </p:sp>
      <p:sp>
        <p:nvSpPr>
          <p:cNvPr id="27651" name="Content Placeholder 2"/>
          <p:cNvSpPr>
            <a:spLocks noGrp="1"/>
          </p:cNvSpPr>
          <p:nvPr>
            <p:ph idx="1"/>
          </p:nvPr>
        </p:nvSpPr>
        <p:spPr/>
        <p:txBody>
          <a:bodyPr/>
          <a:lstStyle/>
          <a:p>
            <a:r>
              <a:rPr lang="en-US" smtClean="0"/>
              <a:t>CPU L1 caches are usually coherent</a:t>
            </a:r>
          </a:p>
          <a:p>
            <a:pPr lvl="1"/>
            <a:r>
              <a:rPr lang="en-US" smtClean="0"/>
              <a:t>L1 is also replicated for each core</a:t>
            </a:r>
          </a:p>
          <a:p>
            <a:pPr lvl="1"/>
            <a:r>
              <a:rPr lang="en-US" smtClean="0"/>
              <a:t>Even data that will be changed can be cached in L1</a:t>
            </a:r>
          </a:p>
          <a:p>
            <a:pPr lvl="1"/>
            <a:r>
              <a:rPr lang="en-US" smtClean="0"/>
              <a:t>Updates to local cache copy invalidates (or less commonly updates) copies in other caches</a:t>
            </a:r>
          </a:p>
          <a:p>
            <a:pPr lvl="1"/>
            <a:r>
              <a:rPr lang="en-US" smtClean="0"/>
              <a:t>Expensive in terms of hardware and disruption of services (cleaning bathrooms at airports..)</a:t>
            </a:r>
          </a:p>
          <a:p>
            <a:pPr lvl="1"/>
            <a:endParaRPr lang="en-US" smtClean="0"/>
          </a:p>
          <a:p>
            <a:r>
              <a:rPr lang="en-US" smtClean="0"/>
              <a:t>GPU L1 caches are usually incoherent</a:t>
            </a:r>
          </a:p>
          <a:p>
            <a:pPr lvl="1"/>
            <a:r>
              <a:rPr lang="en-US" smtClean="0"/>
              <a:t>Avoid caching data that will be modified</a:t>
            </a:r>
          </a:p>
          <a:p>
            <a:pPr lvl="1"/>
            <a:endParaRPr lang="en-US" smtClean="0"/>
          </a:p>
        </p:txBody>
      </p:sp>
      <p:sp>
        <p:nvSpPr>
          <p:cNvPr id="276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4076854-F549-4B3C-80ED-E3DD54365859}" type="slidenum">
              <a:rPr lang="en-US" sz="1400" smtClean="0">
                <a:latin typeface="Times New Roman" pitchFamily="18" charset="0"/>
              </a:rPr>
              <a:pPr eaLnBrk="1" hangingPunct="1"/>
              <a:t>22</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How to Use Constant Memory</a:t>
            </a:r>
          </a:p>
        </p:txBody>
      </p:sp>
      <p:sp>
        <p:nvSpPr>
          <p:cNvPr id="28675" name="Content Placeholder 2"/>
          <p:cNvSpPr>
            <a:spLocks noGrp="1"/>
          </p:cNvSpPr>
          <p:nvPr>
            <p:ph idx="1"/>
          </p:nvPr>
        </p:nvSpPr>
        <p:spPr>
          <a:xfrm>
            <a:off x="609600" y="1295400"/>
            <a:ext cx="8305800" cy="4572000"/>
          </a:xfrm>
        </p:spPr>
        <p:txBody>
          <a:bodyPr/>
          <a:lstStyle/>
          <a:p>
            <a:r>
              <a:rPr lang="en-US" dirty="0" smtClean="0"/>
              <a:t>Host code allocates, initializes variables the same way as any other variables that need o be copied to the device</a:t>
            </a:r>
          </a:p>
          <a:p>
            <a:endParaRPr lang="en-US" dirty="0" smtClean="0"/>
          </a:p>
          <a:p>
            <a:r>
              <a:rPr lang="en-US" dirty="0" smtClean="0"/>
              <a:t>Use </a:t>
            </a:r>
            <a:r>
              <a:rPr lang="en-US" b="1" dirty="0" smtClean="0"/>
              <a:t> </a:t>
            </a:r>
            <a:r>
              <a:rPr lang="en-US" b="1" dirty="0" err="1" smtClean="0"/>
              <a:t>cudaMemcpyToSymbol</a:t>
            </a:r>
            <a:r>
              <a:rPr lang="en-US" b="1" dirty="0" smtClean="0"/>
              <a:t>(</a:t>
            </a:r>
            <a:r>
              <a:rPr lang="en-US" b="1" dirty="0" err="1" smtClean="0"/>
              <a:t>dest</a:t>
            </a:r>
            <a:r>
              <a:rPr lang="en-US" b="1" dirty="0" smtClean="0"/>
              <a:t>, </a:t>
            </a:r>
            <a:r>
              <a:rPr lang="en-US" b="1" dirty="0" err="1" smtClean="0"/>
              <a:t>src</a:t>
            </a:r>
            <a:r>
              <a:rPr lang="en-US" b="1" dirty="0" smtClean="0"/>
              <a:t>, size) </a:t>
            </a:r>
            <a:r>
              <a:rPr lang="en-US" dirty="0" smtClean="0"/>
              <a:t>to copy the variable into the device memory</a:t>
            </a:r>
          </a:p>
          <a:p>
            <a:endParaRPr lang="en-US" b="1" dirty="0" smtClean="0"/>
          </a:p>
          <a:p>
            <a:r>
              <a:rPr lang="en-US" dirty="0" smtClean="0"/>
              <a:t>This copy function tells the device that the variable will not be modified by the kernel and can be safely cached.</a:t>
            </a:r>
          </a:p>
          <a:p>
            <a:endParaRPr lang="en-US" dirty="0" smtClean="0"/>
          </a:p>
          <a:p>
            <a:endParaRPr lang="en-US" dirty="0" smtClean="0"/>
          </a:p>
        </p:txBody>
      </p:sp>
      <p:sp>
        <p:nvSpPr>
          <p:cNvPr id="2867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4FBE7E80-BE4B-4461-8651-E701888BE965}" type="slidenum">
              <a:rPr lang="en-US" sz="1400" smtClean="0">
                <a:latin typeface="Times New Roman" pitchFamily="18" charset="0"/>
              </a:rPr>
              <a:pPr eaLnBrk="1" hangingPunct="1"/>
              <a:t>23</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06EE1563-1301-4CE6-88A6-03EE32F70782}" type="slidenum">
              <a:rPr lang="en-US" sz="1400" smtClean="0">
                <a:latin typeface="Times New Roman" pitchFamily="18" charset="0"/>
              </a:rPr>
              <a:pPr eaLnBrk="1" hangingPunct="1"/>
              <a:t>24</a:t>
            </a:fld>
            <a:endParaRPr lang="en-US" sz="1400" smtClean="0">
              <a:latin typeface="Times New Roman" pitchFamily="18" charset="0"/>
            </a:endParaRPr>
          </a:p>
        </p:txBody>
      </p:sp>
      <p:sp>
        <p:nvSpPr>
          <p:cNvPr id="29699" name="Rectangle 2"/>
          <p:cNvSpPr>
            <a:spLocks noGrp="1" noChangeArrowheads="1"/>
          </p:cNvSpPr>
          <p:nvPr>
            <p:ph type="title"/>
          </p:nvPr>
        </p:nvSpPr>
        <p:spPr>
          <a:xfrm>
            <a:off x="457200" y="274638"/>
            <a:ext cx="8686800" cy="1066800"/>
          </a:xfrm>
        </p:spPr>
        <p:txBody>
          <a:bodyPr/>
          <a:lstStyle/>
          <a:p>
            <a:pPr eaLnBrk="1" hangingPunct="1"/>
            <a:r>
              <a:rPr lang="en-US" smtClean="0"/>
              <a:t>More on Constant Caching</a:t>
            </a:r>
          </a:p>
        </p:txBody>
      </p:sp>
      <p:sp>
        <p:nvSpPr>
          <p:cNvPr id="29700" name="Rectangle 3"/>
          <p:cNvSpPr>
            <a:spLocks noGrp="1" noChangeArrowheads="1"/>
          </p:cNvSpPr>
          <p:nvPr>
            <p:ph type="body" idx="1"/>
          </p:nvPr>
        </p:nvSpPr>
        <p:spPr>
          <a:xfrm>
            <a:off x="230188" y="1528763"/>
            <a:ext cx="4341812" cy="4186237"/>
          </a:xfrm>
        </p:spPr>
        <p:txBody>
          <a:bodyPr/>
          <a:lstStyle/>
          <a:p>
            <a:pPr marL="457200" indent="-457200" eaLnBrk="1" hangingPunct="1"/>
            <a:r>
              <a:rPr lang="en-US" sz="2400" smtClean="0"/>
              <a:t>Each SM has its own L1 cache</a:t>
            </a:r>
          </a:p>
          <a:p>
            <a:pPr marL="857250" lvl="1" indent="-457200" eaLnBrk="1" hangingPunct="1"/>
            <a:r>
              <a:rPr lang="en-US" sz="2000" smtClean="0"/>
              <a:t>Low latency, high bandwidth access by all threads</a:t>
            </a:r>
          </a:p>
          <a:p>
            <a:pPr marL="457200" indent="-457200" eaLnBrk="1" hangingPunct="1"/>
            <a:r>
              <a:rPr lang="en-US" smtClean="0"/>
              <a:t>However, there is no way for threads in one SM to update the L1 cache in other SMs</a:t>
            </a:r>
          </a:p>
          <a:p>
            <a:pPr marL="857250" lvl="1" indent="-457200" eaLnBrk="1" hangingPunct="1"/>
            <a:r>
              <a:rPr lang="en-US" smtClean="0"/>
              <a:t>No L1 cache coherence</a:t>
            </a:r>
          </a:p>
          <a:p>
            <a:pPr marL="857250" lvl="1" indent="-457200" eaLnBrk="1" hangingPunct="1"/>
            <a:endParaRPr lang="en-US" smtClean="0"/>
          </a:p>
        </p:txBody>
      </p:sp>
      <p:grpSp>
        <p:nvGrpSpPr>
          <p:cNvPr id="29701" name="Group 86"/>
          <p:cNvGrpSpPr>
            <a:grpSpLocks/>
          </p:cNvGrpSpPr>
          <p:nvPr/>
        </p:nvGrpSpPr>
        <p:grpSpPr bwMode="auto">
          <a:xfrm>
            <a:off x="4572000" y="1751013"/>
            <a:ext cx="4537075" cy="3963987"/>
            <a:chOff x="2880" y="1103"/>
            <a:chExt cx="2858" cy="2497"/>
          </a:xfrm>
        </p:grpSpPr>
        <p:sp>
          <p:nvSpPr>
            <p:cNvPr id="29704" name="Text Box 6"/>
            <p:cNvSpPr txBox="1">
              <a:spLocks noChangeArrowheads="1"/>
            </p:cNvSpPr>
            <p:nvPr/>
          </p:nvSpPr>
          <p:spPr bwMode="auto">
            <a:xfrm>
              <a:off x="3403" y="1103"/>
              <a:ext cx="2335" cy="2497"/>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Grid</a:t>
              </a:r>
            </a:p>
          </p:txBody>
        </p:sp>
        <p:sp>
          <p:nvSpPr>
            <p:cNvPr id="29705" name="Text Box 9"/>
            <p:cNvSpPr txBox="1">
              <a:spLocks noChangeArrowheads="1"/>
            </p:cNvSpPr>
            <p:nvPr/>
          </p:nvSpPr>
          <p:spPr bwMode="auto">
            <a:xfrm>
              <a:off x="3441" y="2847"/>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Global Memory</a:t>
              </a:r>
              <a:endParaRPr lang="en-US" sz="1200">
                <a:solidFill>
                  <a:srgbClr val="003300"/>
                </a:solidFill>
                <a:latin typeface="Arial" charset="0"/>
              </a:endParaRPr>
            </a:p>
          </p:txBody>
        </p:sp>
        <p:sp>
          <p:nvSpPr>
            <p:cNvPr id="29706" name="Text Box 12"/>
            <p:cNvSpPr txBox="1">
              <a:spLocks noChangeArrowheads="1"/>
            </p:cNvSpPr>
            <p:nvPr/>
          </p:nvSpPr>
          <p:spPr bwMode="auto">
            <a:xfrm>
              <a:off x="3434"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(0, 0)</a:t>
              </a:r>
            </a:p>
          </p:txBody>
        </p:sp>
        <p:sp>
          <p:nvSpPr>
            <p:cNvPr id="29707" name="Text Box 13"/>
            <p:cNvSpPr txBox="1">
              <a:spLocks noChangeArrowheads="1"/>
            </p:cNvSpPr>
            <p:nvPr/>
          </p:nvSpPr>
          <p:spPr bwMode="auto">
            <a:xfrm>
              <a:off x="3465" y="1735"/>
              <a:ext cx="1060"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p>
          </p:txBody>
        </p:sp>
        <p:sp>
          <p:nvSpPr>
            <p:cNvPr id="29708" name="Text Box 16"/>
            <p:cNvSpPr txBox="1">
              <a:spLocks noChangeArrowheads="1"/>
            </p:cNvSpPr>
            <p:nvPr/>
          </p:nvSpPr>
          <p:spPr bwMode="auto">
            <a:xfrm>
              <a:off x="3459"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9709" name="Text Box 17"/>
            <p:cNvSpPr txBox="1">
              <a:spLocks noChangeArrowheads="1"/>
            </p:cNvSpPr>
            <p:nvPr/>
          </p:nvSpPr>
          <p:spPr bwMode="auto">
            <a:xfrm>
              <a:off x="3459" y="2052"/>
              <a:ext cx="392"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10" name="Line 18"/>
            <p:cNvSpPr>
              <a:spLocks noChangeShapeType="1"/>
            </p:cNvSpPr>
            <p:nvPr/>
          </p:nvSpPr>
          <p:spPr bwMode="auto">
            <a:xfrm flipV="1">
              <a:off x="3912"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1" name="Line 19"/>
            <p:cNvSpPr>
              <a:spLocks noChangeShapeType="1"/>
            </p:cNvSpPr>
            <p:nvPr/>
          </p:nvSpPr>
          <p:spPr bwMode="auto">
            <a:xfrm flipV="1">
              <a:off x="3655"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2" name="Line 21"/>
            <p:cNvSpPr>
              <a:spLocks noChangeShapeType="1"/>
            </p:cNvSpPr>
            <p:nvPr/>
          </p:nvSpPr>
          <p:spPr bwMode="auto">
            <a:xfrm>
              <a:off x="3836"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3" name="Text Box 26"/>
            <p:cNvSpPr txBox="1">
              <a:spLocks noChangeArrowheads="1"/>
            </p:cNvSpPr>
            <p:nvPr/>
          </p:nvSpPr>
          <p:spPr bwMode="auto">
            <a:xfrm>
              <a:off x="4008"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9714" name="Text Box 27"/>
            <p:cNvSpPr txBox="1">
              <a:spLocks noChangeArrowheads="1"/>
            </p:cNvSpPr>
            <p:nvPr/>
          </p:nvSpPr>
          <p:spPr bwMode="auto">
            <a:xfrm>
              <a:off x="4008"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15" name="Line 28"/>
            <p:cNvSpPr>
              <a:spLocks noChangeShapeType="1"/>
            </p:cNvSpPr>
            <p:nvPr/>
          </p:nvSpPr>
          <p:spPr bwMode="auto">
            <a:xfrm flipV="1">
              <a:off x="4460"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6" name="Line 29"/>
            <p:cNvSpPr>
              <a:spLocks noChangeShapeType="1"/>
            </p:cNvSpPr>
            <p:nvPr/>
          </p:nvSpPr>
          <p:spPr bwMode="auto">
            <a:xfrm flipV="1">
              <a:off x="4204"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7" name="Line 31"/>
            <p:cNvSpPr>
              <a:spLocks noChangeShapeType="1"/>
            </p:cNvSpPr>
            <p:nvPr/>
          </p:nvSpPr>
          <p:spPr bwMode="auto">
            <a:xfrm>
              <a:off x="4385"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8" name="Text Box 35"/>
            <p:cNvSpPr txBox="1">
              <a:spLocks noChangeArrowheads="1"/>
            </p:cNvSpPr>
            <p:nvPr/>
          </p:nvSpPr>
          <p:spPr bwMode="auto">
            <a:xfrm>
              <a:off x="4591"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(1, 0)</a:t>
              </a:r>
              <a:endParaRPr lang="en-US" sz="1800">
                <a:solidFill>
                  <a:srgbClr val="003300"/>
                </a:solidFill>
                <a:latin typeface="Arial" charset="0"/>
              </a:endParaRPr>
            </a:p>
          </p:txBody>
        </p:sp>
        <p:sp>
          <p:nvSpPr>
            <p:cNvPr id="29719" name="Text Box 36"/>
            <p:cNvSpPr txBox="1">
              <a:spLocks noChangeArrowheads="1"/>
            </p:cNvSpPr>
            <p:nvPr/>
          </p:nvSpPr>
          <p:spPr bwMode="auto">
            <a:xfrm>
              <a:off x="4621" y="1735"/>
              <a:ext cx="1061"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endParaRPr lang="en-US" sz="1000">
                <a:solidFill>
                  <a:schemeClr val="bg1"/>
                </a:solidFill>
                <a:latin typeface="Arial" charset="0"/>
              </a:endParaRPr>
            </a:p>
          </p:txBody>
        </p:sp>
        <p:sp>
          <p:nvSpPr>
            <p:cNvPr id="29720" name="Text Box 39"/>
            <p:cNvSpPr txBox="1">
              <a:spLocks noChangeArrowheads="1"/>
            </p:cNvSpPr>
            <p:nvPr/>
          </p:nvSpPr>
          <p:spPr bwMode="auto">
            <a:xfrm>
              <a:off x="4616"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9721" name="Text Box 40"/>
            <p:cNvSpPr txBox="1">
              <a:spLocks noChangeArrowheads="1"/>
            </p:cNvSpPr>
            <p:nvPr/>
          </p:nvSpPr>
          <p:spPr bwMode="auto">
            <a:xfrm>
              <a:off x="4616"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22" name="Line 41"/>
            <p:cNvSpPr>
              <a:spLocks noChangeShapeType="1"/>
            </p:cNvSpPr>
            <p:nvPr/>
          </p:nvSpPr>
          <p:spPr bwMode="auto">
            <a:xfrm flipV="1">
              <a:off x="5068"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3" name="Line 42"/>
            <p:cNvSpPr>
              <a:spLocks noChangeShapeType="1"/>
            </p:cNvSpPr>
            <p:nvPr/>
          </p:nvSpPr>
          <p:spPr bwMode="auto">
            <a:xfrm flipV="1">
              <a:off x="4812"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4" name="Line 44"/>
            <p:cNvSpPr>
              <a:spLocks noChangeShapeType="1"/>
            </p:cNvSpPr>
            <p:nvPr/>
          </p:nvSpPr>
          <p:spPr bwMode="auto">
            <a:xfrm>
              <a:off x="4993"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5" name="Text Box 49"/>
            <p:cNvSpPr txBox="1">
              <a:spLocks noChangeArrowheads="1"/>
            </p:cNvSpPr>
            <p:nvPr/>
          </p:nvSpPr>
          <p:spPr bwMode="auto">
            <a:xfrm>
              <a:off x="5165"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9726" name="Text Box 50"/>
            <p:cNvSpPr txBox="1">
              <a:spLocks noChangeArrowheads="1"/>
            </p:cNvSpPr>
            <p:nvPr/>
          </p:nvSpPr>
          <p:spPr bwMode="auto">
            <a:xfrm>
              <a:off x="5165"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27" name="Line 51"/>
            <p:cNvSpPr>
              <a:spLocks noChangeShapeType="1"/>
            </p:cNvSpPr>
            <p:nvPr/>
          </p:nvSpPr>
          <p:spPr bwMode="auto">
            <a:xfrm flipV="1">
              <a:off x="5617"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8" name="Line 52"/>
            <p:cNvSpPr>
              <a:spLocks noChangeShapeType="1"/>
            </p:cNvSpPr>
            <p:nvPr/>
          </p:nvSpPr>
          <p:spPr bwMode="auto">
            <a:xfrm flipV="1">
              <a:off x="5360"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9" name="Line 54"/>
            <p:cNvSpPr>
              <a:spLocks noChangeShapeType="1"/>
            </p:cNvSpPr>
            <p:nvPr/>
          </p:nvSpPr>
          <p:spPr bwMode="auto">
            <a:xfrm>
              <a:off x="5542"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30" name="Text Box 58"/>
            <p:cNvSpPr txBox="1">
              <a:spLocks noChangeArrowheads="1"/>
            </p:cNvSpPr>
            <p:nvPr/>
          </p:nvSpPr>
          <p:spPr bwMode="auto">
            <a:xfrm>
              <a:off x="2880" y="2844"/>
              <a:ext cx="355" cy="516"/>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Host</a:t>
              </a:r>
            </a:p>
          </p:txBody>
        </p:sp>
        <p:sp>
          <p:nvSpPr>
            <p:cNvPr id="29731" name="Line 60"/>
            <p:cNvSpPr>
              <a:spLocks noChangeShapeType="1"/>
            </p:cNvSpPr>
            <p:nvPr/>
          </p:nvSpPr>
          <p:spPr bwMode="auto">
            <a:xfrm flipV="1">
              <a:off x="3235" y="2978"/>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32" name="Text Box 9"/>
            <p:cNvSpPr txBox="1">
              <a:spLocks noChangeArrowheads="1"/>
            </p:cNvSpPr>
            <p:nvPr/>
          </p:nvSpPr>
          <p:spPr bwMode="auto">
            <a:xfrm>
              <a:off x="3441" y="3168"/>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solidFill>
                    <a:schemeClr val="bg1"/>
                  </a:solidFill>
                  <a:latin typeface="Arial" charset="0"/>
                </a:rPr>
                <a:t>Constant Memory</a:t>
              </a:r>
              <a:endParaRPr lang="en-US" sz="2000">
                <a:solidFill>
                  <a:schemeClr val="bg1"/>
                </a:solidFill>
                <a:latin typeface="Arial" charset="0"/>
              </a:endParaRPr>
            </a:p>
          </p:txBody>
        </p:sp>
        <p:sp>
          <p:nvSpPr>
            <p:cNvPr id="29733" name="Line 60"/>
            <p:cNvSpPr>
              <a:spLocks noChangeShapeType="1"/>
            </p:cNvSpPr>
            <p:nvPr/>
          </p:nvSpPr>
          <p:spPr bwMode="auto">
            <a:xfrm flipV="1">
              <a:off x="3235" y="3264"/>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29702" name="Footer Placeholder 3"/>
          <p:cNvSpPr>
            <a:spLocks noGrp="1"/>
          </p:cNvSpPr>
          <p:nvPr>
            <p:ph type="ftr" sz="quarter" idx="10"/>
          </p:nvPr>
        </p:nvSpPr>
        <p:spPr>
          <a:xfrm>
            <a:off x="457200" y="6324600"/>
            <a:ext cx="4395788"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smtClean="0"/>
              <a:t>© David Kirk/NVIDIA and Wen-mei W. Hwu       ECE408/CS483/ECE498al University of Illinois, 2007-2012</a:t>
            </a:r>
          </a:p>
        </p:txBody>
      </p:sp>
      <p:sp>
        <p:nvSpPr>
          <p:cNvPr id="2" name="TextBox 1"/>
          <p:cNvSpPr txBox="1"/>
          <p:nvPr/>
        </p:nvSpPr>
        <p:spPr>
          <a:xfrm>
            <a:off x="457200" y="5657850"/>
            <a:ext cx="8651875" cy="1200150"/>
          </a:xfrm>
          <a:prstGeom prst="rect">
            <a:avLst/>
          </a:prstGeom>
          <a:solidFill>
            <a:schemeClr val="bg1"/>
          </a:solidFill>
        </p:spPr>
        <p:txBody>
          <a:bodyPr>
            <a:spAutoFit/>
          </a:bodyPr>
          <a:lstStyle/>
          <a:p>
            <a:pPr>
              <a:defRPr/>
            </a:pPr>
            <a:r>
              <a:rPr lang="en-US" sz="2800" b="1" dirty="0">
                <a:latin typeface="+mn-lt"/>
              </a:rPr>
              <a:t>This is not a problem if a variable is NOT modified by a kernel.</a:t>
            </a:r>
          </a:p>
          <a:p>
            <a:pPr>
              <a:defRPr/>
            </a:pP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Constant memory</a:t>
            </a:r>
            <a:endParaRPr lang="en-US" dirty="0"/>
          </a:p>
        </p:txBody>
      </p:sp>
      <p:sp>
        <p:nvSpPr>
          <p:cNvPr id="3" name="Content Placeholder 2"/>
          <p:cNvSpPr>
            <a:spLocks noGrp="1"/>
          </p:cNvSpPr>
          <p:nvPr>
            <p:ph idx="1"/>
          </p:nvPr>
        </p:nvSpPr>
        <p:spPr/>
        <p:txBody>
          <a:bodyPr/>
          <a:lstStyle/>
          <a:p>
            <a:r>
              <a:rPr lang="en-US" dirty="0" smtClean="0"/>
              <a:t>When declaring variables, use </a:t>
            </a:r>
            <a:r>
              <a:rPr lang="en-US" i="1" dirty="0" smtClean="0">
                <a:solidFill>
                  <a:srgbClr val="008000"/>
                </a:solidFill>
              </a:rPr>
              <a:t>__</a:t>
            </a:r>
            <a:r>
              <a:rPr lang="en-US" i="1" dirty="0" err="1" smtClean="0">
                <a:solidFill>
                  <a:srgbClr val="008000"/>
                </a:solidFill>
              </a:rPr>
              <a:t>const</a:t>
            </a:r>
            <a:r>
              <a:rPr lang="en-US" i="1" dirty="0" smtClean="0">
                <a:solidFill>
                  <a:srgbClr val="008000"/>
                </a:solidFill>
              </a:rPr>
              <a:t>__ &lt;type&gt; restrict</a:t>
            </a:r>
          </a:p>
          <a:p>
            <a:r>
              <a:rPr lang="en-US" dirty="0" smtClean="0"/>
              <a:t>For example:</a:t>
            </a:r>
          </a:p>
          <a:p>
            <a:pPr marL="0" indent="0">
              <a:buNone/>
            </a:pPr>
            <a:r>
              <a:rPr lang="en-US" dirty="0"/>
              <a:t> </a:t>
            </a:r>
            <a:r>
              <a:rPr lang="en-US" dirty="0" smtClean="0"/>
              <a:t>       __global__ void convolution_2D_kernel(float *P, float *N, </a:t>
            </a:r>
            <a:r>
              <a:rPr lang="en-US" dirty="0" err="1" smtClean="0"/>
              <a:t>int</a:t>
            </a:r>
            <a:r>
              <a:rPr lang="en-US" dirty="0" smtClean="0"/>
              <a:t> height, </a:t>
            </a:r>
            <a:r>
              <a:rPr lang="en-US" dirty="0" err="1" smtClean="0"/>
              <a:t>int</a:t>
            </a:r>
            <a:r>
              <a:rPr lang="en-US" dirty="0" smtClean="0"/>
              <a:t> width, </a:t>
            </a:r>
            <a:r>
              <a:rPr lang="en-US" dirty="0" err="1" smtClean="0"/>
              <a:t>int</a:t>
            </a:r>
            <a:r>
              <a:rPr lang="en-US" dirty="0" smtClean="0"/>
              <a:t> channels,</a:t>
            </a:r>
          </a:p>
          <a:p>
            <a:pPr marL="0" indent="0">
              <a:buNone/>
            </a:pPr>
            <a:r>
              <a:rPr lang="en-US" dirty="0" smtClean="0"/>
              <a:t>__</a:t>
            </a:r>
            <a:r>
              <a:rPr lang="en-US" dirty="0" err="1" smtClean="0"/>
              <a:t>const</a:t>
            </a:r>
            <a:r>
              <a:rPr lang="en-US" dirty="0" smtClean="0"/>
              <a:t>__ float restrict *M)</a:t>
            </a:r>
          </a:p>
          <a:p>
            <a:pPr marL="0" indent="0">
              <a:buNone/>
            </a:pPr>
            <a:endParaRPr lang="en-US" dirty="0"/>
          </a:p>
          <a:p>
            <a:r>
              <a:rPr lang="en-US" dirty="0" smtClean="0"/>
              <a:t>In this case, we are telling the compiler that M is constant and eligible for caching</a:t>
            </a:r>
            <a:endParaRPr lang="en-US" i="1" dirty="0" smtClean="0">
              <a:solidFill>
                <a:srgbClr val="008000"/>
              </a:solidFill>
            </a:endParaRPr>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25</a:t>
            </a:fld>
            <a:endParaRPr lang="en-US"/>
          </a:p>
        </p:txBody>
      </p:sp>
    </p:spTree>
    <p:extLst>
      <p:ext uri="{BB962C8B-B14F-4D97-AF65-F5344CB8AC3E}">
        <p14:creationId xmlns:p14="http://schemas.microsoft.com/office/powerpoint/2010/main" val="4185178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US" dirty="0" smtClean="0"/>
              <a:t>Any MORE QUESTIONS?</a:t>
            </a:r>
            <a:br>
              <a:rPr lang="en-US" dirty="0" smtClean="0"/>
            </a:br>
            <a:r>
              <a:rPr lang="en-US" dirty="0" smtClean="0"/>
              <a:t>Read Chapter 8</a:t>
            </a:r>
            <a:endParaRPr lang="en-US" dirty="0"/>
          </a:p>
        </p:txBody>
      </p:sp>
      <p:sp>
        <p:nvSpPr>
          <p:cNvPr id="37891" name="Text Placeholder 6"/>
          <p:cNvSpPr>
            <a:spLocks noGrp="1"/>
          </p:cNvSpPr>
          <p:nvPr>
            <p:ph type="body" idx="1"/>
          </p:nvPr>
        </p:nvSpPr>
        <p:spPr/>
        <p:txBody>
          <a:bodyPr/>
          <a:lstStyle/>
          <a:p>
            <a:endParaRPr lang="en-US" smtClean="0"/>
          </a:p>
        </p:txBody>
      </p:sp>
      <p:sp>
        <p:nvSpPr>
          <p:cNvPr id="378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dirty="0" smtClean="0"/>
              <a:t>© David Kirk/NVIDIA and Wen-</a:t>
            </a:r>
            <a:r>
              <a:rPr lang="en-US" sz="1200" dirty="0" err="1" smtClean="0"/>
              <a:t>mei</a:t>
            </a:r>
            <a:r>
              <a:rPr lang="en-US" sz="1200" dirty="0" smtClean="0"/>
              <a:t> W. </a:t>
            </a:r>
            <a:r>
              <a:rPr lang="en-US" sz="1200" dirty="0" err="1" smtClean="0"/>
              <a:t>Hwu</a:t>
            </a:r>
            <a:r>
              <a:rPr lang="en-US" sz="1200" dirty="0" smtClean="0"/>
              <a:t>/University of Illinois, 2007-2012</a:t>
            </a:r>
          </a:p>
        </p:txBody>
      </p:sp>
      <p:sp>
        <p:nvSpPr>
          <p:cNvPr id="3789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97C7F6A-B80D-4F33-BA2E-3CADE5D9A96A}" type="slidenum">
              <a:rPr lang="en-US" sz="1400" smtClean="0">
                <a:latin typeface="Times New Roman" pitchFamily="18" charset="0"/>
              </a:rPr>
              <a:pPr eaLnBrk="1" hangingPunct="1"/>
              <a:t>26</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Some Header File Stuff for M</a:t>
            </a:r>
          </a:p>
        </p:txBody>
      </p:sp>
      <p:sp>
        <p:nvSpPr>
          <p:cNvPr id="3" name="Content Placeholder 2"/>
          <p:cNvSpPr>
            <a:spLocks noGrp="1"/>
          </p:cNvSpPr>
          <p:nvPr>
            <p:ph idx="1"/>
          </p:nvPr>
        </p:nvSpPr>
        <p:spPr/>
        <p:txBody>
          <a:bodyPr/>
          <a:lstStyle/>
          <a:p>
            <a:pPr marL="0" indent="0">
              <a:buFontTx/>
              <a:buNone/>
              <a:defRPr/>
            </a:pPr>
            <a:r>
              <a:rPr lang="en-US" dirty="0"/>
              <a:t>#define KERNEL_SIZE 5</a:t>
            </a:r>
          </a:p>
          <a:p>
            <a:pPr marL="0" indent="0">
              <a:buFontTx/>
              <a:buNone/>
              <a:defRPr/>
            </a:pPr>
            <a:endParaRPr lang="en-US" dirty="0" smtClean="0"/>
          </a:p>
          <a:p>
            <a:pPr marL="0" indent="0">
              <a:buFontTx/>
              <a:buNone/>
              <a:defRPr/>
            </a:pPr>
            <a:r>
              <a:rPr lang="en-US" dirty="0" smtClean="0"/>
              <a:t>// </a:t>
            </a:r>
            <a:r>
              <a:rPr lang="en-US" dirty="0"/>
              <a:t>Matrix Structure declaration</a:t>
            </a:r>
          </a:p>
          <a:p>
            <a:pPr marL="0" indent="0">
              <a:buFontTx/>
              <a:buNone/>
              <a:defRPr/>
            </a:pPr>
            <a:r>
              <a:rPr lang="en-US" dirty="0" err="1"/>
              <a:t>typedef</a:t>
            </a:r>
            <a:r>
              <a:rPr lang="en-US" dirty="0"/>
              <a:t> </a:t>
            </a:r>
            <a:r>
              <a:rPr lang="en-US" dirty="0" err="1"/>
              <a:t>struct</a:t>
            </a:r>
            <a:r>
              <a:rPr lang="en-US" dirty="0"/>
              <a:t> </a:t>
            </a:r>
            <a:r>
              <a:rPr lang="en-US" dirty="0" smtClean="0"/>
              <a:t>{</a:t>
            </a:r>
          </a:p>
          <a:p>
            <a:pPr marL="0" indent="0">
              <a:buFontTx/>
              <a:buNone/>
              <a:defRPr/>
            </a:pPr>
            <a:r>
              <a:rPr lang="en-US" dirty="0" smtClean="0"/>
              <a:t>   unsigned </a:t>
            </a:r>
            <a:r>
              <a:rPr lang="en-US" dirty="0" err="1"/>
              <a:t>int</a:t>
            </a:r>
            <a:r>
              <a:rPr lang="en-US" dirty="0"/>
              <a:t> width;</a:t>
            </a:r>
          </a:p>
          <a:p>
            <a:pPr marL="0" indent="0">
              <a:buFontTx/>
              <a:buNone/>
              <a:defRPr/>
            </a:pPr>
            <a:r>
              <a:rPr lang="en-US" dirty="0"/>
              <a:t> </a:t>
            </a:r>
            <a:r>
              <a:rPr lang="en-US" dirty="0" smtClean="0"/>
              <a:t>  unsigned </a:t>
            </a:r>
            <a:r>
              <a:rPr lang="en-US" dirty="0" err="1"/>
              <a:t>int</a:t>
            </a:r>
            <a:r>
              <a:rPr lang="en-US" dirty="0"/>
              <a:t> </a:t>
            </a:r>
            <a:r>
              <a:rPr lang="en-US" dirty="0" smtClean="0"/>
              <a:t>height;</a:t>
            </a:r>
          </a:p>
          <a:p>
            <a:pPr marL="0" indent="0">
              <a:buFontTx/>
              <a:buNone/>
              <a:defRPr/>
            </a:pPr>
            <a:r>
              <a:rPr lang="en-US" dirty="0"/>
              <a:t> </a:t>
            </a:r>
            <a:r>
              <a:rPr lang="en-US" dirty="0" smtClean="0"/>
              <a:t>  unsigned </a:t>
            </a:r>
            <a:r>
              <a:rPr lang="en-US" dirty="0" err="1"/>
              <a:t>int</a:t>
            </a:r>
            <a:r>
              <a:rPr lang="en-US" dirty="0"/>
              <a:t> </a:t>
            </a:r>
            <a:r>
              <a:rPr lang="en-US" dirty="0" smtClean="0"/>
              <a:t>pitch;</a:t>
            </a:r>
          </a:p>
          <a:p>
            <a:pPr marL="0" indent="0">
              <a:buFontTx/>
              <a:buNone/>
              <a:defRPr/>
            </a:pPr>
            <a:r>
              <a:rPr lang="en-US" dirty="0"/>
              <a:t> </a:t>
            </a:r>
            <a:r>
              <a:rPr lang="en-US" dirty="0" smtClean="0"/>
              <a:t>  float</a:t>
            </a:r>
            <a:r>
              <a:rPr lang="en-US" dirty="0"/>
              <a:t>* elements</a:t>
            </a:r>
            <a:r>
              <a:rPr lang="en-US" dirty="0" smtClean="0"/>
              <a:t>;</a:t>
            </a:r>
          </a:p>
          <a:p>
            <a:pPr marL="0" indent="0">
              <a:buFontTx/>
              <a:buNone/>
              <a:defRPr/>
            </a:pPr>
            <a:r>
              <a:rPr lang="en-US" dirty="0" smtClean="0"/>
              <a:t>} </a:t>
            </a:r>
            <a:r>
              <a:rPr lang="en-US" dirty="0"/>
              <a:t>Matrix;</a:t>
            </a:r>
          </a:p>
          <a:p>
            <a:pPr>
              <a:defRPr/>
            </a:pPr>
            <a:endParaRPr lang="en-US" b="1" dirty="0"/>
          </a:p>
          <a:p>
            <a:pPr marL="0" indent="0">
              <a:buFontTx/>
              <a:buNone/>
              <a:defRPr/>
            </a:pPr>
            <a:endParaRPr lang="en-US" dirty="0"/>
          </a:p>
        </p:txBody>
      </p:sp>
      <p:sp>
        <p:nvSpPr>
          <p:cNvPr id="3072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B3A42927-D286-4675-A796-08987109DE36}" type="slidenum">
              <a:rPr lang="en-US" sz="1400" smtClean="0">
                <a:latin typeface="Times New Roman" pitchFamily="18" charset="0"/>
              </a:rPr>
              <a:pPr eaLnBrk="1" hangingPunct="1"/>
              <a:t>27</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228600"/>
            <a:ext cx="8305800" cy="762000"/>
          </a:xfrm>
        </p:spPr>
        <p:txBody>
          <a:bodyPr/>
          <a:lstStyle/>
          <a:p>
            <a:r>
              <a:rPr lang="en-US" smtClean="0"/>
              <a:t>AllocateMatrix </a:t>
            </a:r>
          </a:p>
        </p:txBody>
      </p:sp>
      <p:sp>
        <p:nvSpPr>
          <p:cNvPr id="31747" name="Content Placeholder 2"/>
          <p:cNvSpPr>
            <a:spLocks noGrp="1"/>
          </p:cNvSpPr>
          <p:nvPr>
            <p:ph idx="1"/>
          </p:nvPr>
        </p:nvSpPr>
        <p:spPr>
          <a:xfrm>
            <a:off x="685800" y="1066800"/>
            <a:ext cx="8305800" cy="4572000"/>
          </a:xfrm>
        </p:spPr>
        <p:txBody>
          <a:bodyPr/>
          <a:lstStyle/>
          <a:p>
            <a:pPr marL="0" indent="0">
              <a:buFontTx/>
              <a:buNone/>
            </a:pPr>
            <a:r>
              <a:rPr lang="en-US" sz="2400" smtClean="0"/>
              <a:t>// Allocate a device matrix of dimensions height*width</a:t>
            </a:r>
          </a:p>
          <a:p>
            <a:pPr marL="0" indent="0">
              <a:buFontTx/>
              <a:buNone/>
            </a:pPr>
            <a:r>
              <a:rPr lang="en-US" sz="2400" smtClean="0"/>
              <a:t>//	If init == 0, initialize to all zeroes.  </a:t>
            </a:r>
          </a:p>
          <a:p>
            <a:pPr marL="0" indent="0">
              <a:buFontTx/>
              <a:buNone/>
            </a:pPr>
            <a:r>
              <a:rPr lang="en-US" sz="2400" smtClean="0"/>
              <a:t>//	If init == 1, perform random initialization.</a:t>
            </a:r>
          </a:p>
          <a:p>
            <a:pPr marL="0" indent="0">
              <a:buFontTx/>
              <a:buNone/>
            </a:pPr>
            <a:r>
              <a:rPr lang="en-US" sz="2400" smtClean="0"/>
              <a:t>//  If init == 2, initialize matrix parameters, but do not allocate memory </a:t>
            </a:r>
          </a:p>
          <a:p>
            <a:pPr marL="0" indent="0">
              <a:buFontTx/>
              <a:buNone/>
            </a:pPr>
            <a:r>
              <a:rPr lang="en-US" sz="2400" smtClean="0"/>
              <a:t>Matrix AllocateMatrix(int height, int width, int init)</a:t>
            </a:r>
          </a:p>
          <a:p>
            <a:pPr marL="0" indent="0">
              <a:buFontTx/>
              <a:buNone/>
            </a:pPr>
            <a:r>
              <a:rPr lang="en-US" sz="2400" smtClean="0"/>
              <a:t>{</a:t>
            </a:r>
          </a:p>
          <a:p>
            <a:pPr marL="0" indent="0">
              <a:buFontTx/>
              <a:buNone/>
            </a:pPr>
            <a:r>
              <a:rPr lang="en-US" sz="2400" smtClean="0"/>
              <a:t>    Matrix M;</a:t>
            </a:r>
          </a:p>
          <a:p>
            <a:pPr marL="0" indent="0">
              <a:buFontTx/>
              <a:buNone/>
            </a:pPr>
            <a:r>
              <a:rPr lang="en-US" sz="2400" smtClean="0"/>
              <a:t>    M.width = M.pitch = width;</a:t>
            </a:r>
          </a:p>
          <a:p>
            <a:pPr marL="0" indent="0">
              <a:buFontTx/>
              <a:buNone/>
            </a:pPr>
            <a:r>
              <a:rPr lang="en-US" sz="2400" smtClean="0"/>
              <a:t>    M.height = height;</a:t>
            </a:r>
          </a:p>
          <a:p>
            <a:pPr marL="0" indent="0">
              <a:buFontTx/>
              <a:buNone/>
            </a:pPr>
            <a:r>
              <a:rPr lang="en-US" sz="2400" smtClean="0"/>
              <a:t>    int size = M.width * M.height;</a:t>
            </a:r>
          </a:p>
          <a:p>
            <a:pPr marL="0" indent="0">
              <a:buFontTx/>
              <a:buNone/>
            </a:pPr>
            <a:r>
              <a:rPr lang="en-US" sz="2400" smtClean="0"/>
              <a:t>    M.elements = NULL;</a:t>
            </a:r>
          </a:p>
          <a:p>
            <a:pPr marL="0" indent="0">
              <a:buFontTx/>
              <a:buNone/>
            </a:pPr>
            <a:endParaRPr lang="en-US" sz="2400" smtClean="0"/>
          </a:p>
        </p:txBody>
      </p:sp>
      <p:sp>
        <p:nvSpPr>
          <p:cNvPr id="3174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CD581016-FA36-47C9-A2F1-558ADE2452D1}" type="slidenum">
              <a:rPr lang="en-US" sz="1400" smtClean="0">
                <a:latin typeface="Times New Roman" pitchFamily="18" charset="0"/>
              </a:rPr>
              <a:pPr eaLnBrk="1" hangingPunct="1"/>
              <a:t>28</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0"/>
            <a:ext cx="8305800" cy="1143000"/>
          </a:xfrm>
        </p:spPr>
        <p:txBody>
          <a:bodyPr/>
          <a:lstStyle/>
          <a:p>
            <a:r>
              <a:rPr lang="en-US" smtClean="0"/>
              <a:t>AllocateMatrix() (Cont.)</a:t>
            </a:r>
          </a:p>
        </p:txBody>
      </p:sp>
      <p:sp>
        <p:nvSpPr>
          <p:cNvPr id="32771"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smtClean="0"/>
              <a:t>© David Kirk/NVIDIA and Wen-mei W. Hwu       ECE408/CS483/ECE498al University of Illinois, 2007-2012</a:t>
            </a:r>
          </a:p>
        </p:txBody>
      </p:sp>
      <p:sp>
        <p:nvSpPr>
          <p:cNvPr id="3277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921A4FFA-34D1-40F2-8C30-A55D3747C755}" type="slidenum">
              <a:rPr lang="en-US" sz="1400" smtClean="0">
                <a:latin typeface="Times New Roman" pitchFamily="18" charset="0"/>
              </a:rPr>
              <a:pPr eaLnBrk="1" hangingPunct="1"/>
              <a:t>29</a:t>
            </a:fld>
            <a:endParaRPr lang="en-US" sz="1400" smtClean="0">
              <a:latin typeface="Times New Roman" pitchFamily="18" charset="0"/>
            </a:endParaRPr>
          </a:p>
        </p:txBody>
      </p:sp>
      <p:sp>
        <p:nvSpPr>
          <p:cNvPr id="3" name="Content Placeholder 2"/>
          <p:cNvSpPr>
            <a:spLocks noGrp="1"/>
          </p:cNvSpPr>
          <p:nvPr>
            <p:ph idx="1"/>
          </p:nvPr>
        </p:nvSpPr>
        <p:spPr>
          <a:xfrm>
            <a:off x="685800" y="1219200"/>
            <a:ext cx="8305800" cy="5638800"/>
          </a:xfrm>
          <a:solidFill>
            <a:schemeClr val="bg1"/>
          </a:solidFill>
        </p:spPr>
        <p:txBody>
          <a:bodyPr/>
          <a:lstStyle/>
          <a:p>
            <a:pPr marL="0" indent="0">
              <a:buFontTx/>
              <a:buNone/>
              <a:defRPr/>
            </a:pPr>
            <a:r>
              <a:rPr lang="en-US" dirty="0" smtClean="0"/>
              <a:t>// don't allocate memory on option 2</a:t>
            </a:r>
          </a:p>
          <a:p>
            <a:pPr marL="0" indent="0">
              <a:buFontTx/>
              <a:buNone/>
              <a:defRPr/>
            </a:pPr>
            <a:r>
              <a:rPr lang="en-US" dirty="0"/>
              <a:t> </a:t>
            </a:r>
            <a:r>
              <a:rPr lang="en-US" dirty="0" smtClean="0"/>
              <a:t> if(</a:t>
            </a:r>
            <a:r>
              <a:rPr lang="en-US" dirty="0" err="1" smtClean="0"/>
              <a:t>init</a:t>
            </a:r>
            <a:r>
              <a:rPr lang="en-US" dirty="0" smtClean="0"/>
              <a:t> == 2) return M;</a:t>
            </a:r>
          </a:p>
          <a:p>
            <a:pPr marL="0" indent="0">
              <a:buFontTx/>
              <a:buNone/>
              <a:defRPr/>
            </a:pPr>
            <a:r>
              <a:rPr lang="en-US" dirty="0"/>
              <a:t> </a:t>
            </a:r>
            <a:r>
              <a:rPr lang="en-US" dirty="0" smtClean="0"/>
              <a:t> </a:t>
            </a:r>
            <a:r>
              <a:rPr lang="en-US" dirty="0" err="1" smtClean="0"/>
              <a:t>M.elements</a:t>
            </a:r>
            <a:r>
              <a:rPr lang="en-US" dirty="0" smtClean="0"/>
              <a:t> = (float*) </a:t>
            </a:r>
            <a:r>
              <a:rPr lang="en-US" dirty="0" err="1" smtClean="0"/>
              <a:t>malloc</a:t>
            </a:r>
            <a:r>
              <a:rPr lang="en-US" dirty="0" smtClean="0"/>
              <a:t>(size*</a:t>
            </a:r>
            <a:r>
              <a:rPr lang="en-US" dirty="0" err="1" smtClean="0"/>
              <a:t>sizeof</a:t>
            </a:r>
            <a:r>
              <a:rPr lang="en-US" dirty="0" smtClean="0"/>
              <a:t>(float));</a:t>
            </a:r>
          </a:p>
          <a:p>
            <a:pPr marL="0" indent="0">
              <a:buFontTx/>
              <a:buNone/>
              <a:defRPr/>
            </a:pPr>
            <a:r>
              <a:rPr lang="en-US" dirty="0" smtClean="0"/>
              <a:t>  for(unsigned </a:t>
            </a:r>
            <a:r>
              <a:rPr lang="en-US" dirty="0" err="1" smtClean="0"/>
              <a:t>int</a:t>
            </a:r>
            <a:r>
              <a:rPr lang="en-US" dirty="0" smtClean="0"/>
              <a:t> </a:t>
            </a:r>
            <a:r>
              <a:rPr lang="en-US" dirty="0" err="1" smtClean="0"/>
              <a:t>i</a:t>
            </a:r>
            <a:r>
              <a:rPr lang="en-US" dirty="0" smtClean="0"/>
              <a:t> = 0; </a:t>
            </a:r>
            <a:r>
              <a:rPr lang="en-US" dirty="0" err="1" smtClean="0"/>
              <a:t>i</a:t>
            </a:r>
            <a:r>
              <a:rPr lang="en-US" dirty="0" smtClean="0"/>
              <a:t> &lt; </a:t>
            </a:r>
            <a:r>
              <a:rPr lang="en-US" dirty="0" err="1" smtClean="0"/>
              <a:t>M.height</a:t>
            </a:r>
            <a:r>
              <a:rPr lang="en-US" dirty="0" smtClean="0"/>
              <a:t> * </a:t>
            </a:r>
            <a:r>
              <a:rPr lang="en-US" dirty="0" err="1" smtClean="0"/>
              <a:t>M.width</a:t>
            </a:r>
            <a:r>
              <a:rPr lang="en-US" dirty="0" smtClean="0"/>
              <a:t>; </a:t>
            </a:r>
            <a:r>
              <a:rPr lang="en-US" dirty="0" err="1" smtClean="0"/>
              <a:t>i</a:t>
            </a:r>
            <a:r>
              <a:rPr lang="en-US" dirty="0" smtClean="0"/>
              <a:t>++)</a:t>
            </a:r>
          </a:p>
          <a:p>
            <a:pPr marL="0" indent="0">
              <a:buFontTx/>
              <a:buNone/>
              <a:defRPr/>
            </a:pPr>
            <a:r>
              <a:rPr lang="en-US" dirty="0"/>
              <a:t> </a:t>
            </a:r>
            <a:r>
              <a:rPr lang="en-US" dirty="0" smtClean="0"/>
              <a:t> {</a:t>
            </a:r>
          </a:p>
          <a:p>
            <a:pPr marL="0" indent="0">
              <a:buFontTx/>
              <a:buNone/>
              <a:defRPr/>
            </a:pPr>
            <a:r>
              <a:rPr lang="en-US" dirty="0"/>
              <a:t> </a:t>
            </a:r>
            <a:r>
              <a:rPr lang="en-US" dirty="0" smtClean="0"/>
              <a:t>   </a:t>
            </a:r>
            <a:r>
              <a:rPr lang="en-US" dirty="0" err="1" smtClean="0"/>
              <a:t>M.elements</a:t>
            </a:r>
            <a:r>
              <a:rPr lang="en-US" dirty="0" smtClean="0"/>
              <a:t>[</a:t>
            </a:r>
            <a:r>
              <a:rPr lang="en-US" dirty="0" err="1" smtClean="0"/>
              <a:t>i</a:t>
            </a:r>
            <a:r>
              <a:rPr lang="en-US" dirty="0" smtClean="0"/>
              <a:t>] = (</a:t>
            </a:r>
            <a:r>
              <a:rPr lang="en-US" dirty="0" err="1" smtClean="0"/>
              <a:t>init</a:t>
            </a:r>
            <a:r>
              <a:rPr lang="en-US" dirty="0" smtClean="0"/>
              <a:t> == 0) ? (0.0f) : </a:t>
            </a:r>
          </a:p>
          <a:p>
            <a:pPr marL="0" indent="0">
              <a:buFontTx/>
              <a:buNone/>
              <a:defRPr/>
            </a:pPr>
            <a:r>
              <a:rPr lang="en-US" dirty="0"/>
              <a:t>	</a:t>
            </a:r>
            <a:r>
              <a:rPr lang="en-US" dirty="0" smtClean="0"/>
              <a:t>	(rand() / (float)RAND_MAX);</a:t>
            </a:r>
          </a:p>
          <a:p>
            <a:pPr marL="0" indent="0">
              <a:buFontTx/>
              <a:buNone/>
              <a:defRPr/>
            </a:pPr>
            <a:r>
              <a:rPr lang="en-US" dirty="0"/>
              <a:t> </a:t>
            </a:r>
            <a:r>
              <a:rPr lang="en-US" dirty="0" smtClean="0"/>
              <a:t>  if(rand() % 2)	</a:t>
            </a:r>
            <a:r>
              <a:rPr lang="en-US" dirty="0" err="1" smtClean="0"/>
              <a:t>M.elements</a:t>
            </a:r>
            <a:r>
              <a:rPr lang="en-US" dirty="0" smtClean="0"/>
              <a:t>[</a:t>
            </a:r>
            <a:r>
              <a:rPr lang="en-US" dirty="0" err="1" smtClean="0"/>
              <a:t>i</a:t>
            </a:r>
            <a:r>
              <a:rPr lang="en-US" dirty="0" smtClean="0"/>
              <a:t>] = - </a:t>
            </a:r>
            <a:r>
              <a:rPr lang="en-US" dirty="0" err="1" smtClean="0"/>
              <a:t>M.elements</a:t>
            </a:r>
            <a:r>
              <a:rPr lang="en-US" dirty="0" smtClean="0"/>
              <a:t>[</a:t>
            </a:r>
            <a:r>
              <a:rPr lang="en-US" dirty="0" err="1" smtClean="0"/>
              <a:t>i</a:t>
            </a:r>
            <a:r>
              <a:rPr lang="en-US" dirty="0" smtClean="0"/>
              <a:t>]</a:t>
            </a:r>
          </a:p>
          <a:p>
            <a:pPr marL="0" indent="0">
              <a:buFontTx/>
              <a:buNone/>
              <a:defRPr/>
            </a:pPr>
            <a:r>
              <a:rPr lang="en-US" dirty="0"/>
              <a:t> </a:t>
            </a:r>
            <a:r>
              <a:rPr lang="en-US" dirty="0" smtClean="0"/>
              <a:t> }</a:t>
            </a:r>
          </a:p>
          <a:p>
            <a:pPr marL="0" indent="0">
              <a:buFontTx/>
              <a:buNone/>
              <a:defRPr/>
            </a:pPr>
            <a:r>
              <a:rPr lang="en-US" dirty="0" smtClean="0"/>
              <a:t>return M;</a:t>
            </a:r>
          </a:p>
          <a:p>
            <a:pPr marL="0" indent="0">
              <a:buFontTx/>
              <a:buNone/>
              <a:defRPr/>
            </a:pPr>
            <a:r>
              <a:rPr lang="en-US" dirty="0" smtClean="0"/>
              <a:t>}	</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Applications</a:t>
            </a:r>
            <a:endParaRPr lang="en-US" dirty="0"/>
          </a:p>
        </p:txBody>
      </p:sp>
      <p:sp>
        <p:nvSpPr>
          <p:cNvPr id="3" name="Content Placeholder 2"/>
          <p:cNvSpPr>
            <a:spLocks noGrp="1"/>
          </p:cNvSpPr>
          <p:nvPr>
            <p:ph idx="1"/>
          </p:nvPr>
        </p:nvSpPr>
        <p:spPr/>
        <p:txBody>
          <a:bodyPr/>
          <a:lstStyle/>
          <a:p>
            <a:r>
              <a:rPr lang="en-US" dirty="0"/>
              <a:t>A</a:t>
            </a:r>
            <a:r>
              <a:rPr lang="en-US" dirty="0" smtClean="0"/>
              <a:t> </a:t>
            </a:r>
            <a:r>
              <a:rPr lang="en-US" dirty="0"/>
              <a:t>popular array operation </a:t>
            </a:r>
            <a:r>
              <a:rPr lang="en-US" dirty="0" smtClean="0"/>
              <a:t>used in </a:t>
            </a:r>
            <a:r>
              <a:rPr lang="en-US" dirty="0"/>
              <a:t>signal processing, digital recording, image processing, video processing, and computer vision. </a:t>
            </a:r>
            <a:endParaRPr lang="en-US" dirty="0" smtClean="0"/>
          </a:p>
          <a:p>
            <a:r>
              <a:rPr lang="en-US" dirty="0"/>
              <a:t>C</a:t>
            </a:r>
            <a:r>
              <a:rPr lang="en-US" dirty="0" smtClean="0"/>
              <a:t>onvolution </a:t>
            </a:r>
            <a:r>
              <a:rPr lang="en-US" dirty="0"/>
              <a:t>is often performed as a filter that transforms signals and pixels into more desirable values. </a:t>
            </a:r>
            <a:endParaRPr lang="en-US" dirty="0" smtClean="0"/>
          </a:p>
          <a:p>
            <a:pPr lvl="1"/>
            <a:r>
              <a:rPr lang="en-US" dirty="0" smtClean="0"/>
              <a:t>Some filters smooth out the signal values so that one can see the big-picture trend </a:t>
            </a:r>
          </a:p>
          <a:p>
            <a:pPr lvl="1"/>
            <a:r>
              <a:rPr lang="en-US" dirty="0" smtClean="0"/>
              <a:t>Others like </a:t>
            </a:r>
            <a:r>
              <a:rPr lang="en-US" dirty="0"/>
              <a:t>Gaussian </a:t>
            </a:r>
            <a:r>
              <a:rPr lang="en-US" dirty="0" smtClean="0"/>
              <a:t>filters </a:t>
            </a:r>
            <a:r>
              <a:rPr lang="en-US" dirty="0"/>
              <a:t>can be used to sharpen boundaries and edges of objects in images</a:t>
            </a:r>
            <a:r>
              <a:rPr lang="en-US" dirty="0" smtClean="0"/>
              <a:t>.. </a:t>
            </a:r>
            <a:endParaRPr lang="en-US" dirty="0"/>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3</a:t>
            </a:fld>
            <a:endParaRPr lang="en-US" dirty="0"/>
          </a:p>
        </p:txBody>
      </p:sp>
    </p:spTree>
    <p:extLst>
      <p:ext uri="{BB962C8B-B14F-4D97-AF65-F5344CB8AC3E}">
        <p14:creationId xmlns:p14="http://schemas.microsoft.com/office/powerpoint/2010/main" val="9967788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1"/>
          <p:cNvSpPr>
            <a:spLocks noGrp="1"/>
          </p:cNvSpPr>
          <p:nvPr>
            <p:ph type="title"/>
          </p:nvPr>
        </p:nvSpPr>
        <p:spPr/>
        <p:txBody>
          <a:bodyPr/>
          <a:lstStyle/>
          <a:p>
            <a:r>
              <a:rPr lang="en-US" smtClean="0"/>
              <a:t>Host Code</a:t>
            </a:r>
          </a:p>
        </p:txBody>
      </p:sp>
      <p:sp>
        <p:nvSpPr>
          <p:cNvPr id="33796" name="Content Placeholder 2"/>
          <p:cNvSpPr>
            <a:spLocks noGrp="1"/>
          </p:cNvSpPr>
          <p:nvPr>
            <p:ph idx="1"/>
          </p:nvPr>
        </p:nvSpPr>
        <p:spPr>
          <a:xfrm>
            <a:off x="685800" y="1295400"/>
            <a:ext cx="8458200" cy="4800600"/>
          </a:xfrm>
        </p:spPr>
        <p:txBody>
          <a:bodyPr/>
          <a:lstStyle/>
          <a:p>
            <a:pPr marL="0" indent="0">
              <a:buFontTx/>
              <a:buNone/>
            </a:pPr>
            <a:r>
              <a:rPr lang="en-US" sz="2400" b="1" dirty="0" smtClean="0"/>
              <a:t>   // global variable, outside any function</a:t>
            </a:r>
          </a:p>
          <a:p>
            <a:pPr marL="0" indent="0">
              <a:buFontTx/>
              <a:buNone/>
            </a:pPr>
            <a:r>
              <a:rPr lang="en-US" sz="2400" b="1" dirty="0" smtClean="0"/>
              <a:t>   __constant__ float </a:t>
            </a:r>
            <a:r>
              <a:rPr lang="en-US" sz="2400" b="1" dirty="0" err="1" smtClean="0"/>
              <a:t>Mc</a:t>
            </a:r>
            <a:r>
              <a:rPr lang="en-US" sz="2400" b="1" dirty="0" smtClean="0"/>
              <a:t>[KERNEL_SIZE][KERNEL_SIZE];</a:t>
            </a:r>
          </a:p>
          <a:p>
            <a:pPr marL="0" indent="0">
              <a:buFontTx/>
              <a:buNone/>
            </a:pPr>
            <a:r>
              <a:rPr lang="en-US" sz="2400" b="1" dirty="0" smtClean="0"/>
              <a:t>…</a:t>
            </a:r>
          </a:p>
          <a:p>
            <a:pPr marL="0" indent="0">
              <a:buFontTx/>
              <a:buNone/>
            </a:pPr>
            <a:r>
              <a:rPr lang="en-US" sz="2400" b="1" dirty="0" smtClean="0"/>
              <a:t>   // allocate N, P, initialize N elements, copy N to </a:t>
            </a:r>
            <a:r>
              <a:rPr lang="en-US" sz="2400" b="1" dirty="0" err="1" smtClean="0"/>
              <a:t>Nd</a:t>
            </a:r>
            <a:endParaRPr lang="en-US" sz="2400" b="1" dirty="0" smtClean="0"/>
          </a:p>
          <a:p>
            <a:pPr marL="0" indent="0">
              <a:buFontTx/>
              <a:buNone/>
            </a:pPr>
            <a:r>
              <a:rPr lang="en-US" sz="2400" b="1" dirty="0" smtClean="0"/>
              <a:t>   </a:t>
            </a:r>
            <a:r>
              <a:rPr lang="en-US" sz="2400" dirty="0" smtClean="0"/>
              <a:t>Matrix  M;</a:t>
            </a:r>
          </a:p>
          <a:p>
            <a:pPr marL="0" indent="0">
              <a:buFontTx/>
              <a:buNone/>
            </a:pPr>
            <a:r>
              <a:rPr lang="en-US" sz="2400" dirty="0" smtClean="0"/>
              <a:t>   M  = </a:t>
            </a:r>
            <a:r>
              <a:rPr lang="en-US" sz="2400" dirty="0" err="1" smtClean="0"/>
              <a:t>AllocateMatrix</a:t>
            </a:r>
            <a:r>
              <a:rPr lang="en-US" sz="2400" dirty="0" smtClean="0"/>
              <a:t>(KERNEL_SIZE, KERNEL_SIZE, 1);</a:t>
            </a:r>
          </a:p>
          <a:p>
            <a:pPr marL="0" indent="0">
              <a:buFontTx/>
              <a:buNone/>
            </a:pPr>
            <a:r>
              <a:rPr lang="en-US" sz="2400" dirty="0" smtClean="0"/>
              <a:t>   // initialize M elements</a:t>
            </a:r>
          </a:p>
          <a:p>
            <a:pPr marL="0" indent="0">
              <a:buFontTx/>
              <a:buNone/>
            </a:pPr>
            <a:r>
              <a:rPr lang="en-US" sz="2400" dirty="0" smtClean="0"/>
              <a:t>….</a:t>
            </a:r>
          </a:p>
          <a:p>
            <a:pPr marL="0" indent="0">
              <a:buFontTx/>
              <a:buNone/>
            </a:pPr>
            <a:r>
              <a:rPr lang="en-US" sz="2400" dirty="0" smtClean="0"/>
              <a:t>   </a:t>
            </a:r>
            <a:r>
              <a:rPr lang="en-US" sz="2400" dirty="0" err="1" smtClean="0"/>
              <a:t>cudaMemcpyToSymbol</a:t>
            </a:r>
            <a:r>
              <a:rPr lang="en-US" sz="2400" dirty="0" smtClean="0"/>
              <a:t>(</a:t>
            </a:r>
            <a:r>
              <a:rPr lang="en-US" sz="2400" dirty="0" err="1" smtClean="0"/>
              <a:t>Mc</a:t>
            </a:r>
            <a:r>
              <a:rPr lang="en-US" sz="2400" dirty="0" smtClean="0"/>
              <a:t>, </a:t>
            </a:r>
            <a:r>
              <a:rPr lang="en-US" sz="2400" dirty="0" err="1" smtClean="0"/>
              <a:t>M.elements</a:t>
            </a:r>
            <a:r>
              <a:rPr lang="en-US" sz="2400" dirty="0" smtClean="0"/>
              <a:t>, </a:t>
            </a:r>
          </a:p>
          <a:p>
            <a:pPr marL="0" indent="0">
              <a:buFontTx/>
              <a:buNone/>
            </a:pPr>
            <a:r>
              <a:rPr lang="en-US" sz="2400" dirty="0" smtClean="0"/>
              <a:t>	KERNEL_SIZE*KERNEL_SIZE*</a:t>
            </a:r>
            <a:r>
              <a:rPr lang="en-US" sz="2400" dirty="0" err="1" smtClean="0"/>
              <a:t>sizeof</a:t>
            </a:r>
            <a:r>
              <a:rPr lang="en-US" sz="2400" dirty="0" smtClean="0"/>
              <a:t>(float));</a:t>
            </a:r>
          </a:p>
          <a:p>
            <a:pPr marL="0" indent="0">
              <a:buFontTx/>
              <a:buNone/>
            </a:pPr>
            <a:r>
              <a:rPr lang="en-US" sz="2400" dirty="0" smtClean="0"/>
              <a:t>   </a:t>
            </a:r>
            <a:r>
              <a:rPr lang="en-US" sz="2400" b="1" dirty="0" err="1" smtClean="0"/>
              <a:t>ConvolutionKernel</a:t>
            </a:r>
            <a:r>
              <a:rPr lang="en-US" sz="2400" b="1" dirty="0" smtClean="0"/>
              <a:t>&lt;&lt;&lt;</a:t>
            </a:r>
            <a:r>
              <a:rPr lang="en-US" sz="2400" b="1" dirty="0" err="1" smtClean="0"/>
              <a:t>dimGrid</a:t>
            </a:r>
            <a:r>
              <a:rPr lang="en-US" sz="2400" b="1" dirty="0" smtClean="0"/>
              <a:t>, </a:t>
            </a:r>
            <a:r>
              <a:rPr lang="en-US" sz="2400" b="1" dirty="0" err="1" smtClean="0"/>
              <a:t>dimBlock</a:t>
            </a:r>
            <a:r>
              <a:rPr lang="en-US" sz="2400" b="1" dirty="0" smtClean="0"/>
              <a:t>&gt;&gt;&gt;(</a:t>
            </a:r>
            <a:r>
              <a:rPr lang="en-US" sz="2400" b="1" dirty="0" err="1" smtClean="0"/>
              <a:t>Nd</a:t>
            </a:r>
            <a:r>
              <a:rPr lang="en-US" sz="2400" b="1" dirty="0" smtClean="0"/>
              <a:t>, </a:t>
            </a:r>
            <a:r>
              <a:rPr lang="en-US" sz="2400" b="1" dirty="0" err="1" smtClean="0"/>
              <a:t>Pd</a:t>
            </a:r>
            <a:r>
              <a:rPr lang="en-US" sz="2400" b="1" dirty="0" smtClean="0"/>
              <a:t>);</a:t>
            </a:r>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p:txBody>
      </p:sp>
      <p:sp>
        <p:nvSpPr>
          <p:cNvPr id="3379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DD77A6B-F7AF-4E25-97CD-2427D6D1EE24}" type="slidenum">
              <a:rPr lang="en-US" sz="1400" smtClean="0">
                <a:latin typeface="Times New Roman" pitchFamily="18" charset="0"/>
              </a:rPr>
              <a:pPr eaLnBrk="1" hangingPunct="1"/>
              <a:t>30</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Computation</a:t>
            </a:r>
            <a:endParaRPr lang="en-US" dirty="0"/>
          </a:p>
        </p:txBody>
      </p:sp>
      <p:sp>
        <p:nvSpPr>
          <p:cNvPr id="3" name="Content Placeholder 2"/>
          <p:cNvSpPr>
            <a:spLocks noGrp="1"/>
          </p:cNvSpPr>
          <p:nvPr>
            <p:ph idx="1"/>
          </p:nvPr>
        </p:nvSpPr>
        <p:spPr/>
        <p:txBody>
          <a:bodyPr/>
          <a:lstStyle/>
          <a:p>
            <a:r>
              <a:rPr lang="en-US" dirty="0"/>
              <a:t>A</a:t>
            </a:r>
            <a:r>
              <a:rPr lang="en-US" dirty="0" smtClean="0"/>
              <a:t>n array operation where each output data element is a weighted sum of a collection of neighboring input elements</a:t>
            </a:r>
          </a:p>
          <a:p>
            <a:r>
              <a:rPr lang="en-US" dirty="0"/>
              <a:t>The weights used in the weighted sum calculation are defined by an input mask array, commonly referred to as the </a:t>
            </a:r>
            <a:r>
              <a:rPr lang="en-US" i="1" dirty="0"/>
              <a:t>convolution </a:t>
            </a:r>
            <a:r>
              <a:rPr lang="en-US" i="1" dirty="0" smtClean="0"/>
              <a:t>kernel</a:t>
            </a:r>
            <a:endParaRPr lang="en-US" dirty="0"/>
          </a:p>
          <a:p>
            <a:pPr lvl="1"/>
            <a:r>
              <a:rPr lang="en-US" dirty="0" smtClean="0"/>
              <a:t> We will refer to these mask arrays as convolution masks to avoid confusion. </a:t>
            </a:r>
          </a:p>
          <a:p>
            <a:pPr lvl="1"/>
            <a:r>
              <a:rPr lang="en-US" dirty="0" smtClean="0"/>
              <a:t>The same convolution mask is typically used for all elements of the array.</a:t>
            </a:r>
            <a:endParaRPr lang="en-US" dirty="0"/>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4</a:t>
            </a:fld>
            <a:endParaRPr lang="en-US" dirty="0"/>
          </a:p>
        </p:txBody>
      </p:sp>
    </p:spTree>
    <p:extLst>
      <p:ext uri="{BB962C8B-B14F-4D97-AF65-F5344CB8AC3E}">
        <p14:creationId xmlns:p14="http://schemas.microsoft.com/office/powerpoint/2010/main" val="27023630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definition</a:t>
            </a:r>
            <a:endParaRPr lang="en-US" dirty="0"/>
          </a:p>
        </p:txBody>
      </p:sp>
      <p:sp>
        <p:nvSpPr>
          <p:cNvPr id="4" name="Slide Number Placeholder 3"/>
          <p:cNvSpPr>
            <a:spLocks noGrp="1"/>
          </p:cNvSpPr>
          <p:nvPr>
            <p:ph type="sldNum" sz="quarter" idx="11"/>
          </p:nvPr>
        </p:nvSpPr>
        <p:spPr/>
        <p:txBody>
          <a:bodyPr/>
          <a:lstStyle/>
          <a:p>
            <a:pPr>
              <a:defRPr/>
            </a:pPr>
            <a:fld id="{1A4A8456-DE59-43D8-8060-F6C0D99252E8}" type="slidenum">
              <a:rPr lang="en-US" smtClean="0"/>
              <a:pPr>
                <a:defRPr/>
              </a:pPr>
              <a:t>5</a:t>
            </a:fld>
            <a:endParaRPr lang="en-US"/>
          </a:p>
        </p:txBody>
      </p:sp>
      <p:pic>
        <p:nvPicPr>
          <p:cNvPr id="6" name="Picture 5"/>
          <p:cNvPicPr>
            <a:picLocks noChangeAspect="1"/>
          </p:cNvPicPr>
          <p:nvPr/>
        </p:nvPicPr>
        <p:blipFill>
          <a:blip r:embed="rId2"/>
          <a:stretch>
            <a:fillRect/>
          </a:stretch>
        </p:blipFill>
        <p:spPr>
          <a:xfrm>
            <a:off x="1981200" y="2286000"/>
            <a:ext cx="5880100" cy="622300"/>
          </a:xfrm>
          <a:prstGeom prst="rect">
            <a:avLst/>
          </a:prstGeom>
        </p:spPr>
      </p:pic>
      <p:sp>
        <p:nvSpPr>
          <p:cNvPr id="7" name="TextBox 6"/>
          <p:cNvSpPr txBox="1"/>
          <p:nvPr/>
        </p:nvSpPr>
        <p:spPr>
          <a:xfrm>
            <a:off x="1351783" y="1371600"/>
            <a:ext cx="7792217" cy="646331"/>
          </a:xfrm>
          <a:prstGeom prst="rect">
            <a:avLst/>
          </a:prstGeom>
          <a:noFill/>
        </p:spPr>
        <p:txBody>
          <a:bodyPr wrap="none" rtlCol="0">
            <a:spAutoFit/>
          </a:bodyPr>
          <a:lstStyle/>
          <a:p>
            <a:r>
              <a:rPr lang="en-US" sz="1800" dirty="0" smtClean="0">
                <a:solidFill>
                  <a:srgbClr val="FF0000"/>
                </a:solidFill>
              </a:rPr>
              <a:t>Convolution is to compute the response of linear time invariant system f(t) </a:t>
            </a:r>
          </a:p>
          <a:p>
            <a:r>
              <a:rPr lang="en-US" sz="1800" dirty="0">
                <a:solidFill>
                  <a:srgbClr val="FF0000"/>
                </a:solidFill>
              </a:rPr>
              <a:t>f</a:t>
            </a:r>
            <a:r>
              <a:rPr lang="en-US" sz="1800" dirty="0" smtClean="0">
                <a:solidFill>
                  <a:srgbClr val="FF0000"/>
                </a:solidFill>
              </a:rPr>
              <a:t>or the given input signal g(t).  </a:t>
            </a:r>
            <a:endParaRPr lang="en-US" sz="1800" dirty="0">
              <a:solidFill>
                <a:srgbClr val="FF0000"/>
              </a:solidFill>
            </a:endParaRPr>
          </a:p>
        </p:txBody>
      </p:sp>
      <p:sp>
        <p:nvSpPr>
          <p:cNvPr id="8" name="Rectangle 7"/>
          <p:cNvSpPr/>
          <p:nvPr/>
        </p:nvSpPr>
        <p:spPr>
          <a:xfrm>
            <a:off x="3429000" y="3429000"/>
            <a:ext cx="2209800" cy="1524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F(s)</a:t>
            </a:r>
            <a:endParaRPr lang="en-US" sz="2400" dirty="0"/>
          </a:p>
        </p:txBody>
      </p:sp>
      <p:sp>
        <p:nvSpPr>
          <p:cNvPr id="16" name="Right Arrow 15"/>
          <p:cNvSpPr/>
          <p:nvPr/>
        </p:nvSpPr>
        <p:spPr>
          <a:xfrm>
            <a:off x="2514600" y="388620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5638800" y="388620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1752600" y="3886200"/>
            <a:ext cx="754984" cy="461665"/>
          </a:xfrm>
          <a:prstGeom prst="rect">
            <a:avLst/>
          </a:prstGeom>
          <a:noFill/>
        </p:spPr>
        <p:txBody>
          <a:bodyPr wrap="none" rtlCol="0">
            <a:spAutoFit/>
          </a:bodyPr>
          <a:lstStyle/>
          <a:p>
            <a:r>
              <a:rPr lang="en-US" sz="2400" dirty="0" smtClean="0"/>
              <a:t>G(s)</a:t>
            </a:r>
            <a:endParaRPr lang="en-US" sz="2400" dirty="0"/>
          </a:p>
        </p:txBody>
      </p:sp>
      <p:sp>
        <p:nvSpPr>
          <p:cNvPr id="19" name="TextBox 18"/>
          <p:cNvSpPr txBox="1"/>
          <p:nvPr/>
        </p:nvSpPr>
        <p:spPr>
          <a:xfrm>
            <a:off x="6629400" y="3962400"/>
            <a:ext cx="1381358" cy="461665"/>
          </a:xfrm>
          <a:prstGeom prst="rect">
            <a:avLst/>
          </a:prstGeom>
          <a:noFill/>
        </p:spPr>
        <p:txBody>
          <a:bodyPr wrap="none" rtlCol="0">
            <a:spAutoFit/>
          </a:bodyPr>
          <a:lstStyle/>
          <a:p>
            <a:r>
              <a:rPr lang="en-US" sz="2400" dirty="0" smtClean="0"/>
              <a:t>G(s)*F(s)</a:t>
            </a:r>
            <a:endParaRPr lang="en-US" sz="2400" dirty="0"/>
          </a:p>
        </p:txBody>
      </p:sp>
      <p:sp>
        <p:nvSpPr>
          <p:cNvPr id="20" name="TextBox 19"/>
          <p:cNvSpPr txBox="1"/>
          <p:nvPr/>
        </p:nvSpPr>
        <p:spPr>
          <a:xfrm>
            <a:off x="3124200" y="5181600"/>
            <a:ext cx="3031599" cy="461665"/>
          </a:xfrm>
          <a:prstGeom prst="rect">
            <a:avLst/>
          </a:prstGeom>
          <a:noFill/>
        </p:spPr>
        <p:txBody>
          <a:bodyPr wrap="none" rtlCol="0">
            <a:spAutoFit/>
          </a:bodyPr>
          <a:lstStyle/>
          <a:p>
            <a:r>
              <a:rPr lang="en-US" sz="2400" dirty="0" smtClean="0"/>
              <a:t>In frequency domain</a:t>
            </a:r>
            <a:endParaRPr lang="en-US" sz="2400" dirty="0"/>
          </a:p>
        </p:txBody>
      </p:sp>
    </p:spTree>
    <p:extLst>
      <p:ext uri="{BB962C8B-B14F-4D97-AF65-F5344CB8AC3E}">
        <p14:creationId xmlns:p14="http://schemas.microsoft.com/office/powerpoint/2010/main" val="5436261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685800"/>
          </a:xfrm>
        </p:spPr>
        <p:txBody>
          <a:bodyPr/>
          <a:lstStyle/>
          <a:p>
            <a:r>
              <a:rPr lang="en-US" dirty="0" smtClean="0"/>
              <a:t>Convolution operation</a:t>
            </a:r>
            <a:endParaRPr lang="en-US" dirty="0"/>
          </a:p>
        </p:txBody>
      </p:sp>
      <p:sp>
        <p:nvSpPr>
          <p:cNvPr id="4" name="Slide Number Placeholder 3"/>
          <p:cNvSpPr>
            <a:spLocks noGrp="1"/>
          </p:cNvSpPr>
          <p:nvPr>
            <p:ph type="sldNum" sz="quarter" idx="11"/>
          </p:nvPr>
        </p:nvSpPr>
        <p:spPr/>
        <p:txBody>
          <a:bodyPr/>
          <a:lstStyle/>
          <a:p>
            <a:pPr>
              <a:defRPr/>
            </a:pPr>
            <a:fld id="{1A4A8456-DE59-43D8-8060-F6C0D99252E8}" type="slidenum">
              <a:rPr lang="en-US" smtClean="0"/>
              <a:pPr>
                <a:defRPr/>
              </a:pPr>
              <a:t>6</a:t>
            </a:fld>
            <a:endParaRPr lang="en-US"/>
          </a:p>
        </p:txBody>
      </p:sp>
      <p:pic>
        <p:nvPicPr>
          <p:cNvPr id="5" name="Picture 4"/>
          <p:cNvPicPr>
            <a:picLocks noChangeAspect="1"/>
          </p:cNvPicPr>
          <p:nvPr/>
        </p:nvPicPr>
        <p:blipFill>
          <a:blip r:embed="rId2"/>
          <a:stretch>
            <a:fillRect/>
          </a:stretch>
        </p:blipFill>
        <p:spPr>
          <a:xfrm>
            <a:off x="3352800" y="1143000"/>
            <a:ext cx="5061527" cy="5482399"/>
          </a:xfrm>
          <a:prstGeom prst="rect">
            <a:avLst/>
          </a:prstGeom>
        </p:spPr>
      </p:pic>
      <p:sp>
        <p:nvSpPr>
          <p:cNvPr id="6" name="TextBox 5"/>
          <p:cNvSpPr txBox="1"/>
          <p:nvPr/>
        </p:nvSpPr>
        <p:spPr>
          <a:xfrm>
            <a:off x="685800" y="1066800"/>
            <a:ext cx="3268896" cy="830997"/>
          </a:xfrm>
          <a:prstGeom prst="rect">
            <a:avLst/>
          </a:prstGeom>
          <a:noFill/>
        </p:spPr>
        <p:txBody>
          <a:bodyPr wrap="square" rtlCol="0">
            <a:spAutoFit/>
          </a:bodyPr>
          <a:lstStyle/>
          <a:p>
            <a:pPr marL="285750" indent="-285750">
              <a:buFont typeface="Arial"/>
              <a:buChar char="•"/>
            </a:pPr>
            <a:r>
              <a:rPr lang="en-US" dirty="0" smtClean="0"/>
              <a:t>From the </a:t>
            </a:r>
            <a:r>
              <a:rPr lang="en-US" dirty="0" smtClean="0">
                <a:hlinkClick r:id="rId3"/>
              </a:rPr>
              <a:t>Wikipedia page on convolution</a:t>
            </a:r>
            <a:endParaRPr lang="en-US" u="sng" dirty="0">
              <a:hlinkClick r:id="rId4"/>
            </a:endParaRPr>
          </a:p>
        </p:txBody>
      </p:sp>
    </p:spTree>
    <p:extLst>
      <p:ext uri="{BB962C8B-B14F-4D97-AF65-F5344CB8AC3E}">
        <p14:creationId xmlns:p14="http://schemas.microsoft.com/office/powerpoint/2010/main" val="7106547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1D Convolution Example</a:t>
            </a:r>
            <a:endParaRPr lang="en-US" dirty="0"/>
          </a:p>
        </p:txBody>
      </p:sp>
      <p:sp>
        <p:nvSpPr>
          <p:cNvPr id="3" name="Text Placeholder 2"/>
          <p:cNvSpPr>
            <a:spLocks noGrp="1"/>
          </p:cNvSpPr>
          <p:nvPr>
            <p:ph type="body" sz="half" idx="1"/>
          </p:nvPr>
        </p:nvSpPr>
        <p:spPr>
          <a:xfrm>
            <a:off x="685800" y="1524000"/>
            <a:ext cx="8305800" cy="1820808"/>
          </a:xfrm>
        </p:spPr>
        <p:txBody>
          <a:bodyPr/>
          <a:lstStyle/>
          <a:p>
            <a:r>
              <a:rPr lang="en-US" dirty="0" smtClean="0"/>
              <a:t>Commonly used for audio processing</a:t>
            </a:r>
          </a:p>
          <a:p>
            <a:pPr lvl="1"/>
            <a:r>
              <a:rPr lang="en-US" dirty="0" smtClean="0"/>
              <a:t>Mask size is usually an odd number of elements for symmetry (5 in this example)</a:t>
            </a:r>
          </a:p>
          <a:p>
            <a:r>
              <a:rPr lang="en-US" dirty="0" smtClean="0"/>
              <a:t>Calculation of P[2]</a:t>
            </a:r>
            <a:endParaRPr lang="en-US" dirty="0"/>
          </a:p>
        </p:txBody>
      </p:sp>
      <p:grpSp>
        <p:nvGrpSpPr>
          <p:cNvPr id="56" name="Group 1"/>
          <p:cNvGrpSpPr>
            <a:grpSpLocks/>
          </p:cNvGrpSpPr>
          <p:nvPr/>
        </p:nvGrpSpPr>
        <p:grpSpPr bwMode="auto">
          <a:xfrm>
            <a:off x="174406" y="3352800"/>
            <a:ext cx="8797925" cy="2927350"/>
            <a:chOff x="131763" y="1503918"/>
            <a:chExt cx="8798627" cy="2927350"/>
          </a:xfrm>
        </p:grpSpPr>
        <p:sp>
          <p:nvSpPr>
            <p:cNvPr id="57" name="Rectangle 56"/>
            <p:cNvSpPr/>
            <p:nvPr/>
          </p:nvSpPr>
          <p:spPr>
            <a:xfrm>
              <a:off x="555659"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8" name="Rectangle 57"/>
            <p:cNvSpPr/>
            <p:nvPr/>
          </p:nvSpPr>
          <p:spPr>
            <a:xfrm>
              <a:off x="866834"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9" name="Rectangle 58"/>
            <p:cNvSpPr/>
            <p:nvPr/>
          </p:nvSpPr>
          <p:spPr>
            <a:xfrm>
              <a:off x="1165307" y="3975655"/>
              <a:ext cx="304824"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60" name="Rectangle 59"/>
            <p:cNvSpPr/>
            <p:nvPr/>
          </p:nvSpPr>
          <p:spPr>
            <a:xfrm>
              <a:off x="1476482"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61" name="Rectangle 60"/>
            <p:cNvSpPr/>
            <p:nvPr/>
          </p:nvSpPr>
          <p:spPr>
            <a:xfrm>
              <a:off x="1774956"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2" name="Rectangle 61"/>
            <p:cNvSpPr/>
            <p:nvPr/>
          </p:nvSpPr>
          <p:spPr>
            <a:xfrm>
              <a:off x="3445139"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3" name="Rectangle 62"/>
            <p:cNvSpPr/>
            <p:nvPr/>
          </p:nvSpPr>
          <p:spPr>
            <a:xfrm>
              <a:off x="3902376"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64" name="Rectangle 63"/>
            <p:cNvSpPr/>
            <p:nvPr/>
          </p:nvSpPr>
          <p:spPr>
            <a:xfrm>
              <a:off x="4350087" y="3974068"/>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65" name="Rectangle 64"/>
            <p:cNvSpPr/>
            <p:nvPr/>
          </p:nvSpPr>
          <p:spPr>
            <a:xfrm>
              <a:off x="4816849"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66" name="Rectangle 65"/>
            <p:cNvSpPr/>
            <p:nvPr/>
          </p:nvSpPr>
          <p:spPr>
            <a:xfrm>
              <a:off x="5274085"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cxnSp>
          <p:nvCxnSpPr>
            <p:cNvPr id="67" name="Straight Arrow Connector 66"/>
            <p:cNvCxnSpPr/>
            <p:nvPr/>
          </p:nvCxnSpPr>
          <p:spPr>
            <a:xfrm>
              <a:off x="2314749" y="4267755"/>
              <a:ext cx="838267"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5950414" y="2307193"/>
              <a:ext cx="874783" cy="166846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69" name="TextBox 136"/>
            <p:cNvSpPr txBox="1">
              <a:spLocks noChangeArrowheads="1"/>
            </p:cNvSpPr>
            <p:nvPr/>
          </p:nvSpPr>
          <p:spPr bwMode="auto">
            <a:xfrm>
              <a:off x="1138238"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70" name="TextBox 137"/>
            <p:cNvSpPr txBox="1">
              <a:spLocks noChangeArrowheads="1"/>
            </p:cNvSpPr>
            <p:nvPr/>
          </p:nvSpPr>
          <p:spPr bwMode="auto">
            <a:xfrm>
              <a:off x="5332413" y="1503918"/>
              <a:ext cx="3417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71" name="Rectangle 70"/>
            <p:cNvSpPr/>
            <p:nvPr/>
          </p:nvSpPr>
          <p:spPr>
            <a:xfrm>
              <a:off x="5721796"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72" name="Rectangle 71"/>
            <p:cNvSpPr/>
            <p:nvPr/>
          </p:nvSpPr>
          <p:spPr>
            <a:xfrm>
              <a:off x="6179032"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73" name="Rectangle 72"/>
            <p:cNvSpPr/>
            <p:nvPr/>
          </p:nvSpPr>
          <p:spPr>
            <a:xfrm>
              <a:off x="6626743" y="1886505"/>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74" name="Rectangle 73"/>
            <p:cNvSpPr/>
            <p:nvPr/>
          </p:nvSpPr>
          <p:spPr>
            <a:xfrm>
              <a:off x="7093505"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75" name="Rectangle 74"/>
            <p:cNvSpPr/>
            <p:nvPr/>
          </p:nvSpPr>
          <p:spPr>
            <a:xfrm>
              <a:off x="7550742"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76" name="Rectangle 75"/>
            <p:cNvSpPr/>
            <p:nvPr/>
          </p:nvSpPr>
          <p:spPr>
            <a:xfrm>
              <a:off x="1171658"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77" name="Rectangle 76"/>
            <p:cNvSpPr/>
            <p:nvPr/>
          </p:nvSpPr>
          <p:spPr>
            <a:xfrm>
              <a:off x="1628894"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78" name="Rectangle 77"/>
            <p:cNvSpPr/>
            <p:nvPr/>
          </p:nvSpPr>
          <p:spPr>
            <a:xfrm>
              <a:off x="2076605" y="1849993"/>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79" name="Rectangle 78"/>
            <p:cNvSpPr/>
            <p:nvPr/>
          </p:nvSpPr>
          <p:spPr>
            <a:xfrm>
              <a:off x="2543367"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0" name="Rectangle 79"/>
            <p:cNvSpPr/>
            <p:nvPr/>
          </p:nvSpPr>
          <p:spPr>
            <a:xfrm>
              <a:off x="3000604"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81" name="Rectangle 80"/>
            <p:cNvSpPr/>
            <p:nvPr/>
          </p:nvSpPr>
          <p:spPr>
            <a:xfrm>
              <a:off x="3467366" y="1849993"/>
              <a:ext cx="457236"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82" name="Rectangle 81"/>
            <p:cNvSpPr/>
            <p:nvPr/>
          </p:nvSpPr>
          <p:spPr>
            <a:xfrm>
              <a:off x="3946829" y="1849993"/>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83" name="Rectangle 82"/>
            <p:cNvSpPr/>
            <p:nvPr/>
          </p:nvSpPr>
          <p:spPr>
            <a:xfrm>
              <a:off x="8007978"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84" name="Rectangle 83"/>
            <p:cNvSpPr/>
            <p:nvPr/>
          </p:nvSpPr>
          <p:spPr>
            <a:xfrm>
              <a:off x="8465215"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85" name="Straight Arrow Connector 84"/>
            <p:cNvCxnSpPr/>
            <p:nvPr/>
          </p:nvCxnSpPr>
          <p:spPr>
            <a:xfrm>
              <a:off x="1960709" y="2480230"/>
              <a:ext cx="1268513" cy="149383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86" name="TextBox 136"/>
            <p:cNvSpPr txBox="1">
              <a:spLocks noChangeArrowheads="1"/>
            </p:cNvSpPr>
            <p:nvPr/>
          </p:nvSpPr>
          <p:spPr bwMode="auto">
            <a:xfrm>
              <a:off x="2533207"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87" name="TextBox 136"/>
            <p:cNvSpPr txBox="1">
              <a:spLocks noChangeArrowheads="1"/>
            </p:cNvSpPr>
            <p:nvPr/>
          </p:nvSpPr>
          <p:spPr bwMode="auto">
            <a:xfrm>
              <a:off x="1602698"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88" name="TextBox 136"/>
            <p:cNvSpPr txBox="1">
              <a:spLocks noChangeArrowheads="1"/>
            </p:cNvSpPr>
            <p:nvPr/>
          </p:nvSpPr>
          <p:spPr bwMode="auto">
            <a:xfrm>
              <a:off x="206715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89" name="TextBox 136"/>
            <p:cNvSpPr txBox="1">
              <a:spLocks noChangeArrowheads="1"/>
            </p:cNvSpPr>
            <p:nvPr/>
          </p:nvSpPr>
          <p:spPr bwMode="auto">
            <a:xfrm>
              <a:off x="3463717" y="1549956"/>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90" name="TextBox 136"/>
            <p:cNvSpPr txBox="1">
              <a:spLocks noChangeArrowheads="1"/>
            </p:cNvSpPr>
            <p:nvPr/>
          </p:nvSpPr>
          <p:spPr bwMode="auto">
            <a:xfrm>
              <a:off x="299766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91" name="TextBox 136"/>
            <p:cNvSpPr txBox="1">
              <a:spLocks noChangeArrowheads="1"/>
            </p:cNvSpPr>
            <p:nvPr/>
          </p:nvSpPr>
          <p:spPr bwMode="auto">
            <a:xfrm>
              <a:off x="392817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92" name="TextBox 136"/>
            <p:cNvSpPr txBox="1">
              <a:spLocks noChangeArrowheads="1"/>
            </p:cNvSpPr>
            <p:nvPr/>
          </p:nvSpPr>
          <p:spPr bwMode="auto">
            <a:xfrm>
              <a:off x="4714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93" name="TextBox 136"/>
            <p:cNvSpPr txBox="1">
              <a:spLocks noChangeArrowheads="1"/>
            </p:cNvSpPr>
            <p:nvPr/>
          </p:nvSpPr>
          <p:spPr bwMode="auto">
            <a:xfrm>
              <a:off x="13858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94" name="TextBox 136"/>
            <p:cNvSpPr txBox="1">
              <a:spLocks noChangeArrowheads="1"/>
            </p:cNvSpPr>
            <p:nvPr/>
          </p:nvSpPr>
          <p:spPr bwMode="auto">
            <a:xfrm>
              <a:off x="7762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95" name="TextBox 136"/>
            <p:cNvSpPr txBox="1">
              <a:spLocks noChangeArrowheads="1"/>
            </p:cNvSpPr>
            <p:nvPr/>
          </p:nvSpPr>
          <p:spPr bwMode="auto">
            <a:xfrm>
              <a:off x="10810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96" name="TextBox 136"/>
            <p:cNvSpPr txBox="1">
              <a:spLocks noChangeArrowheads="1"/>
            </p:cNvSpPr>
            <p:nvPr/>
          </p:nvSpPr>
          <p:spPr bwMode="auto">
            <a:xfrm>
              <a:off x="16906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97" name="TextBox 136"/>
            <p:cNvSpPr txBox="1">
              <a:spLocks noChangeArrowheads="1"/>
            </p:cNvSpPr>
            <p:nvPr/>
          </p:nvSpPr>
          <p:spPr bwMode="auto">
            <a:xfrm>
              <a:off x="5706360"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98" name="TextBox 136"/>
            <p:cNvSpPr txBox="1">
              <a:spLocks noChangeArrowheads="1"/>
            </p:cNvSpPr>
            <p:nvPr/>
          </p:nvSpPr>
          <p:spPr bwMode="auto">
            <a:xfrm>
              <a:off x="7066542"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99" name="TextBox 136"/>
            <p:cNvSpPr txBox="1">
              <a:spLocks noChangeArrowheads="1"/>
            </p:cNvSpPr>
            <p:nvPr/>
          </p:nvSpPr>
          <p:spPr bwMode="auto">
            <a:xfrm>
              <a:off x="6159754"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00" name="TextBox 136"/>
            <p:cNvSpPr txBox="1">
              <a:spLocks noChangeArrowheads="1"/>
            </p:cNvSpPr>
            <p:nvPr/>
          </p:nvSpPr>
          <p:spPr bwMode="auto">
            <a:xfrm>
              <a:off x="6613148"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06" name="TextBox 136"/>
            <p:cNvSpPr txBox="1">
              <a:spLocks noChangeArrowheads="1"/>
            </p:cNvSpPr>
            <p:nvPr/>
          </p:nvSpPr>
          <p:spPr bwMode="auto">
            <a:xfrm>
              <a:off x="7973330"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07" name="TextBox 136"/>
            <p:cNvSpPr txBox="1">
              <a:spLocks noChangeArrowheads="1"/>
            </p:cNvSpPr>
            <p:nvPr/>
          </p:nvSpPr>
          <p:spPr bwMode="auto">
            <a:xfrm>
              <a:off x="7519936"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15" name="TextBox 136"/>
            <p:cNvSpPr txBox="1">
              <a:spLocks noChangeArrowheads="1"/>
            </p:cNvSpPr>
            <p:nvPr/>
          </p:nvSpPr>
          <p:spPr bwMode="auto">
            <a:xfrm>
              <a:off x="8426726"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sp>
          <p:nvSpPr>
            <p:cNvPr id="116" name="TextBox 137"/>
            <p:cNvSpPr txBox="1">
              <a:spLocks noChangeArrowheads="1"/>
            </p:cNvSpPr>
            <p:nvPr/>
          </p:nvSpPr>
          <p:spPr bwMode="auto">
            <a:xfrm>
              <a:off x="758825" y="1513443"/>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17" name="TextBox 137"/>
            <p:cNvSpPr txBox="1">
              <a:spLocks noChangeArrowheads="1"/>
            </p:cNvSpPr>
            <p:nvPr/>
          </p:nvSpPr>
          <p:spPr bwMode="auto">
            <a:xfrm>
              <a:off x="131763" y="3643868"/>
              <a:ext cx="426720" cy="400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grpSp>
    </p:spTree>
    <p:extLst>
      <p:ext uri="{BB962C8B-B14F-4D97-AF65-F5344CB8AC3E}">
        <p14:creationId xmlns:p14="http://schemas.microsoft.com/office/powerpoint/2010/main" val="5615814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1" name="Group 1"/>
          <p:cNvGrpSpPr>
            <a:grpSpLocks/>
          </p:cNvGrpSpPr>
          <p:nvPr/>
        </p:nvGrpSpPr>
        <p:grpSpPr bwMode="auto">
          <a:xfrm>
            <a:off x="131763" y="3505200"/>
            <a:ext cx="8858250" cy="2927350"/>
            <a:chOff x="131763" y="1503362"/>
            <a:chExt cx="8858250" cy="2927350"/>
          </a:xfrm>
        </p:grpSpPr>
        <p:sp>
          <p:nvSpPr>
            <p:cNvPr id="48" name="Rectangle 47"/>
            <p:cNvSpPr/>
            <p:nvPr/>
          </p:nvSpPr>
          <p:spPr>
            <a:xfrm>
              <a:off x="55562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86677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165225" y="3975099"/>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47637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177482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10" name="Rectangle 109"/>
            <p:cNvSpPr/>
            <p:nvPr/>
          </p:nvSpPr>
          <p:spPr>
            <a:xfrm>
              <a:off x="34448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11" name="Rectangle 110"/>
            <p:cNvSpPr/>
            <p:nvPr/>
          </p:nvSpPr>
          <p:spPr>
            <a:xfrm>
              <a:off x="39020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2" name="Rectangle 111"/>
            <p:cNvSpPr/>
            <p:nvPr/>
          </p:nvSpPr>
          <p:spPr>
            <a:xfrm>
              <a:off x="4349750" y="3973512"/>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20</a:t>
              </a:r>
            </a:p>
          </p:txBody>
        </p:sp>
        <p:sp>
          <p:nvSpPr>
            <p:cNvPr id="113" name="Rectangle 112"/>
            <p:cNvSpPr/>
            <p:nvPr/>
          </p:nvSpPr>
          <p:spPr>
            <a:xfrm>
              <a:off x="48164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20</a:t>
              </a:r>
            </a:p>
          </p:txBody>
        </p:sp>
        <p:sp>
          <p:nvSpPr>
            <p:cNvPr id="114" name="Rectangle 113"/>
            <p:cNvSpPr/>
            <p:nvPr/>
          </p:nvSpPr>
          <p:spPr>
            <a:xfrm>
              <a:off x="52736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18</a:t>
              </a:r>
            </a:p>
          </p:txBody>
        </p:sp>
        <p:cxnSp>
          <p:nvCxnSpPr>
            <p:cNvPr id="128" name="Straight Arrow Connector 127"/>
            <p:cNvCxnSpPr/>
            <p:nvPr/>
          </p:nvCxnSpPr>
          <p:spPr>
            <a:xfrm>
              <a:off x="2314575" y="4267199"/>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flipV="1">
              <a:off x="5949950" y="2306637"/>
              <a:ext cx="874713" cy="166846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7424" name="TextBox 136"/>
            <p:cNvSpPr txBox="1">
              <a:spLocks noChangeArrowheads="1"/>
            </p:cNvSpPr>
            <p:nvPr/>
          </p:nvSpPr>
          <p:spPr bwMode="auto">
            <a:xfrm>
              <a:off x="1138238"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17425" name="TextBox 137"/>
            <p:cNvSpPr txBox="1">
              <a:spLocks noChangeArrowheads="1"/>
            </p:cNvSpPr>
            <p:nvPr/>
          </p:nvSpPr>
          <p:spPr bwMode="auto">
            <a:xfrm>
              <a:off x="5332413" y="1503362"/>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101" name="Rectangle 100"/>
            <p:cNvSpPr/>
            <p:nvPr/>
          </p:nvSpPr>
          <p:spPr>
            <a:xfrm>
              <a:off x="57213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2" name="Rectangle 101"/>
            <p:cNvSpPr/>
            <p:nvPr/>
          </p:nvSpPr>
          <p:spPr>
            <a:xfrm>
              <a:off x="61785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03" name="Rectangle 102"/>
            <p:cNvSpPr/>
            <p:nvPr/>
          </p:nvSpPr>
          <p:spPr>
            <a:xfrm>
              <a:off x="6626225" y="188594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104" name="Rectangle 103"/>
            <p:cNvSpPr/>
            <p:nvPr/>
          </p:nvSpPr>
          <p:spPr>
            <a:xfrm>
              <a:off x="7092950" y="1885949"/>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76</a:t>
              </a:r>
            </a:p>
          </p:txBody>
        </p:sp>
        <p:sp>
          <p:nvSpPr>
            <p:cNvPr id="105" name="Rectangle 104"/>
            <p:cNvSpPr/>
            <p:nvPr/>
          </p:nvSpPr>
          <p:spPr>
            <a:xfrm>
              <a:off x="75501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08" name="Rectangle 107"/>
            <p:cNvSpPr/>
            <p:nvPr/>
          </p:nvSpPr>
          <p:spPr>
            <a:xfrm>
              <a:off x="1171575" y="184943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09" name="Rectangle 108"/>
            <p:cNvSpPr/>
            <p:nvPr/>
          </p:nvSpPr>
          <p:spPr>
            <a:xfrm>
              <a:off x="1628775" y="184943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25" name="Rectangle 124"/>
            <p:cNvSpPr/>
            <p:nvPr/>
          </p:nvSpPr>
          <p:spPr>
            <a:xfrm>
              <a:off x="2076450" y="1849437"/>
              <a:ext cx="457200" cy="45720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27" name="Rectangle 126"/>
            <p:cNvSpPr/>
            <p:nvPr/>
          </p:nvSpPr>
          <p:spPr>
            <a:xfrm>
              <a:off x="2543175" y="184943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29" name="Rectangle 128"/>
            <p:cNvSpPr/>
            <p:nvPr/>
          </p:nvSpPr>
          <p:spPr>
            <a:xfrm>
              <a:off x="3000375" y="184943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34" name="Rectangle 133"/>
            <p:cNvSpPr/>
            <p:nvPr/>
          </p:nvSpPr>
          <p:spPr>
            <a:xfrm>
              <a:off x="3467100" y="184943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6</a:t>
              </a:r>
            </a:p>
          </p:txBody>
        </p:sp>
        <p:sp>
          <p:nvSpPr>
            <p:cNvPr id="136" name="Rectangle 135"/>
            <p:cNvSpPr/>
            <p:nvPr/>
          </p:nvSpPr>
          <p:spPr>
            <a:xfrm>
              <a:off x="3946525" y="184943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0" name="Rectangle 139"/>
            <p:cNvSpPr/>
            <p:nvPr/>
          </p:nvSpPr>
          <p:spPr>
            <a:xfrm>
              <a:off x="80073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41" name="Rectangle 140"/>
            <p:cNvSpPr/>
            <p:nvPr/>
          </p:nvSpPr>
          <p:spPr>
            <a:xfrm>
              <a:off x="84645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147" name="Straight Arrow Connector 146"/>
            <p:cNvCxnSpPr/>
            <p:nvPr/>
          </p:nvCxnSpPr>
          <p:spPr>
            <a:xfrm>
              <a:off x="1960563" y="2479674"/>
              <a:ext cx="1268412" cy="149383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7441" name="TextBox 136"/>
            <p:cNvSpPr txBox="1">
              <a:spLocks noChangeArrowheads="1"/>
            </p:cNvSpPr>
            <p:nvPr/>
          </p:nvSpPr>
          <p:spPr bwMode="auto">
            <a:xfrm>
              <a:off x="2525712"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17442" name="TextBox 136"/>
            <p:cNvSpPr txBox="1">
              <a:spLocks noChangeArrowheads="1"/>
            </p:cNvSpPr>
            <p:nvPr/>
          </p:nvSpPr>
          <p:spPr bwMode="auto">
            <a:xfrm>
              <a:off x="1600200"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17443" name="TextBox 136"/>
            <p:cNvSpPr txBox="1">
              <a:spLocks noChangeArrowheads="1"/>
            </p:cNvSpPr>
            <p:nvPr/>
          </p:nvSpPr>
          <p:spPr bwMode="auto">
            <a:xfrm>
              <a:off x="2062162"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17444" name="TextBox 136"/>
            <p:cNvSpPr txBox="1">
              <a:spLocks noChangeArrowheads="1"/>
            </p:cNvSpPr>
            <p:nvPr/>
          </p:nvSpPr>
          <p:spPr bwMode="auto">
            <a:xfrm>
              <a:off x="3451224" y="1549400"/>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17445" name="TextBox 136"/>
            <p:cNvSpPr txBox="1">
              <a:spLocks noChangeArrowheads="1"/>
            </p:cNvSpPr>
            <p:nvPr/>
          </p:nvSpPr>
          <p:spPr bwMode="auto">
            <a:xfrm>
              <a:off x="2987674"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17446" name="TextBox 136"/>
            <p:cNvSpPr txBox="1">
              <a:spLocks noChangeArrowheads="1"/>
            </p:cNvSpPr>
            <p:nvPr/>
          </p:nvSpPr>
          <p:spPr bwMode="auto">
            <a:xfrm>
              <a:off x="3913188"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17447" name="TextBox 136"/>
            <p:cNvSpPr txBox="1">
              <a:spLocks noChangeArrowheads="1"/>
            </p:cNvSpPr>
            <p:nvPr/>
          </p:nvSpPr>
          <p:spPr bwMode="auto">
            <a:xfrm>
              <a:off x="4714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17448" name="TextBox 136"/>
            <p:cNvSpPr txBox="1">
              <a:spLocks noChangeArrowheads="1"/>
            </p:cNvSpPr>
            <p:nvPr/>
          </p:nvSpPr>
          <p:spPr bwMode="auto">
            <a:xfrm>
              <a:off x="13858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17449" name="TextBox 136"/>
            <p:cNvSpPr txBox="1">
              <a:spLocks noChangeArrowheads="1"/>
            </p:cNvSpPr>
            <p:nvPr/>
          </p:nvSpPr>
          <p:spPr bwMode="auto">
            <a:xfrm>
              <a:off x="7762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17450" name="TextBox 136"/>
            <p:cNvSpPr txBox="1">
              <a:spLocks noChangeArrowheads="1"/>
            </p:cNvSpPr>
            <p:nvPr/>
          </p:nvSpPr>
          <p:spPr bwMode="auto">
            <a:xfrm>
              <a:off x="10810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17451" name="TextBox 136"/>
            <p:cNvSpPr txBox="1">
              <a:spLocks noChangeArrowheads="1"/>
            </p:cNvSpPr>
            <p:nvPr/>
          </p:nvSpPr>
          <p:spPr bwMode="auto">
            <a:xfrm>
              <a:off x="16906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17452" name="TextBox 136"/>
            <p:cNvSpPr txBox="1">
              <a:spLocks noChangeArrowheads="1"/>
            </p:cNvSpPr>
            <p:nvPr/>
          </p:nvSpPr>
          <p:spPr bwMode="auto">
            <a:xfrm>
              <a:off x="5721350"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17453" name="TextBox 136"/>
            <p:cNvSpPr txBox="1">
              <a:spLocks noChangeArrowheads="1"/>
            </p:cNvSpPr>
            <p:nvPr/>
          </p:nvSpPr>
          <p:spPr bwMode="auto">
            <a:xfrm>
              <a:off x="7108825"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17454" name="TextBox 136"/>
            <p:cNvSpPr txBox="1">
              <a:spLocks noChangeArrowheads="1"/>
            </p:cNvSpPr>
            <p:nvPr/>
          </p:nvSpPr>
          <p:spPr bwMode="auto">
            <a:xfrm>
              <a:off x="6183313"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7455" name="TextBox 136"/>
            <p:cNvSpPr txBox="1">
              <a:spLocks noChangeArrowheads="1"/>
            </p:cNvSpPr>
            <p:nvPr/>
          </p:nvSpPr>
          <p:spPr bwMode="auto">
            <a:xfrm>
              <a:off x="6645276" y="15541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7456" name="TextBox 136"/>
            <p:cNvSpPr txBox="1">
              <a:spLocks noChangeArrowheads="1"/>
            </p:cNvSpPr>
            <p:nvPr/>
          </p:nvSpPr>
          <p:spPr bwMode="auto">
            <a:xfrm>
              <a:off x="8034339"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7457" name="TextBox 136"/>
            <p:cNvSpPr txBox="1">
              <a:spLocks noChangeArrowheads="1"/>
            </p:cNvSpPr>
            <p:nvPr/>
          </p:nvSpPr>
          <p:spPr bwMode="auto">
            <a:xfrm>
              <a:off x="7570788" y="1554162"/>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7458" name="TextBox 136"/>
            <p:cNvSpPr txBox="1">
              <a:spLocks noChangeArrowheads="1"/>
            </p:cNvSpPr>
            <p:nvPr/>
          </p:nvSpPr>
          <p:spPr bwMode="auto">
            <a:xfrm>
              <a:off x="8496300" y="1554162"/>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sp>
          <p:nvSpPr>
            <p:cNvPr id="17459" name="TextBox 137"/>
            <p:cNvSpPr txBox="1">
              <a:spLocks noChangeArrowheads="1"/>
            </p:cNvSpPr>
            <p:nvPr/>
          </p:nvSpPr>
          <p:spPr bwMode="auto">
            <a:xfrm>
              <a:off x="758825" y="1512887"/>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7460" name="TextBox 137"/>
            <p:cNvSpPr txBox="1">
              <a:spLocks noChangeArrowheads="1"/>
            </p:cNvSpPr>
            <p:nvPr/>
          </p:nvSpPr>
          <p:spPr bwMode="auto">
            <a:xfrm>
              <a:off x="131763" y="3643312"/>
              <a:ext cx="427037"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grpSp>
      <p:sp>
        <p:nvSpPr>
          <p:cNvPr id="2" name="Title 1"/>
          <p:cNvSpPr>
            <a:spLocks noGrp="1"/>
          </p:cNvSpPr>
          <p:nvPr>
            <p:ph type="title"/>
          </p:nvPr>
        </p:nvSpPr>
        <p:spPr/>
        <p:txBody>
          <a:bodyPr/>
          <a:lstStyle/>
          <a:p>
            <a:r>
              <a:rPr lang="en-US" dirty="0" smtClean="0"/>
              <a:t>1D Convolution Example</a:t>
            </a:r>
            <a:br>
              <a:rPr lang="en-US" dirty="0" smtClean="0"/>
            </a:br>
            <a:r>
              <a:rPr lang="en-US" dirty="0" smtClean="0"/>
              <a:t>- more on inside elements</a:t>
            </a:r>
            <a:endParaRPr lang="en-US" dirty="0"/>
          </a:p>
        </p:txBody>
      </p:sp>
      <p:sp>
        <p:nvSpPr>
          <p:cNvPr id="3" name="Text Placeholder 2"/>
          <p:cNvSpPr>
            <a:spLocks noGrp="1"/>
          </p:cNvSpPr>
          <p:nvPr>
            <p:ph type="body" sz="half" idx="1"/>
          </p:nvPr>
        </p:nvSpPr>
        <p:spPr/>
        <p:txBody>
          <a:bodyPr/>
          <a:lstStyle/>
          <a:p>
            <a:endParaRPr lang="en-US" dirty="0" smtClean="0"/>
          </a:p>
          <a:p>
            <a:r>
              <a:rPr lang="en-US" dirty="0" smtClean="0"/>
              <a:t>Calculation of P[3]</a:t>
            </a:r>
            <a:endParaRPr lang="en-US" dirty="0"/>
          </a:p>
        </p:txBody>
      </p:sp>
    </p:spTree>
    <p:extLst>
      <p:ext uri="{BB962C8B-B14F-4D97-AF65-F5344CB8AC3E}">
        <p14:creationId xmlns:p14="http://schemas.microsoft.com/office/powerpoint/2010/main" val="9310762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5" name="Group 1"/>
          <p:cNvGrpSpPr>
            <a:grpSpLocks/>
          </p:cNvGrpSpPr>
          <p:nvPr/>
        </p:nvGrpSpPr>
        <p:grpSpPr bwMode="auto">
          <a:xfrm>
            <a:off x="89885" y="3314372"/>
            <a:ext cx="8767762" cy="2981325"/>
            <a:chOff x="195263" y="1447800"/>
            <a:chExt cx="8767762" cy="2981325"/>
          </a:xfrm>
        </p:grpSpPr>
        <p:sp>
          <p:nvSpPr>
            <p:cNvPr id="48" name="Rectangle 47"/>
            <p:cNvSpPr/>
            <p:nvPr/>
          </p:nvSpPr>
          <p:spPr>
            <a:xfrm>
              <a:off x="55562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86677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165225" y="3973513"/>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47637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177482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10" name="Rectangle 109"/>
            <p:cNvSpPr/>
            <p:nvPr/>
          </p:nvSpPr>
          <p:spPr>
            <a:xfrm>
              <a:off x="34448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1" name="Rectangle 110"/>
            <p:cNvSpPr/>
            <p:nvPr/>
          </p:nvSpPr>
          <p:spPr>
            <a:xfrm>
              <a:off x="39020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12" name="Rectangle 111"/>
            <p:cNvSpPr/>
            <p:nvPr/>
          </p:nvSpPr>
          <p:spPr>
            <a:xfrm>
              <a:off x="4349750" y="3971925"/>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13" name="Rectangle 112"/>
            <p:cNvSpPr/>
            <p:nvPr/>
          </p:nvSpPr>
          <p:spPr>
            <a:xfrm>
              <a:off x="48164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4" name="Rectangle 113"/>
            <p:cNvSpPr/>
            <p:nvPr/>
          </p:nvSpPr>
          <p:spPr>
            <a:xfrm>
              <a:off x="52736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cxnSp>
          <p:nvCxnSpPr>
            <p:cNvPr id="128" name="Straight Arrow Connector 127"/>
            <p:cNvCxnSpPr/>
            <p:nvPr/>
          </p:nvCxnSpPr>
          <p:spPr>
            <a:xfrm>
              <a:off x="2314575" y="4265613"/>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endCxn id="102" idx="2"/>
            </p:cNvCxnSpPr>
            <p:nvPr/>
          </p:nvCxnSpPr>
          <p:spPr>
            <a:xfrm flipV="1">
              <a:off x="5949950" y="2341563"/>
              <a:ext cx="457200" cy="163195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8448" name="TextBox 135"/>
            <p:cNvSpPr txBox="1">
              <a:spLocks noChangeArrowheads="1"/>
            </p:cNvSpPr>
            <p:nvPr/>
          </p:nvSpPr>
          <p:spPr bwMode="auto">
            <a:xfrm>
              <a:off x="195263" y="3571875"/>
              <a:ext cx="427037"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18449" name="TextBox 136"/>
            <p:cNvSpPr txBox="1">
              <a:spLocks noChangeArrowheads="1"/>
            </p:cNvSpPr>
            <p:nvPr/>
          </p:nvSpPr>
          <p:spPr bwMode="auto">
            <a:xfrm>
              <a:off x="622300" y="144780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8450" name="TextBox 137"/>
            <p:cNvSpPr txBox="1">
              <a:spLocks noChangeArrowheads="1"/>
            </p:cNvSpPr>
            <p:nvPr/>
          </p:nvSpPr>
          <p:spPr bwMode="auto">
            <a:xfrm>
              <a:off x="5327650" y="1457325"/>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101" name="Rectangle 100"/>
            <p:cNvSpPr/>
            <p:nvPr/>
          </p:nvSpPr>
          <p:spPr>
            <a:xfrm>
              <a:off x="57213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2" name="Rectangle 101"/>
            <p:cNvSpPr/>
            <p:nvPr/>
          </p:nvSpPr>
          <p:spPr>
            <a:xfrm>
              <a:off x="6178550" y="1884363"/>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38</a:t>
              </a:r>
            </a:p>
          </p:txBody>
        </p:sp>
        <p:sp>
          <p:nvSpPr>
            <p:cNvPr id="103" name="Rectangle 102"/>
            <p:cNvSpPr/>
            <p:nvPr/>
          </p:nvSpPr>
          <p:spPr>
            <a:xfrm>
              <a:off x="6626225"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104" name="Rectangle 103"/>
            <p:cNvSpPr/>
            <p:nvPr/>
          </p:nvSpPr>
          <p:spPr>
            <a:xfrm>
              <a:off x="70929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05" name="Rectangle 104"/>
            <p:cNvSpPr/>
            <p:nvPr/>
          </p:nvSpPr>
          <p:spPr>
            <a:xfrm>
              <a:off x="75501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08" name="Rectangle 107"/>
            <p:cNvSpPr/>
            <p:nvPr/>
          </p:nvSpPr>
          <p:spPr>
            <a:xfrm>
              <a:off x="1171575" y="1847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09" name="Rectangle 108"/>
            <p:cNvSpPr/>
            <p:nvPr/>
          </p:nvSpPr>
          <p:spPr>
            <a:xfrm>
              <a:off x="1628775" y="1847850"/>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25" name="Rectangle 124"/>
            <p:cNvSpPr/>
            <p:nvPr/>
          </p:nvSpPr>
          <p:spPr>
            <a:xfrm>
              <a:off x="2076450" y="1847850"/>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27" name="Rectangle 126"/>
            <p:cNvSpPr/>
            <p:nvPr/>
          </p:nvSpPr>
          <p:spPr>
            <a:xfrm>
              <a:off x="2543175" y="1847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29" name="Rectangle 128"/>
            <p:cNvSpPr/>
            <p:nvPr/>
          </p:nvSpPr>
          <p:spPr>
            <a:xfrm>
              <a:off x="3000375" y="18478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34" name="Rectangle 133"/>
            <p:cNvSpPr/>
            <p:nvPr/>
          </p:nvSpPr>
          <p:spPr>
            <a:xfrm>
              <a:off x="3467100" y="18478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36" name="Rectangle 135"/>
            <p:cNvSpPr/>
            <p:nvPr/>
          </p:nvSpPr>
          <p:spPr>
            <a:xfrm>
              <a:off x="3946525" y="18478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0" name="Rectangle 139"/>
            <p:cNvSpPr/>
            <p:nvPr/>
          </p:nvSpPr>
          <p:spPr>
            <a:xfrm>
              <a:off x="80073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41" name="Rectangle 140"/>
            <p:cNvSpPr/>
            <p:nvPr/>
          </p:nvSpPr>
          <p:spPr>
            <a:xfrm>
              <a:off x="84645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147" name="Straight Arrow Connector 146"/>
            <p:cNvCxnSpPr/>
            <p:nvPr/>
          </p:nvCxnSpPr>
          <p:spPr>
            <a:xfrm>
              <a:off x="1960563" y="2478088"/>
              <a:ext cx="1268412" cy="149383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08025" y="1847850"/>
              <a:ext cx="457200" cy="457200"/>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8467" name="TextBox 136"/>
            <p:cNvSpPr txBox="1">
              <a:spLocks noChangeArrowheads="1"/>
            </p:cNvSpPr>
            <p:nvPr/>
          </p:nvSpPr>
          <p:spPr bwMode="auto">
            <a:xfrm>
              <a:off x="1138238"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18468" name="TextBox 136"/>
            <p:cNvSpPr txBox="1">
              <a:spLocks noChangeArrowheads="1"/>
            </p:cNvSpPr>
            <p:nvPr/>
          </p:nvSpPr>
          <p:spPr bwMode="auto">
            <a:xfrm>
              <a:off x="2525712"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18469" name="TextBox 136"/>
            <p:cNvSpPr txBox="1">
              <a:spLocks noChangeArrowheads="1"/>
            </p:cNvSpPr>
            <p:nvPr/>
          </p:nvSpPr>
          <p:spPr bwMode="auto">
            <a:xfrm>
              <a:off x="1600200"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18470" name="TextBox 136"/>
            <p:cNvSpPr txBox="1">
              <a:spLocks noChangeArrowheads="1"/>
            </p:cNvSpPr>
            <p:nvPr/>
          </p:nvSpPr>
          <p:spPr bwMode="auto">
            <a:xfrm>
              <a:off x="2062162"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18471" name="TextBox 136"/>
            <p:cNvSpPr txBox="1">
              <a:spLocks noChangeArrowheads="1"/>
            </p:cNvSpPr>
            <p:nvPr/>
          </p:nvSpPr>
          <p:spPr bwMode="auto">
            <a:xfrm>
              <a:off x="3451224" y="1547813"/>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18472" name="TextBox 136"/>
            <p:cNvSpPr txBox="1">
              <a:spLocks noChangeArrowheads="1"/>
            </p:cNvSpPr>
            <p:nvPr/>
          </p:nvSpPr>
          <p:spPr bwMode="auto">
            <a:xfrm>
              <a:off x="2987674"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18473" name="TextBox 136"/>
            <p:cNvSpPr txBox="1">
              <a:spLocks noChangeArrowheads="1"/>
            </p:cNvSpPr>
            <p:nvPr/>
          </p:nvSpPr>
          <p:spPr bwMode="auto">
            <a:xfrm>
              <a:off x="3913188"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18474" name="TextBox 1"/>
            <p:cNvSpPr txBox="1">
              <a:spLocks noChangeArrowheads="1"/>
            </p:cNvSpPr>
            <p:nvPr/>
          </p:nvSpPr>
          <p:spPr bwMode="auto">
            <a:xfrm>
              <a:off x="695325" y="2600325"/>
              <a:ext cx="876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dirty="0">
                  <a:latin typeface="Times New Roman" pitchFamily="18" charset="0"/>
                  <a:cs typeface="Times New Roman" pitchFamily="18" charset="0"/>
                </a:rPr>
                <a:t>Filled in</a:t>
              </a:r>
            </a:p>
          </p:txBody>
        </p:sp>
        <p:cxnSp>
          <p:nvCxnSpPr>
            <p:cNvPr id="4" name="Straight Arrow Connector 3"/>
            <p:cNvCxnSpPr>
              <a:endCxn id="33" idx="2"/>
            </p:cNvCxnSpPr>
            <p:nvPr/>
          </p:nvCxnSpPr>
          <p:spPr>
            <a:xfrm flipH="1" flipV="1">
              <a:off x="936625" y="2305050"/>
              <a:ext cx="46038" cy="2952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76" name="TextBox 136"/>
            <p:cNvSpPr txBox="1">
              <a:spLocks noChangeArrowheads="1"/>
            </p:cNvSpPr>
            <p:nvPr/>
          </p:nvSpPr>
          <p:spPr bwMode="auto">
            <a:xfrm>
              <a:off x="4714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18477" name="TextBox 136"/>
            <p:cNvSpPr txBox="1">
              <a:spLocks noChangeArrowheads="1"/>
            </p:cNvSpPr>
            <p:nvPr/>
          </p:nvSpPr>
          <p:spPr bwMode="auto">
            <a:xfrm>
              <a:off x="13858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18478" name="TextBox 136"/>
            <p:cNvSpPr txBox="1">
              <a:spLocks noChangeArrowheads="1"/>
            </p:cNvSpPr>
            <p:nvPr/>
          </p:nvSpPr>
          <p:spPr bwMode="auto">
            <a:xfrm>
              <a:off x="7762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18479" name="TextBox 136"/>
            <p:cNvSpPr txBox="1">
              <a:spLocks noChangeArrowheads="1"/>
            </p:cNvSpPr>
            <p:nvPr/>
          </p:nvSpPr>
          <p:spPr bwMode="auto">
            <a:xfrm>
              <a:off x="10810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18480" name="TextBox 136"/>
            <p:cNvSpPr txBox="1">
              <a:spLocks noChangeArrowheads="1"/>
            </p:cNvSpPr>
            <p:nvPr/>
          </p:nvSpPr>
          <p:spPr bwMode="auto">
            <a:xfrm>
              <a:off x="16906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18481" name="TextBox 136"/>
            <p:cNvSpPr txBox="1">
              <a:spLocks noChangeArrowheads="1"/>
            </p:cNvSpPr>
            <p:nvPr/>
          </p:nvSpPr>
          <p:spPr bwMode="auto">
            <a:xfrm>
              <a:off x="5694363"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18482" name="TextBox 136"/>
            <p:cNvSpPr txBox="1">
              <a:spLocks noChangeArrowheads="1"/>
            </p:cNvSpPr>
            <p:nvPr/>
          </p:nvSpPr>
          <p:spPr bwMode="auto">
            <a:xfrm>
              <a:off x="7081839"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18483" name="TextBox 136"/>
            <p:cNvSpPr txBox="1">
              <a:spLocks noChangeArrowheads="1"/>
            </p:cNvSpPr>
            <p:nvPr/>
          </p:nvSpPr>
          <p:spPr bwMode="auto">
            <a:xfrm>
              <a:off x="6156326"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8484" name="TextBox 136"/>
            <p:cNvSpPr txBox="1">
              <a:spLocks noChangeArrowheads="1"/>
            </p:cNvSpPr>
            <p:nvPr/>
          </p:nvSpPr>
          <p:spPr bwMode="auto">
            <a:xfrm>
              <a:off x="6618289" y="1579563"/>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8485" name="TextBox 136"/>
            <p:cNvSpPr txBox="1">
              <a:spLocks noChangeArrowheads="1"/>
            </p:cNvSpPr>
            <p:nvPr/>
          </p:nvSpPr>
          <p:spPr bwMode="auto">
            <a:xfrm>
              <a:off x="8007352"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8486" name="TextBox 136"/>
            <p:cNvSpPr txBox="1">
              <a:spLocks noChangeArrowheads="1"/>
            </p:cNvSpPr>
            <p:nvPr/>
          </p:nvSpPr>
          <p:spPr bwMode="auto">
            <a:xfrm>
              <a:off x="7543802" y="1579563"/>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8487" name="TextBox 136"/>
            <p:cNvSpPr txBox="1">
              <a:spLocks noChangeArrowheads="1"/>
            </p:cNvSpPr>
            <p:nvPr/>
          </p:nvSpPr>
          <p:spPr bwMode="auto">
            <a:xfrm>
              <a:off x="8469313" y="1579563"/>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grpSp>
      <p:sp>
        <p:nvSpPr>
          <p:cNvPr id="2" name="Title 1"/>
          <p:cNvSpPr>
            <a:spLocks noGrp="1"/>
          </p:cNvSpPr>
          <p:nvPr>
            <p:ph type="title"/>
          </p:nvPr>
        </p:nvSpPr>
        <p:spPr/>
        <p:txBody>
          <a:bodyPr/>
          <a:lstStyle/>
          <a:p>
            <a:r>
              <a:rPr lang="en-US" dirty="0" smtClean="0"/>
              <a:t>1D Convolution Boundary Condition</a:t>
            </a:r>
            <a:endParaRPr lang="en-US" dirty="0"/>
          </a:p>
        </p:txBody>
      </p:sp>
      <p:sp>
        <p:nvSpPr>
          <p:cNvPr id="3" name="Text Placeholder 2"/>
          <p:cNvSpPr>
            <a:spLocks noGrp="1"/>
          </p:cNvSpPr>
          <p:nvPr>
            <p:ph type="body" sz="half" idx="1"/>
          </p:nvPr>
        </p:nvSpPr>
        <p:spPr>
          <a:xfrm>
            <a:off x="516922" y="1510972"/>
            <a:ext cx="8458200" cy="2209800"/>
          </a:xfrm>
        </p:spPr>
        <p:txBody>
          <a:bodyPr/>
          <a:lstStyle/>
          <a:p>
            <a:r>
              <a:rPr lang="en-US" dirty="0" smtClean="0"/>
              <a:t>Calculation of output elements near the boundaries (beginning and end) of the input array need to deal with “ghost” elements</a:t>
            </a:r>
          </a:p>
          <a:p>
            <a:pPr lvl="1"/>
            <a:r>
              <a:rPr lang="en-US" dirty="0" smtClean="0"/>
              <a:t>Different policies (0, replicates of boundary values, etc.)</a:t>
            </a:r>
            <a:endParaRPr lang="en-US" dirty="0"/>
          </a:p>
        </p:txBody>
      </p:sp>
    </p:spTree>
    <p:extLst>
      <p:ext uri="{BB962C8B-B14F-4D97-AF65-F5344CB8AC3E}">
        <p14:creationId xmlns:p14="http://schemas.microsoft.com/office/powerpoint/2010/main" val="16637588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5958040C243B47934B331ABABBB60A" ma:contentTypeVersion="0" ma:contentTypeDescription="Create a new document." ma:contentTypeScope="" ma:versionID="161d8e412e6d3cb302c24d310324e98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60245E-2E33-436D-ADFB-1CE6D32AF6C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927884-6781-405C-B56F-968AA5C5B0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8B5F698-C857-4797-BCAA-653A9B9A01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45429</TotalTime>
  <Words>2434</Words>
  <Application>Microsoft Macintosh PowerPoint</Application>
  <PresentationFormat>On-screen Show (4:3)</PresentationFormat>
  <Paragraphs>746</Paragraphs>
  <Slides>30</Slides>
  <Notes>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CS/EE 217: GPU Architecture and Parallel Programming  Convolution, (with a side of Constant Memory and Caching)</vt:lpstr>
      <vt:lpstr>Objective</vt:lpstr>
      <vt:lpstr>Convolution Applications</vt:lpstr>
      <vt:lpstr>Convolution Computation</vt:lpstr>
      <vt:lpstr>Convolution definition</vt:lpstr>
      <vt:lpstr>Convolution operation</vt:lpstr>
      <vt:lpstr>1D Convolution Example</vt:lpstr>
      <vt:lpstr>1D Convolution Example - more on inside elements</vt:lpstr>
      <vt:lpstr>1D Convolution Boundary Condition</vt:lpstr>
      <vt:lpstr>A 1D Convolution Kernel with Boundary Condition Handling</vt:lpstr>
      <vt:lpstr>2D Convolution</vt:lpstr>
      <vt:lpstr>2D Convolution Boundary Condition</vt:lpstr>
      <vt:lpstr>2D Convolution – Ghost Cells</vt:lpstr>
      <vt:lpstr>Access Pattern for M</vt:lpstr>
      <vt:lpstr>Programmer View of  CUDA Memories (Review)</vt:lpstr>
      <vt:lpstr>Memory Hierarchies</vt:lpstr>
      <vt:lpstr>Cache - Cont’d</vt:lpstr>
      <vt:lpstr>Cache - Cont’d</vt:lpstr>
      <vt:lpstr>Caches - Cont’d</vt:lpstr>
      <vt:lpstr>Scratchpad vs. Cache</vt:lpstr>
      <vt:lpstr>Cache Coherence Protocol</vt:lpstr>
      <vt:lpstr>CPU and GPU have different caching philosophy</vt:lpstr>
      <vt:lpstr>How to Use Constant Memory</vt:lpstr>
      <vt:lpstr>More on Constant Caching</vt:lpstr>
      <vt:lpstr>Using Constant memory</vt:lpstr>
      <vt:lpstr>Any MORE QUESTIONS? Read Chapter 8</vt:lpstr>
      <vt:lpstr>Some Header File Stuff for M</vt:lpstr>
      <vt:lpstr>AllocateMatrix </vt:lpstr>
      <vt:lpstr>AllocateMatrix() (Cont.)</vt:lpstr>
      <vt:lpstr>Host Code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Kirk</dc:creator>
  <cp:lastModifiedBy>Nael Abu-Ghazaleh</cp:lastModifiedBy>
  <cp:revision>222</cp:revision>
  <dcterms:created xsi:type="dcterms:W3CDTF">1601-01-01T00:00:00Z</dcterms:created>
  <dcterms:modified xsi:type="dcterms:W3CDTF">2015-10-12T15:13:51Z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0x0101006D5958040C243B47934B331ABABBB60A</vt:lpwstr>
  </property>
</Properties>
</file>