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5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49"/>
  </p:notesMasterIdLst>
  <p:handoutMasterIdLst>
    <p:handoutMasterId r:id="rId50"/>
  </p:handoutMasterIdLst>
  <p:sldIdLst>
    <p:sldId id="389" r:id="rId5"/>
    <p:sldId id="397" r:id="rId6"/>
    <p:sldId id="392" r:id="rId7"/>
    <p:sldId id="393" r:id="rId8"/>
    <p:sldId id="394" r:id="rId9"/>
    <p:sldId id="395" r:id="rId10"/>
    <p:sldId id="396" r:id="rId11"/>
    <p:sldId id="329" r:id="rId12"/>
    <p:sldId id="398" r:id="rId13"/>
    <p:sldId id="278" r:id="rId14"/>
    <p:sldId id="313" r:id="rId15"/>
    <p:sldId id="399" r:id="rId16"/>
    <p:sldId id="330" r:id="rId17"/>
    <p:sldId id="332" r:id="rId18"/>
    <p:sldId id="369" r:id="rId19"/>
    <p:sldId id="400" r:id="rId20"/>
    <p:sldId id="380" r:id="rId21"/>
    <p:sldId id="381" r:id="rId22"/>
    <p:sldId id="382" r:id="rId23"/>
    <p:sldId id="383" r:id="rId24"/>
    <p:sldId id="384" r:id="rId25"/>
    <p:sldId id="385" r:id="rId26"/>
    <p:sldId id="335" r:id="rId27"/>
    <p:sldId id="390" r:id="rId28"/>
    <p:sldId id="336" r:id="rId29"/>
    <p:sldId id="386" r:id="rId30"/>
    <p:sldId id="374" r:id="rId31"/>
    <p:sldId id="375" r:id="rId32"/>
    <p:sldId id="391" r:id="rId33"/>
    <p:sldId id="376" r:id="rId34"/>
    <p:sldId id="377" r:id="rId35"/>
    <p:sldId id="378" r:id="rId36"/>
    <p:sldId id="407" r:id="rId37"/>
    <p:sldId id="401" r:id="rId38"/>
    <p:sldId id="402" r:id="rId39"/>
    <p:sldId id="406" r:id="rId40"/>
    <p:sldId id="405" r:id="rId41"/>
    <p:sldId id="409" r:id="rId42"/>
    <p:sldId id="338" r:id="rId43"/>
    <p:sldId id="361" r:id="rId44"/>
    <p:sldId id="410" r:id="rId45"/>
    <p:sldId id="408" r:id="rId46"/>
    <p:sldId id="346" r:id="rId47"/>
    <p:sldId id="379" r:id="rId48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Palatino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Palatino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Palatino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Palatino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Palatino"/>
        <a:ea typeface="+mn-ea"/>
        <a:cs typeface="+mn-cs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Palatino"/>
        <a:ea typeface="+mn-ea"/>
        <a:cs typeface="+mn-cs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Palatino"/>
        <a:ea typeface="+mn-ea"/>
        <a:cs typeface="+mn-cs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Palatino"/>
        <a:ea typeface="+mn-ea"/>
        <a:cs typeface="+mn-cs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Palatino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98" autoAdjust="0"/>
    <p:restoredTop sz="92677" autoAdjust="0"/>
  </p:normalViewPr>
  <p:slideViewPr>
    <p:cSldViewPr>
      <p:cViewPr>
        <p:scale>
          <a:sx n="80" d="100"/>
          <a:sy n="80" d="100"/>
        </p:scale>
        <p:origin x="-3424" y="-13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4" Type="http://schemas.openxmlformats.org/officeDocument/2006/relationships/slide" Target="slides/slide10.xml"/><Relationship Id="rId15" Type="http://schemas.openxmlformats.org/officeDocument/2006/relationships/slide" Target="slides/slide11.xml"/><Relationship Id="rId16" Type="http://schemas.openxmlformats.org/officeDocument/2006/relationships/slide" Target="slides/slide12.xml"/><Relationship Id="rId17" Type="http://schemas.openxmlformats.org/officeDocument/2006/relationships/slide" Target="slides/slide13.xml"/><Relationship Id="rId18" Type="http://schemas.openxmlformats.org/officeDocument/2006/relationships/slide" Target="slides/slide14.xml"/><Relationship Id="rId19" Type="http://schemas.openxmlformats.org/officeDocument/2006/relationships/slide" Target="slides/slide15.xml"/><Relationship Id="rId50" Type="http://schemas.openxmlformats.org/officeDocument/2006/relationships/handoutMaster" Target="handoutMasters/handoutMaster1.xml"/><Relationship Id="rId51" Type="http://schemas.openxmlformats.org/officeDocument/2006/relationships/printerSettings" Target="printerSettings/printerSettings1.bin"/><Relationship Id="rId52" Type="http://schemas.openxmlformats.org/officeDocument/2006/relationships/presProps" Target="presProps.xml"/><Relationship Id="rId53" Type="http://schemas.openxmlformats.org/officeDocument/2006/relationships/viewProps" Target="viewProps.xml"/><Relationship Id="rId54" Type="http://schemas.openxmlformats.org/officeDocument/2006/relationships/theme" Target="theme/theme1.xml"/><Relationship Id="rId55" Type="http://schemas.openxmlformats.org/officeDocument/2006/relationships/tableStyles" Target="tableStyles.xml"/><Relationship Id="rId40" Type="http://schemas.openxmlformats.org/officeDocument/2006/relationships/slide" Target="slides/slide36.xml"/><Relationship Id="rId41" Type="http://schemas.openxmlformats.org/officeDocument/2006/relationships/slide" Target="slides/slide37.xml"/><Relationship Id="rId42" Type="http://schemas.openxmlformats.org/officeDocument/2006/relationships/slide" Target="slides/slide38.xml"/><Relationship Id="rId43" Type="http://schemas.openxmlformats.org/officeDocument/2006/relationships/slide" Target="slides/slide39.xml"/><Relationship Id="rId44" Type="http://schemas.openxmlformats.org/officeDocument/2006/relationships/slide" Target="slides/slide40.xml"/><Relationship Id="rId45" Type="http://schemas.openxmlformats.org/officeDocument/2006/relationships/slide" Target="slides/slide41.xml"/><Relationship Id="rId46" Type="http://schemas.openxmlformats.org/officeDocument/2006/relationships/slide" Target="slides/slide42.xml"/><Relationship Id="rId47" Type="http://schemas.openxmlformats.org/officeDocument/2006/relationships/slide" Target="slides/slide43.xml"/><Relationship Id="rId48" Type="http://schemas.openxmlformats.org/officeDocument/2006/relationships/slide" Target="slides/slide44.xml"/><Relationship Id="rId49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2" Type="http://schemas.openxmlformats.org/officeDocument/2006/relationships/customXml" Target="../customXml/item2.xml"/><Relationship Id="rId3" Type="http://schemas.openxmlformats.org/officeDocument/2006/relationships/customXml" Target="../customXml/item3.xml"/><Relationship Id="rId4" Type="http://schemas.openxmlformats.org/officeDocument/2006/relationships/slideMaster" Target="slideMasters/slideMaster1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Relationship Id="rId9" Type="http://schemas.openxmlformats.org/officeDocument/2006/relationships/slide" Target="slides/slide5.xml"/><Relationship Id="rId30" Type="http://schemas.openxmlformats.org/officeDocument/2006/relationships/slide" Target="slides/slide26.xml"/><Relationship Id="rId31" Type="http://schemas.openxmlformats.org/officeDocument/2006/relationships/slide" Target="slides/slide27.xml"/><Relationship Id="rId32" Type="http://schemas.openxmlformats.org/officeDocument/2006/relationships/slide" Target="slides/slide28.xml"/><Relationship Id="rId33" Type="http://schemas.openxmlformats.org/officeDocument/2006/relationships/slide" Target="slides/slide29.xml"/><Relationship Id="rId34" Type="http://schemas.openxmlformats.org/officeDocument/2006/relationships/slide" Target="slides/slide30.xml"/><Relationship Id="rId35" Type="http://schemas.openxmlformats.org/officeDocument/2006/relationships/slide" Target="slides/slide31.xml"/><Relationship Id="rId36" Type="http://schemas.openxmlformats.org/officeDocument/2006/relationships/slide" Target="slides/slide32.xml"/><Relationship Id="rId37" Type="http://schemas.openxmlformats.org/officeDocument/2006/relationships/slide" Target="slides/slide33.xml"/><Relationship Id="rId38" Type="http://schemas.openxmlformats.org/officeDocument/2006/relationships/slide" Target="slides/slide34.xml"/><Relationship Id="rId39" Type="http://schemas.openxmlformats.org/officeDocument/2006/relationships/slide" Target="slides/slide35.xml"/><Relationship Id="rId20" Type="http://schemas.openxmlformats.org/officeDocument/2006/relationships/slide" Target="slides/slide16.xml"/><Relationship Id="rId21" Type="http://schemas.openxmlformats.org/officeDocument/2006/relationships/slide" Target="slides/slide17.xml"/><Relationship Id="rId22" Type="http://schemas.openxmlformats.org/officeDocument/2006/relationships/slide" Target="slides/slide18.xml"/><Relationship Id="rId23" Type="http://schemas.openxmlformats.org/officeDocument/2006/relationships/slide" Target="slides/slide19.xml"/><Relationship Id="rId24" Type="http://schemas.openxmlformats.org/officeDocument/2006/relationships/slide" Target="slides/slide20.xml"/><Relationship Id="rId25" Type="http://schemas.openxmlformats.org/officeDocument/2006/relationships/slide" Target="slides/slide21.xml"/><Relationship Id="rId26" Type="http://schemas.openxmlformats.org/officeDocument/2006/relationships/slide" Target="slides/slide22.xml"/><Relationship Id="rId27" Type="http://schemas.openxmlformats.org/officeDocument/2006/relationships/slide" Target="slides/slide23.xml"/><Relationship Id="rId28" Type="http://schemas.openxmlformats.org/officeDocument/2006/relationships/slide" Target="slides/slide24.xml"/><Relationship Id="rId29" Type="http://schemas.openxmlformats.org/officeDocument/2006/relationships/slide" Target="slides/slide25.xml"/><Relationship Id="rId10" Type="http://schemas.openxmlformats.org/officeDocument/2006/relationships/slide" Target="slides/slide6.xml"/><Relationship Id="rId11" Type="http://schemas.openxmlformats.org/officeDocument/2006/relationships/slide" Target="slides/slide7.xml"/><Relationship Id="rId12" Type="http://schemas.openxmlformats.org/officeDocument/2006/relationships/slide" Target="slides/slide8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A771C73-53D0-4069-848A-2A2DC1099B97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/>
      <dgm:spPr/>
    </dgm:pt>
    <dgm:pt modelId="{31C51F95-51D4-49F2-AB1E-58939226DB42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Palatino"/>
            </a:rPr>
            <a:t>Can host access it?</a:t>
          </a:r>
        </a:p>
      </dgm:t>
    </dgm:pt>
    <dgm:pt modelId="{107E387D-AC61-4B9A-95A5-D228516668E8}" type="parTrans" cxnId="{81DDDE2E-6E31-40DB-950E-844338F998AE}">
      <dgm:prSet/>
      <dgm:spPr/>
    </dgm:pt>
    <dgm:pt modelId="{0E6268C8-2AD4-4779-8958-8A0265719817}" type="sibTrans" cxnId="{81DDDE2E-6E31-40DB-950E-844338F998AE}">
      <dgm:prSet/>
      <dgm:spPr/>
    </dgm:pt>
    <dgm:pt modelId="{3AB94E53-05E8-477B-861F-59BD01F23F02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Palatino"/>
            </a:rPr>
            <a:t>Outside of </a:t>
          </a:r>
          <a:br>
            <a:rPr kumimoji="0" lang="en-US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Palatino"/>
            </a:rPr>
          </a:br>
          <a:r>
            <a:rPr kumimoji="0" lang="en-US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Palatino"/>
            </a:rPr>
            <a:t>any Function</a:t>
          </a:r>
        </a:p>
      </dgm:t>
    </dgm:pt>
    <dgm:pt modelId="{8798DF68-D78F-467A-B166-A2F413373FF9}" type="parTrans" cxnId="{E7E67A30-DB02-4A54-AC3A-A9EAFE06B15A}">
      <dgm:prSet/>
      <dgm:spPr/>
    </dgm:pt>
    <dgm:pt modelId="{E021ED87-2D9C-478A-8B4A-7C2B4AE6FD29}" type="sibTrans" cxnId="{E7E67A30-DB02-4A54-AC3A-A9EAFE06B15A}">
      <dgm:prSet/>
      <dgm:spPr/>
    </dgm:pt>
    <dgm:pt modelId="{C4B0BFA7-63D5-4A89-B585-B11C579688D6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Palatino"/>
            </a:rPr>
            <a:t>In the kernel</a:t>
          </a:r>
        </a:p>
      </dgm:t>
    </dgm:pt>
    <dgm:pt modelId="{367053F0-985C-4DE3-835D-8011562B46E6}" type="parTrans" cxnId="{A112A6A6-F087-44CA-9E56-161C401B3665}">
      <dgm:prSet/>
      <dgm:spPr/>
    </dgm:pt>
    <dgm:pt modelId="{1B368275-04AC-4318-AB38-AF7E50379253}" type="sibTrans" cxnId="{A112A6A6-F087-44CA-9E56-161C401B3665}">
      <dgm:prSet/>
      <dgm:spPr/>
    </dgm:pt>
    <dgm:pt modelId="{167433F7-5CB7-479B-BCE5-EE2B72090C8D}" type="pres">
      <dgm:prSet presAssocID="{DA771C73-53D0-4069-848A-2A2DC1099B97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5C66D472-3E0E-4324-BC80-830D17F56D29}" type="pres">
      <dgm:prSet presAssocID="{31C51F95-51D4-49F2-AB1E-58939226DB42}" presName="hierRoot1" presStyleCnt="0">
        <dgm:presLayoutVars>
          <dgm:hierBranch/>
        </dgm:presLayoutVars>
      </dgm:prSet>
      <dgm:spPr/>
    </dgm:pt>
    <dgm:pt modelId="{42525C06-DCE4-47F0-A6EA-FD59B1BD0021}" type="pres">
      <dgm:prSet presAssocID="{31C51F95-51D4-49F2-AB1E-58939226DB42}" presName="rootComposite1" presStyleCnt="0"/>
      <dgm:spPr/>
    </dgm:pt>
    <dgm:pt modelId="{21A79F09-5B65-412D-BCD1-15DA5A158EFB}" type="pres">
      <dgm:prSet presAssocID="{31C51F95-51D4-49F2-AB1E-58939226DB42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B741200-48F0-4B03-A959-CBBF41A1B5BB}" type="pres">
      <dgm:prSet presAssocID="{31C51F95-51D4-49F2-AB1E-58939226DB42}" presName="rootConnector1" presStyleLbl="node1" presStyleIdx="0" presStyleCnt="0"/>
      <dgm:spPr/>
      <dgm:t>
        <a:bodyPr/>
        <a:lstStyle/>
        <a:p>
          <a:endParaRPr lang="en-US"/>
        </a:p>
      </dgm:t>
    </dgm:pt>
    <dgm:pt modelId="{614E56CC-D677-4CEC-B729-7531BFD8DB43}" type="pres">
      <dgm:prSet presAssocID="{31C51F95-51D4-49F2-AB1E-58939226DB42}" presName="hierChild2" presStyleCnt="0"/>
      <dgm:spPr/>
    </dgm:pt>
    <dgm:pt modelId="{46A06E1E-E0A4-4912-B26A-823EE1066D36}" type="pres">
      <dgm:prSet presAssocID="{8798DF68-D78F-467A-B166-A2F413373FF9}" presName="Name35" presStyleLbl="parChTrans1D2" presStyleIdx="0" presStyleCnt="2"/>
      <dgm:spPr/>
    </dgm:pt>
    <dgm:pt modelId="{957F3073-C619-4047-A752-C418499549F5}" type="pres">
      <dgm:prSet presAssocID="{3AB94E53-05E8-477B-861F-59BD01F23F02}" presName="hierRoot2" presStyleCnt="0">
        <dgm:presLayoutVars>
          <dgm:hierBranch/>
        </dgm:presLayoutVars>
      </dgm:prSet>
      <dgm:spPr/>
    </dgm:pt>
    <dgm:pt modelId="{DF57536E-EE4E-48E2-8421-F3C2211E5B54}" type="pres">
      <dgm:prSet presAssocID="{3AB94E53-05E8-477B-861F-59BD01F23F02}" presName="rootComposite" presStyleCnt="0"/>
      <dgm:spPr/>
    </dgm:pt>
    <dgm:pt modelId="{17B2981F-67B7-4B2C-9534-E7790086E223}" type="pres">
      <dgm:prSet presAssocID="{3AB94E53-05E8-477B-861F-59BD01F23F02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418A5DC-8422-4960-A924-ECF98F0E4961}" type="pres">
      <dgm:prSet presAssocID="{3AB94E53-05E8-477B-861F-59BD01F23F02}" presName="rootConnector" presStyleLbl="node2" presStyleIdx="0" presStyleCnt="2"/>
      <dgm:spPr/>
      <dgm:t>
        <a:bodyPr/>
        <a:lstStyle/>
        <a:p>
          <a:endParaRPr lang="en-US"/>
        </a:p>
      </dgm:t>
    </dgm:pt>
    <dgm:pt modelId="{F3D2DD03-DFB9-4DF6-A030-49C1FB6831D6}" type="pres">
      <dgm:prSet presAssocID="{3AB94E53-05E8-477B-861F-59BD01F23F02}" presName="hierChild4" presStyleCnt="0"/>
      <dgm:spPr/>
    </dgm:pt>
    <dgm:pt modelId="{E8BB4140-7A21-4CC0-821D-8C61447CA58E}" type="pres">
      <dgm:prSet presAssocID="{3AB94E53-05E8-477B-861F-59BD01F23F02}" presName="hierChild5" presStyleCnt="0"/>
      <dgm:spPr/>
    </dgm:pt>
    <dgm:pt modelId="{4EA3E305-9AD3-4D37-98C4-1FA77999FCD8}" type="pres">
      <dgm:prSet presAssocID="{367053F0-985C-4DE3-835D-8011562B46E6}" presName="Name35" presStyleLbl="parChTrans1D2" presStyleIdx="1" presStyleCnt="2"/>
      <dgm:spPr/>
    </dgm:pt>
    <dgm:pt modelId="{FDA46551-9B77-432F-8118-0BE32D48017F}" type="pres">
      <dgm:prSet presAssocID="{C4B0BFA7-63D5-4A89-B585-B11C579688D6}" presName="hierRoot2" presStyleCnt="0">
        <dgm:presLayoutVars>
          <dgm:hierBranch/>
        </dgm:presLayoutVars>
      </dgm:prSet>
      <dgm:spPr/>
    </dgm:pt>
    <dgm:pt modelId="{FBE63B66-E80F-4BD1-AF59-100C4B1472C3}" type="pres">
      <dgm:prSet presAssocID="{C4B0BFA7-63D5-4A89-B585-B11C579688D6}" presName="rootComposite" presStyleCnt="0"/>
      <dgm:spPr/>
    </dgm:pt>
    <dgm:pt modelId="{2037220D-1368-4A77-8983-56DC93F0A3A3}" type="pres">
      <dgm:prSet presAssocID="{C4B0BFA7-63D5-4A89-B585-B11C579688D6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33E1BFD-43FA-4FED-B8B2-364820D0B1AE}" type="pres">
      <dgm:prSet presAssocID="{C4B0BFA7-63D5-4A89-B585-B11C579688D6}" presName="rootConnector" presStyleLbl="node2" presStyleIdx="1" presStyleCnt="2"/>
      <dgm:spPr/>
      <dgm:t>
        <a:bodyPr/>
        <a:lstStyle/>
        <a:p>
          <a:endParaRPr lang="en-US"/>
        </a:p>
      </dgm:t>
    </dgm:pt>
    <dgm:pt modelId="{26FB0F94-B086-4216-BE10-0E9814B162B8}" type="pres">
      <dgm:prSet presAssocID="{C4B0BFA7-63D5-4A89-B585-B11C579688D6}" presName="hierChild4" presStyleCnt="0"/>
      <dgm:spPr/>
    </dgm:pt>
    <dgm:pt modelId="{CEAEE006-B956-4C01-9BD8-2588A7BF50C8}" type="pres">
      <dgm:prSet presAssocID="{C4B0BFA7-63D5-4A89-B585-B11C579688D6}" presName="hierChild5" presStyleCnt="0"/>
      <dgm:spPr/>
    </dgm:pt>
    <dgm:pt modelId="{2B99B459-E5FD-43EB-979E-C64689F70AE8}" type="pres">
      <dgm:prSet presAssocID="{31C51F95-51D4-49F2-AB1E-58939226DB42}" presName="hierChild3" presStyleCnt="0"/>
      <dgm:spPr/>
    </dgm:pt>
  </dgm:ptLst>
  <dgm:cxnLst>
    <dgm:cxn modelId="{D39A022C-7E47-4DBB-BEAB-9385C1C9456E}" type="presOf" srcId="{3AB94E53-05E8-477B-861F-59BD01F23F02}" destId="{B418A5DC-8422-4960-A924-ECF98F0E4961}" srcOrd="1" destOrd="0" presId="urn:microsoft.com/office/officeart/2005/8/layout/orgChart1"/>
    <dgm:cxn modelId="{C8EC6FC1-E1BA-4EBE-973E-1D3DCD4744CD}" type="presOf" srcId="{DA771C73-53D0-4069-848A-2A2DC1099B97}" destId="{167433F7-5CB7-479B-BCE5-EE2B72090C8D}" srcOrd="0" destOrd="0" presId="urn:microsoft.com/office/officeart/2005/8/layout/orgChart1"/>
    <dgm:cxn modelId="{058B853C-5559-4B6B-B2BF-27906E25E374}" type="presOf" srcId="{C4B0BFA7-63D5-4A89-B585-B11C579688D6}" destId="{2037220D-1368-4A77-8983-56DC93F0A3A3}" srcOrd="0" destOrd="0" presId="urn:microsoft.com/office/officeart/2005/8/layout/orgChart1"/>
    <dgm:cxn modelId="{094BD67E-0959-4F59-8045-E111923CFFA5}" type="presOf" srcId="{3AB94E53-05E8-477B-861F-59BD01F23F02}" destId="{17B2981F-67B7-4B2C-9534-E7790086E223}" srcOrd="0" destOrd="0" presId="urn:microsoft.com/office/officeart/2005/8/layout/orgChart1"/>
    <dgm:cxn modelId="{81DDDE2E-6E31-40DB-950E-844338F998AE}" srcId="{DA771C73-53D0-4069-848A-2A2DC1099B97}" destId="{31C51F95-51D4-49F2-AB1E-58939226DB42}" srcOrd="0" destOrd="0" parTransId="{107E387D-AC61-4B9A-95A5-D228516668E8}" sibTransId="{0E6268C8-2AD4-4779-8958-8A0265719817}"/>
    <dgm:cxn modelId="{D15AE0B8-FAA0-4411-8820-8B65A5207E5F}" type="presOf" srcId="{8798DF68-D78F-467A-B166-A2F413373FF9}" destId="{46A06E1E-E0A4-4912-B26A-823EE1066D36}" srcOrd="0" destOrd="0" presId="urn:microsoft.com/office/officeart/2005/8/layout/orgChart1"/>
    <dgm:cxn modelId="{7C71E653-14F7-49DF-965A-A5622AFCFAF8}" type="presOf" srcId="{31C51F95-51D4-49F2-AB1E-58939226DB42}" destId="{AB741200-48F0-4B03-A959-CBBF41A1B5BB}" srcOrd="1" destOrd="0" presId="urn:microsoft.com/office/officeart/2005/8/layout/orgChart1"/>
    <dgm:cxn modelId="{354655DD-FEA1-4644-8CF5-B5BADB7A2E90}" type="presOf" srcId="{31C51F95-51D4-49F2-AB1E-58939226DB42}" destId="{21A79F09-5B65-412D-BCD1-15DA5A158EFB}" srcOrd="0" destOrd="0" presId="urn:microsoft.com/office/officeart/2005/8/layout/orgChart1"/>
    <dgm:cxn modelId="{E7E67A30-DB02-4A54-AC3A-A9EAFE06B15A}" srcId="{31C51F95-51D4-49F2-AB1E-58939226DB42}" destId="{3AB94E53-05E8-477B-861F-59BD01F23F02}" srcOrd="0" destOrd="0" parTransId="{8798DF68-D78F-467A-B166-A2F413373FF9}" sibTransId="{E021ED87-2D9C-478A-8B4A-7C2B4AE6FD29}"/>
    <dgm:cxn modelId="{A112A6A6-F087-44CA-9E56-161C401B3665}" srcId="{31C51F95-51D4-49F2-AB1E-58939226DB42}" destId="{C4B0BFA7-63D5-4A89-B585-B11C579688D6}" srcOrd="1" destOrd="0" parTransId="{367053F0-985C-4DE3-835D-8011562B46E6}" sibTransId="{1B368275-04AC-4318-AB38-AF7E50379253}"/>
    <dgm:cxn modelId="{519D6FC3-C5AB-4710-AFD8-2260423484A6}" type="presOf" srcId="{367053F0-985C-4DE3-835D-8011562B46E6}" destId="{4EA3E305-9AD3-4D37-98C4-1FA77999FCD8}" srcOrd="0" destOrd="0" presId="urn:microsoft.com/office/officeart/2005/8/layout/orgChart1"/>
    <dgm:cxn modelId="{12F73B58-02C7-4957-82CA-900B56AAF06F}" type="presOf" srcId="{C4B0BFA7-63D5-4A89-B585-B11C579688D6}" destId="{C33E1BFD-43FA-4FED-B8B2-364820D0B1AE}" srcOrd="1" destOrd="0" presId="urn:microsoft.com/office/officeart/2005/8/layout/orgChart1"/>
    <dgm:cxn modelId="{8F1DB600-7E78-4144-BF94-EB9C9438CE2A}" type="presParOf" srcId="{167433F7-5CB7-479B-BCE5-EE2B72090C8D}" destId="{5C66D472-3E0E-4324-BC80-830D17F56D29}" srcOrd="0" destOrd="0" presId="urn:microsoft.com/office/officeart/2005/8/layout/orgChart1"/>
    <dgm:cxn modelId="{01502167-210C-4951-8920-BCB87822C874}" type="presParOf" srcId="{5C66D472-3E0E-4324-BC80-830D17F56D29}" destId="{42525C06-DCE4-47F0-A6EA-FD59B1BD0021}" srcOrd="0" destOrd="0" presId="urn:microsoft.com/office/officeart/2005/8/layout/orgChart1"/>
    <dgm:cxn modelId="{729F59BB-9B86-444D-8981-456682B78207}" type="presParOf" srcId="{42525C06-DCE4-47F0-A6EA-FD59B1BD0021}" destId="{21A79F09-5B65-412D-BCD1-15DA5A158EFB}" srcOrd="0" destOrd="0" presId="urn:microsoft.com/office/officeart/2005/8/layout/orgChart1"/>
    <dgm:cxn modelId="{D01C57E8-A3C0-4602-97EF-0C9DE495E14B}" type="presParOf" srcId="{42525C06-DCE4-47F0-A6EA-FD59B1BD0021}" destId="{AB741200-48F0-4B03-A959-CBBF41A1B5BB}" srcOrd="1" destOrd="0" presId="urn:microsoft.com/office/officeart/2005/8/layout/orgChart1"/>
    <dgm:cxn modelId="{D259169C-5E6F-49D4-9035-27EDFF358C71}" type="presParOf" srcId="{5C66D472-3E0E-4324-BC80-830D17F56D29}" destId="{614E56CC-D677-4CEC-B729-7531BFD8DB43}" srcOrd="1" destOrd="0" presId="urn:microsoft.com/office/officeart/2005/8/layout/orgChart1"/>
    <dgm:cxn modelId="{2D2591C2-BB50-493C-807E-BB3794DEA77F}" type="presParOf" srcId="{614E56CC-D677-4CEC-B729-7531BFD8DB43}" destId="{46A06E1E-E0A4-4912-B26A-823EE1066D36}" srcOrd="0" destOrd="0" presId="urn:microsoft.com/office/officeart/2005/8/layout/orgChart1"/>
    <dgm:cxn modelId="{F6A19B1C-CA34-4272-8ACD-606147A67F5F}" type="presParOf" srcId="{614E56CC-D677-4CEC-B729-7531BFD8DB43}" destId="{957F3073-C619-4047-A752-C418499549F5}" srcOrd="1" destOrd="0" presId="urn:microsoft.com/office/officeart/2005/8/layout/orgChart1"/>
    <dgm:cxn modelId="{BC0DD17E-45C6-4D40-93A9-40305A6B23ED}" type="presParOf" srcId="{957F3073-C619-4047-A752-C418499549F5}" destId="{DF57536E-EE4E-48E2-8421-F3C2211E5B54}" srcOrd="0" destOrd="0" presId="urn:microsoft.com/office/officeart/2005/8/layout/orgChart1"/>
    <dgm:cxn modelId="{1A9C0A2D-8F31-48E2-8641-A447488C35BF}" type="presParOf" srcId="{DF57536E-EE4E-48E2-8421-F3C2211E5B54}" destId="{17B2981F-67B7-4B2C-9534-E7790086E223}" srcOrd="0" destOrd="0" presId="urn:microsoft.com/office/officeart/2005/8/layout/orgChart1"/>
    <dgm:cxn modelId="{F0E7C351-5A6C-4ABB-860C-66350CC38099}" type="presParOf" srcId="{DF57536E-EE4E-48E2-8421-F3C2211E5B54}" destId="{B418A5DC-8422-4960-A924-ECF98F0E4961}" srcOrd="1" destOrd="0" presId="urn:microsoft.com/office/officeart/2005/8/layout/orgChart1"/>
    <dgm:cxn modelId="{E8E32AB4-CBC6-4783-B3C5-EC9E58D9877C}" type="presParOf" srcId="{957F3073-C619-4047-A752-C418499549F5}" destId="{F3D2DD03-DFB9-4DF6-A030-49C1FB6831D6}" srcOrd="1" destOrd="0" presId="urn:microsoft.com/office/officeart/2005/8/layout/orgChart1"/>
    <dgm:cxn modelId="{2479EE4C-73FB-4CBA-962A-BE69304E4301}" type="presParOf" srcId="{957F3073-C619-4047-A752-C418499549F5}" destId="{E8BB4140-7A21-4CC0-821D-8C61447CA58E}" srcOrd="2" destOrd="0" presId="urn:microsoft.com/office/officeart/2005/8/layout/orgChart1"/>
    <dgm:cxn modelId="{33AD0E5D-7FB5-493C-884A-C72ADCA84C9C}" type="presParOf" srcId="{614E56CC-D677-4CEC-B729-7531BFD8DB43}" destId="{4EA3E305-9AD3-4D37-98C4-1FA77999FCD8}" srcOrd="2" destOrd="0" presId="urn:microsoft.com/office/officeart/2005/8/layout/orgChart1"/>
    <dgm:cxn modelId="{28B7EA02-0DB0-4FEE-97D7-2605E4EB2554}" type="presParOf" srcId="{614E56CC-D677-4CEC-B729-7531BFD8DB43}" destId="{FDA46551-9B77-432F-8118-0BE32D48017F}" srcOrd="3" destOrd="0" presId="urn:microsoft.com/office/officeart/2005/8/layout/orgChart1"/>
    <dgm:cxn modelId="{7CF0AD1F-EF7B-4B9B-A902-BC406AF30CE2}" type="presParOf" srcId="{FDA46551-9B77-432F-8118-0BE32D48017F}" destId="{FBE63B66-E80F-4BD1-AF59-100C4B1472C3}" srcOrd="0" destOrd="0" presId="urn:microsoft.com/office/officeart/2005/8/layout/orgChart1"/>
    <dgm:cxn modelId="{A649E5F9-8732-445B-AEE9-4E0BC63BCAED}" type="presParOf" srcId="{FBE63B66-E80F-4BD1-AF59-100C4B1472C3}" destId="{2037220D-1368-4A77-8983-56DC93F0A3A3}" srcOrd="0" destOrd="0" presId="urn:microsoft.com/office/officeart/2005/8/layout/orgChart1"/>
    <dgm:cxn modelId="{44D8F59D-BA89-46B3-BA4A-5ED03562F4B3}" type="presParOf" srcId="{FBE63B66-E80F-4BD1-AF59-100C4B1472C3}" destId="{C33E1BFD-43FA-4FED-B8B2-364820D0B1AE}" srcOrd="1" destOrd="0" presId="urn:microsoft.com/office/officeart/2005/8/layout/orgChart1"/>
    <dgm:cxn modelId="{0F75FCB0-9C32-4D01-8B3C-39D991A05BDA}" type="presParOf" srcId="{FDA46551-9B77-432F-8118-0BE32D48017F}" destId="{26FB0F94-B086-4216-BE10-0E9814B162B8}" srcOrd="1" destOrd="0" presId="urn:microsoft.com/office/officeart/2005/8/layout/orgChart1"/>
    <dgm:cxn modelId="{7310543F-BB88-4121-918F-69149C09E567}" type="presParOf" srcId="{FDA46551-9B77-432F-8118-0BE32D48017F}" destId="{CEAEE006-B956-4C01-9BD8-2588A7BF50C8}" srcOrd="2" destOrd="0" presId="urn:microsoft.com/office/officeart/2005/8/layout/orgChart1"/>
    <dgm:cxn modelId="{1209170E-FE9D-4A56-9272-6FA4A6BBBB39}" type="presParOf" srcId="{5C66D472-3E0E-4324-BC80-830D17F56D29}" destId="{2B99B459-E5FD-43EB-979E-C64689F70AE8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EA3E305-9AD3-4D37-98C4-1FA77999FCD8}">
      <dsp:nvSpPr>
        <dsp:cNvPr id="0" name=""/>
        <dsp:cNvSpPr/>
      </dsp:nvSpPr>
      <dsp:spPr>
        <a:xfrm>
          <a:off x="4152899" y="1891570"/>
          <a:ext cx="2272663" cy="78885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94429"/>
              </a:lnTo>
              <a:lnTo>
                <a:pt x="2272663" y="394429"/>
              </a:lnTo>
              <a:lnTo>
                <a:pt x="2272663" y="78885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6A06E1E-E0A4-4912-B26A-823EE1066D36}">
      <dsp:nvSpPr>
        <dsp:cNvPr id="0" name=""/>
        <dsp:cNvSpPr/>
      </dsp:nvSpPr>
      <dsp:spPr>
        <a:xfrm>
          <a:off x="1880236" y="1891570"/>
          <a:ext cx="2272663" cy="788858"/>
        </a:xfrm>
        <a:custGeom>
          <a:avLst/>
          <a:gdLst/>
          <a:ahLst/>
          <a:cxnLst/>
          <a:rect l="0" t="0" r="0" b="0"/>
          <a:pathLst>
            <a:path>
              <a:moveTo>
                <a:pt x="2272663" y="0"/>
              </a:moveTo>
              <a:lnTo>
                <a:pt x="2272663" y="394429"/>
              </a:lnTo>
              <a:lnTo>
                <a:pt x="0" y="394429"/>
              </a:lnTo>
              <a:lnTo>
                <a:pt x="0" y="78885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1A79F09-5B65-412D-BCD1-15DA5A158EFB}">
      <dsp:nvSpPr>
        <dsp:cNvPr id="0" name=""/>
        <dsp:cNvSpPr/>
      </dsp:nvSpPr>
      <dsp:spPr>
        <a:xfrm>
          <a:off x="2274665" y="13336"/>
          <a:ext cx="3756468" cy="187823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0" tIns="31750" rIns="31750" bIns="3175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sz="50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Palatino"/>
            </a:rPr>
            <a:t>Can host access it?</a:t>
          </a:r>
        </a:p>
      </dsp:txBody>
      <dsp:txXfrm>
        <a:off x="2274665" y="13336"/>
        <a:ext cx="3756468" cy="1878234"/>
      </dsp:txXfrm>
    </dsp:sp>
    <dsp:sp modelId="{17B2981F-67B7-4B2C-9534-E7790086E223}">
      <dsp:nvSpPr>
        <dsp:cNvPr id="0" name=""/>
        <dsp:cNvSpPr/>
      </dsp:nvSpPr>
      <dsp:spPr>
        <a:xfrm>
          <a:off x="2002" y="2680429"/>
          <a:ext cx="3756468" cy="187823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0" tIns="31750" rIns="31750" bIns="3175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sz="50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Palatino"/>
            </a:rPr>
            <a:t>Outside of </a:t>
          </a:r>
          <a:br>
            <a:rPr kumimoji="0" lang="en-US" sz="50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Palatino"/>
            </a:rPr>
          </a:br>
          <a:r>
            <a:rPr kumimoji="0" lang="en-US" sz="50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Palatino"/>
            </a:rPr>
            <a:t>any Function</a:t>
          </a:r>
        </a:p>
      </dsp:txBody>
      <dsp:txXfrm>
        <a:off x="2002" y="2680429"/>
        <a:ext cx="3756468" cy="1878234"/>
      </dsp:txXfrm>
    </dsp:sp>
    <dsp:sp modelId="{2037220D-1368-4A77-8983-56DC93F0A3A3}">
      <dsp:nvSpPr>
        <dsp:cNvPr id="0" name=""/>
        <dsp:cNvSpPr/>
      </dsp:nvSpPr>
      <dsp:spPr>
        <a:xfrm>
          <a:off x="4547329" y="2680429"/>
          <a:ext cx="3756468" cy="187823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0" tIns="31750" rIns="31750" bIns="3175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sz="50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Palatino"/>
            </a:rPr>
            <a:t>In the kernel</a:t>
          </a:r>
        </a:p>
      </dsp:txBody>
      <dsp:txXfrm>
        <a:off x="4547329" y="2680429"/>
        <a:ext cx="3756468" cy="187823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1" tIns="48326" rIns="96651" bIns="48326" numCol="1" anchor="t" anchorCtr="0" compatLnSpc="1">
            <a:prstTxWarp prst="textNoShape">
              <a:avLst/>
            </a:prstTxWarp>
          </a:bodyPr>
          <a:lstStyle>
            <a:lvl1pPr defTabSz="965200">
              <a:defRPr sz="1200">
                <a:latin typeface="Palatino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4963" y="0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1" tIns="48326" rIns="96651" bIns="48326" numCol="1" anchor="t" anchorCtr="0" compatLnSpc="1">
            <a:prstTxWarp prst="textNoShape">
              <a:avLst/>
            </a:prstTxWarp>
          </a:bodyPr>
          <a:lstStyle>
            <a:lvl1pPr algn="r" defTabSz="965200">
              <a:defRPr sz="1200">
                <a:latin typeface="Palatino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29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1775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1" tIns="48326" rIns="96651" bIns="48326" numCol="1" anchor="b" anchorCtr="0" compatLnSpc="1">
            <a:prstTxWarp prst="textNoShape">
              <a:avLst/>
            </a:prstTxWarp>
          </a:bodyPr>
          <a:lstStyle>
            <a:lvl1pPr defTabSz="965200">
              <a:defRPr sz="1200">
                <a:latin typeface="Palatino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29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4963" y="9121775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1" tIns="48326" rIns="96651" bIns="48326" numCol="1" anchor="b" anchorCtr="0" compatLnSpc="1">
            <a:prstTxWarp prst="textNoShape">
              <a:avLst/>
            </a:prstTxWarp>
          </a:bodyPr>
          <a:lstStyle>
            <a:lvl1pPr algn="r" defTabSz="965200">
              <a:defRPr sz="1200">
                <a:latin typeface="Palatino" pitchFamily="18" charset="0"/>
              </a:defRPr>
            </a:lvl1pPr>
          </a:lstStyle>
          <a:p>
            <a:pPr>
              <a:defRPr/>
            </a:pPr>
            <a:fld id="{1DF08FCF-0611-4E39-A1E3-D178035D22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305571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933" tIns="47467" rIns="94933" bIns="47467" numCol="1" anchor="t" anchorCtr="0" compatLnSpc="1">
            <a:prstTxWarp prst="textNoShape">
              <a:avLst/>
            </a:prstTxWarp>
          </a:bodyPr>
          <a:lstStyle>
            <a:lvl1pPr defTabSz="949325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933" tIns="47467" rIns="94933" bIns="47467" numCol="1" anchor="t" anchorCtr="0" compatLnSpc="1">
            <a:prstTxWarp prst="textNoShape">
              <a:avLst/>
            </a:prstTxWarp>
          </a:bodyPr>
          <a:lstStyle>
            <a:lvl1pPr algn="r" defTabSz="949325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35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0250" y="4560888"/>
            <a:ext cx="5854700" cy="431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933" tIns="47467" rIns="94933" bIns="4746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35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933" tIns="47467" rIns="94933" bIns="47467" numCol="1" anchor="b" anchorCtr="0" compatLnSpc="1">
            <a:prstTxWarp prst="textNoShape">
              <a:avLst/>
            </a:prstTxWarp>
          </a:bodyPr>
          <a:lstStyle>
            <a:lvl1pPr defTabSz="949325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5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933" tIns="47467" rIns="94933" bIns="47467" numCol="1" anchor="b" anchorCtr="0" compatLnSpc="1">
            <a:prstTxWarp prst="textNoShape">
              <a:avLst/>
            </a:prstTxWarp>
          </a:bodyPr>
          <a:lstStyle>
            <a:lvl1pPr algn="r" defTabSz="949325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38D266A8-E8C8-4D86-8295-18ABDF4E164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499552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9325" eaLnBrk="0" hangingPunct="0">
              <a:defRPr sz="1600">
                <a:solidFill>
                  <a:schemeClr val="tx1"/>
                </a:solidFill>
                <a:latin typeface="Palatino"/>
              </a:defRPr>
            </a:lvl1pPr>
            <a:lvl2pPr marL="742950" indent="-285750" defTabSz="949325" eaLnBrk="0" hangingPunct="0">
              <a:defRPr sz="1600">
                <a:solidFill>
                  <a:schemeClr val="tx1"/>
                </a:solidFill>
                <a:latin typeface="Palatino"/>
              </a:defRPr>
            </a:lvl2pPr>
            <a:lvl3pPr marL="1143000" indent="-228600" defTabSz="949325" eaLnBrk="0" hangingPunct="0">
              <a:defRPr sz="1600">
                <a:solidFill>
                  <a:schemeClr val="tx1"/>
                </a:solidFill>
                <a:latin typeface="Palatino"/>
              </a:defRPr>
            </a:lvl3pPr>
            <a:lvl4pPr marL="1600200" indent="-228600" defTabSz="949325" eaLnBrk="0" hangingPunct="0">
              <a:defRPr sz="1600">
                <a:solidFill>
                  <a:schemeClr val="tx1"/>
                </a:solidFill>
                <a:latin typeface="Palatino"/>
              </a:defRPr>
            </a:lvl4pPr>
            <a:lvl5pPr marL="2057400" indent="-228600" defTabSz="949325" eaLnBrk="0" hangingPunct="0">
              <a:defRPr sz="1600">
                <a:solidFill>
                  <a:schemeClr val="tx1"/>
                </a:solidFill>
                <a:latin typeface="Palatino"/>
              </a:defRPr>
            </a:lvl5pPr>
            <a:lvl6pPr marL="2514600" indent="-228600" defTabSz="94932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6pPr>
            <a:lvl7pPr marL="2971800" indent="-228600" defTabSz="94932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7pPr>
            <a:lvl8pPr marL="3429000" indent="-228600" defTabSz="94932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8pPr>
            <a:lvl9pPr marL="3886200" indent="-228600" defTabSz="94932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9pPr>
          </a:lstStyle>
          <a:p>
            <a:fld id="{676E2A69-7DE1-4862-B52B-FFFED20B6AAA}" type="slidenum">
              <a:rPr lang="en-US" sz="1200" smtClean="0">
                <a:latin typeface="Times New Roman" pitchFamily="18" charset="0"/>
              </a:rPr>
              <a:pPr/>
              <a:t>3</a:t>
            </a:fld>
            <a:endParaRPr lang="en-US" sz="1200" smtClean="0">
              <a:latin typeface="Times New Roman" pitchFamily="18" charset="0"/>
            </a:endParaRPr>
          </a:p>
        </p:txBody>
      </p:sp>
      <p:sp>
        <p:nvSpPr>
          <p:cNvPr id="552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smtClean="0"/>
              <a:t>Insert von-neumann schematic here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9325" eaLnBrk="0" hangingPunct="0">
              <a:defRPr sz="1600">
                <a:solidFill>
                  <a:schemeClr val="tx1"/>
                </a:solidFill>
                <a:latin typeface="Palatino"/>
              </a:defRPr>
            </a:lvl1pPr>
            <a:lvl2pPr marL="742950" indent="-285750" defTabSz="949325" eaLnBrk="0" hangingPunct="0">
              <a:defRPr sz="1600">
                <a:solidFill>
                  <a:schemeClr val="tx1"/>
                </a:solidFill>
                <a:latin typeface="Palatino"/>
              </a:defRPr>
            </a:lvl2pPr>
            <a:lvl3pPr marL="1143000" indent="-228600" defTabSz="949325" eaLnBrk="0" hangingPunct="0">
              <a:defRPr sz="1600">
                <a:solidFill>
                  <a:schemeClr val="tx1"/>
                </a:solidFill>
                <a:latin typeface="Palatino"/>
              </a:defRPr>
            </a:lvl3pPr>
            <a:lvl4pPr marL="1600200" indent="-228600" defTabSz="949325" eaLnBrk="0" hangingPunct="0">
              <a:defRPr sz="1600">
                <a:solidFill>
                  <a:schemeClr val="tx1"/>
                </a:solidFill>
                <a:latin typeface="Palatino"/>
              </a:defRPr>
            </a:lvl4pPr>
            <a:lvl5pPr marL="2057400" indent="-228600" defTabSz="949325" eaLnBrk="0" hangingPunct="0">
              <a:defRPr sz="1600">
                <a:solidFill>
                  <a:schemeClr val="tx1"/>
                </a:solidFill>
                <a:latin typeface="Palatino"/>
              </a:defRPr>
            </a:lvl5pPr>
            <a:lvl6pPr marL="2514600" indent="-228600" defTabSz="94932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6pPr>
            <a:lvl7pPr marL="2971800" indent="-228600" defTabSz="94932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7pPr>
            <a:lvl8pPr marL="3429000" indent="-228600" defTabSz="94932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8pPr>
            <a:lvl9pPr marL="3886200" indent="-228600" defTabSz="94932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9pPr>
          </a:lstStyle>
          <a:p>
            <a:fld id="{6468B2E8-1D39-4C6A-8172-7A76388991C9}" type="slidenum">
              <a:rPr lang="en-US" sz="1200" smtClean="0">
                <a:latin typeface="Times New Roman" pitchFamily="18" charset="0"/>
              </a:rPr>
              <a:pPr/>
              <a:t>4</a:t>
            </a:fld>
            <a:endParaRPr lang="en-US" sz="1200" smtClean="0">
              <a:latin typeface="Times New Roman" pitchFamily="18" charset="0"/>
            </a:endParaRPr>
          </a:p>
        </p:txBody>
      </p:sp>
      <p:sp>
        <p:nvSpPr>
          <p:cNvPr id="563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smtClean="0"/>
              <a:t>victoria@samsung.com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9325" eaLnBrk="0" hangingPunct="0">
              <a:defRPr sz="1600">
                <a:solidFill>
                  <a:schemeClr val="tx1"/>
                </a:solidFill>
                <a:latin typeface="Palatino"/>
              </a:defRPr>
            </a:lvl1pPr>
            <a:lvl2pPr marL="742950" indent="-285750" defTabSz="949325" eaLnBrk="0" hangingPunct="0">
              <a:defRPr sz="1600">
                <a:solidFill>
                  <a:schemeClr val="tx1"/>
                </a:solidFill>
                <a:latin typeface="Palatino"/>
              </a:defRPr>
            </a:lvl2pPr>
            <a:lvl3pPr marL="1143000" indent="-228600" defTabSz="949325" eaLnBrk="0" hangingPunct="0">
              <a:defRPr sz="1600">
                <a:solidFill>
                  <a:schemeClr val="tx1"/>
                </a:solidFill>
                <a:latin typeface="Palatino"/>
              </a:defRPr>
            </a:lvl3pPr>
            <a:lvl4pPr marL="1600200" indent="-228600" defTabSz="949325" eaLnBrk="0" hangingPunct="0">
              <a:defRPr sz="1600">
                <a:solidFill>
                  <a:schemeClr val="tx1"/>
                </a:solidFill>
                <a:latin typeface="Palatino"/>
              </a:defRPr>
            </a:lvl4pPr>
            <a:lvl5pPr marL="2057400" indent="-228600" defTabSz="949325" eaLnBrk="0" hangingPunct="0">
              <a:defRPr sz="1600">
                <a:solidFill>
                  <a:schemeClr val="tx1"/>
                </a:solidFill>
                <a:latin typeface="Palatino"/>
              </a:defRPr>
            </a:lvl5pPr>
            <a:lvl6pPr marL="2514600" indent="-228600" defTabSz="94932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6pPr>
            <a:lvl7pPr marL="2971800" indent="-228600" defTabSz="94932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7pPr>
            <a:lvl8pPr marL="3429000" indent="-228600" defTabSz="94932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8pPr>
            <a:lvl9pPr marL="3886200" indent="-228600" defTabSz="94932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9pPr>
          </a:lstStyle>
          <a:p>
            <a:fld id="{C21617F2-302E-4202-9B36-EE4C8CBEE5F5}" type="slidenum">
              <a:rPr lang="en-US" sz="1200" smtClean="0">
                <a:latin typeface="Times New Roman" pitchFamily="18" charset="0"/>
              </a:rPr>
              <a:pPr/>
              <a:t>7</a:t>
            </a:fld>
            <a:endParaRPr lang="en-US" sz="1200" smtClean="0">
              <a:latin typeface="Times New Roman" pitchFamily="18" charset="0"/>
            </a:endParaRPr>
          </a:p>
        </p:txBody>
      </p:sp>
      <p:sp>
        <p:nvSpPr>
          <p:cNvPr id="57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smtClean="0"/>
              <a:t>Desk analogy: books on your desk are registers. The library is memory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9325" eaLnBrk="0" hangingPunct="0">
              <a:defRPr sz="1600">
                <a:solidFill>
                  <a:schemeClr val="tx1"/>
                </a:solidFill>
                <a:latin typeface="Palatino"/>
              </a:defRPr>
            </a:lvl1pPr>
            <a:lvl2pPr marL="742950" indent="-285750" defTabSz="949325" eaLnBrk="0" hangingPunct="0">
              <a:defRPr sz="1600">
                <a:solidFill>
                  <a:schemeClr val="tx1"/>
                </a:solidFill>
                <a:latin typeface="Palatino"/>
              </a:defRPr>
            </a:lvl2pPr>
            <a:lvl3pPr marL="1143000" indent="-228600" defTabSz="949325" eaLnBrk="0" hangingPunct="0">
              <a:defRPr sz="1600">
                <a:solidFill>
                  <a:schemeClr val="tx1"/>
                </a:solidFill>
                <a:latin typeface="Palatino"/>
              </a:defRPr>
            </a:lvl3pPr>
            <a:lvl4pPr marL="1600200" indent="-228600" defTabSz="949325" eaLnBrk="0" hangingPunct="0">
              <a:defRPr sz="1600">
                <a:solidFill>
                  <a:schemeClr val="tx1"/>
                </a:solidFill>
                <a:latin typeface="Palatino"/>
              </a:defRPr>
            </a:lvl4pPr>
            <a:lvl5pPr marL="2057400" indent="-228600" defTabSz="949325" eaLnBrk="0" hangingPunct="0">
              <a:defRPr sz="1600">
                <a:solidFill>
                  <a:schemeClr val="tx1"/>
                </a:solidFill>
                <a:latin typeface="Palatino"/>
              </a:defRPr>
            </a:lvl5pPr>
            <a:lvl6pPr marL="2514600" indent="-228600" defTabSz="94932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6pPr>
            <a:lvl7pPr marL="2971800" indent="-228600" defTabSz="94932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7pPr>
            <a:lvl8pPr marL="3429000" indent="-228600" defTabSz="94932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8pPr>
            <a:lvl9pPr marL="3886200" indent="-228600" defTabSz="94932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9pPr>
          </a:lstStyle>
          <a:p>
            <a:fld id="{F9652308-2236-44E2-B745-0402846C1335}" type="slidenum">
              <a:rPr lang="en-US" sz="1200" smtClean="0">
                <a:latin typeface="Times New Roman" pitchFamily="18" charset="0"/>
              </a:rPr>
              <a:pPr/>
              <a:t>8</a:t>
            </a:fld>
            <a:endParaRPr lang="en-US" sz="1200" smtClean="0">
              <a:latin typeface="Times New Roman" pitchFamily="18" charset="0"/>
            </a:endParaRPr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6313" y="4560888"/>
            <a:ext cx="5362575" cy="43195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smtClean="0"/>
              <a:t>Global, constant, and texture memory spaces are persistent across kernels called by the same application.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9325" eaLnBrk="0" hangingPunct="0">
              <a:defRPr sz="1600">
                <a:solidFill>
                  <a:schemeClr val="tx1"/>
                </a:solidFill>
                <a:latin typeface="Palatino"/>
              </a:defRPr>
            </a:lvl1pPr>
            <a:lvl2pPr marL="742950" indent="-285750" defTabSz="949325" eaLnBrk="0" hangingPunct="0">
              <a:defRPr sz="1600">
                <a:solidFill>
                  <a:schemeClr val="tx1"/>
                </a:solidFill>
                <a:latin typeface="Palatino"/>
              </a:defRPr>
            </a:lvl2pPr>
            <a:lvl3pPr marL="1143000" indent="-228600" defTabSz="949325" eaLnBrk="0" hangingPunct="0">
              <a:defRPr sz="1600">
                <a:solidFill>
                  <a:schemeClr val="tx1"/>
                </a:solidFill>
                <a:latin typeface="Palatino"/>
              </a:defRPr>
            </a:lvl3pPr>
            <a:lvl4pPr marL="1600200" indent="-228600" defTabSz="949325" eaLnBrk="0" hangingPunct="0">
              <a:defRPr sz="1600">
                <a:solidFill>
                  <a:schemeClr val="tx1"/>
                </a:solidFill>
                <a:latin typeface="Palatino"/>
              </a:defRPr>
            </a:lvl4pPr>
            <a:lvl5pPr marL="2057400" indent="-228600" defTabSz="949325" eaLnBrk="0" hangingPunct="0">
              <a:defRPr sz="1600">
                <a:solidFill>
                  <a:schemeClr val="tx1"/>
                </a:solidFill>
                <a:latin typeface="Palatino"/>
              </a:defRPr>
            </a:lvl5pPr>
            <a:lvl6pPr marL="2514600" indent="-228600" defTabSz="94932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6pPr>
            <a:lvl7pPr marL="2971800" indent="-228600" defTabSz="94932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7pPr>
            <a:lvl8pPr marL="3429000" indent="-228600" defTabSz="94932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8pPr>
            <a:lvl9pPr marL="3886200" indent="-228600" defTabSz="94932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9pPr>
          </a:lstStyle>
          <a:p>
            <a:fld id="{B012B556-0015-4E9A-AA7E-1D568CCC31AF}" type="slidenum">
              <a:rPr lang="en-US" sz="1200" smtClean="0">
                <a:latin typeface="Times New Roman" pitchFamily="18" charset="0"/>
              </a:rPr>
              <a:pPr/>
              <a:t>11</a:t>
            </a:fld>
            <a:endParaRPr lang="en-US" sz="1200" smtClean="0">
              <a:latin typeface="Times New Roman" pitchFamily="18" charset="0"/>
            </a:endParaRPr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9325" eaLnBrk="0" hangingPunct="0">
              <a:defRPr sz="1600">
                <a:solidFill>
                  <a:schemeClr val="tx1"/>
                </a:solidFill>
                <a:latin typeface="Palatino"/>
              </a:defRPr>
            </a:lvl1pPr>
            <a:lvl2pPr marL="742950" indent="-285750" defTabSz="949325" eaLnBrk="0" hangingPunct="0">
              <a:defRPr sz="1600">
                <a:solidFill>
                  <a:schemeClr val="tx1"/>
                </a:solidFill>
                <a:latin typeface="Palatino"/>
              </a:defRPr>
            </a:lvl2pPr>
            <a:lvl3pPr marL="1143000" indent="-228600" defTabSz="949325" eaLnBrk="0" hangingPunct="0">
              <a:defRPr sz="1600">
                <a:solidFill>
                  <a:schemeClr val="tx1"/>
                </a:solidFill>
                <a:latin typeface="Palatino"/>
              </a:defRPr>
            </a:lvl3pPr>
            <a:lvl4pPr marL="1600200" indent="-228600" defTabSz="949325" eaLnBrk="0" hangingPunct="0">
              <a:defRPr sz="1600">
                <a:solidFill>
                  <a:schemeClr val="tx1"/>
                </a:solidFill>
                <a:latin typeface="Palatino"/>
              </a:defRPr>
            </a:lvl4pPr>
            <a:lvl5pPr marL="2057400" indent="-228600" defTabSz="949325" eaLnBrk="0" hangingPunct="0">
              <a:defRPr sz="1600">
                <a:solidFill>
                  <a:schemeClr val="tx1"/>
                </a:solidFill>
                <a:latin typeface="Palatino"/>
              </a:defRPr>
            </a:lvl5pPr>
            <a:lvl6pPr marL="2514600" indent="-228600" defTabSz="94932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6pPr>
            <a:lvl7pPr marL="2971800" indent="-228600" defTabSz="94932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7pPr>
            <a:lvl8pPr marL="3429000" indent="-228600" defTabSz="94932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8pPr>
            <a:lvl9pPr marL="3886200" indent="-228600" defTabSz="94932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9pPr>
          </a:lstStyle>
          <a:p>
            <a:fld id="{C5972D1E-4C9D-4899-9A73-7A625F7E6A50}" type="slidenum">
              <a:rPr lang="en-US" sz="1200" smtClean="0">
                <a:latin typeface="Times New Roman" pitchFamily="18" charset="0"/>
              </a:rPr>
              <a:pPr/>
              <a:t>43</a:t>
            </a:fld>
            <a:endParaRPr lang="en-US" sz="1200" smtClean="0">
              <a:latin typeface="Times New Roman" pitchFamily="18" charset="0"/>
            </a:endParaRPr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© David Kirk/NVIDIA and Wen-mei W. Hwu, ECE408/CS483/ECE498al, 2007-2012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F6F871-BA0B-4494-B580-B871063F1A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27257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© David Kirk/NVIDIA and Wen-mei W. Hwu, ECE408/CS483/ECE498al, 2007-2012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1EBA73-8294-41C4-B7CE-7E3D96E1CE3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8142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15150" y="228600"/>
            <a:ext cx="2076450" cy="5867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28600"/>
            <a:ext cx="607695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© David Kirk/NVIDIA and Wen-mei W. Hwu, ECE408/CS483/ECE498al, 2007-2012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507A83-C6E4-493D-A686-5248C76D4E5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561992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Title and Diagram or Organization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8305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martArt Placeholder 2"/>
          <p:cNvSpPr>
            <a:spLocks noGrp="1"/>
          </p:cNvSpPr>
          <p:nvPr>
            <p:ph type="dgm" idx="1"/>
          </p:nvPr>
        </p:nvSpPr>
        <p:spPr>
          <a:xfrm>
            <a:off x="685800" y="1524000"/>
            <a:ext cx="8305800" cy="45720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© David Kirk/NVIDIA and Wen-mei W. Hwu, ECE408/CS483/ECE498al, 2007-2012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715A26-884A-4E29-A7DC-C9141206B8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838757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8305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524000"/>
            <a:ext cx="8305800" cy="45720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© David Kirk/NVIDIA and Wen-mei W. Hwu, ECE408/CS483/ECE498al, 2007-2012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F53CE2-BCCC-4793-B9FC-67234113A76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363405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8305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524000"/>
            <a:ext cx="8305800" cy="2209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886200"/>
            <a:ext cx="8305800" cy="2209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© David Kirk/NVIDIA and Wen-mei W. Hwu, ECE408/CS483/ECE498al, 2007-2012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920A02-B289-4771-9D57-2138CB4481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018140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8304213" cy="114141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© David Kirk/NVIDIA and Wen-mei W. Hwu, ECE408/CS483/ECE498al, 2007-2012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4FE69C-2669-4975-AFAA-F405DDE600C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54534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© David Kirk/NVIDIA and Wen-mei W. Hwu, ECE408/CS483/ECE498al, 2007-2012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9C8549-3A9E-4B97-809C-4B1D18C92F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3266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© David Kirk/NVIDIA and Wen-mei W. Hwu, ECE408/CS483/ECE498al, 2007-2012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02A6B9-92F0-4A98-ADAC-69305DCBFB2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48472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524000"/>
            <a:ext cx="4076700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14900" y="1524000"/>
            <a:ext cx="4076700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© David Kirk/NVIDIA and Wen-mei W. Hwu, ECE408/CS483/ECE498al, 2007-2012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1B3972-F2D2-416E-94FB-2A77E15FCF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24566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© David Kirk/NVIDIA and Wen-mei W. Hwu, ECE408/CS483/ECE498al, 2007-2012</a:t>
            </a: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7615AF-DB2E-4F45-A449-AE9D659D09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05447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© David Kirk/NVIDIA and Wen-mei W. Hwu, ECE408/CS483/ECE498al, 2007-2012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815393-53E7-4F09-809A-6D8C823690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17445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© David Kirk/NVIDIA and Wen-mei W. Hwu, ECE408/CS483/ECE498al, 2007-2012</a:t>
            </a: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E8B7F2-6807-4642-AC99-DE41D0297D1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60305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© David Kirk/NVIDIA and Wen-mei W. Hwu, ECE408/CS483/ECE498al, 2007-2012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DC9F46-7148-4046-9B6D-9422FA6655C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31229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© David Kirk/NVIDIA and Wen-mei W. Hwu, ECE408/CS483/ECE498al, 2007-2012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E9B203-7499-4A06-8CFF-DCA10682B2C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26844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228600"/>
            <a:ext cx="8305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524000"/>
            <a:ext cx="8305800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57200" y="6477000"/>
            <a:ext cx="4876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Palatino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r>
              <a:rPr lang="en-US" smtClean="0"/>
              <a:t>© David Kirk/NVIDIA and Wen-mei W. Hwu, ECE408/CS483/ECE498al, 2007-2012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fld id="{E20C45B8-36DF-4BC5-A0B3-E8A5FF5327E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4" name="Line 7"/>
          <p:cNvSpPr>
            <a:spLocks noChangeShapeType="1"/>
          </p:cNvSpPr>
          <p:nvPr userDrawn="1"/>
        </p:nvSpPr>
        <p:spPr bwMode="auto">
          <a:xfrm>
            <a:off x="304800" y="228600"/>
            <a:ext cx="0" cy="64008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5" name="Line 8"/>
          <p:cNvSpPr>
            <a:spLocks noChangeShapeType="1"/>
          </p:cNvSpPr>
          <p:nvPr userDrawn="1"/>
        </p:nvSpPr>
        <p:spPr bwMode="auto">
          <a:xfrm>
            <a:off x="381000" y="228600"/>
            <a:ext cx="0" cy="6400800"/>
          </a:xfrm>
          <a:prstGeom prst="line">
            <a:avLst/>
          </a:prstGeom>
          <a:noFill/>
          <a:ln w="38100">
            <a:solidFill>
              <a:srgbClr val="FF99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4" Type="http://schemas.openxmlformats.org/officeDocument/2006/relationships/diagramLayout" Target="../diagrams/layout1.xml"/><Relationship Id="rId5" Type="http://schemas.openxmlformats.org/officeDocument/2006/relationships/diagramQuickStyle" Target="../diagrams/quickStyle1.xml"/><Relationship Id="rId6" Type="http://schemas.openxmlformats.org/officeDocument/2006/relationships/diagramColors" Target="../diagrams/colors1.xml"/><Relationship Id="rId7" Type="http://schemas.microsoft.com/office/2007/relationships/diagramDrawing" Target="../diagrams/drawing1.xml"/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2.jpeg"/><Relationship Id="rId3" Type="http://schemas.openxmlformats.org/officeDocument/2006/relationships/image" Target="../media/image3.jpe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4.jpeg"/><Relationship Id="rId3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e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81000" y="2590800"/>
            <a:ext cx="8458200" cy="1143000"/>
          </a:xfrm>
        </p:spPr>
        <p:txBody>
          <a:bodyPr/>
          <a:lstStyle/>
          <a:p>
            <a:pPr eaLnBrk="1" hangingPunct="1"/>
            <a:r>
              <a:rPr lang="en-US" sz="2800" dirty="0" smtClean="0">
                <a:latin typeface="Arial" pitchFamily="34" charset="0"/>
                <a:cs typeface="Arial" pitchFamily="34" charset="0"/>
              </a:rPr>
              <a:t>CS/EE 217</a:t>
            </a:r>
            <a:br>
              <a:rPr lang="en-US" sz="2800" dirty="0" smtClean="0">
                <a:latin typeface="Arial" pitchFamily="34" charset="0"/>
                <a:cs typeface="Arial" pitchFamily="34" charset="0"/>
              </a:rPr>
            </a:br>
            <a:r>
              <a:rPr lang="en-US" sz="2800" dirty="0" smtClean="0">
                <a:latin typeface="Arial" pitchFamily="34" charset="0"/>
                <a:cs typeface="Arial" pitchFamily="34" charset="0"/>
              </a:rPr>
              <a:t>GPU Architecture and Parallel Programming</a:t>
            </a:r>
            <a:r>
              <a:rPr lang="en-US" sz="3200" dirty="0" smtClean="0">
                <a:latin typeface="Arial" pitchFamily="34" charset="0"/>
                <a:ea typeface="Gulim" pitchFamily="34" charset="-127"/>
                <a:cs typeface="Arial" pitchFamily="34" charset="0"/>
              </a:rPr>
              <a:t/>
            </a:r>
            <a:br>
              <a:rPr lang="en-US" sz="3200" dirty="0" smtClean="0">
                <a:latin typeface="Arial" pitchFamily="34" charset="0"/>
                <a:ea typeface="Gulim" pitchFamily="34" charset="-127"/>
                <a:cs typeface="Arial" pitchFamily="34" charset="0"/>
              </a:rPr>
            </a:br>
            <a:r>
              <a:rPr lang="en-US" sz="3200" dirty="0" smtClean="0">
                <a:latin typeface="Calibri" pitchFamily="34" charset="0"/>
                <a:ea typeface="Gulim" pitchFamily="34" charset="-127"/>
                <a:cs typeface="Calibri" pitchFamily="34" charset="0"/>
              </a:rPr>
              <a:t/>
            </a:r>
            <a:br>
              <a:rPr lang="en-US" sz="3200" dirty="0" smtClean="0">
                <a:latin typeface="Calibri" pitchFamily="34" charset="0"/>
                <a:ea typeface="Gulim" pitchFamily="34" charset="-127"/>
                <a:cs typeface="Calibri" pitchFamily="34" charset="0"/>
              </a:rPr>
            </a:br>
            <a:r>
              <a:rPr lang="en-US" altLang="zh-TW" dirty="0" smtClean="0">
                <a:ea typeface="PMingLiU" pitchFamily="18" charset="-120"/>
              </a:rPr>
              <a:t/>
            </a:r>
            <a:br>
              <a:rPr lang="en-US" altLang="zh-TW" dirty="0" smtClean="0">
                <a:ea typeface="PMingLiU" pitchFamily="18" charset="-120"/>
              </a:rPr>
            </a:br>
            <a:r>
              <a:rPr lang="en-US" altLang="zh-TW" sz="3600" dirty="0" smtClean="0">
                <a:ea typeface="PMingLiU" pitchFamily="18" charset="-120"/>
              </a:rPr>
              <a:t>Lectures 4 and 5:</a:t>
            </a:r>
            <a:r>
              <a:rPr lang="en-US" altLang="zh-TW" dirty="0" smtClean="0">
                <a:ea typeface="PMingLiU" pitchFamily="18" charset="-120"/>
              </a:rPr>
              <a:t> </a:t>
            </a:r>
            <a:br>
              <a:rPr lang="en-US" altLang="zh-TW" dirty="0" smtClean="0">
                <a:ea typeface="PMingLiU" pitchFamily="18" charset="-120"/>
              </a:rPr>
            </a:br>
            <a:r>
              <a:rPr lang="en-US" altLang="zh-TW" dirty="0" smtClean="0">
                <a:ea typeface="PMingLiU" pitchFamily="18" charset="-120"/>
              </a:rPr>
              <a:t>Memory Model and Locality</a:t>
            </a:r>
          </a:p>
        </p:txBody>
      </p:sp>
      <p:sp>
        <p:nvSpPr>
          <p:cNvPr id="3075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381000" y="6400800"/>
            <a:ext cx="4876800" cy="30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>
                <a:solidFill>
                  <a:schemeClr val="tx1"/>
                </a:solidFill>
                <a:latin typeface="Palatino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Palatino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9pPr>
          </a:lstStyle>
          <a:p>
            <a:pPr eaLnBrk="1" hangingPunct="1"/>
            <a:r>
              <a:rPr lang="de-DE" sz="1200" dirty="0" smtClean="0">
                <a:ea typeface="PMingLiU" pitchFamily="18" charset="-120"/>
              </a:rPr>
              <a:t>© David Kirk/NVIDIA and Wen-mei W. </a:t>
            </a:r>
            <a:r>
              <a:rPr lang="de-DE" sz="1200" dirty="0" err="1" smtClean="0">
                <a:ea typeface="PMingLiU" pitchFamily="18" charset="-120"/>
              </a:rPr>
              <a:t>Hwu</a:t>
            </a:r>
            <a:r>
              <a:rPr lang="de-DE" sz="1200" dirty="0" smtClean="0">
                <a:ea typeface="PMingLiU" pitchFamily="18" charset="-120"/>
              </a:rPr>
              <a:t>, 2007-2013</a:t>
            </a:r>
            <a:endParaRPr lang="en-US" sz="1200" dirty="0">
              <a:ea typeface="PMingLiU" pitchFamily="18" charset="-120"/>
            </a:endParaRPr>
          </a:p>
        </p:txBody>
      </p:sp>
      <p:sp>
        <p:nvSpPr>
          <p:cNvPr id="3076" name="Slide Number Placeholder 1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>
                <a:solidFill>
                  <a:schemeClr val="tx1"/>
                </a:solidFill>
                <a:latin typeface="Palatino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Palatino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9pPr>
          </a:lstStyle>
          <a:p>
            <a:pPr eaLnBrk="1" hangingPunct="1"/>
            <a:fld id="{D474176A-F983-4550-B15E-55440F679E48}" type="slidenum">
              <a:rPr lang="en-US" sz="1400" smtClean="0">
                <a:latin typeface="Times New Roman" pitchFamily="18" charset="0"/>
              </a:rPr>
              <a:pPr eaLnBrk="1" hangingPunct="1"/>
              <a:t>1</a:t>
            </a:fld>
            <a:endParaRPr lang="en-US" sz="1400" smtClean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3657600"/>
            <a:ext cx="8648700" cy="3035300"/>
          </a:xfrm>
        </p:spPr>
        <p:txBody>
          <a:bodyPr/>
          <a:lstStyle/>
          <a:p>
            <a:pPr marL="457200" indent="-457200" eaLnBrk="1" hangingPunct="1">
              <a:lnSpc>
                <a:spcPct val="90000"/>
              </a:lnSpc>
            </a:pPr>
            <a:r>
              <a:rPr lang="en-US" b="1" smtClean="0">
                <a:latin typeface="Courier New" pitchFamily="49" charset="0"/>
              </a:rPr>
              <a:t> </a:t>
            </a:r>
            <a:r>
              <a:rPr lang="en-US" b="1" smtClean="0">
                <a:solidFill>
                  <a:schemeClr val="accent2"/>
                </a:solidFill>
                <a:latin typeface="Courier New" pitchFamily="49" charset="0"/>
              </a:rPr>
              <a:t>__device__</a:t>
            </a:r>
            <a:r>
              <a:rPr lang="en-US" smtClean="0"/>
              <a:t> is optional when used with  </a:t>
            </a:r>
            <a:r>
              <a:rPr lang="en-US" b="1" smtClean="0">
                <a:solidFill>
                  <a:schemeClr val="accent2"/>
                </a:solidFill>
                <a:latin typeface="Courier New" pitchFamily="49" charset="0"/>
              </a:rPr>
              <a:t>__shared__</a:t>
            </a:r>
            <a:r>
              <a:rPr lang="en-US" smtClean="0"/>
              <a:t>, or </a:t>
            </a:r>
            <a:r>
              <a:rPr lang="en-US" b="1" smtClean="0">
                <a:solidFill>
                  <a:schemeClr val="accent2"/>
                </a:solidFill>
              </a:rPr>
              <a:t> </a:t>
            </a:r>
            <a:r>
              <a:rPr lang="en-US" b="1" smtClean="0">
                <a:solidFill>
                  <a:schemeClr val="accent2"/>
                </a:solidFill>
                <a:latin typeface="Courier New" pitchFamily="49" charset="0"/>
              </a:rPr>
              <a:t>__constant__</a:t>
            </a:r>
          </a:p>
          <a:p>
            <a:pPr marL="457200" indent="-457200" eaLnBrk="1" hangingPunct="1">
              <a:lnSpc>
                <a:spcPct val="90000"/>
              </a:lnSpc>
              <a:buFontTx/>
              <a:buNone/>
            </a:pPr>
            <a:endParaRPr lang="en-US" smtClean="0"/>
          </a:p>
          <a:p>
            <a:pPr marL="457200" indent="-457200" eaLnBrk="1" hangingPunct="1">
              <a:lnSpc>
                <a:spcPct val="90000"/>
              </a:lnSpc>
            </a:pPr>
            <a:r>
              <a:rPr lang="en-US" smtClean="0">
                <a:solidFill>
                  <a:schemeClr val="accent2"/>
                </a:solidFill>
              </a:rPr>
              <a:t>Automatic variables</a:t>
            </a:r>
            <a:r>
              <a:rPr lang="en-US" smtClean="0"/>
              <a:t> without any qualifier reside in a </a:t>
            </a:r>
            <a:r>
              <a:rPr lang="en-US" smtClean="0">
                <a:solidFill>
                  <a:schemeClr val="accent2"/>
                </a:solidFill>
              </a:rPr>
              <a:t>register</a:t>
            </a:r>
          </a:p>
          <a:p>
            <a:pPr marL="974725" lvl="1" indent="-403225" eaLnBrk="1" hangingPunct="1">
              <a:lnSpc>
                <a:spcPct val="90000"/>
              </a:lnSpc>
            </a:pPr>
            <a:r>
              <a:rPr lang="en-US" smtClean="0">
                <a:solidFill>
                  <a:schemeClr val="accent2"/>
                </a:solidFill>
              </a:rPr>
              <a:t>Except per-thread arrays</a:t>
            </a:r>
            <a:r>
              <a:rPr lang="en-US" smtClean="0"/>
              <a:t> that reside in global memory</a:t>
            </a:r>
          </a:p>
        </p:txBody>
      </p:sp>
      <p:sp>
        <p:nvSpPr>
          <p:cNvPr id="5123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>
                <a:solidFill>
                  <a:schemeClr val="tx1"/>
                </a:solidFill>
                <a:latin typeface="Palatino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Palatino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9pPr>
          </a:lstStyle>
          <a:p>
            <a:pPr eaLnBrk="1" hangingPunct="1"/>
            <a:fld id="{395179C0-4EE0-4C9A-B0AA-7BCE4890C23F}" type="slidenum">
              <a:rPr lang="en-US" sz="1400" smtClean="0">
                <a:latin typeface="Times New Roman" pitchFamily="18" charset="0"/>
              </a:rPr>
              <a:pPr eaLnBrk="1" hangingPunct="1"/>
              <a:t>10</a:t>
            </a:fld>
            <a:endParaRPr lang="en-US" sz="1400" smtClean="0">
              <a:latin typeface="Times New Roman" pitchFamily="18" charset="0"/>
            </a:endParaRPr>
          </a:p>
        </p:txBody>
      </p:sp>
      <p:sp>
        <p:nvSpPr>
          <p:cNvPr id="5124" name="Rectangle 2"/>
          <p:cNvSpPr>
            <a:spLocks noGrp="1" noChangeArrowheads="1"/>
          </p:cNvSpPr>
          <p:nvPr>
            <p:ph type="title"/>
          </p:nvPr>
        </p:nvSpPr>
        <p:spPr>
          <a:xfrm>
            <a:off x="495300" y="0"/>
            <a:ext cx="8153400" cy="1066800"/>
          </a:xfrm>
        </p:spPr>
        <p:txBody>
          <a:bodyPr/>
          <a:lstStyle/>
          <a:p>
            <a:pPr eaLnBrk="1" hangingPunct="1"/>
            <a:r>
              <a:rPr lang="en-US" smtClean="0"/>
              <a:t>CUDA Variable Type Qualifiers</a:t>
            </a:r>
          </a:p>
        </p:txBody>
      </p:sp>
      <p:graphicFrame>
        <p:nvGraphicFramePr>
          <p:cNvPr id="131120" name="Group 48"/>
          <p:cNvGraphicFramePr>
            <a:graphicFrameLocks noGrp="1"/>
          </p:cNvGraphicFramePr>
          <p:nvPr/>
        </p:nvGraphicFramePr>
        <p:xfrm>
          <a:off x="419100" y="1123950"/>
          <a:ext cx="8724900" cy="2057400"/>
        </p:xfrm>
        <a:graphic>
          <a:graphicData uri="http://schemas.openxmlformats.org/drawingml/2006/table">
            <a:tbl>
              <a:tblPr/>
              <a:tblGrid>
                <a:gridCol w="5189538"/>
                <a:gridCol w="1173162"/>
                <a:gridCol w="914400"/>
                <a:gridCol w="1447800"/>
              </a:tblGrid>
              <a:tr h="3063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Variable declaration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Memory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Scope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Lifetime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91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                        </a:t>
                      </a:r>
                      <a:r>
                        <a:rPr kumimoji="0" 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int</a:t>
                      </a: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 </a:t>
                      </a:r>
                      <a:r>
                        <a:rPr kumimoji="0" 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LocalVar</a:t>
                      </a: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;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register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thread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thread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91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ourier New" pitchFamily="49" charset="0"/>
                        </a:rPr>
                        <a:t>__device__</a:t>
                      </a: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 </a:t>
                      </a: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ourier New" pitchFamily="49" charset="0"/>
                        </a:rPr>
                        <a:t>__shared__</a:t>
                      </a: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   int SharedVar;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shared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block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block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91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ourier New" pitchFamily="49" charset="0"/>
                        </a:rPr>
                        <a:t>__device__</a:t>
                      </a: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              int GlobalVar;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global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grid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application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91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ourier New" pitchFamily="49" charset="0"/>
                        </a:rPr>
                        <a:t>__device__</a:t>
                      </a: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 </a:t>
                      </a: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ourier New" pitchFamily="49" charset="0"/>
                        </a:rPr>
                        <a:t>__constant__</a:t>
                      </a: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 int ConstantVar;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constant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grid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application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5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>
                <a:solidFill>
                  <a:schemeClr val="tx1"/>
                </a:solidFill>
                <a:latin typeface="Palatino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Palatino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9pPr>
          </a:lstStyle>
          <a:p>
            <a:pPr eaLnBrk="1" hangingPunct="1"/>
            <a:fld id="{FF1DA0CC-2B38-4E82-914D-7CA5F83CE827}" type="slidenum">
              <a:rPr lang="en-US" sz="1400" smtClean="0">
                <a:latin typeface="Times New Roman" pitchFamily="18" charset="0"/>
              </a:rPr>
              <a:pPr eaLnBrk="1" hangingPunct="1"/>
              <a:t>11</a:t>
            </a:fld>
            <a:endParaRPr lang="en-US" sz="1400" smtClean="0">
              <a:latin typeface="Times New Roman" pitchFamily="18" charset="0"/>
            </a:endParaRPr>
          </a:p>
        </p:txBody>
      </p:sp>
      <p:sp>
        <p:nvSpPr>
          <p:cNvPr id="103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Where to Declare Variables?</a:t>
            </a:r>
          </a:p>
        </p:txBody>
      </p:sp>
      <p:grpSp>
        <p:nvGrpSpPr>
          <p:cNvPr id="2" name="Organization Chart 3"/>
          <p:cNvGrpSpPr>
            <a:grpSpLocks/>
          </p:cNvGrpSpPr>
          <p:nvPr/>
        </p:nvGrpSpPr>
        <p:grpSpPr bwMode="auto">
          <a:xfrm>
            <a:off x="533400" y="1524000"/>
            <a:ext cx="8305800" cy="4572000"/>
            <a:chOff x="432" y="960"/>
            <a:chExt cx="5232" cy="2880"/>
          </a:xfrm>
        </p:grpSpPr>
        <p:graphicFrame>
          <p:nvGraphicFramePr>
            <p:cNvPr id="5" name="Diagram 4"/>
            <p:cNvGraphicFramePr/>
            <p:nvPr/>
          </p:nvGraphicFramePr>
          <p:xfrm>
            <a:off x="432" y="960"/>
            <a:ext cx="5232" cy="2880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3" r:lo="rId4" r:qs="rId5" r:cs="rId6"/>
            </a:graphicData>
          </a:graphic>
        </p:graphicFrame>
        <p:sp>
          <p:nvSpPr>
            <p:cNvPr id="3" name="Text Box 10"/>
            <p:cNvSpPr txBox="1">
              <a:spLocks noChangeArrowheads="1"/>
            </p:cNvSpPr>
            <p:nvPr/>
          </p:nvSpPr>
          <p:spPr bwMode="auto">
            <a:xfrm>
              <a:off x="2496" y="2016"/>
              <a:ext cx="52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Palatino"/>
                </a:rPr>
                <a:t>yes</a:t>
              </a:r>
            </a:p>
          </p:txBody>
        </p:sp>
        <p:sp>
          <p:nvSpPr>
            <p:cNvPr id="4" name="Text Box 11"/>
            <p:cNvSpPr txBox="1">
              <a:spLocks noChangeArrowheads="1"/>
            </p:cNvSpPr>
            <p:nvPr/>
          </p:nvSpPr>
          <p:spPr bwMode="auto">
            <a:xfrm>
              <a:off x="3216" y="2016"/>
              <a:ext cx="52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Palatino"/>
                </a:rPr>
                <a:t>no</a:t>
              </a:r>
            </a:p>
          </p:txBody>
        </p:sp>
      </p:grpSp>
      <p:sp>
        <p:nvSpPr>
          <p:cNvPr id="1037" name="Text Box 12"/>
          <p:cNvSpPr txBox="1">
            <a:spLocks noChangeArrowheads="1"/>
          </p:cNvSpPr>
          <p:nvPr/>
        </p:nvSpPr>
        <p:spPr bwMode="auto">
          <a:xfrm>
            <a:off x="1219200" y="3429000"/>
            <a:ext cx="1198563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Palatino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Palatino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9pPr>
          </a:lstStyle>
          <a:p>
            <a:pPr eaLnBrk="1" hangingPunct="1"/>
            <a:r>
              <a:rPr lang="en-US" sz="2400"/>
              <a:t>global</a:t>
            </a:r>
          </a:p>
          <a:p>
            <a:pPr eaLnBrk="1" hangingPunct="1"/>
            <a:r>
              <a:rPr lang="en-US" sz="2400"/>
              <a:t>constant</a:t>
            </a:r>
          </a:p>
        </p:txBody>
      </p:sp>
      <p:sp>
        <p:nvSpPr>
          <p:cNvPr id="1038" name="Text Box 13"/>
          <p:cNvSpPr txBox="1">
            <a:spLocks noChangeArrowheads="1"/>
          </p:cNvSpPr>
          <p:nvPr/>
        </p:nvSpPr>
        <p:spPr bwMode="auto">
          <a:xfrm>
            <a:off x="6570663" y="3048000"/>
            <a:ext cx="2573337" cy="118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Palatino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Palatino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9pPr>
          </a:lstStyle>
          <a:p>
            <a:pPr eaLnBrk="1" hangingPunct="1"/>
            <a:r>
              <a:rPr lang="en-US" sz="2400"/>
              <a:t>register (automatic)</a:t>
            </a:r>
          </a:p>
          <a:p>
            <a:pPr eaLnBrk="1" hangingPunct="1"/>
            <a:r>
              <a:rPr lang="en-US" sz="2400"/>
              <a:t>shared</a:t>
            </a:r>
          </a:p>
          <a:p>
            <a:pPr eaLnBrk="1" hangingPunct="1"/>
            <a:r>
              <a:rPr lang="en-US" sz="2400"/>
              <a:t>local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smtClean="0"/>
          </a:p>
        </p:txBody>
      </p:sp>
      <p:sp>
        <p:nvSpPr>
          <p:cNvPr id="26628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>
                <a:solidFill>
                  <a:schemeClr val="tx1"/>
                </a:solidFill>
                <a:latin typeface="Palatino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Palatino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9pPr>
          </a:lstStyle>
          <a:p>
            <a:pPr eaLnBrk="1" hangingPunct="1"/>
            <a:fld id="{B81EAAF4-0DB3-44B1-B7C2-884667B2F017}" type="slidenum">
              <a:rPr lang="en-US" sz="1400" smtClean="0">
                <a:latin typeface="Times New Roman" pitchFamily="18" charset="0"/>
              </a:rPr>
              <a:pPr eaLnBrk="1" hangingPunct="1"/>
              <a:t>12</a:t>
            </a:fld>
            <a:endParaRPr lang="en-US" sz="1400" smtClean="0">
              <a:latin typeface="Times New Roman" pitchFamily="18" charset="0"/>
            </a:endParaRPr>
          </a:p>
        </p:txBody>
      </p:sp>
      <p:sp>
        <p:nvSpPr>
          <p:cNvPr id="26629" name="Rectangle 6"/>
          <p:cNvSpPr>
            <a:spLocks noChangeArrowheads="1"/>
          </p:cNvSpPr>
          <p:nvPr/>
        </p:nvSpPr>
        <p:spPr bwMode="auto">
          <a:xfrm>
            <a:off x="457200" y="2546350"/>
            <a:ext cx="8610600" cy="1249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533400" indent="-533400">
              <a:lnSpc>
                <a:spcPct val="80000"/>
              </a:lnSpc>
            </a:pPr>
            <a:r>
              <a:rPr lang="en-US" sz="1800"/>
              <a:t>__global__ void MatrixMulKernel(float* d_M, float* d_N, float* d_P, int Width)</a:t>
            </a:r>
          </a:p>
          <a:p>
            <a:pPr marL="533400" indent="-533400">
              <a:lnSpc>
                <a:spcPct val="80000"/>
              </a:lnSpc>
            </a:pPr>
            <a:r>
              <a:rPr lang="en-US" sz="1800"/>
              <a:t>{</a:t>
            </a:r>
          </a:p>
          <a:p>
            <a:pPr marL="533400" indent="-533400">
              <a:lnSpc>
                <a:spcPct val="80000"/>
              </a:lnSpc>
            </a:pPr>
            <a:endParaRPr lang="en-US" sz="1800">
              <a:latin typeface="Courier New" pitchFamily="49" charset="0"/>
              <a:ea typeface="Times New Roman" pitchFamily="18" charset="0"/>
              <a:cs typeface="Courier New" pitchFamily="49" charset="0"/>
            </a:endParaRPr>
          </a:p>
          <a:p>
            <a:pPr marL="533400" indent="-533400">
              <a:lnSpc>
                <a:spcPct val="80000"/>
              </a:lnSpc>
            </a:pPr>
            <a:r>
              <a:rPr lang="en-US" sz="2000">
                <a:solidFill>
                  <a:srgbClr val="FF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1.  __shared__ </a:t>
            </a:r>
            <a:r>
              <a:rPr lang="en-US" sz="200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float ds_M[TILE_WIDTH][TILE_WIDTH];</a:t>
            </a:r>
          </a:p>
          <a:p>
            <a:pPr marL="533400" indent="-533400">
              <a:lnSpc>
                <a:spcPct val="80000"/>
              </a:lnSpc>
            </a:pPr>
            <a:r>
              <a:rPr lang="en-US" sz="2000">
                <a:solidFill>
                  <a:srgbClr val="FF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2.  __shared__ </a:t>
            </a:r>
            <a:r>
              <a:rPr lang="en-US" sz="200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float ds_N[TILE_WIDTH][TILE_WIDTH];</a:t>
            </a:r>
          </a:p>
        </p:txBody>
      </p:sp>
    </p:spTree>
    <p:extLst>
      <p:ext uri="{BB962C8B-B14F-4D97-AF65-F5344CB8AC3E}">
        <p14:creationId xmlns:p14="http://schemas.microsoft.com/office/powerpoint/2010/main" val="34744346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>
                <a:solidFill>
                  <a:schemeClr val="tx1"/>
                </a:solidFill>
                <a:latin typeface="Palatino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Palatino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9pPr>
          </a:lstStyle>
          <a:p>
            <a:pPr eaLnBrk="1" hangingPunct="1"/>
            <a:fld id="{62FFAA5E-0514-4B97-9256-A96821479202}" type="slidenum">
              <a:rPr lang="en-US" sz="1400" smtClean="0">
                <a:latin typeface="Times New Roman" pitchFamily="18" charset="0"/>
              </a:rPr>
              <a:pPr eaLnBrk="1" hangingPunct="1"/>
              <a:t>13</a:t>
            </a:fld>
            <a:endParaRPr lang="en-US" sz="1400" smtClean="0">
              <a:latin typeface="Times New Roman" pitchFamily="18" charset="0"/>
            </a:endParaRPr>
          </a:p>
        </p:txBody>
      </p:sp>
      <p:sp>
        <p:nvSpPr>
          <p:cNvPr id="6147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066800"/>
          </a:xfrm>
        </p:spPr>
        <p:txBody>
          <a:bodyPr/>
          <a:lstStyle/>
          <a:p>
            <a:pPr eaLnBrk="1" hangingPunct="1"/>
            <a:r>
              <a:rPr lang="en-US" smtClean="0"/>
              <a:t>A Common Programming Strategy</a:t>
            </a:r>
          </a:p>
        </p:txBody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19100" y="1143000"/>
            <a:ext cx="8724900" cy="4572000"/>
          </a:xfrm>
        </p:spPr>
        <p:txBody>
          <a:bodyPr/>
          <a:lstStyle/>
          <a:p>
            <a:pPr marL="457200" indent="-457200" eaLnBrk="1" hangingPunct="1"/>
            <a:r>
              <a:rPr lang="en-US" smtClean="0"/>
              <a:t>Global memory resides in device memory (DRAM) - slow access</a:t>
            </a:r>
          </a:p>
          <a:p>
            <a:pPr marL="457200" indent="-457200" eaLnBrk="1" hangingPunct="1"/>
            <a:r>
              <a:rPr lang="en-US" smtClean="0"/>
              <a:t>So, a profitable way of performing computation on the device is to </a:t>
            </a:r>
            <a:r>
              <a:rPr lang="en-US" smtClean="0">
                <a:solidFill>
                  <a:schemeClr val="accent2"/>
                </a:solidFill>
              </a:rPr>
              <a:t>tile input data</a:t>
            </a:r>
            <a:r>
              <a:rPr lang="en-US" smtClean="0"/>
              <a:t> to take advantage of fast shared memory:</a:t>
            </a:r>
          </a:p>
          <a:p>
            <a:pPr marL="974725" lvl="1" indent="-403225" eaLnBrk="1" hangingPunct="1"/>
            <a:r>
              <a:rPr lang="en-US" smtClean="0">
                <a:solidFill>
                  <a:schemeClr val="accent2"/>
                </a:solidFill>
              </a:rPr>
              <a:t>Partition </a:t>
            </a:r>
            <a:r>
              <a:rPr lang="en-US" smtClean="0"/>
              <a:t>data</a:t>
            </a:r>
            <a:r>
              <a:rPr lang="en-US" smtClean="0">
                <a:solidFill>
                  <a:schemeClr val="accent2"/>
                </a:solidFill>
              </a:rPr>
              <a:t> </a:t>
            </a:r>
            <a:r>
              <a:rPr lang="en-US" smtClean="0"/>
              <a:t>into</a:t>
            </a:r>
            <a:r>
              <a:rPr lang="en-US" smtClean="0">
                <a:solidFill>
                  <a:schemeClr val="accent2"/>
                </a:solidFill>
              </a:rPr>
              <a:t> subsets</a:t>
            </a:r>
            <a:r>
              <a:rPr lang="en-US" smtClean="0"/>
              <a:t> that fit into shared memory</a:t>
            </a:r>
          </a:p>
          <a:p>
            <a:pPr marL="974725" lvl="1" indent="-403225" eaLnBrk="1" hangingPunct="1"/>
            <a:r>
              <a:rPr lang="en-US" smtClean="0"/>
              <a:t>Handle </a:t>
            </a:r>
            <a:r>
              <a:rPr lang="en-US" smtClean="0">
                <a:solidFill>
                  <a:schemeClr val="accent2"/>
                </a:solidFill>
              </a:rPr>
              <a:t>each data subset with one thread block</a:t>
            </a:r>
            <a:r>
              <a:rPr lang="en-US" smtClean="0"/>
              <a:t> by:</a:t>
            </a:r>
          </a:p>
          <a:p>
            <a:pPr marL="1431925" lvl="2" indent="-342900" eaLnBrk="1" hangingPunct="1"/>
            <a:r>
              <a:rPr lang="en-US" smtClean="0"/>
              <a:t>Loading the subset from global memory to shared memory, </a:t>
            </a:r>
            <a:r>
              <a:rPr lang="en-US" smtClean="0">
                <a:solidFill>
                  <a:srgbClr val="FF0000"/>
                </a:solidFill>
              </a:rPr>
              <a:t>using multiple threads to exploit memory-level parallelism</a:t>
            </a:r>
          </a:p>
          <a:p>
            <a:pPr marL="1431925" lvl="2" indent="-342900" eaLnBrk="1" hangingPunct="1"/>
            <a:r>
              <a:rPr lang="en-US" smtClean="0"/>
              <a:t>Performing the computation on the subset from shared memory; each thread can efficiently multi-pass over any data element</a:t>
            </a:r>
          </a:p>
          <a:p>
            <a:pPr marL="1431925" lvl="2" indent="-342900" eaLnBrk="1" hangingPunct="1"/>
            <a:r>
              <a:rPr lang="en-US" smtClean="0"/>
              <a:t>Copying results from shared memory to global memory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>
                <a:solidFill>
                  <a:schemeClr val="tx1"/>
                </a:solidFill>
                <a:latin typeface="Palatino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Palatino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9pPr>
          </a:lstStyle>
          <a:p>
            <a:pPr eaLnBrk="1" hangingPunct="1"/>
            <a:fld id="{E12572AD-A0BD-4D21-8B8A-5BC58A62007D}" type="slidenum">
              <a:rPr lang="en-US" sz="1400" smtClean="0">
                <a:latin typeface="Times New Roman" pitchFamily="18" charset="0"/>
              </a:rPr>
              <a:pPr eaLnBrk="1" hangingPunct="1"/>
              <a:t>14</a:t>
            </a:fld>
            <a:endParaRPr lang="en-US" sz="1400" smtClean="0">
              <a:latin typeface="Times New Roman" pitchFamily="18" charset="0"/>
            </a:endParaRPr>
          </a:p>
        </p:txBody>
      </p:sp>
      <p:sp>
        <p:nvSpPr>
          <p:cNvPr id="7171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Matrix-Matrix Multiplication using </a:t>
            </a:r>
            <a:br>
              <a:rPr lang="en-US" smtClean="0"/>
            </a:br>
            <a:r>
              <a:rPr lang="en-US" smtClean="0"/>
              <a:t>Shared Memory</a:t>
            </a:r>
          </a:p>
        </p:txBody>
      </p:sp>
      <p:sp>
        <p:nvSpPr>
          <p:cNvPr id="7172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686800" cy="1066800"/>
          </a:xfrm>
        </p:spPr>
        <p:txBody>
          <a:bodyPr/>
          <a:lstStyle/>
          <a:p>
            <a:r>
              <a:rPr lang="en-US" smtClean="0"/>
              <a:t>Base Matrix Multiplication Kernel</a:t>
            </a:r>
            <a:endParaRPr lang="en-US" sz="3200" smtClean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600200"/>
            <a:ext cx="8839200" cy="5257800"/>
          </a:xfrm>
        </p:spPr>
        <p:txBody>
          <a:bodyPr/>
          <a:lstStyle/>
          <a:p>
            <a:pPr marL="457200" indent="-457200">
              <a:lnSpc>
                <a:spcPct val="80000"/>
              </a:lnSpc>
              <a:buFontTx/>
              <a:buNone/>
            </a:pPr>
            <a:r>
              <a:rPr lang="en-US" sz="2000" smtClean="0"/>
              <a:t>__global__ void MatrixMulKernel(float* d_M, float* d_N, float* d_P, int Width)</a:t>
            </a:r>
          </a:p>
          <a:p>
            <a:pPr marL="457200" indent="-457200">
              <a:lnSpc>
                <a:spcPct val="80000"/>
              </a:lnSpc>
              <a:buFontTx/>
              <a:buNone/>
            </a:pPr>
            <a:r>
              <a:rPr lang="en-US" sz="2000" smtClean="0"/>
              <a:t>{</a:t>
            </a:r>
          </a:p>
          <a:p>
            <a:pPr marL="457200" indent="-457200">
              <a:lnSpc>
                <a:spcPct val="80000"/>
              </a:lnSpc>
              <a:buFontTx/>
              <a:buNone/>
            </a:pPr>
            <a:r>
              <a:rPr lang="en-US" sz="1600" smtClean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// Calculate the row index of the Pd element and M</a:t>
            </a:r>
          </a:p>
          <a:p>
            <a:pPr marL="457200" indent="-457200">
              <a:lnSpc>
                <a:spcPct val="80000"/>
              </a:lnSpc>
              <a:buFontTx/>
              <a:buNone/>
            </a:pPr>
            <a:r>
              <a:rPr lang="en-US" sz="2400" smtClean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int Row = blockIdx.y*TILE_WIDTH + threadIdx.y;</a:t>
            </a:r>
          </a:p>
          <a:p>
            <a:pPr marL="457200" indent="-457200">
              <a:lnSpc>
                <a:spcPct val="80000"/>
              </a:lnSpc>
              <a:buFontTx/>
              <a:buNone/>
            </a:pPr>
            <a:r>
              <a:rPr lang="en-US" sz="1600" smtClean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// Calculate the column idenx of Pd and N</a:t>
            </a:r>
          </a:p>
          <a:p>
            <a:pPr marL="457200" indent="-457200">
              <a:lnSpc>
                <a:spcPct val="80000"/>
              </a:lnSpc>
              <a:buFontTx/>
              <a:buNone/>
            </a:pPr>
            <a:r>
              <a:rPr lang="en-US" sz="2400" smtClean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int Col = blockIdx.x*TILE_WIDTH + threadIdx.x;</a:t>
            </a:r>
          </a:p>
          <a:p>
            <a:pPr marL="457200" indent="-457200">
              <a:lnSpc>
                <a:spcPct val="80000"/>
              </a:lnSpc>
              <a:buFontTx/>
              <a:buNone/>
            </a:pPr>
            <a:endParaRPr lang="en-US" sz="2400" smtClean="0">
              <a:latin typeface="Courier New" pitchFamily="49" charset="0"/>
              <a:ea typeface="Times New Roman" pitchFamily="18" charset="0"/>
              <a:cs typeface="Courier New" pitchFamily="49" charset="0"/>
            </a:endParaRPr>
          </a:p>
          <a:p>
            <a:pPr marL="457200" indent="-457200">
              <a:lnSpc>
                <a:spcPct val="80000"/>
              </a:lnSpc>
              <a:buFontTx/>
              <a:buNone/>
            </a:pPr>
            <a:r>
              <a:rPr lang="en-US" sz="2400" smtClean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float Pvalue = 0;</a:t>
            </a:r>
          </a:p>
          <a:p>
            <a:pPr marL="457200" indent="-457200">
              <a:lnSpc>
                <a:spcPct val="80000"/>
              </a:lnSpc>
              <a:buFontTx/>
              <a:buNone/>
            </a:pPr>
            <a:r>
              <a:rPr lang="en-US" sz="1800" smtClean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// each thread computes one element of the block sub-matrix</a:t>
            </a:r>
          </a:p>
          <a:p>
            <a:pPr marL="457200" indent="-457200">
              <a:lnSpc>
                <a:spcPct val="80000"/>
              </a:lnSpc>
              <a:buFontTx/>
              <a:buNone/>
            </a:pPr>
            <a:r>
              <a:rPr lang="en-US" sz="2400" smtClean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for (int k = 0; k &lt; Width; ++k)</a:t>
            </a:r>
          </a:p>
          <a:p>
            <a:pPr marL="457200" indent="-457200">
              <a:lnSpc>
                <a:spcPct val="80000"/>
              </a:lnSpc>
              <a:buFontTx/>
              <a:buNone/>
            </a:pPr>
            <a:r>
              <a:rPr lang="en-US" sz="2400" smtClean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 Pvalue += d_M[Row*Width+k]* d_N[k*Width+Col];</a:t>
            </a:r>
          </a:p>
          <a:p>
            <a:pPr marL="457200" indent="-457200">
              <a:lnSpc>
                <a:spcPct val="80000"/>
              </a:lnSpc>
              <a:buFontTx/>
              <a:buNone/>
            </a:pPr>
            <a:endParaRPr lang="en-US" sz="2400" smtClean="0">
              <a:latin typeface="Courier New" pitchFamily="49" charset="0"/>
              <a:ea typeface="Times New Roman" pitchFamily="18" charset="0"/>
              <a:cs typeface="Courier New" pitchFamily="49" charset="0"/>
            </a:endParaRPr>
          </a:p>
          <a:p>
            <a:pPr marL="457200" indent="-457200">
              <a:lnSpc>
                <a:spcPct val="80000"/>
              </a:lnSpc>
              <a:buFontTx/>
              <a:buNone/>
            </a:pPr>
            <a:r>
              <a:rPr lang="en-US" sz="2400" smtClean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d_P[Row*Width+Col] = Pvalue;</a:t>
            </a:r>
          </a:p>
          <a:p>
            <a:pPr marL="457200" indent="-457200">
              <a:lnSpc>
                <a:spcPct val="80000"/>
              </a:lnSpc>
              <a:buFontTx/>
              <a:buNone/>
            </a:pPr>
            <a:r>
              <a:rPr lang="en-US" sz="2400" smtClean="0">
                <a:ea typeface="Times New Roman" pitchFamily="18" charset="0"/>
                <a:cs typeface="Courier New" pitchFamily="49" charset="0"/>
              </a:rPr>
              <a:t>}</a:t>
            </a:r>
          </a:p>
        </p:txBody>
      </p:sp>
      <p:sp>
        <p:nvSpPr>
          <p:cNvPr id="8196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>
                <a:solidFill>
                  <a:schemeClr val="tx1"/>
                </a:solidFill>
                <a:latin typeface="Palatino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Palatino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9pPr>
          </a:lstStyle>
          <a:p>
            <a:pPr eaLnBrk="1" hangingPunct="1"/>
            <a:fld id="{32E8F708-A6D9-429F-BEEC-48E5558D88E7}" type="slidenum">
              <a:rPr lang="en-US" sz="1400" smtClean="0">
                <a:latin typeface="Times New Roman" pitchFamily="18" charset="0"/>
              </a:rPr>
              <a:pPr eaLnBrk="1" hangingPunct="1"/>
              <a:t>15</a:t>
            </a:fld>
            <a:endParaRPr lang="en-US" sz="1400" smtClean="0">
              <a:latin typeface="Times New Roman" pitchFamily="18" charset="0"/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>
                <a:solidFill>
                  <a:schemeClr val="tx1"/>
                </a:solidFill>
                <a:latin typeface="Palatino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Palatino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9pPr>
          </a:lstStyle>
          <a:p>
            <a:pPr eaLnBrk="1" hangingPunct="1"/>
            <a:fld id="{C2244841-9FE7-4D6C-BF01-85984A11B294}" type="slidenum">
              <a:rPr lang="en-US" sz="1400" smtClean="0">
                <a:latin typeface="Times New Roman" pitchFamily="18" charset="0"/>
              </a:rPr>
              <a:pPr eaLnBrk="1" hangingPunct="1"/>
              <a:t>16</a:t>
            </a:fld>
            <a:endParaRPr lang="en-US" sz="1400" smtClean="0">
              <a:latin typeface="Times New Roman" pitchFamily="18" charset="0"/>
            </a:endParaRPr>
          </a:p>
        </p:txBody>
      </p:sp>
      <p:sp>
        <p:nvSpPr>
          <p:cNvPr id="35843" name="Oval 41"/>
          <p:cNvSpPr>
            <a:spLocks noChangeArrowheads="1"/>
          </p:cNvSpPr>
          <p:nvPr/>
        </p:nvSpPr>
        <p:spPr bwMode="auto">
          <a:xfrm>
            <a:off x="5486400" y="4267200"/>
            <a:ext cx="2667000" cy="2286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844" name="Text Box 6"/>
          <p:cNvSpPr txBox="1">
            <a:spLocks noChangeArrowheads="1"/>
          </p:cNvSpPr>
          <p:nvPr/>
        </p:nvSpPr>
        <p:spPr bwMode="auto">
          <a:xfrm>
            <a:off x="5326063" y="1751013"/>
            <a:ext cx="3706812" cy="3963987"/>
          </a:xfrm>
          <a:prstGeom prst="rect">
            <a:avLst/>
          </a:prstGeom>
          <a:solidFill>
            <a:srgbClr val="99CCFF"/>
          </a:solidFill>
          <a:ln w="9525">
            <a:solidFill>
              <a:srgbClr val="969696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 sz="1600">
                <a:solidFill>
                  <a:schemeClr val="tx1"/>
                </a:solidFill>
                <a:latin typeface="Palatino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Palatino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9pPr>
          </a:lstStyle>
          <a:p>
            <a:pPr eaLnBrk="1" hangingPunct="1"/>
            <a:r>
              <a:rPr lang="en-US" sz="1200" b="1">
                <a:solidFill>
                  <a:srgbClr val="003300"/>
                </a:solidFill>
                <a:latin typeface="Arial" pitchFamily="34" charset="0"/>
              </a:rPr>
              <a:t>Grid</a:t>
            </a:r>
          </a:p>
        </p:txBody>
      </p:sp>
      <p:sp>
        <p:nvSpPr>
          <p:cNvPr id="35845" name="Text Box 9"/>
          <p:cNvSpPr txBox="1">
            <a:spLocks noChangeArrowheads="1"/>
          </p:cNvSpPr>
          <p:nvPr/>
        </p:nvSpPr>
        <p:spPr bwMode="auto">
          <a:xfrm>
            <a:off x="5386388" y="4519613"/>
            <a:ext cx="3605212" cy="425450"/>
          </a:xfrm>
          <a:prstGeom prst="rect">
            <a:avLst/>
          </a:prstGeom>
          <a:solidFill>
            <a:srgbClr val="FF6600"/>
          </a:solidFill>
          <a:ln w="9525">
            <a:solidFill>
              <a:srgbClr val="969696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 sz="1600">
                <a:solidFill>
                  <a:schemeClr val="tx1"/>
                </a:solidFill>
                <a:latin typeface="Palatino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Palatino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9pPr>
          </a:lstStyle>
          <a:p>
            <a:pPr eaLnBrk="1" hangingPunct="1"/>
            <a:r>
              <a:rPr lang="en-US" sz="1200" b="1">
                <a:solidFill>
                  <a:srgbClr val="003300"/>
                </a:solidFill>
                <a:latin typeface="Arial" pitchFamily="34" charset="0"/>
              </a:rPr>
              <a:t>Global Memory</a:t>
            </a:r>
            <a:endParaRPr lang="en-US" sz="1200">
              <a:solidFill>
                <a:srgbClr val="003300"/>
              </a:solidFill>
              <a:latin typeface="Arial" pitchFamily="34" charset="0"/>
            </a:endParaRPr>
          </a:p>
        </p:txBody>
      </p:sp>
      <p:sp>
        <p:nvSpPr>
          <p:cNvPr id="35846" name="Text Box 12"/>
          <p:cNvSpPr txBox="1">
            <a:spLocks noChangeArrowheads="1"/>
          </p:cNvSpPr>
          <p:nvPr/>
        </p:nvSpPr>
        <p:spPr bwMode="auto">
          <a:xfrm>
            <a:off x="5375275" y="2244725"/>
            <a:ext cx="1771650" cy="2160588"/>
          </a:xfrm>
          <a:prstGeom prst="rect">
            <a:avLst/>
          </a:prstGeom>
          <a:solidFill>
            <a:srgbClr val="FFCC00"/>
          </a:solidFill>
          <a:ln w="9525">
            <a:solidFill>
              <a:srgbClr val="969696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 sz="1600">
                <a:solidFill>
                  <a:schemeClr val="tx1"/>
                </a:solidFill>
                <a:latin typeface="Palatino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Palatino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9pPr>
          </a:lstStyle>
          <a:p>
            <a:pPr eaLnBrk="1" hangingPunct="1"/>
            <a:r>
              <a:rPr lang="en-US" sz="1200" b="1">
                <a:solidFill>
                  <a:srgbClr val="003300"/>
                </a:solidFill>
                <a:latin typeface="Arial" pitchFamily="34" charset="0"/>
              </a:rPr>
              <a:t>Block (0, 0)</a:t>
            </a:r>
          </a:p>
        </p:txBody>
      </p:sp>
      <p:sp>
        <p:nvSpPr>
          <p:cNvPr id="35847" name="Text Box 13"/>
          <p:cNvSpPr txBox="1">
            <a:spLocks noChangeArrowheads="1"/>
          </p:cNvSpPr>
          <p:nvPr/>
        </p:nvSpPr>
        <p:spPr bwMode="auto">
          <a:xfrm>
            <a:off x="5424488" y="2754313"/>
            <a:ext cx="1682750" cy="349250"/>
          </a:xfrm>
          <a:prstGeom prst="rect">
            <a:avLst/>
          </a:prstGeom>
          <a:solidFill>
            <a:srgbClr val="FF6600"/>
          </a:solidFill>
          <a:ln w="9525">
            <a:solidFill>
              <a:srgbClr val="969696"/>
            </a:solidFill>
            <a:miter lim="800000"/>
            <a:headEnd/>
            <a:tailEnd/>
          </a:ln>
        </p:spPr>
        <p:txBody>
          <a:bodyPr lIns="0" tIns="91440" rIns="0" bIns="0"/>
          <a:lstStyle>
            <a:lvl1pPr eaLnBrk="0" hangingPunct="0">
              <a:defRPr sz="1600">
                <a:solidFill>
                  <a:schemeClr val="tx1"/>
                </a:solidFill>
                <a:latin typeface="Palatino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Palatino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9pPr>
          </a:lstStyle>
          <a:p>
            <a:pPr algn="ctr" eaLnBrk="1" hangingPunct="1"/>
            <a:r>
              <a:rPr lang="en-US" sz="1000" b="1">
                <a:solidFill>
                  <a:srgbClr val="003300"/>
                </a:solidFill>
                <a:latin typeface="Arial" pitchFamily="34" charset="0"/>
              </a:rPr>
              <a:t>Shared Memory</a:t>
            </a:r>
            <a:endParaRPr lang="en-US" sz="1000">
              <a:solidFill>
                <a:srgbClr val="003300"/>
              </a:solidFill>
              <a:latin typeface="Arial" pitchFamily="34" charset="0"/>
            </a:endParaRPr>
          </a:p>
        </p:txBody>
      </p:sp>
      <p:sp>
        <p:nvSpPr>
          <p:cNvPr id="35848" name="Text Box 16"/>
          <p:cNvSpPr txBox="1">
            <a:spLocks noChangeArrowheads="1"/>
          </p:cNvSpPr>
          <p:nvPr/>
        </p:nvSpPr>
        <p:spPr bwMode="auto">
          <a:xfrm>
            <a:off x="5414963" y="3783013"/>
            <a:ext cx="820737" cy="487362"/>
          </a:xfrm>
          <a:prstGeom prst="rect">
            <a:avLst/>
          </a:prstGeom>
          <a:solidFill>
            <a:srgbClr val="99FF66"/>
          </a:solidFill>
          <a:ln w="9525">
            <a:solidFill>
              <a:srgbClr val="969696"/>
            </a:solidFill>
            <a:miter lim="800000"/>
            <a:headEnd/>
            <a:tailEnd/>
          </a:ln>
        </p:spPr>
        <p:txBody>
          <a:bodyPr lIns="0" tIns="146304" rIns="0" bIns="0"/>
          <a:lstStyle>
            <a:lvl1pPr eaLnBrk="0" hangingPunct="0">
              <a:defRPr sz="1600">
                <a:solidFill>
                  <a:schemeClr val="tx1"/>
                </a:solidFill>
                <a:latin typeface="Palatino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Palatino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9pPr>
          </a:lstStyle>
          <a:p>
            <a:pPr algn="ctr" eaLnBrk="1" hangingPunct="1"/>
            <a:r>
              <a:rPr lang="en-US" sz="1000" b="1">
                <a:solidFill>
                  <a:srgbClr val="003300"/>
                </a:solidFill>
                <a:latin typeface="Arial" pitchFamily="34" charset="0"/>
              </a:rPr>
              <a:t>Thread (0, 0)</a:t>
            </a:r>
            <a:endParaRPr lang="en-US" sz="1000">
              <a:solidFill>
                <a:srgbClr val="003300"/>
              </a:solidFill>
              <a:latin typeface="Arial" pitchFamily="34" charset="0"/>
            </a:endParaRPr>
          </a:p>
        </p:txBody>
      </p:sp>
      <p:sp>
        <p:nvSpPr>
          <p:cNvPr id="35849" name="Text Box 17"/>
          <p:cNvSpPr txBox="1">
            <a:spLocks noChangeArrowheads="1"/>
          </p:cNvSpPr>
          <p:nvPr/>
        </p:nvSpPr>
        <p:spPr bwMode="auto">
          <a:xfrm>
            <a:off x="5414963" y="3257550"/>
            <a:ext cx="622300" cy="298450"/>
          </a:xfrm>
          <a:prstGeom prst="rect">
            <a:avLst/>
          </a:prstGeom>
          <a:solidFill>
            <a:srgbClr val="FF6600"/>
          </a:solidFill>
          <a:ln w="9525">
            <a:solidFill>
              <a:srgbClr val="969696"/>
            </a:solidFill>
            <a:miter lim="800000"/>
            <a:headEnd/>
            <a:tailEnd/>
          </a:ln>
        </p:spPr>
        <p:txBody>
          <a:bodyPr lIns="0" tIns="0" rIns="0" bIns="0"/>
          <a:lstStyle>
            <a:lvl1pPr eaLnBrk="0" hangingPunct="0">
              <a:defRPr sz="1600">
                <a:solidFill>
                  <a:schemeClr val="tx1"/>
                </a:solidFill>
                <a:latin typeface="Palatino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Palatino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9pPr>
          </a:lstStyle>
          <a:p>
            <a:pPr algn="ctr" eaLnBrk="1" hangingPunct="1"/>
            <a:r>
              <a:rPr lang="en-US" sz="1000" b="1">
                <a:solidFill>
                  <a:srgbClr val="003300"/>
                </a:solidFill>
                <a:latin typeface="Arial" pitchFamily="34" charset="0"/>
              </a:rPr>
              <a:t>Registers</a:t>
            </a:r>
            <a:endParaRPr lang="en-US" sz="1000">
              <a:solidFill>
                <a:srgbClr val="003300"/>
              </a:solidFill>
              <a:latin typeface="Arial" pitchFamily="34" charset="0"/>
            </a:endParaRPr>
          </a:p>
        </p:txBody>
      </p:sp>
      <p:sp>
        <p:nvSpPr>
          <p:cNvPr id="35850" name="Line 18"/>
          <p:cNvSpPr>
            <a:spLocks noChangeShapeType="1"/>
          </p:cNvSpPr>
          <p:nvPr/>
        </p:nvSpPr>
        <p:spPr bwMode="auto">
          <a:xfrm flipV="1">
            <a:off x="6134100" y="3105150"/>
            <a:ext cx="3175" cy="668338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triangle" w="lg" len="med"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851" name="Line 19"/>
          <p:cNvSpPr>
            <a:spLocks noChangeShapeType="1"/>
          </p:cNvSpPr>
          <p:nvPr/>
        </p:nvSpPr>
        <p:spPr bwMode="auto">
          <a:xfrm flipV="1">
            <a:off x="5726113" y="3551238"/>
            <a:ext cx="0" cy="22225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triangle" w="lg" len="med"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852" name="Line 21"/>
          <p:cNvSpPr>
            <a:spLocks noChangeShapeType="1"/>
          </p:cNvSpPr>
          <p:nvPr/>
        </p:nvSpPr>
        <p:spPr bwMode="auto">
          <a:xfrm>
            <a:off x="6013450" y="4275138"/>
            <a:ext cx="0" cy="24447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triangle" w="lg" len="med"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853" name="Text Box 26"/>
          <p:cNvSpPr txBox="1">
            <a:spLocks noChangeArrowheads="1"/>
          </p:cNvSpPr>
          <p:nvPr/>
        </p:nvSpPr>
        <p:spPr bwMode="auto">
          <a:xfrm>
            <a:off x="6286500" y="3783013"/>
            <a:ext cx="820738" cy="487362"/>
          </a:xfrm>
          <a:prstGeom prst="rect">
            <a:avLst/>
          </a:prstGeom>
          <a:solidFill>
            <a:srgbClr val="99FF66"/>
          </a:solidFill>
          <a:ln w="9525">
            <a:solidFill>
              <a:srgbClr val="969696"/>
            </a:solidFill>
            <a:miter lim="800000"/>
            <a:headEnd/>
            <a:tailEnd/>
          </a:ln>
        </p:spPr>
        <p:txBody>
          <a:bodyPr lIns="0" tIns="146304" rIns="0" bIns="0"/>
          <a:lstStyle>
            <a:lvl1pPr eaLnBrk="0" hangingPunct="0">
              <a:defRPr sz="1600">
                <a:solidFill>
                  <a:schemeClr val="tx1"/>
                </a:solidFill>
                <a:latin typeface="Palatino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Palatino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9pPr>
          </a:lstStyle>
          <a:p>
            <a:pPr algn="ctr" eaLnBrk="1" hangingPunct="1"/>
            <a:r>
              <a:rPr lang="en-US" sz="1000" b="1">
                <a:solidFill>
                  <a:srgbClr val="003300"/>
                </a:solidFill>
                <a:latin typeface="Arial" pitchFamily="34" charset="0"/>
              </a:rPr>
              <a:t>Thread (1, 0)</a:t>
            </a:r>
            <a:endParaRPr lang="en-US" sz="1000">
              <a:solidFill>
                <a:srgbClr val="003300"/>
              </a:solidFill>
              <a:latin typeface="Arial" pitchFamily="34" charset="0"/>
            </a:endParaRPr>
          </a:p>
        </p:txBody>
      </p:sp>
      <p:sp>
        <p:nvSpPr>
          <p:cNvPr id="35854" name="Text Box 27"/>
          <p:cNvSpPr txBox="1">
            <a:spLocks noChangeArrowheads="1"/>
          </p:cNvSpPr>
          <p:nvPr/>
        </p:nvSpPr>
        <p:spPr bwMode="auto">
          <a:xfrm>
            <a:off x="6286500" y="3257550"/>
            <a:ext cx="620713" cy="298450"/>
          </a:xfrm>
          <a:prstGeom prst="rect">
            <a:avLst/>
          </a:prstGeom>
          <a:solidFill>
            <a:srgbClr val="FF6600"/>
          </a:solidFill>
          <a:ln w="9525">
            <a:solidFill>
              <a:srgbClr val="969696"/>
            </a:solidFill>
            <a:miter lim="800000"/>
            <a:headEnd/>
            <a:tailEnd/>
          </a:ln>
        </p:spPr>
        <p:txBody>
          <a:bodyPr lIns="0" tIns="0" rIns="0" bIns="0"/>
          <a:lstStyle>
            <a:lvl1pPr eaLnBrk="0" hangingPunct="0">
              <a:defRPr sz="1600">
                <a:solidFill>
                  <a:schemeClr val="tx1"/>
                </a:solidFill>
                <a:latin typeface="Palatino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Palatino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9pPr>
          </a:lstStyle>
          <a:p>
            <a:pPr algn="ctr" eaLnBrk="1" hangingPunct="1"/>
            <a:r>
              <a:rPr lang="en-US" sz="1000" b="1">
                <a:solidFill>
                  <a:srgbClr val="003300"/>
                </a:solidFill>
                <a:latin typeface="Arial" pitchFamily="34" charset="0"/>
              </a:rPr>
              <a:t>Registers</a:t>
            </a:r>
            <a:endParaRPr lang="en-US" sz="1000">
              <a:solidFill>
                <a:srgbClr val="003300"/>
              </a:solidFill>
              <a:latin typeface="Arial" pitchFamily="34" charset="0"/>
            </a:endParaRPr>
          </a:p>
        </p:txBody>
      </p:sp>
      <p:sp>
        <p:nvSpPr>
          <p:cNvPr id="35855" name="Line 28"/>
          <p:cNvSpPr>
            <a:spLocks noChangeShapeType="1"/>
          </p:cNvSpPr>
          <p:nvPr/>
        </p:nvSpPr>
        <p:spPr bwMode="auto">
          <a:xfrm flipV="1">
            <a:off x="7004050" y="3105150"/>
            <a:ext cx="3175" cy="668338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triangle" w="lg" len="med"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856" name="Line 29"/>
          <p:cNvSpPr>
            <a:spLocks noChangeShapeType="1"/>
          </p:cNvSpPr>
          <p:nvPr/>
        </p:nvSpPr>
        <p:spPr bwMode="auto">
          <a:xfrm flipV="1">
            <a:off x="6597650" y="3551238"/>
            <a:ext cx="0" cy="22225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triangle" w="lg" len="med"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857" name="Line 31"/>
          <p:cNvSpPr>
            <a:spLocks noChangeShapeType="1"/>
          </p:cNvSpPr>
          <p:nvPr/>
        </p:nvSpPr>
        <p:spPr bwMode="auto">
          <a:xfrm>
            <a:off x="6884988" y="4275138"/>
            <a:ext cx="0" cy="24447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triangle" w="lg" len="med"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858" name="Text Box 35"/>
          <p:cNvSpPr txBox="1">
            <a:spLocks noChangeArrowheads="1"/>
          </p:cNvSpPr>
          <p:nvPr/>
        </p:nvSpPr>
        <p:spPr bwMode="auto">
          <a:xfrm>
            <a:off x="7212013" y="2244725"/>
            <a:ext cx="1771650" cy="2160588"/>
          </a:xfrm>
          <a:prstGeom prst="rect">
            <a:avLst/>
          </a:prstGeom>
          <a:solidFill>
            <a:srgbClr val="FFCC00"/>
          </a:solidFill>
          <a:ln w="9525">
            <a:solidFill>
              <a:srgbClr val="969696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 sz="1600">
                <a:solidFill>
                  <a:schemeClr val="tx1"/>
                </a:solidFill>
                <a:latin typeface="Palatino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Palatino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9pPr>
          </a:lstStyle>
          <a:p>
            <a:pPr eaLnBrk="1" hangingPunct="1"/>
            <a:r>
              <a:rPr lang="en-US" sz="1200" b="1">
                <a:solidFill>
                  <a:srgbClr val="003300"/>
                </a:solidFill>
                <a:latin typeface="Arial" pitchFamily="34" charset="0"/>
              </a:rPr>
              <a:t>Block (1, 0)</a:t>
            </a:r>
            <a:endParaRPr lang="en-US" sz="1800">
              <a:solidFill>
                <a:srgbClr val="003300"/>
              </a:solidFill>
              <a:latin typeface="Arial" pitchFamily="34" charset="0"/>
            </a:endParaRPr>
          </a:p>
        </p:txBody>
      </p:sp>
      <p:sp>
        <p:nvSpPr>
          <p:cNvPr id="35859" name="Text Box 36"/>
          <p:cNvSpPr txBox="1">
            <a:spLocks noChangeArrowheads="1"/>
          </p:cNvSpPr>
          <p:nvPr/>
        </p:nvSpPr>
        <p:spPr bwMode="auto">
          <a:xfrm>
            <a:off x="7259638" y="2754313"/>
            <a:ext cx="1684337" cy="349250"/>
          </a:xfrm>
          <a:prstGeom prst="rect">
            <a:avLst/>
          </a:prstGeom>
          <a:solidFill>
            <a:srgbClr val="FF6600"/>
          </a:solidFill>
          <a:ln w="9525">
            <a:solidFill>
              <a:srgbClr val="969696"/>
            </a:solidFill>
            <a:miter lim="800000"/>
            <a:headEnd/>
            <a:tailEnd/>
          </a:ln>
        </p:spPr>
        <p:txBody>
          <a:bodyPr lIns="0" tIns="91440" rIns="0" bIns="0"/>
          <a:lstStyle>
            <a:lvl1pPr eaLnBrk="0" hangingPunct="0">
              <a:defRPr sz="1600">
                <a:solidFill>
                  <a:schemeClr val="tx1"/>
                </a:solidFill>
                <a:latin typeface="Palatino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Palatino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9pPr>
          </a:lstStyle>
          <a:p>
            <a:pPr algn="ctr" eaLnBrk="1" hangingPunct="1"/>
            <a:r>
              <a:rPr lang="en-US" sz="1000" b="1">
                <a:solidFill>
                  <a:srgbClr val="003300"/>
                </a:solidFill>
                <a:latin typeface="Arial" pitchFamily="34" charset="0"/>
              </a:rPr>
              <a:t>Shared Memory</a:t>
            </a:r>
            <a:endParaRPr lang="en-US" sz="1000">
              <a:solidFill>
                <a:srgbClr val="003300"/>
              </a:solidFill>
              <a:latin typeface="Arial" pitchFamily="34" charset="0"/>
            </a:endParaRPr>
          </a:p>
        </p:txBody>
      </p:sp>
      <p:sp>
        <p:nvSpPr>
          <p:cNvPr id="35860" name="Text Box 39"/>
          <p:cNvSpPr txBox="1">
            <a:spLocks noChangeArrowheads="1"/>
          </p:cNvSpPr>
          <p:nvPr/>
        </p:nvSpPr>
        <p:spPr bwMode="auto">
          <a:xfrm>
            <a:off x="7251700" y="3783013"/>
            <a:ext cx="820738" cy="487362"/>
          </a:xfrm>
          <a:prstGeom prst="rect">
            <a:avLst/>
          </a:prstGeom>
          <a:solidFill>
            <a:srgbClr val="99FF66"/>
          </a:solidFill>
          <a:ln w="9525">
            <a:solidFill>
              <a:srgbClr val="969696"/>
            </a:solidFill>
            <a:miter lim="800000"/>
            <a:headEnd/>
            <a:tailEnd/>
          </a:ln>
        </p:spPr>
        <p:txBody>
          <a:bodyPr lIns="0" tIns="146304" rIns="0" bIns="0"/>
          <a:lstStyle>
            <a:lvl1pPr eaLnBrk="0" hangingPunct="0">
              <a:defRPr sz="1600">
                <a:solidFill>
                  <a:schemeClr val="tx1"/>
                </a:solidFill>
                <a:latin typeface="Palatino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Palatino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9pPr>
          </a:lstStyle>
          <a:p>
            <a:pPr algn="ctr" eaLnBrk="1" hangingPunct="1"/>
            <a:r>
              <a:rPr lang="en-US" sz="1000" b="1">
                <a:solidFill>
                  <a:srgbClr val="003300"/>
                </a:solidFill>
                <a:latin typeface="Arial" pitchFamily="34" charset="0"/>
              </a:rPr>
              <a:t>Thread (0, 0)</a:t>
            </a:r>
            <a:endParaRPr lang="en-US" sz="1000">
              <a:solidFill>
                <a:srgbClr val="003300"/>
              </a:solidFill>
              <a:latin typeface="Arial" pitchFamily="34" charset="0"/>
            </a:endParaRPr>
          </a:p>
        </p:txBody>
      </p:sp>
      <p:sp>
        <p:nvSpPr>
          <p:cNvPr id="35861" name="Text Box 40"/>
          <p:cNvSpPr txBox="1">
            <a:spLocks noChangeArrowheads="1"/>
          </p:cNvSpPr>
          <p:nvPr/>
        </p:nvSpPr>
        <p:spPr bwMode="auto">
          <a:xfrm>
            <a:off x="7251700" y="3257550"/>
            <a:ext cx="620713" cy="298450"/>
          </a:xfrm>
          <a:prstGeom prst="rect">
            <a:avLst/>
          </a:prstGeom>
          <a:solidFill>
            <a:srgbClr val="FF6600"/>
          </a:solidFill>
          <a:ln w="9525">
            <a:solidFill>
              <a:srgbClr val="969696"/>
            </a:solidFill>
            <a:miter lim="800000"/>
            <a:headEnd/>
            <a:tailEnd/>
          </a:ln>
        </p:spPr>
        <p:txBody>
          <a:bodyPr lIns="0" tIns="0" rIns="0" bIns="0"/>
          <a:lstStyle>
            <a:lvl1pPr eaLnBrk="0" hangingPunct="0">
              <a:defRPr sz="1600">
                <a:solidFill>
                  <a:schemeClr val="tx1"/>
                </a:solidFill>
                <a:latin typeface="Palatino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Palatino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9pPr>
          </a:lstStyle>
          <a:p>
            <a:pPr algn="ctr" eaLnBrk="1" hangingPunct="1"/>
            <a:r>
              <a:rPr lang="en-US" sz="1000" b="1">
                <a:solidFill>
                  <a:srgbClr val="003300"/>
                </a:solidFill>
                <a:latin typeface="Arial" pitchFamily="34" charset="0"/>
              </a:rPr>
              <a:t>Registers</a:t>
            </a:r>
            <a:endParaRPr lang="en-US" sz="1000">
              <a:solidFill>
                <a:srgbClr val="003300"/>
              </a:solidFill>
              <a:latin typeface="Arial" pitchFamily="34" charset="0"/>
            </a:endParaRPr>
          </a:p>
        </p:txBody>
      </p:sp>
      <p:sp>
        <p:nvSpPr>
          <p:cNvPr id="35862" name="Line 41"/>
          <p:cNvSpPr>
            <a:spLocks noChangeShapeType="1"/>
          </p:cNvSpPr>
          <p:nvPr/>
        </p:nvSpPr>
        <p:spPr bwMode="auto">
          <a:xfrm flipV="1">
            <a:off x="7969250" y="3105150"/>
            <a:ext cx="3175" cy="668338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triangle" w="lg" len="med"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863" name="Line 42"/>
          <p:cNvSpPr>
            <a:spLocks noChangeShapeType="1"/>
          </p:cNvSpPr>
          <p:nvPr/>
        </p:nvSpPr>
        <p:spPr bwMode="auto">
          <a:xfrm flipV="1">
            <a:off x="7562850" y="3551238"/>
            <a:ext cx="0" cy="22225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triangle" w="lg" len="med"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864" name="Line 44"/>
          <p:cNvSpPr>
            <a:spLocks noChangeShapeType="1"/>
          </p:cNvSpPr>
          <p:nvPr/>
        </p:nvSpPr>
        <p:spPr bwMode="auto">
          <a:xfrm>
            <a:off x="7850188" y="4275138"/>
            <a:ext cx="0" cy="24447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triangle" w="lg" len="med"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865" name="Text Box 49"/>
          <p:cNvSpPr txBox="1">
            <a:spLocks noChangeArrowheads="1"/>
          </p:cNvSpPr>
          <p:nvPr/>
        </p:nvSpPr>
        <p:spPr bwMode="auto">
          <a:xfrm>
            <a:off x="8123238" y="3783013"/>
            <a:ext cx="820737" cy="487362"/>
          </a:xfrm>
          <a:prstGeom prst="rect">
            <a:avLst/>
          </a:prstGeom>
          <a:solidFill>
            <a:srgbClr val="99FF66"/>
          </a:solidFill>
          <a:ln w="9525">
            <a:solidFill>
              <a:srgbClr val="969696"/>
            </a:solidFill>
            <a:miter lim="800000"/>
            <a:headEnd/>
            <a:tailEnd/>
          </a:ln>
        </p:spPr>
        <p:txBody>
          <a:bodyPr lIns="0" tIns="146304" rIns="0" bIns="0"/>
          <a:lstStyle>
            <a:lvl1pPr eaLnBrk="0" hangingPunct="0">
              <a:defRPr sz="1600">
                <a:solidFill>
                  <a:schemeClr val="tx1"/>
                </a:solidFill>
                <a:latin typeface="Palatino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Palatino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9pPr>
          </a:lstStyle>
          <a:p>
            <a:pPr algn="ctr" eaLnBrk="1" hangingPunct="1"/>
            <a:r>
              <a:rPr lang="en-US" sz="1000" b="1">
                <a:solidFill>
                  <a:srgbClr val="003300"/>
                </a:solidFill>
                <a:latin typeface="Arial" pitchFamily="34" charset="0"/>
              </a:rPr>
              <a:t>Thread (1, 0)</a:t>
            </a:r>
            <a:endParaRPr lang="en-US" sz="1000">
              <a:solidFill>
                <a:srgbClr val="003300"/>
              </a:solidFill>
              <a:latin typeface="Arial" pitchFamily="34" charset="0"/>
            </a:endParaRPr>
          </a:p>
        </p:txBody>
      </p:sp>
      <p:sp>
        <p:nvSpPr>
          <p:cNvPr id="35866" name="Text Box 50"/>
          <p:cNvSpPr txBox="1">
            <a:spLocks noChangeArrowheads="1"/>
          </p:cNvSpPr>
          <p:nvPr/>
        </p:nvSpPr>
        <p:spPr bwMode="auto">
          <a:xfrm>
            <a:off x="8123238" y="3257550"/>
            <a:ext cx="620712" cy="298450"/>
          </a:xfrm>
          <a:prstGeom prst="rect">
            <a:avLst/>
          </a:prstGeom>
          <a:solidFill>
            <a:srgbClr val="FF6600"/>
          </a:solidFill>
          <a:ln w="9525">
            <a:solidFill>
              <a:srgbClr val="969696"/>
            </a:solidFill>
            <a:miter lim="800000"/>
            <a:headEnd/>
            <a:tailEnd/>
          </a:ln>
        </p:spPr>
        <p:txBody>
          <a:bodyPr lIns="0" tIns="0" rIns="0" bIns="0"/>
          <a:lstStyle>
            <a:lvl1pPr eaLnBrk="0" hangingPunct="0">
              <a:defRPr sz="1600">
                <a:solidFill>
                  <a:schemeClr val="tx1"/>
                </a:solidFill>
                <a:latin typeface="Palatino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Palatino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9pPr>
          </a:lstStyle>
          <a:p>
            <a:pPr algn="ctr" eaLnBrk="1" hangingPunct="1"/>
            <a:r>
              <a:rPr lang="en-US" sz="1000" b="1">
                <a:solidFill>
                  <a:srgbClr val="003300"/>
                </a:solidFill>
                <a:latin typeface="Arial" pitchFamily="34" charset="0"/>
              </a:rPr>
              <a:t>Registers</a:t>
            </a:r>
            <a:endParaRPr lang="en-US" sz="1000">
              <a:solidFill>
                <a:srgbClr val="003300"/>
              </a:solidFill>
              <a:latin typeface="Arial" pitchFamily="34" charset="0"/>
            </a:endParaRPr>
          </a:p>
        </p:txBody>
      </p:sp>
      <p:sp>
        <p:nvSpPr>
          <p:cNvPr id="35867" name="Line 51"/>
          <p:cNvSpPr>
            <a:spLocks noChangeShapeType="1"/>
          </p:cNvSpPr>
          <p:nvPr/>
        </p:nvSpPr>
        <p:spPr bwMode="auto">
          <a:xfrm flipV="1">
            <a:off x="8840788" y="3105150"/>
            <a:ext cx="3175" cy="668338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triangle" w="lg" len="med"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868" name="Line 52"/>
          <p:cNvSpPr>
            <a:spLocks noChangeShapeType="1"/>
          </p:cNvSpPr>
          <p:nvPr/>
        </p:nvSpPr>
        <p:spPr bwMode="auto">
          <a:xfrm flipV="1">
            <a:off x="8432800" y="3551238"/>
            <a:ext cx="0" cy="22225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triangle" w="lg" len="med"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869" name="Line 54"/>
          <p:cNvSpPr>
            <a:spLocks noChangeShapeType="1"/>
          </p:cNvSpPr>
          <p:nvPr/>
        </p:nvSpPr>
        <p:spPr bwMode="auto">
          <a:xfrm>
            <a:off x="8721725" y="4275138"/>
            <a:ext cx="0" cy="24447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triangle" w="lg" len="med"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870" name="Text Box 58"/>
          <p:cNvSpPr txBox="1">
            <a:spLocks noChangeArrowheads="1"/>
          </p:cNvSpPr>
          <p:nvPr/>
        </p:nvSpPr>
        <p:spPr bwMode="auto">
          <a:xfrm>
            <a:off x="4495800" y="4514850"/>
            <a:ext cx="563563" cy="819150"/>
          </a:xfrm>
          <a:prstGeom prst="rect">
            <a:avLst/>
          </a:prstGeom>
          <a:solidFill>
            <a:srgbClr val="99CCFF"/>
          </a:solidFill>
          <a:ln w="9525">
            <a:solidFill>
              <a:srgbClr val="969696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 sz="1600">
                <a:solidFill>
                  <a:schemeClr val="tx1"/>
                </a:solidFill>
                <a:latin typeface="Palatino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Palatino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9pPr>
          </a:lstStyle>
          <a:p>
            <a:pPr eaLnBrk="1" hangingPunct="1"/>
            <a:r>
              <a:rPr lang="en-US" sz="1200" b="1">
                <a:solidFill>
                  <a:srgbClr val="003300"/>
                </a:solidFill>
                <a:latin typeface="Arial" pitchFamily="34" charset="0"/>
              </a:rPr>
              <a:t>Host</a:t>
            </a:r>
          </a:p>
        </p:txBody>
      </p:sp>
      <p:sp>
        <p:nvSpPr>
          <p:cNvPr id="35871" name="Line 60"/>
          <p:cNvSpPr>
            <a:spLocks noChangeShapeType="1"/>
          </p:cNvSpPr>
          <p:nvPr/>
        </p:nvSpPr>
        <p:spPr bwMode="auto">
          <a:xfrm flipV="1">
            <a:off x="5059363" y="4727575"/>
            <a:ext cx="315912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triangle" w="lg" len="med"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872" name="Text Box 9"/>
          <p:cNvSpPr txBox="1">
            <a:spLocks noChangeArrowheads="1"/>
          </p:cNvSpPr>
          <p:nvPr/>
        </p:nvSpPr>
        <p:spPr bwMode="auto">
          <a:xfrm>
            <a:off x="5386388" y="5029200"/>
            <a:ext cx="3605212" cy="425450"/>
          </a:xfrm>
          <a:prstGeom prst="rect">
            <a:avLst/>
          </a:prstGeom>
          <a:solidFill>
            <a:srgbClr val="FF6600"/>
          </a:solidFill>
          <a:ln w="9525">
            <a:solidFill>
              <a:srgbClr val="969696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 sz="1600">
                <a:solidFill>
                  <a:schemeClr val="tx1"/>
                </a:solidFill>
                <a:latin typeface="Palatino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Palatino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9pPr>
          </a:lstStyle>
          <a:p>
            <a:pPr eaLnBrk="1" hangingPunct="1"/>
            <a:r>
              <a:rPr lang="en-US" sz="1200" b="1">
                <a:solidFill>
                  <a:srgbClr val="003300"/>
                </a:solidFill>
                <a:latin typeface="Arial" pitchFamily="34" charset="0"/>
              </a:rPr>
              <a:t>Constant Memory</a:t>
            </a:r>
            <a:endParaRPr lang="en-US" sz="1200">
              <a:solidFill>
                <a:srgbClr val="003300"/>
              </a:solidFill>
              <a:latin typeface="Arial" pitchFamily="34" charset="0"/>
            </a:endParaRPr>
          </a:p>
        </p:txBody>
      </p:sp>
      <p:sp>
        <p:nvSpPr>
          <p:cNvPr id="35873" name="Line 60"/>
          <p:cNvSpPr>
            <a:spLocks noChangeShapeType="1"/>
          </p:cNvSpPr>
          <p:nvPr/>
        </p:nvSpPr>
        <p:spPr bwMode="auto">
          <a:xfrm flipV="1">
            <a:off x="5059363" y="5181600"/>
            <a:ext cx="315912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triangle" w="lg" len="med"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874" name="Rectangle 2"/>
          <p:cNvSpPr>
            <a:spLocks noGrp="1" noChangeArrowheads="1"/>
          </p:cNvSpPr>
          <p:nvPr>
            <p:ph type="title"/>
          </p:nvPr>
        </p:nvSpPr>
        <p:spPr>
          <a:xfrm>
            <a:off x="876300" y="304800"/>
            <a:ext cx="7391400" cy="1066800"/>
          </a:xfrm>
        </p:spPr>
        <p:txBody>
          <a:bodyPr/>
          <a:lstStyle/>
          <a:p>
            <a:pPr eaLnBrk="1" hangingPunct="1"/>
            <a:r>
              <a:rPr lang="en-US" sz="3600" smtClean="0"/>
              <a:t>How about performance on Fermi?</a:t>
            </a:r>
          </a:p>
        </p:txBody>
      </p:sp>
      <p:sp>
        <p:nvSpPr>
          <p:cNvPr id="35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524000"/>
            <a:ext cx="4451350" cy="4572000"/>
          </a:xfrm>
        </p:spPr>
        <p:txBody>
          <a:bodyPr/>
          <a:lstStyle/>
          <a:p>
            <a:pPr marL="228600" indent="-228600" eaLnBrk="1" hangingPunct="1">
              <a:lnSpc>
                <a:spcPct val="90000"/>
              </a:lnSpc>
            </a:pPr>
            <a:r>
              <a:rPr lang="en-US" sz="2000" smtClean="0"/>
              <a:t>All threads access global memory for their input matrix elements</a:t>
            </a:r>
          </a:p>
          <a:p>
            <a:pPr marL="974725" lvl="1" indent="-403225" eaLnBrk="1" hangingPunct="1">
              <a:lnSpc>
                <a:spcPct val="90000"/>
              </a:lnSpc>
            </a:pPr>
            <a:r>
              <a:rPr lang="en-US" sz="1800" smtClean="0"/>
              <a:t>Two memory accesses (8 bytes) per floating point multiply-add</a:t>
            </a:r>
          </a:p>
          <a:p>
            <a:pPr marL="974725" lvl="1" indent="-403225" eaLnBrk="1" hangingPunct="1">
              <a:lnSpc>
                <a:spcPct val="90000"/>
              </a:lnSpc>
            </a:pPr>
            <a:r>
              <a:rPr lang="en-US" sz="1800" smtClean="0"/>
              <a:t>4B/s of memory bandwidth/FLOPS</a:t>
            </a:r>
          </a:p>
          <a:p>
            <a:pPr marL="974725" lvl="1" indent="-403225" eaLnBrk="1" hangingPunct="1">
              <a:lnSpc>
                <a:spcPct val="90000"/>
              </a:lnSpc>
            </a:pPr>
            <a:r>
              <a:rPr lang="en-US" sz="1800" smtClean="0"/>
              <a:t>4*1,000 = 4,000 GB/s required to achieve peak FLOP rating</a:t>
            </a:r>
          </a:p>
          <a:p>
            <a:pPr marL="974725" lvl="1" indent="-403225" eaLnBrk="1" hangingPunct="1">
              <a:lnSpc>
                <a:spcPct val="90000"/>
              </a:lnSpc>
            </a:pPr>
            <a:r>
              <a:rPr lang="en-US" sz="1800" smtClean="0"/>
              <a:t>150 GB/s limits the code at 37.5 GFLOPS</a:t>
            </a:r>
          </a:p>
          <a:p>
            <a:pPr marL="228600" indent="-228600" eaLnBrk="1" hangingPunct="1">
              <a:lnSpc>
                <a:spcPct val="90000"/>
              </a:lnSpc>
            </a:pPr>
            <a:r>
              <a:rPr lang="en-US" sz="2000" smtClean="0"/>
              <a:t>The actual code runs at about 25 GFLOPS</a:t>
            </a:r>
          </a:p>
          <a:p>
            <a:pPr marL="228600" indent="-228600" eaLnBrk="1" hangingPunct="1">
              <a:lnSpc>
                <a:spcPct val="90000"/>
              </a:lnSpc>
            </a:pPr>
            <a:r>
              <a:rPr lang="en-US" sz="2000" smtClean="0"/>
              <a:t>Need to drastically cut down memory accesses to get closer to the peak 1,000 GFLOPS</a:t>
            </a:r>
          </a:p>
        </p:txBody>
      </p:sp>
      <p:sp>
        <p:nvSpPr>
          <p:cNvPr id="35876" name="Line 42"/>
          <p:cNvSpPr>
            <a:spLocks noChangeShapeType="1"/>
          </p:cNvSpPr>
          <p:nvPr/>
        </p:nvSpPr>
        <p:spPr bwMode="auto">
          <a:xfrm>
            <a:off x="3733800" y="2057400"/>
            <a:ext cx="2209800" cy="2362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9215288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501650" y="0"/>
            <a:ext cx="8642350" cy="685800"/>
          </a:xfrm>
        </p:spPr>
        <p:txBody>
          <a:bodyPr/>
          <a:lstStyle/>
          <a:p>
            <a:r>
              <a:rPr lang="en-US" smtClean="0"/>
              <a:t>Shared Memory Blocking Basic Idea</a:t>
            </a:r>
          </a:p>
        </p:txBody>
      </p:sp>
      <p:sp>
        <p:nvSpPr>
          <p:cNvPr id="10243" name="Rectangle 3"/>
          <p:cNvSpPr>
            <a:spLocks noChangeArrowheads="1"/>
          </p:cNvSpPr>
          <p:nvPr/>
        </p:nvSpPr>
        <p:spPr bwMode="auto">
          <a:xfrm>
            <a:off x="2078038" y="914400"/>
            <a:ext cx="457200" cy="457200"/>
          </a:xfrm>
          <a:prstGeom prst="rect">
            <a:avLst/>
          </a:prstGeom>
          <a:solidFill>
            <a:schemeClr val="accent2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244" name="Rectangle 4"/>
          <p:cNvSpPr>
            <a:spLocks noChangeArrowheads="1"/>
          </p:cNvSpPr>
          <p:nvPr/>
        </p:nvSpPr>
        <p:spPr bwMode="auto">
          <a:xfrm>
            <a:off x="2535238" y="914400"/>
            <a:ext cx="457200" cy="457200"/>
          </a:xfrm>
          <a:prstGeom prst="rect">
            <a:avLst/>
          </a:prstGeom>
          <a:solidFill>
            <a:schemeClr val="accent2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245" name="Rectangle 5"/>
          <p:cNvSpPr>
            <a:spLocks noChangeArrowheads="1"/>
          </p:cNvSpPr>
          <p:nvPr/>
        </p:nvSpPr>
        <p:spPr bwMode="auto">
          <a:xfrm>
            <a:off x="2992438" y="914400"/>
            <a:ext cx="457200" cy="457200"/>
          </a:xfrm>
          <a:prstGeom prst="rect">
            <a:avLst/>
          </a:prstGeom>
          <a:solidFill>
            <a:schemeClr val="accent2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246" name="Rectangle 6"/>
          <p:cNvSpPr>
            <a:spLocks noChangeArrowheads="1"/>
          </p:cNvSpPr>
          <p:nvPr/>
        </p:nvSpPr>
        <p:spPr bwMode="auto">
          <a:xfrm>
            <a:off x="3449638" y="914400"/>
            <a:ext cx="457200" cy="457200"/>
          </a:xfrm>
          <a:prstGeom prst="rect">
            <a:avLst/>
          </a:prstGeom>
          <a:solidFill>
            <a:schemeClr val="accent2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3906838" y="914400"/>
            <a:ext cx="457200" cy="457200"/>
          </a:xfrm>
          <a:prstGeom prst="rect">
            <a:avLst/>
          </a:prstGeom>
          <a:solidFill>
            <a:schemeClr val="accent2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248" name="Rectangle 8"/>
          <p:cNvSpPr>
            <a:spLocks noChangeArrowheads="1"/>
          </p:cNvSpPr>
          <p:nvPr/>
        </p:nvSpPr>
        <p:spPr bwMode="auto">
          <a:xfrm>
            <a:off x="4364038" y="914400"/>
            <a:ext cx="457200" cy="457200"/>
          </a:xfrm>
          <a:prstGeom prst="rect">
            <a:avLst/>
          </a:prstGeom>
          <a:solidFill>
            <a:schemeClr val="accent2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249" name="Rectangle 9"/>
          <p:cNvSpPr>
            <a:spLocks noChangeArrowheads="1"/>
          </p:cNvSpPr>
          <p:nvPr/>
        </p:nvSpPr>
        <p:spPr bwMode="auto">
          <a:xfrm>
            <a:off x="4821238" y="914400"/>
            <a:ext cx="457200" cy="457200"/>
          </a:xfrm>
          <a:prstGeom prst="rect">
            <a:avLst/>
          </a:prstGeom>
          <a:solidFill>
            <a:schemeClr val="accent2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250" name="Rectangle 10"/>
          <p:cNvSpPr>
            <a:spLocks noChangeArrowheads="1"/>
          </p:cNvSpPr>
          <p:nvPr/>
        </p:nvSpPr>
        <p:spPr bwMode="auto">
          <a:xfrm>
            <a:off x="5278438" y="914400"/>
            <a:ext cx="457200" cy="457200"/>
          </a:xfrm>
          <a:prstGeom prst="rect">
            <a:avLst/>
          </a:prstGeom>
          <a:solidFill>
            <a:schemeClr val="accent2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251" name="Rectangle 11"/>
          <p:cNvSpPr>
            <a:spLocks noChangeArrowheads="1"/>
          </p:cNvSpPr>
          <p:nvPr/>
        </p:nvSpPr>
        <p:spPr bwMode="auto">
          <a:xfrm>
            <a:off x="5735638" y="914400"/>
            <a:ext cx="457200" cy="457200"/>
          </a:xfrm>
          <a:prstGeom prst="rect">
            <a:avLst/>
          </a:prstGeom>
          <a:solidFill>
            <a:schemeClr val="accent2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252" name="Rectangle 12"/>
          <p:cNvSpPr>
            <a:spLocks noChangeArrowheads="1"/>
          </p:cNvSpPr>
          <p:nvPr/>
        </p:nvSpPr>
        <p:spPr bwMode="auto">
          <a:xfrm>
            <a:off x="6192838" y="914400"/>
            <a:ext cx="457200" cy="457200"/>
          </a:xfrm>
          <a:prstGeom prst="rect">
            <a:avLst/>
          </a:prstGeom>
          <a:solidFill>
            <a:schemeClr val="accent2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253" name="Rectangle 13"/>
          <p:cNvSpPr>
            <a:spLocks noChangeArrowheads="1"/>
          </p:cNvSpPr>
          <p:nvPr/>
        </p:nvSpPr>
        <p:spPr bwMode="auto">
          <a:xfrm>
            <a:off x="6650038" y="914400"/>
            <a:ext cx="457200" cy="457200"/>
          </a:xfrm>
          <a:prstGeom prst="rect">
            <a:avLst/>
          </a:prstGeom>
          <a:solidFill>
            <a:schemeClr val="accent2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254" name="Rectangle 14"/>
          <p:cNvSpPr>
            <a:spLocks noChangeArrowheads="1"/>
          </p:cNvSpPr>
          <p:nvPr/>
        </p:nvSpPr>
        <p:spPr bwMode="auto">
          <a:xfrm>
            <a:off x="7107238" y="914400"/>
            <a:ext cx="457200" cy="457200"/>
          </a:xfrm>
          <a:prstGeom prst="rect">
            <a:avLst/>
          </a:prstGeom>
          <a:solidFill>
            <a:schemeClr val="accent2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255" name="Oval 22"/>
          <p:cNvSpPr>
            <a:spLocks noChangeArrowheads="1"/>
          </p:cNvSpPr>
          <p:nvPr/>
        </p:nvSpPr>
        <p:spPr bwMode="auto">
          <a:xfrm>
            <a:off x="2763838" y="2209800"/>
            <a:ext cx="1447800" cy="1447800"/>
          </a:xfrm>
          <a:prstGeom prst="ellipse">
            <a:avLst/>
          </a:prstGeom>
          <a:solidFill>
            <a:srgbClr val="00B8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sz="1800"/>
          </a:p>
          <a:p>
            <a:r>
              <a:rPr lang="en-US" sz="1800"/>
              <a:t>Thread 1</a:t>
            </a:r>
          </a:p>
        </p:txBody>
      </p:sp>
      <p:sp>
        <p:nvSpPr>
          <p:cNvPr id="10256" name="Oval 23"/>
          <p:cNvSpPr>
            <a:spLocks noChangeArrowheads="1"/>
          </p:cNvSpPr>
          <p:nvPr/>
        </p:nvSpPr>
        <p:spPr bwMode="auto">
          <a:xfrm>
            <a:off x="4668838" y="2209800"/>
            <a:ext cx="1447800" cy="1447800"/>
          </a:xfrm>
          <a:prstGeom prst="ellipse">
            <a:avLst/>
          </a:prstGeom>
          <a:solidFill>
            <a:srgbClr val="00B8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sz="1800"/>
          </a:p>
          <a:p>
            <a:r>
              <a:rPr lang="en-US" sz="1800"/>
              <a:t>Thread 2</a:t>
            </a:r>
          </a:p>
        </p:txBody>
      </p:sp>
      <p:cxnSp>
        <p:nvCxnSpPr>
          <p:cNvPr id="10257" name="Straight Arrow Connector 25"/>
          <p:cNvCxnSpPr>
            <a:cxnSpLocks noChangeShapeType="1"/>
            <a:stCxn id="10243" idx="2"/>
            <a:endCxn id="10255" idx="1"/>
          </p:cNvCxnSpPr>
          <p:nvPr/>
        </p:nvCxnSpPr>
        <p:spPr bwMode="auto">
          <a:xfrm rot="16200000" flipH="1">
            <a:off x="2116138" y="1562100"/>
            <a:ext cx="1050925" cy="669925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258" name="Straight Arrow Connector 37"/>
          <p:cNvCxnSpPr>
            <a:cxnSpLocks noChangeShapeType="1"/>
          </p:cNvCxnSpPr>
          <p:nvPr/>
        </p:nvCxnSpPr>
        <p:spPr bwMode="auto">
          <a:xfrm rot="16200000" flipH="1">
            <a:off x="2497138" y="1714500"/>
            <a:ext cx="990600" cy="30480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0259" name="TextBox 72"/>
          <p:cNvSpPr txBox="1">
            <a:spLocks noChangeArrowheads="1"/>
          </p:cNvSpPr>
          <p:nvPr/>
        </p:nvSpPr>
        <p:spPr bwMode="auto">
          <a:xfrm>
            <a:off x="6497638" y="2133600"/>
            <a:ext cx="1524000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Palatino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Palatino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9pPr>
          </a:lstStyle>
          <a:p>
            <a:pPr eaLnBrk="1" hangingPunct="1"/>
            <a:r>
              <a:rPr lang="en-US" sz="6000"/>
              <a:t>…</a:t>
            </a:r>
          </a:p>
        </p:txBody>
      </p:sp>
      <p:sp>
        <p:nvSpPr>
          <p:cNvPr id="10260" name="TextBox 73"/>
          <p:cNvSpPr txBox="1">
            <a:spLocks noChangeArrowheads="1"/>
          </p:cNvSpPr>
          <p:nvPr/>
        </p:nvSpPr>
        <p:spPr bwMode="auto">
          <a:xfrm>
            <a:off x="1392238" y="914400"/>
            <a:ext cx="4572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Palatino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Palatino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9pPr>
          </a:lstStyle>
          <a:p>
            <a:pPr eaLnBrk="1" hangingPunct="1"/>
            <a:r>
              <a:rPr lang="en-US"/>
              <a:t>in</a:t>
            </a:r>
          </a:p>
        </p:txBody>
      </p:sp>
      <p:cxnSp>
        <p:nvCxnSpPr>
          <p:cNvPr id="10261" name="Straight Arrow Connector 48"/>
          <p:cNvCxnSpPr>
            <a:cxnSpLocks noChangeShapeType="1"/>
            <a:stCxn id="10245" idx="2"/>
          </p:cNvCxnSpPr>
          <p:nvPr/>
        </p:nvCxnSpPr>
        <p:spPr bwMode="auto">
          <a:xfrm rot="16200000" flipH="1">
            <a:off x="2840038" y="1752600"/>
            <a:ext cx="838200" cy="7620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262" name="Straight Arrow Connector 50"/>
          <p:cNvCxnSpPr>
            <a:cxnSpLocks noChangeShapeType="1"/>
            <a:stCxn id="10246" idx="2"/>
            <a:endCxn id="10255" idx="0"/>
          </p:cNvCxnSpPr>
          <p:nvPr/>
        </p:nvCxnSpPr>
        <p:spPr bwMode="auto">
          <a:xfrm rot="5400000">
            <a:off x="3163888" y="1695450"/>
            <a:ext cx="838200" cy="19050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263" name="Straight Arrow Connector 52"/>
          <p:cNvCxnSpPr>
            <a:cxnSpLocks noChangeShapeType="1"/>
            <a:stCxn id="10247" idx="2"/>
          </p:cNvCxnSpPr>
          <p:nvPr/>
        </p:nvCxnSpPr>
        <p:spPr bwMode="auto">
          <a:xfrm rot="5400000">
            <a:off x="3449638" y="1524000"/>
            <a:ext cx="838200" cy="53340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264" name="Straight Arrow Connector 54"/>
          <p:cNvCxnSpPr>
            <a:cxnSpLocks noChangeShapeType="1"/>
            <a:stCxn id="10248" idx="2"/>
          </p:cNvCxnSpPr>
          <p:nvPr/>
        </p:nvCxnSpPr>
        <p:spPr bwMode="auto">
          <a:xfrm rot="5400000">
            <a:off x="3754438" y="1371600"/>
            <a:ext cx="838200" cy="83820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265" name="Straight Arrow Connector 56"/>
          <p:cNvCxnSpPr>
            <a:cxnSpLocks noChangeShapeType="1"/>
            <a:stCxn id="10249" idx="2"/>
          </p:cNvCxnSpPr>
          <p:nvPr/>
        </p:nvCxnSpPr>
        <p:spPr bwMode="auto">
          <a:xfrm rot="5400000">
            <a:off x="4021138" y="1257300"/>
            <a:ext cx="914400" cy="114300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266" name="Straight Arrow Connector 59"/>
          <p:cNvCxnSpPr>
            <a:cxnSpLocks noChangeShapeType="1"/>
            <a:stCxn id="10250" idx="2"/>
            <a:endCxn id="10255" idx="7"/>
          </p:cNvCxnSpPr>
          <p:nvPr/>
        </p:nvCxnSpPr>
        <p:spPr bwMode="auto">
          <a:xfrm rot="5400000">
            <a:off x="4227513" y="1143000"/>
            <a:ext cx="1050925" cy="1508125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267" name="Straight Arrow Connector 61"/>
          <p:cNvCxnSpPr>
            <a:cxnSpLocks noChangeShapeType="1"/>
            <a:stCxn id="10251" idx="2"/>
          </p:cNvCxnSpPr>
          <p:nvPr/>
        </p:nvCxnSpPr>
        <p:spPr bwMode="auto">
          <a:xfrm rot="5400000">
            <a:off x="4478338" y="1028700"/>
            <a:ext cx="1143000" cy="182880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268" name="Straight Arrow Connector 64"/>
          <p:cNvCxnSpPr>
            <a:cxnSpLocks noChangeShapeType="1"/>
            <a:stCxn id="10252" idx="2"/>
          </p:cNvCxnSpPr>
          <p:nvPr/>
        </p:nvCxnSpPr>
        <p:spPr bwMode="auto">
          <a:xfrm rot="5400000">
            <a:off x="4668838" y="838200"/>
            <a:ext cx="1219200" cy="228600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269" name="Straight Arrow Connector 68"/>
          <p:cNvCxnSpPr>
            <a:cxnSpLocks noChangeShapeType="1"/>
            <a:stCxn id="10243" idx="2"/>
          </p:cNvCxnSpPr>
          <p:nvPr/>
        </p:nvCxnSpPr>
        <p:spPr bwMode="auto">
          <a:xfrm rot="16200000" flipH="1">
            <a:off x="3221038" y="457200"/>
            <a:ext cx="914400" cy="274320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270" name="Straight Arrow Connector 75"/>
          <p:cNvCxnSpPr>
            <a:cxnSpLocks noChangeShapeType="1"/>
            <a:stCxn id="10244" idx="2"/>
          </p:cNvCxnSpPr>
          <p:nvPr/>
        </p:nvCxnSpPr>
        <p:spPr bwMode="auto">
          <a:xfrm rot="16200000" flipH="1">
            <a:off x="3563938" y="571500"/>
            <a:ext cx="838200" cy="243840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271" name="Straight Arrow Connector 78"/>
          <p:cNvCxnSpPr>
            <a:cxnSpLocks noChangeShapeType="1"/>
            <a:stCxn id="10245" idx="2"/>
            <a:endCxn id="10256" idx="0"/>
          </p:cNvCxnSpPr>
          <p:nvPr/>
        </p:nvCxnSpPr>
        <p:spPr bwMode="auto">
          <a:xfrm rot="16200000" flipH="1">
            <a:off x="3887788" y="704850"/>
            <a:ext cx="838200" cy="217170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272" name="Straight Arrow Connector 81"/>
          <p:cNvCxnSpPr>
            <a:cxnSpLocks noChangeShapeType="1"/>
            <a:stCxn id="10246" idx="2"/>
            <a:endCxn id="10256" idx="0"/>
          </p:cNvCxnSpPr>
          <p:nvPr/>
        </p:nvCxnSpPr>
        <p:spPr bwMode="auto">
          <a:xfrm rot="16200000" flipH="1">
            <a:off x="4116388" y="933450"/>
            <a:ext cx="838200" cy="171450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273" name="Straight Arrow Connector 83"/>
          <p:cNvCxnSpPr>
            <a:cxnSpLocks noChangeShapeType="1"/>
            <a:stCxn id="10247" idx="2"/>
            <a:endCxn id="10256" idx="0"/>
          </p:cNvCxnSpPr>
          <p:nvPr/>
        </p:nvCxnSpPr>
        <p:spPr bwMode="auto">
          <a:xfrm rot="16200000" flipH="1">
            <a:off x="4344988" y="1162050"/>
            <a:ext cx="838200" cy="125730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274" name="Straight Arrow Connector 85"/>
          <p:cNvCxnSpPr>
            <a:cxnSpLocks noChangeShapeType="1"/>
            <a:stCxn id="10248" idx="2"/>
          </p:cNvCxnSpPr>
          <p:nvPr/>
        </p:nvCxnSpPr>
        <p:spPr bwMode="auto">
          <a:xfrm rot="16200000" flipH="1">
            <a:off x="4630738" y="1333500"/>
            <a:ext cx="762000" cy="83820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275" name="Straight Arrow Connector 87"/>
          <p:cNvCxnSpPr>
            <a:cxnSpLocks noChangeShapeType="1"/>
            <a:stCxn id="10249" idx="2"/>
          </p:cNvCxnSpPr>
          <p:nvPr/>
        </p:nvCxnSpPr>
        <p:spPr bwMode="auto">
          <a:xfrm rot="16200000" flipH="1">
            <a:off x="4859338" y="1562100"/>
            <a:ext cx="762000" cy="38100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276" name="Straight Arrow Connector 89"/>
          <p:cNvCxnSpPr>
            <a:cxnSpLocks noChangeShapeType="1"/>
            <a:stCxn id="10250" idx="2"/>
            <a:endCxn id="10256" idx="0"/>
          </p:cNvCxnSpPr>
          <p:nvPr/>
        </p:nvCxnSpPr>
        <p:spPr bwMode="auto">
          <a:xfrm rot="5400000">
            <a:off x="5030788" y="1733550"/>
            <a:ext cx="838200" cy="11430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277" name="Straight Arrow Connector 91"/>
          <p:cNvCxnSpPr>
            <a:cxnSpLocks noChangeShapeType="1"/>
            <a:stCxn id="10251" idx="2"/>
          </p:cNvCxnSpPr>
          <p:nvPr/>
        </p:nvCxnSpPr>
        <p:spPr bwMode="auto">
          <a:xfrm rot="5400000">
            <a:off x="5316538" y="1485900"/>
            <a:ext cx="762000" cy="53340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278" name="Straight Arrow Connector 93"/>
          <p:cNvCxnSpPr>
            <a:cxnSpLocks noChangeShapeType="1"/>
            <a:stCxn id="10253" idx="2"/>
          </p:cNvCxnSpPr>
          <p:nvPr/>
        </p:nvCxnSpPr>
        <p:spPr bwMode="auto">
          <a:xfrm rot="5400000">
            <a:off x="4973638" y="609600"/>
            <a:ext cx="1143000" cy="266700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279" name="Straight Arrow Connector 95"/>
          <p:cNvCxnSpPr>
            <a:cxnSpLocks noChangeShapeType="1"/>
            <a:stCxn id="10254" idx="2"/>
          </p:cNvCxnSpPr>
          <p:nvPr/>
        </p:nvCxnSpPr>
        <p:spPr bwMode="auto">
          <a:xfrm rot="5400000">
            <a:off x="5164138" y="419100"/>
            <a:ext cx="1219200" cy="312420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280" name="Straight Arrow Connector 97"/>
          <p:cNvCxnSpPr>
            <a:cxnSpLocks noChangeShapeType="1"/>
            <a:stCxn id="10252" idx="2"/>
            <a:endCxn id="10256" idx="0"/>
          </p:cNvCxnSpPr>
          <p:nvPr/>
        </p:nvCxnSpPr>
        <p:spPr bwMode="auto">
          <a:xfrm rot="5400000">
            <a:off x="5487988" y="1276350"/>
            <a:ext cx="838200" cy="102870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281" name="Straight Arrow Connector 99"/>
          <p:cNvCxnSpPr>
            <a:cxnSpLocks noChangeShapeType="1"/>
            <a:stCxn id="10253" idx="2"/>
          </p:cNvCxnSpPr>
          <p:nvPr/>
        </p:nvCxnSpPr>
        <p:spPr bwMode="auto">
          <a:xfrm rot="5400000">
            <a:off x="5811838" y="1143000"/>
            <a:ext cx="838200" cy="129540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282" name="Straight Arrow Connector 101"/>
          <p:cNvCxnSpPr>
            <a:cxnSpLocks noChangeShapeType="1"/>
            <a:stCxn id="10254" idx="2"/>
          </p:cNvCxnSpPr>
          <p:nvPr/>
        </p:nvCxnSpPr>
        <p:spPr bwMode="auto">
          <a:xfrm rot="5400000">
            <a:off x="6078538" y="1028700"/>
            <a:ext cx="914400" cy="160020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54" name="TextBox 53"/>
          <p:cNvSpPr txBox="1"/>
          <p:nvPr/>
        </p:nvSpPr>
        <p:spPr>
          <a:xfrm>
            <a:off x="325438" y="1431925"/>
            <a:ext cx="2157412" cy="461963"/>
          </a:xfrm>
          <a:prstGeom prst="rect">
            <a:avLst/>
          </a:prstGeom>
          <a:solidFill>
            <a:schemeClr val="accent3"/>
          </a:solidFill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latin typeface="Palatino" pitchFamily="18" charset="0"/>
              </a:rPr>
              <a:t>Global Memory</a:t>
            </a:r>
          </a:p>
        </p:txBody>
      </p:sp>
      <p:sp>
        <p:nvSpPr>
          <p:cNvPr id="10284" name="Rectangle 3"/>
          <p:cNvSpPr>
            <a:spLocks noChangeArrowheads="1"/>
          </p:cNvSpPr>
          <p:nvPr/>
        </p:nvSpPr>
        <p:spPr bwMode="auto">
          <a:xfrm>
            <a:off x="1925638" y="4114800"/>
            <a:ext cx="457200" cy="457200"/>
          </a:xfrm>
          <a:prstGeom prst="rect">
            <a:avLst/>
          </a:prstGeom>
          <a:solidFill>
            <a:schemeClr val="accent2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285" name="Rectangle 4"/>
          <p:cNvSpPr>
            <a:spLocks noChangeArrowheads="1"/>
          </p:cNvSpPr>
          <p:nvPr/>
        </p:nvSpPr>
        <p:spPr bwMode="auto">
          <a:xfrm>
            <a:off x="2382838" y="4114800"/>
            <a:ext cx="457200" cy="457200"/>
          </a:xfrm>
          <a:prstGeom prst="rect">
            <a:avLst/>
          </a:prstGeom>
          <a:solidFill>
            <a:schemeClr val="accent2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286" name="Rectangle 5"/>
          <p:cNvSpPr>
            <a:spLocks noChangeArrowheads="1"/>
          </p:cNvSpPr>
          <p:nvPr/>
        </p:nvSpPr>
        <p:spPr bwMode="auto">
          <a:xfrm>
            <a:off x="2840038" y="4114800"/>
            <a:ext cx="457200" cy="457200"/>
          </a:xfrm>
          <a:prstGeom prst="rect">
            <a:avLst/>
          </a:prstGeom>
          <a:solidFill>
            <a:schemeClr val="accent2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287" name="Rectangle 6"/>
          <p:cNvSpPr>
            <a:spLocks noChangeArrowheads="1"/>
          </p:cNvSpPr>
          <p:nvPr/>
        </p:nvSpPr>
        <p:spPr bwMode="auto">
          <a:xfrm>
            <a:off x="3297238" y="4114800"/>
            <a:ext cx="457200" cy="457200"/>
          </a:xfrm>
          <a:prstGeom prst="rect">
            <a:avLst/>
          </a:prstGeom>
          <a:solidFill>
            <a:schemeClr val="accent2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288" name="Rectangle 7"/>
          <p:cNvSpPr>
            <a:spLocks noChangeArrowheads="1"/>
          </p:cNvSpPr>
          <p:nvPr/>
        </p:nvSpPr>
        <p:spPr bwMode="auto">
          <a:xfrm>
            <a:off x="3754438" y="4114800"/>
            <a:ext cx="457200" cy="457200"/>
          </a:xfrm>
          <a:prstGeom prst="rect">
            <a:avLst/>
          </a:prstGeom>
          <a:solidFill>
            <a:schemeClr val="accent2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289" name="Rectangle 8"/>
          <p:cNvSpPr>
            <a:spLocks noChangeArrowheads="1"/>
          </p:cNvSpPr>
          <p:nvPr/>
        </p:nvSpPr>
        <p:spPr bwMode="auto">
          <a:xfrm>
            <a:off x="4211638" y="4114800"/>
            <a:ext cx="457200" cy="457200"/>
          </a:xfrm>
          <a:prstGeom prst="rect">
            <a:avLst/>
          </a:prstGeom>
          <a:solidFill>
            <a:schemeClr val="accent2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290" name="Rectangle 9"/>
          <p:cNvSpPr>
            <a:spLocks noChangeArrowheads="1"/>
          </p:cNvSpPr>
          <p:nvPr/>
        </p:nvSpPr>
        <p:spPr bwMode="auto">
          <a:xfrm>
            <a:off x="4668838" y="4114800"/>
            <a:ext cx="457200" cy="457200"/>
          </a:xfrm>
          <a:prstGeom prst="rect">
            <a:avLst/>
          </a:prstGeom>
          <a:solidFill>
            <a:schemeClr val="accent2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291" name="Rectangle 10"/>
          <p:cNvSpPr>
            <a:spLocks noChangeArrowheads="1"/>
          </p:cNvSpPr>
          <p:nvPr/>
        </p:nvSpPr>
        <p:spPr bwMode="auto">
          <a:xfrm>
            <a:off x="5126038" y="4114800"/>
            <a:ext cx="457200" cy="457200"/>
          </a:xfrm>
          <a:prstGeom prst="rect">
            <a:avLst/>
          </a:prstGeom>
          <a:solidFill>
            <a:schemeClr val="accent2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292" name="Rectangle 11"/>
          <p:cNvSpPr>
            <a:spLocks noChangeArrowheads="1"/>
          </p:cNvSpPr>
          <p:nvPr/>
        </p:nvSpPr>
        <p:spPr bwMode="auto">
          <a:xfrm>
            <a:off x="5583238" y="4114800"/>
            <a:ext cx="457200" cy="457200"/>
          </a:xfrm>
          <a:prstGeom prst="rect">
            <a:avLst/>
          </a:prstGeom>
          <a:solidFill>
            <a:schemeClr val="accent2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293" name="Rectangle 12"/>
          <p:cNvSpPr>
            <a:spLocks noChangeArrowheads="1"/>
          </p:cNvSpPr>
          <p:nvPr/>
        </p:nvSpPr>
        <p:spPr bwMode="auto">
          <a:xfrm>
            <a:off x="6040438" y="4114800"/>
            <a:ext cx="457200" cy="457200"/>
          </a:xfrm>
          <a:prstGeom prst="rect">
            <a:avLst/>
          </a:prstGeom>
          <a:solidFill>
            <a:schemeClr val="accent2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294" name="Rectangle 13"/>
          <p:cNvSpPr>
            <a:spLocks noChangeArrowheads="1"/>
          </p:cNvSpPr>
          <p:nvPr/>
        </p:nvSpPr>
        <p:spPr bwMode="auto">
          <a:xfrm>
            <a:off x="6497638" y="4114800"/>
            <a:ext cx="457200" cy="457200"/>
          </a:xfrm>
          <a:prstGeom prst="rect">
            <a:avLst/>
          </a:prstGeom>
          <a:solidFill>
            <a:schemeClr val="accent2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295" name="Rectangle 14"/>
          <p:cNvSpPr>
            <a:spLocks noChangeArrowheads="1"/>
          </p:cNvSpPr>
          <p:nvPr/>
        </p:nvSpPr>
        <p:spPr bwMode="auto">
          <a:xfrm>
            <a:off x="6954838" y="4114800"/>
            <a:ext cx="457200" cy="457200"/>
          </a:xfrm>
          <a:prstGeom prst="rect">
            <a:avLst/>
          </a:prstGeom>
          <a:solidFill>
            <a:schemeClr val="accent2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296" name="Oval 22"/>
          <p:cNvSpPr>
            <a:spLocks noChangeArrowheads="1"/>
          </p:cNvSpPr>
          <p:nvPr/>
        </p:nvSpPr>
        <p:spPr bwMode="auto">
          <a:xfrm>
            <a:off x="2382838" y="5410200"/>
            <a:ext cx="1447800" cy="1447800"/>
          </a:xfrm>
          <a:prstGeom prst="ellipse">
            <a:avLst/>
          </a:prstGeom>
          <a:solidFill>
            <a:srgbClr val="00B8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sz="1800"/>
          </a:p>
          <a:p>
            <a:r>
              <a:rPr lang="en-US" sz="1800"/>
              <a:t>Thread 1</a:t>
            </a:r>
          </a:p>
        </p:txBody>
      </p:sp>
      <p:sp>
        <p:nvSpPr>
          <p:cNvPr id="10297" name="Oval 23"/>
          <p:cNvSpPr>
            <a:spLocks noChangeArrowheads="1"/>
          </p:cNvSpPr>
          <p:nvPr/>
        </p:nvSpPr>
        <p:spPr bwMode="auto">
          <a:xfrm>
            <a:off x="4935538" y="5410200"/>
            <a:ext cx="1447800" cy="1447800"/>
          </a:xfrm>
          <a:prstGeom prst="ellipse">
            <a:avLst/>
          </a:prstGeom>
          <a:solidFill>
            <a:srgbClr val="00B8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sz="1800"/>
          </a:p>
          <a:p>
            <a:r>
              <a:rPr lang="en-US" sz="1800"/>
              <a:t>Thread 2</a:t>
            </a:r>
          </a:p>
        </p:txBody>
      </p:sp>
      <p:sp>
        <p:nvSpPr>
          <p:cNvPr id="10298" name="TextBox 72"/>
          <p:cNvSpPr txBox="1">
            <a:spLocks noChangeArrowheads="1"/>
          </p:cNvSpPr>
          <p:nvPr/>
        </p:nvSpPr>
        <p:spPr bwMode="auto">
          <a:xfrm>
            <a:off x="6116638" y="5334000"/>
            <a:ext cx="1524000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Palatino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Palatino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9pPr>
          </a:lstStyle>
          <a:p>
            <a:pPr eaLnBrk="1" hangingPunct="1"/>
            <a:r>
              <a:rPr lang="en-US" sz="6000"/>
              <a:t>…</a:t>
            </a:r>
          </a:p>
        </p:txBody>
      </p:sp>
      <p:sp>
        <p:nvSpPr>
          <p:cNvPr id="10299" name="Rectangle 3"/>
          <p:cNvSpPr>
            <a:spLocks noChangeArrowheads="1"/>
          </p:cNvSpPr>
          <p:nvPr/>
        </p:nvSpPr>
        <p:spPr bwMode="auto">
          <a:xfrm>
            <a:off x="3525838" y="4876800"/>
            <a:ext cx="457200" cy="457200"/>
          </a:xfrm>
          <a:prstGeom prst="rect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300" name="Rectangle 4"/>
          <p:cNvSpPr>
            <a:spLocks noChangeArrowheads="1"/>
          </p:cNvSpPr>
          <p:nvPr/>
        </p:nvSpPr>
        <p:spPr bwMode="auto">
          <a:xfrm>
            <a:off x="3983038" y="4876800"/>
            <a:ext cx="457200" cy="457200"/>
          </a:xfrm>
          <a:prstGeom prst="rect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301" name="Rectangle 5"/>
          <p:cNvSpPr>
            <a:spLocks noChangeArrowheads="1"/>
          </p:cNvSpPr>
          <p:nvPr/>
        </p:nvSpPr>
        <p:spPr bwMode="auto">
          <a:xfrm>
            <a:off x="4440238" y="4876800"/>
            <a:ext cx="457200" cy="457200"/>
          </a:xfrm>
          <a:prstGeom prst="rect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302" name="Rectangle 6"/>
          <p:cNvSpPr>
            <a:spLocks noChangeArrowheads="1"/>
          </p:cNvSpPr>
          <p:nvPr/>
        </p:nvSpPr>
        <p:spPr bwMode="auto">
          <a:xfrm>
            <a:off x="4897438" y="4876800"/>
            <a:ext cx="457200" cy="457200"/>
          </a:xfrm>
          <a:prstGeom prst="rect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cxnSp>
        <p:nvCxnSpPr>
          <p:cNvPr id="10303" name="Straight Arrow Connector 74"/>
          <p:cNvCxnSpPr>
            <a:cxnSpLocks noChangeShapeType="1"/>
            <a:stCxn id="10284" idx="2"/>
            <a:endCxn id="10299" idx="0"/>
          </p:cNvCxnSpPr>
          <p:nvPr/>
        </p:nvCxnSpPr>
        <p:spPr bwMode="auto">
          <a:xfrm rot="16200000" flipH="1">
            <a:off x="2801938" y="3924300"/>
            <a:ext cx="304800" cy="160020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304" name="Straight Arrow Connector 76"/>
          <p:cNvCxnSpPr>
            <a:cxnSpLocks noChangeShapeType="1"/>
            <a:stCxn id="10285" idx="2"/>
            <a:endCxn id="10300" idx="0"/>
          </p:cNvCxnSpPr>
          <p:nvPr/>
        </p:nvCxnSpPr>
        <p:spPr bwMode="auto">
          <a:xfrm rot="16200000" flipH="1">
            <a:off x="3259138" y="3924300"/>
            <a:ext cx="304800" cy="160020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305" name="Straight Arrow Connector 78"/>
          <p:cNvCxnSpPr>
            <a:cxnSpLocks noChangeShapeType="1"/>
            <a:stCxn id="10286" idx="2"/>
            <a:endCxn id="10301" idx="0"/>
          </p:cNvCxnSpPr>
          <p:nvPr/>
        </p:nvCxnSpPr>
        <p:spPr bwMode="auto">
          <a:xfrm rot="16200000" flipH="1">
            <a:off x="3716338" y="3924300"/>
            <a:ext cx="304800" cy="160020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306" name="Straight Arrow Connector 80"/>
          <p:cNvCxnSpPr>
            <a:cxnSpLocks noChangeShapeType="1"/>
            <a:endCxn id="10302" idx="0"/>
          </p:cNvCxnSpPr>
          <p:nvPr/>
        </p:nvCxnSpPr>
        <p:spPr bwMode="auto">
          <a:xfrm>
            <a:off x="3678238" y="4572000"/>
            <a:ext cx="1447800" cy="30480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307" name="Straight Arrow Connector 82"/>
          <p:cNvCxnSpPr>
            <a:cxnSpLocks noChangeShapeType="1"/>
            <a:stCxn id="10288" idx="2"/>
            <a:endCxn id="10299" idx="0"/>
          </p:cNvCxnSpPr>
          <p:nvPr/>
        </p:nvCxnSpPr>
        <p:spPr bwMode="auto">
          <a:xfrm rot="5400000">
            <a:off x="3716338" y="4610100"/>
            <a:ext cx="304800" cy="22860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308" name="Straight Arrow Connector 84"/>
          <p:cNvCxnSpPr>
            <a:cxnSpLocks noChangeShapeType="1"/>
            <a:stCxn id="10289" idx="2"/>
            <a:endCxn id="10300" idx="0"/>
          </p:cNvCxnSpPr>
          <p:nvPr/>
        </p:nvCxnSpPr>
        <p:spPr bwMode="auto">
          <a:xfrm rot="5400000">
            <a:off x="4173538" y="4610100"/>
            <a:ext cx="304800" cy="22860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309" name="Straight Arrow Connector 86"/>
          <p:cNvCxnSpPr>
            <a:cxnSpLocks noChangeShapeType="1"/>
            <a:stCxn id="10290" idx="2"/>
            <a:endCxn id="10301" idx="0"/>
          </p:cNvCxnSpPr>
          <p:nvPr/>
        </p:nvCxnSpPr>
        <p:spPr bwMode="auto">
          <a:xfrm rot="5400000">
            <a:off x="4630738" y="4610100"/>
            <a:ext cx="304800" cy="22860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310" name="Straight Arrow Connector 88"/>
          <p:cNvCxnSpPr>
            <a:cxnSpLocks noChangeShapeType="1"/>
            <a:stCxn id="10291" idx="2"/>
            <a:endCxn id="10302" idx="0"/>
          </p:cNvCxnSpPr>
          <p:nvPr/>
        </p:nvCxnSpPr>
        <p:spPr bwMode="auto">
          <a:xfrm rot="5400000">
            <a:off x="5087938" y="4610100"/>
            <a:ext cx="304800" cy="22860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311" name="Straight Arrow Connector 90"/>
          <p:cNvCxnSpPr>
            <a:cxnSpLocks noChangeShapeType="1"/>
            <a:stCxn id="10299" idx="2"/>
          </p:cNvCxnSpPr>
          <p:nvPr/>
        </p:nvCxnSpPr>
        <p:spPr bwMode="auto">
          <a:xfrm rot="5400000">
            <a:off x="3525838" y="5257800"/>
            <a:ext cx="152400" cy="30480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312" name="Straight Arrow Connector 92"/>
          <p:cNvCxnSpPr>
            <a:cxnSpLocks noChangeShapeType="1"/>
            <a:stCxn id="10300" idx="2"/>
            <a:endCxn id="10296" idx="7"/>
          </p:cNvCxnSpPr>
          <p:nvPr/>
        </p:nvCxnSpPr>
        <p:spPr bwMode="auto">
          <a:xfrm rot="5400000">
            <a:off x="3770313" y="5181600"/>
            <a:ext cx="288925" cy="593725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313" name="Straight Arrow Connector 94"/>
          <p:cNvCxnSpPr>
            <a:cxnSpLocks noChangeShapeType="1"/>
            <a:stCxn id="10301" idx="2"/>
          </p:cNvCxnSpPr>
          <p:nvPr/>
        </p:nvCxnSpPr>
        <p:spPr bwMode="auto">
          <a:xfrm rot="5400000">
            <a:off x="3944938" y="5067300"/>
            <a:ext cx="457200" cy="99060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314" name="Straight Arrow Connector 97"/>
          <p:cNvCxnSpPr>
            <a:cxnSpLocks noChangeShapeType="1"/>
            <a:stCxn id="10302" idx="2"/>
          </p:cNvCxnSpPr>
          <p:nvPr/>
        </p:nvCxnSpPr>
        <p:spPr bwMode="auto">
          <a:xfrm rot="5400000">
            <a:off x="4211638" y="4953000"/>
            <a:ext cx="533400" cy="129540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315" name="Straight Arrow Connector 99"/>
          <p:cNvCxnSpPr>
            <a:cxnSpLocks noChangeShapeType="1"/>
            <a:stCxn id="10299" idx="2"/>
          </p:cNvCxnSpPr>
          <p:nvPr/>
        </p:nvCxnSpPr>
        <p:spPr bwMode="auto">
          <a:xfrm rot="16200000" flipH="1">
            <a:off x="4068763" y="5019675"/>
            <a:ext cx="552450" cy="118110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316" name="Straight Arrow Connector 101"/>
          <p:cNvCxnSpPr>
            <a:cxnSpLocks noChangeShapeType="1"/>
            <a:stCxn id="10300" idx="2"/>
          </p:cNvCxnSpPr>
          <p:nvPr/>
        </p:nvCxnSpPr>
        <p:spPr bwMode="auto">
          <a:xfrm rot="16200000" flipH="1">
            <a:off x="4412457" y="5133181"/>
            <a:ext cx="438150" cy="839787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317" name="Straight Arrow Connector 103"/>
          <p:cNvCxnSpPr>
            <a:cxnSpLocks noChangeShapeType="1"/>
            <a:stCxn id="10301" idx="2"/>
            <a:endCxn id="10297" idx="1"/>
          </p:cNvCxnSpPr>
          <p:nvPr/>
        </p:nvCxnSpPr>
        <p:spPr bwMode="auto">
          <a:xfrm rot="16200000" flipH="1">
            <a:off x="4764088" y="5238750"/>
            <a:ext cx="288925" cy="479425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318" name="Straight Arrow Connector 105"/>
          <p:cNvCxnSpPr>
            <a:cxnSpLocks noChangeShapeType="1"/>
          </p:cNvCxnSpPr>
          <p:nvPr/>
        </p:nvCxnSpPr>
        <p:spPr bwMode="auto">
          <a:xfrm rot="16200000" flipH="1">
            <a:off x="5176044" y="5436394"/>
            <a:ext cx="246063" cy="41275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07" name="TextBox 106"/>
          <p:cNvSpPr txBox="1"/>
          <p:nvPr/>
        </p:nvSpPr>
        <p:spPr>
          <a:xfrm>
            <a:off x="325438" y="3581400"/>
            <a:ext cx="2157412" cy="461963"/>
          </a:xfrm>
          <a:prstGeom prst="rect">
            <a:avLst/>
          </a:prstGeom>
          <a:solidFill>
            <a:schemeClr val="accent3"/>
          </a:solidFill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latin typeface="Palatino" pitchFamily="18" charset="0"/>
              </a:rPr>
              <a:t>Global Memory</a:t>
            </a:r>
          </a:p>
        </p:txBody>
      </p:sp>
      <p:sp>
        <p:nvSpPr>
          <p:cNvPr id="10320" name="TextBox 73"/>
          <p:cNvSpPr txBox="1">
            <a:spLocks noChangeArrowheads="1"/>
          </p:cNvSpPr>
          <p:nvPr/>
        </p:nvSpPr>
        <p:spPr bwMode="auto">
          <a:xfrm>
            <a:off x="1392238" y="4114800"/>
            <a:ext cx="4572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Palatino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Palatino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9pPr>
          </a:lstStyle>
          <a:p>
            <a:pPr eaLnBrk="1" hangingPunct="1"/>
            <a:r>
              <a:rPr lang="en-US"/>
              <a:t>in</a:t>
            </a:r>
          </a:p>
        </p:txBody>
      </p:sp>
      <p:sp>
        <p:nvSpPr>
          <p:cNvPr id="109" name="TextBox 108"/>
          <p:cNvSpPr txBox="1"/>
          <p:nvPr/>
        </p:nvSpPr>
        <p:spPr>
          <a:xfrm>
            <a:off x="858838" y="4876800"/>
            <a:ext cx="2406650" cy="461963"/>
          </a:xfrm>
          <a:prstGeom prst="rect">
            <a:avLst/>
          </a:prstGeom>
          <a:solidFill>
            <a:schemeClr val="accent3"/>
          </a:solidFill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latin typeface="Palatino" pitchFamily="18" charset="0"/>
              </a:rPr>
              <a:t>On-chip Memory</a:t>
            </a:r>
          </a:p>
        </p:txBody>
      </p:sp>
      <p:sp>
        <p:nvSpPr>
          <p:cNvPr id="10322" name="Down Arrow 109"/>
          <p:cNvSpPr>
            <a:spLocks noChangeArrowheads="1"/>
          </p:cNvSpPr>
          <p:nvPr/>
        </p:nvSpPr>
        <p:spPr bwMode="auto">
          <a:xfrm>
            <a:off x="4287838" y="3505200"/>
            <a:ext cx="533400" cy="533400"/>
          </a:xfrm>
          <a:prstGeom prst="downArrow">
            <a:avLst>
              <a:gd name="adj1" fmla="val 50000"/>
              <a:gd name="adj2" fmla="val 50000"/>
            </a:avLst>
          </a:prstGeom>
          <a:solidFill>
            <a:schemeClr val="bg1"/>
          </a:solidFill>
          <a:ln w="2857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323" name="Slide Number Placeholder 83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>
                <a:solidFill>
                  <a:schemeClr val="tx1"/>
                </a:solidFill>
                <a:latin typeface="Palatino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Palatino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9pPr>
          </a:lstStyle>
          <a:p>
            <a:pPr eaLnBrk="1" hangingPunct="1"/>
            <a:fld id="{48A3758E-D1D8-4DEB-90EE-F1B2C0212217}" type="slidenum">
              <a:rPr lang="en-US" sz="1400" smtClean="0">
                <a:latin typeface="Times New Roman" pitchFamily="18" charset="0"/>
              </a:rPr>
              <a:pPr eaLnBrk="1" hangingPunct="1"/>
              <a:t>17</a:t>
            </a:fld>
            <a:endParaRPr lang="en-US" sz="1400" smtClean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Basic Concept of Blocking/Tiling</a:t>
            </a:r>
          </a:p>
        </p:txBody>
      </p:sp>
      <p:sp>
        <p:nvSpPr>
          <p:cNvPr id="11267" name="Content Placeholder 7"/>
          <p:cNvSpPr>
            <a:spLocks noGrp="1"/>
          </p:cNvSpPr>
          <p:nvPr>
            <p:ph sz="half" idx="1"/>
          </p:nvPr>
        </p:nvSpPr>
        <p:spPr>
          <a:xfrm>
            <a:off x="685800" y="1524000"/>
            <a:ext cx="4692650" cy="4570413"/>
          </a:xfrm>
        </p:spPr>
        <p:txBody>
          <a:bodyPr/>
          <a:lstStyle/>
          <a:p>
            <a:r>
              <a:rPr lang="en-US" smtClean="0"/>
              <a:t>In a congested traffic system, significant reduction of  vehicles can greatly improve the delay seen by all vehicles</a:t>
            </a:r>
          </a:p>
          <a:p>
            <a:pPr lvl="1"/>
            <a:r>
              <a:rPr lang="en-US" smtClean="0"/>
              <a:t>Carpooling for commuters</a:t>
            </a:r>
          </a:p>
          <a:p>
            <a:pPr lvl="1"/>
            <a:r>
              <a:rPr lang="en-US" smtClean="0"/>
              <a:t>Blocking/Tiling for global memory accesses</a:t>
            </a:r>
          </a:p>
          <a:p>
            <a:pPr lvl="2"/>
            <a:r>
              <a:rPr lang="en-US" smtClean="0"/>
              <a:t>drivers = threads,</a:t>
            </a:r>
          </a:p>
          <a:p>
            <a:pPr lvl="2"/>
            <a:r>
              <a:rPr lang="en-US" smtClean="0"/>
              <a:t>cars = data</a:t>
            </a:r>
          </a:p>
        </p:txBody>
      </p:sp>
      <p:pic>
        <p:nvPicPr>
          <p:cNvPr id="1126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6400" y="4648200"/>
            <a:ext cx="2695575" cy="1695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70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1200" y="1524000"/>
            <a:ext cx="2019300" cy="2868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71" name="Slide Number Placeholder 6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>
                <a:solidFill>
                  <a:schemeClr val="tx1"/>
                </a:solidFill>
                <a:latin typeface="Palatino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Palatino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9pPr>
          </a:lstStyle>
          <a:p>
            <a:pPr eaLnBrk="1" hangingPunct="1"/>
            <a:fld id="{5462B12E-E329-4EAA-AC5B-24CD4BBA19DF}" type="slidenum">
              <a:rPr lang="en-US" sz="1400" smtClean="0">
                <a:latin typeface="Times New Roman" pitchFamily="18" charset="0"/>
              </a:rPr>
              <a:pPr eaLnBrk="1" hangingPunct="1"/>
              <a:t>18</a:t>
            </a:fld>
            <a:endParaRPr lang="en-US" sz="1400" smtClean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Some computations are more challenging to block/tile than others.</a:t>
            </a:r>
          </a:p>
        </p:txBody>
      </p:sp>
      <p:sp>
        <p:nvSpPr>
          <p:cNvPr id="12291" name="Content Placeholder 4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smtClean="0"/>
              <a:t>Some carpools may be easier than others</a:t>
            </a:r>
          </a:p>
          <a:p>
            <a:pPr lvl="1"/>
            <a:r>
              <a:rPr lang="en-US" smtClean="0"/>
              <a:t>More efficient if neighbors are also classmates or co-workers</a:t>
            </a:r>
          </a:p>
          <a:p>
            <a:pPr lvl="1"/>
            <a:r>
              <a:rPr lang="en-US" smtClean="0"/>
              <a:t>Some vehicles may be more suitable for carpooling</a:t>
            </a:r>
          </a:p>
          <a:p>
            <a:r>
              <a:rPr lang="en-US" smtClean="0"/>
              <a:t>Similar variations exist in blocking/tiling</a:t>
            </a:r>
          </a:p>
          <a:p>
            <a:endParaRPr lang="en-US" smtClean="0"/>
          </a:p>
        </p:txBody>
      </p:sp>
      <p:pic>
        <p:nvPicPr>
          <p:cNvPr id="12293" name="Picture 4" descr="carpool1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257800" y="1600200"/>
            <a:ext cx="3175000" cy="2451100"/>
          </a:xfrm>
          <a:noFill/>
        </p:spPr>
      </p:pic>
      <p:pic>
        <p:nvPicPr>
          <p:cNvPr id="1229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4191000"/>
            <a:ext cx="3200400" cy="2484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95" name="Slide Number Placeholder 6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>
                <a:solidFill>
                  <a:schemeClr val="tx1"/>
                </a:solidFill>
                <a:latin typeface="Palatino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Palatino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9pPr>
          </a:lstStyle>
          <a:p>
            <a:pPr eaLnBrk="1" hangingPunct="1"/>
            <a:fld id="{0F9D60A6-BB34-449A-B945-27965AF842F2}" type="slidenum">
              <a:rPr lang="en-US" sz="1400" smtClean="0">
                <a:latin typeface="Times New Roman" pitchFamily="18" charset="0"/>
              </a:rPr>
              <a:pPr eaLnBrk="1" hangingPunct="1"/>
              <a:t>19</a:t>
            </a:fld>
            <a:endParaRPr lang="en-US" sz="1400" smtClean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 learn to efficiently use the important levels of the CUDA memory hierarchy</a:t>
            </a:r>
          </a:p>
          <a:p>
            <a:pPr lvl="1"/>
            <a:r>
              <a:rPr lang="en-US" dirty="0" smtClean="0"/>
              <a:t>Registers, shared memory, global memory</a:t>
            </a:r>
          </a:p>
          <a:p>
            <a:pPr lvl="1"/>
            <a:r>
              <a:rPr lang="en-US" dirty="0" smtClean="0"/>
              <a:t>Tiled algorithms and barrier synchronization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29C8549-3A9E-4B97-809C-4B1D18C92F4B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82033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Carpools need synchronization.</a:t>
            </a:r>
          </a:p>
        </p:txBody>
      </p:sp>
      <p:sp>
        <p:nvSpPr>
          <p:cNvPr id="13315" name="Text Placeholder 3"/>
          <p:cNvSpPr>
            <a:spLocks noGrp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en-US" smtClean="0"/>
              <a:t>Good – when people have similar schedule</a:t>
            </a:r>
          </a:p>
        </p:txBody>
      </p:sp>
      <p:sp>
        <p:nvSpPr>
          <p:cNvPr id="13316" name="Content Placeholder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smtClean="0"/>
              <a:t>Bad – when people have very different schedule</a:t>
            </a:r>
          </a:p>
        </p:txBody>
      </p:sp>
      <p:sp>
        <p:nvSpPr>
          <p:cNvPr id="13318" name="Right Arrow 5"/>
          <p:cNvSpPr>
            <a:spLocks noChangeArrowheads="1"/>
          </p:cNvSpPr>
          <p:nvPr/>
        </p:nvSpPr>
        <p:spPr bwMode="auto">
          <a:xfrm>
            <a:off x="1524000" y="2590800"/>
            <a:ext cx="7239000" cy="533400"/>
          </a:xfrm>
          <a:prstGeom prst="rightArrow">
            <a:avLst>
              <a:gd name="adj1" fmla="val 50000"/>
              <a:gd name="adj2" fmla="val 50013"/>
            </a:avLst>
          </a:prstGeom>
          <a:solidFill>
            <a:srgbClr val="00B8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19" name="TextBox 8"/>
          <p:cNvSpPr txBox="1">
            <a:spLocks noChangeArrowheads="1"/>
          </p:cNvSpPr>
          <p:nvPr/>
        </p:nvSpPr>
        <p:spPr bwMode="auto">
          <a:xfrm>
            <a:off x="381000" y="2209800"/>
            <a:ext cx="14478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Palatino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Palatino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9pPr>
          </a:lstStyle>
          <a:p>
            <a:pPr eaLnBrk="1" hangingPunct="1"/>
            <a:r>
              <a:rPr lang="en-US"/>
              <a:t>Worker A</a:t>
            </a:r>
          </a:p>
        </p:txBody>
      </p:sp>
      <p:sp>
        <p:nvSpPr>
          <p:cNvPr id="13320" name="TextBox 9"/>
          <p:cNvSpPr txBox="1">
            <a:spLocks noChangeArrowheads="1"/>
          </p:cNvSpPr>
          <p:nvPr/>
        </p:nvSpPr>
        <p:spPr bwMode="auto">
          <a:xfrm>
            <a:off x="381000" y="3048000"/>
            <a:ext cx="14478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Palatino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Palatino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9pPr>
          </a:lstStyle>
          <a:p>
            <a:pPr eaLnBrk="1" hangingPunct="1"/>
            <a:r>
              <a:rPr lang="en-US"/>
              <a:t>Worker B</a:t>
            </a:r>
          </a:p>
        </p:txBody>
      </p:sp>
      <p:sp>
        <p:nvSpPr>
          <p:cNvPr id="13321" name="TextBox 10"/>
          <p:cNvSpPr txBox="1">
            <a:spLocks noChangeArrowheads="1"/>
          </p:cNvSpPr>
          <p:nvPr/>
        </p:nvSpPr>
        <p:spPr bwMode="auto">
          <a:xfrm>
            <a:off x="685800" y="2667000"/>
            <a:ext cx="82073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Palatino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Palatino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9pPr>
          </a:lstStyle>
          <a:p>
            <a:pPr eaLnBrk="1" hangingPunct="1"/>
            <a:r>
              <a:rPr lang="en-US"/>
              <a:t>Time</a:t>
            </a:r>
          </a:p>
        </p:txBody>
      </p:sp>
      <p:sp>
        <p:nvSpPr>
          <p:cNvPr id="13322" name="TextBox 11"/>
          <p:cNvSpPr txBox="1">
            <a:spLocks noChangeArrowheads="1"/>
          </p:cNvSpPr>
          <p:nvPr/>
        </p:nvSpPr>
        <p:spPr bwMode="auto">
          <a:xfrm>
            <a:off x="2362200" y="2209800"/>
            <a:ext cx="14478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Palatino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Palatino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9pPr>
          </a:lstStyle>
          <a:p>
            <a:pPr eaLnBrk="1" hangingPunct="1"/>
            <a:r>
              <a:rPr lang="en-US"/>
              <a:t>sleep</a:t>
            </a:r>
          </a:p>
        </p:txBody>
      </p:sp>
      <p:sp>
        <p:nvSpPr>
          <p:cNvPr id="13323" name="TextBox 12"/>
          <p:cNvSpPr txBox="1">
            <a:spLocks noChangeArrowheads="1"/>
          </p:cNvSpPr>
          <p:nvPr/>
        </p:nvSpPr>
        <p:spPr bwMode="auto">
          <a:xfrm>
            <a:off x="2209800" y="3048000"/>
            <a:ext cx="14478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Palatino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Palatino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9pPr>
          </a:lstStyle>
          <a:p>
            <a:pPr eaLnBrk="1" hangingPunct="1"/>
            <a:r>
              <a:rPr lang="en-US"/>
              <a:t>sleep</a:t>
            </a:r>
          </a:p>
        </p:txBody>
      </p:sp>
      <p:sp>
        <p:nvSpPr>
          <p:cNvPr id="13324" name="TextBox 13"/>
          <p:cNvSpPr txBox="1">
            <a:spLocks noChangeArrowheads="1"/>
          </p:cNvSpPr>
          <p:nvPr/>
        </p:nvSpPr>
        <p:spPr bwMode="auto">
          <a:xfrm>
            <a:off x="4800600" y="3048000"/>
            <a:ext cx="15240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Palatino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Palatino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9pPr>
          </a:lstStyle>
          <a:p>
            <a:pPr eaLnBrk="1" hangingPunct="1"/>
            <a:r>
              <a:rPr lang="en-US"/>
              <a:t>work</a:t>
            </a:r>
          </a:p>
        </p:txBody>
      </p:sp>
      <p:sp>
        <p:nvSpPr>
          <p:cNvPr id="13325" name="TextBox 14"/>
          <p:cNvSpPr txBox="1">
            <a:spLocks noChangeArrowheads="1"/>
          </p:cNvSpPr>
          <p:nvPr/>
        </p:nvSpPr>
        <p:spPr bwMode="auto">
          <a:xfrm>
            <a:off x="4724400" y="2209800"/>
            <a:ext cx="14478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Palatino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Palatino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9pPr>
          </a:lstStyle>
          <a:p>
            <a:pPr eaLnBrk="1" hangingPunct="1"/>
            <a:r>
              <a:rPr lang="en-US"/>
              <a:t>work</a:t>
            </a:r>
          </a:p>
        </p:txBody>
      </p:sp>
      <p:sp>
        <p:nvSpPr>
          <p:cNvPr id="13326" name="TextBox 15"/>
          <p:cNvSpPr txBox="1">
            <a:spLocks noChangeArrowheads="1"/>
          </p:cNvSpPr>
          <p:nvPr/>
        </p:nvSpPr>
        <p:spPr bwMode="auto">
          <a:xfrm>
            <a:off x="7772400" y="3048000"/>
            <a:ext cx="16002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Palatino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Palatino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9pPr>
          </a:lstStyle>
          <a:p>
            <a:pPr eaLnBrk="1" hangingPunct="1"/>
            <a:r>
              <a:rPr lang="en-US"/>
              <a:t>dinner</a:t>
            </a:r>
          </a:p>
        </p:txBody>
      </p:sp>
      <p:sp>
        <p:nvSpPr>
          <p:cNvPr id="13327" name="TextBox 16"/>
          <p:cNvSpPr txBox="1">
            <a:spLocks noChangeArrowheads="1"/>
          </p:cNvSpPr>
          <p:nvPr/>
        </p:nvSpPr>
        <p:spPr bwMode="auto">
          <a:xfrm>
            <a:off x="7391400" y="2209800"/>
            <a:ext cx="14478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Palatino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Palatino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9pPr>
          </a:lstStyle>
          <a:p>
            <a:pPr eaLnBrk="1" hangingPunct="1"/>
            <a:r>
              <a:rPr lang="en-US"/>
              <a:t>dinner</a:t>
            </a:r>
          </a:p>
        </p:txBody>
      </p:sp>
      <p:sp>
        <p:nvSpPr>
          <p:cNvPr id="13328" name="Right Arrow 17"/>
          <p:cNvSpPr>
            <a:spLocks noChangeArrowheads="1"/>
          </p:cNvSpPr>
          <p:nvPr/>
        </p:nvSpPr>
        <p:spPr bwMode="auto">
          <a:xfrm>
            <a:off x="1524000" y="5029200"/>
            <a:ext cx="7239000" cy="533400"/>
          </a:xfrm>
          <a:prstGeom prst="rightArrow">
            <a:avLst>
              <a:gd name="adj1" fmla="val 50000"/>
              <a:gd name="adj2" fmla="val 50013"/>
            </a:avLst>
          </a:prstGeom>
          <a:solidFill>
            <a:srgbClr val="00B8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29" name="TextBox 18"/>
          <p:cNvSpPr txBox="1">
            <a:spLocks noChangeArrowheads="1"/>
          </p:cNvSpPr>
          <p:nvPr/>
        </p:nvSpPr>
        <p:spPr bwMode="auto">
          <a:xfrm>
            <a:off x="381000" y="4648200"/>
            <a:ext cx="14478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Palatino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Palatino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9pPr>
          </a:lstStyle>
          <a:p>
            <a:pPr eaLnBrk="1" hangingPunct="1"/>
            <a:r>
              <a:rPr lang="en-US"/>
              <a:t>Worker A</a:t>
            </a:r>
          </a:p>
        </p:txBody>
      </p:sp>
      <p:sp>
        <p:nvSpPr>
          <p:cNvPr id="13330" name="TextBox 19"/>
          <p:cNvSpPr txBox="1">
            <a:spLocks noChangeArrowheads="1"/>
          </p:cNvSpPr>
          <p:nvPr/>
        </p:nvSpPr>
        <p:spPr bwMode="auto">
          <a:xfrm>
            <a:off x="304800" y="5486400"/>
            <a:ext cx="14478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Palatino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Palatino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9pPr>
          </a:lstStyle>
          <a:p>
            <a:pPr eaLnBrk="1" hangingPunct="1"/>
            <a:r>
              <a:rPr lang="en-US"/>
              <a:t>Worker B</a:t>
            </a:r>
          </a:p>
        </p:txBody>
      </p:sp>
      <p:sp>
        <p:nvSpPr>
          <p:cNvPr id="13331" name="TextBox 20"/>
          <p:cNvSpPr txBox="1">
            <a:spLocks noChangeArrowheads="1"/>
          </p:cNvSpPr>
          <p:nvPr/>
        </p:nvSpPr>
        <p:spPr bwMode="auto">
          <a:xfrm>
            <a:off x="685800" y="5105400"/>
            <a:ext cx="73025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Palatino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Palatino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9pPr>
          </a:lstStyle>
          <a:p>
            <a:pPr eaLnBrk="1" hangingPunct="1"/>
            <a:r>
              <a:rPr lang="en-US"/>
              <a:t>time</a:t>
            </a:r>
          </a:p>
        </p:txBody>
      </p:sp>
      <p:sp>
        <p:nvSpPr>
          <p:cNvPr id="13332" name="TextBox 21"/>
          <p:cNvSpPr txBox="1">
            <a:spLocks noChangeArrowheads="1"/>
          </p:cNvSpPr>
          <p:nvPr/>
        </p:nvSpPr>
        <p:spPr bwMode="auto">
          <a:xfrm>
            <a:off x="4191000" y="4648200"/>
            <a:ext cx="14478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Palatino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Palatino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9pPr>
          </a:lstStyle>
          <a:p>
            <a:pPr eaLnBrk="1" hangingPunct="1"/>
            <a:r>
              <a:rPr lang="en-US"/>
              <a:t>sleep</a:t>
            </a:r>
          </a:p>
        </p:txBody>
      </p:sp>
      <p:sp>
        <p:nvSpPr>
          <p:cNvPr id="13333" name="TextBox 22"/>
          <p:cNvSpPr txBox="1">
            <a:spLocks noChangeArrowheads="1"/>
          </p:cNvSpPr>
          <p:nvPr/>
        </p:nvSpPr>
        <p:spPr bwMode="auto">
          <a:xfrm>
            <a:off x="2133600" y="5486400"/>
            <a:ext cx="14478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Palatino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Palatino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9pPr>
          </a:lstStyle>
          <a:p>
            <a:pPr eaLnBrk="1" hangingPunct="1"/>
            <a:r>
              <a:rPr lang="en-US"/>
              <a:t>sleep</a:t>
            </a:r>
          </a:p>
        </p:txBody>
      </p:sp>
      <p:sp>
        <p:nvSpPr>
          <p:cNvPr id="13334" name="TextBox 23"/>
          <p:cNvSpPr txBox="1">
            <a:spLocks noChangeArrowheads="1"/>
          </p:cNvSpPr>
          <p:nvPr/>
        </p:nvSpPr>
        <p:spPr bwMode="auto">
          <a:xfrm>
            <a:off x="4648200" y="5486400"/>
            <a:ext cx="15240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Palatino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Palatino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9pPr>
          </a:lstStyle>
          <a:p>
            <a:pPr eaLnBrk="1" hangingPunct="1"/>
            <a:r>
              <a:rPr lang="en-US"/>
              <a:t>work</a:t>
            </a:r>
          </a:p>
        </p:txBody>
      </p:sp>
      <p:sp>
        <p:nvSpPr>
          <p:cNvPr id="13335" name="TextBox 24"/>
          <p:cNvSpPr txBox="1">
            <a:spLocks noChangeArrowheads="1"/>
          </p:cNvSpPr>
          <p:nvPr/>
        </p:nvSpPr>
        <p:spPr bwMode="auto">
          <a:xfrm>
            <a:off x="7696200" y="4648200"/>
            <a:ext cx="14478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Palatino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Palatino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9pPr>
          </a:lstStyle>
          <a:p>
            <a:pPr eaLnBrk="1" hangingPunct="1"/>
            <a:r>
              <a:rPr lang="en-US"/>
              <a:t>work</a:t>
            </a:r>
          </a:p>
        </p:txBody>
      </p:sp>
      <p:sp>
        <p:nvSpPr>
          <p:cNvPr id="13336" name="TextBox 25"/>
          <p:cNvSpPr txBox="1">
            <a:spLocks noChangeArrowheads="1"/>
          </p:cNvSpPr>
          <p:nvPr/>
        </p:nvSpPr>
        <p:spPr bwMode="auto">
          <a:xfrm>
            <a:off x="7315200" y="5486400"/>
            <a:ext cx="16002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Palatino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Palatino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9pPr>
          </a:lstStyle>
          <a:p>
            <a:pPr eaLnBrk="1" hangingPunct="1"/>
            <a:r>
              <a:rPr lang="en-US"/>
              <a:t>dinner</a:t>
            </a:r>
          </a:p>
        </p:txBody>
      </p:sp>
      <p:sp>
        <p:nvSpPr>
          <p:cNvPr id="13337" name="TextBox 27"/>
          <p:cNvSpPr txBox="1">
            <a:spLocks noChangeArrowheads="1"/>
          </p:cNvSpPr>
          <p:nvPr/>
        </p:nvSpPr>
        <p:spPr bwMode="auto">
          <a:xfrm>
            <a:off x="1676400" y="4648200"/>
            <a:ext cx="14478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Palatino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Palatino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9pPr>
          </a:lstStyle>
          <a:p>
            <a:pPr eaLnBrk="1" hangingPunct="1"/>
            <a:r>
              <a:rPr lang="en-US"/>
              <a:t>party</a:t>
            </a:r>
          </a:p>
        </p:txBody>
      </p:sp>
      <p:sp>
        <p:nvSpPr>
          <p:cNvPr id="13338" name="Slide Number Placeholder 2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>
                <a:solidFill>
                  <a:schemeClr val="tx1"/>
                </a:solidFill>
                <a:latin typeface="Palatino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Palatino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9pPr>
          </a:lstStyle>
          <a:p>
            <a:pPr eaLnBrk="1" hangingPunct="1"/>
            <a:fld id="{7D90DFCC-38F4-4CD1-B0B6-90D7FBFA5A17}" type="slidenum">
              <a:rPr lang="en-US" sz="1400" smtClean="0">
                <a:latin typeface="Times New Roman" pitchFamily="18" charset="0"/>
              </a:rPr>
              <a:pPr eaLnBrk="1" hangingPunct="1"/>
              <a:t>20</a:t>
            </a:fld>
            <a:endParaRPr lang="en-US" sz="1400" smtClean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>
          <a:xfrm>
            <a:off x="685800" y="0"/>
            <a:ext cx="8304213" cy="1141413"/>
          </a:xfrm>
        </p:spPr>
        <p:txBody>
          <a:bodyPr/>
          <a:lstStyle/>
          <a:p>
            <a:r>
              <a:rPr lang="en-US" smtClean="0"/>
              <a:t>Same with Blocking/Tiling</a:t>
            </a:r>
          </a:p>
        </p:txBody>
      </p:sp>
      <p:sp>
        <p:nvSpPr>
          <p:cNvPr id="14339" name="Text Placeholder 3"/>
          <p:cNvSpPr>
            <a:spLocks noGrp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en-US" smtClean="0"/>
              <a:t>Good – when threads have similar access timing</a:t>
            </a:r>
          </a:p>
        </p:txBody>
      </p:sp>
      <p:sp>
        <p:nvSpPr>
          <p:cNvPr id="14340" name="Content Placeholder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  <a:p>
            <a:pPr lvl="2"/>
            <a:endParaRPr lang="en-US" smtClean="0"/>
          </a:p>
          <a:p>
            <a:r>
              <a:rPr lang="en-US" smtClean="0"/>
              <a:t>Bad – when threads have very different timing</a:t>
            </a:r>
          </a:p>
        </p:txBody>
      </p:sp>
      <p:sp>
        <p:nvSpPr>
          <p:cNvPr id="14342" name="Right Arrow 5"/>
          <p:cNvSpPr>
            <a:spLocks noChangeArrowheads="1"/>
          </p:cNvSpPr>
          <p:nvPr/>
        </p:nvSpPr>
        <p:spPr bwMode="auto">
          <a:xfrm>
            <a:off x="1524000" y="2590800"/>
            <a:ext cx="7239000" cy="533400"/>
          </a:xfrm>
          <a:prstGeom prst="rightArrow">
            <a:avLst>
              <a:gd name="adj1" fmla="val 50000"/>
              <a:gd name="adj2" fmla="val 50013"/>
            </a:avLst>
          </a:prstGeom>
          <a:solidFill>
            <a:srgbClr val="00B8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343" name="TextBox 8"/>
          <p:cNvSpPr txBox="1">
            <a:spLocks noChangeArrowheads="1"/>
          </p:cNvSpPr>
          <p:nvPr/>
        </p:nvSpPr>
        <p:spPr bwMode="auto">
          <a:xfrm>
            <a:off x="381000" y="2209800"/>
            <a:ext cx="14478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Palatino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Palatino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9pPr>
          </a:lstStyle>
          <a:p>
            <a:pPr eaLnBrk="1" hangingPunct="1"/>
            <a:r>
              <a:rPr lang="en-US"/>
              <a:t>Thread 1</a:t>
            </a:r>
          </a:p>
        </p:txBody>
      </p:sp>
      <p:sp>
        <p:nvSpPr>
          <p:cNvPr id="14344" name="TextBox 9"/>
          <p:cNvSpPr txBox="1">
            <a:spLocks noChangeArrowheads="1"/>
          </p:cNvSpPr>
          <p:nvPr/>
        </p:nvSpPr>
        <p:spPr bwMode="auto">
          <a:xfrm>
            <a:off x="381000" y="3048000"/>
            <a:ext cx="14478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Palatino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Palatino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9pPr>
          </a:lstStyle>
          <a:p>
            <a:pPr eaLnBrk="1" hangingPunct="1"/>
            <a:r>
              <a:rPr lang="en-US"/>
              <a:t>Thread 2</a:t>
            </a:r>
          </a:p>
        </p:txBody>
      </p:sp>
      <p:sp>
        <p:nvSpPr>
          <p:cNvPr id="14345" name="TextBox 10"/>
          <p:cNvSpPr txBox="1">
            <a:spLocks noChangeArrowheads="1"/>
          </p:cNvSpPr>
          <p:nvPr/>
        </p:nvSpPr>
        <p:spPr bwMode="auto">
          <a:xfrm>
            <a:off x="685800" y="2667000"/>
            <a:ext cx="82073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Palatino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Palatino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9pPr>
          </a:lstStyle>
          <a:p>
            <a:pPr eaLnBrk="1" hangingPunct="1"/>
            <a:r>
              <a:rPr lang="en-US"/>
              <a:t>Time</a:t>
            </a:r>
          </a:p>
        </p:txBody>
      </p:sp>
      <p:sp>
        <p:nvSpPr>
          <p:cNvPr id="14346" name="Right Arrow 17"/>
          <p:cNvSpPr>
            <a:spLocks noChangeArrowheads="1"/>
          </p:cNvSpPr>
          <p:nvPr/>
        </p:nvSpPr>
        <p:spPr bwMode="auto">
          <a:xfrm>
            <a:off x="1524000" y="4876800"/>
            <a:ext cx="7239000" cy="533400"/>
          </a:xfrm>
          <a:prstGeom prst="rightArrow">
            <a:avLst>
              <a:gd name="adj1" fmla="val 50000"/>
              <a:gd name="adj2" fmla="val 50013"/>
            </a:avLst>
          </a:prstGeom>
          <a:solidFill>
            <a:srgbClr val="00B8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347" name="TextBox 18"/>
          <p:cNvSpPr txBox="1">
            <a:spLocks noChangeArrowheads="1"/>
          </p:cNvSpPr>
          <p:nvPr/>
        </p:nvSpPr>
        <p:spPr bwMode="auto">
          <a:xfrm>
            <a:off x="304800" y="4495800"/>
            <a:ext cx="14478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Palatino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Palatino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9pPr>
          </a:lstStyle>
          <a:p>
            <a:pPr eaLnBrk="1" hangingPunct="1"/>
            <a:r>
              <a:rPr lang="en-US"/>
              <a:t>Thread 1</a:t>
            </a:r>
          </a:p>
        </p:txBody>
      </p:sp>
      <p:sp>
        <p:nvSpPr>
          <p:cNvPr id="14348" name="TextBox 19"/>
          <p:cNvSpPr txBox="1">
            <a:spLocks noChangeArrowheads="1"/>
          </p:cNvSpPr>
          <p:nvPr/>
        </p:nvSpPr>
        <p:spPr bwMode="auto">
          <a:xfrm>
            <a:off x="304800" y="5334000"/>
            <a:ext cx="14478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Palatino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Palatino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9pPr>
          </a:lstStyle>
          <a:p>
            <a:pPr eaLnBrk="1" hangingPunct="1"/>
            <a:r>
              <a:rPr lang="en-US"/>
              <a:t>Thread 2</a:t>
            </a:r>
          </a:p>
        </p:txBody>
      </p:sp>
      <p:sp>
        <p:nvSpPr>
          <p:cNvPr id="14349" name="TextBox 20"/>
          <p:cNvSpPr txBox="1">
            <a:spLocks noChangeArrowheads="1"/>
          </p:cNvSpPr>
          <p:nvPr/>
        </p:nvSpPr>
        <p:spPr bwMode="auto">
          <a:xfrm>
            <a:off x="685800" y="4953000"/>
            <a:ext cx="73025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Palatino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Palatino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9pPr>
          </a:lstStyle>
          <a:p>
            <a:pPr eaLnBrk="1" hangingPunct="1"/>
            <a:r>
              <a:rPr lang="en-US"/>
              <a:t>time</a:t>
            </a:r>
          </a:p>
        </p:txBody>
      </p:sp>
      <p:sp>
        <p:nvSpPr>
          <p:cNvPr id="14350" name="Rectangle 3"/>
          <p:cNvSpPr>
            <a:spLocks noChangeArrowheads="1"/>
          </p:cNvSpPr>
          <p:nvPr/>
        </p:nvSpPr>
        <p:spPr bwMode="auto">
          <a:xfrm>
            <a:off x="1981200" y="3810000"/>
            <a:ext cx="457200" cy="457200"/>
          </a:xfrm>
          <a:prstGeom prst="rect">
            <a:avLst/>
          </a:prstGeom>
          <a:solidFill>
            <a:schemeClr val="accent2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351" name="Rectangle 4"/>
          <p:cNvSpPr>
            <a:spLocks noChangeArrowheads="1"/>
          </p:cNvSpPr>
          <p:nvPr/>
        </p:nvSpPr>
        <p:spPr bwMode="auto">
          <a:xfrm>
            <a:off x="2438400" y="3810000"/>
            <a:ext cx="457200" cy="457200"/>
          </a:xfrm>
          <a:prstGeom prst="rect">
            <a:avLst/>
          </a:prstGeom>
          <a:solidFill>
            <a:schemeClr val="accent2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352" name="Rectangle 5"/>
          <p:cNvSpPr>
            <a:spLocks noChangeArrowheads="1"/>
          </p:cNvSpPr>
          <p:nvPr/>
        </p:nvSpPr>
        <p:spPr bwMode="auto">
          <a:xfrm>
            <a:off x="2895600" y="3810000"/>
            <a:ext cx="457200" cy="457200"/>
          </a:xfrm>
          <a:prstGeom prst="rect">
            <a:avLst/>
          </a:prstGeom>
          <a:solidFill>
            <a:schemeClr val="accent2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353" name="Rectangle 6"/>
          <p:cNvSpPr>
            <a:spLocks noChangeArrowheads="1"/>
          </p:cNvSpPr>
          <p:nvPr/>
        </p:nvSpPr>
        <p:spPr bwMode="auto">
          <a:xfrm>
            <a:off x="3352800" y="3810000"/>
            <a:ext cx="457200" cy="457200"/>
          </a:xfrm>
          <a:prstGeom prst="rect">
            <a:avLst/>
          </a:prstGeom>
          <a:solidFill>
            <a:schemeClr val="accent2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354" name="Rectangle 7"/>
          <p:cNvSpPr>
            <a:spLocks noChangeArrowheads="1"/>
          </p:cNvSpPr>
          <p:nvPr/>
        </p:nvSpPr>
        <p:spPr bwMode="auto">
          <a:xfrm>
            <a:off x="3810000" y="3810000"/>
            <a:ext cx="457200" cy="457200"/>
          </a:xfrm>
          <a:prstGeom prst="rect">
            <a:avLst/>
          </a:prstGeom>
          <a:solidFill>
            <a:schemeClr val="accent2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355" name="Rectangle 8"/>
          <p:cNvSpPr>
            <a:spLocks noChangeArrowheads="1"/>
          </p:cNvSpPr>
          <p:nvPr/>
        </p:nvSpPr>
        <p:spPr bwMode="auto">
          <a:xfrm>
            <a:off x="4267200" y="3810000"/>
            <a:ext cx="457200" cy="457200"/>
          </a:xfrm>
          <a:prstGeom prst="rect">
            <a:avLst/>
          </a:prstGeom>
          <a:solidFill>
            <a:schemeClr val="accent2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356" name="Rectangle 9"/>
          <p:cNvSpPr>
            <a:spLocks noChangeArrowheads="1"/>
          </p:cNvSpPr>
          <p:nvPr/>
        </p:nvSpPr>
        <p:spPr bwMode="auto">
          <a:xfrm>
            <a:off x="4724400" y="3810000"/>
            <a:ext cx="457200" cy="457200"/>
          </a:xfrm>
          <a:prstGeom prst="rect">
            <a:avLst/>
          </a:prstGeom>
          <a:solidFill>
            <a:schemeClr val="accent2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357" name="Rectangle 10"/>
          <p:cNvSpPr>
            <a:spLocks noChangeArrowheads="1"/>
          </p:cNvSpPr>
          <p:nvPr/>
        </p:nvSpPr>
        <p:spPr bwMode="auto">
          <a:xfrm>
            <a:off x="5181600" y="3810000"/>
            <a:ext cx="457200" cy="457200"/>
          </a:xfrm>
          <a:prstGeom prst="rect">
            <a:avLst/>
          </a:prstGeom>
          <a:solidFill>
            <a:schemeClr val="accent2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358" name="Rectangle 11"/>
          <p:cNvSpPr>
            <a:spLocks noChangeArrowheads="1"/>
          </p:cNvSpPr>
          <p:nvPr/>
        </p:nvSpPr>
        <p:spPr bwMode="auto">
          <a:xfrm>
            <a:off x="5638800" y="3810000"/>
            <a:ext cx="457200" cy="457200"/>
          </a:xfrm>
          <a:prstGeom prst="rect">
            <a:avLst/>
          </a:prstGeom>
          <a:solidFill>
            <a:schemeClr val="accent2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359" name="Rectangle 12"/>
          <p:cNvSpPr>
            <a:spLocks noChangeArrowheads="1"/>
          </p:cNvSpPr>
          <p:nvPr/>
        </p:nvSpPr>
        <p:spPr bwMode="auto">
          <a:xfrm>
            <a:off x="6096000" y="3810000"/>
            <a:ext cx="457200" cy="457200"/>
          </a:xfrm>
          <a:prstGeom prst="rect">
            <a:avLst/>
          </a:prstGeom>
          <a:solidFill>
            <a:schemeClr val="accent2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360" name="Rectangle 13"/>
          <p:cNvSpPr>
            <a:spLocks noChangeArrowheads="1"/>
          </p:cNvSpPr>
          <p:nvPr/>
        </p:nvSpPr>
        <p:spPr bwMode="auto">
          <a:xfrm>
            <a:off x="6553200" y="3810000"/>
            <a:ext cx="457200" cy="457200"/>
          </a:xfrm>
          <a:prstGeom prst="rect">
            <a:avLst/>
          </a:prstGeom>
          <a:solidFill>
            <a:schemeClr val="accent2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361" name="Rectangle 14"/>
          <p:cNvSpPr>
            <a:spLocks noChangeArrowheads="1"/>
          </p:cNvSpPr>
          <p:nvPr/>
        </p:nvSpPr>
        <p:spPr bwMode="auto">
          <a:xfrm>
            <a:off x="7010400" y="3810000"/>
            <a:ext cx="457200" cy="457200"/>
          </a:xfrm>
          <a:prstGeom prst="rect">
            <a:avLst/>
          </a:prstGeom>
          <a:solidFill>
            <a:schemeClr val="accent2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cxnSp>
        <p:nvCxnSpPr>
          <p:cNvPr id="14362" name="Straight Arrow Connector 44"/>
          <p:cNvCxnSpPr>
            <a:cxnSpLocks noChangeShapeType="1"/>
            <a:stCxn id="14350" idx="0"/>
          </p:cNvCxnSpPr>
          <p:nvPr/>
        </p:nvCxnSpPr>
        <p:spPr bwMode="auto">
          <a:xfrm rot="16200000" flipV="1">
            <a:off x="1828800" y="3429000"/>
            <a:ext cx="533400" cy="22860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4363" name="Straight Arrow Connector 46"/>
          <p:cNvCxnSpPr>
            <a:cxnSpLocks noChangeShapeType="1"/>
          </p:cNvCxnSpPr>
          <p:nvPr/>
        </p:nvCxnSpPr>
        <p:spPr bwMode="auto">
          <a:xfrm rot="5400000" flipH="1" flipV="1">
            <a:off x="1714500" y="3086100"/>
            <a:ext cx="1371600" cy="7620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4364" name="Straight Arrow Connector 48"/>
          <p:cNvCxnSpPr>
            <a:cxnSpLocks noChangeShapeType="1"/>
            <a:stCxn id="14351" idx="0"/>
          </p:cNvCxnSpPr>
          <p:nvPr/>
        </p:nvCxnSpPr>
        <p:spPr bwMode="auto">
          <a:xfrm rot="16200000" flipV="1">
            <a:off x="2324100" y="3467100"/>
            <a:ext cx="533400" cy="15240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4365" name="Straight Arrow Connector 50"/>
          <p:cNvCxnSpPr>
            <a:cxnSpLocks noChangeShapeType="1"/>
          </p:cNvCxnSpPr>
          <p:nvPr/>
        </p:nvCxnSpPr>
        <p:spPr bwMode="auto">
          <a:xfrm rot="5400000" flipH="1" flipV="1">
            <a:off x="2171700" y="3086100"/>
            <a:ext cx="1371600" cy="7620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4366" name="Straight Arrow Connector 54"/>
          <p:cNvCxnSpPr>
            <a:cxnSpLocks noChangeShapeType="1"/>
            <a:stCxn id="14359" idx="0"/>
          </p:cNvCxnSpPr>
          <p:nvPr/>
        </p:nvCxnSpPr>
        <p:spPr bwMode="auto">
          <a:xfrm rot="5400000" flipH="1" flipV="1">
            <a:off x="6248400" y="3276600"/>
            <a:ext cx="609600" cy="45720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4367" name="Straight Arrow Connector 56"/>
          <p:cNvCxnSpPr>
            <a:cxnSpLocks noChangeShapeType="1"/>
            <a:stCxn id="14360" idx="0"/>
          </p:cNvCxnSpPr>
          <p:nvPr/>
        </p:nvCxnSpPr>
        <p:spPr bwMode="auto">
          <a:xfrm rot="5400000" flipH="1" flipV="1">
            <a:off x="6743700" y="3314700"/>
            <a:ext cx="533400" cy="45720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4368" name="Straight Arrow Connector 58"/>
          <p:cNvCxnSpPr>
            <a:cxnSpLocks noChangeShapeType="1"/>
            <a:stCxn id="14359" idx="0"/>
          </p:cNvCxnSpPr>
          <p:nvPr/>
        </p:nvCxnSpPr>
        <p:spPr bwMode="auto">
          <a:xfrm rot="16200000" flipV="1">
            <a:off x="5410200" y="2895600"/>
            <a:ext cx="1371600" cy="45720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4369" name="Straight Arrow Connector 60"/>
          <p:cNvCxnSpPr>
            <a:cxnSpLocks noChangeShapeType="1"/>
            <a:stCxn id="14360" idx="0"/>
          </p:cNvCxnSpPr>
          <p:nvPr/>
        </p:nvCxnSpPr>
        <p:spPr bwMode="auto">
          <a:xfrm rot="16200000" flipV="1">
            <a:off x="5867400" y="2895600"/>
            <a:ext cx="1371600" cy="45720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4370" name="TextBox 72"/>
          <p:cNvSpPr txBox="1">
            <a:spLocks noChangeArrowheads="1"/>
          </p:cNvSpPr>
          <p:nvPr/>
        </p:nvSpPr>
        <p:spPr bwMode="auto">
          <a:xfrm>
            <a:off x="3733800" y="2743200"/>
            <a:ext cx="1524000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Palatino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Palatino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9pPr>
          </a:lstStyle>
          <a:p>
            <a:pPr eaLnBrk="1" hangingPunct="1"/>
            <a:r>
              <a:rPr lang="en-US" sz="6000"/>
              <a:t>…</a:t>
            </a:r>
          </a:p>
        </p:txBody>
      </p:sp>
      <p:cxnSp>
        <p:nvCxnSpPr>
          <p:cNvPr id="14371" name="Straight Arrow Connector 79"/>
          <p:cNvCxnSpPr>
            <a:cxnSpLocks noChangeShapeType="1"/>
            <a:stCxn id="14350" idx="2"/>
          </p:cNvCxnSpPr>
          <p:nvPr/>
        </p:nvCxnSpPr>
        <p:spPr bwMode="auto">
          <a:xfrm rot="5400000">
            <a:off x="1866900" y="4457700"/>
            <a:ext cx="533400" cy="15240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4372" name="Straight Arrow Connector 81"/>
          <p:cNvCxnSpPr>
            <a:cxnSpLocks noChangeShapeType="1"/>
          </p:cNvCxnSpPr>
          <p:nvPr/>
        </p:nvCxnSpPr>
        <p:spPr bwMode="auto">
          <a:xfrm>
            <a:off x="2362200" y="4267200"/>
            <a:ext cx="4343400" cy="137160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4373" name="Straight Arrow Connector 83"/>
          <p:cNvCxnSpPr>
            <a:cxnSpLocks noChangeShapeType="1"/>
            <a:stCxn id="14351" idx="2"/>
          </p:cNvCxnSpPr>
          <p:nvPr/>
        </p:nvCxnSpPr>
        <p:spPr bwMode="auto">
          <a:xfrm rot="5400000">
            <a:off x="2362200" y="4495800"/>
            <a:ext cx="533400" cy="7620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4374" name="Straight Arrow Connector 85"/>
          <p:cNvCxnSpPr>
            <a:cxnSpLocks noChangeShapeType="1"/>
          </p:cNvCxnSpPr>
          <p:nvPr/>
        </p:nvCxnSpPr>
        <p:spPr bwMode="auto">
          <a:xfrm>
            <a:off x="2819400" y="4267200"/>
            <a:ext cx="4419600" cy="137160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4375" name="Slide Number Placeholder 38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>
                <a:solidFill>
                  <a:schemeClr val="tx1"/>
                </a:solidFill>
                <a:latin typeface="Palatino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Palatino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9pPr>
          </a:lstStyle>
          <a:p>
            <a:pPr eaLnBrk="1" hangingPunct="1"/>
            <a:fld id="{EA91006B-790F-4686-8567-83F77187AACE}" type="slidenum">
              <a:rPr lang="en-US" sz="1400" smtClean="0">
                <a:latin typeface="Times New Roman" pitchFamily="18" charset="0"/>
              </a:rPr>
              <a:pPr eaLnBrk="1" hangingPunct="1"/>
              <a:t>21</a:t>
            </a:fld>
            <a:endParaRPr lang="en-US" sz="1400" smtClean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Outline of Technique</a:t>
            </a: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Identify a block/tile of global memory content that are accessed by multiple threads</a:t>
            </a:r>
          </a:p>
          <a:p>
            <a:r>
              <a:rPr lang="en-US" smtClean="0"/>
              <a:t>Load the block/tile from global memory into on-chip memory</a:t>
            </a:r>
          </a:p>
          <a:p>
            <a:r>
              <a:rPr lang="en-US" smtClean="0"/>
              <a:t>Have the multiple threads to access their data from the on-chip memory</a:t>
            </a:r>
          </a:p>
          <a:p>
            <a:r>
              <a:rPr lang="en-US" smtClean="0"/>
              <a:t>Move on to the next block/tile</a:t>
            </a:r>
          </a:p>
          <a:p>
            <a:pPr lvl="1"/>
            <a:endParaRPr lang="en-US" smtClean="0"/>
          </a:p>
          <a:p>
            <a:endParaRPr lang="en-US" smtClean="0"/>
          </a:p>
        </p:txBody>
      </p:sp>
      <p:sp>
        <p:nvSpPr>
          <p:cNvPr id="15365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>
                <a:solidFill>
                  <a:schemeClr val="tx1"/>
                </a:solidFill>
                <a:latin typeface="Palatino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Palatino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9pPr>
          </a:lstStyle>
          <a:p>
            <a:pPr eaLnBrk="1" hangingPunct="1"/>
            <a:fld id="{12FF247A-3280-4619-877B-3E9C99B72D4A}" type="slidenum">
              <a:rPr lang="en-US" sz="1400" smtClean="0">
                <a:latin typeface="Times New Roman" pitchFamily="18" charset="0"/>
              </a:rPr>
              <a:pPr eaLnBrk="1" hangingPunct="1"/>
              <a:t>22</a:t>
            </a:fld>
            <a:endParaRPr lang="en-US" sz="1400" smtClean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>
                <a:solidFill>
                  <a:schemeClr val="tx1"/>
                </a:solidFill>
                <a:latin typeface="Palatino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Palatino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9pPr>
          </a:lstStyle>
          <a:p>
            <a:pPr eaLnBrk="1" hangingPunct="1"/>
            <a:fld id="{3FB300DF-88F9-43A2-B27E-581E44FF8818}" type="slidenum">
              <a:rPr lang="en-US" sz="1400" smtClean="0">
                <a:latin typeface="Times New Roman" pitchFamily="18" charset="0"/>
              </a:rPr>
              <a:pPr eaLnBrk="1" hangingPunct="1"/>
              <a:t>23</a:t>
            </a:fld>
            <a:endParaRPr lang="en-US" sz="1400" smtClean="0">
              <a:latin typeface="Times New Roman" pitchFamily="18" charset="0"/>
            </a:endParaRPr>
          </a:p>
        </p:txBody>
      </p:sp>
      <p:sp>
        <p:nvSpPr>
          <p:cNvPr id="1638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600" smtClean="0"/>
              <a:t>Idea: Use Shared Memory to reuse global memory data</a:t>
            </a:r>
          </a:p>
        </p:txBody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524000"/>
            <a:ext cx="4267200" cy="4572000"/>
          </a:xfrm>
        </p:spPr>
        <p:txBody>
          <a:bodyPr/>
          <a:lstStyle/>
          <a:p>
            <a:pPr eaLnBrk="1" hangingPunct="1"/>
            <a:r>
              <a:rPr lang="en-US" smtClean="0"/>
              <a:t>Each input element is read by WIDTH threads.</a:t>
            </a:r>
          </a:p>
          <a:p>
            <a:pPr eaLnBrk="1" hangingPunct="1"/>
            <a:r>
              <a:rPr lang="en-US" smtClean="0"/>
              <a:t>Load each element into Shared Memory and have several threads use the local version to reduce the memory bandwidth</a:t>
            </a:r>
          </a:p>
          <a:p>
            <a:pPr lvl="1" eaLnBrk="1" hangingPunct="1"/>
            <a:r>
              <a:rPr lang="en-US" smtClean="0"/>
              <a:t>Tiled algorithms</a:t>
            </a:r>
          </a:p>
        </p:txBody>
      </p:sp>
      <p:sp>
        <p:nvSpPr>
          <p:cNvPr id="16389" name="Text Box 4"/>
          <p:cNvSpPr txBox="1">
            <a:spLocks noChangeArrowheads="1"/>
          </p:cNvSpPr>
          <p:nvPr/>
        </p:nvSpPr>
        <p:spPr bwMode="auto">
          <a:xfrm>
            <a:off x="4162425" y="4191000"/>
            <a:ext cx="2468563" cy="2468563"/>
          </a:xfrm>
          <a:prstGeom prst="rect">
            <a:avLst/>
          </a:prstGeom>
          <a:solidFill>
            <a:srgbClr val="99FF66"/>
          </a:solidFill>
          <a:ln w="9525">
            <a:solidFill>
              <a:srgbClr val="969696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 sz="1600">
                <a:solidFill>
                  <a:schemeClr val="tx1"/>
                </a:solidFill>
                <a:latin typeface="Palatino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Palatino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9pPr>
          </a:lstStyle>
          <a:p>
            <a:pPr eaLnBrk="1" hangingPunct="1"/>
            <a:r>
              <a:rPr lang="en-US" sz="1200" b="1">
                <a:solidFill>
                  <a:schemeClr val="bg1"/>
                </a:solidFill>
                <a:latin typeface="Arial" pitchFamily="34" charset="0"/>
              </a:rPr>
              <a:t>M</a:t>
            </a:r>
            <a:endParaRPr lang="en-US" sz="180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16390" name="Text Box 5"/>
          <p:cNvSpPr txBox="1">
            <a:spLocks noChangeArrowheads="1"/>
          </p:cNvSpPr>
          <p:nvPr/>
        </p:nvSpPr>
        <p:spPr bwMode="auto">
          <a:xfrm>
            <a:off x="6675438" y="1676400"/>
            <a:ext cx="2468562" cy="2468563"/>
          </a:xfrm>
          <a:prstGeom prst="rect">
            <a:avLst/>
          </a:prstGeom>
          <a:solidFill>
            <a:srgbClr val="99FF66"/>
          </a:solidFill>
          <a:ln w="9525">
            <a:solidFill>
              <a:srgbClr val="969696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 sz="1600">
                <a:solidFill>
                  <a:schemeClr val="tx1"/>
                </a:solidFill>
                <a:latin typeface="Palatino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Palatino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9pPr>
          </a:lstStyle>
          <a:p>
            <a:pPr eaLnBrk="1" hangingPunct="1"/>
            <a:r>
              <a:rPr lang="en-US" sz="1200" b="1">
                <a:solidFill>
                  <a:schemeClr val="bg1"/>
                </a:solidFill>
                <a:latin typeface="Arial" pitchFamily="34" charset="0"/>
              </a:rPr>
              <a:t>N</a:t>
            </a:r>
            <a:endParaRPr lang="en-US" sz="180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16391" name="Text Box 6"/>
          <p:cNvSpPr txBox="1">
            <a:spLocks noChangeArrowheads="1"/>
          </p:cNvSpPr>
          <p:nvPr/>
        </p:nvSpPr>
        <p:spPr bwMode="auto">
          <a:xfrm>
            <a:off x="6675438" y="4038600"/>
            <a:ext cx="2468562" cy="2468563"/>
          </a:xfrm>
          <a:prstGeom prst="rect">
            <a:avLst/>
          </a:prstGeom>
          <a:solidFill>
            <a:srgbClr val="99FF66"/>
          </a:solidFill>
          <a:ln w="9525" algn="ctr">
            <a:solidFill>
              <a:srgbClr val="969696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 sz="1600">
                <a:solidFill>
                  <a:schemeClr val="tx1"/>
                </a:solidFill>
                <a:latin typeface="Palatino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Palatino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9pPr>
          </a:lstStyle>
          <a:p>
            <a:pPr eaLnBrk="1" hangingPunct="1"/>
            <a:r>
              <a:rPr lang="en-US" sz="1200" b="1">
                <a:solidFill>
                  <a:schemeClr val="bg1"/>
                </a:solidFill>
                <a:latin typeface="Arial" pitchFamily="34" charset="0"/>
              </a:rPr>
              <a:t>P</a:t>
            </a:r>
            <a:endParaRPr lang="en-US" sz="180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16392" name="Text Box 7"/>
          <p:cNvSpPr txBox="1">
            <a:spLocks noChangeArrowheads="1"/>
          </p:cNvSpPr>
          <p:nvPr/>
        </p:nvSpPr>
        <p:spPr bwMode="auto">
          <a:xfrm>
            <a:off x="8047038" y="1676400"/>
            <a:ext cx="53975" cy="2468563"/>
          </a:xfrm>
          <a:prstGeom prst="rect">
            <a:avLst/>
          </a:prstGeom>
          <a:solidFill>
            <a:srgbClr val="FF6600"/>
          </a:solidFill>
          <a:ln w="9525">
            <a:solidFill>
              <a:srgbClr val="969696"/>
            </a:solidFill>
            <a:miter lim="800000"/>
            <a:headEnd/>
            <a:tailEnd/>
          </a:ln>
        </p:spPr>
        <p:txBody>
          <a:bodyPr lIns="0" tIns="91440" rIns="0" bIns="0"/>
          <a:lstStyle>
            <a:lvl1pPr eaLnBrk="0" hangingPunct="0">
              <a:defRPr sz="1600">
                <a:solidFill>
                  <a:schemeClr val="tx1"/>
                </a:solidFill>
                <a:latin typeface="Palatino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Palatino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9pPr>
          </a:lstStyle>
          <a:p>
            <a:pPr eaLnBrk="1" hangingPunct="1"/>
            <a:endParaRPr lang="en-US" sz="1800">
              <a:latin typeface="Arial" pitchFamily="34" charset="0"/>
            </a:endParaRPr>
          </a:p>
        </p:txBody>
      </p:sp>
      <p:sp>
        <p:nvSpPr>
          <p:cNvPr id="16393" name="Line 8"/>
          <p:cNvSpPr>
            <a:spLocks noChangeShapeType="1"/>
          </p:cNvSpPr>
          <p:nvPr/>
        </p:nvSpPr>
        <p:spPr bwMode="auto">
          <a:xfrm>
            <a:off x="8102600" y="4144963"/>
            <a:ext cx="1588" cy="1417637"/>
          </a:xfrm>
          <a:prstGeom prst="line">
            <a:avLst/>
          </a:prstGeom>
          <a:noFill/>
          <a:ln w="9525">
            <a:solidFill>
              <a:srgbClr val="969696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94" name="Line 9"/>
          <p:cNvSpPr>
            <a:spLocks noChangeShapeType="1"/>
          </p:cNvSpPr>
          <p:nvPr/>
        </p:nvSpPr>
        <p:spPr bwMode="auto">
          <a:xfrm>
            <a:off x="8047038" y="4114800"/>
            <a:ext cx="0" cy="1417638"/>
          </a:xfrm>
          <a:prstGeom prst="line">
            <a:avLst/>
          </a:prstGeom>
          <a:noFill/>
          <a:ln w="9525">
            <a:solidFill>
              <a:srgbClr val="969696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95" name="Line 10"/>
          <p:cNvSpPr>
            <a:spLocks noChangeShapeType="1"/>
          </p:cNvSpPr>
          <p:nvPr/>
        </p:nvSpPr>
        <p:spPr bwMode="auto">
          <a:xfrm flipH="1" flipV="1">
            <a:off x="6675438" y="6510338"/>
            <a:ext cx="2468562" cy="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96" name="Text Box 11"/>
          <p:cNvSpPr txBox="1">
            <a:spLocks noChangeArrowheads="1"/>
          </p:cNvSpPr>
          <p:nvPr/>
        </p:nvSpPr>
        <p:spPr bwMode="auto">
          <a:xfrm>
            <a:off x="4162425" y="5562600"/>
            <a:ext cx="2468563" cy="55563"/>
          </a:xfrm>
          <a:prstGeom prst="rect">
            <a:avLst/>
          </a:prstGeom>
          <a:solidFill>
            <a:srgbClr val="FF6600"/>
          </a:solidFill>
          <a:ln w="9525">
            <a:solidFill>
              <a:srgbClr val="969696"/>
            </a:solidFill>
            <a:miter lim="800000"/>
            <a:headEnd/>
            <a:tailEnd/>
          </a:ln>
        </p:spPr>
        <p:txBody>
          <a:bodyPr lIns="0" tIns="91440" rIns="0" bIns="0"/>
          <a:lstStyle>
            <a:lvl1pPr eaLnBrk="0" hangingPunct="0">
              <a:defRPr sz="1600">
                <a:solidFill>
                  <a:schemeClr val="tx1"/>
                </a:solidFill>
                <a:latin typeface="Palatino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Palatino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9pPr>
          </a:lstStyle>
          <a:p>
            <a:pPr eaLnBrk="1" hangingPunct="1"/>
            <a:endParaRPr lang="en-US" sz="1800">
              <a:latin typeface="Arial" pitchFamily="34" charset="0"/>
            </a:endParaRPr>
          </a:p>
        </p:txBody>
      </p:sp>
      <p:sp>
        <p:nvSpPr>
          <p:cNvPr id="16397" name="Text Box 12"/>
          <p:cNvSpPr txBox="1">
            <a:spLocks noChangeArrowheads="1"/>
          </p:cNvSpPr>
          <p:nvPr/>
        </p:nvSpPr>
        <p:spPr bwMode="auto">
          <a:xfrm>
            <a:off x="8047038" y="5562600"/>
            <a:ext cx="55562" cy="53975"/>
          </a:xfrm>
          <a:prstGeom prst="rect">
            <a:avLst/>
          </a:prstGeom>
          <a:solidFill>
            <a:srgbClr val="FF6600"/>
          </a:solidFill>
          <a:ln w="9525">
            <a:solidFill>
              <a:srgbClr val="969696"/>
            </a:solidFill>
            <a:miter lim="800000"/>
            <a:headEnd/>
            <a:tailEnd/>
          </a:ln>
        </p:spPr>
        <p:txBody>
          <a:bodyPr lIns="0" tIns="91440" rIns="0" bIns="0"/>
          <a:lstStyle>
            <a:lvl1pPr eaLnBrk="0" hangingPunct="0">
              <a:defRPr sz="1600">
                <a:solidFill>
                  <a:schemeClr val="tx1"/>
                </a:solidFill>
                <a:latin typeface="Palatino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Palatino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9pPr>
          </a:lstStyle>
          <a:p>
            <a:pPr eaLnBrk="1" hangingPunct="1"/>
            <a:endParaRPr lang="en-US" sz="1200">
              <a:latin typeface="Times New Roman" pitchFamily="18" charset="0"/>
            </a:endParaRPr>
          </a:p>
          <a:p>
            <a:pPr eaLnBrk="1" hangingPunct="1"/>
            <a:endParaRPr lang="en-US" sz="1200">
              <a:latin typeface="Times New Roman" pitchFamily="18" charset="0"/>
            </a:endParaRPr>
          </a:p>
          <a:p>
            <a:pPr eaLnBrk="1" hangingPunct="1"/>
            <a:endParaRPr lang="en-US" sz="1800">
              <a:latin typeface="Arial" pitchFamily="34" charset="0"/>
            </a:endParaRPr>
          </a:p>
        </p:txBody>
      </p:sp>
      <p:sp>
        <p:nvSpPr>
          <p:cNvPr id="16398" name="Line 13"/>
          <p:cNvSpPr>
            <a:spLocks noChangeShapeType="1"/>
          </p:cNvSpPr>
          <p:nvPr/>
        </p:nvSpPr>
        <p:spPr bwMode="auto">
          <a:xfrm>
            <a:off x="6619875" y="5562600"/>
            <a:ext cx="1417638" cy="0"/>
          </a:xfrm>
          <a:prstGeom prst="line">
            <a:avLst/>
          </a:prstGeom>
          <a:noFill/>
          <a:ln w="9525">
            <a:solidFill>
              <a:srgbClr val="969696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99" name="Line 14"/>
          <p:cNvSpPr>
            <a:spLocks noChangeShapeType="1"/>
          </p:cNvSpPr>
          <p:nvPr/>
        </p:nvSpPr>
        <p:spPr bwMode="auto">
          <a:xfrm>
            <a:off x="6619875" y="5616575"/>
            <a:ext cx="1381125" cy="0"/>
          </a:xfrm>
          <a:prstGeom prst="line">
            <a:avLst/>
          </a:prstGeom>
          <a:noFill/>
          <a:ln w="9525">
            <a:solidFill>
              <a:srgbClr val="969696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00" name="Line 15"/>
          <p:cNvSpPr>
            <a:spLocks noChangeShapeType="1"/>
          </p:cNvSpPr>
          <p:nvPr/>
        </p:nvSpPr>
        <p:spPr bwMode="auto">
          <a:xfrm rot="10800000">
            <a:off x="8993188" y="1673225"/>
            <a:ext cx="4762" cy="2468563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01" name="Line 16"/>
          <p:cNvSpPr>
            <a:spLocks noChangeShapeType="1"/>
          </p:cNvSpPr>
          <p:nvPr/>
        </p:nvSpPr>
        <p:spPr bwMode="auto">
          <a:xfrm rot="10800000">
            <a:off x="8993188" y="4191000"/>
            <a:ext cx="4762" cy="2468563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02" name="Line 17"/>
          <p:cNvSpPr>
            <a:spLocks noChangeShapeType="1"/>
          </p:cNvSpPr>
          <p:nvPr/>
        </p:nvSpPr>
        <p:spPr bwMode="auto">
          <a:xfrm flipH="1" flipV="1">
            <a:off x="4162425" y="6510338"/>
            <a:ext cx="2468563" cy="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03" name="Text Box 18"/>
          <p:cNvSpPr txBox="1">
            <a:spLocks noChangeArrowheads="1"/>
          </p:cNvSpPr>
          <p:nvPr/>
        </p:nvSpPr>
        <p:spPr bwMode="auto">
          <a:xfrm rot="-5400000">
            <a:off x="8658226" y="2835275"/>
            <a:ext cx="406400" cy="13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Palatino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Palatino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9pPr>
          </a:lstStyle>
          <a:p>
            <a:pPr algn="ctr" eaLnBrk="1" hangingPunct="1"/>
            <a:r>
              <a:rPr lang="en-US" sz="900" b="1">
                <a:solidFill>
                  <a:schemeClr val="bg1"/>
                </a:solidFill>
                <a:latin typeface="Times New Roman" pitchFamily="18" charset="0"/>
              </a:rPr>
              <a:t>WIDTH</a:t>
            </a:r>
          </a:p>
        </p:txBody>
      </p:sp>
      <p:sp>
        <p:nvSpPr>
          <p:cNvPr id="16404" name="Text Box 19"/>
          <p:cNvSpPr txBox="1">
            <a:spLocks noChangeArrowheads="1"/>
          </p:cNvSpPr>
          <p:nvPr/>
        </p:nvSpPr>
        <p:spPr bwMode="auto">
          <a:xfrm rot="-5400000">
            <a:off x="8658226" y="5349875"/>
            <a:ext cx="406400" cy="13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Palatino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Palatino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9pPr>
          </a:lstStyle>
          <a:p>
            <a:pPr algn="ctr" eaLnBrk="1" hangingPunct="1"/>
            <a:r>
              <a:rPr lang="en-US" sz="900" b="1">
                <a:solidFill>
                  <a:schemeClr val="bg1"/>
                </a:solidFill>
                <a:latin typeface="Times New Roman" pitchFamily="18" charset="0"/>
              </a:rPr>
              <a:t>WIDTH</a:t>
            </a:r>
          </a:p>
        </p:txBody>
      </p:sp>
      <p:sp>
        <p:nvSpPr>
          <p:cNvPr id="16405" name="Text Box 20"/>
          <p:cNvSpPr txBox="1">
            <a:spLocks noChangeArrowheads="1"/>
          </p:cNvSpPr>
          <p:nvPr/>
        </p:nvSpPr>
        <p:spPr bwMode="auto">
          <a:xfrm>
            <a:off x="5183188" y="6321425"/>
            <a:ext cx="406400" cy="13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Palatino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Palatino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9pPr>
          </a:lstStyle>
          <a:p>
            <a:pPr algn="ctr" eaLnBrk="1" hangingPunct="1"/>
            <a:r>
              <a:rPr lang="en-US" sz="900" b="1">
                <a:solidFill>
                  <a:schemeClr val="bg1"/>
                </a:solidFill>
                <a:latin typeface="Times New Roman" pitchFamily="18" charset="0"/>
              </a:rPr>
              <a:t>WIDTH</a:t>
            </a:r>
          </a:p>
        </p:txBody>
      </p:sp>
      <p:sp>
        <p:nvSpPr>
          <p:cNvPr id="16406" name="Text Box 21"/>
          <p:cNvSpPr txBox="1">
            <a:spLocks noChangeArrowheads="1"/>
          </p:cNvSpPr>
          <p:nvPr/>
        </p:nvSpPr>
        <p:spPr bwMode="auto">
          <a:xfrm>
            <a:off x="7640638" y="6319838"/>
            <a:ext cx="406400" cy="13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Palatino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Palatino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9pPr>
          </a:lstStyle>
          <a:p>
            <a:pPr algn="ctr" eaLnBrk="1" hangingPunct="1"/>
            <a:r>
              <a:rPr lang="en-US" sz="900" b="1">
                <a:solidFill>
                  <a:schemeClr val="bg1"/>
                </a:solidFill>
                <a:latin typeface="Times New Roman" pitchFamily="18" charset="0"/>
              </a:rPr>
              <a:t>WIDTH</a:t>
            </a:r>
          </a:p>
        </p:txBody>
      </p:sp>
      <p:sp>
        <p:nvSpPr>
          <p:cNvPr id="16407" name="Text Box 22"/>
          <p:cNvSpPr txBox="1">
            <a:spLocks noChangeArrowheads="1"/>
          </p:cNvSpPr>
          <p:nvPr/>
        </p:nvSpPr>
        <p:spPr bwMode="auto">
          <a:xfrm>
            <a:off x="8213725" y="4551363"/>
            <a:ext cx="4540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Palatino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Palatino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9pPr>
          </a:lstStyle>
          <a:p>
            <a:pPr eaLnBrk="1" hangingPunct="1"/>
            <a:r>
              <a:rPr lang="en-US" sz="2400"/>
              <a:t>ty</a:t>
            </a:r>
          </a:p>
        </p:txBody>
      </p:sp>
      <p:sp>
        <p:nvSpPr>
          <p:cNvPr id="16408" name="Text Box 23"/>
          <p:cNvSpPr txBox="1">
            <a:spLocks noChangeArrowheads="1"/>
          </p:cNvSpPr>
          <p:nvPr/>
        </p:nvSpPr>
        <p:spPr bwMode="auto">
          <a:xfrm>
            <a:off x="7070725" y="5541963"/>
            <a:ext cx="4413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Palatino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Palatino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9pPr>
          </a:lstStyle>
          <a:p>
            <a:pPr eaLnBrk="1" hangingPunct="1"/>
            <a:r>
              <a:rPr lang="en-US" sz="2400"/>
              <a:t>tx</a:t>
            </a:r>
          </a:p>
        </p:txBody>
      </p:sp>
      <p:sp>
        <p:nvSpPr>
          <p:cNvPr id="16409" name="Text Box 24"/>
          <p:cNvSpPr txBox="1">
            <a:spLocks noChangeArrowheads="1"/>
          </p:cNvSpPr>
          <p:nvPr/>
        </p:nvSpPr>
        <p:spPr bwMode="auto">
          <a:xfrm>
            <a:off x="4162425" y="5334000"/>
            <a:ext cx="2468563" cy="55563"/>
          </a:xfrm>
          <a:prstGeom prst="rect">
            <a:avLst/>
          </a:prstGeom>
          <a:solidFill>
            <a:srgbClr val="FF6600"/>
          </a:solidFill>
          <a:ln w="9525">
            <a:solidFill>
              <a:srgbClr val="969696"/>
            </a:solidFill>
            <a:miter lim="800000"/>
            <a:headEnd/>
            <a:tailEnd/>
          </a:ln>
        </p:spPr>
        <p:txBody>
          <a:bodyPr lIns="0" tIns="91440" rIns="0" bIns="0"/>
          <a:lstStyle>
            <a:lvl1pPr eaLnBrk="0" hangingPunct="0">
              <a:defRPr sz="1600">
                <a:solidFill>
                  <a:schemeClr val="tx1"/>
                </a:solidFill>
                <a:latin typeface="Palatino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Palatino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9pPr>
          </a:lstStyle>
          <a:p>
            <a:pPr eaLnBrk="1" hangingPunct="1"/>
            <a:endParaRPr lang="en-US" sz="1800">
              <a:latin typeface="Arial" pitchFamily="34" charset="0"/>
            </a:endParaRPr>
          </a:p>
        </p:txBody>
      </p:sp>
      <p:sp>
        <p:nvSpPr>
          <p:cNvPr id="16410" name="Line 25"/>
          <p:cNvSpPr>
            <a:spLocks noChangeShapeType="1"/>
          </p:cNvSpPr>
          <p:nvPr/>
        </p:nvSpPr>
        <p:spPr bwMode="auto">
          <a:xfrm>
            <a:off x="6705600" y="5410200"/>
            <a:ext cx="1381125" cy="0"/>
          </a:xfrm>
          <a:prstGeom prst="line">
            <a:avLst/>
          </a:prstGeom>
          <a:noFill/>
          <a:ln w="9525">
            <a:solidFill>
              <a:srgbClr val="969696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11" name="Line 26"/>
          <p:cNvSpPr>
            <a:spLocks noChangeShapeType="1"/>
          </p:cNvSpPr>
          <p:nvPr/>
        </p:nvSpPr>
        <p:spPr bwMode="auto">
          <a:xfrm>
            <a:off x="6705600" y="5334000"/>
            <a:ext cx="1381125" cy="0"/>
          </a:xfrm>
          <a:prstGeom prst="line">
            <a:avLst/>
          </a:prstGeom>
          <a:noFill/>
          <a:ln w="9525">
            <a:solidFill>
              <a:srgbClr val="969696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12" name="Text Box 27"/>
          <p:cNvSpPr txBox="1">
            <a:spLocks noChangeArrowheads="1"/>
          </p:cNvSpPr>
          <p:nvPr/>
        </p:nvSpPr>
        <p:spPr bwMode="auto">
          <a:xfrm>
            <a:off x="8047038" y="5334000"/>
            <a:ext cx="55562" cy="53975"/>
          </a:xfrm>
          <a:prstGeom prst="rect">
            <a:avLst/>
          </a:prstGeom>
          <a:solidFill>
            <a:srgbClr val="FF6600"/>
          </a:solidFill>
          <a:ln w="9525">
            <a:solidFill>
              <a:srgbClr val="969696"/>
            </a:solidFill>
            <a:miter lim="800000"/>
            <a:headEnd/>
            <a:tailEnd/>
          </a:ln>
        </p:spPr>
        <p:txBody>
          <a:bodyPr lIns="0" tIns="91440" rIns="0" bIns="0"/>
          <a:lstStyle>
            <a:lvl1pPr eaLnBrk="0" hangingPunct="0">
              <a:defRPr sz="1600">
                <a:solidFill>
                  <a:schemeClr val="tx1"/>
                </a:solidFill>
                <a:latin typeface="Palatino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Palatino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9pPr>
          </a:lstStyle>
          <a:p>
            <a:pPr eaLnBrk="1" hangingPunct="1"/>
            <a:endParaRPr lang="en-US" sz="1200">
              <a:latin typeface="Times New Roman" pitchFamily="18" charset="0"/>
            </a:endParaRPr>
          </a:p>
          <a:p>
            <a:pPr eaLnBrk="1" hangingPunct="1"/>
            <a:endParaRPr lang="en-US" sz="1200">
              <a:latin typeface="Times New Roman" pitchFamily="18" charset="0"/>
            </a:endParaRPr>
          </a:p>
          <a:p>
            <a:pPr eaLnBrk="1" hangingPunct="1"/>
            <a:endParaRPr lang="en-US" sz="1800"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Box 120"/>
          <p:cNvSpPr txBox="1">
            <a:spLocks noChangeArrowheads="1"/>
          </p:cNvSpPr>
          <p:nvPr/>
        </p:nvSpPr>
        <p:spPr bwMode="auto">
          <a:xfrm>
            <a:off x="457200" y="1905000"/>
            <a:ext cx="3656013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Palatino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Palatino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9pPr>
          </a:lstStyle>
          <a:p>
            <a:pPr eaLnBrk="1" hangingPunct="1"/>
            <a:r>
              <a:rPr lang="en-US" sz="2400"/>
              <a:t>Col   = 0 * 2 + threadIdx.x</a:t>
            </a:r>
          </a:p>
          <a:p>
            <a:pPr eaLnBrk="1" hangingPunct="1"/>
            <a:r>
              <a:rPr lang="en-US" sz="2400"/>
              <a:t>Row = 0 * 2 + threadIdx.y</a:t>
            </a:r>
          </a:p>
        </p:txBody>
      </p:sp>
      <p:sp>
        <p:nvSpPr>
          <p:cNvPr id="17411" name="TextBox 118"/>
          <p:cNvSpPr txBox="1">
            <a:spLocks noChangeArrowheads="1"/>
          </p:cNvSpPr>
          <p:nvPr/>
        </p:nvSpPr>
        <p:spPr bwMode="auto">
          <a:xfrm rot="5400000">
            <a:off x="6250782" y="1674018"/>
            <a:ext cx="15240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Palatino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Palatino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9pPr>
          </a:lstStyle>
          <a:p>
            <a:pPr eaLnBrk="1" hangingPunct="1"/>
            <a:r>
              <a:rPr lang="en-US" sz="2400"/>
              <a:t>Col = 0</a:t>
            </a:r>
          </a:p>
        </p:txBody>
      </p:sp>
      <p:sp>
        <p:nvSpPr>
          <p:cNvPr id="17412" name="TextBox 119"/>
          <p:cNvSpPr txBox="1">
            <a:spLocks noChangeArrowheads="1"/>
          </p:cNvSpPr>
          <p:nvPr/>
        </p:nvSpPr>
        <p:spPr bwMode="auto">
          <a:xfrm rot="5400000">
            <a:off x="6631782" y="1674018"/>
            <a:ext cx="15240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Palatino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Palatino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9pPr>
          </a:lstStyle>
          <a:p>
            <a:pPr eaLnBrk="1" hangingPunct="1"/>
            <a:r>
              <a:rPr lang="en-US" sz="2400"/>
              <a:t>Col = 1</a:t>
            </a:r>
          </a:p>
        </p:txBody>
      </p:sp>
      <p:sp>
        <p:nvSpPr>
          <p:cNvPr id="17413" name="Line 60"/>
          <p:cNvSpPr>
            <a:spLocks noChangeShapeType="1"/>
          </p:cNvSpPr>
          <p:nvPr/>
        </p:nvSpPr>
        <p:spPr bwMode="auto">
          <a:xfrm>
            <a:off x="6965950" y="2362200"/>
            <a:ext cx="0" cy="2209800"/>
          </a:xfrm>
          <a:prstGeom prst="line">
            <a:avLst/>
          </a:prstGeom>
          <a:noFill/>
          <a:ln w="444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14" name="Line 60"/>
          <p:cNvSpPr>
            <a:spLocks noChangeShapeType="1"/>
          </p:cNvSpPr>
          <p:nvPr/>
        </p:nvSpPr>
        <p:spPr bwMode="auto">
          <a:xfrm>
            <a:off x="7118350" y="2362200"/>
            <a:ext cx="0" cy="2743200"/>
          </a:xfrm>
          <a:prstGeom prst="line">
            <a:avLst/>
          </a:prstGeom>
          <a:noFill/>
          <a:ln w="444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15" name="Line 60"/>
          <p:cNvSpPr>
            <a:spLocks noChangeShapeType="1"/>
          </p:cNvSpPr>
          <p:nvPr/>
        </p:nvSpPr>
        <p:spPr bwMode="auto">
          <a:xfrm>
            <a:off x="7346950" y="2362200"/>
            <a:ext cx="0" cy="2209800"/>
          </a:xfrm>
          <a:prstGeom prst="line">
            <a:avLst/>
          </a:prstGeom>
          <a:noFill/>
          <a:ln w="444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16" name="Line 60"/>
          <p:cNvSpPr>
            <a:spLocks noChangeShapeType="1"/>
          </p:cNvSpPr>
          <p:nvPr/>
        </p:nvSpPr>
        <p:spPr bwMode="auto">
          <a:xfrm>
            <a:off x="7499350" y="2362200"/>
            <a:ext cx="0" cy="2743200"/>
          </a:xfrm>
          <a:prstGeom prst="line">
            <a:avLst/>
          </a:prstGeom>
          <a:noFill/>
          <a:ln w="444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17" name="Line 61"/>
          <p:cNvSpPr>
            <a:spLocks noChangeShapeType="1"/>
          </p:cNvSpPr>
          <p:nvPr/>
        </p:nvSpPr>
        <p:spPr bwMode="auto">
          <a:xfrm>
            <a:off x="4686300" y="4724400"/>
            <a:ext cx="2209800" cy="0"/>
          </a:xfrm>
          <a:prstGeom prst="line">
            <a:avLst/>
          </a:prstGeom>
          <a:noFill/>
          <a:ln w="444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18" name="Line 61"/>
          <p:cNvSpPr>
            <a:spLocks noChangeShapeType="1"/>
          </p:cNvSpPr>
          <p:nvPr/>
        </p:nvSpPr>
        <p:spPr bwMode="auto">
          <a:xfrm>
            <a:off x="4686300" y="5181600"/>
            <a:ext cx="2209800" cy="0"/>
          </a:xfrm>
          <a:prstGeom prst="line">
            <a:avLst/>
          </a:prstGeom>
          <a:noFill/>
          <a:ln w="444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19" name="Line 61"/>
          <p:cNvSpPr>
            <a:spLocks noChangeShapeType="1"/>
          </p:cNvSpPr>
          <p:nvPr/>
        </p:nvSpPr>
        <p:spPr bwMode="auto">
          <a:xfrm>
            <a:off x="4686300" y="4876800"/>
            <a:ext cx="2667000" cy="0"/>
          </a:xfrm>
          <a:prstGeom prst="line">
            <a:avLst/>
          </a:prstGeom>
          <a:noFill/>
          <a:ln w="444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20" name="Line 61"/>
          <p:cNvSpPr>
            <a:spLocks noChangeShapeType="1"/>
          </p:cNvSpPr>
          <p:nvPr/>
        </p:nvSpPr>
        <p:spPr bwMode="auto">
          <a:xfrm>
            <a:off x="4686300" y="5334000"/>
            <a:ext cx="2667000" cy="0"/>
          </a:xfrm>
          <a:prstGeom prst="line">
            <a:avLst/>
          </a:prstGeom>
          <a:noFill/>
          <a:ln w="444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21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8305800" cy="1143000"/>
          </a:xfrm>
        </p:spPr>
        <p:txBody>
          <a:bodyPr/>
          <a:lstStyle/>
          <a:p>
            <a:r>
              <a:rPr lang="en-US" smtClean="0"/>
              <a:t>Work for Block (0,0)</a:t>
            </a:r>
            <a:br>
              <a:rPr lang="en-US" smtClean="0"/>
            </a:br>
            <a:r>
              <a:rPr lang="en-US" smtClean="0"/>
              <a:t>in a TILE_WIDTH = 2 Configuration</a:t>
            </a:r>
          </a:p>
        </p:txBody>
      </p:sp>
      <p:sp>
        <p:nvSpPr>
          <p:cNvPr id="17423" name="Rectangle 2"/>
          <p:cNvSpPr>
            <a:spLocks noChangeArrowheads="1"/>
          </p:cNvSpPr>
          <p:nvPr/>
        </p:nvSpPr>
        <p:spPr bwMode="auto">
          <a:xfrm>
            <a:off x="7162800" y="45720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P</a:t>
            </a:r>
            <a:r>
              <a:rPr lang="en-US" baseline="-25000"/>
              <a:t>0,1</a:t>
            </a:r>
            <a:endParaRPr lang="en-US"/>
          </a:p>
        </p:txBody>
      </p:sp>
      <p:sp>
        <p:nvSpPr>
          <p:cNvPr id="17424" name="Rectangle 3"/>
          <p:cNvSpPr>
            <a:spLocks noChangeArrowheads="1"/>
          </p:cNvSpPr>
          <p:nvPr/>
        </p:nvSpPr>
        <p:spPr bwMode="auto">
          <a:xfrm>
            <a:off x="6705600" y="45720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P</a:t>
            </a:r>
            <a:r>
              <a:rPr lang="en-US" baseline="-25000"/>
              <a:t>0,0</a:t>
            </a:r>
            <a:endParaRPr lang="en-US"/>
          </a:p>
        </p:txBody>
      </p:sp>
      <p:sp>
        <p:nvSpPr>
          <p:cNvPr id="17425" name="Rectangle 4"/>
          <p:cNvSpPr>
            <a:spLocks noChangeArrowheads="1"/>
          </p:cNvSpPr>
          <p:nvPr/>
        </p:nvSpPr>
        <p:spPr bwMode="auto">
          <a:xfrm>
            <a:off x="6705600" y="50292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P</a:t>
            </a:r>
            <a:r>
              <a:rPr lang="en-US" baseline="-25000"/>
              <a:t>1,0</a:t>
            </a:r>
          </a:p>
        </p:txBody>
      </p:sp>
      <p:sp>
        <p:nvSpPr>
          <p:cNvPr id="17426" name="Rectangle 5"/>
          <p:cNvSpPr>
            <a:spLocks noChangeArrowheads="1"/>
          </p:cNvSpPr>
          <p:nvPr/>
        </p:nvSpPr>
        <p:spPr bwMode="auto">
          <a:xfrm>
            <a:off x="6705600" y="54864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27" name="Rectangle 6"/>
          <p:cNvSpPr>
            <a:spLocks noChangeArrowheads="1"/>
          </p:cNvSpPr>
          <p:nvPr/>
        </p:nvSpPr>
        <p:spPr bwMode="auto">
          <a:xfrm>
            <a:off x="6705600" y="5943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28" name="Rectangle 7"/>
          <p:cNvSpPr>
            <a:spLocks noChangeArrowheads="1"/>
          </p:cNvSpPr>
          <p:nvPr/>
        </p:nvSpPr>
        <p:spPr bwMode="auto">
          <a:xfrm>
            <a:off x="7162800" y="50292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29" name="Rectangle 8"/>
          <p:cNvSpPr>
            <a:spLocks noChangeArrowheads="1"/>
          </p:cNvSpPr>
          <p:nvPr/>
        </p:nvSpPr>
        <p:spPr bwMode="auto">
          <a:xfrm>
            <a:off x="7162800" y="54864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30" name="Rectangle 9"/>
          <p:cNvSpPr>
            <a:spLocks noChangeArrowheads="1"/>
          </p:cNvSpPr>
          <p:nvPr/>
        </p:nvSpPr>
        <p:spPr bwMode="auto">
          <a:xfrm>
            <a:off x="7162800" y="5943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31" name="Rectangle 10"/>
          <p:cNvSpPr>
            <a:spLocks noChangeArrowheads="1"/>
          </p:cNvSpPr>
          <p:nvPr/>
        </p:nvSpPr>
        <p:spPr bwMode="auto">
          <a:xfrm>
            <a:off x="7620000" y="45720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P</a:t>
            </a:r>
            <a:r>
              <a:rPr lang="en-US" baseline="-25000"/>
              <a:t>0,2</a:t>
            </a:r>
          </a:p>
        </p:txBody>
      </p:sp>
      <p:sp>
        <p:nvSpPr>
          <p:cNvPr id="17432" name="Rectangle 11"/>
          <p:cNvSpPr>
            <a:spLocks noChangeArrowheads="1"/>
          </p:cNvSpPr>
          <p:nvPr/>
        </p:nvSpPr>
        <p:spPr bwMode="auto">
          <a:xfrm>
            <a:off x="7620000" y="50292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33" name="Rectangle 12"/>
          <p:cNvSpPr>
            <a:spLocks noChangeArrowheads="1"/>
          </p:cNvSpPr>
          <p:nvPr/>
        </p:nvSpPr>
        <p:spPr bwMode="auto">
          <a:xfrm>
            <a:off x="8077200" y="50292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34" name="Rectangle 13"/>
          <p:cNvSpPr>
            <a:spLocks noChangeArrowheads="1"/>
          </p:cNvSpPr>
          <p:nvPr/>
        </p:nvSpPr>
        <p:spPr bwMode="auto">
          <a:xfrm>
            <a:off x="8077200" y="54864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35" name="Rectangle 14"/>
          <p:cNvSpPr>
            <a:spLocks noChangeArrowheads="1"/>
          </p:cNvSpPr>
          <p:nvPr/>
        </p:nvSpPr>
        <p:spPr bwMode="auto">
          <a:xfrm>
            <a:off x="8077200" y="45720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P</a:t>
            </a:r>
            <a:r>
              <a:rPr lang="en-US" baseline="-25000"/>
              <a:t>0,3</a:t>
            </a:r>
          </a:p>
        </p:txBody>
      </p:sp>
      <p:sp>
        <p:nvSpPr>
          <p:cNvPr id="17436" name="Rectangle 15"/>
          <p:cNvSpPr>
            <a:spLocks noChangeArrowheads="1"/>
          </p:cNvSpPr>
          <p:nvPr/>
        </p:nvSpPr>
        <p:spPr bwMode="auto">
          <a:xfrm>
            <a:off x="7620000" y="54864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37" name="Rectangle 16"/>
          <p:cNvSpPr>
            <a:spLocks noChangeArrowheads="1"/>
          </p:cNvSpPr>
          <p:nvPr/>
        </p:nvSpPr>
        <p:spPr bwMode="auto">
          <a:xfrm>
            <a:off x="7620000" y="5943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38" name="Rectangle 17"/>
          <p:cNvSpPr>
            <a:spLocks noChangeArrowheads="1"/>
          </p:cNvSpPr>
          <p:nvPr/>
        </p:nvSpPr>
        <p:spPr bwMode="auto">
          <a:xfrm>
            <a:off x="8077200" y="5943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39" name="Rectangle 18"/>
          <p:cNvSpPr>
            <a:spLocks noChangeArrowheads="1"/>
          </p:cNvSpPr>
          <p:nvPr/>
        </p:nvSpPr>
        <p:spPr bwMode="auto">
          <a:xfrm>
            <a:off x="7162800" y="50292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P</a:t>
            </a:r>
            <a:r>
              <a:rPr lang="en-US" baseline="-25000"/>
              <a:t>1,1</a:t>
            </a:r>
          </a:p>
        </p:txBody>
      </p:sp>
      <p:sp>
        <p:nvSpPr>
          <p:cNvPr id="17440" name="Rectangle 19"/>
          <p:cNvSpPr>
            <a:spLocks noChangeArrowheads="1"/>
          </p:cNvSpPr>
          <p:nvPr/>
        </p:nvSpPr>
        <p:spPr bwMode="auto">
          <a:xfrm>
            <a:off x="6705600" y="54864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P</a:t>
            </a:r>
            <a:r>
              <a:rPr lang="en-US" baseline="-25000"/>
              <a:t>2,0</a:t>
            </a:r>
            <a:endParaRPr lang="en-US"/>
          </a:p>
        </p:txBody>
      </p:sp>
      <p:sp>
        <p:nvSpPr>
          <p:cNvPr id="17441" name="Rectangle 20"/>
          <p:cNvSpPr>
            <a:spLocks noChangeArrowheads="1"/>
          </p:cNvSpPr>
          <p:nvPr/>
        </p:nvSpPr>
        <p:spPr bwMode="auto">
          <a:xfrm>
            <a:off x="7620000" y="54864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P</a:t>
            </a:r>
            <a:r>
              <a:rPr lang="en-US" baseline="-25000"/>
              <a:t>2,2</a:t>
            </a:r>
          </a:p>
        </p:txBody>
      </p:sp>
      <p:sp>
        <p:nvSpPr>
          <p:cNvPr id="17442" name="Rectangle 21"/>
          <p:cNvSpPr>
            <a:spLocks noChangeArrowheads="1"/>
          </p:cNvSpPr>
          <p:nvPr/>
        </p:nvSpPr>
        <p:spPr bwMode="auto">
          <a:xfrm>
            <a:off x="8077200" y="54864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P</a:t>
            </a:r>
            <a:r>
              <a:rPr lang="en-US" baseline="-25000"/>
              <a:t>2,3</a:t>
            </a:r>
          </a:p>
        </p:txBody>
      </p:sp>
      <p:sp>
        <p:nvSpPr>
          <p:cNvPr id="17443" name="Rectangle 22"/>
          <p:cNvSpPr>
            <a:spLocks noChangeArrowheads="1"/>
          </p:cNvSpPr>
          <p:nvPr/>
        </p:nvSpPr>
        <p:spPr bwMode="auto">
          <a:xfrm>
            <a:off x="7162800" y="54864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P</a:t>
            </a:r>
            <a:r>
              <a:rPr lang="en-US" baseline="-25000"/>
              <a:t>2,1</a:t>
            </a:r>
          </a:p>
        </p:txBody>
      </p:sp>
      <p:sp>
        <p:nvSpPr>
          <p:cNvPr id="17444" name="Rectangle 23"/>
          <p:cNvSpPr>
            <a:spLocks noChangeArrowheads="1"/>
          </p:cNvSpPr>
          <p:nvPr/>
        </p:nvSpPr>
        <p:spPr bwMode="auto">
          <a:xfrm>
            <a:off x="8077200" y="50292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P</a:t>
            </a:r>
            <a:r>
              <a:rPr lang="en-US" baseline="-25000"/>
              <a:t>1,3</a:t>
            </a:r>
          </a:p>
        </p:txBody>
      </p:sp>
      <p:sp>
        <p:nvSpPr>
          <p:cNvPr id="17445" name="Rectangle 24"/>
          <p:cNvSpPr>
            <a:spLocks noChangeArrowheads="1"/>
          </p:cNvSpPr>
          <p:nvPr/>
        </p:nvSpPr>
        <p:spPr bwMode="auto">
          <a:xfrm>
            <a:off x="7620000" y="50292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P</a:t>
            </a:r>
            <a:r>
              <a:rPr lang="en-US" baseline="-25000"/>
              <a:t>1,2</a:t>
            </a:r>
          </a:p>
        </p:txBody>
      </p:sp>
      <p:sp>
        <p:nvSpPr>
          <p:cNvPr id="17446" name="Rectangle 25"/>
          <p:cNvSpPr>
            <a:spLocks noChangeArrowheads="1"/>
          </p:cNvSpPr>
          <p:nvPr/>
        </p:nvSpPr>
        <p:spPr bwMode="auto">
          <a:xfrm>
            <a:off x="6705600" y="5943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47" name="Rectangle 26"/>
          <p:cNvSpPr>
            <a:spLocks noChangeArrowheads="1"/>
          </p:cNvSpPr>
          <p:nvPr/>
        </p:nvSpPr>
        <p:spPr bwMode="auto">
          <a:xfrm>
            <a:off x="7162800" y="5943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48" name="Rectangle 27"/>
          <p:cNvSpPr>
            <a:spLocks noChangeArrowheads="1"/>
          </p:cNvSpPr>
          <p:nvPr/>
        </p:nvSpPr>
        <p:spPr bwMode="auto">
          <a:xfrm>
            <a:off x="8077200" y="5943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49" name="Rectangle 28"/>
          <p:cNvSpPr>
            <a:spLocks noChangeArrowheads="1"/>
          </p:cNvSpPr>
          <p:nvPr/>
        </p:nvSpPr>
        <p:spPr bwMode="auto">
          <a:xfrm>
            <a:off x="7620000" y="5943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50" name="Rectangle 29"/>
          <p:cNvSpPr>
            <a:spLocks noChangeArrowheads="1"/>
          </p:cNvSpPr>
          <p:nvPr/>
        </p:nvSpPr>
        <p:spPr bwMode="auto">
          <a:xfrm>
            <a:off x="6705600" y="5943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P</a:t>
            </a:r>
            <a:r>
              <a:rPr lang="en-US" baseline="-25000"/>
              <a:t>3,0</a:t>
            </a:r>
            <a:endParaRPr lang="en-US"/>
          </a:p>
        </p:txBody>
      </p:sp>
      <p:sp>
        <p:nvSpPr>
          <p:cNvPr id="17451" name="Rectangle 30"/>
          <p:cNvSpPr>
            <a:spLocks noChangeArrowheads="1"/>
          </p:cNvSpPr>
          <p:nvPr/>
        </p:nvSpPr>
        <p:spPr bwMode="auto">
          <a:xfrm>
            <a:off x="7620000" y="5943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P</a:t>
            </a:r>
            <a:r>
              <a:rPr lang="en-US" baseline="-25000"/>
              <a:t>3,2</a:t>
            </a:r>
          </a:p>
        </p:txBody>
      </p:sp>
      <p:sp>
        <p:nvSpPr>
          <p:cNvPr id="17452" name="Rectangle 31"/>
          <p:cNvSpPr>
            <a:spLocks noChangeArrowheads="1"/>
          </p:cNvSpPr>
          <p:nvPr/>
        </p:nvSpPr>
        <p:spPr bwMode="auto">
          <a:xfrm>
            <a:off x="8077200" y="5943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P</a:t>
            </a:r>
            <a:r>
              <a:rPr lang="en-US" baseline="-25000"/>
              <a:t>3,3</a:t>
            </a:r>
          </a:p>
        </p:txBody>
      </p:sp>
      <p:sp>
        <p:nvSpPr>
          <p:cNvPr id="17453" name="Rectangle 32"/>
          <p:cNvSpPr>
            <a:spLocks noChangeArrowheads="1"/>
          </p:cNvSpPr>
          <p:nvPr/>
        </p:nvSpPr>
        <p:spPr bwMode="auto">
          <a:xfrm>
            <a:off x="7162800" y="5943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P</a:t>
            </a:r>
            <a:r>
              <a:rPr lang="en-US" baseline="-25000"/>
              <a:t>3,1</a:t>
            </a:r>
          </a:p>
        </p:txBody>
      </p:sp>
      <p:sp>
        <p:nvSpPr>
          <p:cNvPr id="17454" name="Rectangle 33"/>
          <p:cNvSpPr>
            <a:spLocks noChangeArrowheads="1"/>
          </p:cNvSpPr>
          <p:nvPr/>
        </p:nvSpPr>
        <p:spPr bwMode="auto">
          <a:xfrm>
            <a:off x="6705600" y="4572000"/>
            <a:ext cx="914400" cy="9144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55" name="Rectangle 37"/>
          <p:cNvSpPr>
            <a:spLocks noChangeArrowheads="1"/>
          </p:cNvSpPr>
          <p:nvPr/>
        </p:nvSpPr>
        <p:spPr bwMode="auto">
          <a:xfrm>
            <a:off x="7620000" y="4572000"/>
            <a:ext cx="914400" cy="9144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56" name="Rectangle 39"/>
          <p:cNvSpPr>
            <a:spLocks noChangeArrowheads="1"/>
          </p:cNvSpPr>
          <p:nvPr/>
        </p:nvSpPr>
        <p:spPr bwMode="auto">
          <a:xfrm>
            <a:off x="6705600" y="5486400"/>
            <a:ext cx="914400" cy="9144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57" name="Rectangle 40"/>
          <p:cNvSpPr>
            <a:spLocks noChangeArrowheads="1"/>
          </p:cNvSpPr>
          <p:nvPr/>
        </p:nvSpPr>
        <p:spPr bwMode="auto">
          <a:xfrm>
            <a:off x="7620000" y="5486400"/>
            <a:ext cx="914400" cy="9144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58" name="Rectangle 2"/>
          <p:cNvSpPr>
            <a:spLocks noChangeArrowheads="1"/>
          </p:cNvSpPr>
          <p:nvPr/>
        </p:nvSpPr>
        <p:spPr bwMode="auto">
          <a:xfrm>
            <a:off x="4876800" y="45720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M</a:t>
            </a:r>
            <a:r>
              <a:rPr lang="en-US" baseline="-25000"/>
              <a:t>0,1</a:t>
            </a:r>
            <a:endParaRPr lang="en-US"/>
          </a:p>
        </p:txBody>
      </p:sp>
      <p:sp>
        <p:nvSpPr>
          <p:cNvPr id="17459" name="Rectangle 3"/>
          <p:cNvSpPr>
            <a:spLocks noChangeArrowheads="1"/>
          </p:cNvSpPr>
          <p:nvPr/>
        </p:nvSpPr>
        <p:spPr bwMode="auto">
          <a:xfrm>
            <a:off x="4419600" y="45720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M</a:t>
            </a:r>
            <a:r>
              <a:rPr lang="en-US" baseline="-25000"/>
              <a:t>0,0</a:t>
            </a:r>
            <a:endParaRPr lang="en-US"/>
          </a:p>
        </p:txBody>
      </p:sp>
      <p:sp>
        <p:nvSpPr>
          <p:cNvPr id="17460" name="Rectangle 4"/>
          <p:cNvSpPr>
            <a:spLocks noChangeArrowheads="1"/>
          </p:cNvSpPr>
          <p:nvPr/>
        </p:nvSpPr>
        <p:spPr bwMode="auto">
          <a:xfrm>
            <a:off x="4419600" y="50292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M</a:t>
            </a:r>
            <a:r>
              <a:rPr lang="en-US" baseline="-25000"/>
              <a:t>1,0</a:t>
            </a:r>
          </a:p>
        </p:txBody>
      </p:sp>
      <p:sp>
        <p:nvSpPr>
          <p:cNvPr id="17461" name="Rectangle 5"/>
          <p:cNvSpPr>
            <a:spLocks noChangeArrowheads="1"/>
          </p:cNvSpPr>
          <p:nvPr/>
        </p:nvSpPr>
        <p:spPr bwMode="auto">
          <a:xfrm>
            <a:off x="4419600" y="54864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62" name="Rectangle 6"/>
          <p:cNvSpPr>
            <a:spLocks noChangeArrowheads="1"/>
          </p:cNvSpPr>
          <p:nvPr/>
        </p:nvSpPr>
        <p:spPr bwMode="auto">
          <a:xfrm>
            <a:off x="4419600" y="5943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63" name="Rectangle 7"/>
          <p:cNvSpPr>
            <a:spLocks noChangeArrowheads="1"/>
          </p:cNvSpPr>
          <p:nvPr/>
        </p:nvSpPr>
        <p:spPr bwMode="auto">
          <a:xfrm>
            <a:off x="4876800" y="50292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64" name="Rectangle 8"/>
          <p:cNvSpPr>
            <a:spLocks noChangeArrowheads="1"/>
          </p:cNvSpPr>
          <p:nvPr/>
        </p:nvSpPr>
        <p:spPr bwMode="auto">
          <a:xfrm>
            <a:off x="4876800" y="54864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65" name="Rectangle 9"/>
          <p:cNvSpPr>
            <a:spLocks noChangeArrowheads="1"/>
          </p:cNvSpPr>
          <p:nvPr/>
        </p:nvSpPr>
        <p:spPr bwMode="auto">
          <a:xfrm>
            <a:off x="4876800" y="5943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66" name="Rectangle 10"/>
          <p:cNvSpPr>
            <a:spLocks noChangeArrowheads="1"/>
          </p:cNvSpPr>
          <p:nvPr/>
        </p:nvSpPr>
        <p:spPr bwMode="auto">
          <a:xfrm>
            <a:off x="5334000" y="45720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M</a:t>
            </a:r>
            <a:r>
              <a:rPr lang="en-US" baseline="-25000"/>
              <a:t>0,2</a:t>
            </a:r>
          </a:p>
        </p:txBody>
      </p:sp>
      <p:sp>
        <p:nvSpPr>
          <p:cNvPr id="17467" name="Rectangle 11"/>
          <p:cNvSpPr>
            <a:spLocks noChangeArrowheads="1"/>
          </p:cNvSpPr>
          <p:nvPr/>
        </p:nvSpPr>
        <p:spPr bwMode="auto">
          <a:xfrm>
            <a:off x="5334000" y="50292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68" name="Rectangle 12"/>
          <p:cNvSpPr>
            <a:spLocks noChangeArrowheads="1"/>
          </p:cNvSpPr>
          <p:nvPr/>
        </p:nvSpPr>
        <p:spPr bwMode="auto">
          <a:xfrm>
            <a:off x="5791200" y="50292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69" name="Rectangle 13"/>
          <p:cNvSpPr>
            <a:spLocks noChangeArrowheads="1"/>
          </p:cNvSpPr>
          <p:nvPr/>
        </p:nvSpPr>
        <p:spPr bwMode="auto">
          <a:xfrm>
            <a:off x="5791200" y="54864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70" name="Rectangle 14"/>
          <p:cNvSpPr>
            <a:spLocks noChangeArrowheads="1"/>
          </p:cNvSpPr>
          <p:nvPr/>
        </p:nvSpPr>
        <p:spPr bwMode="auto">
          <a:xfrm>
            <a:off x="5791200" y="45720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M</a:t>
            </a:r>
            <a:r>
              <a:rPr lang="en-US" baseline="-25000"/>
              <a:t>0,3</a:t>
            </a:r>
          </a:p>
        </p:txBody>
      </p:sp>
      <p:sp>
        <p:nvSpPr>
          <p:cNvPr id="17471" name="Rectangle 15"/>
          <p:cNvSpPr>
            <a:spLocks noChangeArrowheads="1"/>
          </p:cNvSpPr>
          <p:nvPr/>
        </p:nvSpPr>
        <p:spPr bwMode="auto">
          <a:xfrm>
            <a:off x="5334000" y="54864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72" name="Rectangle 16"/>
          <p:cNvSpPr>
            <a:spLocks noChangeArrowheads="1"/>
          </p:cNvSpPr>
          <p:nvPr/>
        </p:nvSpPr>
        <p:spPr bwMode="auto">
          <a:xfrm>
            <a:off x="5334000" y="5943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73" name="Rectangle 17"/>
          <p:cNvSpPr>
            <a:spLocks noChangeArrowheads="1"/>
          </p:cNvSpPr>
          <p:nvPr/>
        </p:nvSpPr>
        <p:spPr bwMode="auto">
          <a:xfrm>
            <a:off x="5791200" y="5943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74" name="Rectangle 18"/>
          <p:cNvSpPr>
            <a:spLocks noChangeArrowheads="1"/>
          </p:cNvSpPr>
          <p:nvPr/>
        </p:nvSpPr>
        <p:spPr bwMode="auto">
          <a:xfrm>
            <a:off x="4876800" y="50292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M</a:t>
            </a:r>
            <a:r>
              <a:rPr lang="en-US" baseline="-25000"/>
              <a:t>1,1</a:t>
            </a:r>
          </a:p>
        </p:txBody>
      </p:sp>
      <p:sp>
        <p:nvSpPr>
          <p:cNvPr id="17475" name="Rectangle 19"/>
          <p:cNvSpPr>
            <a:spLocks noChangeArrowheads="1"/>
          </p:cNvSpPr>
          <p:nvPr/>
        </p:nvSpPr>
        <p:spPr bwMode="auto">
          <a:xfrm>
            <a:off x="4419600" y="54864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M</a:t>
            </a:r>
            <a:r>
              <a:rPr lang="en-US" baseline="-25000"/>
              <a:t>2,0</a:t>
            </a:r>
            <a:endParaRPr lang="en-US"/>
          </a:p>
        </p:txBody>
      </p:sp>
      <p:sp>
        <p:nvSpPr>
          <p:cNvPr id="17476" name="Rectangle 20"/>
          <p:cNvSpPr>
            <a:spLocks noChangeArrowheads="1"/>
          </p:cNvSpPr>
          <p:nvPr/>
        </p:nvSpPr>
        <p:spPr bwMode="auto">
          <a:xfrm>
            <a:off x="5334000" y="54864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M</a:t>
            </a:r>
            <a:r>
              <a:rPr lang="en-US" baseline="-25000"/>
              <a:t>2,2</a:t>
            </a:r>
          </a:p>
        </p:txBody>
      </p:sp>
      <p:sp>
        <p:nvSpPr>
          <p:cNvPr id="17477" name="Rectangle 21"/>
          <p:cNvSpPr>
            <a:spLocks noChangeArrowheads="1"/>
          </p:cNvSpPr>
          <p:nvPr/>
        </p:nvSpPr>
        <p:spPr bwMode="auto">
          <a:xfrm>
            <a:off x="5791200" y="54864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M</a:t>
            </a:r>
            <a:r>
              <a:rPr lang="en-US" baseline="-25000"/>
              <a:t>2,3</a:t>
            </a:r>
          </a:p>
        </p:txBody>
      </p:sp>
      <p:sp>
        <p:nvSpPr>
          <p:cNvPr id="17478" name="Rectangle 22"/>
          <p:cNvSpPr>
            <a:spLocks noChangeArrowheads="1"/>
          </p:cNvSpPr>
          <p:nvPr/>
        </p:nvSpPr>
        <p:spPr bwMode="auto">
          <a:xfrm>
            <a:off x="4876800" y="54864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M</a:t>
            </a:r>
            <a:r>
              <a:rPr lang="en-US" baseline="-25000"/>
              <a:t>2,1</a:t>
            </a:r>
          </a:p>
        </p:txBody>
      </p:sp>
      <p:sp>
        <p:nvSpPr>
          <p:cNvPr id="17479" name="Rectangle 23"/>
          <p:cNvSpPr>
            <a:spLocks noChangeArrowheads="1"/>
          </p:cNvSpPr>
          <p:nvPr/>
        </p:nvSpPr>
        <p:spPr bwMode="auto">
          <a:xfrm>
            <a:off x="5791200" y="50292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M</a:t>
            </a:r>
            <a:r>
              <a:rPr lang="en-US" baseline="-25000"/>
              <a:t>1,3</a:t>
            </a:r>
          </a:p>
        </p:txBody>
      </p:sp>
      <p:sp>
        <p:nvSpPr>
          <p:cNvPr id="17480" name="Rectangle 24"/>
          <p:cNvSpPr>
            <a:spLocks noChangeArrowheads="1"/>
          </p:cNvSpPr>
          <p:nvPr/>
        </p:nvSpPr>
        <p:spPr bwMode="auto">
          <a:xfrm>
            <a:off x="5334000" y="50292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M</a:t>
            </a:r>
            <a:r>
              <a:rPr lang="en-US" baseline="-25000"/>
              <a:t>1,2</a:t>
            </a:r>
          </a:p>
        </p:txBody>
      </p:sp>
      <p:sp>
        <p:nvSpPr>
          <p:cNvPr id="17481" name="Rectangle 25"/>
          <p:cNvSpPr>
            <a:spLocks noChangeArrowheads="1"/>
          </p:cNvSpPr>
          <p:nvPr/>
        </p:nvSpPr>
        <p:spPr bwMode="auto">
          <a:xfrm>
            <a:off x="4419600" y="5943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82" name="Rectangle 26"/>
          <p:cNvSpPr>
            <a:spLocks noChangeArrowheads="1"/>
          </p:cNvSpPr>
          <p:nvPr/>
        </p:nvSpPr>
        <p:spPr bwMode="auto">
          <a:xfrm>
            <a:off x="4876800" y="5943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83" name="Rectangle 27"/>
          <p:cNvSpPr>
            <a:spLocks noChangeArrowheads="1"/>
          </p:cNvSpPr>
          <p:nvPr/>
        </p:nvSpPr>
        <p:spPr bwMode="auto">
          <a:xfrm>
            <a:off x="5791200" y="5943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84" name="Rectangle 28"/>
          <p:cNvSpPr>
            <a:spLocks noChangeArrowheads="1"/>
          </p:cNvSpPr>
          <p:nvPr/>
        </p:nvSpPr>
        <p:spPr bwMode="auto">
          <a:xfrm>
            <a:off x="5334000" y="5943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85" name="Rectangle 29"/>
          <p:cNvSpPr>
            <a:spLocks noChangeArrowheads="1"/>
          </p:cNvSpPr>
          <p:nvPr/>
        </p:nvSpPr>
        <p:spPr bwMode="auto">
          <a:xfrm>
            <a:off x="4419600" y="5943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M</a:t>
            </a:r>
            <a:r>
              <a:rPr lang="en-US" baseline="-25000"/>
              <a:t>3,0</a:t>
            </a:r>
            <a:endParaRPr lang="en-US"/>
          </a:p>
        </p:txBody>
      </p:sp>
      <p:sp>
        <p:nvSpPr>
          <p:cNvPr id="17486" name="Rectangle 30"/>
          <p:cNvSpPr>
            <a:spLocks noChangeArrowheads="1"/>
          </p:cNvSpPr>
          <p:nvPr/>
        </p:nvSpPr>
        <p:spPr bwMode="auto">
          <a:xfrm>
            <a:off x="5334000" y="5943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M</a:t>
            </a:r>
            <a:r>
              <a:rPr lang="en-US" baseline="-25000"/>
              <a:t>3,2</a:t>
            </a:r>
          </a:p>
        </p:txBody>
      </p:sp>
      <p:sp>
        <p:nvSpPr>
          <p:cNvPr id="17487" name="Rectangle 31"/>
          <p:cNvSpPr>
            <a:spLocks noChangeArrowheads="1"/>
          </p:cNvSpPr>
          <p:nvPr/>
        </p:nvSpPr>
        <p:spPr bwMode="auto">
          <a:xfrm>
            <a:off x="5791200" y="5943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M</a:t>
            </a:r>
            <a:r>
              <a:rPr lang="en-US" baseline="-25000"/>
              <a:t>3,3</a:t>
            </a:r>
          </a:p>
        </p:txBody>
      </p:sp>
      <p:sp>
        <p:nvSpPr>
          <p:cNvPr id="17488" name="Rectangle 32"/>
          <p:cNvSpPr>
            <a:spLocks noChangeArrowheads="1"/>
          </p:cNvSpPr>
          <p:nvPr/>
        </p:nvSpPr>
        <p:spPr bwMode="auto">
          <a:xfrm>
            <a:off x="4876800" y="5943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M</a:t>
            </a:r>
            <a:r>
              <a:rPr lang="en-US" baseline="-25000"/>
              <a:t>3,1</a:t>
            </a:r>
          </a:p>
        </p:txBody>
      </p:sp>
      <p:sp>
        <p:nvSpPr>
          <p:cNvPr id="17489" name="Rectangle 2"/>
          <p:cNvSpPr>
            <a:spLocks noChangeArrowheads="1"/>
          </p:cNvSpPr>
          <p:nvPr/>
        </p:nvSpPr>
        <p:spPr bwMode="auto">
          <a:xfrm>
            <a:off x="7162800" y="23622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N</a:t>
            </a:r>
            <a:r>
              <a:rPr lang="en-US" baseline="-25000"/>
              <a:t>0,1</a:t>
            </a:r>
            <a:endParaRPr lang="en-US"/>
          </a:p>
        </p:txBody>
      </p:sp>
      <p:sp>
        <p:nvSpPr>
          <p:cNvPr id="17490" name="Rectangle 3"/>
          <p:cNvSpPr>
            <a:spLocks noChangeArrowheads="1"/>
          </p:cNvSpPr>
          <p:nvPr/>
        </p:nvSpPr>
        <p:spPr bwMode="auto">
          <a:xfrm>
            <a:off x="6705600" y="23622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N</a:t>
            </a:r>
            <a:r>
              <a:rPr lang="en-US" baseline="-25000"/>
              <a:t>0,0</a:t>
            </a:r>
            <a:endParaRPr lang="en-US"/>
          </a:p>
        </p:txBody>
      </p:sp>
      <p:sp>
        <p:nvSpPr>
          <p:cNvPr id="17491" name="Rectangle 4"/>
          <p:cNvSpPr>
            <a:spLocks noChangeArrowheads="1"/>
          </p:cNvSpPr>
          <p:nvPr/>
        </p:nvSpPr>
        <p:spPr bwMode="auto">
          <a:xfrm>
            <a:off x="6705600" y="28194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N</a:t>
            </a:r>
            <a:r>
              <a:rPr lang="en-US" baseline="-25000"/>
              <a:t>1,0</a:t>
            </a:r>
          </a:p>
        </p:txBody>
      </p:sp>
      <p:sp>
        <p:nvSpPr>
          <p:cNvPr id="17492" name="Rectangle 5"/>
          <p:cNvSpPr>
            <a:spLocks noChangeArrowheads="1"/>
          </p:cNvSpPr>
          <p:nvPr/>
        </p:nvSpPr>
        <p:spPr bwMode="auto">
          <a:xfrm>
            <a:off x="6705600" y="3276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93" name="Rectangle 6"/>
          <p:cNvSpPr>
            <a:spLocks noChangeArrowheads="1"/>
          </p:cNvSpPr>
          <p:nvPr/>
        </p:nvSpPr>
        <p:spPr bwMode="auto">
          <a:xfrm>
            <a:off x="6705600" y="37338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94" name="Rectangle 7"/>
          <p:cNvSpPr>
            <a:spLocks noChangeArrowheads="1"/>
          </p:cNvSpPr>
          <p:nvPr/>
        </p:nvSpPr>
        <p:spPr bwMode="auto">
          <a:xfrm>
            <a:off x="7162800" y="28194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95" name="Rectangle 8"/>
          <p:cNvSpPr>
            <a:spLocks noChangeArrowheads="1"/>
          </p:cNvSpPr>
          <p:nvPr/>
        </p:nvSpPr>
        <p:spPr bwMode="auto">
          <a:xfrm>
            <a:off x="7162800" y="3276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96" name="Rectangle 9"/>
          <p:cNvSpPr>
            <a:spLocks noChangeArrowheads="1"/>
          </p:cNvSpPr>
          <p:nvPr/>
        </p:nvSpPr>
        <p:spPr bwMode="auto">
          <a:xfrm>
            <a:off x="7162800" y="37338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97" name="Rectangle 10"/>
          <p:cNvSpPr>
            <a:spLocks noChangeArrowheads="1"/>
          </p:cNvSpPr>
          <p:nvPr/>
        </p:nvSpPr>
        <p:spPr bwMode="auto">
          <a:xfrm>
            <a:off x="7620000" y="23622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N</a:t>
            </a:r>
            <a:r>
              <a:rPr lang="en-US" baseline="-25000"/>
              <a:t>0,2</a:t>
            </a:r>
          </a:p>
        </p:txBody>
      </p:sp>
      <p:sp>
        <p:nvSpPr>
          <p:cNvPr id="17498" name="Rectangle 11"/>
          <p:cNvSpPr>
            <a:spLocks noChangeArrowheads="1"/>
          </p:cNvSpPr>
          <p:nvPr/>
        </p:nvSpPr>
        <p:spPr bwMode="auto">
          <a:xfrm>
            <a:off x="7620000" y="28194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99" name="Rectangle 12"/>
          <p:cNvSpPr>
            <a:spLocks noChangeArrowheads="1"/>
          </p:cNvSpPr>
          <p:nvPr/>
        </p:nvSpPr>
        <p:spPr bwMode="auto">
          <a:xfrm>
            <a:off x="8077200" y="28194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500" name="Rectangle 13"/>
          <p:cNvSpPr>
            <a:spLocks noChangeArrowheads="1"/>
          </p:cNvSpPr>
          <p:nvPr/>
        </p:nvSpPr>
        <p:spPr bwMode="auto">
          <a:xfrm>
            <a:off x="8077200" y="3276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501" name="Rectangle 14"/>
          <p:cNvSpPr>
            <a:spLocks noChangeArrowheads="1"/>
          </p:cNvSpPr>
          <p:nvPr/>
        </p:nvSpPr>
        <p:spPr bwMode="auto">
          <a:xfrm>
            <a:off x="8077200" y="23622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N</a:t>
            </a:r>
            <a:r>
              <a:rPr lang="en-US" baseline="-25000"/>
              <a:t>0,3</a:t>
            </a:r>
          </a:p>
        </p:txBody>
      </p:sp>
      <p:sp>
        <p:nvSpPr>
          <p:cNvPr id="17502" name="Rectangle 15"/>
          <p:cNvSpPr>
            <a:spLocks noChangeArrowheads="1"/>
          </p:cNvSpPr>
          <p:nvPr/>
        </p:nvSpPr>
        <p:spPr bwMode="auto">
          <a:xfrm>
            <a:off x="7620000" y="3276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503" name="Rectangle 16"/>
          <p:cNvSpPr>
            <a:spLocks noChangeArrowheads="1"/>
          </p:cNvSpPr>
          <p:nvPr/>
        </p:nvSpPr>
        <p:spPr bwMode="auto">
          <a:xfrm>
            <a:off x="7620000" y="37338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504" name="Rectangle 17"/>
          <p:cNvSpPr>
            <a:spLocks noChangeArrowheads="1"/>
          </p:cNvSpPr>
          <p:nvPr/>
        </p:nvSpPr>
        <p:spPr bwMode="auto">
          <a:xfrm>
            <a:off x="8077200" y="37338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505" name="Rectangle 18"/>
          <p:cNvSpPr>
            <a:spLocks noChangeArrowheads="1"/>
          </p:cNvSpPr>
          <p:nvPr/>
        </p:nvSpPr>
        <p:spPr bwMode="auto">
          <a:xfrm>
            <a:off x="7162800" y="28194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N</a:t>
            </a:r>
            <a:r>
              <a:rPr lang="en-US" baseline="-25000"/>
              <a:t>1,1</a:t>
            </a:r>
          </a:p>
        </p:txBody>
      </p:sp>
      <p:sp>
        <p:nvSpPr>
          <p:cNvPr id="17506" name="Rectangle 19"/>
          <p:cNvSpPr>
            <a:spLocks noChangeArrowheads="1"/>
          </p:cNvSpPr>
          <p:nvPr/>
        </p:nvSpPr>
        <p:spPr bwMode="auto">
          <a:xfrm>
            <a:off x="6705600" y="3276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N</a:t>
            </a:r>
            <a:r>
              <a:rPr lang="en-US" baseline="-25000"/>
              <a:t>2,0</a:t>
            </a:r>
            <a:endParaRPr lang="en-US"/>
          </a:p>
        </p:txBody>
      </p:sp>
      <p:sp>
        <p:nvSpPr>
          <p:cNvPr id="17507" name="Rectangle 20"/>
          <p:cNvSpPr>
            <a:spLocks noChangeArrowheads="1"/>
          </p:cNvSpPr>
          <p:nvPr/>
        </p:nvSpPr>
        <p:spPr bwMode="auto">
          <a:xfrm>
            <a:off x="7620000" y="3276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N</a:t>
            </a:r>
            <a:r>
              <a:rPr lang="en-US" baseline="-25000"/>
              <a:t>2,2</a:t>
            </a:r>
          </a:p>
        </p:txBody>
      </p:sp>
      <p:sp>
        <p:nvSpPr>
          <p:cNvPr id="17508" name="Rectangle 21"/>
          <p:cNvSpPr>
            <a:spLocks noChangeArrowheads="1"/>
          </p:cNvSpPr>
          <p:nvPr/>
        </p:nvSpPr>
        <p:spPr bwMode="auto">
          <a:xfrm>
            <a:off x="8077200" y="3276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N</a:t>
            </a:r>
            <a:r>
              <a:rPr lang="en-US" baseline="-25000"/>
              <a:t>2,3</a:t>
            </a:r>
          </a:p>
        </p:txBody>
      </p:sp>
      <p:sp>
        <p:nvSpPr>
          <p:cNvPr id="17509" name="Rectangle 22"/>
          <p:cNvSpPr>
            <a:spLocks noChangeArrowheads="1"/>
          </p:cNvSpPr>
          <p:nvPr/>
        </p:nvSpPr>
        <p:spPr bwMode="auto">
          <a:xfrm>
            <a:off x="7162800" y="3276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N</a:t>
            </a:r>
            <a:r>
              <a:rPr lang="en-US" baseline="-25000"/>
              <a:t>2,1</a:t>
            </a:r>
          </a:p>
        </p:txBody>
      </p:sp>
      <p:sp>
        <p:nvSpPr>
          <p:cNvPr id="17510" name="Rectangle 23"/>
          <p:cNvSpPr>
            <a:spLocks noChangeArrowheads="1"/>
          </p:cNvSpPr>
          <p:nvPr/>
        </p:nvSpPr>
        <p:spPr bwMode="auto">
          <a:xfrm>
            <a:off x="8077200" y="28194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N</a:t>
            </a:r>
            <a:r>
              <a:rPr lang="en-US" baseline="-25000"/>
              <a:t>1,3</a:t>
            </a:r>
          </a:p>
        </p:txBody>
      </p:sp>
      <p:sp>
        <p:nvSpPr>
          <p:cNvPr id="17511" name="Rectangle 24"/>
          <p:cNvSpPr>
            <a:spLocks noChangeArrowheads="1"/>
          </p:cNvSpPr>
          <p:nvPr/>
        </p:nvSpPr>
        <p:spPr bwMode="auto">
          <a:xfrm>
            <a:off x="7620000" y="28194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N</a:t>
            </a:r>
            <a:r>
              <a:rPr lang="en-US" baseline="-25000"/>
              <a:t>1,2</a:t>
            </a:r>
          </a:p>
        </p:txBody>
      </p:sp>
      <p:sp>
        <p:nvSpPr>
          <p:cNvPr id="17512" name="Rectangle 25"/>
          <p:cNvSpPr>
            <a:spLocks noChangeArrowheads="1"/>
          </p:cNvSpPr>
          <p:nvPr/>
        </p:nvSpPr>
        <p:spPr bwMode="auto">
          <a:xfrm>
            <a:off x="6705600" y="37338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513" name="Rectangle 26"/>
          <p:cNvSpPr>
            <a:spLocks noChangeArrowheads="1"/>
          </p:cNvSpPr>
          <p:nvPr/>
        </p:nvSpPr>
        <p:spPr bwMode="auto">
          <a:xfrm>
            <a:off x="7162800" y="37338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514" name="Rectangle 27"/>
          <p:cNvSpPr>
            <a:spLocks noChangeArrowheads="1"/>
          </p:cNvSpPr>
          <p:nvPr/>
        </p:nvSpPr>
        <p:spPr bwMode="auto">
          <a:xfrm>
            <a:off x="8077200" y="37338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515" name="Rectangle 28"/>
          <p:cNvSpPr>
            <a:spLocks noChangeArrowheads="1"/>
          </p:cNvSpPr>
          <p:nvPr/>
        </p:nvSpPr>
        <p:spPr bwMode="auto">
          <a:xfrm>
            <a:off x="7620000" y="37338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516" name="Rectangle 29"/>
          <p:cNvSpPr>
            <a:spLocks noChangeArrowheads="1"/>
          </p:cNvSpPr>
          <p:nvPr/>
        </p:nvSpPr>
        <p:spPr bwMode="auto">
          <a:xfrm>
            <a:off x="6705600" y="37338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N</a:t>
            </a:r>
            <a:r>
              <a:rPr lang="en-US" baseline="-25000"/>
              <a:t>3,0</a:t>
            </a:r>
            <a:endParaRPr lang="en-US"/>
          </a:p>
        </p:txBody>
      </p:sp>
      <p:sp>
        <p:nvSpPr>
          <p:cNvPr id="17517" name="Rectangle 30"/>
          <p:cNvSpPr>
            <a:spLocks noChangeArrowheads="1"/>
          </p:cNvSpPr>
          <p:nvPr/>
        </p:nvSpPr>
        <p:spPr bwMode="auto">
          <a:xfrm>
            <a:off x="7620000" y="37338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N</a:t>
            </a:r>
            <a:r>
              <a:rPr lang="en-US" baseline="-25000"/>
              <a:t>3,2</a:t>
            </a:r>
          </a:p>
        </p:txBody>
      </p:sp>
      <p:sp>
        <p:nvSpPr>
          <p:cNvPr id="17518" name="Rectangle 31"/>
          <p:cNvSpPr>
            <a:spLocks noChangeArrowheads="1"/>
          </p:cNvSpPr>
          <p:nvPr/>
        </p:nvSpPr>
        <p:spPr bwMode="auto">
          <a:xfrm>
            <a:off x="8077200" y="37338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N</a:t>
            </a:r>
            <a:r>
              <a:rPr lang="en-US" baseline="-25000"/>
              <a:t>3,3</a:t>
            </a:r>
          </a:p>
        </p:txBody>
      </p:sp>
      <p:sp>
        <p:nvSpPr>
          <p:cNvPr id="17519" name="Rectangle 32"/>
          <p:cNvSpPr>
            <a:spLocks noChangeArrowheads="1"/>
          </p:cNvSpPr>
          <p:nvPr/>
        </p:nvSpPr>
        <p:spPr bwMode="auto">
          <a:xfrm>
            <a:off x="7162800" y="37338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N</a:t>
            </a:r>
            <a:r>
              <a:rPr lang="en-US" baseline="-25000"/>
              <a:t>3,1</a:t>
            </a:r>
          </a:p>
        </p:txBody>
      </p:sp>
      <p:sp>
        <p:nvSpPr>
          <p:cNvPr id="17520" name="TextBox 116"/>
          <p:cNvSpPr txBox="1">
            <a:spLocks noChangeArrowheads="1"/>
          </p:cNvSpPr>
          <p:nvPr/>
        </p:nvSpPr>
        <p:spPr bwMode="auto">
          <a:xfrm>
            <a:off x="2514600" y="4572000"/>
            <a:ext cx="15240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Palatino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Palatino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9pPr>
          </a:lstStyle>
          <a:p>
            <a:pPr eaLnBrk="1" hangingPunct="1"/>
            <a:r>
              <a:rPr lang="en-US" sz="2400"/>
              <a:t>Row = 0</a:t>
            </a:r>
          </a:p>
        </p:txBody>
      </p:sp>
      <p:sp>
        <p:nvSpPr>
          <p:cNvPr id="17521" name="TextBox 117"/>
          <p:cNvSpPr txBox="1">
            <a:spLocks noChangeArrowheads="1"/>
          </p:cNvSpPr>
          <p:nvPr/>
        </p:nvSpPr>
        <p:spPr bwMode="auto">
          <a:xfrm>
            <a:off x="2514600" y="5029200"/>
            <a:ext cx="15240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Palatino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Palatino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9pPr>
          </a:lstStyle>
          <a:p>
            <a:pPr eaLnBrk="1" hangingPunct="1"/>
            <a:r>
              <a:rPr lang="en-US" sz="2400"/>
              <a:t>Row = 1</a:t>
            </a:r>
          </a:p>
        </p:txBody>
      </p:sp>
      <p:sp>
        <p:nvSpPr>
          <p:cNvPr id="122" name="Rectangle 121"/>
          <p:cNvSpPr/>
          <p:nvPr/>
        </p:nvSpPr>
        <p:spPr>
          <a:xfrm>
            <a:off x="609600" y="3124200"/>
            <a:ext cx="18288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 err="1"/>
              <a:t>blockIdx.x</a:t>
            </a:r>
            <a:endParaRPr lang="en-US" dirty="0"/>
          </a:p>
        </p:txBody>
      </p:sp>
      <p:sp>
        <p:nvSpPr>
          <p:cNvPr id="123" name="Rectangle 122"/>
          <p:cNvSpPr/>
          <p:nvPr/>
        </p:nvSpPr>
        <p:spPr>
          <a:xfrm>
            <a:off x="2819400" y="3124200"/>
            <a:ext cx="18288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 err="1"/>
              <a:t>blockIdx.y</a:t>
            </a:r>
            <a:endParaRPr lang="en-US" dirty="0"/>
          </a:p>
        </p:txBody>
      </p:sp>
      <p:cxnSp>
        <p:nvCxnSpPr>
          <p:cNvPr id="124" name="Straight Arrow Connector 123"/>
          <p:cNvCxnSpPr/>
          <p:nvPr/>
        </p:nvCxnSpPr>
        <p:spPr>
          <a:xfrm flipV="1">
            <a:off x="1143000" y="2209800"/>
            <a:ext cx="381000" cy="91440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Straight Arrow Connector 124"/>
          <p:cNvCxnSpPr/>
          <p:nvPr/>
        </p:nvCxnSpPr>
        <p:spPr>
          <a:xfrm flipH="1" flipV="1">
            <a:off x="1600200" y="2590800"/>
            <a:ext cx="1905000" cy="53340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8" name="Rectangle 117"/>
          <p:cNvSpPr/>
          <p:nvPr/>
        </p:nvSpPr>
        <p:spPr>
          <a:xfrm>
            <a:off x="1143000" y="1219200"/>
            <a:ext cx="18288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 err="1"/>
              <a:t>blockDim.x</a:t>
            </a:r>
            <a:endParaRPr lang="en-US" dirty="0"/>
          </a:p>
        </p:txBody>
      </p:sp>
      <p:sp>
        <p:nvSpPr>
          <p:cNvPr id="119" name="Rectangle 118"/>
          <p:cNvSpPr/>
          <p:nvPr/>
        </p:nvSpPr>
        <p:spPr>
          <a:xfrm>
            <a:off x="3352800" y="1219200"/>
            <a:ext cx="18288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 err="1"/>
              <a:t>blockDim.y</a:t>
            </a:r>
            <a:endParaRPr lang="en-US" dirty="0"/>
          </a:p>
        </p:txBody>
      </p:sp>
      <p:cxnSp>
        <p:nvCxnSpPr>
          <p:cNvPr id="120" name="Straight Arrow Connector 119"/>
          <p:cNvCxnSpPr/>
          <p:nvPr/>
        </p:nvCxnSpPr>
        <p:spPr>
          <a:xfrm>
            <a:off x="2057400" y="1752600"/>
            <a:ext cx="0" cy="30480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Straight Arrow Connector 125"/>
          <p:cNvCxnSpPr/>
          <p:nvPr/>
        </p:nvCxnSpPr>
        <p:spPr>
          <a:xfrm flipH="1">
            <a:off x="2057400" y="1765300"/>
            <a:ext cx="2206625" cy="74930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5815393-53E7-4F09-809A-6D8C8236906C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>
                <a:solidFill>
                  <a:schemeClr val="tx1"/>
                </a:solidFill>
                <a:latin typeface="Palatino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Palatino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9pPr>
          </a:lstStyle>
          <a:p>
            <a:pPr eaLnBrk="1" hangingPunct="1"/>
            <a:fld id="{07B0A17F-3822-40F7-ADDE-D20C42B292F6}" type="slidenum">
              <a:rPr lang="en-US" sz="1400" smtClean="0">
                <a:latin typeface="Times New Roman" pitchFamily="18" charset="0"/>
              </a:rPr>
              <a:pPr eaLnBrk="1" hangingPunct="1"/>
              <a:t>25</a:t>
            </a:fld>
            <a:endParaRPr lang="en-US" sz="1400" smtClean="0">
              <a:latin typeface="Times New Roman" pitchFamily="18" charset="0"/>
            </a:endParaRPr>
          </a:p>
        </p:txBody>
      </p:sp>
      <p:grpSp>
        <p:nvGrpSpPr>
          <p:cNvPr id="18435" name="Group 92"/>
          <p:cNvGrpSpPr>
            <a:grpSpLocks/>
          </p:cNvGrpSpPr>
          <p:nvPr/>
        </p:nvGrpSpPr>
        <p:grpSpPr bwMode="auto">
          <a:xfrm>
            <a:off x="2209800" y="228600"/>
            <a:ext cx="6934200" cy="6483350"/>
            <a:chOff x="1392" y="144"/>
            <a:chExt cx="4368" cy="4084"/>
          </a:xfrm>
        </p:grpSpPr>
        <p:sp>
          <p:nvSpPr>
            <p:cNvPr id="18440" name="Text Box 5"/>
            <p:cNvSpPr txBox="1">
              <a:spLocks noChangeArrowheads="1"/>
            </p:cNvSpPr>
            <p:nvPr/>
          </p:nvSpPr>
          <p:spPr bwMode="auto">
            <a:xfrm>
              <a:off x="2544" y="2562"/>
              <a:ext cx="1536" cy="1566"/>
            </a:xfrm>
            <a:prstGeom prst="rect">
              <a:avLst/>
            </a:prstGeom>
            <a:solidFill>
              <a:srgbClr val="99FF66"/>
            </a:solidFill>
            <a:ln w="9525">
              <a:solidFill>
                <a:srgbClr val="969696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 sz="1600">
                  <a:solidFill>
                    <a:schemeClr val="tx1"/>
                  </a:solidFill>
                  <a:latin typeface="Palatino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Palatino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Palatino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Palatino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Palatino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/>
                </a:defRPr>
              </a:lvl9pPr>
            </a:lstStyle>
            <a:p>
              <a:pPr eaLnBrk="1" hangingPunct="1"/>
              <a:r>
                <a:rPr lang="en-US" sz="1200" b="1">
                  <a:solidFill>
                    <a:schemeClr val="bg1"/>
                  </a:solidFill>
                  <a:latin typeface="Arial" pitchFamily="34" charset="0"/>
                </a:rPr>
                <a:t>Md</a:t>
              </a:r>
              <a:endParaRPr lang="en-US" sz="1800">
                <a:solidFill>
                  <a:schemeClr val="bg1"/>
                </a:solidFill>
                <a:latin typeface="Arial" pitchFamily="34" charset="0"/>
              </a:endParaRPr>
            </a:p>
          </p:txBody>
        </p:sp>
        <p:sp>
          <p:nvSpPr>
            <p:cNvPr id="18441" name="Text Box 6"/>
            <p:cNvSpPr txBox="1">
              <a:spLocks noChangeArrowheads="1"/>
            </p:cNvSpPr>
            <p:nvPr/>
          </p:nvSpPr>
          <p:spPr bwMode="auto">
            <a:xfrm>
              <a:off x="3072" y="3120"/>
              <a:ext cx="517" cy="501"/>
            </a:xfrm>
            <a:prstGeom prst="rect">
              <a:avLst/>
            </a:prstGeom>
            <a:solidFill>
              <a:srgbClr val="FF6600"/>
            </a:solidFill>
            <a:ln w="9525">
              <a:solidFill>
                <a:srgbClr val="969696"/>
              </a:solidFill>
              <a:miter lim="800000"/>
              <a:headEnd/>
              <a:tailEnd/>
            </a:ln>
          </p:spPr>
          <p:txBody>
            <a:bodyPr lIns="0" tIns="0" rIns="0" bIns="0"/>
            <a:lstStyle>
              <a:lvl1pPr eaLnBrk="0" hangingPunct="0">
                <a:defRPr sz="1600">
                  <a:solidFill>
                    <a:schemeClr val="tx1"/>
                  </a:solidFill>
                  <a:latin typeface="Palatino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Palatino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Palatino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Palatino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Palatino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/>
                </a:defRPr>
              </a:lvl9pPr>
            </a:lstStyle>
            <a:p>
              <a:pPr eaLnBrk="1" hangingPunct="1"/>
              <a:endParaRPr lang="en-US" sz="1800">
                <a:latin typeface="Arial" pitchFamily="34" charset="0"/>
              </a:endParaRPr>
            </a:p>
          </p:txBody>
        </p:sp>
        <p:sp>
          <p:nvSpPr>
            <p:cNvPr id="18442" name="Text Box 7"/>
            <p:cNvSpPr txBox="1">
              <a:spLocks noChangeArrowheads="1"/>
            </p:cNvSpPr>
            <p:nvPr/>
          </p:nvSpPr>
          <p:spPr bwMode="auto">
            <a:xfrm>
              <a:off x="4128" y="1008"/>
              <a:ext cx="1632" cy="1536"/>
            </a:xfrm>
            <a:prstGeom prst="rect">
              <a:avLst/>
            </a:prstGeom>
            <a:solidFill>
              <a:srgbClr val="99FF66"/>
            </a:solidFill>
            <a:ln w="9525">
              <a:solidFill>
                <a:srgbClr val="969696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 sz="1600">
                  <a:solidFill>
                    <a:schemeClr val="tx1"/>
                  </a:solidFill>
                  <a:latin typeface="Palatino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Palatino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Palatino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Palatino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Palatino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/>
                </a:defRPr>
              </a:lvl9pPr>
            </a:lstStyle>
            <a:p>
              <a:pPr eaLnBrk="1" hangingPunct="1"/>
              <a:r>
                <a:rPr lang="en-US" sz="1200" b="1">
                  <a:solidFill>
                    <a:schemeClr val="bg1"/>
                  </a:solidFill>
                  <a:latin typeface="Arial" pitchFamily="34" charset="0"/>
                </a:rPr>
                <a:t>Nd</a:t>
              </a:r>
              <a:endParaRPr lang="en-US" sz="1800">
                <a:solidFill>
                  <a:schemeClr val="bg1"/>
                </a:solidFill>
                <a:latin typeface="Arial" pitchFamily="34" charset="0"/>
              </a:endParaRPr>
            </a:p>
          </p:txBody>
        </p:sp>
        <p:sp>
          <p:nvSpPr>
            <p:cNvPr id="18443" name="Text Box 8"/>
            <p:cNvSpPr txBox="1">
              <a:spLocks noChangeArrowheads="1"/>
            </p:cNvSpPr>
            <p:nvPr/>
          </p:nvSpPr>
          <p:spPr bwMode="auto">
            <a:xfrm>
              <a:off x="4656" y="1536"/>
              <a:ext cx="513" cy="555"/>
            </a:xfrm>
            <a:prstGeom prst="rect">
              <a:avLst/>
            </a:prstGeom>
            <a:solidFill>
              <a:srgbClr val="FF6600"/>
            </a:solidFill>
            <a:ln w="9525">
              <a:solidFill>
                <a:srgbClr val="969696"/>
              </a:solidFill>
              <a:miter lim="800000"/>
              <a:headEnd/>
              <a:tailEnd/>
            </a:ln>
          </p:spPr>
          <p:txBody>
            <a:bodyPr lIns="0" tIns="0" rIns="0" bIns="0"/>
            <a:lstStyle>
              <a:lvl1pPr eaLnBrk="0" hangingPunct="0">
                <a:defRPr sz="1600">
                  <a:solidFill>
                    <a:schemeClr val="tx1"/>
                  </a:solidFill>
                  <a:latin typeface="Palatino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Palatino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Palatino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Palatino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Palatino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/>
                </a:defRPr>
              </a:lvl9pPr>
            </a:lstStyle>
            <a:p>
              <a:pPr eaLnBrk="1" hangingPunct="1"/>
              <a:endParaRPr lang="en-US" sz="1800">
                <a:latin typeface="Arial" pitchFamily="34" charset="0"/>
              </a:endParaRPr>
            </a:p>
          </p:txBody>
        </p:sp>
        <p:sp>
          <p:nvSpPr>
            <p:cNvPr id="18444" name="Text Box 9"/>
            <p:cNvSpPr txBox="1">
              <a:spLocks noChangeArrowheads="1"/>
            </p:cNvSpPr>
            <p:nvPr/>
          </p:nvSpPr>
          <p:spPr bwMode="auto">
            <a:xfrm>
              <a:off x="4128" y="2565"/>
              <a:ext cx="1632" cy="1563"/>
            </a:xfrm>
            <a:prstGeom prst="rect">
              <a:avLst/>
            </a:prstGeom>
            <a:solidFill>
              <a:srgbClr val="99FF66"/>
            </a:solidFill>
            <a:ln w="9525" algn="ctr">
              <a:solidFill>
                <a:srgbClr val="969696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 sz="1600">
                  <a:solidFill>
                    <a:schemeClr val="tx1"/>
                  </a:solidFill>
                  <a:latin typeface="Palatino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Palatino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Palatino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Palatino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Palatino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/>
                </a:defRPr>
              </a:lvl9pPr>
            </a:lstStyle>
            <a:p>
              <a:pPr eaLnBrk="1" hangingPunct="1"/>
              <a:r>
                <a:rPr lang="en-US" sz="1200" b="1">
                  <a:solidFill>
                    <a:schemeClr val="bg1"/>
                  </a:solidFill>
                  <a:latin typeface="Arial" pitchFamily="34" charset="0"/>
                </a:rPr>
                <a:t>Pd</a:t>
              </a:r>
              <a:endParaRPr lang="en-US" sz="1800">
                <a:solidFill>
                  <a:schemeClr val="bg1"/>
                </a:solidFill>
                <a:latin typeface="Arial" pitchFamily="34" charset="0"/>
              </a:endParaRPr>
            </a:p>
          </p:txBody>
        </p:sp>
        <p:sp>
          <p:nvSpPr>
            <p:cNvPr id="18445" name="Text Box 10"/>
            <p:cNvSpPr txBox="1">
              <a:spLocks noChangeArrowheads="1"/>
            </p:cNvSpPr>
            <p:nvPr/>
          </p:nvSpPr>
          <p:spPr bwMode="auto">
            <a:xfrm>
              <a:off x="4650" y="3103"/>
              <a:ext cx="519" cy="518"/>
            </a:xfrm>
            <a:prstGeom prst="rect">
              <a:avLst/>
            </a:prstGeom>
            <a:solidFill>
              <a:srgbClr val="FFCC00"/>
            </a:solidFill>
            <a:ln w="9525">
              <a:solidFill>
                <a:srgbClr val="969696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 sz="1600">
                  <a:solidFill>
                    <a:schemeClr val="tx1"/>
                  </a:solidFill>
                  <a:latin typeface="Palatino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Palatino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Palatino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Palatino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Palatino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/>
                </a:defRPr>
              </a:lvl9pPr>
            </a:lstStyle>
            <a:p>
              <a:pPr eaLnBrk="1" hangingPunct="1"/>
              <a:r>
                <a:rPr lang="en-US" sz="1200" b="1">
                  <a:solidFill>
                    <a:schemeClr val="bg1"/>
                  </a:solidFill>
                  <a:latin typeface="Arial" pitchFamily="34" charset="0"/>
                </a:rPr>
                <a:t>Pd</a:t>
              </a:r>
              <a:r>
                <a:rPr lang="en-US" sz="1200" b="1" baseline="-25000">
                  <a:solidFill>
                    <a:schemeClr val="bg1"/>
                  </a:solidFill>
                  <a:latin typeface="Arial" pitchFamily="34" charset="0"/>
                </a:rPr>
                <a:t>sub</a:t>
              </a:r>
              <a:endParaRPr lang="en-US" sz="1800">
                <a:solidFill>
                  <a:schemeClr val="bg1"/>
                </a:solidFill>
                <a:latin typeface="Arial" pitchFamily="34" charset="0"/>
              </a:endParaRPr>
            </a:p>
          </p:txBody>
        </p:sp>
        <p:sp>
          <p:nvSpPr>
            <p:cNvPr id="18446" name="Line 11"/>
            <p:cNvSpPr>
              <a:spLocks noChangeShapeType="1"/>
            </p:cNvSpPr>
            <p:nvPr/>
          </p:nvSpPr>
          <p:spPr bwMode="auto">
            <a:xfrm>
              <a:off x="4650" y="2520"/>
              <a:ext cx="0" cy="577"/>
            </a:xfrm>
            <a:prstGeom prst="line">
              <a:avLst/>
            </a:prstGeom>
            <a:noFill/>
            <a:ln w="9525">
              <a:solidFill>
                <a:srgbClr val="969696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447" name="Line 12"/>
            <p:cNvSpPr>
              <a:spLocks noChangeShapeType="1"/>
            </p:cNvSpPr>
            <p:nvPr/>
          </p:nvSpPr>
          <p:spPr bwMode="auto">
            <a:xfrm>
              <a:off x="5165" y="2526"/>
              <a:ext cx="0" cy="576"/>
            </a:xfrm>
            <a:prstGeom prst="line">
              <a:avLst/>
            </a:prstGeom>
            <a:noFill/>
            <a:ln w="9525">
              <a:solidFill>
                <a:srgbClr val="969696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448" name="Line 13"/>
            <p:cNvSpPr>
              <a:spLocks noChangeShapeType="1"/>
            </p:cNvSpPr>
            <p:nvPr/>
          </p:nvSpPr>
          <p:spPr bwMode="auto">
            <a:xfrm>
              <a:off x="4062" y="3108"/>
              <a:ext cx="588" cy="0"/>
            </a:xfrm>
            <a:prstGeom prst="line">
              <a:avLst/>
            </a:prstGeom>
            <a:noFill/>
            <a:ln w="9525">
              <a:solidFill>
                <a:srgbClr val="969696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449" name="Line 14"/>
            <p:cNvSpPr>
              <a:spLocks noChangeShapeType="1"/>
            </p:cNvSpPr>
            <p:nvPr/>
          </p:nvSpPr>
          <p:spPr bwMode="auto">
            <a:xfrm>
              <a:off x="4062" y="3617"/>
              <a:ext cx="588" cy="1"/>
            </a:xfrm>
            <a:prstGeom prst="line">
              <a:avLst/>
            </a:prstGeom>
            <a:noFill/>
            <a:ln w="9525">
              <a:solidFill>
                <a:srgbClr val="969696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450" name="Line 16"/>
            <p:cNvSpPr>
              <a:spLocks noChangeShapeType="1"/>
            </p:cNvSpPr>
            <p:nvPr/>
          </p:nvSpPr>
          <p:spPr bwMode="auto">
            <a:xfrm>
              <a:off x="4968" y="2506"/>
              <a:ext cx="1" cy="985"/>
            </a:xfrm>
            <a:prstGeom prst="line">
              <a:avLst/>
            </a:prstGeom>
            <a:noFill/>
            <a:ln w="9525">
              <a:solidFill>
                <a:srgbClr val="969696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451" name="Line 17"/>
            <p:cNvSpPr>
              <a:spLocks noChangeShapeType="1"/>
            </p:cNvSpPr>
            <p:nvPr/>
          </p:nvSpPr>
          <p:spPr bwMode="auto">
            <a:xfrm>
              <a:off x="4934" y="2503"/>
              <a:ext cx="0" cy="983"/>
            </a:xfrm>
            <a:prstGeom prst="line">
              <a:avLst/>
            </a:prstGeom>
            <a:noFill/>
            <a:ln w="9525">
              <a:solidFill>
                <a:srgbClr val="969696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452" name="Line 18"/>
            <p:cNvSpPr>
              <a:spLocks noChangeShapeType="1"/>
            </p:cNvSpPr>
            <p:nvPr/>
          </p:nvSpPr>
          <p:spPr bwMode="auto">
            <a:xfrm flipH="1">
              <a:off x="3539" y="3099"/>
              <a:ext cx="0" cy="518"/>
            </a:xfrm>
            <a:prstGeom prst="line">
              <a:avLst/>
            </a:prstGeom>
            <a:noFill/>
            <a:ln w="9525">
              <a:solidFill>
                <a:srgbClr val="969696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453" name="Line 19"/>
            <p:cNvSpPr>
              <a:spLocks noChangeShapeType="1"/>
            </p:cNvSpPr>
            <p:nvPr/>
          </p:nvSpPr>
          <p:spPr bwMode="auto">
            <a:xfrm flipV="1">
              <a:off x="4650" y="1980"/>
              <a:ext cx="515" cy="1"/>
            </a:xfrm>
            <a:prstGeom prst="line">
              <a:avLst/>
            </a:prstGeom>
            <a:noFill/>
            <a:ln w="9525">
              <a:solidFill>
                <a:srgbClr val="969696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454" name="Line 20"/>
            <p:cNvSpPr>
              <a:spLocks noChangeShapeType="1"/>
            </p:cNvSpPr>
            <p:nvPr/>
          </p:nvSpPr>
          <p:spPr bwMode="auto">
            <a:xfrm>
              <a:off x="5616" y="2559"/>
              <a:ext cx="3" cy="1601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455" name="Line 21"/>
            <p:cNvSpPr>
              <a:spLocks noChangeShapeType="1"/>
            </p:cNvSpPr>
            <p:nvPr/>
          </p:nvSpPr>
          <p:spPr bwMode="auto">
            <a:xfrm rot="-5400000" flipH="1" flipV="1">
              <a:off x="4920" y="3240"/>
              <a:ext cx="0" cy="1680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456" name="Line 22"/>
            <p:cNvSpPr>
              <a:spLocks noChangeShapeType="1"/>
            </p:cNvSpPr>
            <p:nvPr/>
          </p:nvSpPr>
          <p:spPr bwMode="auto">
            <a:xfrm>
              <a:off x="5240" y="3101"/>
              <a:ext cx="4" cy="518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457" name="Line 23"/>
            <p:cNvSpPr>
              <a:spLocks noChangeShapeType="1"/>
            </p:cNvSpPr>
            <p:nvPr/>
          </p:nvSpPr>
          <p:spPr bwMode="auto">
            <a:xfrm rot="-5400000">
              <a:off x="4904" y="3440"/>
              <a:ext cx="4" cy="519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458" name="Text Box 24"/>
            <p:cNvSpPr txBox="1">
              <a:spLocks noChangeArrowheads="1"/>
            </p:cNvSpPr>
            <p:nvPr/>
          </p:nvSpPr>
          <p:spPr bwMode="auto">
            <a:xfrm>
              <a:off x="4673" y="3746"/>
              <a:ext cx="464" cy="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1600">
                  <a:solidFill>
                    <a:schemeClr val="tx1"/>
                  </a:solidFill>
                  <a:latin typeface="Palatino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Palatino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Palatino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Palatino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Palatino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/>
                </a:defRPr>
              </a:lvl9pPr>
            </a:lstStyle>
            <a:p>
              <a:pPr algn="ctr" eaLnBrk="1" hangingPunct="1"/>
              <a:r>
                <a:rPr lang="en-US" sz="900" b="1">
                  <a:solidFill>
                    <a:schemeClr val="bg1"/>
                  </a:solidFill>
                  <a:latin typeface="Times New Roman" pitchFamily="18" charset="0"/>
                </a:rPr>
                <a:t>TILE_WIDTH</a:t>
              </a:r>
            </a:p>
          </p:txBody>
        </p:sp>
        <p:sp>
          <p:nvSpPr>
            <p:cNvPr id="18459" name="Text Box 25"/>
            <p:cNvSpPr txBox="1">
              <a:spLocks noChangeArrowheads="1"/>
            </p:cNvSpPr>
            <p:nvPr/>
          </p:nvSpPr>
          <p:spPr bwMode="auto">
            <a:xfrm>
              <a:off x="4777" y="3950"/>
              <a:ext cx="256" cy="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1600">
                  <a:solidFill>
                    <a:schemeClr val="tx1"/>
                  </a:solidFill>
                  <a:latin typeface="Palatino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Palatino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Palatino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Palatino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Palatino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/>
                </a:defRPr>
              </a:lvl9pPr>
            </a:lstStyle>
            <a:p>
              <a:pPr algn="ctr" eaLnBrk="1" hangingPunct="1"/>
              <a:r>
                <a:rPr lang="en-US" sz="900" b="1">
                  <a:solidFill>
                    <a:schemeClr val="bg1"/>
                  </a:solidFill>
                  <a:latin typeface="Times New Roman" pitchFamily="18" charset="0"/>
                </a:rPr>
                <a:t>WIDTH</a:t>
              </a:r>
              <a:endParaRPr lang="en-US" sz="1800">
                <a:solidFill>
                  <a:schemeClr val="bg1"/>
                </a:solidFill>
                <a:latin typeface="Arial" pitchFamily="34" charset="0"/>
              </a:endParaRPr>
            </a:p>
          </p:txBody>
        </p:sp>
        <p:sp>
          <p:nvSpPr>
            <p:cNvPr id="18460" name="Text Box 26"/>
            <p:cNvSpPr txBox="1">
              <a:spLocks noChangeArrowheads="1"/>
            </p:cNvSpPr>
            <p:nvPr/>
          </p:nvSpPr>
          <p:spPr bwMode="auto">
            <a:xfrm>
              <a:off x="3410" y="3957"/>
              <a:ext cx="256" cy="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1600">
                  <a:solidFill>
                    <a:schemeClr val="tx1"/>
                  </a:solidFill>
                  <a:latin typeface="Palatino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Palatino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Palatino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Palatino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Palatino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/>
                </a:defRPr>
              </a:lvl9pPr>
            </a:lstStyle>
            <a:p>
              <a:pPr algn="ctr" eaLnBrk="1" hangingPunct="1"/>
              <a:r>
                <a:rPr lang="en-US" sz="900" b="1">
                  <a:solidFill>
                    <a:schemeClr val="bg1"/>
                  </a:solidFill>
                  <a:latin typeface="Times New Roman" pitchFamily="18" charset="0"/>
                </a:rPr>
                <a:t>WIDTH</a:t>
              </a:r>
              <a:endParaRPr lang="en-US" sz="900" b="1">
                <a:solidFill>
                  <a:schemeClr val="bg1"/>
                </a:solidFill>
                <a:latin typeface="Arial" pitchFamily="34" charset="0"/>
              </a:endParaRPr>
            </a:p>
          </p:txBody>
        </p:sp>
        <p:sp>
          <p:nvSpPr>
            <p:cNvPr id="18461" name="Line 27"/>
            <p:cNvSpPr>
              <a:spLocks noChangeShapeType="1"/>
            </p:cNvSpPr>
            <p:nvPr/>
          </p:nvSpPr>
          <p:spPr bwMode="auto">
            <a:xfrm rot="-5400000">
              <a:off x="3330" y="3438"/>
              <a:ext cx="4" cy="519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462" name="Text Box 28"/>
            <p:cNvSpPr txBox="1">
              <a:spLocks noChangeArrowheads="1"/>
            </p:cNvSpPr>
            <p:nvPr/>
          </p:nvSpPr>
          <p:spPr bwMode="auto">
            <a:xfrm>
              <a:off x="3216" y="3744"/>
              <a:ext cx="464" cy="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1600">
                  <a:solidFill>
                    <a:schemeClr val="tx1"/>
                  </a:solidFill>
                  <a:latin typeface="Palatino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Palatino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Palatino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Palatino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Palatino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/>
                </a:defRPr>
              </a:lvl9pPr>
            </a:lstStyle>
            <a:p>
              <a:pPr algn="ctr" eaLnBrk="1" hangingPunct="1"/>
              <a:r>
                <a:rPr lang="en-US" sz="900" b="1">
                  <a:solidFill>
                    <a:schemeClr val="bg1"/>
                  </a:solidFill>
                  <a:latin typeface="Times New Roman" pitchFamily="18" charset="0"/>
                </a:rPr>
                <a:t>TILE_WIDTH</a:t>
              </a:r>
              <a:endParaRPr lang="en-US" sz="900" b="1">
                <a:solidFill>
                  <a:schemeClr val="bg1"/>
                </a:solidFill>
                <a:latin typeface="Arial" pitchFamily="34" charset="0"/>
              </a:endParaRPr>
            </a:p>
          </p:txBody>
        </p:sp>
        <p:sp>
          <p:nvSpPr>
            <p:cNvPr id="18463" name="Line 29"/>
            <p:cNvSpPr>
              <a:spLocks noChangeShapeType="1"/>
            </p:cNvSpPr>
            <p:nvPr/>
          </p:nvSpPr>
          <p:spPr bwMode="auto">
            <a:xfrm rot="-5400000">
              <a:off x="2801" y="3439"/>
              <a:ext cx="4" cy="518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464" name="Text Box 30"/>
            <p:cNvSpPr txBox="1">
              <a:spLocks noChangeArrowheads="1"/>
            </p:cNvSpPr>
            <p:nvPr/>
          </p:nvSpPr>
          <p:spPr bwMode="auto">
            <a:xfrm>
              <a:off x="2688" y="3744"/>
              <a:ext cx="464" cy="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1600">
                  <a:solidFill>
                    <a:schemeClr val="tx1"/>
                  </a:solidFill>
                  <a:latin typeface="Palatino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Palatino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Palatino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Palatino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Palatino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/>
                </a:defRPr>
              </a:lvl9pPr>
            </a:lstStyle>
            <a:p>
              <a:pPr algn="ctr" eaLnBrk="1" hangingPunct="1"/>
              <a:r>
                <a:rPr lang="en-US" sz="900" b="1">
                  <a:solidFill>
                    <a:schemeClr val="bg1"/>
                  </a:solidFill>
                  <a:latin typeface="Times New Roman" pitchFamily="18" charset="0"/>
                </a:rPr>
                <a:t>TILE_WIDTH</a:t>
              </a:r>
              <a:endParaRPr lang="en-US" sz="900" b="1">
                <a:solidFill>
                  <a:schemeClr val="bg1"/>
                </a:solidFill>
                <a:latin typeface="Arial" pitchFamily="34" charset="0"/>
              </a:endParaRPr>
            </a:p>
          </p:txBody>
        </p:sp>
        <p:sp>
          <p:nvSpPr>
            <p:cNvPr id="18465" name="Line 31"/>
            <p:cNvSpPr>
              <a:spLocks noChangeShapeType="1"/>
            </p:cNvSpPr>
            <p:nvPr/>
          </p:nvSpPr>
          <p:spPr bwMode="auto">
            <a:xfrm>
              <a:off x="5198" y="1563"/>
              <a:ext cx="4" cy="518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466" name="Line 32"/>
            <p:cNvSpPr>
              <a:spLocks noChangeShapeType="1"/>
            </p:cNvSpPr>
            <p:nvPr/>
          </p:nvSpPr>
          <p:spPr bwMode="auto">
            <a:xfrm>
              <a:off x="5195" y="1033"/>
              <a:ext cx="4" cy="519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467" name="Text Box 34"/>
            <p:cNvSpPr txBox="1">
              <a:spLocks noChangeArrowheads="1"/>
            </p:cNvSpPr>
            <p:nvPr/>
          </p:nvSpPr>
          <p:spPr bwMode="auto">
            <a:xfrm>
              <a:off x="4934" y="3491"/>
              <a:ext cx="35" cy="34"/>
            </a:xfrm>
            <a:prstGeom prst="rect">
              <a:avLst/>
            </a:prstGeom>
            <a:solidFill>
              <a:srgbClr val="FF6600"/>
            </a:solidFill>
            <a:ln w="9525">
              <a:solidFill>
                <a:srgbClr val="969696"/>
              </a:solidFill>
              <a:miter lim="800000"/>
              <a:headEnd/>
              <a:tailEnd/>
            </a:ln>
          </p:spPr>
          <p:txBody>
            <a:bodyPr lIns="0" tIns="91440" rIns="0" bIns="0"/>
            <a:lstStyle>
              <a:lvl1pPr eaLnBrk="0" hangingPunct="0">
                <a:defRPr sz="1600">
                  <a:solidFill>
                    <a:schemeClr val="tx1"/>
                  </a:solidFill>
                  <a:latin typeface="Palatino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Palatino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Palatino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Palatino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Palatino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/>
                </a:defRPr>
              </a:lvl9pPr>
            </a:lstStyle>
            <a:p>
              <a:pPr eaLnBrk="1" hangingPunct="1"/>
              <a:endParaRPr lang="en-US" sz="1200">
                <a:latin typeface="Times New Roman" pitchFamily="18" charset="0"/>
              </a:endParaRPr>
            </a:p>
            <a:p>
              <a:pPr eaLnBrk="1" hangingPunct="1"/>
              <a:endParaRPr lang="en-US" sz="1200">
                <a:latin typeface="Times New Roman" pitchFamily="18" charset="0"/>
              </a:endParaRPr>
            </a:p>
            <a:p>
              <a:pPr eaLnBrk="1" hangingPunct="1"/>
              <a:endParaRPr lang="en-US" sz="1800">
                <a:latin typeface="Arial" pitchFamily="34" charset="0"/>
              </a:endParaRPr>
            </a:p>
          </p:txBody>
        </p:sp>
        <p:sp>
          <p:nvSpPr>
            <p:cNvPr id="18468" name="Line 35"/>
            <p:cNvSpPr>
              <a:spLocks noChangeShapeType="1"/>
            </p:cNvSpPr>
            <p:nvPr/>
          </p:nvSpPr>
          <p:spPr bwMode="auto">
            <a:xfrm>
              <a:off x="4054" y="3491"/>
              <a:ext cx="869" cy="0"/>
            </a:xfrm>
            <a:prstGeom prst="line">
              <a:avLst/>
            </a:prstGeom>
            <a:noFill/>
            <a:ln w="9525">
              <a:solidFill>
                <a:srgbClr val="969696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469" name="Line 36"/>
            <p:cNvSpPr>
              <a:spLocks noChangeShapeType="1"/>
            </p:cNvSpPr>
            <p:nvPr/>
          </p:nvSpPr>
          <p:spPr bwMode="auto">
            <a:xfrm>
              <a:off x="4054" y="3525"/>
              <a:ext cx="869" cy="0"/>
            </a:xfrm>
            <a:prstGeom prst="line">
              <a:avLst/>
            </a:prstGeom>
            <a:noFill/>
            <a:ln w="9525">
              <a:solidFill>
                <a:srgbClr val="969696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470" name="Line 37"/>
            <p:cNvSpPr>
              <a:spLocks noChangeShapeType="1"/>
            </p:cNvSpPr>
            <p:nvPr/>
          </p:nvSpPr>
          <p:spPr bwMode="auto">
            <a:xfrm rot="-5400000">
              <a:off x="3307" y="3314"/>
              <a:ext cx="3" cy="1529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471" name="Line 38"/>
            <p:cNvSpPr>
              <a:spLocks noChangeShapeType="1"/>
            </p:cNvSpPr>
            <p:nvPr/>
          </p:nvSpPr>
          <p:spPr bwMode="auto">
            <a:xfrm rot="10800000" flipH="1">
              <a:off x="5614" y="1008"/>
              <a:ext cx="2" cy="1520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472" name="Rectangle 39"/>
            <p:cNvSpPr>
              <a:spLocks noChangeArrowheads="1"/>
            </p:cNvSpPr>
            <p:nvPr/>
          </p:nvSpPr>
          <p:spPr bwMode="auto">
            <a:xfrm>
              <a:off x="2574" y="3742"/>
              <a:ext cx="115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73" name="Rectangle 40"/>
            <p:cNvSpPr>
              <a:spLocks noChangeArrowheads="1"/>
            </p:cNvSpPr>
            <p:nvPr/>
          </p:nvSpPr>
          <p:spPr bwMode="auto">
            <a:xfrm>
              <a:off x="4015" y="3107"/>
              <a:ext cx="115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74" name="Rectangle 41"/>
            <p:cNvSpPr>
              <a:spLocks noChangeArrowheads="1"/>
            </p:cNvSpPr>
            <p:nvPr/>
          </p:nvSpPr>
          <p:spPr bwMode="auto">
            <a:xfrm>
              <a:off x="5129" y="1348"/>
              <a:ext cx="115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75" name="Line 42"/>
            <p:cNvSpPr>
              <a:spLocks noChangeShapeType="1"/>
            </p:cNvSpPr>
            <p:nvPr/>
          </p:nvSpPr>
          <p:spPr bwMode="auto">
            <a:xfrm>
              <a:off x="4648" y="972"/>
              <a:ext cx="518" cy="0"/>
            </a:xfrm>
            <a:prstGeom prst="line">
              <a:avLst/>
            </a:prstGeom>
            <a:noFill/>
            <a:ln w="25400">
              <a:solidFill>
                <a:srgbClr val="FF6600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476" name="Line 43"/>
            <p:cNvSpPr>
              <a:spLocks noChangeShapeType="1"/>
            </p:cNvSpPr>
            <p:nvPr/>
          </p:nvSpPr>
          <p:spPr bwMode="auto">
            <a:xfrm>
              <a:off x="4107" y="535"/>
              <a:ext cx="1601" cy="0"/>
            </a:xfrm>
            <a:prstGeom prst="line">
              <a:avLst/>
            </a:prstGeom>
            <a:noFill/>
            <a:ln w="25400">
              <a:solidFill>
                <a:srgbClr val="FFCC00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477" name="Text Box 44"/>
            <p:cNvSpPr txBox="1">
              <a:spLocks noChangeArrowheads="1"/>
            </p:cNvSpPr>
            <p:nvPr/>
          </p:nvSpPr>
          <p:spPr bwMode="auto">
            <a:xfrm>
              <a:off x="4752" y="144"/>
              <a:ext cx="265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600">
                  <a:solidFill>
                    <a:schemeClr val="tx1"/>
                  </a:solidFill>
                  <a:latin typeface="Palatino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Palatino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Palatino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Palatino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Palatino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b="1">
                  <a:solidFill>
                    <a:srgbClr val="FFCC00"/>
                  </a:solidFill>
                  <a:latin typeface="Arial" pitchFamily="34" charset="0"/>
                </a:rPr>
                <a:t>bx</a:t>
              </a:r>
            </a:p>
          </p:txBody>
        </p:sp>
        <p:sp>
          <p:nvSpPr>
            <p:cNvPr id="18478" name="Text Box 45"/>
            <p:cNvSpPr txBox="1">
              <a:spLocks noChangeArrowheads="1"/>
            </p:cNvSpPr>
            <p:nvPr/>
          </p:nvSpPr>
          <p:spPr bwMode="auto">
            <a:xfrm>
              <a:off x="4826" y="592"/>
              <a:ext cx="230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600">
                  <a:solidFill>
                    <a:schemeClr val="tx1"/>
                  </a:solidFill>
                  <a:latin typeface="Palatino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Palatino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Palatino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Palatino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Palatino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b="1">
                  <a:solidFill>
                    <a:srgbClr val="FF6600"/>
                  </a:solidFill>
                  <a:latin typeface="Arial" pitchFamily="34" charset="0"/>
                </a:rPr>
                <a:t>tx</a:t>
              </a:r>
            </a:p>
          </p:txBody>
        </p:sp>
        <p:sp>
          <p:nvSpPr>
            <p:cNvPr id="18479" name="Text Box 46"/>
            <p:cNvSpPr txBox="1">
              <a:spLocks noChangeArrowheads="1"/>
            </p:cNvSpPr>
            <p:nvPr/>
          </p:nvSpPr>
          <p:spPr bwMode="auto">
            <a:xfrm>
              <a:off x="4572" y="754"/>
              <a:ext cx="148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1600">
                  <a:solidFill>
                    <a:schemeClr val="tx1"/>
                  </a:solidFill>
                  <a:latin typeface="Palatino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Palatino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Palatino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Palatino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Palatino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1200" b="1">
                  <a:solidFill>
                    <a:srgbClr val="FF6600"/>
                  </a:solidFill>
                  <a:latin typeface="Arial" pitchFamily="34" charset="0"/>
                </a:rPr>
                <a:t>0</a:t>
              </a:r>
            </a:p>
          </p:txBody>
        </p:sp>
        <p:sp>
          <p:nvSpPr>
            <p:cNvPr id="18480" name="Text Box 47"/>
            <p:cNvSpPr txBox="1">
              <a:spLocks noChangeArrowheads="1"/>
            </p:cNvSpPr>
            <p:nvPr/>
          </p:nvSpPr>
          <p:spPr bwMode="auto">
            <a:xfrm>
              <a:off x="4636" y="754"/>
              <a:ext cx="148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1600">
                  <a:solidFill>
                    <a:schemeClr val="tx1"/>
                  </a:solidFill>
                  <a:latin typeface="Palatino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Palatino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Palatino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Palatino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Palatino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1200" b="1">
                  <a:solidFill>
                    <a:srgbClr val="FF6600"/>
                  </a:solidFill>
                  <a:latin typeface="Arial" pitchFamily="34" charset="0"/>
                </a:rPr>
                <a:t>1</a:t>
              </a:r>
            </a:p>
          </p:txBody>
        </p:sp>
        <p:sp>
          <p:nvSpPr>
            <p:cNvPr id="18481" name="Text Box 48"/>
            <p:cNvSpPr txBox="1">
              <a:spLocks noChangeArrowheads="1"/>
            </p:cNvSpPr>
            <p:nvPr/>
          </p:nvSpPr>
          <p:spPr bwMode="auto">
            <a:xfrm>
              <a:off x="4802" y="753"/>
              <a:ext cx="778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600">
                  <a:solidFill>
                    <a:schemeClr val="tx1"/>
                  </a:solidFill>
                  <a:latin typeface="Palatino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Palatino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Palatino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Palatino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Palatino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1200" b="1">
                  <a:solidFill>
                    <a:srgbClr val="FF6600"/>
                  </a:solidFill>
                  <a:latin typeface="Arial" pitchFamily="34" charset="0"/>
                </a:rPr>
                <a:t>TILE_WIDTH-1</a:t>
              </a:r>
            </a:p>
          </p:txBody>
        </p:sp>
        <p:sp>
          <p:nvSpPr>
            <p:cNvPr id="18482" name="Text Box 49"/>
            <p:cNvSpPr txBox="1">
              <a:spLocks noChangeArrowheads="1"/>
            </p:cNvSpPr>
            <p:nvPr/>
          </p:nvSpPr>
          <p:spPr bwMode="auto">
            <a:xfrm>
              <a:off x="4700" y="754"/>
              <a:ext cx="148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1600">
                  <a:solidFill>
                    <a:schemeClr val="tx1"/>
                  </a:solidFill>
                  <a:latin typeface="Palatino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Palatino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Palatino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Palatino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Palatino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1200" b="1">
                  <a:solidFill>
                    <a:srgbClr val="FF6600"/>
                  </a:solidFill>
                  <a:latin typeface="Arial" pitchFamily="34" charset="0"/>
                </a:rPr>
                <a:t>2</a:t>
              </a:r>
            </a:p>
          </p:txBody>
        </p:sp>
        <p:sp>
          <p:nvSpPr>
            <p:cNvPr id="18483" name="Line 50"/>
            <p:cNvSpPr>
              <a:spLocks noChangeShapeType="1"/>
            </p:cNvSpPr>
            <p:nvPr/>
          </p:nvSpPr>
          <p:spPr bwMode="auto">
            <a:xfrm>
              <a:off x="4656" y="910"/>
              <a:ext cx="0" cy="58"/>
            </a:xfrm>
            <a:prstGeom prst="line">
              <a:avLst/>
            </a:prstGeom>
            <a:noFill/>
            <a:ln w="25400">
              <a:solidFill>
                <a:srgbClr val="FF66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484" name="Line 51"/>
            <p:cNvSpPr>
              <a:spLocks noChangeShapeType="1"/>
            </p:cNvSpPr>
            <p:nvPr/>
          </p:nvSpPr>
          <p:spPr bwMode="auto">
            <a:xfrm>
              <a:off x="5160" y="910"/>
              <a:ext cx="0" cy="58"/>
            </a:xfrm>
            <a:prstGeom prst="line">
              <a:avLst/>
            </a:prstGeom>
            <a:noFill/>
            <a:ln w="25400">
              <a:solidFill>
                <a:srgbClr val="FF66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485" name="Line 52"/>
            <p:cNvSpPr>
              <a:spLocks noChangeShapeType="1"/>
            </p:cNvSpPr>
            <p:nvPr/>
          </p:nvSpPr>
          <p:spPr bwMode="auto">
            <a:xfrm>
              <a:off x="4120" y="470"/>
              <a:ext cx="0" cy="58"/>
            </a:xfrm>
            <a:prstGeom prst="line">
              <a:avLst/>
            </a:prstGeom>
            <a:noFill/>
            <a:ln w="25400">
              <a:solidFill>
                <a:srgbClr val="FFCC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486" name="Line 53"/>
            <p:cNvSpPr>
              <a:spLocks noChangeShapeType="1"/>
            </p:cNvSpPr>
            <p:nvPr/>
          </p:nvSpPr>
          <p:spPr bwMode="auto">
            <a:xfrm>
              <a:off x="5168" y="470"/>
              <a:ext cx="0" cy="58"/>
            </a:xfrm>
            <a:prstGeom prst="line">
              <a:avLst/>
            </a:prstGeom>
            <a:noFill/>
            <a:ln w="25400">
              <a:solidFill>
                <a:srgbClr val="FFCC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487" name="Line 54"/>
            <p:cNvSpPr>
              <a:spLocks noChangeShapeType="1"/>
            </p:cNvSpPr>
            <p:nvPr/>
          </p:nvSpPr>
          <p:spPr bwMode="auto">
            <a:xfrm>
              <a:off x="5704" y="470"/>
              <a:ext cx="0" cy="58"/>
            </a:xfrm>
            <a:prstGeom prst="line">
              <a:avLst/>
            </a:prstGeom>
            <a:noFill/>
            <a:ln w="25400">
              <a:solidFill>
                <a:srgbClr val="FFCC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488" name="Text Box 55"/>
            <p:cNvSpPr txBox="1">
              <a:spLocks noChangeArrowheads="1"/>
            </p:cNvSpPr>
            <p:nvPr/>
          </p:nvSpPr>
          <p:spPr bwMode="auto">
            <a:xfrm>
              <a:off x="4292" y="318"/>
              <a:ext cx="148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1600">
                  <a:solidFill>
                    <a:schemeClr val="tx1"/>
                  </a:solidFill>
                  <a:latin typeface="Palatino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Palatino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Palatino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Palatino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Palatino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1200" b="1">
                  <a:solidFill>
                    <a:srgbClr val="FFCC00"/>
                  </a:solidFill>
                  <a:latin typeface="Arial" pitchFamily="34" charset="0"/>
                </a:rPr>
                <a:t>0</a:t>
              </a:r>
            </a:p>
          </p:txBody>
        </p:sp>
        <p:sp>
          <p:nvSpPr>
            <p:cNvPr id="18489" name="Text Box 56"/>
            <p:cNvSpPr txBox="1">
              <a:spLocks noChangeArrowheads="1"/>
            </p:cNvSpPr>
            <p:nvPr/>
          </p:nvSpPr>
          <p:spPr bwMode="auto">
            <a:xfrm>
              <a:off x="4796" y="318"/>
              <a:ext cx="148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1600">
                  <a:solidFill>
                    <a:schemeClr val="tx1"/>
                  </a:solidFill>
                  <a:latin typeface="Palatino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Palatino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Palatino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Palatino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Palatino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1200" b="1">
                  <a:solidFill>
                    <a:srgbClr val="FFCC00"/>
                  </a:solidFill>
                  <a:latin typeface="Arial" pitchFamily="34" charset="0"/>
                </a:rPr>
                <a:t>1</a:t>
              </a:r>
            </a:p>
          </p:txBody>
        </p:sp>
        <p:sp>
          <p:nvSpPr>
            <p:cNvPr id="18490" name="Text Box 57"/>
            <p:cNvSpPr txBox="1">
              <a:spLocks noChangeArrowheads="1"/>
            </p:cNvSpPr>
            <p:nvPr/>
          </p:nvSpPr>
          <p:spPr bwMode="auto">
            <a:xfrm>
              <a:off x="5332" y="318"/>
              <a:ext cx="148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1600">
                  <a:solidFill>
                    <a:schemeClr val="tx1"/>
                  </a:solidFill>
                  <a:latin typeface="Palatino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Palatino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Palatino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Palatino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Palatino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1200" b="1">
                  <a:solidFill>
                    <a:srgbClr val="FFCC00"/>
                  </a:solidFill>
                  <a:latin typeface="Arial" pitchFamily="34" charset="0"/>
                </a:rPr>
                <a:t>2</a:t>
              </a:r>
            </a:p>
          </p:txBody>
        </p:sp>
        <p:sp>
          <p:nvSpPr>
            <p:cNvPr id="18491" name="Line 59"/>
            <p:cNvSpPr>
              <a:spLocks noChangeShapeType="1"/>
            </p:cNvSpPr>
            <p:nvPr/>
          </p:nvSpPr>
          <p:spPr bwMode="auto">
            <a:xfrm rot="-5400000">
              <a:off x="2258" y="3386"/>
              <a:ext cx="518" cy="0"/>
            </a:xfrm>
            <a:prstGeom prst="line">
              <a:avLst/>
            </a:prstGeom>
            <a:noFill/>
            <a:ln w="25400">
              <a:solidFill>
                <a:srgbClr val="FF6600"/>
              </a:solidFill>
              <a:round/>
              <a:headEnd type="none" w="lg" len="med"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492" name="Line 60"/>
            <p:cNvSpPr>
              <a:spLocks noChangeShapeType="1"/>
            </p:cNvSpPr>
            <p:nvPr/>
          </p:nvSpPr>
          <p:spPr bwMode="auto">
            <a:xfrm rot="-5400000">
              <a:off x="1039" y="3428"/>
              <a:ext cx="1601" cy="0"/>
            </a:xfrm>
            <a:prstGeom prst="line">
              <a:avLst/>
            </a:prstGeom>
            <a:noFill/>
            <a:ln w="25400">
              <a:solidFill>
                <a:srgbClr val="FFCC00"/>
              </a:solidFill>
              <a:round/>
              <a:headEnd type="none" w="lg" len="med"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493" name="Text Box 61"/>
            <p:cNvSpPr txBox="1">
              <a:spLocks noChangeArrowheads="1"/>
            </p:cNvSpPr>
            <p:nvPr/>
          </p:nvSpPr>
          <p:spPr bwMode="auto">
            <a:xfrm>
              <a:off x="1392" y="3325"/>
              <a:ext cx="265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600">
                  <a:solidFill>
                    <a:schemeClr val="tx1"/>
                  </a:solidFill>
                  <a:latin typeface="Palatino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Palatino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Palatino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Palatino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Palatino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b="1">
                  <a:solidFill>
                    <a:srgbClr val="FFCC00"/>
                  </a:solidFill>
                  <a:latin typeface="Arial" pitchFamily="34" charset="0"/>
                </a:rPr>
                <a:t>by</a:t>
              </a:r>
            </a:p>
          </p:txBody>
        </p:sp>
        <p:sp>
          <p:nvSpPr>
            <p:cNvPr id="18494" name="Text Box 62"/>
            <p:cNvSpPr txBox="1">
              <a:spLocks noChangeArrowheads="1"/>
            </p:cNvSpPr>
            <p:nvPr/>
          </p:nvSpPr>
          <p:spPr bwMode="auto">
            <a:xfrm>
              <a:off x="1872" y="3264"/>
              <a:ext cx="230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600">
                  <a:solidFill>
                    <a:schemeClr val="tx1"/>
                  </a:solidFill>
                  <a:latin typeface="Palatino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Palatino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Palatino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Palatino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Palatino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b="1">
                  <a:solidFill>
                    <a:srgbClr val="FF6600"/>
                  </a:solidFill>
                  <a:latin typeface="Arial" pitchFamily="34" charset="0"/>
                </a:rPr>
                <a:t>ty</a:t>
              </a:r>
            </a:p>
          </p:txBody>
        </p:sp>
        <p:sp>
          <p:nvSpPr>
            <p:cNvPr id="18495" name="Text Box 63"/>
            <p:cNvSpPr txBox="1">
              <a:spLocks noChangeArrowheads="1"/>
            </p:cNvSpPr>
            <p:nvPr/>
          </p:nvSpPr>
          <p:spPr bwMode="auto">
            <a:xfrm>
              <a:off x="2312" y="3232"/>
              <a:ext cx="148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1600">
                  <a:solidFill>
                    <a:schemeClr val="tx1"/>
                  </a:solidFill>
                  <a:latin typeface="Palatino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Palatino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Palatino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Palatino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Palatino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1200" b="1">
                  <a:solidFill>
                    <a:srgbClr val="FF6600"/>
                  </a:solidFill>
                  <a:latin typeface="Arial" pitchFamily="34" charset="0"/>
                </a:rPr>
                <a:t>2</a:t>
              </a:r>
            </a:p>
          </p:txBody>
        </p:sp>
        <p:sp>
          <p:nvSpPr>
            <p:cNvPr id="18496" name="Text Box 64"/>
            <p:cNvSpPr txBox="1">
              <a:spLocks noChangeArrowheads="1"/>
            </p:cNvSpPr>
            <p:nvPr/>
          </p:nvSpPr>
          <p:spPr bwMode="auto">
            <a:xfrm>
              <a:off x="2312" y="3152"/>
              <a:ext cx="148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1600">
                  <a:solidFill>
                    <a:schemeClr val="tx1"/>
                  </a:solidFill>
                  <a:latin typeface="Palatino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Palatino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Palatino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Palatino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Palatino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1200" b="1">
                  <a:solidFill>
                    <a:srgbClr val="FF6600"/>
                  </a:solidFill>
                  <a:latin typeface="Arial" pitchFamily="34" charset="0"/>
                </a:rPr>
                <a:t>1</a:t>
              </a:r>
            </a:p>
          </p:txBody>
        </p:sp>
        <p:sp>
          <p:nvSpPr>
            <p:cNvPr id="18497" name="Line 65"/>
            <p:cNvSpPr>
              <a:spLocks noChangeShapeType="1"/>
            </p:cNvSpPr>
            <p:nvPr/>
          </p:nvSpPr>
          <p:spPr bwMode="auto">
            <a:xfrm rot="-5400000">
              <a:off x="2488" y="3288"/>
              <a:ext cx="0" cy="58"/>
            </a:xfrm>
            <a:prstGeom prst="line">
              <a:avLst/>
            </a:prstGeom>
            <a:noFill/>
            <a:ln w="25400">
              <a:solidFill>
                <a:srgbClr val="FF66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498" name="Line 66"/>
            <p:cNvSpPr>
              <a:spLocks noChangeShapeType="1"/>
            </p:cNvSpPr>
            <p:nvPr/>
          </p:nvSpPr>
          <p:spPr bwMode="auto">
            <a:xfrm rot="-5400000">
              <a:off x="2488" y="3224"/>
              <a:ext cx="0" cy="58"/>
            </a:xfrm>
            <a:prstGeom prst="line">
              <a:avLst/>
            </a:prstGeom>
            <a:noFill/>
            <a:ln w="25400">
              <a:solidFill>
                <a:srgbClr val="FF66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499" name="Text Box 67"/>
            <p:cNvSpPr txBox="1">
              <a:spLocks noChangeArrowheads="1"/>
            </p:cNvSpPr>
            <p:nvPr/>
          </p:nvSpPr>
          <p:spPr bwMode="auto">
            <a:xfrm>
              <a:off x="2304" y="3072"/>
              <a:ext cx="148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1600">
                  <a:solidFill>
                    <a:schemeClr val="tx1"/>
                  </a:solidFill>
                  <a:latin typeface="Palatino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Palatino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Palatino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Palatino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Palatino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1200" b="1">
                  <a:solidFill>
                    <a:srgbClr val="FF6600"/>
                  </a:solidFill>
                  <a:latin typeface="Arial" pitchFamily="34" charset="0"/>
                </a:rPr>
                <a:t>0</a:t>
              </a:r>
            </a:p>
          </p:txBody>
        </p:sp>
        <p:sp>
          <p:nvSpPr>
            <p:cNvPr id="18500" name="Line 68"/>
            <p:cNvSpPr>
              <a:spLocks noChangeShapeType="1"/>
            </p:cNvSpPr>
            <p:nvPr/>
          </p:nvSpPr>
          <p:spPr bwMode="auto">
            <a:xfrm rot="-5400000">
              <a:off x="2488" y="3160"/>
              <a:ext cx="0" cy="58"/>
            </a:xfrm>
            <a:prstGeom prst="line">
              <a:avLst/>
            </a:prstGeom>
            <a:noFill/>
            <a:ln w="25400">
              <a:solidFill>
                <a:srgbClr val="FF66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501" name="Text Box 69"/>
            <p:cNvSpPr txBox="1">
              <a:spLocks noChangeArrowheads="1"/>
            </p:cNvSpPr>
            <p:nvPr/>
          </p:nvSpPr>
          <p:spPr bwMode="auto">
            <a:xfrm>
              <a:off x="1877" y="3562"/>
              <a:ext cx="778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600">
                  <a:solidFill>
                    <a:schemeClr val="tx1"/>
                  </a:solidFill>
                  <a:latin typeface="Palatino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Palatino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Palatino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Palatino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Palatino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1200" b="1">
                  <a:solidFill>
                    <a:srgbClr val="FF6600"/>
                  </a:solidFill>
                  <a:latin typeface="Arial" pitchFamily="34" charset="0"/>
                </a:rPr>
                <a:t>TILE_WIDTH-1</a:t>
              </a:r>
            </a:p>
          </p:txBody>
        </p:sp>
        <p:sp>
          <p:nvSpPr>
            <p:cNvPr id="18502" name="Line 70"/>
            <p:cNvSpPr>
              <a:spLocks noChangeShapeType="1"/>
            </p:cNvSpPr>
            <p:nvPr/>
          </p:nvSpPr>
          <p:spPr bwMode="auto">
            <a:xfrm rot="-5400000">
              <a:off x="2486" y="3557"/>
              <a:ext cx="0" cy="58"/>
            </a:xfrm>
            <a:prstGeom prst="line">
              <a:avLst/>
            </a:prstGeom>
            <a:noFill/>
            <a:ln w="25400">
              <a:solidFill>
                <a:srgbClr val="FF66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503" name="Line 71"/>
            <p:cNvSpPr>
              <a:spLocks noChangeShapeType="1"/>
            </p:cNvSpPr>
            <p:nvPr/>
          </p:nvSpPr>
          <p:spPr bwMode="auto">
            <a:xfrm rot="-5400000">
              <a:off x="1808" y="4195"/>
              <a:ext cx="0" cy="58"/>
            </a:xfrm>
            <a:prstGeom prst="line">
              <a:avLst/>
            </a:prstGeom>
            <a:noFill/>
            <a:ln w="25400">
              <a:solidFill>
                <a:srgbClr val="FFCC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504" name="Line 72"/>
            <p:cNvSpPr>
              <a:spLocks noChangeShapeType="1"/>
            </p:cNvSpPr>
            <p:nvPr/>
          </p:nvSpPr>
          <p:spPr bwMode="auto">
            <a:xfrm rot="-5400000">
              <a:off x="1800" y="3667"/>
              <a:ext cx="0" cy="58"/>
            </a:xfrm>
            <a:prstGeom prst="line">
              <a:avLst/>
            </a:prstGeom>
            <a:noFill/>
            <a:ln w="25400">
              <a:solidFill>
                <a:srgbClr val="FFCC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505" name="Line 73"/>
            <p:cNvSpPr>
              <a:spLocks noChangeShapeType="1"/>
            </p:cNvSpPr>
            <p:nvPr/>
          </p:nvSpPr>
          <p:spPr bwMode="auto">
            <a:xfrm rot="-5400000">
              <a:off x="1808" y="3147"/>
              <a:ext cx="0" cy="58"/>
            </a:xfrm>
            <a:prstGeom prst="line">
              <a:avLst/>
            </a:prstGeom>
            <a:noFill/>
            <a:ln w="25400">
              <a:solidFill>
                <a:srgbClr val="FFCC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506" name="Text Box 74"/>
            <p:cNvSpPr txBox="1">
              <a:spLocks noChangeArrowheads="1"/>
            </p:cNvSpPr>
            <p:nvPr/>
          </p:nvSpPr>
          <p:spPr bwMode="auto">
            <a:xfrm>
              <a:off x="1636" y="3883"/>
              <a:ext cx="148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1600">
                  <a:solidFill>
                    <a:schemeClr val="tx1"/>
                  </a:solidFill>
                  <a:latin typeface="Palatino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Palatino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Palatino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Palatino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Palatino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1200" b="1">
                  <a:solidFill>
                    <a:srgbClr val="FFCC00"/>
                  </a:solidFill>
                  <a:latin typeface="Arial" pitchFamily="34" charset="0"/>
                </a:rPr>
                <a:t>2</a:t>
              </a:r>
            </a:p>
          </p:txBody>
        </p:sp>
        <p:sp>
          <p:nvSpPr>
            <p:cNvPr id="18507" name="Text Box 75"/>
            <p:cNvSpPr txBox="1">
              <a:spLocks noChangeArrowheads="1"/>
            </p:cNvSpPr>
            <p:nvPr/>
          </p:nvSpPr>
          <p:spPr bwMode="auto">
            <a:xfrm>
              <a:off x="1636" y="3379"/>
              <a:ext cx="148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1600">
                  <a:solidFill>
                    <a:schemeClr val="tx1"/>
                  </a:solidFill>
                  <a:latin typeface="Palatino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Palatino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Palatino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Palatino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Palatino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1200" b="1">
                  <a:solidFill>
                    <a:srgbClr val="FFCC00"/>
                  </a:solidFill>
                  <a:latin typeface="Arial" pitchFamily="34" charset="0"/>
                </a:rPr>
                <a:t>1</a:t>
              </a:r>
            </a:p>
          </p:txBody>
        </p:sp>
        <p:sp>
          <p:nvSpPr>
            <p:cNvPr id="18508" name="Text Box 76"/>
            <p:cNvSpPr txBox="1">
              <a:spLocks noChangeArrowheads="1"/>
            </p:cNvSpPr>
            <p:nvPr/>
          </p:nvSpPr>
          <p:spPr bwMode="auto">
            <a:xfrm>
              <a:off x="1636" y="2843"/>
              <a:ext cx="148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1600">
                  <a:solidFill>
                    <a:schemeClr val="tx1"/>
                  </a:solidFill>
                  <a:latin typeface="Palatino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Palatino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Palatino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Palatino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Palatino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1200" b="1">
                  <a:solidFill>
                    <a:srgbClr val="FFCC00"/>
                  </a:solidFill>
                  <a:latin typeface="Arial" pitchFamily="34" charset="0"/>
                </a:rPr>
                <a:t>0</a:t>
              </a:r>
            </a:p>
          </p:txBody>
        </p:sp>
        <p:sp>
          <p:nvSpPr>
            <p:cNvPr id="18509" name="Line 77"/>
            <p:cNvSpPr>
              <a:spLocks noChangeShapeType="1"/>
            </p:cNvSpPr>
            <p:nvPr/>
          </p:nvSpPr>
          <p:spPr bwMode="auto">
            <a:xfrm>
              <a:off x="4640" y="470"/>
              <a:ext cx="0" cy="58"/>
            </a:xfrm>
            <a:prstGeom prst="line">
              <a:avLst/>
            </a:prstGeom>
            <a:noFill/>
            <a:ln w="25400">
              <a:solidFill>
                <a:srgbClr val="FFCC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510" name="Line 78"/>
            <p:cNvSpPr>
              <a:spLocks noChangeShapeType="1"/>
            </p:cNvSpPr>
            <p:nvPr/>
          </p:nvSpPr>
          <p:spPr bwMode="auto">
            <a:xfrm rot="-5400000">
              <a:off x="1808" y="2611"/>
              <a:ext cx="0" cy="58"/>
            </a:xfrm>
            <a:prstGeom prst="line">
              <a:avLst/>
            </a:prstGeom>
            <a:noFill/>
            <a:ln w="25400">
              <a:solidFill>
                <a:srgbClr val="FFCC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511" name="Line 79"/>
            <p:cNvSpPr>
              <a:spLocks noChangeShapeType="1"/>
            </p:cNvSpPr>
            <p:nvPr/>
          </p:nvSpPr>
          <p:spPr bwMode="auto">
            <a:xfrm>
              <a:off x="4704" y="910"/>
              <a:ext cx="0" cy="58"/>
            </a:xfrm>
            <a:prstGeom prst="line">
              <a:avLst/>
            </a:prstGeom>
            <a:noFill/>
            <a:ln w="25400">
              <a:solidFill>
                <a:srgbClr val="FF66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512" name="Line 80"/>
            <p:cNvSpPr>
              <a:spLocks noChangeShapeType="1"/>
            </p:cNvSpPr>
            <p:nvPr/>
          </p:nvSpPr>
          <p:spPr bwMode="auto">
            <a:xfrm>
              <a:off x="4752" y="910"/>
              <a:ext cx="0" cy="58"/>
            </a:xfrm>
            <a:prstGeom prst="line">
              <a:avLst/>
            </a:prstGeom>
            <a:noFill/>
            <a:ln w="25400">
              <a:solidFill>
                <a:srgbClr val="FF66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513" name="Line 81"/>
            <p:cNvSpPr>
              <a:spLocks noChangeShapeType="1"/>
            </p:cNvSpPr>
            <p:nvPr/>
          </p:nvSpPr>
          <p:spPr bwMode="auto">
            <a:xfrm>
              <a:off x="4808" y="910"/>
              <a:ext cx="0" cy="58"/>
            </a:xfrm>
            <a:prstGeom prst="line">
              <a:avLst/>
            </a:prstGeom>
            <a:noFill/>
            <a:ln w="25400">
              <a:solidFill>
                <a:srgbClr val="FF66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514" name="Line 82"/>
            <p:cNvSpPr>
              <a:spLocks noChangeShapeType="1"/>
            </p:cNvSpPr>
            <p:nvPr/>
          </p:nvSpPr>
          <p:spPr bwMode="auto">
            <a:xfrm>
              <a:off x="5112" y="910"/>
              <a:ext cx="0" cy="58"/>
            </a:xfrm>
            <a:prstGeom prst="line">
              <a:avLst/>
            </a:prstGeom>
            <a:noFill/>
            <a:ln w="25400">
              <a:solidFill>
                <a:srgbClr val="FF66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515" name="Line 83"/>
            <p:cNvSpPr>
              <a:spLocks noChangeShapeType="1"/>
            </p:cNvSpPr>
            <p:nvPr/>
          </p:nvSpPr>
          <p:spPr bwMode="auto">
            <a:xfrm rot="-5400000">
              <a:off x="2488" y="3104"/>
              <a:ext cx="0" cy="58"/>
            </a:xfrm>
            <a:prstGeom prst="line">
              <a:avLst/>
            </a:prstGeom>
            <a:noFill/>
            <a:ln w="25400">
              <a:solidFill>
                <a:srgbClr val="FF66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516" name="Line 84"/>
            <p:cNvSpPr>
              <a:spLocks noChangeShapeType="1"/>
            </p:cNvSpPr>
            <p:nvPr/>
          </p:nvSpPr>
          <p:spPr bwMode="auto">
            <a:xfrm rot="-5400000">
              <a:off x="2486" y="3605"/>
              <a:ext cx="0" cy="58"/>
            </a:xfrm>
            <a:prstGeom prst="line">
              <a:avLst/>
            </a:prstGeom>
            <a:noFill/>
            <a:ln w="25400">
              <a:solidFill>
                <a:srgbClr val="FF66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517" name="Text Box 85"/>
            <p:cNvSpPr txBox="1">
              <a:spLocks noChangeArrowheads="1"/>
            </p:cNvSpPr>
            <p:nvPr/>
          </p:nvSpPr>
          <p:spPr bwMode="auto">
            <a:xfrm rot="-5400000">
              <a:off x="5043" y="1245"/>
              <a:ext cx="464" cy="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1600">
                  <a:solidFill>
                    <a:schemeClr val="tx1"/>
                  </a:solidFill>
                  <a:latin typeface="Palatino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Palatino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Palatino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Palatino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Palatino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/>
                </a:defRPr>
              </a:lvl9pPr>
            </a:lstStyle>
            <a:p>
              <a:pPr algn="ctr" eaLnBrk="1" hangingPunct="1"/>
              <a:r>
                <a:rPr lang="en-US" sz="900" b="1">
                  <a:solidFill>
                    <a:schemeClr val="bg1"/>
                  </a:solidFill>
                  <a:latin typeface="Times New Roman" pitchFamily="18" charset="0"/>
                </a:rPr>
                <a:t>TILE_WIDTH</a:t>
              </a:r>
            </a:p>
          </p:txBody>
        </p:sp>
        <p:sp>
          <p:nvSpPr>
            <p:cNvPr id="18518" name="Text Box 86"/>
            <p:cNvSpPr txBox="1">
              <a:spLocks noChangeArrowheads="1"/>
            </p:cNvSpPr>
            <p:nvPr/>
          </p:nvSpPr>
          <p:spPr bwMode="auto">
            <a:xfrm rot="-5400000">
              <a:off x="5131" y="1695"/>
              <a:ext cx="464" cy="25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1600">
                  <a:solidFill>
                    <a:schemeClr val="tx1"/>
                  </a:solidFill>
                  <a:latin typeface="Palatino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Palatino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Palatino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Palatino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Palatino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/>
                </a:defRPr>
              </a:lvl9pPr>
            </a:lstStyle>
            <a:p>
              <a:pPr algn="ctr" eaLnBrk="1" hangingPunct="1"/>
              <a:r>
                <a:rPr lang="en-US" sz="900" b="1">
                  <a:solidFill>
                    <a:schemeClr val="bg1"/>
                  </a:solidFill>
                  <a:latin typeface="Times New Roman" pitchFamily="18" charset="0"/>
                </a:rPr>
                <a:t>TILE_WIDTH</a:t>
              </a:r>
              <a:endParaRPr lang="en-US" sz="900" b="1">
                <a:solidFill>
                  <a:schemeClr val="bg1"/>
                </a:solidFill>
                <a:latin typeface="Arial" pitchFamily="34" charset="0"/>
              </a:endParaRPr>
            </a:p>
            <a:p>
              <a:pPr algn="ctr" eaLnBrk="1" hangingPunct="1"/>
              <a:endParaRPr lang="en-US" sz="1800">
                <a:solidFill>
                  <a:schemeClr val="bg1"/>
                </a:solidFill>
                <a:latin typeface="Arial" pitchFamily="34" charset="0"/>
              </a:endParaRPr>
            </a:p>
          </p:txBody>
        </p:sp>
        <p:sp>
          <p:nvSpPr>
            <p:cNvPr id="18519" name="Text Box 87"/>
            <p:cNvSpPr txBox="1">
              <a:spLocks noChangeArrowheads="1"/>
            </p:cNvSpPr>
            <p:nvPr/>
          </p:nvSpPr>
          <p:spPr bwMode="auto">
            <a:xfrm rot="-5400000">
              <a:off x="5064" y="3309"/>
              <a:ext cx="512" cy="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1600">
                  <a:solidFill>
                    <a:schemeClr val="tx1"/>
                  </a:solidFill>
                  <a:latin typeface="Palatino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Palatino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Palatino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Palatino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Palatino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/>
                </a:defRPr>
              </a:lvl9pPr>
            </a:lstStyle>
            <a:p>
              <a:pPr algn="ctr" eaLnBrk="1" hangingPunct="1"/>
              <a:r>
                <a:rPr lang="en-US" sz="900" b="1">
                  <a:solidFill>
                    <a:schemeClr val="bg1"/>
                  </a:solidFill>
                  <a:latin typeface="Times New Roman" pitchFamily="18" charset="0"/>
                </a:rPr>
                <a:t>TILE_WIDTHE</a:t>
              </a:r>
              <a:endParaRPr lang="en-US" sz="900">
                <a:solidFill>
                  <a:schemeClr val="bg1"/>
                </a:solidFill>
                <a:latin typeface="Arial" pitchFamily="34" charset="0"/>
              </a:endParaRPr>
            </a:p>
          </p:txBody>
        </p:sp>
        <p:sp>
          <p:nvSpPr>
            <p:cNvPr id="18520" name="Text Box 88"/>
            <p:cNvSpPr txBox="1">
              <a:spLocks noChangeArrowheads="1"/>
            </p:cNvSpPr>
            <p:nvPr/>
          </p:nvSpPr>
          <p:spPr bwMode="auto">
            <a:xfrm rot="-5400000">
              <a:off x="5405" y="3283"/>
              <a:ext cx="256" cy="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1600">
                  <a:solidFill>
                    <a:schemeClr val="tx1"/>
                  </a:solidFill>
                  <a:latin typeface="Palatino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Palatino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Palatino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Palatino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Palatino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/>
                </a:defRPr>
              </a:lvl9pPr>
            </a:lstStyle>
            <a:p>
              <a:pPr algn="ctr" eaLnBrk="1" hangingPunct="1"/>
              <a:r>
                <a:rPr lang="en-US" sz="900" b="1">
                  <a:solidFill>
                    <a:schemeClr val="bg1"/>
                  </a:solidFill>
                  <a:latin typeface="Times New Roman" pitchFamily="18" charset="0"/>
                </a:rPr>
                <a:t>WIDTH</a:t>
              </a:r>
              <a:endParaRPr lang="en-US" sz="900" b="1">
                <a:solidFill>
                  <a:schemeClr val="bg1"/>
                </a:solidFill>
                <a:latin typeface="Arial" pitchFamily="34" charset="0"/>
              </a:endParaRPr>
            </a:p>
          </p:txBody>
        </p:sp>
        <p:sp>
          <p:nvSpPr>
            <p:cNvPr id="18521" name="Text Box 89"/>
            <p:cNvSpPr txBox="1">
              <a:spLocks noChangeArrowheads="1"/>
            </p:cNvSpPr>
            <p:nvPr/>
          </p:nvSpPr>
          <p:spPr bwMode="auto">
            <a:xfrm rot="-5400000">
              <a:off x="5387" y="1525"/>
              <a:ext cx="256" cy="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1600">
                  <a:solidFill>
                    <a:schemeClr val="tx1"/>
                  </a:solidFill>
                  <a:latin typeface="Palatino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Palatino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Palatino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Palatino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Palatino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/>
                </a:defRPr>
              </a:lvl9pPr>
            </a:lstStyle>
            <a:p>
              <a:pPr algn="ctr" eaLnBrk="1" hangingPunct="1"/>
              <a:r>
                <a:rPr lang="en-US" sz="900" b="1">
                  <a:solidFill>
                    <a:schemeClr val="bg1"/>
                  </a:solidFill>
                  <a:latin typeface="Times New Roman" pitchFamily="18" charset="0"/>
                </a:rPr>
                <a:t>WIDTH</a:t>
              </a:r>
              <a:endParaRPr lang="en-US" sz="900" b="1">
                <a:solidFill>
                  <a:schemeClr val="bg1"/>
                </a:solidFill>
                <a:latin typeface="Arial" pitchFamily="34" charset="0"/>
              </a:endParaRPr>
            </a:p>
          </p:txBody>
        </p:sp>
        <p:sp>
          <p:nvSpPr>
            <p:cNvPr id="18522" name="Text Box 90"/>
            <p:cNvSpPr txBox="1">
              <a:spLocks noChangeArrowheads="1"/>
            </p:cNvSpPr>
            <p:nvPr/>
          </p:nvSpPr>
          <p:spPr bwMode="auto">
            <a:xfrm>
              <a:off x="2544" y="3120"/>
              <a:ext cx="517" cy="501"/>
            </a:xfrm>
            <a:prstGeom prst="rect">
              <a:avLst/>
            </a:prstGeom>
            <a:solidFill>
              <a:srgbClr val="000080"/>
            </a:solidFill>
            <a:ln w="9525">
              <a:solidFill>
                <a:srgbClr val="969696"/>
              </a:solidFill>
              <a:miter lim="800000"/>
              <a:headEnd/>
              <a:tailEnd/>
            </a:ln>
          </p:spPr>
          <p:txBody>
            <a:bodyPr lIns="0" tIns="0" rIns="0" bIns="0"/>
            <a:lstStyle>
              <a:lvl1pPr eaLnBrk="0" hangingPunct="0">
                <a:defRPr sz="1600">
                  <a:solidFill>
                    <a:schemeClr val="tx1"/>
                  </a:solidFill>
                  <a:latin typeface="Palatino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Palatino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Palatino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Palatino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Palatino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/>
                </a:defRPr>
              </a:lvl9pPr>
            </a:lstStyle>
            <a:p>
              <a:pPr eaLnBrk="1" hangingPunct="1"/>
              <a:endParaRPr lang="en-US" sz="1800">
                <a:latin typeface="Arial" pitchFamily="34" charset="0"/>
              </a:endParaRPr>
            </a:p>
          </p:txBody>
        </p:sp>
        <p:sp>
          <p:nvSpPr>
            <p:cNvPr id="18523" name="Text Box 91"/>
            <p:cNvSpPr txBox="1">
              <a:spLocks noChangeArrowheads="1"/>
            </p:cNvSpPr>
            <p:nvPr/>
          </p:nvSpPr>
          <p:spPr bwMode="auto">
            <a:xfrm>
              <a:off x="4656" y="1008"/>
              <a:ext cx="513" cy="555"/>
            </a:xfrm>
            <a:prstGeom prst="rect">
              <a:avLst/>
            </a:prstGeom>
            <a:solidFill>
              <a:srgbClr val="000080"/>
            </a:solidFill>
            <a:ln w="9525">
              <a:solidFill>
                <a:srgbClr val="969696"/>
              </a:solidFill>
              <a:miter lim="800000"/>
              <a:headEnd/>
              <a:tailEnd/>
            </a:ln>
          </p:spPr>
          <p:txBody>
            <a:bodyPr lIns="0" tIns="0" rIns="0" bIns="0"/>
            <a:lstStyle>
              <a:lvl1pPr eaLnBrk="0" hangingPunct="0">
                <a:defRPr sz="1600">
                  <a:solidFill>
                    <a:schemeClr val="tx1"/>
                  </a:solidFill>
                  <a:latin typeface="Palatino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Palatino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Palatino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Palatino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Palatino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/>
                </a:defRPr>
              </a:lvl9pPr>
            </a:lstStyle>
            <a:p>
              <a:pPr eaLnBrk="1" hangingPunct="1"/>
              <a:endParaRPr lang="en-US" sz="1800">
                <a:latin typeface="Arial" pitchFamily="34" charset="0"/>
              </a:endParaRPr>
            </a:p>
          </p:txBody>
        </p:sp>
        <p:sp>
          <p:nvSpPr>
            <p:cNvPr id="18524" name="Text Box 33"/>
            <p:cNvSpPr txBox="1">
              <a:spLocks noChangeArrowheads="1"/>
            </p:cNvSpPr>
            <p:nvPr/>
          </p:nvSpPr>
          <p:spPr bwMode="auto">
            <a:xfrm>
              <a:off x="2544" y="3456"/>
              <a:ext cx="1512" cy="70"/>
            </a:xfrm>
            <a:prstGeom prst="rect">
              <a:avLst/>
            </a:prstGeom>
            <a:solidFill>
              <a:srgbClr val="FFCC00"/>
            </a:solidFill>
            <a:ln w="9525">
              <a:solidFill>
                <a:srgbClr val="969696"/>
              </a:solidFill>
              <a:miter lim="800000"/>
              <a:headEnd/>
              <a:tailEnd/>
            </a:ln>
          </p:spPr>
          <p:txBody>
            <a:bodyPr lIns="0" tIns="91440" rIns="0" bIns="0"/>
            <a:lstStyle>
              <a:lvl1pPr eaLnBrk="0" hangingPunct="0">
                <a:defRPr sz="1600">
                  <a:solidFill>
                    <a:schemeClr val="tx1"/>
                  </a:solidFill>
                  <a:latin typeface="Palatino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Palatino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Palatino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Palatino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Palatino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/>
                </a:defRPr>
              </a:lvl9pPr>
            </a:lstStyle>
            <a:p>
              <a:pPr eaLnBrk="1" hangingPunct="1"/>
              <a:endParaRPr lang="en-US" sz="1800">
                <a:latin typeface="Arial" pitchFamily="34" charset="0"/>
              </a:endParaRPr>
            </a:p>
          </p:txBody>
        </p:sp>
        <p:sp>
          <p:nvSpPr>
            <p:cNvPr id="18525" name="Text Box 15"/>
            <p:cNvSpPr txBox="1">
              <a:spLocks noChangeArrowheads="1"/>
            </p:cNvSpPr>
            <p:nvPr/>
          </p:nvSpPr>
          <p:spPr bwMode="auto">
            <a:xfrm>
              <a:off x="4944" y="1008"/>
              <a:ext cx="48" cy="1536"/>
            </a:xfrm>
            <a:prstGeom prst="rect">
              <a:avLst/>
            </a:prstGeom>
            <a:solidFill>
              <a:srgbClr val="FFCC00"/>
            </a:solidFill>
            <a:ln w="9525">
              <a:solidFill>
                <a:srgbClr val="969696"/>
              </a:solidFill>
              <a:miter lim="800000"/>
              <a:headEnd/>
              <a:tailEnd/>
            </a:ln>
          </p:spPr>
          <p:txBody>
            <a:bodyPr lIns="0" tIns="91440" rIns="0" bIns="0"/>
            <a:lstStyle>
              <a:lvl1pPr eaLnBrk="0" hangingPunct="0">
                <a:defRPr sz="1600">
                  <a:solidFill>
                    <a:schemeClr val="tx1"/>
                  </a:solidFill>
                  <a:latin typeface="Palatino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Palatino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Palatino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Palatino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Palatino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/>
                </a:defRPr>
              </a:lvl9pPr>
            </a:lstStyle>
            <a:p>
              <a:pPr eaLnBrk="1" hangingPunct="1"/>
              <a:endParaRPr lang="en-US" sz="1800">
                <a:latin typeface="Arial" pitchFamily="34" charset="0"/>
              </a:endParaRPr>
            </a:p>
          </p:txBody>
        </p:sp>
      </p:grpSp>
      <p:sp>
        <p:nvSpPr>
          <p:cNvPr id="1843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034338" cy="579437"/>
          </a:xfrm>
        </p:spPr>
        <p:txBody>
          <a:bodyPr/>
          <a:lstStyle/>
          <a:p>
            <a:pPr eaLnBrk="1" hangingPunct="1"/>
            <a:r>
              <a:rPr lang="en-US" smtClean="0"/>
              <a:t>Tiled Multiply</a:t>
            </a:r>
          </a:p>
        </p:txBody>
      </p:sp>
      <p:sp>
        <p:nvSpPr>
          <p:cNvPr id="1843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143000"/>
            <a:ext cx="5791200" cy="5118100"/>
          </a:xfrm>
        </p:spPr>
        <p:txBody>
          <a:bodyPr/>
          <a:lstStyle/>
          <a:p>
            <a:pPr marL="457200" indent="-457200" eaLnBrk="1" hangingPunct="1"/>
            <a:r>
              <a:rPr lang="en-US" smtClean="0"/>
              <a:t>Break up the execution of the kernel into phases so that the data accesses in each phase is focused on one subset (tile) of Md and Nd</a:t>
            </a:r>
          </a:p>
        </p:txBody>
      </p:sp>
      <p:sp>
        <p:nvSpPr>
          <p:cNvPr id="18438" name="Rectangle 58"/>
          <p:cNvSpPr>
            <a:spLocks noChangeArrowheads="1"/>
          </p:cNvSpPr>
          <p:nvPr/>
        </p:nvSpPr>
        <p:spPr bwMode="auto">
          <a:xfrm rot="-5400000">
            <a:off x="4021138" y="6675438"/>
            <a:ext cx="182562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Loading a Tile</a:t>
            </a:r>
          </a:p>
        </p:txBody>
      </p:sp>
      <p:sp>
        <p:nvSpPr>
          <p:cNvPr id="19459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All threads in a block participate</a:t>
            </a:r>
          </a:p>
          <a:p>
            <a:pPr lvl="1"/>
            <a:r>
              <a:rPr lang="en-US" smtClean="0"/>
              <a:t>Each thread loads one Md element and one Nd element in based tiled code</a:t>
            </a:r>
          </a:p>
          <a:p>
            <a:pPr lvl="1"/>
            <a:endParaRPr lang="en-US" smtClean="0"/>
          </a:p>
          <a:p>
            <a:r>
              <a:rPr lang="en-US" smtClean="0"/>
              <a:t>Assign the loaded element to each thread such that the accesses within each warp is coalesced (more later).</a:t>
            </a:r>
          </a:p>
        </p:txBody>
      </p:sp>
      <p:sp>
        <p:nvSpPr>
          <p:cNvPr id="19461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>
                <a:solidFill>
                  <a:schemeClr val="tx1"/>
                </a:solidFill>
                <a:latin typeface="Palatino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Palatino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9pPr>
          </a:lstStyle>
          <a:p>
            <a:pPr eaLnBrk="1" hangingPunct="1"/>
            <a:fld id="{FDD4E6EC-FAD4-4A64-891F-71620CFE6ED8}" type="slidenum">
              <a:rPr lang="en-US" sz="1400" smtClean="0">
                <a:latin typeface="Times New Roman" pitchFamily="18" charset="0"/>
              </a:rPr>
              <a:pPr eaLnBrk="1" hangingPunct="1"/>
              <a:t>26</a:t>
            </a:fld>
            <a:endParaRPr lang="en-US" sz="1400" smtClean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>
          <a:xfrm>
            <a:off x="711200" y="228600"/>
            <a:ext cx="8305800" cy="1143000"/>
          </a:xfrm>
        </p:spPr>
        <p:txBody>
          <a:bodyPr/>
          <a:lstStyle/>
          <a:p>
            <a:r>
              <a:rPr lang="en-US" smtClean="0"/>
              <a:t>Work for Block (0,0)</a:t>
            </a:r>
          </a:p>
        </p:txBody>
      </p:sp>
      <p:sp>
        <p:nvSpPr>
          <p:cNvPr id="20483" name="Rectangle 2"/>
          <p:cNvSpPr>
            <a:spLocks noChangeArrowheads="1"/>
          </p:cNvSpPr>
          <p:nvPr/>
        </p:nvSpPr>
        <p:spPr bwMode="auto">
          <a:xfrm>
            <a:off x="7162800" y="45720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P</a:t>
            </a:r>
            <a:r>
              <a:rPr lang="en-US" baseline="-25000"/>
              <a:t>0,1</a:t>
            </a:r>
            <a:endParaRPr lang="en-US"/>
          </a:p>
        </p:txBody>
      </p:sp>
      <p:sp>
        <p:nvSpPr>
          <p:cNvPr id="20484" name="Rectangle 3"/>
          <p:cNvSpPr>
            <a:spLocks noChangeArrowheads="1"/>
          </p:cNvSpPr>
          <p:nvPr/>
        </p:nvSpPr>
        <p:spPr bwMode="auto">
          <a:xfrm>
            <a:off x="6705600" y="45720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P</a:t>
            </a:r>
            <a:r>
              <a:rPr lang="en-US" baseline="-25000"/>
              <a:t>0,0</a:t>
            </a:r>
            <a:endParaRPr lang="en-US"/>
          </a:p>
        </p:txBody>
      </p:sp>
      <p:sp>
        <p:nvSpPr>
          <p:cNvPr id="20485" name="Rectangle 4"/>
          <p:cNvSpPr>
            <a:spLocks noChangeArrowheads="1"/>
          </p:cNvSpPr>
          <p:nvPr/>
        </p:nvSpPr>
        <p:spPr bwMode="auto">
          <a:xfrm>
            <a:off x="6705600" y="50292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P</a:t>
            </a:r>
            <a:r>
              <a:rPr lang="en-US" baseline="-25000"/>
              <a:t>1,0</a:t>
            </a:r>
          </a:p>
        </p:txBody>
      </p:sp>
      <p:sp>
        <p:nvSpPr>
          <p:cNvPr id="20486" name="Rectangle 5"/>
          <p:cNvSpPr>
            <a:spLocks noChangeArrowheads="1"/>
          </p:cNvSpPr>
          <p:nvPr/>
        </p:nvSpPr>
        <p:spPr bwMode="auto">
          <a:xfrm>
            <a:off x="6705600" y="54864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87" name="Rectangle 6"/>
          <p:cNvSpPr>
            <a:spLocks noChangeArrowheads="1"/>
          </p:cNvSpPr>
          <p:nvPr/>
        </p:nvSpPr>
        <p:spPr bwMode="auto">
          <a:xfrm>
            <a:off x="6705600" y="5943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88" name="Rectangle 7"/>
          <p:cNvSpPr>
            <a:spLocks noChangeArrowheads="1"/>
          </p:cNvSpPr>
          <p:nvPr/>
        </p:nvSpPr>
        <p:spPr bwMode="auto">
          <a:xfrm>
            <a:off x="7162800" y="50292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89" name="Rectangle 8"/>
          <p:cNvSpPr>
            <a:spLocks noChangeArrowheads="1"/>
          </p:cNvSpPr>
          <p:nvPr/>
        </p:nvSpPr>
        <p:spPr bwMode="auto">
          <a:xfrm>
            <a:off x="7162800" y="54864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90" name="Rectangle 9"/>
          <p:cNvSpPr>
            <a:spLocks noChangeArrowheads="1"/>
          </p:cNvSpPr>
          <p:nvPr/>
        </p:nvSpPr>
        <p:spPr bwMode="auto">
          <a:xfrm>
            <a:off x="7162800" y="5943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91" name="Rectangle 10"/>
          <p:cNvSpPr>
            <a:spLocks noChangeArrowheads="1"/>
          </p:cNvSpPr>
          <p:nvPr/>
        </p:nvSpPr>
        <p:spPr bwMode="auto">
          <a:xfrm>
            <a:off x="7620000" y="45720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P</a:t>
            </a:r>
            <a:r>
              <a:rPr lang="en-US" baseline="-25000"/>
              <a:t>0,2</a:t>
            </a:r>
          </a:p>
        </p:txBody>
      </p:sp>
      <p:sp>
        <p:nvSpPr>
          <p:cNvPr id="20492" name="Rectangle 11"/>
          <p:cNvSpPr>
            <a:spLocks noChangeArrowheads="1"/>
          </p:cNvSpPr>
          <p:nvPr/>
        </p:nvSpPr>
        <p:spPr bwMode="auto">
          <a:xfrm>
            <a:off x="7620000" y="50292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93" name="Rectangle 12"/>
          <p:cNvSpPr>
            <a:spLocks noChangeArrowheads="1"/>
          </p:cNvSpPr>
          <p:nvPr/>
        </p:nvSpPr>
        <p:spPr bwMode="auto">
          <a:xfrm>
            <a:off x="8077200" y="50292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94" name="Rectangle 13"/>
          <p:cNvSpPr>
            <a:spLocks noChangeArrowheads="1"/>
          </p:cNvSpPr>
          <p:nvPr/>
        </p:nvSpPr>
        <p:spPr bwMode="auto">
          <a:xfrm>
            <a:off x="8077200" y="54864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95" name="Rectangle 14"/>
          <p:cNvSpPr>
            <a:spLocks noChangeArrowheads="1"/>
          </p:cNvSpPr>
          <p:nvPr/>
        </p:nvSpPr>
        <p:spPr bwMode="auto">
          <a:xfrm>
            <a:off x="8077200" y="45720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P</a:t>
            </a:r>
            <a:r>
              <a:rPr lang="en-US" baseline="-25000"/>
              <a:t>0,3</a:t>
            </a:r>
          </a:p>
        </p:txBody>
      </p:sp>
      <p:sp>
        <p:nvSpPr>
          <p:cNvPr id="20496" name="Rectangle 15"/>
          <p:cNvSpPr>
            <a:spLocks noChangeArrowheads="1"/>
          </p:cNvSpPr>
          <p:nvPr/>
        </p:nvSpPr>
        <p:spPr bwMode="auto">
          <a:xfrm>
            <a:off x="7620000" y="54864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97" name="Rectangle 16"/>
          <p:cNvSpPr>
            <a:spLocks noChangeArrowheads="1"/>
          </p:cNvSpPr>
          <p:nvPr/>
        </p:nvSpPr>
        <p:spPr bwMode="auto">
          <a:xfrm>
            <a:off x="7620000" y="5943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98" name="Rectangle 17"/>
          <p:cNvSpPr>
            <a:spLocks noChangeArrowheads="1"/>
          </p:cNvSpPr>
          <p:nvPr/>
        </p:nvSpPr>
        <p:spPr bwMode="auto">
          <a:xfrm>
            <a:off x="8077200" y="5943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99" name="Rectangle 18"/>
          <p:cNvSpPr>
            <a:spLocks noChangeArrowheads="1"/>
          </p:cNvSpPr>
          <p:nvPr/>
        </p:nvSpPr>
        <p:spPr bwMode="auto">
          <a:xfrm>
            <a:off x="7162800" y="50292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P</a:t>
            </a:r>
            <a:r>
              <a:rPr lang="en-US" baseline="-25000"/>
              <a:t>1,1</a:t>
            </a:r>
          </a:p>
        </p:txBody>
      </p:sp>
      <p:sp>
        <p:nvSpPr>
          <p:cNvPr id="20500" name="Rectangle 19"/>
          <p:cNvSpPr>
            <a:spLocks noChangeArrowheads="1"/>
          </p:cNvSpPr>
          <p:nvPr/>
        </p:nvSpPr>
        <p:spPr bwMode="auto">
          <a:xfrm>
            <a:off x="6705600" y="54864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P</a:t>
            </a:r>
            <a:r>
              <a:rPr lang="en-US" baseline="-25000"/>
              <a:t>2,0</a:t>
            </a:r>
            <a:endParaRPr lang="en-US"/>
          </a:p>
        </p:txBody>
      </p:sp>
      <p:sp>
        <p:nvSpPr>
          <p:cNvPr id="20501" name="Rectangle 20"/>
          <p:cNvSpPr>
            <a:spLocks noChangeArrowheads="1"/>
          </p:cNvSpPr>
          <p:nvPr/>
        </p:nvSpPr>
        <p:spPr bwMode="auto">
          <a:xfrm>
            <a:off x="7620000" y="54864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P</a:t>
            </a:r>
            <a:r>
              <a:rPr lang="en-US" baseline="-25000"/>
              <a:t>2,2</a:t>
            </a:r>
          </a:p>
        </p:txBody>
      </p:sp>
      <p:sp>
        <p:nvSpPr>
          <p:cNvPr id="20502" name="Rectangle 21"/>
          <p:cNvSpPr>
            <a:spLocks noChangeArrowheads="1"/>
          </p:cNvSpPr>
          <p:nvPr/>
        </p:nvSpPr>
        <p:spPr bwMode="auto">
          <a:xfrm>
            <a:off x="8077200" y="54864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P</a:t>
            </a:r>
            <a:r>
              <a:rPr lang="en-US" baseline="-25000"/>
              <a:t>2,3</a:t>
            </a:r>
          </a:p>
        </p:txBody>
      </p:sp>
      <p:sp>
        <p:nvSpPr>
          <p:cNvPr id="20503" name="Rectangle 22"/>
          <p:cNvSpPr>
            <a:spLocks noChangeArrowheads="1"/>
          </p:cNvSpPr>
          <p:nvPr/>
        </p:nvSpPr>
        <p:spPr bwMode="auto">
          <a:xfrm>
            <a:off x="7162800" y="54864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P</a:t>
            </a:r>
            <a:r>
              <a:rPr lang="en-US" baseline="-25000"/>
              <a:t>2,1</a:t>
            </a:r>
          </a:p>
        </p:txBody>
      </p:sp>
      <p:sp>
        <p:nvSpPr>
          <p:cNvPr id="20504" name="Rectangle 23"/>
          <p:cNvSpPr>
            <a:spLocks noChangeArrowheads="1"/>
          </p:cNvSpPr>
          <p:nvPr/>
        </p:nvSpPr>
        <p:spPr bwMode="auto">
          <a:xfrm>
            <a:off x="8077200" y="50292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P</a:t>
            </a:r>
            <a:r>
              <a:rPr lang="en-US" baseline="-25000"/>
              <a:t>1,3</a:t>
            </a:r>
          </a:p>
        </p:txBody>
      </p:sp>
      <p:sp>
        <p:nvSpPr>
          <p:cNvPr id="20505" name="Rectangle 24"/>
          <p:cNvSpPr>
            <a:spLocks noChangeArrowheads="1"/>
          </p:cNvSpPr>
          <p:nvPr/>
        </p:nvSpPr>
        <p:spPr bwMode="auto">
          <a:xfrm>
            <a:off x="7620000" y="50292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P</a:t>
            </a:r>
            <a:r>
              <a:rPr lang="en-US" baseline="-25000"/>
              <a:t>1,2</a:t>
            </a:r>
          </a:p>
        </p:txBody>
      </p:sp>
      <p:sp>
        <p:nvSpPr>
          <p:cNvPr id="20506" name="Rectangle 25"/>
          <p:cNvSpPr>
            <a:spLocks noChangeArrowheads="1"/>
          </p:cNvSpPr>
          <p:nvPr/>
        </p:nvSpPr>
        <p:spPr bwMode="auto">
          <a:xfrm>
            <a:off x="6705600" y="5943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07" name="Rectangle 26"/>
          <p:cNvSpPr>
            <a:spLocks noChangeArrowheads="1"/>
          </p:cNvSpPr>
          <p:nvPr/>
        </p:nvSpPr>
        <p:spPr bwMode="auto">
          <a:xfrm>
            <a:off x="7162800" y="5943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08" name="Rectangle 27"/>
          <p:cNvSpPr>
            <a:spLocks noChangeArrowheads="1"/>
          </p:cNvSpPr>
          <p:nvPr/>
        </p:nvSpPr>
        <p:spPr bwMode="auto">
          <a:xfrm>
            <a:off x="8077200" y="5943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09" name="Rectangle 28"/>
          <p:cNvSpPr>
            <a:spLocks noChangeArrowheads="1"/>
          </p:cNvSpPr>
          <p:nvPr/>
        </p:nvSpPr>
        <p:spPr bwMode="auto">
          <a:xfrm>
            <a:off x="7620000" y="5943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10" name="Rectangle 29"/>
          <p:cNvSpPr>
            <a:spLocks noChangeArrowheads="1"/>
          </p:cNvSpPr>
          <p:nvPr/>
        </p:nvSpPr>
        <p:spPr bwMode="auto">
          <a:xfrm>
            <a:off x="6705600" y="5943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P</a:t>
            </a:r>
            <a:r>
              <a:rPr lang="en-US" baseline="-25000"/>
              <a:t>3,0</a:t>
            </a:r>
            <a:endParaRPr lang="en-US"/>
          </a:p>
        </p:txBody>
      </p:sp>
      <p:sp>
        <p:nvSpPr>
          <p:cNvPr id="20511" name="Rectangle 30"/>
          <p:cNvSpPr>
            <a:spLocks noChangeArrowheads="1"/>
          </p:cNvSpPr>
          <p:nvPr/>
        </p:nvSpPr>
        <p:spPr bwMode="auto">
          <a:xfrm>
            <a:off x="7620000" y="5943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P</a:t>
            </a:r>
            <a:r>
              <a:rPr lang="en-US" baseline="-25000"/>
              <a:t>3,2</a:t>
            </a:r>
          </a:p>
        </p:txBody>
      </p:sp>
      <p:sp>
        <p:nvSpPr>
          <p:cNvPr id="20512" name="Rectangle 31"/>
          <p:cNvSpPr>
            <a:spLocks noChangeArrowheads="1"/>
          </p:cNvSpPr>
          <p:nvPr/>
        </p:nvSpPr>
        <p:spPr bwMode="auto">
          <a:xfrm>
            <a:off x="8077200" y="5943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P</a:t>
            </a:r>
            <a:r>
              <a:rPr lang="en-US" baseline="-25000"/>
              <a:t>3,3</a:t>
            </a:r>
          </a:p>
        </p:txBody>
      </p:sp>
      <p:sp>
        <p:nvSpPr>
          <p:cNvPr id="20513" name="Rectangle 32"/>
          <p:cNvSpPr>
            <a:spLocks noChangeArrowheads="1"/>
          </p:cNvSpPr>
          <p:nvPr/>
        </p:nvSpPr>
        <p:spPr bwMode="auto">
          <a:xfrm>
            <a:off x="7162800" y="5943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P</a:t>
            </a:r>
            <a:r>
              <a:rPr lang="en-US" baseline="-25000"/>
              <a:t>3,1</a:t>
            </a:r>
          </a:p>
        </p:txBody>
      </p:sp>
      <p:sp>
        <p:nvSpPr>
          <p:cNvPr id="20514" name="Rectangle 33"/>
          <p:cNvSpPr>
            <a:spLocks noChangeArrowheads="1"/>
          </p:cNvSpPr>
          <p:nvPr/>
        </p:nvSpPr>
        <p:spPr bwMode="auto">
          <a:xfrm>
            <a:off x="6705600" y="4572000"/>
            <a:ext cx="914400" cy="9144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15" name="Rectangle 37"/>
          <p:cNvSpPr>
            <a:spLocks noChangeArrowheads="1"/>
          </p:cNvSpPr>
          <p:nvPr/>
        </p:nvSpPr>
        <p:spPr bwMode="auto">
          <a:xfrm>
            <a:off x="7620000" y="4572000"/>
            <a:ext cx="914400" cy="9144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16" name="Rectangle 39"/>
          <p:cNvSpPr>
            <a:spLocks noChangeArrowheads="1"/>
          </p:cNvSpPr>
          <p:nvPr/>
        </p:nvSpPr>
        <p:spPr bwMode="auto">
          <a:xfrm>
            <a:off x="6705600" y="5486400"/>
            <a:ext cx="914400" cy="9144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17" name="Rectangle 40"/>
          <p:cNvSpPr>
            <a:spLocks noChangeArrowheads="1"/>
          </p:cNvSpPr>
          <p:nvPr/>
        </p:nvSpPr>
        <p:spPr bwMode="auto">
          <a:xfrm>
            <a:off x="7620000" y="5486400"/>
            <a:ext cx="914400" cy="9144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18" name="Rectangle 2"/>
          <p:cNvSpPr>
            <a:spLocks noChangeArrowheads="1"/>
          </p:cNvSpPr>
          <p:nvPr/>
        </p:nvSpPr>
        <p:spPr bwMode="auto">
          <a:xfrm>
            <a:off x="1828800" y="44958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M</a:t>
            </a:r>
            <a:r>
              <a:rPr lang="en-US" baseline="-25000"/>
              <a:t>0,1</a:t>
            </a:r>
            <a:endParaRPr lang="en-US"/>
          </a:p>
        </p:txBody>
      </p:sp>
      <p:sp>
        <p:nvSpPr>
          <p:cNvPr id="20519" name="Rectangle 3"/>
          <p:cNvSpPr>
            <a:spLocks noChangeArrowheads="1"/>
          </p:cNvSpPr>
          <p:nvPr/>
        </p:nvSpPr>
        <p:spPr bwMode="auto">
          <a:xfrm>
            <a:off x="1371600" y="44958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M</a:t>
            </a:r>
            <a:r>
              <a:rPr lang="en-US" baseline="-25000"/>
              <a:t>0,0</a:t>
            </a:r>
            <a:endParaRPr lang="en-US"/>
          </a:p>
        </p:txBody>
      </p:sp>
      <p:sp>
        <p:nvSpPr>
          <p:cNvPr id="20520" name="Rectangle 4"/>
          <p:cNvSpPr>
            <a:spLocks noChangeArrowheads="1"/>
          </p:cNvSpPr>
          <p:nvPr/>
        </p:nvSpPr>
        <p:spPr bwMode="auto">
          <a:xfrm>
            <a:off x="1371600" y="49530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M</a:t>
            </a:r>
            <a:r>
              <a:rPr lang="en-US" baseline="-25000"/>
              <a:t>1,0</a:t>
            </a:r>
          </a:p>
        </p:txBody>
      </p:sp>
      <p:sp>
        <p:nvSpPr>
          <p:cNvPr id="20521" name="Rectangle 5"/>
          <p:cNvSpPr>
            <a:spLocks noChangeArrowheads="1"/>
          </p:cNvSpPr>
          <p:nvPr/>
        </p:nvSpPr>
        <p:spPr bwMode="auto">
          <a:xfrm>
            <a:off x="1371600" y="54102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22" name="Rectangle 6"/>
          <p:cNvSpPr>
            <a:spLocks noChangeArrowheads="1"/>
          </p:cNvSpPr>
          <p:nvPr/>
        </p:nvSpPr>
        <p:spPr bwMode="auto">
          <a:xfrm>
            <a:off x="1371600" y="58674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23" name="Rectangle 7"/>
          <p:cNvSpPr>
            <a:spLocks noChangeArrowheads="1"/>
          </p:cNvSpPr>
          <p:nvPr/>
        </p:nvSpPr>
        <p:spPr bwMode="auto">
          <a:xfrm>
            <a:off x="1828800" y="49530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24" name="Rectangle 8"/>
          <p:cNvSpPr>
            <a:spLocks noChangeArrowheads="1"/>
          </p:cNvSpPr>
          <p:nvPr/>
        </p:nvSpPr>
        <p:spPr bwMode="auto">
          <a:xfrm>
            <a:off x="1828800" y="54102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25" name="Rectangle 9"/>
          <p:cNvSpPr>
            <a:spLocks noChangeArrowheads="1"/>
          </p:cNvSpPr>
          <p:nvPr/>
        </p:nvSpPr>
        <p:spPr bwMode="auto">
          <a:xfrm>
            <a:off x="1828800" y="58674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26" name="Rectangle 10"/>
          <p:cNvSpPr>
            <a:spLocks noChangeArrowheads="1"/>
          </p:cNvSpPr>
          <p:nvPr/>
        </p:nvSpPr>
        <p:spPr bwMode="auto">
          <a:xfrm>
            <a:off x="2286000" y="44958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M</a:t>
            </a:r>
            <a:r>
              <a:rPr lang="en-US" baseline="-25000"/>
              <a:t>0,2</a:t>
            </a:r>
          </a:p>
        </p:txBody>
      </p:sp>
      <p:sp>
        <p:nvSpPr>
          <p:cNvPr id="20527" name="Rectangle 11"/>
          <p:cNvSpPr>
            <a:spLocks noChangeArrowheads="1"/>
          </p:cNvSpPr>
          <p:nvPr/>
        </p:nvSpPr>
        <p:spPr bwMode="auto">
          <a:xfrm>
            <a:off x="2286000" y="49530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28" name="Rectangle 12"/>
          <p:cNvSpPr>
            <a:spLocks noChangeArrowheads="1"/>
          </p:cNvSpPr>
          <p:nvPr/>
        </p:nvSpPr>
        <p:spPr bwMode="auto">
          <a:xfrm>
            <a:off x="2743200" y="49530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29" name="Rectangle 13"/>
          <p:cNvSpPr>
            <a:spLocks noChangeArrowheads="1"/>
          </p:cNvSpPr>
          <p:nvPr/>
        </p:nvSpPr>
        <p:spPr bwMode="auto">
          <a:xfrm>
            <a:off x="2743200" y="54102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30" name="Rectangle 14"/>
          <p:cNvSpPr>
            <a:spLocks noChangeArrowheads="1"/>
          </p:cNvSpPr>
          <p:nvPr/>
        </p:nvSpPr>
        <p:spPr bwMode="auto">
          <a:xfrm>
            <a:off x="2743200" y="44958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M</a:t>
            </a:r>
            <a:r>
              <a:rPr lang="en-US" baseline="-25000"/>
              <a:t>0,3</a:t>
            </a:r>
          </a:p>
        </p:txBody>
      </p:sp>
      <p:sp>
        <p:nvSpPr>
          <p:cNvPr id="20531" name="Rectangle 15"/>
          <p:cNvSpPr>
            <a:spLocks noChangeArrowheads="1"/>
          </p:cNvSpPr>
          <p:nvPr/>
        </p:nvSpPr>
        <p:spPr bwMode="auto">
          <a:xfrm>
            <a:off x="2286000" y="54102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32" name="Rectangle 16"/>
          <p:cNvSpPr>
            <a:spLocks noChangeArrowheads="1"/>
          </p:cNvSpPr>
          <p:nvPr/>
        </p:nvSpPr>
        <p:spPr bwMode="auto">
          <a:xfrm>
            <a:off x="2286000" y="58674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33" name="Rectangle 17"/>
          <p:cNvSpPr>
            <a:spLocks noChangeArrowheads="1"/>
          </p:cNvSpPr>
          <p:nvPr/>
        </p:nvSpPr>
        <p:spPr bwMode="auto">
          <a:xfrm>
            <a:off x="2743200" y="58674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34" name="Rectangle 18"/>
          <p:cNvSpPr>
            <a:spLocks noChangeArrowheads="1"/>
          </p:cNvSpPr>
          <p:nvPr/>
        </p:nvSpPr>
        <p:spPr bwMode="auto">
          <a:xfrm>
            <a:off x="1828800" y="49530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M</a:t>
            </a:r>
            <a:r>
              <a:rPr lang="en-US" baseline="-25000"/>
              <a:t>1,1</a:t>
            </a:r>
          </a:p>
        </p:txBody>
      </p:sp>
      <p:sp>
        <p:nvSpPr>
          <p:cNvPr id="20535" name="Rectangle 19"/>
          <p:cNvSpPr>
            <a:spLocks noChangeArrowheads="1"/>
          </p:cNvSpPr>
          <p:nvPr/>
        </p:nvSpPr>
        <p:spPr bwMode="auto">
          <a:xfrm>
            <a:off x="1371600" y="54102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M</a:t>
            </a:r>
            <a:r>
              <a:rPr lang="en-US" baseline="-25000"/>
              <a:t>2,0</a:t>
            </a:r>
            <a:endParaRPr lang="en-US"/>
          </a:p>
        </p:txBody>
      </p:sp>
      <p:sp>
        <p:nvSpPr>
          <p:cNvPr id="20536" name="Rectangle 20"/>
          <p:cNvSpPr>
            <a:spLocks noChangeArrowheads="1"/>
          </p:cNvSpPr>
          <p:nvPr/>
        </p:nvSpPr>
        <p:spPr bwMode="auto">
          <a:xfrm>
            <a:off x="2286000" y="54102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M</a:t>
            </a:r>
            <a:r>
              <a:rPr lang="en-US" baseline="-25000"/>
              <a:t>2,2</a:t>
            </a:r>
          </a:p>
        </p:txBody>
      </p:sp>
      <p:sp>
        <p:nvSpPr>
          <p:cNvPr id="20537" name="Rectangle 21"/>
          <p:cNvSpPr>
            <a:spLocks noChangeArrowheads="1"/>
          </p:cNvSpPr>
          <p:nvPr/>
        </p:nvSpPr>
        <p:spPr bwMode="auto">
          <a:xfrm>
            <a:off x="2743200" y="54102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M</a:t>
            </a:r>
            <a:r>
              <a:rPr lang="en-US" baseline="-25000"/>
              <a:t>2,3</a:t>
            </a:r>
          </a:p>
        </p:txBody>
      </p:sp>
      <p:sp>
        <p:nvSpPr>
          <p:cNvPr id="20538" name="Rectangle 22"/>
          <p:cNvSpPr>
            <a:spLocks noChangeArrowheads="1"/>
          </p:cNvSpPr>
          <p:nvPr/>
        </p:nvSpPr>
        <p:spPr bwMode="auto">
          <a:xfrm>
            <a:off x="1828800" y="54102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M</a:t>
            </a:r>
            <a:r>
              <a:rPr lang="en-US" baseline="-25000"/>
              <a:t>2,1</a:t>
            </a:r>
          </a:p>
        </p:txBody>
      </p:sp>
      <p:sp>
        <p:nvSpPr>
          <p:cNvPr id="20539" name="Rectangle 23"/>
          <p:cNvSpPr>
            <a:spLocks noChangeArrowheads="1"/>
          </p:cNvSpPr>
          <p:nvPr/>
        </p:nvSpPr>
        <p:spPr bwMode="auto">
          <a:xfrm>
            <a:off x="2743200" y="49530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M</a:t>
            </a:r>
            <a:r>
              <a:rPr lang="en-US" baseline="-25000"/>
              <a:t>1,3</a:t>
            </a:r>
          </a:p>
        </p:txBody>
      </p:sp>
      <p:sp>
        <p:nvSpPr>
          <p:cNvPr id="20540" name="Rectangle 24"/>
          <p:cNvSpPr>
            <a:spLocks noChangeArrowheads="1"/>
          </p:cNvSpPr>
          <p:nvPr/>
        </p:nvSpPr>
        <p:spPr bwMode="auto">
          <a:xfrm>
            <a:off x="2286000" y="49530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M</a:t>
            </a:r>
            <a:r>
              <a:rPr lang="en-US" baseline="-25000"/>
              <a:t>1,2</a:t>
            </a:r>
          </a:p>
        </p:txBody>
      </p:sp>
      <p:sp>
        <p:nvSpPr>
          <p:cNvPr id="20541" name="Rectangle 25"/>
          <p:cNvSpPr>
            <a:spLocks noChangeArrowheads="1"/>
          </p:cNvSpPr>
          <p:nvPr/>
        </p:nvSpPr>
        <p:spPr bwMode="auto">
          <a:xfrm>
            <a:off x="1371600" y="58674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42" name="Rectangle 26"/>
          <p:cNvSpPr>
            <a:spLocks noChangeArrowheads="1"/>
          </p:cNvSpPr>
          <p:nvPr/>
        </p:nvSpPr>
        <p:spPr bwMode="auto">
          <a:xfrm>
            <a:off x="1828800" y="58674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43" name="Rectangle 27"/>
          <p:cNvSpPr>
            <a:spLocks noChangeArrowheads="1"/>
          </p:cNvSpPr>
          <p:nvPr/>
        </p:nvSpPr>
        <p:spPr bwMode="auto">
          <a:xfrm>
            <a:off x="2743200" y="58674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44" name="Rectangle 28"/>
          <p:cNvSpPr>
            <a:spLocks noChangeArrowheads="1"/>
          </p:cNvSpPr>
          <p:nvPr/>
        </p:nvSpPr>
        <p:spPr bwMode="auto">
          <a:xfrm>
            <a:off x="2286000" y="58674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45" name="Rectangle 29"/>
          <p:cNvSpPr>
            <a:spLocks noChangeArrowheads="1"/>
          </p:cNvSpPr>
          <p:nvPr/>
        </p:nvSpPr>
        <p:spPr bwMode="auto">
          <a:xfrm>
            <a:off x="1371600" y="58674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M</a:t>
            </a:r>
            <a:r>
              <a:rPr lang="en-US" baseline="-25000"/>
              <a:t>3,0</a:t>
            </a:r>
            <a:endParaRPr lang="en-US"/>
          </a:p>
        </p:txBody>
      </p:sp>
      <p:sp>
        <p:nvSpPr>
          <p:cNvPr id="20546" name="Rectangle 30"/>
          <p:cNvSpPr>
            <a:spLocks noChangeArrowheads="1"/>
          </p:cNvSpPr>
          <p:nvPr/>
        </p:nvSpPr>
        <p:spPr bwMode="auto">
          <a:xfrm>
            <a:off x="2286000" y="58674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M</a:t>
            </a:r>
            <a:r>
              <a:rPr lang="en-US" baseline="-25000"/>
              <a:t>3,2</a:t>
            </a:r>
          </a:p>
        </p:txBody>
      </p:sp>
      <p:sp>
        <p:nvSpPr>
          <p:cNvPr id="20547" name="Rectangle 31"/>
          <p:cNvSpPr>
            <a:spLocks noChangeArrowheads="1"/>
          </p:cNvSpPr>
          <p:nvPr/>
        </p:nvSpPr>
        <p:spPr bwMode="auto">
          <a:xfrm>
            <a:off x="2743200" y="58674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M</a:t>
            </a:r>
            <a:r>
              <a:rPr lang="en-US" baseline="-25000"/>
              <a:t>3,3</a:t>
            </a:r>
          </a:p>
        </p:txBody>
      </p:sp>
      <p:sp>
        <p:nvSpPr>
          <p:cNvPr id="20548" name="Rectangle 32"/>
          <p:cNvSpPr>
            <a:spLocks noChangeArrowheads="1"/>
          </p:cNvSpPr>
          <p:nvPr/>
        </p:nvSpPr>
        <p:spPr bwMode="auto">
          <a:xfrm>
            <a:off x="1828800" y="58674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M</a:t>
            </a:r>
            <a:r>
              <a:rPr lang="en-US" baseline="-25000"/>
              <a:t>3,1</a:t>
            </a:r>
          </a:p>
        </p:txBody>
      </p:sp>
      <p:sp>
        <p:nvSpPr>
          <p:cNvPr id="20549" name="Rectangle 33"/>
          <p:cNvSpPr>
            <a:spLocks noChangeArrowheads="1"/>
          </p:cNvSpPr>
          <p:nvPr/>
        </p:nvSpPr>
        <p:spPr bwMode="auto">
          <a:xfrm>
            <a:off x="1371600" y="4495800"/>
            <a:ext cx="914400" cy="9144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50" name="Rectangle 37"/>
          <p:cNvSpPr>
            <a:spLocks noChangeArrowheads="1"/>
          </p:cNvSpPr>
          <p:nvPr/>
        </p:nvSpPr>
        <p:spPr bwMode="auto">
          <a:xfrm>
            <a:off x="2286000" y="4495800"/>
            <a:ext cx="914400" cy="9144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51" name="Rectangle 39"/>
          <p:cNvSpPr>
            <a:spLocks noChangeArrowheads="1"/>
          </p:cNvSpPr>
          <p:nvPr/>
        </p:nvSpPr>
        <p:spPr bwMode="auto">
          <a:xfrm>
            <a:off x="1371600" y="5410200"/>
            <a:ext cx="914400" cy="9144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52" name="Rectangle 40"/>
          <p:cNvSpPr>
            <a:spLocks noChangeArrowheads="1"/>
          </p:cNvSpPr>
          <p:nvPr/>
        </p:nvSpPr>
        <p:spPr bwMode="auto">
          <a:xfrm>
            <a:off x="2286000" y="5410200"/>
            <a:ext cx="914400" cy="9144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53" name="Rectangle 2"/>
          <p:cNvSpPr>
            <a:spLocks noChangeArrowheads="1"/>
          </p:cNvSpPr>
          <p:nvPr/>
        </p:nvSpPr>
        <p:spPr bwMode="auto">
          <a:xfrm>
            <a:off x="1828800" y="22860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N</a:t>
            </a:r>
            <a:r>
              <a:rPr lang="en-US" baseline="-25000"/>
              <a:t>0,1</a:t>
            </a:r>
            <a:endParaRPr lang="en-US"/>
          </a:p>
        </p:txBody>
      </p:sp>
      <p:sp>
        <p:nvSpPr>
          <p:cNvPr id="20554" name="Rectangle 3"/>
          <p:cNvSpPr>
            <a:spLocks noChangeArrowheads="1"/>
          </p:cNvSpPr>
          <p:nvPr/>
        </p:nvSpPr>
        <p:spPr bwMode="auto">
          <a:xfrm>
            <a:off x="1371600" y="22860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N</a:t>
            </a:r>
            <a:r>
              <a:rPr lang="en-US" baseline="-25000"/>
              <a:t>0,0</a:t>
            </a:r>
            <a:endParaRPr lang="en-US"/>
          </a:p>
        </p:txBody>
      </p:sp>
      <p:sp>
        <p:nvSpPr>
          <p:cNvPr id="20555" name="Rectangle 4"/>
          <p:cNvSpPr>
            <a:spLocks noChangeArrowheads="1"/>
          </p:cNvSpPr>
          <p:nvPr/>
        </p:nvSpPr>
        <p:spPr bwMode="auto">
          <a:xfrm>
            <a:off x="1371600" y="27432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N</a:t>
            </a:r>
            <a:r>
              <a:rPr lang="en-US" baseline="-25000"/>
              <a:t>1,0</a:t>
            </a:r>
          </a:p>
        </p:txBody>
      </p:sp>
      <p:sp>
        <p:nvSpPr>
          <p:cNvPr id="20556" name="Rectangle 5"/>
          <p:cNvSpPr>
            <a:spLocks noChangeArrowheads="1"/>
          </p:cNvSpPr>
          <p:nvPr/>
        </p:nvSpPr>
        <p:spPr bwMode="auto">
          <a:xfrm>
            <a:off x="1371600" y="32004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57" name="Rectangle 6"/>
          <p:cNvSpPr>
            <a:spLocks noChangeArrowheads="1"/>
          </p:cNvSpPr>
          <p:nvPr/>
        </p:nvSpPr>
        <p:spPr bwMode="auto">
          <a:xfrm>
            <a:off x="1371600" y="3657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58" name="Rectangle 7"/>
          <p:cNvSpPr>
            <a:spLocks noChangeArrowheads="1"/>
          </p:cNvSpPr>
          <p:nvPr/>
        </p:nvSpPr>
        <p:spPr bwMode="auto">
          <a:xfrm>
            <a:off x="1828800" y="27432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59" name="Rectangle 8"/>
          <p:cNvSpPr>
            <a:spLocks noChangeArrowheads="1"/>
          </p:cNvSpPr>
          <p:nvPr/>
        </p:nvSpPr>
        <p:spPr bwMode="auto">
          <a:xfrm>
            <a:off x="1828800" y="32004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60" name="Rectangle 9"/>
          <p:cNvSpPr>
            <a:spLocks noChangeArrowheads="1"/>
          </p:cNvSpPr>
          <p:nvPr/>
        </p:nvSpPr>
        <p:spPr bwMode="auto">
          <a:xfrm>
            <a:off x="1828800" y="3657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61" name="Rectangle 10"/>
          <p:cNvSpPr>
            <a:spLocks noChangeArrowheads="1"/>
          </p:cNvSpPr>
          <p:nvPr/>
        </p:nvSpPr>
        <p:spPr bwMode="auto">
          <a:xfrm>
            <a:off x="2286000" y="22860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N</a:t>
            </a:r>
            <a:r>
              <a:rPr lang="en-US" baseline="-25000"/>
              <a:t>0,2</a:t>
            </a:r>
          </a:p>
        </p:txBody>
      </p:sp>
      <p:sp>
        <p:nvSpPr>
          <p:cNvPr id="20562" name="Rectangle 11"/>
          <p:cNvSpPr>
            <a:spLocks noChangeArrowheads="1"/>
          </p:cNvSpPr>
          <p:nvPr/>
        </p:nvSpPr>
        <p:spPr bwMode="auto">
          <a:xfrm>
            <a:off x="2286000" y="27432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63" name="Rectangle 12"/>
          <p:cNvSpPr>
            <a:spLocks noChangeArrowheads="1"/>
          </p:cNvSpPr>
          <p:nvPr/>
        </p:nvSpPr>
        <p:spPr bwMode="auto">
          <a:xfrm>
            <a:off x="2743200" y="27432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64" name="Rectangle 13"/>
          <p:cNvSpPr>
            <a:spLocks noChangeArrowheads="1"/>
          </p:cNvSpPr>
          <p:nvPr/>
        </p:nvSpPr>
        <p:spPr bwMode="auto">
          <a:xfrm>
            <a:off x="2743200" y="32004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65" name="Rectangle 14"/>
          <p:cNvSpPr>
            <a:spLocks noChangeArrowheads="1"/>
          </p:cNvSpPr>
          <p:nvPr/>
        </p:nvSpPr>
        <p:spPr bwMode="auto">
          <a:xfrm>
            <a:off x="2743200" y="22860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N</a:t>
            </a:r>
            <a:r>
              <a:rPr lang="en-US" baseline="-25000"/>
              <a:t>0,3</a:t>
            </a:r>
          </a:p>
        </p:txBody>
      </p:sp>
      <p:sp>
        <p:nvSpPr>
          <p:cNvPr id="20566" name="Rectangle 15"/>
          <p:cNvSpPr>
            <a:spLocks noChangeArrowheads="1"/>
          </p:cNvSpPr>
          <p:nvPr/>
        </p:nvSpPr>
        <p:spPr bwMode="auto">
          <a:xfrm>
            <a:off x="2286000" y="32004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67" name="Rectangle 16"/>
          <p:cNvSpPr>
            <a:spLocks noChangeArrowheads="1"/>
          </p:cNvSpPr>
          <p:nvPr/>
        </p:nvSpPr>
        <p:spPr bwMode="auto">
          <a:xfrm>
            <a:off x="2286000" y="3657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68" name="Rectangle 17"/>
          <p:cNvSpPr>
            <a:spLocks noChangeArrowheads="1"/>
          </p:cNvSpPr>
          <p:nvPr/>
        </p:nvSpPr>
        <p:spPr bwMode="auto">
          <a:xfrm>
            <a:off x="2743200" y="3657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69" name="Rectangle 18"/>
          <p:cNvSpPr>
            <a:spLocks noChangeArrowheads="1"/>
          </p:cNvSpPr>
          <p:nvPr/>
        </p:nvSpPr>
        <p:spPr bwMode="auto">
          <a:xfrm>
            <a:off x="1828800" y="27432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N</a:t>
            </a:r>
            <a:r>
              <a:rPr lang="en-US" baseline="-25000"/>
              <a:t>1,1</a:t>
            </a:r>
          </a:p>
        </p:txBody>
      </p:sp>
      <p:sp>
        <p:nvSpPr>
          <p:cNvPr id="20570" name="Rectangle 19"/>
          <p:cNvSpPr>
            <a:spLocks noChangeArrowheads="1"/>
          </p:cNvSpPr>
          <p:nvPr/>
        </p:nvSpPr>
        <p:spPr bwMode="auto">
          <a:xfrm>
            <a:off x="1371600" y="32004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N</a:t>
            </a:r>
            <a:r>
              <a:rPr lang="en-US" baseline="-25000"/>
              <a:t>2,0</a:t>
            </a:r>
            <a:endParaRPr lang="en-US"/>
          </a:p>
        </p:txBody>
      </p:sp>
      <p:sp>
        <p:nvSpPr>
          <p:cNvPr id="20571" name="Rectangle 20"/>
          <p:cNvSpPr>
            <a:spLocks noChangeArrowheads="1"/>
          </p:cNvSpPr>
          <p:nvPr/>
        </p:nvSpPr>
        <p:spPr bwMode="auto">
          <a:xfrm>
            <a:off x="2286000" y="32004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N</a:t>
            </a:r>
            <a:r>
              <a:rPr lang="en-US" baseline="-25000"/>
              <a:t>2,2</a:t>
            </a:r>
          </a:p>
        </p:txBody>
      </p:sp>
      <p:sp>
        <p:nvSpPr>
          <p:cNvPr id="20572" name="Rectangle 21"/>
          <p:cNvSpPr>
            <a:spLocks noChangeArrowheads="1"/>
          </p:cNvSpPr>
          <p:nvPr/>
        </p:nvSpPr>
        <p:spPr bwMode="auto">
          <a:xfrm>
            <a:off x="2743200" y="32004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N</a:t>
            </a:r>
            <a:r>
              <a:rPr lang="en-US" baseline="-25000"/>
              <a:t>2,3</a:t>
            </a:r>
          </a:p>
        </p:txBody>
      </p:sp>
      <p:sp>
        <p:nvSpPr>
          <p:cNvPr id="20573" name="Rectangle 22"/>
          <p:cNvSpPr>
            <a:spLocks noChangeArrowheads="1"/>
          </p:cNvSpPr>
          <p:nvPr/>
        </p:nvSpPr>
        <p:spPr bwMode="auto">
          <a:xfrm>
            <a:off x="1828800" y="32004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N</a:t>
            </a:r>
            <a:r>
              <a:rPr lang="en-US" baseline="-25000"/>
              <a:t>2,1</a:t>
            </a:r>
          </a:p>
        </p:txBody>
      </p:sp>
      <p:sp>
        <p:nvSpPr>
          <p:cNvPr id="20574" name="Rectangle 23"/>
          <p:cNvSpPr>
            <a:spLocks noChangeArrowheads="1"/>
          </p:cNvSpPr>
          <p:nvPr/>
        </p:nvSpPr>
        <p:spPr bwMode="auto">
          <a:xfrm>
            <a:off x="2743200" y="27432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N</a:t>
            </a:r>
            <a:r>
              <a:rPr lang="en-US" baseline="-25000"/>
              <a:t>1,3</a:t>
            </a:r>
          </a:p>
        </p:txBody>
      </p:sp>
      <p:sp>
        <p:nvSpPr>
          <p:cNvPr id="20575" name="Rectangle 24"/>
          <p:cNvSpPr>
            <a:spLocks noChangeArrowheads="1"/>
          </p:cNvSpPr>
          <p:nvPr/>
        </p:nvSpPr>
        <p:spPr bwMode="auto">
          <a:xfrm>
            <a:off x="2286000" y="27432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N</a:t>
            </a:r>
            <a:r>
              <a:rPr lang="en-US" baseline="-25000"/>
              <a:t>1,2</a:t>
            </a:r>
          </a:p>
        </p:txBody>
      </p:sp>
      <p:sp>
        <p:nvSpPr>
          <p:cNvPr id="20576" name="Rectangle 25"/>
          <p:cNvSpPr>
            <a:spLocks noChangeArrowheads="1"/>
          </p:cNvSpPr>
          <p:nvPr/>
        </p:nvSpPr>
        <p:spPr bwMode="auto">
          <a:xfrm>
            <a:off x="1371600" y="3657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77" name="Rectangle 26"/>
          <p:cNvSpPr>
            <a:spLocks noChangeArrowheads="1"/>
          </p:cNvSpPr>
          <p:nvPr/>
        </p:nvSpPr>
        <p:spPr bwMode="auto">
          <a:xfrm>
            <a:off x="1828800" y="3657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78" name="Rectangle 27"/>
          <p:cNvSpPr>
            <a:spLocks noChangeArrowheads="1"/>
          </p:cNvSpPr>
          <p:nvPr/>
        </p:nvSpPr>
        <p:spPr bwMode="auto">
          <a:xfrm>
            <a:off x="2743200" y="3657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79" name="Rectangle 28"/>
          <p:cNvSpPr>
            <a:spLocks noChangeArrowheads="1"/>
          </p:cNvSpPr>
          <p:nvPr/>
        </p:nvSpPr>
        <p:spPr bwMode="auto">
          <a:xfrm>
            <a:off x="2286000" y="3657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80" name="Rectangle 29"/>
          <p:cNvSpPr>
            <a:spLocks noChangeArrowheads="1"/>
          </p:cNvSpPr>
          <p:nvPr/>
        </p:nvSpPr>
        <p:spPr bwMode="auto">
          <a:xfrm>
            <a:off x="1371600" y="3657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N</a:t>
            </a:r>
            <a:r>
              <a:rPr lang="en-US" baseline="-25000"/>
              <a:t>3,0</a:t>
            </a:r>
            <a:endParaRPr lang="en-US"/>
          </a:p>
        </p:txBody>
      </p:sp>
      <p:sp>
        <p:nvSpPr>
          <p:cNvPr id="20581" name="Rectangle 30"/>
          <p:cNvSpPr>
            <a:spLocks noChangeArrowheads="1"/>
          </p:cNvSpPr>
          <p:nvPr/>
        </p:nvSpPr>
        <p:spPr bwMode="auto">
          <a:xfrm>
            <a:off x="2286000" y="3657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N</a:t>
            </a:r>
            <a:r>
              <a:rPr lang="en-US" baseline="-25000"/>
              <a:t>3,2</a:t>
            </a:r>
          </a:p>
        </p:txBody>
      </p:sp>
      <p:sp>
        <p:nvSpPr>
          <p:cNvPr id="20582" name="Rectangle 31"/>
          <p:cNvSpPr>
            <a:spLocks noChangeArrowheads="1"/>
          </p:cNvSpPr>
          <p:nvPr/>
        </p:nvSpPr>
        <p:spPr bwMode="auto">
          <a:xfrm>
            <a:off x="2743200" y="3657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N</a:t>
            </a:r>
            <a:r>
              <a:rPr lang="en-US" baseline="-25000"/>
              <a:t>3,3</a:t>
            </a:r>
          </a:p>
        </p:txBody>
      </p:sp>
      <p:sp>
        <p:nvSpPr>
          <p:cNvPr id="20583" name="Rectangle 32"/>
          <p:cNvSpPr>
            <a:spLocks noChangeArrowheads="1"/>
          </p:cNvSpPr>
          <p:nvPr/>
        </p:nvSpPr>
        <p:spPr bwMode="auto">
          <a:xfrm>
            <a:off x="1828800" y="3657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N</a:t>
            </a:r>
            <a:r>
              <a:rPr lang="en-US" baseline="-25000"/>
              <a:t>3,1</a:t>
            </a:r>
          </a:p>
        </p:txBody>
      </p:sp>
      <p:sp>
        <p:nvSpPr>
          <p:cNvPr id="20584" name="Rectangle 33"/>
          <p:cNvSpPr>
            <a:spLocks noChangeArrowheads="1"/>
          </p:cNvSpPr>
          <p:nvPr/>
        </p:nvSpPr>
        <p:spPr bwMode="auto">
          <a:xfrm>
            <a:off x="1371600" y="2286000"/>
            <a:ext cx="914400" cy="9144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85" name="Rectangle 37"/>
          <p:cNvSpPr>
            <a:spLocks noChangeArrowheads="1"/>
          </p:cNvSpPr>
          <p:nvPr/>
        </p:nvSpPr>
        <p:spPr bwMode="auto">
          <a:xfrm>
            <a:off x="2286000" y="2286000"/>
            <a:ext cx="914400" cy="9144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86" name="Rectangle 39"/>
          <p:cNvSpPr>
            <a:spLocks noChangeArrowheads="1"/>
          </p:cNvSpPr>
          <p:nvPr/>
        </p:nvSpPr>
        <p:spPr bwMode="auto">
          <a:xfrm>
            <a:off x="1371600" y="3200400"/>
            <a:ext cx="914400" cy="9144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87" name="Rectangle 40"/>
          <p:cNvSpPr>
            <a:spLocks noChangeArrowheads="1"/>
          </p:cNvSpPr>
          <p:nvPr/>
        </p:nvSpPr>
        <p:spPr bwMode="auto">
          <a:xfrm>
            <a:off x="2286000" y="3200400"/>
            <a:ext cx="914400" cy="9144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88" name="Rectangle 2"/>
          <p:cNvSpPr>
            <a:spLocks noChangeArrowheads="1"/>
          </p:cNvSpPr>
          <p:nvPr/>
        </p:nvSpPr>
        <p:spPr bwMode="auto">
          <a:xfrm>
            <a:off x="4876800" y="44958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M</a:t>
            </a:r>
            <a:r>
              <a:rPr lang="en-US" baseline="-25000"/>
              <a:t>0,1</a:t>
            </a:r>
            <a:endParaRPr lang="en-US"/>
          </a:p>
        </p:txBody>
      </p:sp>
      <p:sp>
        <p:nvSpPr>
          <p:cNvPr id="20589" name="Rectangle 3"/>
          <p:cNvSpPr>
            <a:spLocks noChangeArrowheads="1"/>
          </p:cNvSpPr>
          <p:nvPr/>
        </p:nvSpPr>
        <p:spPr bwMode="auto">
          <a:xfrm>
            <a:off x="4419600" y="44958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M</a:t>
            </a:r>
            <a:r>
              <a:rPr lang="en-US" baseline="-25000"/>
              <a:t>0,0</a:t>
            </a:r>
            <a:endParaRPr lang="en-US"/>
          </a:p>
        </p:txBody>
      </p:sp>
      <p:sp>
        <p:nvSpPr>
          <p:cNvPr id="20590" name="Rectangle 4"/>
          <p:cNvSpPr>
            <a:spLocks noChangeArrowheads="1"/>
          </p:cNvSpPr>
          <p:nvPr/>
        </p:nvSpPr>
        <p:spPr bwMode="auto">
          <a:xfrm>
            <a:off x="4419600" y="49530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M</a:t>
            </a:r>
            <a:r>
              <a:rPr lang="en-US" baseline="-25000"/>
              <a:t>1,0</a:t>
            </a:r>
          </a:p>
        </p:txBody>
      </p:sp>
      <p:sp>
        <p:nvSpPr>
          <p:cNvPr id="20591" name="Rectangle 7"/>
          <p:cNvSpPr>
            <a:spLocks noChangeArrowheads="1"/>
          </p:cNvSpPr>
          <p:nvPr/>
        </p:nvSpPr>
        <p:spPr bwMode="auto">
          <a:xfrm>
            <a:off x="4876800" y="49530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92" name="Rectangle 18"/>
          <p:cNvSpPr>
            <a:spLocks noChangeArrowheads="1"/>
          </p:cNvSpPr>
          <p:nvPr/>
        </p:nvSpPr>
        <p:spPr bwMode="auto">
          <a:xfrm>
            <a:off x="4876800" y="49530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M</a:t>
            </a:r>
            <a:r>
              <a:rPr lang="en-US" baseline="-25000"/>
              <a:t>1,1</a:t>
            </a:r>
          </a:p>
        </p:txBody>
      </p:sp>
      <p:sp>
        <p:nvSpPr>
          <p:cNvPr id="20593" name="Rectangle 33"/>
          <p:cNvSpPr>
            <a:spLocks noChangeArrowheads="1"/>
          </p:cNvSpPr>
          <p:nvPr/>
        </p:nvSpPr>
        <p:spPr bwMode="auto">
          <a:xfrm>
            <a:off x="4419600" y="4495800"/>
            <a:ext cx="914400" cy="9144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94" name="Rectangle 2"/>
          <p:cNvSpPr>
            <a:spLocks noChangeArrowheads="1"/>
          </p:cNvSpPr>
          <p:nvPr/>
        </p:nvSpPr>
        <p:spPr bwMode="auto">
          <a:xfrm>
            <a:off x="7239000" y="22860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N</a:t>
            </a:r>
            <a:r>
              <a:rPr lang="en-US" baseline="-25000"/>
              <a:t>0,1</a:t>
            </a:r>
            <a:endParaRPr lang="en-US"/>
          </a:p>
        </p:txBody>
      </p:sp>
      <p:sp>
        <p:nvSpPr>
          <p:cNvPr id="20595" name="Rectangle 3"/>
          <p:cNvSpPr>
            <a:spLocks noChangeArrowheads="1"/>
          </p:cNvSpPr>
          <p:nvPr/>
        </p:nvSpPr>
        <p:spPr bwMode="auto">
          <a:xfrm>
            <a:off x="6781800" y="22860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N</a:t>
            </a:r>
            <a:r>
              <a:rPr lang="en-US" baseline="-25000"/>
              <a:t>0,0</a:t>
            </a:r>
            <a:endParaRPr lang="en-US"/>
          </a:p>
        </p:txBody>
      </p:sp>
      <p:sp>
        <p:nvSpPr>
          <p:cNvPr id="20596" name="Rectangle 4"/>
          <p:cNvSpPr>
            <a:spLocks noChangeArrowheads="1"/>
          </p:cNvSpPr>
          <p:nvPr/>
        </p:nvSpPr>
        <p:spPr bwMode="auto">
          <a:xfrm>
            <a:off x="6781800" y="27432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N</a:t>
            </a:r>
            <a:r>
              <a:rPr lang="en-US" baseline="-25000"/>
              <a:t>1,0</a:t>
            </a:r>
          </a:p>
        </p:txBody>
      </p:sp>
      <p:sp>
        <p:nvSpPr>
          <p:cNvPr id="20597" name="Rectangle 7"/>
          <p:cNvSpPr>
            <a:spLocks noChangeArrowheads="1"/>
          </p:cNvSpPr>
          <p:nvPr/>
        </p:nvSpPr>
        <p:spPr bwMode="auto">
          <a:xfrm>
            <a:off x="7239000" y="27432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98" name="Rectangle 18"/>
          <p:cNvSpPr>
            <a:spLocks noChangeArrowheads="1"/>
          </p:cNvSpPr>
          <p:nvPr/>
        </p:nvSpPr>
        <p:spPr bwMode="auto">
          <a:xfrm>
            <a:off x="7239000" y="27432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N</a:t>
            </a:r>
            <a:r>
              <a:rPr lang="en-US" baseline="-25000"/>
              <a:t>1,1</a:t>
            </a:r>
          </a:p>
        </p:txBody>
      </p:sp>
      <p:sp>
        <p:nvSpPr>
          <p:cNvPr id="20599" name="Rectangle 33"/>
          <p:cNvSpPr>
            <a:spLocks noChangeArrowheads="1"/>
          </p:cNvSpPr>
          <p:nvPr/>
        </p:nvSpPr>
        <p:spPr bwMode="auto">
          <a:xfrm>
            <a:off x="6781800" y="2286000"/>
            <a:ext cx="914400" cy="9144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135" name="Straight Arrow Connector 134"/>
          <p:cNvCxnSpPr/>
          <p:nvPr/>
        </p:nvCxnSpPr>
        <p:spPr>
          <a:xfrm>
            <a:off x="1600200" y="2517775"/>
            <a:ext cx="5334000" cy="158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6" name="Straight Arrow Connector 135"/>
          <p:cNvCxnSpPr/>
          <p:nvPr/>
        </p:nvCxnSpPr>
        <p:spPr>
          <a:xfrm>
            <a:off x="2057400" y="2670175"/>
            <a:ext cx="5334000" cy="158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7" name="Straight Arrow Connector 136"/>
          <p:cNvCxnSpPr/>
          <p:nvPr/>
        </p:nvCxnSpPr>
        <p:spPr>
          <a:xfrm>
            <a:off x="1600200" y="2974975"/>
            <a:ext cx="5334000" cy="158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8" name="Straight Arrow Connector 137"/>
          <p:cNvCxnSpPr/>
          <p:nvPr/>
        </p:nvCxnSpPr>
        <p:spPr>
          <a:xfrm>
            <a:off x="2057400" y="3109913"/>
            <a:ext cx="5334000" cy="1587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9" name="Straight Arrow Connector 138"/>
          <p:cNvCxnSpPr/>
          <p:nvPr/>
        </p:nvCxnSpPr>
        <p:spPr>
          <a:xfrm>
            <a:off x="1600200" y="4640263"/>
            <a:ext cx="3048000" cy="1587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2" name="Straight Arrow Connector 141"/>
          <p:cNvCxnSpPr/>
          <p:nvPr/>
        </p:nvCxnSpPr>
        <p:spPr>
          <a:xfrm>
            <a:off x="2057400" y="5249863"/>
            <a:ext cx="3048000" cy="1587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3" name="Straight Arrow Connector 142"/>
          <p:cNvCxnSpPr/>
          <p:nvPr/>
        </p:nvCxnSpPr>
        <p:spPr>
          <a:xfrm>
            <a:off x="2057400" y="4792663"/>
            <a:ext cx="3048000" cy="1587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4" name="Straight Arrow Connector 143"/>
          <p:cNvCxnSpPr/>
          <p:nvPr/>
        </p:nvCxnSpPr>
        <p:spPr>
          <a:xfrm>
            <a:off x="1600200" y="5097463"/>
            <a:ext cx="3048000" cy="1587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608" name="TextBox 144"/>
          <p:cNvSpPr txBox="1">
            <a:spLocks noChangeArrowheads="1"/>
          </p:cNvSpPr>
          <p:nvPr/>
        </p:nvSpPr>
        <p:spPr bwMode="auto">
          <a:xfrm>
            <a:off x="7010400" y="1828800"/>
            <a:ext cx="496888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Palatino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Palatino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9pPr>
          </a:lstStyle>
          <a:p>
            <a:pPr eaLnBrk="1" hangingPunct="1"/>
            <a:r>
              <a:rPr lang="en-US"/>
              <a:t>SM</a:t>
            </a:r>
          </a:p>
        </p:txBody>
      </p:sp>
      <p:sp>
        <p:nvSpPr>
          <p:cNvPr id="20609" name="TextBox 145"/>
          <p:cNvSpPr txBox="1">
            <a:spLocks noChangeArrowheads="1"/>
          </p:cNvSpPr>
          <p:nvPr/>
        </p:nvSpPr>
        <p:spPr bwMode="auto">
          <a:xfrm>
            <a:off x="4648200" y="4038600"/>
            <a:ext cx="496888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Palatino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Palatino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9pPr>
          </a:lstStyle>
          <a:p>
            <a:pPr eaLnBrk="1" hangingPunct="1"/>
            <a:r>
              <a:rPr lang="en-US"/>
              <a:t>SM</a:t>
            </a:r>
          </a:p>
        </p:txBody>
      </p:sp>
      <p:sp>
        <p:nvSpPr>
          <p:cNvPr id="20610" name="Slide Number Placeholder 130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>
                <a:solidFill>
                  <a:schemeClr val="tx1"/>
                </a:solidFill>
                <a:latin typeface="Palatino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Palatino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9pPr>
          </a:lstStyle>
          <a:p>
            <a:pPr eaLnBrk="1" hangingPunct="1"/>
            <a:fld id="{02FF24F5-F844-49EE-9B6F-1DBA9E057434}" type="slidenum">
              <a:rPr lang="en-US" sz="1400" smtClean="0">
                <a:latin typeface="Times New Roman" pitchFamily="18" charset="0"/>
              </a:rPr>
              <a:pPr eaLnBrk="1" hangingPunct="1"/>
              <a:t>27</a:t>
            </a:fld>
            <a:endParaRPr lang="en-US" sz="1400" smtClean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Line 60"/>
          <p:cNvSpPr>
            <a:spLocks noChangeShapeType="1"/>
          </p:cNvSpPr>
          <p:nvPr/>
        </p:nvSpPr>
        <p:spPr bwMode="auto">
          <a:xfrm>
            <a:off x="6934200" y="2514600"/>
            <a:ext cx="0" cy="2209800"/>
          </a:xfrm>
          <a:prstGeom prst="line">
            <a:avLst/>
          </a:prstGeom>
          <a:noFill/>
          <a:ln w="444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07" name="Line 60"/>
          <p:cNvSpPr>
            <a:spLocks noChangeShapeType="1"/>
          </p:cNvSpPr>
          <p:nvPr/>
        </p:nvSpPr>
        <p:spPr bwMode="auto">
          <a:xfrm>
            <a:off x="7086600" y="2514600"/>
            <a:ext cx="0" cy="2743200"/>
          </a:xfrm>
          <a:prstGeom prst="line">
            <a:avLst/>
          </a:prstGeom>
          <a:noFill/>
          <a:ln w="444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08" name="Line 60"/>
          <p:cNvSpPr>
            <a:spLocks noChangeShapeType="1"/>
          </p:cNvSpPr>
          <p:nvPr/>
        </p:nvSpPr>
        <p:spPr bwMode="auto">
          <a:xfrm>
            <a:off x="7315200" y="2514600"/>
            <a:ext cx="0" cy="2209800"/>
          </a:xfrm>
          <a:prstGeom prst="line">
            <a:avLst/>
          </a:prstGeom>
          <a:noFill/>
          <a:ln w="444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09" name="Line 60"/>
          <p:cNvSpPr>
            <a:spLocks noChangeShapeType="1"/>
          </p:cNvSpPr>
          <p:nvPr/>
        </p:nvSpPr>
        <p:spPr bwMode="auto">
          <a:xfrm>
            <a:off x="7467600" y="2514600"/>
            <a:ext cx="0" cy="2743200"/>
          </a:xfrm>
          <a:prstGeom prst="line">
            <a:avLst/>
          </a:prstGeom>
          <a:noFill/>
          <a:ln w="444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10" name="Line 61"/>
          <p:cNvSpPr>
            <a:spLocks noChangeShapeType="1"/>
          </p:cNvSpPr>
          <p:nvPr/>
        </p:nvSpPr>
        <p:spPr bwMode="auto">
          <a:xfrm>
            <a:off x="4648200" y="4724400"/>
            <a:ext cx="2209800" cy="0"/>
          </a:xfrm>
          <a:prstGeom prst="line">
            <a:avLst/>
          </a:prstGeom>
          <a:noFill/>
          <a:ln w="444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11" name="Line 61"/>
          <p:cNvSpPr>
            <a:spLocks noChangeShapeType="1"/>
          </p:cNvSpPr>
          <p:nvPr/>
        </p:nvSpPr>
        <p:spPr bwMode="auto">
          <a:xfrm>
            <a:off x="4648200" y="5181600"/>
            <a:ext cx="2209800" cy="0"/>
          </a:xfrm>
          <a:prstGeom prst="line">
            <a:avLst/>
          </a:prstGeom>
          <a:noFill/>
          <a:ln w="444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12" name="Line 61"/>
          <p:cNvSpPr>
            <a:spLocks noChangeShapeType="1"/>
          </p:cNvSpPr>
          <p:nvPr/>
        </p:nvSpPr>
        <p:spPr bwMode="auto">
          <a:xfrm>
            <a:off x="4648200" y="4876800"/>
            <a:ext cx="2667000" cy="0"/>
          </a:xfrm>
          <a:prstGeom prst="line">
            <a:avLst/>
          </a:prstGeom>
          <a:noFill/>
          <a:ln w="444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13" name="Line 61"/>
          <p:cNvSpPr>
            <a:spLocks noChangeShapeType="1"/>
          </p:cNvSpPr>
          <p:nvPr/>
        </p:nvSpPr>
        <p:spPr bwMode="auto">
          <a:xfrm>
            <a:off x="4648200" y="5334000"/>
            <a:ext cx="2667000" cy="0"/>
          </a:xfrm>
          <a:prstGeom prst="line">
            <a:avLst/>
          </a:prstGeom>
          <a:noFill/>
          <a:ln w="444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Work for Block (0,0)</a:t>
            </a:r>
          </a:p>
        </p:txBody>
      </p:sp>
      <p:sp>
        <p:nvSpPr>
          <p:cNvPr id="21515" name="TextBox 133"/>
          <p:cNvSpPr txBox="1">
            <a:spLocks noChangeArrowheads="1"/>
          </p:cNvSpPr>
          <p:nvPr/>
        </p:nvSpPr>
        <p:spPr bwMode="auto">
          <a:xfrm>
            <a:off x="6096000" y="2590800"/>
            <a:ext cx="496888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Palatino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Palatino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9pPr>
          </a:lstStyle>
          <a:p>
            <a:pPr eaLnBrk="1" hangingPunct="1"/>
            <a:r>
              <a:rPr lang="en-US"/>
              <a:t>SM</a:t>
            </a:r>
          </a:p>
        </p:txBody>
      </p:sp>
      <p:sp>
        <p:nvSpPr>
          <p:cNvPr id="21516" name="TextBox 134"/>
          <p:cNvSpPr txBox="1">
            <a:spLocks noChangeArrowheads="1"/>
          </p:cNvSpPr>
          <p:nvPr/>
        </p:nvSpPr>
        <p:spPr bwMode="auto">
          <a:xfrm>
            <a:off x="4648200" y="4038600"/>
            <a:ext cx="496888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Palatino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Palatino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9pPr>
          </a:lstStyle>
          <a:p>
            <a:pPr eaLnBrk="1" hangingPunct="1"/>
            <a:r>
              <a:rPr lang="en-US"/>
              <a:t>SM</a:t>
            </a:r>
          </a:p>
        </p:txBody>
      </p:sp>
      <p:sp>
        <p:nvSpPr>
          <p:cNvPr id="21517" name="Rectangle 2"/>
          <p:cNvSpPr>
            <a:spLocks noChangeArrowheads="1"/>
          </p:cNvSpPr>
          <p:nvPr/>
        </p:nvSpPr>
        <p:spPr bwMode="auto">
          <a:xfrm>
            <a:off x="1828800" y="44958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M</a:t>
            </a:r>
            <a:r>
              <a:rPr lang="en-US" baseline="-25000"/>
              <a:t>0,1</a:t>
            </a:r>
            <a:endParaRPr lang="en-US"/>
          </a:p>
        </p:txBody>
      </p:sp>
      <p:sp>
        <p:nvSpPr>
          <p:cNvPr id="21518" name="Rectangle 3"/>
          <p:cNvSpPr>
            <a:spLocks noChangeArrowheads="1"/>
          </p:cNvSpPr>
          <p:nvPr/>
        </p:nvSpPr>
        <p:spPr bwMode="auto">
          <a:xfrm>
            <a:off x="1371600" y="44958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M</a:t>
            </a:r>
            <a:r>
              <a:rPr lang="en-US" baseline="-25000"/>
              <a:t>0,0</a:t>
            </a:r>
            <a:endParaRPr lang="en-US"/>
          </a:p>
        </p:txBody>
      </p:sp>
      <p:sp>
        <p:nvSpPr>
          <p:cNvPr id="21519" name="Rectangle 4"/>
          <p:cNvSpPr>
            <a:spLocks noChangeArrowheads="1"/>
          </p:cNvSpPr>
          <p:nvPr/>
        </p:nvSpPr>
        <p:spPr bwMode="auto">
          <a:xfrm>
            <a:off x="1371600" y="49530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M</a:t>
            </a:r>
            <a:r>
              <a:rPr lang="en-US" baseline="-25000"/>
              <a:t>1,0</a:t>
            </a:r>
          </a:p>
        </p:txBody>
      </p:sp>
      <p:sp>
        <p:nvSpPr>
          <p:cNvPr id="21520" name="Rectangle 5"/>
          <p:cNvSpPr>
            <a:spLocks noChangeArrowheads="1"/>
          </p:cNvSpPr>
          <p:nvPr/>
        </p:nvSpPr>
        <p:spPr bwMode="auto">
          <a:xfrm>
            <a:off x="1371600" y="54102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21" name="Rectangle 6"/>
          <p:cNvSpPr>
            <a:spLocks noChangeArrowheads="1"/>
          </p:cNvSpPr>
          <p:nvPr/>
        </p:nvSpPr>
        <p:spPr bwMode="auto">
          <a:xfrm>
            <a:off x="1371600" y="58674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22" name="Rectangle 7"/>
          <p:cNvSpPr>
            <a:spLocks noChangeArrowheads="1"/>
          </p:cNvSpPr>
          <p:nvPr/>
        </p:nvSpPr>
        <p:spPr bwMode="auto">
          <a:xfrm>
            <a:off x="1828800" y="49530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23" name="Rectangle 8"/>
          <p:cNvSpPr>
            <a:spLocks noChangeArrowheads="1"/>
          </p:cNvSpPr>
          <p:nvPr/>
        </p:nvSpPr>
        <p:spPr bwMode="auto">
          <a:xfrm>
            <a:off x="1828800" y="54102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24" name="Rectangle 9"/>
          <p:cNvSpPr>
            <a:spLocks noChangeArrowheads="1"/>
          </p:cNvSpPr>
          <p:nvPr/>
        </p:nvSpPr>
        <p:spPr bwMode="auto">
          <a:xfrm>
            <a:off x="1828800" y="58674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25" name="Rectangle 10"/>
          <p:cNvSpPr>
            <a:spLocks noChangeArrowheads="1"/>
          </p:cNvSpPr>
          <p:nvPr/>
        </p:nvSpPr>
        <p:spPr bwMode="auto">
          <a:xfrm>
            <a:off x="2286000" y="44958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M</a:t>
            </a:r>
            <a:r>
              <a:rPr lang="en-US" baseline="-25000"/>
              <a:t>0,2</a:t>
            </a:r>
          </a:p>
        </p:txBody>
      </p:sp>
      <p:sp>
        <p:nvSpPr>
          <p:cNvPr id="21526" name="Rectangle 11"/>
          <p:cNvSpPr>
            <a:spLocks noChangeArrowheads="1"/>
          </p:cNvSpPr>
          <p:nvPr/>
        </p:nvSpPr>
        <p:spPr bwMode="auto">
          <a:xfrm>
            <a:off x="2286000" y="49530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27" name="Rectangle 12"/>
          <p:cNvSpPr>
            <a:spLocks noChangeArrowheads="1"/>
          </p:cNvSpPr>
          <p:nvPr/>
        </p:nvSpPr>
        <p:spPr bwMode="auto">
          <a:xfrm>
            <a:off x="2743200" y="49530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28" name="Rectangle 13"/>
          <p:cNvSpPr>
            <a:spLocks noChangeArrowheads="1"/>
          </p:cNvSpPr>
          <p:nvPr/>
        </p:nvSpPr>
        <p:spPr bwMode="auto">
          <a:xfrm>
            <a:off x="2743200" y="54102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29" name="Rectangle 14"/>
          <p:cNvSpPr>
            <a:spLocks noChangeArrowheads="1"/>
          </p:cNvSpPr>
          <p:nvPr/>
        </p:nvSpPr>
        <p:spPr bwMode="auto">
          <a:xfrm>
            <a:off x="2743200" y="44958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M</a:t>
            </a:r>
            <a:r>
              <a:rPr lang="en-US" baseline="-25000"/>
              <a:t>0,3</a:t>
            </a:r>
          </a:p>
        </p:txBody>
      </p:sp>
      <p:sp>
        <p:nvSpPr>
          <p:cNvPr id="21530" name="Rectangle 15"/>
          <p:cNvSpPr>
            <a:spLocks noChangeArrowheads="1"/>
          </p:cNvSpPr>
          <p:nvPr/>
        </p:nvSpPr>
        <p:spPr bwMode="auto">
          <a:xfrm>
            <a:off x="2286000" y="54102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31" name="Rectangle 16"/>
          <p:cNvSpPr>
            <a:spLocks noChangeArrowheads="1"/>
          </p:cNvSpPr>
          <p:nvPr/>
        </p:nvSpPr>
        <p:spPr bwMode="auto">
          <a:xfrm>
            <a:off x="2286000" y="58674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32" name="Rectangle 17"/>
          <p:cNvSpPr>
            <a:spLocks noChangeArrowheads="1"/>
          </p:cNvSpPr>
          <p:nvPr/>
        </p:nvSpPr>
        <p:spPr bwMode="auto">
          <a:xfrm>
            <a:off x="2743200" y="58674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33" name="Rectangle 18"/>
          <p:cNvSpPr>
            <a:spLocks noChangeArrowheads="1"/>
          </p:cNvSpPr>
          <p:nvPr/>
        </p:nvSpPr>
        <p:spPr bwMode="auto">
          <a:xfrm>
            <a:off x="1828800" y="49530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M</a:t>
            </a:r>
            <a:r>
              <a:rPr lang="en-US" baseline="-25000"/>
              <a:t>1,1</a:t>
            </a:r>
          </a:p>
        </p:txBody>
      </p:sp>
      <p:sp>
        <p:nvSpPr>
          <p:cNvPr id="21534" name="Rectangle 19"/>
          <p:cNvSpPr>
            <a:spLocks noChangeArrowheads="1"/>
          </p:cNvSpPr>
          <p:nvPr/>
        </p:nvSpPr>
        <p:spPr bwMode="auto">
          <a:xfrm>
            <a:off x="1371600" y="54102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M</a:t>
            </a:r>
            <a:r>
              <a:rPr lang="en-US" baseline="-25000"/>
              <a:t>2,0</a:t>
            </a:r>
            <a:endParaRPr lang="en-US"/>
          </a:p>
        </p:txBody>
      </p:sp>
      <p:sp>
        <p:nvSpPr>
          <p:cNvPr id="21535" name="Rectangle 20"/>
          <p:cNvSpPr>
            <a:spLocks noChangeArrowheads="1"/>
          </p:cNvSpPr>
          <p:nvPr/>
        </p:nvSpPr>
        <p:spPr bwMode="auto">
          <a:xfrm>
            <a:off x="2286000" y="54102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M</a:t>
            </a:r>
            <a:r>
              <a:rPr lang="en-US" baseline="-25000"/>
              <a:t>2,2</a:t>
            </a:r>
          </a:p>
        </p:txBody>
      </p:sp>
      <p:sp>
        <p:nvSpPr>
          <p:cNvPr id="21536" name="Rectangle 21"/>
          <p:cNvSpPr>
            <a:spLocks noChangeArrowheads="1"/>
          </p:cNvSpPr>
          <p:nvPr/>
        </p:nvSpPr>
        <p:spPr bwMode="auto">
          <a:xfrm>
            <a:off x="2743200" y="54102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M</a:t>
            </a:r>
            <a:r>
              <a:rPr lang="en-US" baseline="-25000"/>
              <a:t>2,3</a:t>
            </a:r>
          </a:p>
        </p:txBody>
      </p:sp>
      <p:sp>
        <p:nvSpPr>
          <p:cNvPr id="21537" name="Rectangle 22"/>
          <p:cNvSpPr>
            <a:spLocks noChangeArrowheads="1"/>
          </p:cNvSpPr>
          <p:nvPr/>
        </p:nvSpPr>
        <p:spPr bwMode="auto">
          <a:xfrm>
            <a:off x="1828800" y="54102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M</a:t>
            </a:r>
            <a:r>
              <a:rPr lang="en-US" baseline="-25000"/>
              <a:t>2,1</a:t>
            </a:r>
          </a:p>
        </p:txBody>
      </p:sp>
      <p:sp>
        <p:nvSpPr>
          <p:cNvPr id="21538" name="Rectangle 23"/>
          <p:cNvSpPr>
            <a:spLocks noChangeArrowheads="1"/>
          </p:cNvSpPr>
          <p:nvPr/>
        </p:nvSpPr>
        <p:spPr bwMode="auto">
          <a:xfrm>
            <a:off x="2743200" y="49530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M</a:t>
            </a:r>
            <a:r>
              <a:rPr lang="en-US" baseline="-25000"/>
              <a:t>1,3</a:t>
            </a:r>
          </a:p>
        </p:txBody>
      </p:sp>
      <p:sp>
        <p:nvSpPr>
          <p:cNvPr id="21539" name="Rectangle 24"/>
          <p:cNvSpPr>
            <a:spLocks noChangeArrowheads="1"/>
          </p:cNvSpPr>
          <p:nvPr/>
        </p:nvSpPr>
        <p:spPr bwMode="auto">
          <a:xfrm>
            <a:off x="2286000" y="49530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M</a:t>
            </a:r>
            <a:r>
              <a:rPr lang="en-US" baseline="-25000"/>
              <a:t>1,2</a:t>
            </a:r>
          </a:p>
        </p:txBody>
      </p:sp>
      <p:sp>
        <p:nvSpPr>
          <p:cNvPr id="21540" name="Rectangle 25"/>
          <p:cNvSpPr>
            <a:spLocks noChangeArrowheads="1"/>
          </p:cNvSpPr>
          <p:nvPr/>
        </p:nvSpPr>
        <p:spPr bwMode="auto">
          <a:xfrm>
            <a:off x="1371600" y="58674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41" name="Rectangle 26"/>
          <p:cNvSpPr>
            <a:spLocks noChangeArrowheads="1"/>
          </p:cNvSpPr>
          <p:nvPr/>
        </p:nvSpPr>
        <p:spPr bwMode="auto">
          <a:xfrm>
            <a:off x="1828800" y="58674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42" name="Rectangle 27"/>
          <p:cNvSpPr>
            <a:spLocks noChangeArrowheads="1"/>
          </p:cNvSpPr>
          <p:nvPr/>
        </p:nvSpPr>
        <p:spPr bwMode="auto">
          <a:xfrm>
            <a:off x="2743200" y="58674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43" name="Rectangle 28"/>
          <p:cNvSpPr>
            <a:spLocks noChangeArrowheads="1"/>
          </p:cNvSpPr>
          <p:nvPr/>
        </p:nvSpPr>
        <p:spPr bwMode="auto">
          <a:xfrm>
            <a:off x="2286000" y="58674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44" name="Rectangle 29"/>
          <p:cNvSpPr>
            <a:spLocks noChangeArrowheads="1"/>
          </p:cNvSpPr>
          <p:nvPr/>
        </p:nvSpPr>
        <p:spPr bwMode="auto">
          <a:xfrm>
            <a:off x="1371600" y="58674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M</a:t>
            </a:r>
            <a:r>
              <a:rPr lang="en-US" baseline="-25000"/>
              <a:t>3,0</a:t>
            </a:r>
            <a:endParaRPr lang="en-US"/>
          </a:p>
        </p:txBody>
      </p:sp>
      <p:sp>
        <p:nvSpPr>
          <p:cNvPr id="21545" name="Rectangle 30"/>
          <p:cNvSpPr>
            <a:spLocks noChangeArrowheads="1"/>
          </p:cNvSpPr>
          <p:nvPr/>
        </p:nvSpPr>
        <p:spPr bwMode="auto">
          <a:xfrm>
            <a:off x="2286000" y="58674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M</a:t>
            </a:r>
            <a:r>
              <a:rPr lang="en-US" baseline="-25000"/>
              <a:t>3,2</a:t>
            </a:r>
          </a:p>
        </p:txBody>
      </p:sp>
      <p:sp>
        <p:nvSpPr>
          <p:cNvPr id="21546" name="Rectangle 31"/>
          <p:cNvSpPr>
            <a:spLocks noChangeArrowheads="1"/>
          </p:cNvSpPr>
          <p:nvPr/>
        </p:nvSpPr>
        <p:spPr bwMode="auto">
          <a:xfrm>
            <a:off x="2743200" y="58674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M</a:t>
            </a:r>
            <a:r>
              <a:rPr lang="en-US" baseline="-25000"/>
              <a:t>3,3</a:t>
            </a:r>
          </a:p>
        </p:txBody>
      </p:sp>
      <p:sp>
        <p:nvSpPr>
          <p:cNvPr id="21547" name="Rectangle 32"/>
          <p:cNvSpPr>
            <a:spLocks noChangeArrowheads="1"/>
          </p:cNvSpPr>
          <p:nvPr/>
        </p:nvSpPr>
        <p:spPr bwMode="auto">
          <a:xfrm>
            <a:off x="1828800" y="58674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M</a:t>
            </a:r>
            <a:r>
              <a:rPr lang="en-US" baseline="-25000"/>
              <a:t>3,1</a:t>
            </a:r>
          </a:p>
        </p:txBody>
      </p:sp>
      <p:sp>
        <p:nvSpPr>
          <p:cNvPr id="21548" name="Rectangle 33"/>
          <p:cNvSpPr>
            <a:spLocks noChangeArrowheads="1"/>
          </p:cNvSpPr>
          <p:nvPr/>
        </p:nvSpPr>
        <p:spPr bwMode="auto">
          <a:xfrm>
            <a:off x="1371600" y="4495800"/>
            <a:ext cx="914400" cy="9144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49" name="Rectangle 37"/>
          <p:cNvSpPr>
            <a:spLocks noChangeArrowheads="1"/>
          </p:cNvSpPr>
          <p:nvPr/>
        </p:nvSpPr>
        <p:spPr bwMode="auto">
          <a:xfrm>
            <a:off x="2286000" y="4495800"/>
            <a:ext cx="914400" cy="9144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50" name="Rectangle 39"/>
          <p:cNvSpPr>
            <a:spLocks noChangeArrowheads="1"/>
          </p:cNvSpPr>
          <p:nvPr/>
        </p:nvSpPr>
        <p:spPr bwMode="auto">
          <a:xfrm>
            <a:off x="1371600" y="5410200"/>
            <a:ext cx="914400" cy="9144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51" name="Rectangle 40"/>
          <p:cNvSpPr>
            <a:spLocks noChangeArrowheads="1"/>
          </p:cNvSpPr>
          <p:nvPr/>
        </p:nvSpPr>
        <p:spPr bwMode="auto">
          <a:xfrm>
            <a:off x="2286000" y="5410200"/>
            <a:ext cx="914400" cy="9144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52" name="Rectangle 2"/>
          <p:cNvSpPr>
            <a:spLocks noChangeArrowheads="1"/>
          </p:cNvSpPr>
          <p:nvPr/>
        </p:nvSpPr>
        <p:spPr bwMode="auto">
          <a:xfrm>
            <a:off x="1828800" y="22860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N</a:t>
            </a:r>
            <a:r>
              <a:rPr lang="en-US" baseline="-25000"/>
              <a:t>0,1</a:t>
            </a:r>
            <a:endParaRPr lang="en-US"/>
          </a:p>
        </p:txBody>
      </p:sp>
      <p:sp>
        <p:nvSpPr>
          <p:cNvPr id="21553" name="Rectangle 3"/>
          <p:cNvSpPr>
            <a:spLocks noChangeArrowheads="1"/>
          </p:cNvSpPr>
          <p:nvPr/>
        </p:nvSpPr>
        <p:spPr bwMode="auto">
          <a:xfrm>
            <a:off x="1371600" y="22860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N</a:t>
            </a:r>
            <a:r>
              <a:rPr lang="en-US" baseline="-25000"/>
              <a:t>0,0</a:t>
            </a:r>
            <a:endParaRPr lang="en-US"/>
          </a:p>
        </p:txBody>
      </p:sp>
      <p:sp>
        <p:nvSpPr>
          <p:cNvPr id="21554" name="Rectangle 4"/>
          <p:cNvSpPr>
            <a:spLocks noChangeArrowheads="1"/>
          </p:cNvSpPr>
          <p:nvPr/>
        </p:nvSpPr>
        <p:spPr bwMode="auto">
          <a:xfrm>
            <a:off x="1371600" y="27432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N</a:t>
            </a:r>
            <a:r>
              <a:rPr lang="en-US" baseline="-25000"/>
              <a:t>1,0</a:t>
            </a:r>
          </a:p>
        </p:txBody>
      </p:sp>
      <p:sp>
        <p:nvSpPr>
          <p:cNvPr id="21555" name="Rectangle 5"/>
          <p:cNvSpPr>
            <a:spLocks noChangeArrowheads="1"/>
          </p:cNvSpPr>
          <p:nvPr/>
        </p:nvSpPr>
        <p:spPr bwMode="auto">
          <a:xfrm>
            <a:off x="1371600" y="32004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56" name="Rectangle 6"/>
          <p:cNvSpPr>
            <a:spLocks noChangeArrowheads="1"/>
          </p:cNvSpPr>
          <p:nvPr/>
        </p:nvSpPr>
        <p:spPr bwMode="auto">
          <a:xfrm>
            <a:off x="1371600" y="3657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57" name="Rectangle 7"/>
          <p:cNvSpPr>
            <a:spLocks noChangeArrowheads="1"/>
          </p:cNvSpPr>
          <p:nvPr/>
        </p:nvSpPr>
        <p:spPr bwMode="auto">
          <a:xfrm>
            <a:off x="1828800" y="27432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58" name="Rectangle 8"/>
          <p:cNvSpPr>
            <a:spLocks noChangeArrowheads="1"/>
          </p:cNvSpPr>
          <p:nvPr/>
        </p:nvSpPr>
        <p:spPr bwMode="auto">
          <a:xfrm>
            <a:off x="1828800" y="32004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59" name="Rectangle 9"/>
          <p:cNvSpPr>
            <a:spLocks noChangeArrowheads="1"/>
          </p:cNvSpPr>
          <p:nvPr/>
        </p:nvSpPr>
        <p:spPr bwMode="auto">
          <a:xfrm>
            <a:off x="1828800" y="3657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60" name="Rectangle 10"/>
          <p:cNvSpPr>
            <a:spLocks noChangeArrowheads="1"/>
          </p:cNvSpPr>
          <p:nvPr/>
        </p:nvSpPr>
        <p:spPr bwMode="auto">
          <a:xfrm>
            <a:off x="2286000" y="22860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N</a:t>
            </a:r>
            <a:r>
              <a:rPr lang="en-US" baseline="-25000"/>
              <a:t>0,2</a:t>
            </a:r>
          </a:p>
        </p:txBody>
      </p:sp>
      <p:sp>
        <p:nvSpPr>
          <p:cNvPr id="21561" name="Rectangle 11"/>
          <p:cNvSpPr>
            <a:spLocks noChangeArrowheads="1"/>
          </p:cNvSpPr>
          <p:nvPr/>
        </p:nvSpPr>
        <p:spPr bwMode="auto">
          <a:xfrm>
            <a:off x="2286000" y="27432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62" name="Rectangle 12"/>
          <p:cNvSpPr>
            <a:spLocks noChangeArrowheads="1"/>
          </p:cNvSpPr>
          <p:nvPr/>
        </p:nvSpPr>
        <p:spPr bwMode="auto">
          <a:xfrm>
            <a:off x="2743200" y="27432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63" name="Rectangle 13"/>
          <p:cNvSpPr>
            <a:spLocks noChangeArrowheads="1"/>
          </p:cNvSpPr>
          <p:nvPr/>
        </p:nvSpPr>
        <p:spPr bwMode="auto">
          <a:xfrm>
            <a:off x="2743200" y="32004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64" name="Rectangle 14"/>
          <p:cNvSpPr>
            <a:spLocks noChangeArrowheads="1"/>
          </p:cNvSpPr>
          <p:nvPr/>
        </p:nvSpPr>
        <p:spPr bwMode="auto">
          <a:xfrm>
            <a:off x="2743200" y="22860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N</a:t>
            </a:r>
            <a:r>
              <a:rPr lang="en-US" baseline="-25000"/>
              <a:t>0,3</a:t>
            </a:r>
          </a:p>
        </p:txBody>
      </p:sp>
      <p:sp>
        <p:nvSpPr>
          <p:cNvPr id="21565" name="Rectangle 15"/>
          <p:cNvSpPr>
            <a:spLocks noChangeArrowheads="1"/>
          </p:cNvSpPr>
          <p:nvPr/>
        </p:nvSpPr>
        <p:spPr bwMode="auto">
          <a:xfrm>
            <a:off x="2286000" y="32004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66" name="Rectangle 16"/>
          <p:cNvSpPr>
            <a:spLocks noChangeArrowheads="1"/>
          </p:cNvSpPr>
          <p:nvPr/>
        </p:nvSpPr>
        <p:spPr bwMode="auto">
          <a:xfrm>
            <a:off x="2286000" y="3657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67" name="Rectangle 17"/>
          <p:cNvSpPr>
            <a:spLocks noChangeArrowheads="1"/>
          </p:cNvSpPr>
          <p:nvPr/>
        </p:nvSpPr>
        <p:spPr bwMode="auto">
          <a:xfrm>
            <a:off x="2743200" y="3657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68" name="Rectangle 18"/>
          <p:cNvSpPr>
            <a:spLocks noChangeArrowheads="1"/>
          </p:cNvSpPr>
          <p:nvPr/>
        </p:nvSpPr>
        <p:spPr bwMode="auto">
          <a:xfrm>
            <a:off x="1828800" y="27432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N</a:t>
            </a:r>
            <a:r>
              <a:rPr lang="en-US" baseline="-25000"/>
              <a:t>1,1</a:t>
            </a:r>
          </a:p>
        </p:txBody>
      </p:sp>
      <p:sp>
        <p:nvSpPr>
          <p:cNvPr id="21569" name="Rectangle 19"/>
          <p:cNvSpPr>
            <a:spLocks noChangeArrowheads="1"/>
          </p:cNvSpPr>
          <p:nvPr/>
        </p:nvSpPr>
        <p:spPr bwMode="auto">
          <a:xfrm>
            <a:off x="1371600" y="32004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N</a:t>
            </a:r>
            <a:r>
              <a:rPr lang="en-US" baseline="-25000"/>
              <a:t>2,0</a:t>
            </a:r>
            <a:endParaRPr lang="en-US"/>
          </a:p>
        </p:txBody>
      </p:sp>
      <p:sp>
        <p:nvSpPr>
          <p:cNvPr id="21570" name="Rectangle 20"/>
          <p:cNvSpPr>
            <a:spLocks noChangeArrowheads="1"/>
          </p:cNvSpPr>
          <p:nvPr/>
        </p:nvSpPr>
        <p:spPr bwMode="auto">
          <a:xfrm>
            <a:off x="2286000" y="32004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N</a:t>
            </a:r>
            <a:r>
              <a:rPr lang="en-US" baseline="-25000"/>
              <a:t>2,2</a:t>
            </a:r>
          </a:p>
        </p:txBody>
      </p:sp>
      <p:sp>
        <p:nvSpPr>
          <p:cNvPr id="21571" name="Rectangle 21"/>
          <p:cNvSpPr>
            <a:spLocks noChangeArrowheads="1"/>
          </p:cNvSpPr>
          <p:nvPr/>
        </p:nvSpPr>
        <p:spPr bwMode="auto">
          <a:xfrm>
            <a:off x="2743200" y="32004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N</a:t>
            </a:r>
            <a:r>
              <a:rPr lang="en-US" baseline="-25000"/>
              <a:t>2,3</a:t>
            </a:r>
          </a:p>
        </p:txBody>
      </p:sp>
      <p:sp>
        <p:nvSpPr>
          <p:cNvPr id="21572" name="Rectangle 22"/>
          <p:cNvSpPr>
            <a:spLocks noChangeArrowheads="1"/>
          </p:cNvSpPr>
          <p:nvPr/>
        </p:nvSpPr>
        <p:spPr bwMode="auto">
          <a:xfrm>
            <a:off x="1828800" y="32004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N</a:t>
            </a:r>
            <a:r>
              <a:rPr lang="en-US" baseline="-25000"/>
              <a:t>2,1</a:t>
            </a:r>
          </a:p>
        </p:txBody>
      </p:sp>
      <p:sp>
        <p:nvSpPr>
          <p:cNvPr id="21573" name="Rectangle 23"/>
          <p:cNvSpPr>
            <a:spLocks noChangeArrowheads="1"/>
          </p:cNvSpPr>
          <p:nvPr/>
        </p:nvSpPr>
        <p:spPr bwMode="auto">
          <a:xfrm>
            <a:off x="2743200" y="27432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N</a:t>
            </a:r>
            <a:r>
              <a:rPr lang="en-US" baseline="-25000"/>
              <a:t>1,3</a:t>
            </a:r>
          </a:p>
        </p:txBody>
      </p:sp>
      <p:sp>
        <p:nvSpPr>
          <p:cNvPr id="21574" name="Rectangle 24"/>
          <p:cNvSpPr>
            <a:spLocks noChangeArrowheads="1"/>
          </p:cNvSpPr>
          <p:nvPr/>
        </p:nvSpPr>
        <p:spPr bwMode="auto">
          <a:xfrm>
            <a:off x="2286000" y="27432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N</a:t>
            </a:r>
            <a:r>
              <a:rPr lang="en-US" baseline="-25000"/>
              <a:t>1,2</a:t>
            </a:r>
          </a:p>
        </p:txBody>
      </p:sp>
      <p:sp>
        <p:nvSpPr>
          <p:cNvPr id="21575" name="Rectangle 25"/>
          <p:cNvSpPr>
            <a:spLocks noChangeArrowheads="1"/>
          </p:cNvSpPr>
          <p:nvPr/>
        </p:nvSpPr>
        <p:spPr bwMode="auto">
          <a:xfrm>
            <a:off x="1371600" y="3657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76" name="Rectangle 26"/>
          <p:cNvSpPr>
            <a:spLocks noChangeArrowheads="1"/>
          </p:cNvSpPr>
          <p:nvPr/>
        </p:nvSpPr>
        <p:spPr bwMode="auto">
          <a:xfrm>
            <a:off x="1828800" y="3657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77" name="Rectangle 27"/>
          <p:cNvSpPr>
            <a:spLocks noChangeArrowheads="1"/>
          </p:cNvSpPr>
          <p:nvPr/>
        </p:nvSpPr>
        <p:spPr bwMode="auto">
          <a:xfrm>
            <a:off x="2743200" y="3657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78" name="Rectangle 28"/>
          <p:cNvSpPr>
            <a:spLocks noChangeArrowheads="1"/>
          </p:cNvSpPr>
          <p:nvPr/>
        </p:nvSpPr>
        <p:spPr bwMode="auto">
          <a:xfrm>
            <a:off x="2286000" y="3657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79" name="Rectangle 29"/>
          <p:cNvSpPr>
            <a:spLocks noChangeArrowheads="1"/>
          </p:cNvSpPr>
          <p:nvPr/>
        </p:nvSpPr>
        <p:spPr bwMode="auto">
          <a:xfrm>
            <a:off x="1371600" y="3657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N</a:t>
            </a:r>
            <a:r>
              <a:rPr lang="en-US" baseline="-25000"/>
              <a:t>3,0</a:t>
            </a:r>
            <a:endParaRPr lang="en-US"/>
          </a:p>
        </p:txBody>
      </p:sp>
      <p:sp>
        <p:nvSpPr>
          <p:cNvPr id="21580" name="Rectangle 30"/>
          <p:cNvSpPr>
            <a:spLocks noChangeArrowheads="1"/>
          </p:cNvSpPr>
          <p:nvPr/>
        </p:nvSpPr>
        <p:spPr bwMode="auto">
          <a:xfrm>
            <a:off x="2286000" y="3657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N</a:t>
            </a:r>
            <a:r>
              <a:rPr lang="en-US" baseline="-25000"/>
              <a:t>3,2</a:t>
            </a:r>
          </a:p>
        </p:txBody>
      </p:sp>
      <p:sp>
        <p:nvSpPr>
          <p:cNvPr id="21581" name="Rectangle 31"/>
          <p:cNvSpPr>
            <a:spLocks noChangeArrowheads="1"/>
          </p:cNvSpPr>
          <p:nvPr/>
        </p:nvSpPr>
        <p:spPr bwMode="auto">
          <a:xfrm>
            <a:off x="2743200" y="3657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N</a:t>
            </a:r>
            <a:r>
              <a:rPr lang="en-US" baseline="-25000"/>
              <a:t>3,3</a:t>
            </a:r>
          </a:p>
        </p:txBody>
      </p:sp>
      <p:sp>
        <p:nvSpPr>
          <p:cNvPr id="21582" name="Rectangle 32"/>
          <p:cNvSpPr>
            <a:spLocks noChangeArrowheads="1"/>
          </p:cNvSpPr>
          <p:nvPr/>
        </p:nvSpPr>
        <p:spPr bwMode="auto">
          <a:xfrm>
            <a:off x="1828800" y="3657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N</a:t>
            </a:r>
            <a:r>
              <a:rPr lang="en-US" baseline="-25000"/>
              <a:t>3,1</a:t>
            </a:r>
          </a:p>
        </p:txBody>
      </p:sp>
      <p:sp>
        <p:nvSpPr>
          <p:cNvPr id="21583" name="Rectangle 33"/>
          <p:cNvSpPr>
            <a:spLocks noChangeArrowheads="1"/>
          </p:cNvSpPr>
          <p:nvPr/>
        </p:nvSpPr>
        <p:spPr bwMode="auto">
          <a:xfrm>
            <a:off x="1371600" y="2286000"/>
            <a:ext cx="914400" cy="9144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84" name="Rectangle 37"/>
          <p:cNvSpPr>
            <a:spLocks noChangeArrowheads="1"/>
          </p:cNvSpPr>
          <p:nvPr/>
        </p:nvSpPr>
        <p:spPr bwMode="auto">
          <a:xfrm>
            <a:off x="2286000" y="2286000"/>
            <a:ext cx="914400" cy="9144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85" name="Rectangle 39"/>
          <p:cNvSpPr>
            <a:spLocks noChangeArrowheads="1"/>
          </p:cNvSpPr>
          <p:nvPr/>
        </p:nvSpPr>
        <p:spPr bwMode="auto">
          <a:xfrm>
            <a:off x="1371600" y="3200400"/>
            <a:ext cx="914400" cy="9144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86" name="Rectangle 40"/>
          <p:cNvSpPr>
            <a:spLocks noChangeArrowheads="1"/>
          </p:cNvSpPr>
          <p:nvPr/>
        </p:nvSpPr>
        <p:spPr bwMode="auto">
          <a:xfrm>
            <a:off x="2286000" y="3200400"/>
            <a:ext cx="914400" cy="9144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87" name="Rectangle 2"/>
          <p:cNvSpPr>
            <a:spLocks noChangeArrowheads="1"/>
          </p:cNvSpPr>
          <p:nvPr/>
        </p:nvSpPr>
        <p:spPr bwMode="auto">
          <a:xfrm>
            <a:off x="7102475" y="4513263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P</a:t>
            </a:r>
            <a:r>
              <a:rPr lang="en-US" baseline="-25000"/>
              <a:t>0,1</a:t>
            </a:r>
            <a:endParaRPr lang="en-US"/>
          </a:p>
        </p:txBody>
      </p:sp>
      <p:sp>
        <p:nvSpPr>
          <p:cNvPr id="21588" name="Rectangle 3"/>
          <p:cNvSpPr>
            <a:spLocks noChangeArrowheads="1"/>
          </p:cNvSpPr>
          <p:nvPr/>
        </p:nvSpPr>
        <p:spPr bwMode="auto">
          <a:xfrm>
            <a:off x="6645275" y="4513263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P</a:t>
            </a:r>
            <a:r>
              <a:rPr lang="en-US" baseline="-25000"/>
              <a:t>0,0</a:t>
            </a:r>
            <a:endParaRPr lang="en-US"/>
          </a:p>
        </p:txBody>
      </p:sp>
      <p:sp>
        <p:nvSpPr>
          <p:cNvPr id="21589" name="Rectangle 4"/>
          <p:cNvSpPr>
            <a:spLocks noChangeArrowheads="1"/>
          </p:cNvSpPr>
          <p:nvPr/>
        </p:nvSpPr>
        <p:spPr bwMode="auto">
          <a:xfrm>
            <a:off x="6645275" y="4970463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P</a:t>
            </a:r>
            <a:r>
              <a:rPr lang="en-US" baseline="-25000"/>
              <a:t>1,0</a:t>
            </a:r>
          </a:p>
        </p:txBody>
      </p:sp>
      <p:sp>
        <p:nvSpPr>
          <p:cNvPr id="21590" name="Rectangle 5"/>
          <p:cNvSpPr>
            <a:spLocks noChangeArrowheads="1"/>
          </p:cNvSpPr>
          <p:nvPr/>
        </p:nvSpPr>
        <p:spPr bwMode="auto">
          <a:xfrm>
            <a:off x="6645275" y="5427663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91" name="Rectangle 6"/>
          <p:cNvSpPr>
            <a:spLocks noChangeArrowheads="1"/>
          </p:cNvSpPr>
          <p:nvPr/>
        </p:nvSpPr>
        <p:spPr bwMode="auto">
          <a:xfrm>
            <a:off x="6645275" y="5884863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92" name="Rectangle 7"/>
          <p:cNvSpPr>
            <a:spLocks noChangeArrowheads="1"/>
          </p:cNvSpPr>
          <p:nvPr/>
        </p:nvSpPr>
        <p:spPr bwMode="auto">
          <a:xfrm>
            <a:off x="7102475" y="4970463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93" name="Rectangle 8"/>
          <p:cNvSpPr>
            <a:spLocks noChangeArrowheads="1"/>
          </p:cNvSpPr>
          <p:nvPr/>
        </p:nvSpPr>
        <p:spPr bwMode="auto">
          <a:xfrm>
            <a:off x="7102475" y="5427663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94" name="Rectangle 9"/>
          <p:cNvSpPr>
            <a:spLocks noChangeArrowheads="1"/>
          </p:cNvSpPr>
          <p:nvPr/>
        </p:nvSpPr>
        <p:spPr bwMode="auto">
          <a:xfrm>
            <a:off x="7102475" y="5884863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95" name="Rectangle 10"/>
          <p:cNvSpPr>
            <a:spLocks noChangeArrowheads="1"/>
          </p:cNvSpPr>
          <p:nvPr/>
        </p:nvSpPr>
        <p:spPr bwMode="auto">
          <a:xfrm>
            <a:off x="7559675" y="4513263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P</a:t>
            </a:r>
            <a:r>
              <a:rPr lang="en-US" baseline="-25000"/>
              <a:t>0,2</a:t>
            </a:r>
          </a:p>
        </p:txBody>
      </p:sp>
      <p:sp>
        <p:nvSpPr>
          <p:cNvPr id="21596" name="Rectangle 11"/>
          <p:cNvSpPr>
            <a:spLocks noChangeArrowheads="1"/>
          </p:cNvSpPr>
          <p:nvPr/>
        </p:nvSpPr>
        <p:spPr bwMode="auto">
          <a:xfrm>
            <a:off x="7559675" y="4970463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97" name="Rectangle 12"/>
          <p:cNvSpPr>
            <a:spLocks noChangeArrowheads="1"/>
          </p:cNvSpPr>
          <p:nvPr/>
        </p:nvSpPr>
        <p:spPr bwMode="auto">
          <a:xfrm>
            <a:off x="8016875" y="4970463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98" name="Rectangle 13"/>
          <p:cNvSpPr>
            <a:spLocks noChangeArrowheads="1"/>
          </p:cNvSpPr>
          <p:nvPr/>
        </p:nvSpPr>
        <p:spPr bwMode="auto">
          <a:xfrm>
            <a:off x="8016875" y="5427663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99" name="Rectangle 14"/>
          <p:cNvSpPr>
            <a:spLocks noChangeArrowheads="1"/>
          </p:cNvSpPr>
          <p:nvPr/>
        </p:nvSpPr>
        <p:spPr bwMode="auto">
          <a:xfrm>
            <a:off x="8016875" y="4513263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P</a:t>
            </a:r>
            <a:r>
              <a:rPr lang="en-US" baseline="-25000"/>
              <a:t>0,3</a:t>
            </a:r>
          </a:p>
        </p:txBody>
      </p:sp>
      <p:sp>
        <p:nvSpPr>
          <p:cNvPr id="21600" name="Rectangle 15"/>
          <p:cNvSpPr>
            <a:spLocks noChangeArrowheads="1"/>
          </p:cNvSpPr>
          <p:nvPr/>
        </p:nvSpPr>
        <p:spPr bwMode="auto">
          <a:xfrm>
            <a:off x="7559675" y="5427663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601" name="Rectangle 16"/>
          <p:cNvSpPr>
            <a:spLocks noChangeArrowheads="1"/>
          </p:cNvSpPr>
          <p:nvPr/>
        </p:nvSpPr>
        <p:spPr bwMode="auto">
          <a:xfrm>
            <a:off x="7559675" y="5884863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602" name="Rectangle 17"/>
          <p:cNvSpPr>
            <a:spLocks noChangeArrowheads="1"/>
          </p:cNvSpPr>
          <p:nvPr/>
        </p:nvSpPr>
        <p:spPr bwMode="auto">
          <a:xfrm>
            <a:off x="8016875" y="5884863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603" name="Rectangle 18"/>
          <p:cNvSpPr>
            <a:spLocks noChangeArrowheads="1"/>
          </p:cNvSpPr>
          <p:nvPr/>
        </p:nvSpPr>
        <p:spPr bwMode="auto">
          <a:xfrm>
            <a:off x="7102475" y="4970463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P</a:t>
            </a:r>
            <a:r>
              <a:rPr lang="en-US" baseline="-25000"/>
              <a:t>1,1</a:t>
            </a:r>
          </a:p>
        </p:txBody>
      </p:sp>
      <p:sp>
        <p:nvSpPr>
          <p:cNvPr id="21604" name="Rectangle 19"/>
          <p:cNvSpPr>
            <a:spLocks noChangeArrowheads="1"/>
          </p:cNvSpPr>
          <p:nvPr/>
        </p:nvSpPr>
        <p:spPr bwMode="auto">
          <a:xfrm>
            <a:off x="6645275" y="5427663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P</a:t>
            </a:r>
            <a:r>
              <a:rPr lang="en-US" baseline="-25000"/>
              <a:t>2,0</a:t>
            </a:r>
            <a:endParaRPr lang="en-US"/>
          </a:p>
        </p:txBody>
      </p:sp>
      <p:sp>
        <p:nvSpPr>
          <p:cNvPr id="21605" name="Rectangle 20"/>
          <p:cNvSpPr>
            <a:spLocks noChangeArrowheads="1"/>
          </p:cNvSpPr>
          <p:nvPr/>
        </p:nvSpPr>
        <p:spPr bwMode="auto">
          <a:xfrm>
            <a:off x="7559675" y="5427663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P</a:t>
            </a:r>
            <a:r>
              <a:rPr lang="en-US" baseline="-25000"/>
              <a:t>2,2</a:t>
            </a:r>
          </a:p>
        </p:txBody>
      </p:sp>
      <p:sp>
        <p:nvSpPr>
          <p:cNvPr id="21606" name="Rectangle 21"/>
          <p:cNvSpPr>
            <a:spLocks noChangeArrowheads="1"/>
          </p:cNvSpPr>
          <p:nvPr/>
        </p:nvSpPr>
        <p:spPr bwMode="auto">
          <a:xfrm>
            <a:off x="8016875" y="5427663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P</a:t>
            </a:r>
            <a:r>
              <a:rPr lang="en-US" baseline="-25000"/>
              <a:t>2,3</a:t>
            </a:r>
          </a:p>
        </p:txBody>
      </p:sp>
      <p:sp>
        <p:nvSpPr>
          <p:cNvPr id="21607" name="Rectangle 22"/>
          <p:cNvSpPr>
            <a:spLocks noChangeArrowheads="1"/>
          </p:cNvSpPr>
          <p:nvPr/>
        </p:nvSpPr>
        <p:spPr bwMode="auto">
          <a:xfrm>
            <a:off x="7102475" y="5427663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P</a:t>
            </a:r>
            <a:r>
              <a:rPr lang="en-US" baseline="-25000"/>
              <a:t>2,1</a:t>
            </a:r>
          </a:p>
        </p:txBody>
      </p:sp>
      <p:sp>
        <p:nvSpPr>
          <p:cNvPr id="21608" name="Rectangle 23"/>
          <p:cNvSpPr>
            <a:spLocks noChangeArrowheads="1"/>
          </p:cNvSpPr>
          <p:nvPr/>
        </p:nvSpPr>
        <p:spPr bwMode="auto">
          <a:xfrm>
            <a:off x="8016875" y="4970463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P</a:t>
            </a:r>
            <a:r>
              <a:rPr lang="en-US" baseline="-25000"/>
              <a:t>1,3</a:t>
            </a:r>
          </a:p>
        </p:txBody>
      </p:sp>
      <p:sp>
        <p:nvSpPr>
          <p:cNvPr id="21609" name="Rectangle 24"/>
          <p:cNvSpPr>
            <a:spLocks noChangeArrowheads="1"/>
          </p:cNvSpPr>
          <p:nvPr/>
        </p:nvSpPr>
        <p:spPr bwMode="auto">
          <a:xfrm>
            <a:off x="7559675" y="4970463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P</a:t>
            </a:r>
            <a:r>
              <a:rPr lang="en-US" baseline="-25000"/>
              <a:t>1,2</a:t>
            </a:r>
          </a:p>
        </p:txBody>
      </p:sp>
      <p:sp>
        <p:nvSpPr>
          <p:cNvPr id="21610" name="Rectangle 25"/>
          <p:cNvSpPr>
            <a:spLocks noChangeArrowheads="1"/>
          </p:cNvSpPr>
          <p:nvPr/>
        </p:nvSpPr>
        <p:spPr bwMode="auto">
          <a:xfrm>
            <a:off x="6645275" y="5884863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611" name="Rectangle 26"/>
          <p:cNvSpPr>
            <a:spLocks noChangeArrowheads="1"/>
          </p:cNvSpPr>
          <p:nvPr/>
        </p:nvSpPr>
        <p:spPr bwMode="auto">
          <a:xfrm>
            <a:off x="7102475" y="5884863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612" name="Rectangle 27"/>
          <p:cNvSpPr>
            <a:spLocks noChangeArrowheads="1"/>
          </p:cNvSpPr>
          <p:nvPr/>
        </p:nvSpPr>
        <p:spPr bwMode="auto">
          <a:xfrm>
            <a:off x="8016875" y="5884863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613" name="Rectangle 28"/>
          <p:cNvSpPr>
            <a:spLocks noChangeArrowheads="1"/>
          </p:cNvSpPr>
          <p:nvPr/>
        </p:nvSpPr>
        <p:spPr bwMode="auto">
          <a:xfrm>
            <a:off x="7559675" y="5884863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614" name="Rectangle 29"/>
          <p:cNvSpPr>
            <a:spLocks noChangeArrowheads="1"/>
          </p:cNvSpPr>
          <p:nvPr/>
        </p:nvSpPr>
        <p:spPr bwMode="auto">
          <a:xfrm>
            <a:off x="6645275" y="5884863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P</a:t>
            </a:r>
            <a:r>
              <a:rPr lang="en-US" baseline="-25000"/>
              <a:t>3,0</a:t>
            </a:r>
            <a:endParaRPr lang="en-US"/>
          </a:p>
        </p:txBody>
      </p:sp>
      <p:sp>
        <p:nvSpPr>
          <p:cNvPr id="21615" name="Rectangle 30"/>
          <p:cNvSpPr>
            <a:spLocks noChangeArrowheads="1"/>
          </p:cNvSpPr>
          <p:nvPr/>
        </p:nvSpPr>
        <p:spPr bwMode="auto">
          <a:xfrm>
            <a:off x="7559675" y="5884863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P</a:t>
            </a:r>
            <a:r>
              <a:rPr lang="en-US" baseline="-25000"/>
              <a:t>3,2</a:t>
            </a:r>
          </a:p>
        </p:txBody>
      </p:sp>
      <p:sp>
        <p:nvSpPr>
          <p:cNvPr id="21616" name="Rectangle 31"/>
          <p:cNvSpPr>
            <a:spLocks noChangeArrowheads="1"/>
          </p:cNvSpPr>
          <p:nvPr/>
        </p:nvSpPr>
        <p:spPr bwMode="auto">
          <a:xfrm>
            <a:off x="8016875" y="5884863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P</a:t>
            </a:r>
            <a:r>
              <a:rPr lang="en-US" baseline="-25000"/>
              <a:t>3,3</a:t>
            </a:r>
          </a:p>
        </p:txBody>
      </p:sp>
      <p:sp>
        <p:nvSpPr>
          <p:cNvPr id="21617" name="Rectangle 32"/>
          <p:cNvSpPr>
            <a:spLocks noChangeArrowheads="1"/>
          </p:cNvSpPr>
          <p:nvPr/>
        </p:nvSpPr>
        <p:spPr bwMode="auto">
          <a:xfrm>
            <a:off x="7102475" y="5884863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P</a:t>
            </a:r>
            <a:r>
              <a:rPr lang="en-US" baseline="-25000"/>
              <a:t>3,1</a:t>
            </a:r>
          </a:p>
        </p:txBody>
      </p:sp>
      <p:sp>
        <p:nvSpPr>
          <p:cNvPr id="21618" name="Rectangle 33"/>
          <p:cNvSpPr>
            <a:spLocks noChangeArrowheads="1"/>
          </p:cNvSpPr>
          <p:nvPr/>
        </p:nvSpPr>
        <p:spPr bwMode="auto">
          <a:xfrm>
            <a:off x="6645275" y="4513263"/>
            <a:ext cx="914400" cy="9144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619" name="Rectangle 37"/>
          <p:cNvSpPr>
            <a:spLocks noChangeArrowheads="1"/>
          </p:cNvSpPr>
          <p:nvPr/>
        </p:nvSpPr>
        <p:spPr bwMode="auto">
          <a:xfrm>
            <a:off x="7559675" y="4513263"/>
            <a:ext cx="914400" cy="9144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620" name="Rectangle 39"/>
          <p:cNvSpPr>
            <a:spLocks noChangeArrowheads="1"/>
          </p:cNvSpPr>
          <p:nvPr/>
        </p:nvSpPr>
        <p:spPr bwMode="auto">
          <a:xfrm>
            <a:off x="6645275" y="5427663"/>
            <a:ext cx="914400" cy="9144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621" name="Rectangle 40"/>
          <p:cNvSpPr>
            <a:spLocks noChangeArrowheads="1"/>
          </p:cNvSpPr>
          <p:nvPr/>
        </p:nvSpPr>
        <p:spPr bwMode="auto">
          <a:xfrm>
            <a:off x="7559675" y="5427663"/>
            <a:ext cx="914400" cy="9144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622" name="Rectangle 2"/>
          <p:cNvSpPr>
            <a:spLocks noChangeArrowheads="1"/>
          </p:cNvSpPr>
          <p:nvPr/>
        </p:nvSpPr>
        <p:spPr bwMode="auto">
          <a:xfrm>
            <a:off x="5010150" y="4513263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M</a:t>
            </a:r>
            <a:r>
              <a:rPr lang="en-US" baseline="-25000"/>
              <a:t>0,1</a:t>
            </a:r>
            <a:endParaRPr lang="en-US"/>
          </a:p>
        </p:txBody>
      </p:sp>
      <p:sp>
        <p:nvSpPr>
          <p:cNvPr id="21623" name="Rectangle 3"/>
          <p:cNvSpPr>
            <a:spLocks noChangeArrowheads="1"/>
          </p:cNvSpPr>
          <p:nvPr/>
        </p:nvSpPr>
        <p:spPr bwMode="auto">
          <a:xfrm>
            <a:off x="4552950" y="4513263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M</a:t>
            </a:r>
            <a:r>
              <a:rPr lang="en-US" baseline="-25000"/>
              <a:t>0,0</a:t>
            </a:r>
            <a:endParaRPr lang="en-US"/>
          </a:p>
        </p:txBody>
      </p:sp>
      <p:sp>
        <p:nvSpPr>
          <p:cNvPr id="21624" name="Rectangle 4"/>
          <p:cNvSpPr>
            <a:spLocks noChangeArrowheads="1"/>
          </p:cNvSpPr>
          <p:nvPr/>
        </p:nvSpPr>
        <p:spPr bwMode="auto">
          <a:xfrm>
            <a:off x="4552950" y="4970463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M</a:t>
            </a:r>
            <a:r>
              <a:rPr lang="en-US" baseline="-25000"/>
              <a:t>1,0</a:t>
            </a:r>
          </a:p>
        </p:txBody>
      </p:sp>
      <p:sp>
        <p:nvSpPr>
          <p:cNvPr id="21625" name="Rectangle 7"/>
          <p:cNvSpPr>
            <a:spLocks noChangeArrowheads="1"/>
          </p:cNvSpPr>
          <p:nvPr/>
        </p:nvSpPr>
        <p:spPr bwMode="auto">
          <a:xfrm>
            <a:off x="5010150" y="4970463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626" name="Rectangle 18"/>
          <p:cNvSpPr>
            <a:spLocks noChangeArrowheads="1"/>
          </p:cNvSpPr>
          <p:nvPr/>
        </p:nvSpPr>
        <p:spPr bwMode="auto">
          <a:xfrm>
            <a:off x="5010150" y="4970463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M</a:t>
            </a:r>
            <a:r>
              <a:rPr lang="en-US" baseline="-25000"/>
              <a:t>1,1</a:t>
            </a:r>
          </a:p>
        </p:txBody>
      </p:sp>
      <p:sp>
        <p:nvSpPr>
          <p:cNvPr id="21627" name="Rectangle 33"/>
          <p:cNvSpPr>
            <a:spLocks noChangeArrowheads="1"/>
          </p:cNvSpPr>
          <p:nvPr/>
        </p:nvSpPr>
        <p:spPr bwMode="auto">
          <a:xfrm>
            <a:off x="4552950" y="4513263"/>
            <a:ext cx="914400" cy="9144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628" name="Rectangle 2"/>
          <p:cNvSpPr>
            <a:spLocks noChangeArrowheads="1"/>
          </p:cNvSpPr>
          <p:nvPr/>
        </p:nvSpPr>
        <p:spPr bwMode="auto">
          <a:xfrm>
            <a:off x="7278688" y="24384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N</a:t>
            </a:r>
            <a:r>
              <a:rPr lang="en-US" baseline="-25000"/>
              <a:t>0,1</a:t>
            </a:r>
            <a:endParaRPr lang="en-US"/>
          </a:p>
        </p:txBody>
      </p:sp>
      <p:sp>
        <p:nvSpPr>
          <p:cNvPr id="21629" name="Rectangle 3"/>
          <p:cNvSpPr>
            <a:spLocks noChangeArrowheads="1"/>
          </p:cNvSpPr>
          <p:nvPr/>
        </p:nvSpPr>
        <p:spPr bwMode="auto">
          <a:xfrm>
            <a:off x="6821488" y="24384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N</a:t>
            </a:r>
            <a:r>
              <a:rPr lang="en-US" baseline="-25000"/>
              <a:t>0,0</a:t>
            </a:r>
            <a:endParaRPr lang="en-US"/>
          </a:p>
        </p:txBody>
      </p:sp>
      <p:sp>
        <p:nvSpPr>
          <p:cNvPr id="21630" name="Rectangle 4"/>
          <p:cNvSpPr>
            <a:spLocks noChangeArrowheads="1"/>
          </p:cNvSpPr>
          <p:nvPr/>
        </p:nvSpPr>
        <p:spPr bwMode="auto">
          <a:xfrm>
            <a:off x="6821488" y="2895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N</a:t>
            </a:r>
            <a:r>
              <a:rPr lang="en-US" baseline="-25000"/>
              <a:t>1,0</a:t>
            </a:r>
          </a:p>
        </p:txBody>
      </p:sp>
      <p:sp>
        <p:nvSpPr>
          <p:cNvPr id="21631" name="Rectangle 7"/>
          <p:cNvSpPr>
            <a:spLocks noChangeArrowheads="1"/>
          </p:cNvSpPr>
          <p:nvPr/>
        </p:nvSpPr>
        <p:spPr bwMode="auto">
          <a:xfrm>
            <a:off x="7278688" y="2895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632" name="Rectangle 18"/>
          <p:cNvSpPr>
            <a:spLocks noChangeArrowheads="1"/>
          </p:cNvSpPr>
          <p:nvPr/>
        </p:nvSpPr>
        <p:spPr bwMode="auto">
          <a:xfrm>
            <a:off x="7278688" y="2895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N</a:t>
            </a:r>
            <a:r>
              <a:rPr lang="en-US" baseline="-25000"/>
              <a:t>1,1</a:t>
            </a:r>
          </a:p>
        </p:txBody>
      </p:sp>
      <p:sp>
        <p:nvSpPr>
          <p:cNvPr id="21633" name="Rectangle 33"/>
          <p:cNvSpPr>
            <a:spLocks noChangeArrowheads="1"/>
          </p:cNvSpPr>
          <p:nvPr/>
        </p:nvSpPr>
        <p:spPr bwMode="auto">
          <a:xfrm>
            <a:off x="6821488" y="2438400"/>
            <a:ext cx="914400" cy="9144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5815393-53E7-4F09-809A-6D8C8236906C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Line 60"/>
          <p:cNvSpPr>
            <a:spLocks noChangeShapeType="1"/>
          </p:cNvSpPr>
          <p:nvPr/>
        </p:nvSpPr>
        <p:spPr bwMode="auto">
          <a:xfrm>
            <a:off x="6934200" y="3124200"/>
            <a:ext cx="0" cy="1600200"/>
          </a:xfrm>
          <a:prstGeom prst="line">
            <a:avLst/>
          </a:prstGeom>
          <a:noFill/>
          <a:ln w="444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31" name="Line 60"/>
          <p:cNvSpPr>
            <a:spLocks noChangeShapeType="1"/>
          </p:cNvSpPr>
          <p:nvPr/>
        </p:nvSpPr>
        <p:spPr bwMode="auto">
          <a:xfrm>
            <a:off x="7086600" y="3124200"/>
            <a:ext cx="0" cy="2133600"/>
          </a:xfrm>
          <a:prstGeom prst="line">
            <a:avLst/>
          </a:prstGeom>
          <a:noFill/>
          <a:ln w="444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32" name="Line 60"/>
          <p:cNvSpPr>
            <a:spLocks noChangeShapeType="1"/>
          </p:cNvSpPr>
          <p:nvPr/>
        </p:nvSpPr>
        <p:spPr bwMode="auto">
          <a:xfrm flipH="1">
            <a:off x="7315200" y="3124200"/>
            <a:ext cx="15875" cy="1600200"/>
          </a:xfrm>
          <a:prstGeom prst="line">
            <a:avLst/>
          </a:prstGeom>
          <a:noFill/>
          <a:ln w="444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33" name="Line 60"/>
          <p:cNvSpPr>
            <a:spLocks noChangeShapeType="1"/>
          </p:cNvSpPr>
          <p:nvPr/>
        </p:nvSpPr>
        <p:spPr bwMode="auto">
          <a:xfrm flipH="1">
            <a:off x="7467600" y="3200400"/>
            <a:ext cx="39688" cy="2057400"/>
          </a:xfrm>
          <a:prstGeom prst="line">
            <a:avLst/>
          </a:prstGeom>
          <a:noFill/>
          <a:ln w="444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34" name="Line 61"/>
          <p:cNvSpPr>
            <a:spLocks noChangeShapeType="1"/>
          </p:cNvSpPr>
          <p:nvPr/>
        </p:nvSpPr>
        <p:spPr bwMode="auto">
          <a:xfrm flipV="1">
            <a:off x="5145088" y="4724400"/>
            <a:ext cx="1712912" cy="17463"/>
          </a:xfrm>
          <a:prstGeom prst="line">
            <a:avLst/>
          </a:prstGeom>
          <a:noFill/>
          <a:ln w="444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35" name="Line 61"/>
          <p:cNvSpPr>
            <a:spLocks noChangeShapeType="1"/>
          </p:cNvSpPr>
          <p:nvPr/>
        </p:nvSpPr>
        <p:spPr bwMode="auto">
          <a:xfrm>
            <a:off x="5145088" y="5181600"/>
            <a:ext cx="1712912" cy="0"/>
          </a:xfrm>
          <a:prstGeom prst="line">
            <a:avLst/>
          </a:prstGeom>
          <a:noFill/>
          <a:ln w="444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36" name="Line 61"/>
          <p:cNvSpPr>
            <a:spLocks noChangeShapeType="1"/>
          </p:cNvSpPr>
          <p:nvPr/>
        </p:nvSpPr>
        <p:spPr bwMode="auto">
          <a:xfrm>
            <a:off x="5145088" y="4876800"/>
            <a:ext cx="2170112" cy="0"/>
          </a:xfrm>
          <a:prstGeom prst="line">
            <a:avLst/>
          </a:prstGeom>
          <a:noFill/>
          <a:ln w="444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37" name="Line 61"/>
          <p:cNvSpPr>
            <a:spLocks noChangeShapeType="1"/>
          </p:cNvSpPr>
          <p:nvPr/>
        </p:nvSpPr>
        <p:spPr bwMode="auto">
          <a:xfrm>
            <a:off x="5145088" y="5334000"/>
            <a:ext cx="2170112" cy="0"/>
          </a:xfrm>
          <a:prstGeom prst="line">
            <a:avLst/>
          </a:prstGeom>
          <a:noFill/>
          <a:ln w="444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Work for Block (0,0)</a:t>
            </a:r>
          </a:p>
        </p:txBody>
      </p:sp>
      <p:sp>
        <p:nvSpPr>
          <p:cNvPr id="22539" name="TextBox 133"/>
          <p:cNvSpPr txBox="1">
            <a:spLocks noChangeArrowheads="1"/>
          </p:cNvSpPr>
          <p:nvPr/>
        </p:nvSpPr>
        <p:spPr bwMode="auto">
          <a:xfrm>
            <a:off x="6096000" y="2590800"/>
            <a:ext cx="496888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Palatino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Palatino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9pPr>
          </a:lstStyle>
          <a:p>
            <a:pPr eaLnBrk="1" hangingPunct="1"/>
            <a:r>
              <a:rPr lang="en-US"/>
              <a:t>SM</a:t>
            </a:r>
          </a:p>
        </p:txBody>
      </p:sp>
      <p:sp>
        <p:nvSpPr>
          <p:cNvPr id="22540" name="TextBox 134"/>
          <p:cNvSpPr txBox="1">
            <a:spLocks noChangeArrowheads="1"/>
          </p:cNvSpPr>
          <p:nvPr/>
        </p:nvSpPr>
        <p:spPr bwMode="auto">
          <a:xfrm>
            <a:off x="4648200" y="4038600"/>
            <a:ext cx="496888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Palatino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Palatino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9pPr>
          </a:lstStyle>
          <a:p>
            <a:pPr eaLnBrk="1" hangingPunct="1"/>
            <a:r>
              <a:rPr lang="en-US"/>
              <a:t>SM</a:t>
            </a:r>
          </a:p>
        </p:txBody>
      </p:sp>
      <p:sp>
        <p:nvSpPr>
          <p:cNvPr id="22541" name="Rectangle 2"/>
          <p:cNvSpPr>
            <a:spLocks noChangeArrowheads="1"/>
          </p:cNvSpPr>
          <p:nvPr/>
        </p:nvSpPr>
        <p:spPr bwMode="auto">
          <a:xfrm>
            <a:off x="1828800" y="44958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M</a:t>
            </a:r>
            <a:r>
              <a:rPr lang="en-US" baseline="-25000"/>
              <a:t>0,1</a:t>
            </a:r>
            <a:endParaRPr lang="en-US"/>
          </a:p>
        </p:txBody>
      </p:sp>
      <p:sp>
        <p:nvSpPr>
          <p:cNvPr id="22542" name="Rectangle 3"/>
          <p:cNvSpPr>
            <a:spLocks noChangeArrowheads="1"/>
          </p:cNvSpPr>
          <p:nvPr/>
        </p:nvSpPr>
        <p:spPr bwMode="auto">
          <a:xfrm>
            <a:off x="1371600" y="44958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M</a:t>
            </a:r>
            <a:r>
              <a:rPr lang="en-US" baseline="-25000"/>
              <a:t>0,0</a:t>
            </a:r>
            <a:endParaRPr lang="en-US"/>
          </a:p>
        </p:txBody>
      </p:sp>
      <p:sp>
        <p:nvSpPr>
          <p:cNvPr id="22543" name="Rectangle 4"/>
          <p:cNvSpPr>
            <a:spLocks noChangeArrowheads="1"/>
          </p:cNvSpPr>
          <p:nvPr/>
        </p:nvSpPr>
        <p:spPr bwMode="auto">
          <a:xfrm>
            <a:off x="1371600" y="49530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M</a:t>
            </a:r>
            <a:r>
              <a:rPr lang="en-US" baseline="-25000"/>
              <a:t>1,0</a:t>
            </a:r>
          </a:p>
        </p:txBody>
      </p:sp>
      <p:sp>
        <p:nvSpPr>
          <p:cNvPr id="22544" name="Rectangle 5"/>
          <p:cNvSpPr>
            <a:spLocks noChangeArrowheads="1"/>
          </p:cNvSpPr>
          <p:nvPr/>
        </p:nvSpPr>
        <p:spPr bwMode="auto">
          <a:xfrm>
            <a:off x="1371600" y="54102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45" name="Rectangle 6"/>
          <p:cNvSpPr>
            <a:spLocks noChangeArrowheads="1"/>
          </p:cNvSpPr>
          <p:nvPr/>
        </p:nvSpPr>
        <p:spPr bwMode="auto">
          <a:xfrm>
            <a:off x="1371600" y="58674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46" name="Rectangle 7"/>
          <p:cNvSpPr>
            <a:spLocks noChangeArrowheads="1"/>
          </p:cNvSpPr>
          <p:nvPr/>
        </p:nvSpPr>
        <p:spPr bwMode="auto">
          <a:xfrm>
            <a:off x="1828800" y="49530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47" name="Rectangle 8"/>
          <p:cNvSpPr>
            <a:spLocks noChangeArrowheads="1"/>
          </p:cNvSpPr>
          <p:nvPr/>
        </p:nvSpPr>
        <p:spPr bwMode="auto">
          <a:xfrm>
            <a:off x="1828800" y="54102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48" name="Rectangle 9"/>
          <p:cNvSpPr>
            <a:spLocks noChangeArrowheads="1"/>
          </p:cNvSpPr>
          <p:nvPr/>
        </p:nvSpPr>
        <p:spPr bwMode="auto">
          <a:xfrm>
            <a:off x="1828800" y="58674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49" name="Rectangle 10"/>
          <p:cNvSpPr>
            <a:spLocks noChangeArrowheads="1"/>
          </p:cNvSpPr>
          <p:nvPr/>
        </p:nvSpPr>
        <p:spPr bwMode="auto">
          <a:xfrm>
            <a:off x="2286000" y="44958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M</a:t>
            </a:r>
            <a:r>
              <a:rPr lang="en-US" baseline="-25000"/>
              <a:t>0,2</a:t>
            </a:r>
          </a:p>
        </p:txBody>
      </p:sp>
      <p:sp>
        <p:nvSpPr>
          <p:cNvPr id="22550" name="Rectangle 11"/>
          <p:cNvSpPr>
            <a:spLocks noChangeArrowheads="1"/>
          </p:cNvSpPr>
          <p:nvPr/>
        </p:nvSpPr>
        <p:spPr bwMode="auto">
          <a:xfrm>
            <a:off x="2286000" y="49530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51" name="Rectangle 12"/>
          <p:cNvSpPr>
            <a:spLocks noChangeArrowheads="1"/>
          </p:cNvSpPr>
          <p:nvPr/>
        </p:nvSpPr>
        <p:spPr bwMode="auto">
          <a:xfrm>
            <a:off x="2743200" y="49530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52" name="Rectangle 13"/>
          <p:cNvSpPr>
            <a:spLocks noChangeArrowheads="1"/>
          </p:cNvSpPr>
          <p:nvPr/>
        </p:nvSpPr>
        <p:spPr bwMode="auto">
          <a:xfrm>
            <a:off x="2743200" y="54102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53" name="Rectangle 14"/>
          <p:cNvSpPr>
            <a:spLocks noChangeArrowheads="1"/>
          </p:cNvSpPr>
          <p:nvPr/>
        </p:nvSpPr>
        <p:spPr bwMode="auto">
          <a:xfrm>
            <a:off x="2743200" y="44958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M</a:t>
            </a:r>
            <a:r>
              <a:rPr lang="en-US" baseline="-25000"/>
              <a:t>0,3</a:t>
            </a:r>
          </a:p>
        </p:txBody>
      </p:sp>
      <p:sp>
        <p:nvSpPr>
          <p:cNvPr id="22554" name="Rectangle 15"/>
          <p:cNvSpPr>
            <a:spLocks noChangeArrowheads="1"/>
          </p:cNvSpPr>
          <p:nvPr/>
        </p:nvSpPr>
        <p:spPr bwMode="auto">
          <a:xfrm>
            <a:off x="2286000" y="54102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55" name="Rectangle 16"/>
          <p:cNvSpPr>
            <a:spLocks noChangeArrowheads="1"/>
          </p:cNvSpPr>
          <p:nvPr/>
        </p:nvSpPr>
        <p:spPr bwMode="auto">
          <a:xfrm>
            <a:off x="2286000" y="58674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56" name="Rectangle 17"/>
          <p:cNvSpPr>
            <a:spLocks noChangeArrowheads="1"/>
          </p:cNvSpPr>
          <p:nvPr/>
        </p:nvSpPr>
        <p:spPr bwMode="auto">
          <a:xfrm>
            <a:off x="2743200" y="58674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57" name="Rectangle 18"/>
          <p:cNvSpPr>
            <a:spLocks noChangeArrowheads="1"/>
          </p:cNvSpPr>
          <p:nvPr/>
        </p:nvSpPr>
        <p:spPr bwMode="auto">
          <a:xfrm>
            <a:off x="1828800" y="49530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M</a:t>
            </a:r>
            <a:r>
              <a:rPr lang="en-US" baseline="-25000"/>
              <a:t>1,1</a:t>
            </a:r>
          </a:p>
        </p:txBody>
      </p:sp>
      <p:sp>
        <p:nvSpPr>
          <p:cNvPr id="22558" name="Rectangle 19"/>
          <p:cNvSpPr>
            <a:spLocks noChangeArrowheads="1"/>
          </p:cNvSpPr>
          <p:nvPr/>
        </p:nvSpPr>
        <p:spPr bwMode="auto">
          <a:xfrm>
            <a:off x="1371600" y="54102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M</a:t>
            </a:r>
            <a:r>
              <a:rPr lang="en-US" baseline="-25000"/>
              <a:t>2,0</a:t>
            </a:r>
            <a:endParaRPr lang="en-US"/>
          </a:p>
        </p:txBody>
      </p:sp>
      <p:sp>
        <p:nvSpPr>
          <p:cNvPr id="22559" name="Rectangle 20"/>
          <p:cNvSpPr>
            <a:spLocks noChangeArrowheads="1"/>
          </p:cNvSpPr>
          <p:nvPr/>
        </p:nvSpPr>
        <p:spPr bwMode="auto">
          <a:xfrm>
            <a:off x="2286000" y="54102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M</a:t>
            </a:r>
            <a:r>
              <a:rPr lang="en-US" baseline="-25000"/>
              <a:t>2,2</a:t>
            </a:r>
          </a:p>
        </p:txBody>
      </p:sp>
      <p:sp>
        <p:nvSpPr>
          <p:cNvPr id="22560" name="Rectangle 21"/>
          <p:cNvSpPr>
            <a:spLocks noChangeArrowheads="1"/>
          </p:cNvSpPr>
          <p:nvPr/>
        </p:nvSpPr>
        <p:spPr bwMode="auto">
          <a:xfrm>
            <a:off x="2743200" y="54102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M</a:t>
            </a:r>
            <a:r>
              <a:rPr lang="en-US" baseline="-25000"/>
              <a:t>2,3</a:t>
            </a:r>
          </a:p>
        </p:txBody>
      </p:sp>
      <p:sp>
        <p:nvSpPr>
          <p:cNvPr id="22561" name="Rectangle 22"/>
          <p:cNvSpPr>
            <a:spLocks noChangeArrowheads="1"/>
          </p:cNvSpPr>
          <p:nvPr/>
        </p:nvSpPr>
        <p:spPr bwMode="auto">
          <a:xfrm>
            <a:off x="1828800" y="54102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M</a:t>
            </a:r>
            <a:r>
              <a:rPr lang="en-US" baseline="-25000"/>
              <a:t>2,1</a:t>
            </a:r>
          </a:p>
        </p:txBody>
      </p:sp>
      <p:sp>
        <p:nvSpPr>
          <p:cNvPr id="22562" name="Rectangle 23"/>
          <p:cNvSpPr>
            <a:spLocks noChangeArrowheads="1"/>
          </p:cNvSpPr>
          <p:nvPr/>
        </p:nvSpPr>
        <p:spPr bwMode="auto">
          <a:xfrm>
            <a:off x="2743200" y="49530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M</a:t>
            </a:r>
            <a:r>
              <a:rPr lang="en-US" baseline="-25000"/>
              <a:t>1,3</a:t>
            </a:r>
          </a:p>
        </p:txBody>
      </p:sp>
      <p:sp>
        <p:nvSpPr>
          <p:cNvPr id="22563" name="Rectangle 24"/>
          <p:cNvSpPr>
            <a:spLocks noChangeArrowheads="1"/>
          </p:cNvSpPr>
          <p:nvPr/>
        </p:nvSpPr>
        <p:spPr bwMode="auto">
          <a:xfrm>
            <a:off x="2286000" y="49530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M</a:t>
            </a:r>
            <a:r>
              <a:rPr lang="en-US" baseline="-25000"/>
              <a:t>1,2</a:t>
            </a:r>
          </a:p>
        </p:txBody>
      </p:sp>
      <p:sp>
        <p:nvSpPr>
          <p:cNvPr id="22564" name="Rectangle 25"/>
          <p:cNvSpPr>
            <a:spLocks noChangeArrowheads="1"/>
          </p:cNvSpPr>
          <p:nvPr/>
        </p:nvSpPr>
        <p:spPr bwMode="auto">
          <a:xfrm>
            <a:off x="1371600" y="58674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65" name="Rectangle 26"/>
          <p:cNvSpPr>
            <a:spLocks noChangeArrowheads="1"/>
          </p:cNvSpPr>
          <p:nvPr/>
        </p:nvSpPr>
        <p:spPr bwMode="auto">
          <a:xfrm>
            <a:off x="1828800" y="58674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66" name="Rectangle 27"/>
          <p:cNvSpPr>
            <a:spLocks noChangeArrowheads="1"/>
          </p:cNvSpPr>
          <p:nvPr/>
        </p:nvSpPr>
        <p:spPr bwMode="auto">
          <a:xfrm>
            <a:off x="2743200" y="58674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67" name="Rectangle 28"/>
          <p:cNvSpPr>
            <a:spLocks noChangeArrowheads="1"/>
          </p:cNvSpPr>
          <p:nvPr/>
        </p:nvSpPr>
        <p:spPr bwMode="auto">
          <a:xfrm>
            <a:off x="2286000" y="58674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68" name="Rectangle 29"/>
          <p:cNvSpPr>
            <a:spLocks noChangeArrowheads="1"/>
          </p:cNvSpPr>
          <p:nvPr/>
        </p:nvSpPr>
        <p:spPr bwMode="auto">
          <a:xfrm>
            <a:off x="1371600" y="58674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M</a:t>
            </a:r>
            <a:r>
              <a:rPr lang="en-US" baseline="-25000"/>
              <a:t>3,0</a:t>
            </a:r>
            <a:endParaRPr lang="en-US"/>
          </a:p>
        </p:txBody>
      </p:sp>
      <p:sp>
        <p:nvSpPr>
          <p:cNvPr id="22569" name="Rectangle 30"/>
          <p:cNvSpPr>
            <a:spLocks noChangeArrowheads="1"/>
          </p:cNvSpPr>
          <p:nvPr/>
        </p:nvSpPr>
        <p:spPr bwMode="auto">
          <a:xfrm>
            <a:off x="2286000" y="58674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M</a:t>
            </a:r>
            <a:r>
              <a:rPr lang="en-US" baseline="-25000"/>
              <a:t>3,2</a:t>
            </a:r>
          </a:p>
        </p:txBody>
      </p:sp>
      <p:sp>
        <p:nvSpPr>
          <p:cNvPr id="22570" name="Rectangle 31"/>
          <p:cNvSpPr>
            <a:spLocks noChangeArrowheads="1"/>
          </p:cNvSpPr>
          <p:nvPr/>
        </p:nvSpPr>
        <p:spPr bwMode="auto">
          <a:xfrm>
            <a:off x="2743200" y="58674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M</a:t>
            </a:r>
            <a:r>
              <a:rPr lang="en-US" baseline="-25000"/>
              <a:t>3,3</a:t>
            </a:r>
          </a:p>
        </p:txBody>
      </p:sp>
      <p:sp>
        <p:nvSpPr>
          <p:cNvPr id="22571" name="Rectangle 32"/>
          <p:cNvSpPr>
            <a:spLocks noChangeArrowheads="1"/>
          </p:cNvSpPr>
          <p:nvPr/>
        </p:nvSpPr>
        <p:spPr bwMode="auto">
          <a:xfrm>
            <a:off x="1828800" y="58674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M</a:t>
            </a:r>
            <a:r>
              <a:rPr lang="en-US" baseline="-25000"/>
              <a:t>3,1</a:t>
            </a:r>
          </a:p>
        </p:txBody>
      </p:sp>
      <p:sp>
        <p:nvSpPr>
          <p:cNvPr id="22572" name="Rectangle 33"/>
          <p:cNvSpPr>
            <a:spLocks noChangeArrowheads="1"/>
          </p:cNvSpPr>
          <p:nvPr/>
        </p:nvSpPr>
        <p:spPr bwMode="auto">
          <a:xfrm>
            <a:off x="1371600" y="4495800"/>
            <a:ext cx="914400" cy="9144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73" name="Rectangle 37"/>
          <p:cNvSpPr>
            <a:spLocks noChangeArrowheads="1"/>
          </p:cNvSpPr>
          <p:nvPr/>
        </p:nvSpPr>
        <p:spPr bwMode="auto">
          <a:xfrm>
            <a:off x="2286000" y="4495800"/>
            <a:ext cx="914400" cy="9144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74" name="Rectangle 39"/>
          <p:cNvSpPr>
            <a:spLocks noChangeArrowheads="1"/>
          </p:cNvSpPr>
          <p:nvPr/>
        </p:nvSpPr>
        <p:spPr bwMode="auto">
          <a:xfrm>
            <a:off x="1371600" y="5410200"/>
            <a:ext cx="914400" cy="9144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75" name="Rectangle 40"/>
          <p:cNvSpPr>
            <a:spLocks noChangeArrowheads="1"/>
          </p:cNvSpPr>
          <p:nvPr/>
        </p:nvSpPr>
        <p:spPr bwMode="auto">
          <a:xfrm>
            <a:off x="2286000" y="5410200"/>
            <a:ext cx="914400" cy="9144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76" name="Rectangle 2"/>
          <p:cNvSpPr>
            <a:spLocks noChangeArrowheads="1"/>
          </p:cNvSpPr>
          <p:nvPr/>
        </p:nvSpPr>
        <p:spPr bwMode="auto">
          <a:xfrm>
            <a:off x="1828800" y="22860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N</a:t>
            </a:r>
            <a:r>
              <a:rPr lang="en-US" baseline="-25000"/>
              <a:t>0,1</a:t>
            </a:r>
            <a:endParaRPr lang="en-US"/>
          </a:p>
        </p:txBody>
      </p:sp>
      <p:sp>
        <p:nvSpPr>
          <p:cNvPr id="22577" name="Rectangle 3"/>
          <p:cNvSpPr>
            <a:spLocks noChangeArrowheads="1"/>
          </p:cNvSpPr>
          <p:nvPr/>
        </p:nvSpPr>
        <p:spPr bwMode="auto">
          <a:xfrm>
            <a:off x="1371600" y="22860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N</a:t>
            </a:r>
            <a:r>
              <a:rPr lang="en-US" baseline="-25000"/>
              <a:t>0,0</a:t>
            </a:r>
            <a:endParaRPr lang="en-US"/>
          </a:p>
        </p:txBody>
      </p:sp>
      <p:sp>
        <p:nvSpPr>
          <p:cNvPr id="22578" name="Rectangle 4"/>
          <p:cNvSpPr>
            <a:spLocks noChangeArrowheads="1"/>
          </p:cNvSpPr>
          <p:nvPr/>
        </p:nvSpPr>
        <p:spPr bwMode="auto">
          <a:xfrm>
            <a:off x="1371600" y="27432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N</a:t>
            </a:r>
            <a:r>
              <a:rPr lang="en-US" baseline="-25000"/>
              <a:t>1,0</a:t>
            </a:r>
          </a:p>
        </p:txBody>
      </p:sp>
      <p:sp>
        <p:nvSpPr>
          <p:cNvPr id="22579" name="Rectangle 5"/>
          <p:cNvSpPr>
            <a:spLocks noChangeArrowheads="1"/>
          </p:cNvSpPr>
          <p:nvPr/>
        </p:nvSpPr>
        <p:spPr bwMode="auto">
          <a:xfrm>
            <a:off x="1371600" y="32004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80" name="Rectangle 6"/>
          <p:cNvSpPr>
            <a:spLocks noChangeArrowheads="1"/>
          </p:cNvSpPr>
          <p:nvPr/>
        </p:nvSpPr>
        <p:spPr bwMode="auto">
          <a:xfrm>
            <a:off x="1371600" y="3657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81" name="Rectangle 7"/>
          <p:cNvSpPr>
            <a:spLocks noChangeArrowheads="1"/>
          </p:cNvSpPr>
          <p:nvPr/>
        </p:nvSpPr>
        <p:spPr bwMode="auto">
          <a:xfrm>
            <a:off x="1828800" y="27432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82" name="Rectangle 8"/>
          <p:cNvSpPr>
            <a:spLocks noChangeArrowheads="1"/>
          </p:cNvSpPr>
          <p:nvPr/>
        </p:nvSpPr>
        <p:spPr bwMode="auto">
          <a:xfrm>
            <a:off x="1828800" y="32004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83" name="Rectangle 9"/>
          <p:cNvSpPr>
            <a:spLocks noChangeArrowheads="1"/>
          </p:cNvSpPr>
          <p:nvPr/>
        </p:nvSpPr>
        <p:spPr bwMode="auto">
          <a:xfrm>
            <a:off x="1828800" y="3657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84" name="Rectangle 10"/>
          <p:cNvSpPr>
            <a:spLocks noChangeArrowheads="1"/>
          </p:cNvSpPr>
          <p:nvPr/>
        </p:nvSpPr>
        <p:spPr bwMode="auto">
          <a:xfrm>
            <a:off x="2286000" y="22860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N</a:t>
            </a:r>
            <a:r>
              <a:rPr lang="en-US" baseline="-25000"/>
              <a:t>0,2</a:t>
            </a:r>
          </a:p>
        </p:txBody>
      </p:sp>
      <p:sp>
        <p:nvSpPr>
          <p:cNvPr id="22585" name="Rectangle 11"/>
          <p:cNvSpPr>
            <a:spLocks noChangeArrowheads="1"/>
          </p:cNvSpPr>
          <p:nvPr/>
        </p:nvSpPr>
        <p:spPr bwMode="auto">
          <a:xfrm>
            <a:off x="2286000" y="27432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86" name="Rectangle 12"/>
          <p:cNvSpPr>
            <a:spLocks noChangeArrowheads="1"/>
          </p:cNvSpPr>
          <p:nvPr/>
        </p:nvSpPr>
        <p:spPr bwMode="auto">
          <a:xfrm>
            <a:off x="2743200" y="27432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87" name="Rectangle 13"/>
          <p:cNvSpPr>
            <a:spLocks noChangeArrowheads="1"/>
          </p:cNvSpPr>
          <p:nvPr/>
        </p:nvSpPr>
        <p:spPr bwMode="auto">
          <a:xfrm>
            <a:off x="2743200" y="32004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88" name="Rectangle 14"/>
          <p:cNvSpPr>
            <a:spLocks noChangeArrowheads="1"/>
          </p:cNvSpPr>
          <p:nvPr/>
        </p:nvSpPr>
        <p:spPr bwMode="auto">
          <a:xfrm>
            <a:off x="2743200" y="22860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N</a:t>
            </a:r>
            <a:r>
              <a:rPr lang="en-US" baseline="-25000"/>
              <a:t>0,3</a:t>
            </a:r>
          </a:p>
        </p:txBody>
      </p:sp>
      <p:sp>
        <p:nvSpPr>
          <p:cNvPr id="22589" name="Rectangle 15"/>
          <p:cNvSpPr>
            <a:spLocks noChangeArrowheads="1"/>
          </p:cNvSpPr>
          <p:nvPr/>
        </p:nvSpPr>
        <p:spPr bwMode="auto">
          <a:xfrm>
            <a:off x="2286000" y="32004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90" name="Rectangle 16"/>
          <p:cNvSpPr>
            <a:spLocks noChangeArrowheads="1"/>
          </p:cNvSpPr>
          <p:nvPr/>
        </p:nvSpPr>
        <p:spPr bwMode="auto">
          <a:xfrm>
            <a:off x="2286000" y="3657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91" name="Rectangle 17"/>
          <p:cNvSpPr>
            <a:spLocks noChangeArrowheads="1"/>
          </p:cNvSpPr>
          <p:nvPr/>
        </p:nvSpPr>
        <p:spPr bwMode="auto">
          <a:xfrm>
            <a:off x="2743200" y="3657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92" name="Rectangle 18"/>
          <p:cNvSpPr>
            <a:spLocks noChangeArrowheads="1"/>
          </p:cNvSpPr>
          <p:nvPr/>
        </p:nvSpPr>
        <p:spPr bwMode="auto">
          <a:xfrm>
            <a:off x="1828800" y="27432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N</a:t>
            </a:r>
            <a:r>
              <a:rPr lang="en-US" baseline="-25000"/>
              <a:t>1,1</a:t>
            </a:r>
          </a:p>
        </p:txBody>
      </p:sp>
      <p:sp>
        <p:nvSpPr>
          <p:cNvPr id="22593" name="Rectangle 19"/>
          <p:cNvSpPr>
            <a:spLocks noChangeArrowheads="1"/>
          </p:cNvSpPr>
          <p:nvPr/>
        </p:nvSpPr>
        <p:spPr bwMode="auto">
          <a:xfrm>
            <a:off x="1371600" y="32004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N</a:t>
            </a:r>
            <a:r>
              <a:rPr lang="en-US" baseline="-25000"/>
              <a:t>2,0</a:t>
            </a:r>
            <a:endParaRPr lang="en-US"/>
          </a:p>
        </p:txBody>
      </p:sp>
      <p:sp>
        <p:nvSpPr>
          <p:cNvPr id="22594" name="Rectangle 20"/>
          <p:cNvSpPr>
            <a:spLocks noChangeArrowheads="1"/>
          </p:cNvSpPr>
          <p:nvPr/>
        </p:nvSpPr>
        <p:spPr bwMode="auto">
          <a:xfrm>
            <a:off x="2286000" y="32004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N</a:t>
            </a:r>
            <a:r>
              <a:rPr lang="en-US" baseline="-25000"/>
              <a:t>2,2</a:t>
            </a:r>
          </a:p>
        </p:txBody>
      </p:sp>
      <p:sp>
        <p:nvSpPr>
          <p:cNvPr id="22595" name="Rectangle 21"/>
          <p:cNvSpPr>
            <a:spLocks noChangeArrowheads="1"/>
          </p:cNvSpPr>
          <p:nvPr/>
        </p:nvSpPr>
        <p:spPr bwMode="auto">
          <a:xfrm>
            <a:off x="2743200" y="32004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N</a:t>
            </a:r>
            <a:r>
              <a:rPr lang="en-US" baseline="-25000"/>
              <a:t>2,3</a:t>
            </a:r>
          </a:p>
        </p:txBody>
      </p:sp>
      <p:sp>
        <p:nvSpPr>
          <p:cNvPr id="22596" name="Rectangle 22"/>
          <p:cNvSpPr>
            <a:spLocks noChangeArrowheads="1"/>
          </p:cNvSpPr>
          <p:nvPr/>
        </p:nvSpPr>
        <p:spPr bwMode="auto">
          <a:xfrm>
            <a:off x="1828800" y="32004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N</a:t>
            </a:r>
            <a:r>
              <a:rPr lang="en-US" baseline="-25000"/>
              <a:t>2,1</a:t>
            </a:r>
          </a:p>
        </p:txBody>
      </p:sp>
      <p:sp>
        <p:nvSpPr>
          <p:cNvPr id="22597" name="Rectangle 23"/>
          <p:cNvSpPr>
            <a:spLocks noChangeArrowheads="1"/>
          </p:cNvSpPr>
          <p:nvPr/>
        </p:nvSpPr>
        <p:spPr bwMode="auto">
          <a:xfrm>
            <a:off x="2743200" y="27432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N</a:t>
            </a:r>
            <a:r>
              <a:rPr lang="en-US" baseline="-25000"/>
              <a:t>1,3</a:t>
            </a:r>
          </a:p>
        </p:txBody>
      </p:sp>
      <p:sp>
        <p:nvSpPr>
          <p:cNvPr id="22598" name="Rectangle 24"/>
          <p:cNvSpPr>
            <a:spLocks noChangeArrowheads="1"/>
          </p:cNvSpPr>
          <p:nvPr/>
        </p:nvSpPr>
        <p:spPr bwMode="auto">
          <a:xfrm>
            <a:off x="2286000" y="27432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N</a:t>
            </a:r>
            <a:r>
              <a:rPr lang="en-US" baseline="-25000"/>
              <a:t>1,2</a:t>
            </a:r>
          </a:p>
        </p:txBody>
      </p:sp>
      <p:sp>
        <p:nvSpPr>
          <p:cNvPr id="22599" name="Rectangle 25"/>
          <p:cNvSpPr>
            <a:spLocks noChangeArrowheads="1"/>
          </p:cNvSpPr>
          <p:nvPr/>
        </p:nvSpPr>
        <p:spPr bwMode="auto">
          <a:xfrm>
            <a:off x="1371600" y="3657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600" name="Rectangle 26"/>
          <p:cNvSpPr>
            <a:spLocks noChangeArrowheads="1"/>
          </p:cNvSpPr>
          <p:nvPr/>
        </p:nvSpPr>
        <p:spPr bwMode="auto">
          <a:xfrm>
            <a:off x="1828800" y="3657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601" name="Rectangle 27"/>
          <p:cNvSpPr>
            <a:spLocks noChangeArrowheads="1"/>
          </p:cNvSpPr>
          <p:nvPr/>
        </p:nvSpPr>
        <p:spPr bwMode="auto">
          <a:xfrm>
            <a:off x="2743200" y="3657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602" name="Rectangle 28"/>
          <p:cNvSpPr>
            <a:spLocks noChangeArrowheads="1"/>
          </p:cNvSpPr>
          <p:nvPr/>
        </p:nvSpPr>
        <p:spPr bwMode="auto">
          <a:xfrm>
            <a:off x="2286000" y="3657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603" name="Rectangle 29"/>
          <p:cNvSpPr>
            <a:spLocks noChangeArrowheads="1"/>
          </p:cNvSpPr>
          <p:nvPr/>
        </p:nvSpPr>
        <p:spPr bwMode="auto">
          <a:xfrm>
            <a:off x="1371600" y="3657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N</a:t>
            </a:r>
            <a:r>
              <a:rPr lang="en-US" baseline="-25000"/>
              <a:t>3,0</a:t>
            </a:r>
            <a:endParaRPr lang="en-US"/>
          </a:p>
        </p:txBody>
      </p:sp>
      <p:sp>
        <p:nvSpPr>
          <p:cNvPr id="22604" name="Rectangle 30"/>
          <p:cNvSpPr>
            <a:spLocks noChangeArrowheads="1"/>
          </p:cNvSpPr>
          <p:nvPr/>
        </p:nvSpPr>
        <p:spPr bwMode="auto">
          <a:xfrm>
            <a:off x="2286000" y="3657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N</a:t>
            </a:r>
            <a:r>
              <a:rPr lang="en-US" baseline="-25000"/>
              <a:t>3,2</a:t>
            </a:r>
          </a:p>
        </p:txBody>
      </p:sp>
      <p:sp>
        <p:nvSpPr>
          <p:cNvPr id="22605" name="Rectangle 31"/>
          <p:cNvSpPr>
            <a:spLocks noChangeArrowheads="1"/>
          </p:cNvSpPr>
          <p:nvPr/>
        </p:nvSpPr>
        <p:spPr bwMode="auto">
          <a:xfrm>
            <a:off x="2743200" y="3657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N</a:t>
            </a:r>
            <a:r>
              <a:rPr lang="en-US" baseline="-25000"/>
              <a:t>3,3</a:t>
            </a:r>
          </a:p>
        </p:txBody>
      </p:sp>
      <p:sp>
        <p:nvSpPr>
          <p:cNvPr id="22606" name="Rectangle 32"/>
          <p:cNvSpPr>
            <a:spLocks noChangeArrowheads="1"/>
          </p:cNvSpPr>
          <p:nvPr/>
        </p:nvSpPr>
        <p:spPr bwMode="auto">
          <a:xfrm>
            <a:off x="1828800" y="3657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N</a:t>
            </a:r>
            <a:r>
              <a:rPr lang="en-US" baseline="-25000"/>
              <a:t>3,1</a:t>
            </a:r>
          </a:p>
        </p:txBody>
      </p:sp>
      <p:sp>
        <p:nvSpPr>
          <p:cNvPr id="22607" name="Rectangle 33"/>
          <p:cNvSpPr>
            <a:spLocks noChangeArrowheads="1"/>
          </p:cNvSpPr>
          <p:nvPr/>
        </p:nvSpPr>
        <p:spPr bwMode="auto">
          <a:xfrm>
            <a:off x="1371600" y="2286000"/>
            <a:ext cx="914400" cy="9144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608" name="Rectangle 37"/>
          <p:cNvSpPr>
            <a:spLocks noChangeArrowheads="1"/>
          </p:cNvSpPr>
          <p:nvPr/>
        </p:nvSpPr>
        <p:spPr bwMode="auto">
          <a:xfrm>
            <a:off x="2286000" y="2286000"/>
            <a:ext cx="914400" cy="9144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609" name="Rectangle 39"/>
          <p:cNvSpPr>
            <a:spLocks noChangeArrowheads="1"/>
          </p:cNvSpPr>
          <p:nvPr/>
        </p:nvSpPr>
        <p:spPr bwMode="auto">
          <a:xfrm>
            <a:off x="1371600" y="3200400"/>
            <a:ext cx="914400" cy="9144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610" name="Rectangle 40"/>
          <p:cNvSpPr>
            <a:spLocks noChangeArrowheads="1"/>
          </p:cNvSpPr>
          <p:nvPr/>
        </p:nvSpPr>
        <p:spPr bwMode="auto">
          <a:xfrm>
            <a:off x="2286000" y="3200400"/>
            <a:ext cx="914400" cy="9144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611" name="Rectangle 2"/>
          <p:cNvSpPr>
            <a:spLocks noChangeArrowheads="1"/>
          </p:cNvSpPr>
          <p:nvPr/>
        </p:nvSpPr>
        <p:spPr bwMode="auto">
          <a:xfrm>
            <a:off x="7102475" y="4513263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P</a:t>
            </a:r>
            <a:r>
              <a:rPr lang="en-US" baseline="-25000"/>
              <a:t>0,1</a:t>
            </a:r>
            <a:endParaRPr lang="en-US"/>
          </a:p>
        </p:txBody>
      </p:sp>
      <p:sp>
        <p:nvSpPr>
          <p:cNvPr id="22612" name="Rectangle 3"/>
          <p:cNvSpPr>
            <a:spLocks noChangeArrowheads="1"/>
          </p:cNvSpPr>
          <p:nvPr/>
        </p:nvSpPr>
        <p:spPr bwMode="auto">
          <a:xfrm>
            <a:off x="6645275" y="4513263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P</a:t>
            </a:r>
            <a:r>
              <a:rPr lang="en-US" baseline="-25000"/>
              <a:t>0,0</a:t>
            </a:r>
            <a:endParaRPr lang="en-US"/>
          </a:p>
        </p:txBody>
      </p:sp>
      <p:sp>
        <p:nvSpPr>
          <p:cNvPr id="22613" name="Rectangle 4"/>
          <p:cNvSpPr>
            <a:spLocks noChangeArrowheads="1"/>
          </p:cNvSpPr>
          <p:nvPr/>
        </p:nvSpPr>
        <p:spPr bwMode="auto">
          <a:xfrm>
            <a:off x="6645275" y="4970463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P</a:t>
            </a:r>
            <a:r>
              <a:rPr lang="en-US" baseline="-25000"/>
              <a:t>1,0</a:t>
            </a:r>
          </a:p>
        </p:txBody>
      </p:sp>
      <p:sp>
        <p:nvSpPr>
          <p:cNvPr id="22614" name="Rectangle 5"/>
          <p:cNvSpPr>
            <a:spLocks noChangeArrowheads="1"/>
          </p:cNvSpPr>
          <p:nvPr/>
        </p:nvSpPr>
        <p:spPr bwMode="auto">
          <a:xfrm>
            <a:off x="6645275" y="5427663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615" name="Rectangle 6"/>
          <p:cNvSpPr>
            <a:spLocks noChangeArrowheads="1"/>
          </p:cNvSpPr>
          <p:nvPr/>
        </p:nvSpPr>
        <p:spPr bwMode="auto">
          <a:xfrm>
            <a:off x="6645275" y="5884863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616" name="Rectangle 7"/>
          <p:cNvSpPr>
            <a:spLocks noChangeArrowheads="1"/>
          </p:cNvSpPr>
          <p:nvPr/>
        </p:nvSpPr>
        <p:spPr bwMode="auto">
          <a:xfrm>
            <a:off x="7102475" y="4970463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617" name="Rectangle 8"/>
          <p:cNvSpPr>
            <a:spLocks noChangeArrowheads="1"/>
          </p:cNvSpPr>
          <p:nvPr/>
        </p:nvSpPr>
        <p:spPr bwMode="auto">
          <a:xfrm>
            <a:off x="7102475" y="5427663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618" name="Rectangle 9"/>
          <p:cNvSpPr>
            <a:spLocks noChangeArrowheads="1"/>
          </p:cNvSpPr>
          <p:nvPr/>
        </p:nvSpPr>
        <p:spPr bwMode="auto">
          <a:xfrm>
            <a:off x="7102475" y="5884863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619" name="Rectangle 10"/>
          <p:cNvSpPr>
            <a:spLocks noChangeArrowheads="1"/>
          </p:cNvSpPr>
          <p:nvPr/>
        </p:nvSpPr>
        <p:spPr bwMode="auto">
          <a:xfrm>
            <a:off x="7559675" y="4513263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P</a:t>
            </a:r>
            <a:r>
              <a:rPr lang="en-US" baseline="-25000"/>
              <a:t>0,2</a:t>
            </a:r>
          </a:p>
        </p:txBody>
      </p:sp>
      <p:sp>
        <p:nvSpPr>
          <p:cNvPr id="22620" name="Rectangle 11"/>
          <p:cNvSpPr>
            <a:spLocks noChangeArrowheads="1"/>
          </p:cNvSpPr>
          <p:nvPr/>
        </p:nvSpPr>
        <p:spPr bwMode="auto">
          <a:xfrm>
            <a:off x="7559675" y="4970463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621" name="Rectangle 12"/>
          <p:cNvSpPr>
            <a:spLocks noChangeArrowheads="1"/>
          </p:cNvSpPr>
          <p:nvPr/>
        </p:nvSpPr>
        <p:spPr bwMode="auto">
          <a:xfrm>
            <a:off x="8016875" y="4970463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622" name="Rectangle 13"/>
          <p:cNvSpPr>
            <a:spLocks noChangeArrowheads="1"/>
          </p:cNvSpPr>
          <p:nvPr/>
        </p:nvSpPr>
        <p:spPr bwMode="auto">
          <a:xfrm>
            <a:off x="8016875" y="5427663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623" name="Rectangle 14"/>
          <p:cNvSpPr>
            <a:spLocks noChangeArrowheads="1"/>
          </p:cNvSpPr>
          <p:nvPr/>
        </p:nvSpPr>
        <p:spPr bwMode="auto">
          <a:xfrm>
            <a:off x="8016875" y="4513263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P</a:t>
            </a:r>
            <a:r>
              <a:rPr lang="en-US" baseline="-25000"/>
              <a:t>0,3</a:t>
            </a:r>
          </a:p>
        </p:txBody>
      </p:sp>
      <p:sp>
        <p:nvSpPr>
          <p:cNvPr id="22624" name="Rectangle 15"/>
          <p:cNvSpPr>
            <a:spLocks noChangeArrowheads="1"/>
          </p:cNvSpPr>
          <p:nvPr/>
        </p:nvSpPr>
        <p:spPr bwMode="auto">
          <a:xfrm>
            <a:off x="7559675" y="5427663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625" name="Rectangle 16"/>
          <p:cNvSpPr>
            <a:spLocks noChangeArrowheads="1"/>
          </p:cNvSpPr>
          <p:nvPr/>
        </p:nvSpPr>
        <p:spPr bwMode="auto">
          <a:xfrm>
            <a:off x="7559675" y="5884863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626" name="Rectangle 17"/>
          <p:cNvSpPr>
            <a:spLocks noChangeArrowheads="1"/>
          </p:cNvSpPr>
          <p:nvPr/>
        </p:nvSpPr>
        <p:spPr bwMode="auto">
          <a:xfrm>
            <a:off x="8016875" y="5884863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627" name="Rectangle 18"/>
          <p:cNvSpPr>
            <a:spLocks noChangeArrowheads="1"/>
          </p:cNvSpPr>
          <p:nvPr/>
        </p:nvSpPr>
        <p:spPr bwMode="auto">
          <a:xfrm>
            <a:off x="7102475" y="4970463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P</a:t>
            </a:r>
            <a:r>
              <a:rPr lang="en-US" baseline="-25000"/>
              <a:t>1,1</a:t>
            </a:r>
          </a:p>
        </p:txBody>
      </p:sp>
      <p:sp>
        <p:nvSpPr>
          <p:cNvPr id="22628" name="Rectangle 19"/>
          <p:cNvSpPr>
            <a:spLocks noChangeArrowheads="1"/>
          </p:cNvSpPr>
          <p:nvPr/>
        </p:nvSpPr>
        <p:spPr bwMode="auto">
          <a:xfrm>
            <a:off x="6645275" y="5427663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P</a:t>
            </a:r>
            <a:r>
              <a:rPr lang="en-US" baseline="-25000"/>
              <a:t>2,0</a:t>
            </a:r>
            <a:endParaRPr lang="en-US"/>
          </a:p>
        </p:txBody>
      </p:sp>
      <p:sp>
        <p:nvSpPr>
          <p:cNvPr id="22629" name="Rectangle 20"/>
          <p:cNvSpPr>
            <a:spLocks noChangeArrowheads="1"/>
          </p:cNvSpPr>
          <p:nvPr/>
        </p:nvSpPr>
        <p:spPr bwMode="auto">
          <a:xfrm>
            <a:off x="7559675" y="5427663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P</a:t>
            </a:r>
            <a:r>
              <a:rPr lang="en-US" baseline="-25000"/>
              <a:t>2,2</a:t>
            </a:r>
          </a:p>
        </p:txBody>
      </p:sp>
      <p:sp>
        <p:nvSpPr>
          <p:cNvPr id="22630" name="Rectangle 21"/>
          <p:cNvSpPr>
            <a:spLocks noChangeArrowheads="1"/>
          </p:cNvSpPr>
          <p:nvPr/>
        </p:nvSpPr>
        <p:spPr bwMode="auto">
          <a:xfrm>
            <a:off x="8016875" y="5427663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P</a:t>
            </a:r>
            <a:r>
              <a:rPr lang="en-US" baseline="-25000"/>
              <a:t>2,3</a:t>
            </a:r>
          </a:p>
        </p:txBody>
      </p:sp>
      <p:sp>
        <p:nvSpPr>
          <p:cNvPr id="22631" name="Rectangle 22"/>
          <p:cNvSpPr>
            <a:spLocks noChangeArrowheads="1"/>
          </p:cNvSpPr>
          <p:nvPr/>
        </p:nvSpPr>
        <p:spPr bwMode="auto">
          <a:xfrm>
            <a:off x="7102475" y="5427663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P</a:t>
            </a:r>
            <a:r>
              <a:rPr lang="en-US" baseline="-25000"/>
              <a:t>2,1</a:t>
            </a:r>
          </a:p>
        </p:txBody>
      </p:sp>
      <p:sp>
        <p:nvSpPr>
          <p:cNvPr id="22632" name="Rectangle 23"/>
          <p:cNvSpPr>
            <a:spLocks noChangeArrowheads="1"/>
          </p:cNvSpPr>
          <p:nvPr/>
        </p:nvSpPr>
        <p:spPr bwMode="auto">
          <a:xfrm>
            <a:off x="8016875" y="4970463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P</a:t>
            </a:r>
            <a:r>
              <a:rPr lang="en-US" baseline="-25000"/>
              <a:t>1,3</a:t>
            </a:r>
          </a:p>
        </p:txBody>
      </p:sp>
      <p:sp>
        <p:nvSpPr>
          <p:cNvPr id="22633" name="Rectangle 24"/>
          <p:cNvSpPr>
            <a:spLocks noChangeArrowheads="1"/>
          </p:cNvSpPr>
          <p:nvPr/>
        </p:nvSpPr>
        <p:spPr bwMode="auto">
          <a:xfrm>
            <a:off x="7559675" y="4970463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P</a:t>
            </a:r>
            <a:r>
              <a:rPr lang="en-US" baseline="-25000"/>
              <a:t>1,2</a:t>
            </a:r>
          </a:p>
        </p:txBody>
      </p:sp>
      <p:sp>
        <p:nvSpPr>
          <p:cNvPr id="22634" name="Rectangle 25"/>
          <p:cNvSpPr>
            <a:spLocks noChangeArrowheads="1"/>
          </p:cNvSpPr>
          <p:nvPr/>
        </p:nvSpPr>
        <p:spPr bwMode="auto">
          <a:xfrm>
            <a:off x="6645275" y="5884863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635" name="Rectangle 26"/>
          <p:cNvSpPr>
            <a:spLocks noChangeArrowheads="1"/>
          </p:cNvSpPr>
          <p:nvPr/>
        </p:nvSpPr>
        <p:spPr bwMode="auto">
          <a:xfrm>
            <a:off x="7102475" y="5884863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636" name="Rectangle 27"/>
          <p:cNvSpPr>
            <a:spLocks noChangeArrowheads="1"/>
          </p:cNvSpPr>
          <p:nvPr/>
        </p:nvSpPr>
        <p:spPr bwMode="auto">
          <a:xfrm>
            <a:off x="8016875" y="5884863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637" name="Rectangle 28"/>
          <p:cNvSpPr>
            <a:spLocks noChangeArrowheads="1"/>
          </p:cNvSpPr>
          <p:nvPr/>
        </p:nvSpPr>
        <p:spPr bwMode="auto">
          <a:xfrm>
            <a:off x="7559675" y="5884863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638" name="Rectangle 29"/>
          <p:cNvSpPr>
            <a:spLocks noChangeArrowheads="1"/>
          </p:cNvSpPr>
          <p:nvPr/>
        </p:nvSpPr>
        <p:spPr bwMode="auto">
          <a:xfrm>
            <a:off x="6645275" y="5884863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P</a:t>
            </a:r>
            <a:r>
              <a:rPr lang="en-US" baseline="-25000"/>
              <a:t>3,0</a:t>
            </a:r>
            <a:endParaRPr lang="en-US"/>
          </a:p>
        </p:txBody>
      </p:sp>
      <p:sp>
        <p:nvSpPr>
          <p:cNvPr id="22639" name="Rectangle 30"/>
          <p:cNvSpPr>
            <a:spLocks noChangeArrowheads="1"/>
          </p:cNvSpPr>
          <p:nvPr/>
        </p:nvSpPr>
        <p:spPr bwMode="auto">
          <a:xfrm>
            <a:off x="7559675" y="5884863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P</a:t>
            </a:r>
            <a:r>
              <a:rPr lang="en-US" baseline="-25000"/>
              <a:t>3,2</a:t>
            </a:r>
          </a:p>
        </p:txBody>
      </p:sp>
      <p:sp>
        <p:nvSpPr>
          <p:cNvPr id="22640" name="Rectangle 31"/>
          <p:cNvSpPr>
            <a:spLocks noChangeArrowheads="1"/>
          </p:cNvSpPr>
          <p:nvPr/>
        </p:nvSpPr>
        <p:spPr bwMode="auto">
          <a:xfrm>
            <a:off x="8016875" y="5884863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P</a:t>
            </a:r>
            <a:r>
              <a:rPr lang="en-US" baseline="-25000"/>
              <a:t>3,3</a:t>
            </a:r>
          </a:p>
        </p:txBody>
      </p:sp>
      <p:sp>
        <p:nvSpPr>
          <p:cNvPr id="22641" name="Rectangle 32"/>
          <p:cNvSpPr>
            <a:spLocks noChangeArrowheads="1"/>
          </p:cNvSpPr>
          <p:nvPr/>
        </p:nvSpPr>
        <p:spPr bwMode="auto">
          <a:xfrm>
            <a:off x="7102475" y="5884863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P</a:t>
            </a:r>
            <a:r>
              <a:rPr lang="en-US" baseline="-25000"/>
              <a:t>3,1</a:t>
            </a:r>
          </a:p>
        </p:txBody>
      </p:sp>
      <p:sp>
        <p:nvSpPr>
          <p:cNvPr id="22642" name="Rectangle 33"/>
          <p:cNvSpPr>
            <a:spLocks noChangeArrowheads="1"/>
          </p:cNvSpPr>
          <p:nvPr/>
        </p:nvSpPr>
        <p:spPr bwMode="auto">
          <a:xfrm>
            <a:off x="6645275" y="4513263"/>
            <a:ext cx="914400" cy="9144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643" name="Rectangle 37"/>
          <p:cNvSpPr>
            <a:spLocks noChangeArrowheads="1"/>
          </p:cNvSpPr>
          <p:nvPr/>
        </p:nvSpPr>
        <p:spPr bwMode="auto">
          <a:xfrm>
            <a:off x="7559675" y="4513263"/>
            <a:ext cx="914400" cy="9144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644" name="Rectangle 39"/>
          <p:cNvSpPr>
            <a:spLocks noChangeArrowheads="1"/>
          </p:cNvSpPr>
          <p:nvPr/>
        </p:nvSpPr>
        <p:spPr bwMode="auto">
          <a:xfrm>
            <a:off x="6645275" y="5427663"/>
            <a:ext cx="914400" cy="9144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645" name="Rectangle 40"/>
          <p:cNvSpPr>
            <a:spLocks noChangeArrowheads="1"/>
          </p:cNvSpPr>
          <p:nvPr/>
        </p:nvSpPr>
        <p:spPr bwMode="auto">
          <a:xfrm>
            <a:off x="7559675" y="5427663"/>
            <a:ext cx="914400" cy="9144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646" name="Rectangle 2"/>
          <p:cNvSpPr>
            <a:spLocks noChangeArrowheads="1"/>
          </p:cNvSpPr>
          <p:nvPr/>
        </p:nvSpPr>
        <p:spPr bwMode="auto">
          <a:xfrm>
            <a:off x="5010150" y="4513263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M</a:t>
            </a:r>
            <a:r>
              <a:rPr lang="en-US" baseline="-25000"/>
              <a:t>0,1</a:t>
            </a:r>
            <a:endParaRPr lang="en-US"/>
          </a:p>
        </p:txBody>
      </p:sp>
      <p:sp>
        <p:nvSpPr>
          <p:cNvPr id="22647" name="Rectangle 3"/>
          <p:cNvSpPr>
            <a:spLocks noChangeArrowheads="1"/>
          </p:cNvSpPr>
          <p:nvPr/>
        </p:nvSpPr>
        <p:spPr bwMode="auto">
          <a:xfrm>
            <a:off x="4552950" y="4513263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M</a:t>
            </a:r>
            <a:r>
              <a:rPr lang="en-US" baseline="-25000"/>
              <a:t>0,0</a:t>
            </a:r>
            <a:endParaRPr lang="en-US"/>
          </a:p>
        </p:txBody>
      </p:sp>
      <p:sp>
        <p:nvSpPr>
          <p:cNvPr id="22648" name="Rectangle 4"/>
          <p:cNvSpPr>
            <a:spLocks noChangeArrowheads="1"/>
          </p:cNvSpPr>
          <p:nvPr/>
        </p:nvSpPr>
        <p:spPr bwMode="auto">
          <a:xfrm>
            <a:off x="4552950" y="4970463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M</a:t>
            </a:r>
            <a:r>
              <a:rPr lang="en-US" baseline="-25000"/>
              <a:t>1,0</a:t>
            </a:r>
          </a:p>
        </p:txBody>
      </p:sp>
      <p:sp>
        <p:nvSpPr>
          <p:cNvPr id="22649" name="Rectangle 7"/>
          <p:cNvSpPr>
            <a:spLocks noChangeArrowheads="1"/>
          </p:cNvSpPr>
          <p:nvPr/>
        </p:nvSpPr>
        <p:spPr bwMode="auto">
          <a:xfrm>
            <a:off x="5010150" y="4970463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650" name="Rectangle 18"/>
          <p:cNvSpPr>
            <a:spLocks noChangeArrowheads="1"/>
          </p:cNvSpPr>
          <p:nvPr/>
        </p:nvSpPr>
        <p:spPr bwMode="auto">
          <a:xfrm>
            <a:off x="5010150" y="4970463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M</a:t>
            </a:r>
            <a:r>
              <a:rPr lang="en-US" baseline="-25000"/>
              <a:t>1,1</a:t>
            </a:r>
          </a:p>
        </p:txBody>
      </p:sp>
      <p:sp>
        <p:nvSpPr>
          <p:cNvPr id="22651" name="Rectangle 33"/>
          <p:cNvSpPr>
            <a:spLocks noChangeArrowheads="1"/>
          </p:cNvSpPr>
          <p:nvPr/>
        </p:nvSpPr>
        <p:spPr bwMode="auto">
          <a:xfrm>
            <a:off x="4552950" y="4513263"/>
            <a:ext cx="914400" cy="9144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652" name="Rectangle 2"/>
          <p:cNvSpPr>
            <a:spLocks noChangeArrowheads="1"/>
          </p:cNvSpPr>
          <p:nvPr/>
        </p:nvSpPr>
        <p:spPr bwMode="auto">
          <a:xfrm>
            <a:off x="7278688" y="24384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N</a:t>
            </a:r>
            <a:r>
              <a:rPr lang="en-US" baseline="-25000"/>
              <a:t>0,1</a:t>
            </a:r>
            <a:endParaRPr lang="en-US"/>
          </a:p>
        </p:txBody>
      </p:sp>
      <p:sp>
        <p:nvSpPr>
          <p:cNvPr id="22653" name="Rectangle 3"/>
          <p:cNvSpPr>
            <a:spLocks noChangeArrowheads="1"/>
          </p:cNvSpPr>
          <p:nvPr/>
        </p:nvSpPr>
        <p:spPr bwMode="auto">
          <a:xfrm>
            <a:off x="6821488" y="24384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N</a:t>
            </a:r>
            <a:r>
              <a:rPr lang="en-US" baseline="-25000"/>
              <a:t>0,0</a:t>
            </a:r>
            <a:endParaRPr lang="en-US"/>
          </a:p>
        </p:txBody>
      </p:sp>
      <p:sp>
        <p:nvSpPr>
          <p:cNvPr id="22654" name="Rectangle 4"/>
          <p:cNvSpPr>
            <a:spLocks noChangeArrowheads="1"/>
          </p:cNvSpPr>
          <p:nvPr/>
        </p:nvSpPr>
        <p:spPr bwMode="auto">
          <a:xfrm>
            <a:off x="6821488" y="2895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N</a:t>
            </a:r>
            <a:r>
              <a:rPr lang="en-US" baseline="-25000"/>
              <a:t>1,0</a:t>
            </a:r>
          </a:p>
        </p:txBody>
      </p:sp>
      <p:sp>
        <p:nvSpPr>
          <p:cNvPr id="22655" name="Rectangle 7"/>
          <p:cNvSpPr>
            <a:spLocks noChangeArrowheads="1"/>
          </p:cNvSpPr>
          <p:nvPr/>
        </p:nvSpPr>
        <p:spPr bwMode="auto">
          <a:xfrm>
            <a:off x="7278688" y="2895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656" name="Rectangle 18"/>
          <p:cNvSpPr>
            <a:spLocks noChangeArrowheads="1"/>
          </p:cNvSpPr>
          <p:nvPr/>
        </p:nvSpPr>
        <p:spPr bwMode="auto">
          <a:xfrm>
            <a:off x="7278688" y="2895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N</a:t>
            </a:r>
            <a:r>
              <a:rPr lang="en-US" baseline="-25000"/>
              <a:t>1,1</a:t>
            </a:r>
          </a:p>
        </p:txBody>
      </p:sp>
      <p:sp>
        <p:nvSpPr>
          <p:cNvPr id="22657" name="Rectangle 33"/>
          <p:cNvSpPr>
            <a:spLocks noChangeArrowheads="1"/>
          </p:cNvSpPr>
          <p:nvPr/>
        </p:nvSpPr>
        <p:spPr bwMode="auto">
          <a:xfrm>
            <a:off x="6821488" y="2438400"/>
            <a:ext cx="914400" cy="9144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5815393-53E7-4F09-809A-6D8C8236906C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>
                <a:solidFill>
                  <a:schemeClr val="tx1"/>
                </a:solidFill>
                <a:latin typeface="Palatino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Palatino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9pPr>
          </a:lstStyle>
          <a:p>
            <a:pPr eaLnBrk="1" hangingPunct="1"/>
            <a:fld id="{0790EBD1-A4FE-49EF-807B-6CE21320BA72}" type="slidenum">
              <a:rPr lang="en-US" sz="1400" smtClean="0">
                <a:latin typeface="Times New Roman" pitchFamily="18" charset="0"/>
              </a:rPr>
              <a:pPr eaLnBrk="1" hangingPunct="1"/>
              <a:t>3</a:t>
            </a:fld>
            <a:endParaRPr lang="en-US" sz="1400" smtClean="0">
              <a:latin typeface="Times New Roman" pitchFamily="18" charset="0"/>
            </a:endParaRPr>
          </a:p>
        </p:txBody>
      </p:sp>
      <p:sp>
        <p:nvSpPr>
          <p:cNvPr id="1946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The Von-Neumann Model</a:t>
            </a:r>
          </a:p>
        </p:txBody>
      </p:sp>
      <p:sp>
        <p:nvSpPr>
          <p:cNvPr id="19461" name="Rectangle 4"/>
          <p:cNvSpPr>
            <a:spLocks noChangeArrowheads="1"/>
          </p:cNvSpPr>
          <p:nvPr/>
        </p:nvSpPr>
        <p:spPr bwMode="auto">
          <a:xfrm>
            <a:off x="3276600" y="1447800"/>
            <a:ext cx="2286000" cy="1066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3600">
                <a:solidFill>
                  <a:srgbClr val="FF0000"/>
                </a:solidFill>
              </a:rPr>
              <a:t>Memory</a:t>
            </a:r>
          </a:p>
        </p:txBody>
      </p:sp>
      <p:sp>
        <p:nvSpPr>
          <p:cNvPr id="19462" name="Rectangle 5"/>
          <p:cNvSpPr>
            <a:spLocks noChangeArrowheads="1"/>
          </p:cNvSpPr>
          <p:nvPr/>
        </p:nvSpPr>
        <p:spPr bwMode="auto">
          <a:xfrm>
            <a:off x="3124200" y="2819400"/>
            <a:ext cx="2590800" cy="1676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63" name="Rectangle 6"/>
          <p:cNvSpPr>
            <a:spLocks noChangeArrowheads="1"/>
          </p:cNvSpPr>
          <p:nvPr/>
        </p:nvSpPr>
        <p:spPr bwMode="auto">
          <a:xfrm>
            <a:off x="2286000" y="4876800"/>
            <a:ext cx="4191000" cy="1219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Control Unit</a:t>
            </a:r>
          </a:p>
          <a:p>
            <a:pPr algn="ctr"/>
            <a:endParaRPr lang="en-US"/>
          </a:p>
          <a:p>
            <a:pPr algn="ctr"/>
            <a:endParaRPr lang="en-US"/>
          </a:p>
        </p:txBody>
      </p:sp>
      <p:sp>
        <p:nvSpPr>
          <p:cNvPr id="19464" name="Rectangle 7"/>
          <p:cNvSpPr>
            <a:spLocks noChangeArrowheads="1"/>
          </p:cNvSpPr>
          <p:nvPr/>
        </p:nvSpPr>
        <p:spPr bwMode="auto">
          <a:xfrm>
            <a:off x="6324600" y="1600200"/>
            <a:ext cx="914400" cy="1371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I/O</a:t>
            </a:r>
          </a:p>
        </p:txBody>
      </p:sp>
      <p:grpSp>
        <p:nvGrpSpPr>
          <p:cNvPr id="19465" name="Group 26"/>
          <p:cNvGrpSpPr>
            <a:grpSpLocks/>
          </p:cNvGrpSpPr>
          <p:nvPr/>
        </p:nvGrpSpPr>
        <p:grpSpPr bwMode="auto">
          <a:xfrm>
            <a:off x="3429000" y="3733800"/>
            <a:ext cx="1066800" cy="476250"/>
            <a:chOff x="528" y="2688"/>
            <a:chExt cx="672" cy="300"/>
          </a:xfrm>
        </p:grpSpPr>
        <p:grpSp>
          <p:nvGrpSpPr>
            <p:cNvPr id="19479" name="Group 24"/>
            <p:cNvGrpSpPr>
              <a:grpSpLocks/>
            </p:cNvGrpSpPr>
            <p:nvPr/>
          </p:nvGrpSpPr>
          <p:grpSpPr bwMode="auto">
            <a:xfrm>
              <a:off x="528" y="2688"/>
              <a:ext cx="672" cy="288"/>
              <a:chOff x="528" y="2688"/>
              <a:chExt cx="672" cy="288"/>
            </a:xfrm>
          </p:grpSpPr>
          <p:sp>
            <p:nvSpPr>
              <p:cNvPr id="19481" name="Line 13"/>
              <p:cNvSpPr>
                <a:spLocks noChangeShapeType="1"/>
              </p:cNvSpPr>
              <p:nvPr/>
            </p:nvSpPr>
            <p:spPr bwMode="auto">
              <a:xfrm>
                <a:off x="768" y="2688"/>
                <a:ext cx="96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482" name="Line 14"/>
              <p:cNvSpPr>
                <a:spLocks noChangeShapeType="1"/>
              </p:cNvSpPr>
              <p:nvPr/>
            </p:nvSpPr>
            <p:spPr bwMode="auto">
              <a:xfrm flipV="1">
                <a:off x="864" y="2688"/>
                <a:ext cx="96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483" name="Line 19"/>
              <p:cNvSpPr>
                <a:spLocks noChangeShapeType="1"/>
              </p:cNvSpPr>
              <p:nvPr/>
            </p:nvSpPr>
            <p:spPr bwMode="auto">
              <a:xfrm>
                <a:off x="528" y="2688"/>
                <a:ext cx="144" cy="28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484" name="Line 20"/>
              <p:cNvSpPr>
                <a:spLocks noChangeShapeType="1"/>
              </p:cNvSpPr>
              <p:nvPr/>
            </p:nvSpPr>
            <p:spPr bwMode="auto">
              <a:xfrm flipH="1">
                <a:off x="1056" y="2688"/>
                <a:ext cx="144" cy="28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485" name="Line 21"/>
              <p:cNvSpPr>
                <a:spLocks noChangeShapeType="1"/>
              </p:cNvSpPr>
              <p:nvPr/>
            </p:nvSpPr>
            <p:spPr bwMode="auto">
              <a:xfrm>
                <a:off x="672" y="2976"/>
                <a:ext cx="384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486" name="Line 22"/>
              <p:cNvSpPr>
                <a:spLocks noChangeShapeType="1"/>
              </p:cNvSpPr>
              <p:nvPr/>
            </p:nvSpPr>
            <p:spPr bwMode="auto">
              <a:xfrm>
                <a:off x="528" y="2688"/>
                <a:ext cx="24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487" name="Line 23"/>
              <p:cNvSpPr>
                <a:spLocks noChangeShapeType="1"/>
              </p:cNvSpPr>
              <p:nvPr/>
            </p:nvSpPr>
            <p:spPr bwMode="auto">
              <a:xfrm>
                <a:off x="960" y="2688"/>
                <a:ext cx="24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9480" name="Text Box 25"/>
            <p:cNvSpPr txBox="1">
              <a:spLocks noChangeArrowheads="1"/>
            </p:cNvSpPr>
            <p:nvPr/>
          </p:nvSpPr>
          <p:spPr bwMode="auto">
            <a:xfrm>
              <a:off x="624" y="2736"/>
              <a:ext cx="466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600">
                  <a:solidFill>
                    <a:schemeClr val="tx1"/>
                  </a:solidFill>
                  <a:latin typeface="Palatino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Palatino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Palatino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Palatino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Palatino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/>
                </a:defRPr>
              </a:lvl9pPr>
            </a:lstStyle>
            <a:p>
              <a:pPr eaLnBrk="1" hangingPunct="1"/>
              <a:r>
                <a:rPr lang="en-US" sz="2000"/>
                <a:t>ALU</a:t>
              </a:r>
            </a:p>
          </p:txBody>
        </p:sp>
      </p:grpSp>
      <p:grpSp>
        <p:nvGrpSpPr>
          <p:cNvPr id="19466" name="Group 29"/>
          <p:cNvGrpSpPr>
            <a:grpSpLocks/>
          </p:cNvGrpSpPr>
          <p:nvPr/>
        </p:nvGrpSpPr>
        <p:grpSpPr bwMode="auto">
          <a:xfrm>
            <a:off x="4648200" y="3340100"/>
            <a:ext cx="1063625" cy="1200150"/>
            <a:chOff x="707" y="1624"/>
            <a:chExt cx="445" cy="674"/>
          </a:xfrm>
        </p:grpSpPr>
        <p:sp>
          <p:nvSpPr>
            <p:cNvPr id="19477" name="Text Box 28"/>
            <p:cNvSpPr txBox="1">
              <a:spLocks noChangeArrowheads="1"/>
            </p:cNvSpPr>
            <p:nvPr/>
          </p:nvSpPr>
          <p:spPr bwMode="auto">
            <a:xfrm>
              <a:off x="707" y="1624"/>
              <a:ext cx="406" cy="6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600">
                  <a:solidFill>
                    <a:schemeClr val="tx1"/>
                  </a:solidFill>
                  <a:latin typeface="Palatino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Palatino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Palatino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Palatino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Palatino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/>
                </a:defRPr>
              </a:lvl9pPr>
            </a:lstStyle>
            <a:p>
              <a:pPr eaLnBrk="1" hangingPunct="1"/>
              <a:r>
                <a:rPr lang="en-US" sz="3600">
                  <a:solidFill>
                    <a:srgbClr val="FF0000"/>
                  </a:solidFill>
                </a:rPr>
                <a:t>Reg</a:t>
              </a:r>
            </a:p>
            <a:p>
              <a:pPr eaLnBrk="1" hangingPunct="1"/>
              <a:r>
                <a:rPr lang="en-US" sz="3600">
                  <a:solidFill>
                    <a:srgbClr val="FF0000"/>
                  </a:solidFill>
                </a:rPr>
                <a:t>File</a:t>
              </a:r>
            </a:p>
          </p:txBody>
        </p:sp>
        <p:sp>
          <p:nvSpPr>
            <p:cNvPr id="19478" name="Rectangle 27"/>
            <p:cNvSpPr>
              <a:spLocks noChangeArrowheads="1"/>
            </p:cNvSpPr>
            <p:nvPr/>
          </p:nvSpPr>
          <p:spPr bwMode="auto">
            <a:xfrm>
              <a:off x="720" y="1632"/>
              <a:ext cx="432" cy="62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9467" name="Rectangle 30"/>
          <p:cNvSpPr>
            <a:spLocks noChangeArrowheads="1"/>
          </p:cNvSpPr>
          <p:nvPr/>
        </p:nvSpPr>
        <p:spPr bwMode="auto">
          <a:xfrm>
            <a:off x="2971800" y="5410200"/>
            <a:ext cx="914400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PC</a:t>
            </a:r>
          </a:p>
        </p:txBody>
      </p:sp>
      <p:sp>
        <p:nvSpPr>
          <p:cNvPr id="19468" name="Rectangle 31"/>
          <p:cNvSpPr>
            <a:spLocks noChangeArrowheads="1"/>
          </p:cNvSpPr>
          <p:nvPr/>
        </p:nvSpPr>
        <p:spPr bwMode="auto">
          <a:xfrm>
            <a:off x="4953000" y="5410200"/>
            <a:ext cx="914400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IR</a:t>
            </a:r>
          </a:p>
        </p:txBody>
      </p:sp>
      <p:cxnSp>
        <p:nvCxnSpPr>
          <p:cNvPr id="19469" name="AutoShape 35"/>
          <p:cNvCxnSpPr>
            <a:cxnSpLocks noChangeShapeType="1"/>
          </p:cNvCxnSpPr>
          <p:nvPr/>
        </p:nvCxnSpPr>
        <p:spPr bwMode="auto">
          <a:xfrm rot="-5400000">
            <a:off x="1752600" y="3352800"/>
            <a:ext cx="2514600" cy="533400"/>
          </a:xfrm>
          <a:prstGeom prst="bentConnector2">
            <a:avLst/>
          </a:prstGeom>
          <a:noFill/>
          <a:ln w="9525">
            <a:solidFill>
              <a:schemeClr val="tx1"/>
            </a:solidFill>
            <a:prstDash val="dash"/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9470" name="Line 37"/>
          <p:cNvSpPr>
            <a:spLocks noChangeShapeType="1"/>
          </p:cNvSpPr>
          <p:nvPr/>
        </p:nvSpPr>
        <p:spPr bwMode="auto">
          <a:xfrm flipV="1">
            <a:off x="4343400" y="44958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71" name="Line 38"/>
          <p:cNvSpPr>
            <a:spLocks noChangeShapeType="1"/>
          </p:cNvSpPr>
          <p:nvPr/>
        </p:nvSpPr>
        <p:spPr bwMode="auto">
          <a:xfrm flipV="1">
            <a:off x="3886200" y="25146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72" name="Line 39"/>
          <p:cNvSpPr>
            <a:spLocks noChangeShapeType="1"/>
          </p:cNvSpPr>
          <p:nvPr/>
        </p:nvSpPr>
        <p:spPr bwMode="auto">
          <a:xfrm>
            <a:off x="4800600" y="25146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73" name="Line 40"/>
          <p:cNvSpPr>
            <a:spLocks noChangeShapeType="1"/>
          </p:cNvSpPr>
          <p:nvPr/>
        </p:nvSpPr>
        <p:spPr bwMode="auto">
          <a:xfrm>
            <a:off x="5562600" y="1828800"/>
            <a:ext cx="76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74" name="Line 41"/>
          <p:cNvSpPr>
            <a:spLocks noChangeShapeType="1"/>
          </p:cNvSpPr>
          <p:nvPr/>
        </p:nvSpPr>
        <p:spPr bwMode="auto">
          <a:xfrm flipH="1">
            <a:off x="5562600" y="2133600"/>
            <a:ext cx="76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19475" name="AutoShape 44"/>
          <p:cNvCxnSpPr>
            <a:cxnSpLocks noChangeShapeType="1"/>
          </p:cNvCxnSpPr>
          <p:nvPr/>
        </p:nvCxnSpPr>
        <p:spPr bwMode="auto">
          <a:xfrm rot="-5400000">
            <a:off x="5143500" y="3695700"/>
            <a:ext cx="2057400" cy="304800"/>
          </a:xfrm>
          <a:prstGeom prst="bentConnector2">
            <a:avLst/>
          </a:prstGeom>
          <a:noFill/>
          <a:ln w="9525">
            <a:solidFill>
              <a:schemeClr val="tx1"/>
            </a:solidFill>
            <a:prstDash val="dash"/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9476" name="Text Box 46"/>
          <p:cNvSpPr txBox="1">
            <a:spLocks noChangeArrowheads="1"/>
          </p:cNvSpPr>
          <p:nvPr/>
        </p:nvSpPr>
        <p:spPr bwMode="auto">
          <a:xfrm>
            <a:off x="3363913" y="2895600"/>
            <a:ext cx="21224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Palatino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Palatino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9pPr>
          </a:lstStyle>
          <a:p>
            <a:pPr eaLnBrk="1" hangingPunct="1"/>
            <a:r>
              <a:rPr lang="en-US" sz="2400"/>
              <a:t>Processing Unit</a:t>
            </a:r>
          </a:p>
        </p:txBody>
      </p:sp>
    </p:spTree>
    <p:extLst>
      <p:ext uri="{BB962C8B-B14F-4D97-AF65-F5344CB8AC3E}">
        <p14:creationId xmlns:p14="http://schemas.microsoft.com/office/powerpoint/2010/main" val="6370848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4"/>
          <p:cNvSpPr>
            <a:spLocks noChangeArrowheads="1"/>
          </p:cNvSpPr>
          <p:nvPr/>
        </p:nvSpPr>
        <p:spPr bwMode="auto">
          <a:xfrm>
            <a:off x="6807200" y="35814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N</a:t>
            </a:r>
            <a:r>
              <a:rPr lang="en-US" baseline="-25000"/>
              <a:t>1,0</a:t>
            </a:r>
          </a:p>
        </p:txBody>
      </p:sp>
      <p:sp>
        <p:nvSpPr>
          <p:cNvPr id="2355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Work for Block (0,0)</a:t>
            </a:r>
          </a:p>
        </p:txBody>
      </p:sp>
      <p:cxnSp>
        <p:nvCxnSpPr>
          <p:cNvPr id="135" name="Straight Arrow Connector 134"/>
          <p:cNvCxnSpPr/>
          <p:nvPr/>
        </p:nvCxnSpPr>
        <p:spPr>
          <a:xfrm>
            <a:off x="1676400" y="3352800"/>
            <a:ext cx="5334000" cy="158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6" name="Straight Arrow Connector 135"/>
          <p:cNvCxnSpPr/>
          <p:nvPr/>
        </p:nvCxnSpPr>
        <p:spPr>
          <a:xfrm>
            <a:off x="2057400" y="3505200"/>
            <a:ext cx="5334000" cy="158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7" name="Straight Arrow Connector 136"/>
          <p:cNvCxnSpPr/>
          <p:nvPr/>
        </p:nvCxnSpPr>
        <p:spPr>
          <a:xfrm>
            <a:off x="1676400" y="3733800"/>
            <a:ext cx="5334000" cy="158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8" name="Straight Arrow Connector 137"/>
          <p:cNvCxnSpPr/>
          <p:nvPr/>
        </p:nvCxnSpPr>
        <p:spPr>
          <a:xfrm>
            <a:off x="2057400" y="3962400"/>
            <a:ext cx="5334000" cy="158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9" name="Straight Arrow Connector 138"/>
          <p:cNvCxnSpPr/>
          <p:nvPr/>
        </p:nvCxnSpPr>
        <p:spPr>
          <a:xfrm>
            <a:off x="2514600" y="4648200"/>
            <a:ext cx="3048000" cy="158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2" name="Straight Arrow Connector 141"/>
          <p:cNvCxnSpPr/>
          <p:nvPr/>
        </p:nvCxnSpPr>
        <p:spPr>
          <a:xfrm>
            <a:off x="2895600" y="5257800"/>
            <a:ext cx="3048000" cy="158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3" name="Straight Arrow Connector 142"/>
          <p:cNvCxnSpPr/>
          <p:nvPr/>
        </p:nvCxnSpPr>
        <p:spPr>
          <a:xfrm>
            <a:off x="2895600" y="4800600"/>
            <a:ext cx="3048000" cy="158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4" name="Straight Arrow Connector 143"/>
          <p:cNvCxnSpPr/>
          <p:nvPr/>
        </p:nvCxnSpPr>
        <p:spPr>
          <a:xfrm>
            <a:off x="2514600" y="5105400"/>
            <a:ext cx="3048000" cy="158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564" name="Slide Number Placeholder 139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>
                <a:solidFill>
                  <a:schemeClr val="tx1"/>
                </a:solidFill>
                <a:latin typeface="Palatino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Palatino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9pPr>
          </a:lstStyle>
          <a:p>
            <a:pPr eaLnBrk="1" hangingPunct="1"/>
            <a:fld id="{CE10A3F5-39FC-40EC-AFD7-785BD0FCDA8E}" type="slidenum">
              <a:rPr lang="en-US" sz="1400" smtClean="0">
                <a:latin typeface="Times New Roman" pitchFamily="18" charset="0"/>
              </a:rPr>
              <a:pPr eaLnBrk="1" hangingPunct="1"/>
              <a:t>30</a:t>
            </a:fld>
            <a:endParaRPr lang="en-US" sz="1400" smtClean="0">
              <a:latin typeface="Times New Roman" pitchFamily="18" charset="0"/>
            </a:endParaRPr>
          </a:p>
        </p:txBody>
      </p:sp>
      <p:sp>
        <p:nvSpPr>
          <p:cNvPr id="23566" name="Rectangle 2"/>
          <p:cNvSpPr>
            <a:spLocks noChangeArrowheads="1"/>
          </p:cNvSpPr>
          <p:nvPr/>
        </p:nvSpPr>
        <p:spPr bwMode="auto">
          <a:xfrm>
            <a:off x="1828800" y="44958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M</a:t>
            </a:r>
            <a:r>
              <a:rPr lang="en-US" baseline="-25000"/>
              <a:t>0,1</a:t>
            </a:r>
            <a:endParaRPr lang="en-US"/>
          </a:p>
        </p:txBody>
      </p:sp>
      <p:sp>
        <p:nvSpPr>
          <p:cNvPr id="23567" name="Rectangle 3"/>
          <p:cNvSpPr>
            <a:spLocks noChangeArrowheads="1"/>
          </p:cNvSpPr>
          <p:nvPr/>
        </p:nvSpPr>
        <p:spPr bwMode="auto">
          <a:xfrm>
            <a:off x="1371600" y="44958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M</a:t>
            </a:r>
            <a:r>
              <a:rPr lang="en-US" baseline="-25000"/>
              <a:t>0,0</a:t>
            </a:r>
            <a:endParaRPr lang="en-US"/>
          </a:p>
        </p:txBody>
      </p:sp>
      <p:sp>
        <p:nvSpPr>
          <p:cNvPr id="23568" name="Rectangle 4"/>
          <p:cNvSpPr>
            <a:spLocks noChangeArrowheads="1"/>
          </p:cNvSpPr>
          <p:nvPr/>
        </p:nvSpPr>
        <p:spPr bwMode="auto">
          <a:xfrm>
            <a:off x="1371600" y="49530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M</a:t>
            </a:r>
            <a:r>
              <a:rPr lang="en-US" baseline="-25000"/>
              <a:t>1,0</a:t>
            </a:r>
          </a:p>
        </p:txBody>
      </p:sp>
      <p:sp>
        <p:nvSpPr>
          <p:cNvPr id="23569" name="Rectangle 5"/>
          <p:cNvSpPr>
            <a:spLocks noChangeArrowheads="1"/>
          </p:cNvSpPr>
          <p:nvPr/>
        </p:nvSpPr>
        <p:spPr bwMode="auto">
          <a:xfrm>
            <a:off x="1371600" y="54102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70" name="Rectangle 6"/>
          <p:cNvSpPr>
            <a:spLocks noChangeArrowheads="1"/>
          </p:cNvSpPr>
          <p:nvPr/>
        </p:nvSpPr>
        <p:spPr bwMode="auto">
          <a:xfrm>
            <a:off x="1371600" y="58674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71" name="Rectangle 7"/>
          <p:cNvSpPr>
            <a:spLocks noChangeArrowheads="1"/>
          </p:cNvSpPr>
          <p:nvPr/>
        </p:nvSpPr>
        <p:spPr bwMode="auto">
          <a:xfrm>
            <a:off x="1828800" y="49530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72" name="Rectangle 8"/>
          <p:cNvSpPr>
            <a:spLocks noChangeArrowheads="1"/>
          </p:cNvSpPr>
          <p:nvPr/>
        </p:nvSpPr>
        <p:spPr bwMode="auto">
          <a:xfrm>
            <a:off x="1828800" y="54102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73" name="Rectangle 9"/>
          <p:cNvSpPr>
            <a:spLocks noChangeArrowheads="1"/>
          </p:cNvSpPr>
          <p:nvPr/>
        </p:nvSpPr>
        <p:spPr bwMode="auto">
          <a:xfrm>
            <a:off x="1828800" y="58674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74" name="Rectangle 10"/>
          <p:cNvSpPr>
            <a:spLocks noChangeArrowheads="1"/>
          </p:cNvSpPr>
          <p:nvPr/>
        </p:nvSpPr>
        <p:spPr bwMode="auto">
          <a:xfrm>
            <a:off x="2286000" y="44958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M</a:t>
            </a:r>
            <a:r>
              <a:rPr lang="en-US" baseline="-25000"/>
              <a:t>0,2</a:t>
            </a:r>
          </a:p>
        </p:txBody>
      </p:sp>
      <p:sp>
        <p:nvSpPr>
          <p:cNvPr id="23575" name="Rectangle 11"/>
          <p:cNvSpPr>
            <a:spLocks noChangeArrowheads="1"/>
          </p:cNvSpPr>
          <p:nvPr/>
        </p:nvSpPr>
        <p:spPr bwMode="auto">
          <a:xfrm>
            <a:off x="2286000" y="49530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76" name="Rectangle 12"/>
          <p:cNvSpPr>
            <a:spLocks noChangeArrowheads="1"/>
          </p:cNvSpPr>
          <p:nvPr/>
        </p:nvSpPr>
        <p:spPr bwMode="auto">
          <a:xfrm>
            <a:off x="2743200" y="49530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77" name="Rectangle 13"/>
          <p:cNvSpPr>
            <a:spLocks noChangeArrowheads="1"/>
          </p:cNvSpPr>
          <p:nvPr/>
        </p:nvSpPr>
        <p:spPr bwMode="auto">
          <a:xfrm>
            <a:off x="2743200" y="54102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78" name="Rectangle 14"/>
          <p:cNvSpPr>
            <a:spLocks noChangeArrowheads="1"/>
          </p:cNvSpPr>
          <p:nvPr/>
        </p:nvSpPr>
        <p:spPr bwMode="auto">
          <a:xfrm>
            <a:off x="2743200" y="44958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M</a:t>
            </a:r>
            <a:r>
              <a:rPr lang="en-US" baseline="-25000"/>
              <a:t>0,3</a:t>
            </a:r>
          </a:p>
        </p:txBody>
      </p:sp>
      <p:sp>
        <p:nvSpPr>
          <p:cNvPr id="23579" name="Rectangle 15"/>
          <p:cNvSpPr>
            <a:spLocks noChangeArrowheads="1"/>
          </p:cNvSpPr>
          <p:nvPr/>
        </p:nvSpPr>
        <p:spPr bwMode="auto">
          <a:xfrm>
            <a:off x="2286000" y="54102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80" name="Rectangle 16"/>
          <p:cNvSpPr>
            <a:spLocks noChangeArrowheads="1"/>
          </p:cNvSpPr>
          <p:nvPr/>
        </p:nvSpPr>
        <p:spPr bwMode="auto">
          <a:xfrm>
            <a:off x="2286000" y="58674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81" name="Rectangle 17"/>
          <p:cNvSpPr>
            <a:spLocks noChangeArrowheads="1"/>
          </p:cNvSpPr>
          <p:nvPr/>
        </p:nvSpPr>
        <p:spPr bwMode="auto">
          <a:xfrm>
            <a:off x="2743200" y="58674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82" name="Rectangle 18"/>
          <p:cNvSpPr>
            <a:spLocks noChangeArrowheads="1"/>
          </p:cNvSpPr>
          <p:nvPr/>
        </p:nvSpPr>
        <p:spPr bwMode="auto">
          <a:xfrm>
            <a:off x="1828800" y="49530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M</a:t>
            </a:r>
            <a:r>
              <a:rPr lang="en-US" baseline="-25000"/>
              <a:t>1,1</a:t>
            </a:r>
          </a:p>
        </p:txBody>
      </p:sp>
      <p:sp>
        <p:nvSpPr>
          <p:cNvPr id="23583" name="Rectangle 19"/>
          <p:cNvSpPr>
            <a:spLocks noChangeArrowheads="1"/>
          </p:cNvSpPr>
          <p:nvPr/>
        </p:nvSpPr>
        <p:spPr bwMode="auto">
          <a:xfrm>
            <a:off x="1371600" y="54102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M</a:t>
            </a:r>
            <a:r>
              <a:rPr lang="en-US" baseline="-25000"/>
              <a:t>2,0</a:t>
            </a:r>
            <a:endParaRPr lang="en-US"/>
          </a:p>
        </p:txBody>
      </p:sp>
      <p:sp>
        <p:nvSpPr>
          <p:cNvPr id="23584" name="Rectangle 20"/>
          <p:cNvSpPr>
            <a:spLocks noChangeArrowheads="1"/>
          </p:cNvSpPr>
          <p:nvPr/>
        </p:nvSpPr>
        <p:spPr bwMode="auto">
          <a:xfrm>
            <a:off x="2286000" y="54102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M</a:t>
            </a:r>
            <a:r>
              <a:rPr lang="en-US" baseline="-25000"/>
              <a:t>2,2</a:t>
            </a:r>
          </a:p>
        </p:txBody>
      </p:sp>
      <p:sp>
        <p:nvSpPr>
          <p:cNvPr id="23585" name="Rectangle 21"/>
          <p:cNvSpPr>
            <a:spLocks noChangeArrowheads="1"/>
          </p:cNvSpPr>
          <p:nvPr/>
        </p:nvSpPr>
        <p:spPr bwMode="auto">
          <a:xfrm>
            <a:off x="2743200" y="54102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M</a:t>
            </a:r>
            <a:r>
              <a:rPr lang="en-US" baseline="-25000"/>
              <a:t>2,3</a:t>
            </a:r>
          </a:p>
        </p:txBody>
      </p:sp>
      <p:sp>
        <p:nvSpPr>
          <p:cNvPr id="23586" name="Rectangle 22"/>
          <p:cNvSpPr>
            <a:spLocks noChangeArrowheads="1"/>
          </p:cNvSpPr>
          <p:nvPr/>
        </p:nvSpPr>
        <p:spPr bwMode="auto">
          <a:xfrm>
            <a:off x="1828800" y="54102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M</a:t>
            </a:r>
            <a:r>
              <a:rPr lang="en-US" baseline="-25000"/>
              <a:t>2,1</a:t>
            </a:r>
          </a:p>
        </p:txBody>
      </p:sp>
      <p:sp>
        <p:nvSpPr>
          <p:cNvPr id="23587" name="Rectangle 23"/>
          <p:cNvSpPr>
            <a:spLocks noChangeArrowheads="1"/>
          </p:cNvSpPr>
          <p:nvPr/>
        </p:nvSpPr>
        <p:spPr bwMode="auto">
          <a:xfrm>
            <a:off x="2743200" y="49530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M</a:t>
            </a:r>
            <a:r>
              <a:rPr lang="en-US" baseline="-25000"/>
              <a:t>1,3</a:t>
            </a:r>
          </a:p>
        </p:txBody>
      </p:sp>
      <p:sp>
        <p:nvSpPr>
          <p:cNvPr id="23588" name="Rectangle 24"/>
          <p:cNvSpPr>
            <a:spLocks noChangeArrowheads="1"/>
          </p:cNvSpPr>
          <p:nvPr/>
        </p:nvSpPr>
        <p:spPr bwMode="auto">
          <a:xfrm>
            <a:off x="2286000" y="49530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M</a:t>
            </a:r>
            <a:r>
              <a:rPr lang="en-US" baseline="-25000"/>
              <a:t>1,2</a:t>
            </a:r>
          </a:p>
        </p:txBody>
      </p:sp>
      <p:sp>
        <p:nvSpPr>
          <p:cNvPr id="23589" name="Rectangle 25"/>
          <p:cNvSpPr>
            <a:spLocks noChangeArrowheads="1"/>
          </p:cNvSpPr>
          <p:nvPr/>
        </p:nvSpPr>
        <p:spPr bwMode="auto">
          <a:xfrm>
            <a:off x="1371600" y="58674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90" name="Rectangle 26"/>
          <p:cNvSpPr>
            <a:spLocks noChangeArrowheads="1"/>
          </p:cNvSpPr>
          <p:nvPr/>
        </p:nvSpPr>
        <p:spPr bwMode="auto">
          <a:xfrm>
            <a:off x="1828800" y="58674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91" name="Rectangle 27"/>
          <p:cNvSpPr>
            <a:spLocks noChangeArrowheads="1"/>
          </p:cNvSpPr>
          <p:nvPr/>
        </p:nvSpPr>
        <p:spPr bwMode="auto">
          <a:xfrm>
            <a:off x="2743200" y="58674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92" name="Rectangle 28"/>
          <p:cNvSpPr>
            <a:spLocks noChangeArrowheads="1"/>
          </p:cNvSpPr>
          <p:nvPr/>
        </p:nvSpPr>
        <p:spPr bwMode="auto">
          <a:xfrm>
            <a:off x="2286000" y="58674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93" name="Rectangle 29"/>
          <p:cNvSpPr>
            <a:spLocks noChangeArrowheads="1"/>
          </p:cNvSpPr>
          <p:nvPr/>
        </p:nvSpPr>
        <p:spPr bwMode="auto">
          <a:xfrm>
            <a:off x="1371600" y="58674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M</a:t>
            </a:r>
            <a:r>
              <a:rPr lang="en-US" baseline="-25000"/>
              <a:t>3,0</a:t>
            </a:r>
            <a:endParaRPr lang="en-US"/>
          </a:p>
        </p:txBody>
      </p:sp>
      <p:sp>
        <p:nvSpPr>
          <p:cNvPr id="23594" name="Rectangle 30"/>
          <p:cNvSpPr>
            <a:spLocks noChangeArrowheads="1"/>
          </p:cNvSpPr>
          <p:nvPr/>
        </p:nvSpPr>
        <p:spPr bwMode="auto">
          <a:xfrm>
            <a:off x="2286000" y="58674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M</a:t>
            </a:r>
            <a:r>
              <a:rPr lang="en-US" baseline="-25000"/>
              <a:t>3,2</a:t>
            </a:r>
          </a:p>
        </p:txBody>
      </p:sp>
      <p:sp>
        <p:nvSpPr>
          <p:cNvPr id="23595" name="Rectangle 31"/>
          <p:cNvSpPr>
            <a:spLocks noChangeArrowheads="1"/>
          </p:cNvSpPr>
          <p:nvPr/>
        </p:nvSpPr>
        <p:spPr bwMode="auto">
          <a:xfrm>
            <a:off x="2743200" y="58674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M</a:t>
            </a:r>
            <a:r>
              <a:rPr lang="en-US" baseline="-25000"/>
              <a:t>3,3</a:t>
            </a:r>
          </a:p>
        </p:txBody>
      </p:sp>
      <p:sp>
        <p:nvSpPr>
          <p:cNvPr id="23596" name="Rectangle 32"/>
          <p:cNvSpPr>
            <a:spLocks noChangeArrowheads="1"/>
          </p:cNvSpPr>
          <p:nvPr/>
        </p:nvSpPr>
        <p:spPr bwMode="auto">
          <a:xfrm>
            <a:off x="1828800" y="58674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M</a:t>
            </a:r>
            <a:r>
              <a:rPr lang="en-US" baseline="-25000"/>
              <a:t>3,1</a:t>
            </a:r>
          </a:p>
        </p:txBody>
      </p:sp>
      <p:sp>
        <p:nvSpPr>
          <p:cNvPr id="23597" name="Rectangle 33"/>
          <p:cNvSpPr>
            <a:spLocks noChangeArrowheads="1"/>
          </p:cNvSpPr>
          <p:nvPr/>
        </p:nvSpPr>
        <p:spPr bwMode="auto">
          <a:xfrm>
            <a:off x="1371600" y="4495800"/>
            <a:ext cx="914400" cy="9144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98" name="Rectangle 37"/>
          <p:cNvSpPr>
            <a:spLocks noChangeArrowheads="1"/>
          </p:cNvSpPr>
          <p:nvPr/>
        </p:nvSpPr>
        <p:spPr bwMode="auto">
          <a:xfrm>
            <a:off x="2286000" y="4495800"/>
            <a:ext cx="914400" cy="9144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99" name="Rectangle 39"/>
          <p:cNvSpPr>
            <a:spLocks noChangeArrowheads="1"/>
          </p:cNvSpPr>
          <p:nvPr/>
        </p:nvSpPr>
        <p:spPr bwMode="auto">
          <a:xfrm>
            <a:off x="1371600" y="5410200"/>
            <a:ext cx="914400" cy="9144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600" name="Rectangle 40"/>
          <p:cNvSpPr>
            <a:spLocks noChangeArrowheads="1"/>
          </p:cNvSpPr>
          <p:nvPr/>
        </p:nvSpPr>
        <p:spPr bwMode="auto">
          <a:xfrm>
            <a:off x="2286000" y="5410200"/>
            <a:ext cx="914400" cy="9144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601" name="Rectangle 2"/>
          <p:cNvSpPr>
            <a:spLocks noChangeArrowheads="1"/>
          </p:cNvSpPr>
          <p:nvPr/>
        </p:nvSpPr>
        <p:spPr bwMode="auto">
          <a:xfrm>
            <a:off x="1828800" y="22860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N</a:t>
            </a:r>
            <a:r>
              <a:rPr lang="en-US" baseline="-25000"/>
              <a:t>0,1</a:t>
            </a:r>
            <a:endParaRPr lang="en-US"/>
          </a:p>
        </p:txBody>
      </p:sp>
      <p:sp>
        <p:nvSpPr>
          <p:cNvPr id="23602" name="Rectangle 3"/>
          <p:cNvSpPr>
            <a:spLocks noChangeArrowheads="1"/>
          </p:cNvSpPr>
          <p:nvPr/>
        </p:nvSpPr>
        <p:spPr bwMode="auto">
          <a:xfrm>
            <a:off x="1371600" y="22860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N</a:t>
            </a:r>
            <a:r>
              <a:rPr lang="en-US" baseline="-25000"/>
              <a:t>0,0</a:t>
            </a:r>
            <a:endParaRPr lang="en-US"/>
          </a:p>
        </p:txBody>
      </p:sp>
      <p:sp>
        <p:nvSpPr>
          <p:cNvPr id="23603" name="Rectangle 4"/>
          <p:cNvSpPr>
            <a:spLocks noChangeArrowheads="1"/>
          </p:cNvSpPr>
          <p:nvPr/>
        </p:nvSpPr>
        <p:spPr bwMode="auto">
          <a:xfrm>
            <a:off x="1371600" y="27432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N</a:t>
            </a:r>
            <a:r>
              <a:rPr lang="en-US" baseline="-25000"/>
              <a:t>1,0</a:t>
            </a:r>
          </a:p>
        </p:txBody>
      </p:sp>
      <p:sp>
        <p:nvSpPr>
          <p:cNvPr id="23604" name="Rectangle 5"/>
          <p:cNvSpPr>
            <a:spLocks noChangeArrowheads="1"/>
          </p:cNvSpPr>
          <p:nvPr/>
        </p:nvSpPr>
        <p:spPr bwMode="auto">
          <a:xfrm>
            <a:off x="1371600" y="32004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605" name="Rectangle 6"/>
          <p:cNvSpPr>
            <a:spLocks noChangeArrowheads="1"/>
          </p:cNvSpPr>
          <p:nvPr/>
        </p:nvSpPr>
        <p:spPr bwMode="auto">
          <a:xfrm>
            <a:off x="1371600" y="3657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606" name="Rectangle 7"/>
          <p:cNvSpPr>
            <a:spLocks noChangeArrowheads="1"/>
          </p:cNvSpPr>
          <p:nvPr/>
        </p:nvSpPr>
        <p:spPr bwMode="auto">
          <a:xfrm>
            <a:off x="1828800" y="27432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607" name="Rectangle 8"/>
          <p:cNvSpPr>
            <a:spLocks noChangeArrowheads="1"/>
          </p:cNvSpPr>
          <p:nvPr/>
        </p:nvSpPr>
        <p:spPr bwMode="auto">
          <a:xfrm>
            <a:off x="1828800" y="32004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608" name="Rectangle 9"/>
          <p:cNvSpPr>
            <a:spLocks noChangeArrowheads="1"/>
          </p:cNvSpPr>
          <p:nvPr/>
        </p:nvSpPr>
        <p:spPr bwMode="auto">
          <a:xfrm>
            <a:off x="1828800" y="3657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609" name="Rectangle 10"/>
          <p:cNvSpPr>
            <a:spLocks noChangeArrowheads="1"/>
          </p:cNvSpPr>
          <p:nvPr/>
        </p:nvSpPr>
        <p:spPr bwMode="auto">
          <a:xfrm>
            <a:off x="2286000" y="22860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N</a:t>
            </a:r>
            <a:r>
              <a:rPr lang="en-US" baseline="-25000"/>
              <a:t>0,2</a:t>
            </a:r>
          </a:p>
        </p:txBody>
      </p:sp>
      <p:sp>
        <p:nvSpPr>
          <p:cNvPr id="23610" name="Rectangle 11"/>
          <p:cNvSpPr>
            <a:spLocks noChangeArrowheads="1"/>
          </p:cNvSpPr>
          <p:nvPr/>
        </p:nvSpPr>
        <p:spPr bwMode="auto">
          <a:xfrm>
            <a:off x="2286000" y="27432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611" name="Rectangle 12"/>
          <p:cNvSpPr>
            <a:spLocks noChangeArrowheads="1"/>
          </p:cNvSpPr>
          <p:nvPr/>
        </p:nvSpPr>
        <p:spPr bwMode="auto">
          <a:xfrm>
            <a:off x="2743200" y="27432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612" name="Rectangle 13"/>
          <p:cNvSpPr>
            <a:spLocks noChangeArrowheads="1"/>
          </p:cNvSpPr>
          <p:nvPr/>
        </p:nvSpPr>
        <p:spPr bwMode="auto">
          <a:xfrm>
            <a:off x="2743200" y="32004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613" name="Rectangle 14"/>
          <p:cNvSpPr>
            <a:spLocks noChangeArrowheads="1"/>
          </p:cNvSpPr>
          <p:nvPr/>
        </p:nvSpPr>
        <p:spPr bwMode="auto">
          <a:xfrm>
            <a:off x="2743200" y="22860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N</a:t>
            </a:r>
            <a:r>
              <a:rPr lang="en-US" baseline="-25000"/>
              <a:t>0,3</a:t>
            </a:r>
          </a:p>
        </p:txBody>
      </p:sp>
      <p:sp>
        <p:nvSpPr>
          <p:cNvPr id="23614" name="Rectangle 15"/>
          <p:cNvSpPr>
            <a:spLocks noChangeArrowheads="1"/>
          </p:cNvSpPr>
          <p:nvPr/>
        </p:nvSpPr>
        <p:spPr bwMode="auto">
          <a:xfrm>
            <a:off x="2286000" y="32004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615" name="Rectangle 16"/>
          <p:cNvSpPr>
            <a:spLocks noChangeArrowheads="1"/>
          </p:cNvSpPr>
          <p:nvPr/>
        </p:nvSpPr>
        <p:spPr bwMode="auto">
          <a:xfrm>
            <a:off x="2286000" y="3657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616" name="Rectangle 17"/>
          <p:cNvSpPr>
            <a:spLocks noChangeArrowheads="1"/>
          </p:cNvSpPr>
          <p:nvPr/>
        </p:nvSpPr>
        <p:spPr bwMode="auto">
          <a:xfrm>
            <a:off x="2743200" y="3657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617" name="Rectangle 18"/>
          <p:cNvSpPr>
            <a:spLocks noChangeArrowheads="1"/>
          </p:cNvSpPr>
          <p:nvPr/>
        </p:nvSpPr>
        <p:spPr bwMode="auto">
          <a:xfrm>
            <a:off x="1828800" y="27432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N</a:t>
            </a:r>
            <a:r>
              <a:rPr lang="en-US" baseline="-25000"/>
              <a:t>1,1</a:t>
            </a:r>
          </a:p>
        </p:txBody>
      </p:sp>
      <p:sp>
        <p:nvSpPr>
          <p:cNvPr id="23618" name="Rectangle 19"/>
          <p:cNvSpPr>
            <a:spLocks noChangeArrowheads="1"/>
          </p:cNvSpPr>
          <p:nvPr/>
        </p:nvSpPr>
        <p:spPr bwMode="auto">
          <a:xfrm>
            <a:off x="1371600" y="32004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N</a:t>
            </a:r>
            <a:r>
              <a:rPr lang="en-US" baseline="-25000"/>
              <a:t>2,0</a:t>
            </a:r>
            <a:endParaRPr lang="en-US"/>
          </a:p>
        </p:txBody>
      </p:sp>
      <p:sp>
        <p:nvSpPr>
          <p:cNvPr id="23619" name="Rectangle 20"/>
          <p:cNvSpPr>
            <a:spLocks noChangeArrowheads="1"/>
          </p:cNvSpPr>
          <p:nvPr/>
        </p:nvSpPr>
        <p:spPr bwMode="auto">
          <a:xfrm>
            <a:off x="2286000" y="32004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N</a:t>
            </a:r>
            <a:r>
              <a:rPr lang="en-US" baseline="-25000"/>
              <a:t>2,2</a:t>
            </a:r>
          </a:p>
        </p:txBody>
      </p:sp>
      <p:sp>
        <p:nvSpPr>
          <p:cNvPr id="23620" name="Rectangle 21"/>
          <p:cNvSpPr>
            <a:spLocks noChangeArrowheads="1"/>
          </p:cNvSpPr>
          <p:nvPr/>
        </p:nvSpPr>
        <p:spPr bwMode="auto">
          <a:xfrm>
            <a:off x="2743200" y="32004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N</a:t>
            </a:r>
            <a:r>
              <a:rPr lang="en-US" baseline="-25000"/>
              <a:t>2,3</a:t>
            </a:r>
          </a:p>
        </p:txBody>
      </p:sp>
      <p:sp>
        <p:nvSpPr>
          <p:cNvPr id="23621" name="Rectangle 22"/>
          <p:cNvSpPr>
            <a:spLocks noChangeArrowheads="1"/>
          </p:cNvSpPr>
          <p:nvPr/>
        </p:nvSpPr>
        <p:spPr bwMode="auto">
          <a:xfrm>
            <a:off x="1828800" y="32004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N</a:t>
            </a:r>
            <a:r>
              <a:rPr lang="en-US" baseline="-25000"/>
              <a:t>2,1</a:t>
            </a:r>
          </a:p>
        </p:txBody>
      </p:sp>
      <p:sp>
        <p:nvSpPr>
          <p:cNvPr id="23622" name="Rectangle 23"/>
          <p:cNvSpPr>
            <a:spLocks noChangeArrowheads="1"/>
          </p:cNvSpPr>
          <p:nvPr/>
        </p:nvSpPr>
        <p:spPr bwMode="auto">
          <a:xfrm>
            <a:off x="2743200" y="27432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N</a:t>
            </a:r>
            <a:r>
              <a:rPr lang="en-US" baseline="-25000"/>
              <a:t>1,3</a:t>
            </a:r>
          </a:p>
        </p:txBody>
      </p:sp>
      <p:sp>
        <p:nvSpPr>
          <p:cNvPr id="23623" name="Rectangle 24"/>
          <p:cNvSpPr>
            <a:spLocks noChangeArrowheads="1"/>
          </p:cNvSpPr>
          <p:nvPr/>
        </p:nvSpPr>
        <p:spPr bwMode="auto">
          <a:xfrm>
            <a:off x="2286000" y="27432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N</a:t>
            </a:r>
            <a:r>
              <a:rPr lang="en-US" baseline="-25000"/>
              <a:t>1,2</a:t>
            </a:r>
          </a:p>
        </p:txBody>
      </p:sp>
      <p:sp>
        <p:nvSpPr>
          <p:cNvPr id="23624" name="Rectangle 25"/>
          <p:cNvSpPr>
            <a:spLocks noChangeArrowheads="1"/>
          </p:cNvSpPr>
          <p:nvPr/>
        </p:nvSpPr>
        <p:spPr bwMode="auto">
          <a:xfrm>
            <a:off x="1371600" y="3657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625" name="Rectangle 26"/>
          <p:cNvSpPr>
            <a:spLocks noChangeArrowheads="1"/>
          </p:cNvSpPr>
          <p:nvPr/>
        </p:nvSpPr>
        <p:spPr bwMode="auto">
          <a:xfrm>
            <a:off x="1828800" y="3657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626" name="Rectangle 27"/>
          <p:cNvSpPr>
            <a:spLocks noChangeArrowheads="1"/>
          </p:cNvSpPr>
          <p:nvPr/>
        </p:nvSpPr>
        <p:spPr bwMode="auto">
          <a:xfrm>
            <a:off x="2743200" y="3657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627" name="Rectangle 28"/>
          <p:cNvSpPr>
            <a:spLocks noChangeArrowheads="1"/>
          </p:cNvSpPr>
          <p:nvPr/>
        </p:nvSpPr>
        <p:spPr bwMode="auto">
          <a:xfrm>
            <a:off x="2286000" y="3657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628" name="Rectangle 29"/>
          <p:cNvSpPr>
            <a:spLocks noChangeArrowheads="1"/>
          </p:cNvSpPr>
          <p:nvPr/>
        </p:nvSpPr>
        <p:spPr bwMode="auto">
          <a:xfrm>
            <a:off x="1371600" y="3657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N</a:t>
            </a:r>
            <a:r>
              <a:rPr lang="en-US" baseline="-25000"/>
              <a:t>3,0</a:t>
            </a:r>
            <a:endParaRPr lang="en-US"/>
          </a:p>
        </p:txBody>
      </p:sp>
      <p:sp>
        <p:nvSpPr>
          <p:cNvPr id="23629" name="Rectangle 30"/>
          <p:cNvSpPr>
            <a:spLocks noChangeArrowheads="1"/>
          </p:cNvSpPr>
          <p:nvPr/>
        </p:nvSpPr>
        <p:spPr bwMode="auto">
          <a:xfrm>
            <a:off x="2286000" y="3657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N</a:t>
            </a:r>
            <a:r>
              <a:rPr lang="en-US" baseline="-25000"/>
              <a:t>3,2</a:t>
            </a:r>
          </a:p>
        </p:txBody>
      </p:sp>
      <p:sp>
        <p:nvSpPr>
          <p:cNvPr id="23630" name="Rectangle 31"/>
          <p:cNvSpPr>
            <a:spLocks noChangeArrowheads="1"/>
          </p:cNvSpPr>
          <p:nvPr/>
        </p:nvSpPr>
        <p:spPr bwMode="auto">
          <a:xfrm>
            <a:off x="2743200" y="3657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N</a:t>
            </a:r>
            <a:r>
              <a:rPr lang="en-US" baseline="-25000"/>
              <a:t>3,3</a:t>
            </a:r>
          </a:p>
        </p:txBody>
      </p:sp>
      <p:sp>
        <p:nvSpPr>
          <p:cNvPr id="23631" name="Rectangle 32"/>
          <p:cNvSpPr>
            <a:spLocks noChangeArrowheads="1"/>
          </p:cNvSpPr>
          <p:nvPr/>
        </p:nvSpPr>
        <p:spPr bwMode="auto">
          <a:xfrm>
            <a:off x="1828800" y="3657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N</a:t>
            </a:r>
            <a:r>
              <a:rPr lang="en-US" baseline="-25000"/>
              <a:t>3,1</a:t>
            </a:r>
          </a:p>
        </p:txBody>
      </p:sp>
      <p:sp>
        <p:nvSpPr>
          <p:cNvPr id="23632" name="Rectangle 33"/>
          <p:cNvSpPr>
            <a:spLocks noChangeArrowheads="1"/>
          </p:cNvSpPr>
          <p:nvPr/>
        </p:nvSpPr>
        <p:spPr bwMode="auto">
          <a:xfrm>
            <a:off x="1371600" y="2286000"/>
            <a:ext cx="914400" cy="9144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633" name="Rectangle 37"/>
          <p:cNvSpPr>
            <a:spLocks noChangeArrowheads="1"/>
          </p:cNvSpPr>
          <p:nvPr/>
        </p:nvSpPr>
        <p:spPr bwMode="auto">
          <a:xfrm>
            <a:off x="2286000" y="2286000"/>
            <a:ext cx="914400" cy="9144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634" name="Rectangle 39"/>
          <p:cNvSpPr>
            <a:spLocks noChangeArrowheads="1"/>
          </p:cNvSpPr>
          <p:nvPr/>
        </p:nvSpPr>
        <p:spPr bwMode="auto">
          <a:xfrm>
            <a:off x="1371600" y="3200400"/>
            <a:ext cx="914400" cy="9144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635" name="Rectangle 40"/>
          <p:cNvSpPr>
            <a:spLocks noChangeArrowheads="1"/>
          </p:cNvSpPr>
          <p:nvPr/>
        </p:nvSpPr>
        <p:spPr bwMode="auto">
          <a:xfrm>
            <a:off x="2286000" y="3200400"/>
            <a:ext cx="914400" cy="9144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636" name="Rectangle 2"/>
          <p:cNvSpPr>
            <a:spLocks noChangeArrowheads="1"/>
          </p:cNvSpPr>
          <p:nvPr/>
        </p:nvSpPr>
        <p:spPr bwMode="auto">
          <a:xfrm>
            <a:off x="7162800" y="45720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P</a:t>
            </a:r>
            <a:r>
              <a:rPr lang="en-US" baseline="-25000"/>
              <a:t>0,1</a:t>
            </a:r>
            <a:endParaRPr lang="en-US"/>
          </a:p>
        </p:txBody>
      </p:sp>
      <p:sp>
        <p:nvSpPr>
          <p:cNvPr id="23637" name="Rectangle 3"/>
          <p:cNvSpPr>
            <a:spLocks noChangeArrowheads="1"/>
          </p:cNvSpPr>
          <p:nvPr/>
        </p:nvSpPr>
        <p:spPr bwMode="auto">
          <a:xfrm>
            <a:off x="6705600" y="45720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P</a:t>
            </a:r>
            <a:r>
              <a:rPr lang="en-US" baseline="-25000"/>
              <a:t>0,0</a:t>
            </a:r>
            <a:endParaRPr lang="en-US"/>
          </a:p>
        </p:txBody>
      </p:sp>
      <p:sp>
        <p:nvSpPr>
          <p:cNvPr id="23638" name="Rectangle 4"/>
          <p:cNvSpPr>
            <a:spLocks noChangeArrowheads="1"/>
          </p:cNvSpPr>
          <p:nvPr/>
        </p:nvSpPr>
        <p:spPr bwMode="auto">
          <a:xfrm>
            <a:off x="6705600" y="50292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P</a:t>
            </a:r>
            <a:r>
              <a:rPr lang="en-US" baseline="-25000"/>
              <a:t>1,0</a:t>
            </a:r>
          </a:p>
        </p:txBody>
      </p:sp>
      <p:sp>
        <p:nvSpPr>
          <p:cNvPr id="23639" name="Rectangle 5"/>
          <p:cNvSpPr>
            <a:spLocks noChangeArrowheads="1"/>
          </p:cNvSpPr>
          <p:nvPr/>
        </p:nvSpPr>
        <p:spPr bwMode="auto">
          <a:xfrm>
            <a:off x="6705600" y="54864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640" name="Rectangle 6"/>
          <p:cNvSpPr>
            <a:spLocks noChangeArrowheads="1"/>
          </p:cNvSpPr>
          <p:nvPr/>
        </p:nvSpPr>
        <p:spPr bwMode="auto">
          <a:xfrm>
            <a:off x="6705600" y="5943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641" name="Rectangle 7"/>
          <p:cNvSpPr>
            <a:spLocks noChangeArrowheads="1"/>
          </p:cNvSpPr>
          <p:nvPr/>
        </p:nvSpPr>
        <p:spPr bwMode="auto">
          <a:xfrm>
            <a:off x="7162800" y="50292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642" name="Rectangle 8"/>
          <p:cNvSpPr>
            <a:spLocks noChangeArrowheads="1"/>
          </p:cNvSpPr>
          <p:nvPr/>
        </p:nvSpPr>
        <p:spPr bwMode="auto">
          <a:xfrm>
            <a:off x="7162800" y="54864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643" name="Rectangle 9"/>
          <p:cNvSpPr>
            <a:spLocks noChangeArrowheads="1"/>
          </p:cNvSpPr>
          <p:nvPr/>
        </p:nvSpPr>
        <p:spPr bwMode="auto">
          <a:xfrm>
            <a:off x="7162800" y="5943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644" name="Rectangle 10"/>
          <p:cNvSpPr>
            <a:spLocks noChangeArrowheads="1"/>
          </p:cNvSpPr>
          <p:nvPr/>
        </p:nvSpPr>
        <p:spPr bwMode="auto">
          <a:xfrm>
            <a:off x="7620000" y="45720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P</a:t>
            </a:r>
            <a:r>
              <a:rPr lang="en-US" baseline="-25000"/>
              <a:t>0,2</a:t>
            </a:r>
          </a:p>
        </p:txBody>
      </p:sp>
      <p:sp>
        <p:nvSpPr>
          <p:cNvPr id="23645" name="Rectangle 11"/>
          <p:cNvSpPr>
            <a:spLocks noChangeArrowheads="1"/>
          </p:cNvSpPr>
          <p:nvPr/>
        </p:nvSpPr>
        <p:spPr bwMode="auto">
          <a:xfrm>
            <a:off x="7620000" y="50292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646" name="Rectangle 12"/>
          <p:cNvSpPr>
            <a:spLocks noChangeArrowheads="1"/>
          </p:cNvSpPr>
          <p:nvPr/>
        </p:nvSpPr>
        <p:spPr bwMode="auto">
          <a:xfrm>
            <a:off x="8077200" y="50292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647" name="Rectangle 13"/>
          <p:cNvSpPr>
            <a:spLocks noChangeArrowheads="1"/>
          </p:cNvSpPr>
          <p:nvPr/>
        </p:nvSpPr>
        <p:spPr bwMode="auto">
          <a:xfrm>
            <a:off x="8077200" y="54864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648" name="Rectangle 14"/>
          <p:cNvSpPr>
            <a:spLocks noChangeArrowheads="1"/>
          </p:cNvSpPr>
          <p:nvPr/>
        </p:nvSpPr>
        <p:spPr bwMode="auto">
          <a:xfrm>
            <a:off x="8077200" y="45720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P</a:t>
            </a:r>
            <a:r>
              <a:rPr lang="en-US" baseline="-25000"/>
              <a:t>0,3</a:t>
            </a:r>
          </a:p>
        </p:txBody>
      </p:sp>
      <p:sp>
        <p:nvSpPr>
          <p:cNvPr id="23649" name="Rectangle 15"/>
          <p:cNvSpPr>
            <a:spLocks noChangeArrowheads="1"/>
          </p:cNvSpPr>
          <p:nvPr/>
        </p:nvSpPr>
        <p:spPr bwMode="auto">
          <a:xfrm>
            <a:off x="7620000" y="54864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650" name="Rectangle 16"/>
          <p:cNvSpPr>
            <a:spLocks noChangeArrowheads="1"/>
          </p:cNvSpPr>
          <p:nvPr/>
        </p:nvSpPr>
        <p:spPr bwMode="auto">
          <a:xfrm>
            <a:off x="7620000" y="5943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651" name="Rectangle 17"/>
          <p:cNvSpPr>
            <a:spLocks noChangeArrowheads="1"/>
          </p:cNvSpPr>
          <p:nvPr/>
        </p:nvSpPr>
        <p:spPr bwMode="auto">
          <a:xfrm>
            <a:off x="8077200" y="5943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652" name="Rectangle 18"/>
          <p:cNvSpPr>
            <a:spLocks noChangeArrowheads="1"/>
          </p:cNvSpPr>
          <p:nvPr/>
        </p:nvSpPr>
        <p:spPr bwMode="auto">
          <a:xfrm>
            <a:off x="7162800" y="50292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P</a:t>
            </a:r>
            <a:r>
              <a:rPr lang="en-US" baseline="-25000"/>
              <a:t>1,1</a:t>
            </a:r>
          </a:p>
        </p:txBody>
      </p:sp>
      <p:sp>
        <p:nvSpPr>
          <p:cNvPr id="23653" name="Rectangle 19"/>
          <p:cNvSpPr>
            <a:spLocks noChangeArrowheads="1"/>
          </p:cNvSpPr>
          <p:nvPr/>
        </p:nvSpPr>
        <p:spPr bwMode="auto">
          <a:xfrm>
            <a:off x="6705600" y="54864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P</a:t>
            </a:r>
            <a:r>
              <a:rPr lang="en-US" baseline="-25000"/>
              <a:t>2,0</a:t>
            </a:r>
            <a:endParaRPr lang="en-US"/>
          </a:p>
        </p:txBody>
      </p:sp>
      <p:sp>
        <p:nvSpPr>
          <p:cNvPr id="23654" name="Rectangle 20"/>
          <p:cNvSpPr>
            <a:spLocks noChangeArrowheads="1"/>
          </p:cNvSpPr>
          <p:nvPr/>
        </p:nvSpPr>
        <p:spPr bwMode="auto">
          <a:xfrm>
            <a:off x="7620000" y="54864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P</a:t>
            </a:r>
            <a:r>
              <a:rPr lang="en-US" baseline="-25000"/>
              <a:t>2,2</a:t>
            </a:r>
          </a:p>
        </p:txBody>
      </p:sp>
      <p:sp>
        <p:nvSpPr>
          <p:cNvPr id="23655" name="Rectangle 21"/>
          <p:cNvSpPr>
            <a:spLocks noChangeArrowheads="1"/>
          </p:cNvSpPr>
          <p:nvPr/>
        </p:nvSpPr>
        <p:spPr bwMode="auto">
          <a:xfrm>
            <a:off x="8077200" y="54864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P</a:t>
            </a:r>
            <a:r>
              <a:rPr lang="en-US" baseline="-25000"/>
              <a:t>2,3</a:t>
            </a:r>
          </a:p>
        </p:txBody>
      </p:sp>
      <p:sp>
        <p:nvSpPr>
          <p:cNvPr id="23656" name="Rectangle 22"/>
          <p:cNvSpPr>
            <a:spLocks noChangeArrowheads="1"/>
          </p:cNvSpPr>
          <p:nvPr/>
        </p:nvSpPr>
        <p:spPr bwMode="auto">
          <a:xfrm>
            <a:off x="7162800" y="54864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P</a:t>
            </a:r>
            <a:r>
              <a:rPr lang="en-US" baseline="-25000"/>
              <a:t>2,1</a:t>
            </a:r>
          </a:p>
        </p:txBody>
      </p:sp>
      <p:sp>
        <p:nvSpPr>
          <p:cNvPr id="23657" name="Rectangle 23"/>
          <p:cNvSpPr>
            <a:spLocks noChangeArrowheads="1"/>
          </p:cNvSpPr>
          <p:nvPr/>
        </p:nvSpPr>
        <p:spPr bwMode="auto">
          <a:xfrm>
            <a:off x="8077200" y="50292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P</a:t>
            </a:r>
            <a:r>
              <a:rPr lang="en-US" baseline="-25000"/>
              <a:t>1,3</a:t>
            </a:r>
          </a:p>
        </p:txBody>
      </p:sp>
      <p:sp>
        <p:nvSpPr>
          <p:cNvPr id="23658" name="Rectangle 24"/>
          <p:cNvSpPr>
            <a:spLocks noChangeArrowheads="1"/>
          </p:cNvSpPr>
          <p:nvPr/>
        </p:nvSpPr>
        <p:spPr bwMode="auto">
          <a:xfrm>
            <a:off x="7620000" y="50292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P</a:t>
            </a:r>
            <a:r>
              <a:rPr lang="en-US" baseline="-25000"/>
              <a:t>1,2</a:t>
            </a:r>
          </a:p>
        </p:txBody>
      </p:sp>
      <p:sp>
        <p:nvSpPr>
          <p:cNvPr id="23659" name="Rectangle 25"/>
          <p:cNvSpPr>
            <a:spLocks noChangeArrowheads="1"/>
          </p:cNvSpPr>
          <p:nvPr/>
        </p:nvSpPr>
        <p:spPr bwMode="auto">
          <a:xfrm>
            <a:off x="6705600" y="5943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660" name="Rectangle 26"/>
          <p:cNvSpPr>
            <a:spLocks noChangeArrowheads="1"/>
          </p:cNvSpPr>
          <p:nvPr/>
        </p:nvSpPr>
        <p:spPr bwMode="auto">
          <a:xfrm>
            <a:off x="7162800" y="5943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661" name="Rectangle 27"/>
          <p:cNvSpPr>
            <a:spLocks noChangeArrowheads="1"/>
          </p:cNvSpPr>
          <p:nvPr/>
        </p:nvSpPr>
        <p:spPr bwMode="auto">
          <a:xfrm>
            <a:off x="8077200" y="5943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662" name="Rectangle 28"/>
          <p:cNvSpPr>
            <a:spLocks noChangeArrowheads="1"/>
          </p:cNvSpPr>
          <p:nvPr/>
        </p:nvSpPr>
        <p:spPr bwMode="auto">
          <a:xfrm>
            <a:off x="7620000" y="5943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663" name="Rectangle 29"/>
          <p:cNvSpPr>
            <a:spLocks noChangeArrowheads="1"/>
          </p:cNvSpPr>
          <p:nvPr/>
        </p:nvSpPr>
        <p:spPr bwMode="auto">
          <a:xfrm>
            <a:off x="6705600" y="5943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P</a:t>
            </a:r>
            <a:r>
              <a:rPr lang="en-US" baseline="-25000"/>
              <a:t>3,0</a:t>
            </a:r>
            <a:endParaRPr lang="en-US"/>
          </a:p>
        </p:txBody>
      </p:sp>
      <p:sp>
        <p:nvSpPr>
          <p:cNvPr id="23664" name="Rectangle 30"/>
          <p:cNvSpPr>
            <a:spLocks noChangeArrowheads="1"/>
          </p:cNvSpPr>
          <p:nvPr/>
        </p:nvSpPr>
        <p:spPr bwMode="auto">
          <a:xfrm>
            <a:off x="7620000" y="5943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P</a:t>
            </a:r>
            <a:r>
              <a:rPr lang="en-US" baseline="-25000"/>
              <a:t>3,2</a:t>
            </a:r>
          </a:p>
        </p:txBody>
      </p:sp>
      <p:sp>
        <p:nvSpPr>
          <p:cNvPr id="23665" name="Rectangle 31"/>
          <p:cNvSpPr>
            <a:spLocks noChangeArrowheads="1"/>
          </p:cNvSpPr>
          <p:nvPr/>
        </p:nvSpPr>
        <p:spPr bwMode="auto">
          <a:xfrm>
            <a:off x="8077200" y="5943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P</a:t>
            </a:r>
            <a:r>
              <a:rPr lang="en-US" baseline="-25000"/>
              <a:t>3,3</a:t>
            </a:r>
          </a:p>
        </p:txBody>
      </p:sp>
      <p:sp>
        <p:nvSpPr>
          <p:cNvPr id="23666" name="Rectangle 32"/>
          <p:cNvSpPr>
            <a:spLocks noChangeArrowheads="1"/>
          </p:cNvSpPr>
          <p:nvPr/>
        </p:nvSpPr>
        <p:spPr bwMode="auto">
          <a:xfrm>
            <a:off x="7162800" y="5943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P</a:t>
            </a:r>
            <a:r>
              <a:rPr lang="en-US" baseline="-25000"/>
              <a:t>3,1</a:t>
            </a:r>
          </a:p>
        </p:txBody>
      </p:sp>
      <p:sp>
        <p:nvSpPr>
          <p:cNvPr id="23667" name="Rectangle 33"/>
          <p:cNvSpPr>
            <a:spLocks noChangeArrowheads="1"/>
          </p:cNvSpPr>
          <p:nvPr/>
        </p:nvSpPr>
        <p:spPr bwMode="auto">
          <a:xfrm>
            <a:off x="6705600" y="4572000"/>
            <a:ext cx="914400" cy="9144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668" name="Rectangle 37"/>
          <p:cNvSpPr>
            <a:spLocks noChangeArrowheads="1"/>
          </p:cNvSpPr>
          <p:nvPr/>
        </p:nvSpPr>
        <p:spPr bwMode="auto">
          <a:xfrm>
            <a:off x="7620000" y="4572000"/>
            <a:ext cx="914400" cy="9144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669" name="Rectangle 39"/>
          <p:cNvSpPr>
            <a:spLocks noChangeArrowheads="1"/>
          </p:cNvSpPr>
          <p:nvPr/>
        </p:nvSpPr>
        <p:spPr bwMode="auto">
          <a:xfrm>
            <a:off x="6705600" y="5486400"/>
            <a:ext cx="914400" cy="9144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670" name="Rectangle 40"/>
          <p:cNvSpPr>
            <a:spLocks noChangeArrowheads="1"/>
          </p:cNvSpPr>
          <p:nvPr/>
        </p:nvSpPr>
        <p:spPr bwMode="auto">
          <a:xfrm>
            <a:off x="7620000" y="5486400"/>
            <a:ext cx="914400" cy="9144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671" name="Rectangle 2"/>
          <p:cNvSpPr>
            <a:spLocks noChangeArrowheads="1"/>
          </p:cNvSpPr>
          <p:nvPr/>
        </p:nvSpPr>
        <p:spPr bwMode="auto">
          <a:xfrm>
            <a:off x="5637213" y="44958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M</a:t>
            </a:r>
            <a:r>
              <a:rPr lang="en-US" baseline="-25000"/>
              <a:t>0,1</a:t>
            </a:r>
            <a:endParaRPr lang="en-US"/>
          </a:p>
        </p:txBody>
      </p:sp>
      <p:sp>
        <p:nvSpPr>
          <p:cNvPr id="23672" name="Rectangle 3"/>
          <p:cNvSpPr>
            <a:spLocks noChangeArrowheads="1"/>
          </p:cNvSpPr>
          <p:nvPr/>
        </p:nvSpPr>
        <p:spPr bwMode="auto">
          <a:xfrm>
            <a:off x="5180013" y="44958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M</a:t>
            </a:r>
            <a:r>
              <a:rPr lang="en-US" baseline="-25000"/>
              <a:t>0,0</a:t>
            </a:r>
            <a:endParaRPr lang="en-US"/>
          </a:p>
        </p:txBody>
      </p:sp>
      <p:sp>
        <p:nvSpPr>
          <p:cNvPr id="23673" name="Rectangle 4"/>
          <p:cNvSpPr>
            <a:spLocks noChangeArrowheads="1"/>
          </p:cNvSpPr>
          <p:nvPr/>
        </p:nvSpPr>
        <p:spPr bwMode="auto">
          <a:xfrm>
            <a:off x="5180013" y="49530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M</a:t>
            </a:r>
            <a:r>
              <a:rPr lang="en-US" baseline="-25000"/>
              <a:t>1,0</a:t>
            </a:r>
          </a:p>
        </p:txBody>
      </p:sp>
      <p:sp>
        <p:nvSpPr>
          <p:cNvPr id="23674" name="Rectangle 7"/>
          <p:cNvSpPr>
            <a:spLocks noChangeArrowheads="1"/>
          </p:cNvSpPr>
          <p:nvPr/>
        </p:nvSpPr>
        <p:spPr bwMode="auto">
          <a:xfrm>
            <a:off x="5637213" y="49530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675" name="Rectangle 18"/>
          <p:cNvSpPr>
            <a:spLocks noChangeArrowheads="1"/>
          </p:cNvSpPr>
          <p:nvPr/>
        </p:nvSpPr>
        <p:spPr bwMode="auto">
          <a:xfrm>
            <a:off x="5637213" y="49530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M</a:t>
            </a:r>
            <a:r>
              <a:rPr lang="en-US" baseline="-25000"/>
              <a:t>1,1</a:t>
            </a:r>
          </a:p>
        </p:txBody>
      </p:sp>
      <p:sp>
        <p:nvSpPr>
          <p:cNvPr id="23676" name="Rectangle 33"/>
          <p:cNvSpPr>
            <a:spLocks noChangeArrowheads="1"/>
          </p:cNvSpPr>
          <p:nvPr/>
        </p:nvSpPr>
        <p:spPr bwMode="auto">
          <a:xfrm>
            <a:off x="5180013" y="4495800"/>
            <a:ext cx="914400" cy="9144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677" name="Rectangle 2"/>
          <p:cNvSpPr>
            <a:spLocks noChangeArrowheads="1"/>
          </p:cNvSpPr>
          <p:nvPr/>
        </p:nvSpPr>
        <p:spPr bwMode="auto">
          <a:xfrm>
            <a:off x="7264400" y="31242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N</a:t>
            </a:r>
            <a:r>
              <a:rPr lang="en-US" baseline="-25000"/>
              <a:t>0,1</a:t>
            </a:r>
            <a:endParaRPr lang="en-US"/>
          </a:p>
        </p:txBody>
      </p:sp>
      <p:sp>
        <p:nvSpPr>
          <p:cNvPr id="23678" name="Rectangle 3"/>
          <p:cNvSpPr>
            <a:spLocks noChangeArrowheads="1"/>
          </p:cNvSpPr>
          <p:nvPr/>
        </p:nvSpPr>
        <p:spPr bwMode="auto">
          <a:xfrm>
            <a:off x="6807200" y="31242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N</a:t>
            </a:r>
            <a:r>
              <a:rPr lang="en-US" baseline="-25000"/>
              <a:t>0,0</a:t>
            </a:r>
            <a:endParaRPr lang="en-US"/>
          </a:p>
        </p:txBody>
      </p:sp>
      <p:sp>
        <p:nvSpPr>
          <p:cNvPr id="23679" name="Rectangle 7"/>
          <p:cNvSpPr>
            <a:spLocks noChangeArrowheads="1"/>
          </p:cNvSpPr>
          <p:nvPr/>
        </p:nvSpPr>
        <p:spPr bwMode="auto">
          <a:xfrm>
            <a:off x="7264400" y="35814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680" name="Rectangle 18"/>
          <p:cNvSpPr>
            <a:spLocks noChangeArrowheads="1"/>
          </p:cNvSpPr>
          <p:nvPr/>
        </p:nvSpPr>
        <p:spPr bwMode="auto">
          <a:xfrm>
            <a:off x="7264400" y="35814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N</a:t>
            </a:r>
            <a:r>
              <a:rPr lang="en-US" baseline="-25000"/>
              <a:t>1,1</a:t>
            </a:r>
          </a:p>
        </p:txBody>
      </p:sp>
      <p:sp>
        <p:nvSpPr>
          <p:cNvPr id="23681" name="Rectangle 33"/>
          <p:cNvSpPr>
            <a:spLocks noChangeArrowheads="1"/>
          </p:cNvSpPr>
          <p:nvPr/>
        </p:nvSpPr>
        <p:spPr bwMode="auto">
          <a:xfrm>
            <a:off x="6807200" y="3124200"/>
            <a:ext cx="914400" cy="9144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682" name="TextBox 145"/>
          <p:cNvSpPr txBox="1">
            <a:spLocks noChangeArrowheads="1"/>
          </p:cNvSpPr>
          <p:nvPr/>
        </p:nvSpPr>
        <p:spPr bwMode="auto">
          <a:xfrm>
            <a:off x="4648200" y="4038600"/>
            <a:ext cx="496888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Palatino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Palatino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9pPr>
          </a:lstStyle>
          <a:p>
            <a:pPr eaLnBrk="1" hangingPunct="1"/>
            <a:r>
              <a:rPr lang="en-US"/>
              <a:t>SM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Work for Block (0,0)</a:t>
            </a:r>
          </a:p>
        </p:txBody>
      </p:sp>
      <p:sp>
        <p:nvSpPr>
          <p:cNvPr id="24579" name="Line 60"/>
          <p:cNvSpPr>
            <a:spLocks noChangeShapeType="1"/>
          </p:cNvSpPr>
          <p:nvPr/>
        </p:nvSpPr>
        <p:spPr bwMode="auto">
          <a:xfrm>
            <a:off x="6858000" y="3429000"/>
            <a:ext cx="0" cy="1295400"/>
          </a:xfrm>
          <a:prstGeom prst="line">
            <a:avLst/>
          </a:prstGeom>
          <a:noFill/>
          <a:ln w="444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80" name="Line 61"/>
          <p:cNvSpPr>
            <a:spLocks noChangeShapeType="1"/>
          </p:cNvSpPr>
          <p:nvPr/>
        </p:nvSpPr>
        <p:spPr bwMode="auto">
          <a:xfrm>
            <a:off x="5486400" y="4724400"/>
            <a:ext cx="1371600" cy="0"/>
          </a:xfrm>
          <a:prstGeom prst="line">
            <a:avLst/>
          </a:prstGeom>
          <a:noFill/>
          <a:ln w="444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81" name="Line 60"/>
          <p:cNvSpPr>
            <a:spLocks noChangeShapeType="1"/>
          </p:cNvSpPr>
          <p:nvPr/>
        </p:nvSpPr>
        <p:spPr bwMode="auto">
          <a:xfrm>
            <a:off x="7010400" y="3429000"/>
            <a:ext cx="0" cy="1828800"/>
          </a:xfrm>
          <a:prstGeom prst="line">
            <a:avLst/>
          </a:prstGeom>
          <a:noFill/>
          <a:ln w="444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82" name="Line 61"/>
          <p:cNvSpPr>
            <a:spLocks noChangeShapeType="1"/>
          </p:cNvSpPr>
          <p:nvPr/>
        </p:nvSpPr>
        <p:spPr bwMode="auto">
          <a:xfrm flipV="1">
            <a:off x="5486400" y="4876800"/>
            <a:ext cx="1828800" cy="0"/>
          </a:xfrm>
          <a:prstGeom prst="line">
            <a:avLst/>
          </a:prstGeom>
          <a:noFill/>
          <a:ln w="444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83" name="Line 61"/>
          <p:cNvSpPr>
            <a:spLocks noChangeShapeType="1"/>
          </p:cNvSpPr>
          <p:nvPr/>
        </p:nvSpPr>
        <p:spPr bwMode="auto">
          <a:xfrm>
            <a:off x="5356225" y="5181600"/>
            <a:ext cx="1577975" cy="0"/>
          </a:xfrm>
          <a:prstGeom prst="line">
            <a:avLst/>
          </a:prstGeom>
          <a:noFill/>
          <a:ln w="444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84" name="Line 61"/>
          <p:cNvSpPr>
            <a:spLocks noChangeShapeType="1"/>
          </p:cNvSpPr>
          <p:nvPr/>
        </p:nvSpPr>
        <p:spPr bwMode="auto">
          <a:xfrm>
            <a:off x="5356225" y="5334000"/>
            <a:ext cx="1958975" cy="0"/>
          </a:xfrm>
          <a:prstGeom prst="line">
            <a:avLst/>
          </a:prstGeom>
          <a:noFill/>
          <a:ln w="444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85" name="Line 60"/>
          <p:cNvSpPr>
            <a:spLocks noChangeShapeType="1"/>
          </p:cNvSpPr>
          <p:nvPr/>
        </p:nvSpPr>
        <p:spPr bwMode="auto">
          <a:xfrm>
            <a:off x="7315200" y="3429000"/>
            <a:ext cx="0" cy="1371600"/>
          </a:xfrm>
          <a:prstGeom prst="line">
            <a:avLst/>
          </a:prstGeom>
          <a:noFill/>
          <a:ln w="444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86" name="Line 60"/>
          <p:cNvSpPr>
            <a:spLocks noChangeShapeType="1"/>
          </p:cNvSpPr>
          <p:nvPr/>
        </p:nvSpPr>
        <p:spPr bwMode="auto">
          <a:xfrm>
            <a:off x="7467600" y="3429000"/>
            <a:ext cx="0" cy="1828800"/>
          </a:xfrm>
          <a:prstGeom prst="line">
            <a:avLst/>
          </a:prstGeom>
          <a:noFill/>
          <a:ln w="444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87" name="TextBox 167"/>
          <p:cNvSpPr txBox="1">
            <a:spLocks noChangeArrowheads="1"/>
          </p:cNvSpPr>
          <p:nvPr/>
        </p:nvSpPr>
        <p:spPr bwMode="auto">
          <a:xfrm>
            <a:off x="6096000" y="3429000"/>
            <a:ext cx="496888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Palatino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Palatino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9pPr>
          </a:lstStyle>
          <a:p>
            <a:pPr eaLnBrk="1" hangingPunct="1"/>
            <a:r>
              <a:rPr lang="en-US"/>
              <a:t>SM</a:t>
            </a:r>
          </a:p>
        </p:txBody>
      </p:sp>
      <p:sp>
        <p:nvSpPr>
          <p:cNvPr id="24588" name="Slide Number Placeholder 13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>
                <a:solidFill>
                  <a:schemeClr val="tx1"/>
                </a:solidFill>
                <a:latin typeface="Palatino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Palatino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9pPr>
          </a:lstStyle>
          <a:p>
            <a:pPr eaLnBrk="1" hangingPunct="1"/>
            <a:fld id="{2F56AB82-7646-4467-B6E1-9390000ADD31}" type="slidenum">
              <a:rPr lang="en-US" sz="1400" smtClean="0">
                <a:latin typeface="Times New Roman" pitchFamily="18" charset="0"/>
              </a:rPr>
              <a:pPr eaLnBrk="1" hangingPunct="1"/>
              <a:t>31</a:t>
            </a:fld>
            <a:endParaRPr lang="en-US" sz="1400" smtClean="0">
              <a:latin typeface="Times New Roman" pitchFamily="18" charset="0"/>
            </a:endParaRPr>
          </a:p>
        </p:txBody>
      </p:sp>
      <p:sp>
        <p:nvSpPr>
          <p:cNvPr id="24590" name="Rectangle 2"/>
          <p:cNvSpPr>
            <a:spLocks noChangeArrowheads="1"/>
          </p:cNvSpPr>
          <p:nvPr/>
        </p:nvSpPr>
        <p:spPr bwMode="auto">
          <a:xfrm>
            <a:off x="1828800" y="44958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M</a:t>
            </a:r>
            <a:r>
              <a:rPr lang="en-US" baseline="-25000"/>
              <a:t>0,1</a:t>
            </a:r>
            <a:endParaRPr lang="en-US"/>
          </a:p>
        </p:txBody>
      </p:sp>
      <p:sp>
        <p:nvSpPr>
          <p:cNvPr id="24591" name="Rectangle 3"/>
          <p:cNvSpPr>
            <a:spLocks noChangeArrowheads="1"/>
          </p:cNvSpPr>
          <p:nvPr/>
        </p:nvSpPr>
        <p:spPr bwMode="auto">
          <a:xfrm>
            <a:off x="1371600" y="44958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M</a:t>
            </a:r>
            <a:r>
              <a:rPr lang="en-US" baseline="-25000"/>
              <a:t>0,0</a:t>
            </a:r>
            <a:endParaRPr lang="en-US"/>
          </a:p>
        </p:txBody>
      </p:sp>
      <p:sp>
        <p:nvSpPr>
          <p:cNvPr id="24592" name="Rectangle 4"/>
          <p:cNvSpPr>
            <a:spLocks noChangeArrowheads="1"/>
          </p:cNvSpPr>
          <p:nvPr/>
        </p:nvSpPr>
        <p:spPr bwMode="auto">
          <a:xfrm>
            <a:off x="1371600" y="49530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M</a:t>
            </a:r>
            <a:r>
              <a:rPr lang="en-US" baseline="-25000"/>
              <a:t>1,0</a:t>
            </a:r>
          </a:p>
        </p:txBody>
      </p:sp>
      <p:sp>
        <p:nvSpPr>
          <p:cNvPr id="24593" name="Rectangle 5"/>
          <p:cNvSpPr>
            <a:spLocks noChangeArrowheads="1"/>
          </p:cNvSpPr>
          <p:nvPr/>
        </p:nvSpPr>
        <p:spPr bwMode="auto">
          <a:xfrm>
            <a:off x="1371600" y="54102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94" name="Rectangle 6"/>
          <p:cNvSpPr>
            <a:spLocks noChangeArrowheads="1"/>
          </p:cNvSpPr>
          <p:nvPr/>
        </p:nvSpPr>
        <p:spPr bwMode="auto">
          <a:xfrm>
            <a:off x="1371600" y="58674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95" name="Rectangle 7"/>
          <p:cNvSpPr>
            <a:spLocks noChangeArrowheads="1"/>
          </p:cNvSpPr>
          <p:nvPr/>
        </p:nvSpPr>
        <p:spPr bwMode="auto">
          <a:xfrm>
            <a:off x="1828800" y="49530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96" name="Rectangle 8"/>
          <p:cNvSpPr>
            <a:spLocks noChangeArrowheads="1"/>
          </p:cNvSpPr>
          <p:nvPr/>
        </p:nvSpPr>
        <p:spPr bwMode="auto">
          <a:xfrm>
            <a:off x="1828800" y="54102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97" name="Rectangle 9"/>
          <p:cNvSpPr>
            <a:spLocks noChangeArrowheads="1"/>
          </p:cNvSpPr>
          <p:nvPr/>
        </p:nvSpPr>
        <p:spPr bwMode="auto">
          <a:xfrm>
            <a:off x="1828800" y="58674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98" name="Rectangle 10"/>
          <p:cNvSpPr>
            <a:spLocks noChangeArrowheads="1"/>
          </p:cNvSpPr>
          <p:nvPr/>
        </p:nvSpPr>
        <p:spPr bwMode="auto">
          <a:xfrm>
            <a:off x="2286000" y="44958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M</a:t>
            </a:r>
            <a:r>
              <a:rPr lang="en-US" baseline="-25000"/>
              <a:t>0,2</a:t>
            </a:r>
          </a:p>
        </p:txBody>
      </p:sp>
      <p:sp>
        <p:nvSpPr>
          <p:cNvPr id="24599" name="Rectangle 11"/>
          <p:cNvSpPr>
            <a:spLocks noChangeArrowheads="1"/>
          </p:cNvSpPr>
          <p:nvPr/>
        </p:nvSpPr>
        <p:spPr bwMode="auto">
          <a:xfrm>
            <a:off x="2286000" y="49530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600" name="Rectangle 12"/>
          <p:cNvSpPr>
            <a:spLocks noChangeArrowheads="1"/>
          </p:cNvSpPr>
          <p:nvPr/>
        </p:nvSpPr>
        <p:spPr bwMode="auto">
          <a:xfrm>
            <a:off x="2743200" y="49530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601" name="Rectangle 13"/>
          <p:cNvSpPr>
            <a:spLocks noChangeArrowheads="1"/>
          </p:cNvSpPr>
          <p:nvPr/>
        </p:nvSpPr>
        <p:spPr bwMode="auto">
          <a:xfrm>
            <a:off x="2743200" y="54102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602" name="Rectangle 14"/>
          <p:cNvSpPr>
            <a:spLocks noChangeArrowheads="1"/>
          </p:cNvSpPr>
          <p:nvPr/>
        </p:nvSpPr>
        <p:spPr bwMode="auto">
          <a:xfrm>
            <a:off x="2743200" y="44958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M</a:t>
            </a:r>
            <a:r>
              <a:rPr lang="en-US" baseline="-25000"/>
              <a:t>0,3</a:t>
            </a:r>
          </a:p>
        </p:txBody>
      </p:sp>
      <p:sp>
        <p:nvSpPr>
          <p:cNvPr id="24603" name="Rectangle 15"/>
          <p:cNvSpPr>
            <a:spLocks noChangeArrowheads="1"/>
          </p:cNvSpPr>
          <p:nvPr/>
        </p:nvSpPr>
        <p:spPr bwMode="auto">
          <a:xfrm>
            <a:off x="2286000" y="54102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604" name="Rectangle 16"/>
          <p:cNvSpPr>
            <a:spLocks noChangeArrowheads="1"/>
          </p:cNvSpPr>
          <p:nvPr/>
        </p:nvSpPr>
        <p:spPr bwMode="auto">
          <a:xfrm>
            <a:off x="2286000" y="58674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605" name="Rectangle 17"/>
          <p:cNvSpPr>
            <a:spLocks noChangeArrowheads="1"/>
          </p:cNvSpPr>
          <p:nvPr/>
        </p:nvSpPr>
        <p:spPr bwMode="auto">
          <a:xfrm>
            <a:off x="2743200" y="58674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606" name="Rectangle 18"/>
          <p:cNvSpPr>
            <a:spLocks noChangeArrowheads="1"/>
          </p:cNvSpPr>
          <p:nvPr/>
        </p:nvSpPr>
        <p:spPr bwMode="auto">
          <a:xfrm>
            <a:off x="1828800" y="49530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M</a:t>
            </a:r>
            <a:r>
              <a:rPr lang="en-US" baseline="-25000"/>
              <a:t>1,1</a:t>
            </a:r>
          </a:p>
        </p:txBody>
      </p:sp>
      <p:sp>
        <p:nvSpPr>
          <p:cNvPr id="24607" name="Rectangle 19"/>
          <p:cNvSpPr>
            <a:spLocks noChangeArrowheads="1"/>
          </p:cNvSpPr>
          <p:nvPr/>
        </p:nvSpPr>
        <p:spPr bwMode="auto">
          <a:xfrm>
            <a:off x="1371600" y="54102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M</a:t>
            </a:r>
            <a:r>
              <a:rPr lang="en-US" baseline="-25000"/>
              <a:t>2,0</a:t>
            </a:r>
            <a:endParaRPr lang="en-US"/>
          </a:p>
        </p:txBody>
      </p:sp>
      <p:sp>
        <p:nvSpPr>
          <p:cNvPr id="24608" name="Rectangle 20"/>
          <p:cNvSpPr>
            <a:spLocks noChangeArrowheads="1"/>
          </p:cNvSpPr>
          <p:nvPr/>
        </p:nvSpPr>
        <p:spPr bwMode="auto">
          <a:xfrm>
            <a:off x="2286000" y="54102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M</a:t>
            </a:r>
            <a:r>
              <a:rPr lang="en-US" baseline="-25000"/>
              <a:t>2,2</a:t>
            </a:r>
          </a:p>
        </p:txBody>
      </p:sp>
      <p:sp>
        <p:nvSpPr>
          <p:cNvPr id="24609" name="Rectangle 21"/>
          <p:cNvSpPr>
            <a:spLocks noChangeArrowheads="1"/>
          </p:cNvSpPr>
          <p:nvPr/>
        </p:nvSpPr>
        <p:spPr bwMode="auto">
          <a:xfrm>
            <a:off x="2743200" y="54102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M</a:t>
            </a:r>
            <a:r>
              <a:rPr lang="en-US" baseline="-25000"/>
              <a:t>2,3</a:t>
            </a:r>
          </a:p>
        </p:txBody>
      </p:sp>
      <p:sp>
        <p:nvSpPr>
          <p:cNvPr id="24610" name="Rectangle 22"/>
          <p:cNvSpPr>
            <a:spLocks noChangeArrowheads="1"/>
          </p:cNvSpPr>
          <p:nvPr/>
        </p:nvSpPr>
        <p:spPr bwMode="auto">
          <a:xfrm>
            <a:off x="1828800" y="54102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M</a:t>
            </a:r>
            <a:r>
              <a:rPr lang="en-US" baseline="-25000"/>
              <a:t>2,1</a:t>
            </a:r>
          </a:p>
        </p:txBody>
      </p:sp>
      <p:sp>
        <p:nvSpPr>
          <p:cNvPr id="24611" name="Rectangle 23"/>
          <p:cNvSpPr>
            <a:spLocks noChangeArrowheads="1"/>
          </p:cNvSpPr>
          <p:nvPr/>
        </p:nvSpPr>
        <p:spPr bwMode="auto">
          <a:xfrm>
            <a:off x="2743200" y="49530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M</a:t>
            </a:r>
            <a:r>
              <a:rPr lang="en-US" baseline="-25000"/>
              <a:t>1,3</a:t>
            </a:r>
          </a:p>
        </p:txBody>
      </p:sp>
      <p:sp>
        <p:nvSpPr>
          <p:cNvPr id="24612" name="Rectangle 24"/>
          <p:cNvSpPr>
            <a:spLocks noChangeArrowheads="1"/>
          </p:cNvSpPr>
          <p:nvPr/>
        </p:nvSpPr>
        <p:spPr bwMode="auto">
          <a:xfrm>
            <a:off x="2286000" y="49530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M</a:t>
            </a:r>
            <a:r>
              <a:rPr lang="en-US" baseline="-25000"/>
              <a:t>1,2</a:t>
            </a:r>
          </a:p>
        </p:txBody>
      </p:sp>
      <p:sp>
        <p:nvSpPr>
          <p:cNvPr id="24613" name="Rectangle 25"/>
          <p:cNvSpPr>
            <a:spLocks noChangeArrowheads="1"/>
          </p:cNvSpPr>
          <p:nvPr/>
        </p:nvSpPr>
        <p:spPr bwMode="auto">
          <a:xfrm>
            <a:off x="1371600" y="58674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614" name="Rectangle 26"/>
          <p:cNvSpPr>
            <a:spLocks noChangeArrowheads="1"/>
          </p:cNvSpPr>
          <p:nvPr/>
        </p:nvSpPr>
        <p:spPr bwMode="auto">
          <a:xfrm>
            <a:off x="1828800" y="58674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615" name="Rectangle 27"/>
          <p:cNvSpPr>
            <a:spLocks noChangeArrowheads="1"/>
          </p:cNvSpPr>
          <p:nvPr/>
        </p:nvSpPr>
        <p:spPr bwMode="auto">
          <a:xfrm>
            <a:off x="2743200" y="58674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616" name="Rectangle 28"/>
          <p:cNvSpPr>
            <a:spLocks noChangeArrowheads="1"/>
          </p:cNvSpPr>
          <p:nvPr/>
        </p:nvSpPr>
        <p:spPr bwMode="auto">
          <a:xfrm>
            <a:off x="2286000" y="58674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617" name="Rectangle 29"/>
          <p:cNvSpPr>
            <a:spLocks noChangeArrowheads="1"/>
          </p:cNvSpPr>
          <p:nvPr/>
        </p:nvSpPr>
        <p:spPr bwMode="auto">
          <a:xfrm>
            <a:off x="1371600" y="58674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M</a:t>
            </a:r>
            <a:r>
              <a:rPr lang="en-US" baseline="-25000"/>
              <a:t>3,0</a:t>
            </a:r>
            <a:endParaRPr lang="en-US"/>
          </a:p>
        </p:txBody>
      </p:sp>
      <p:sp>
        <p:nvSpPr>
          <p:cNvPr id="24618" name="Rectangle 30"/>
          <p:cNvSpPr>
            <a:spLocks noChangeArrowheads="1"/>
          </p:cNvSpPr>
          <p:nvPr/>
        </p:nvSpPr>
        <p:spPr bwMode="auto">
          <a:xfrm>
            <a:off x="2286000" y="58674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M</a:t>
            </a:r>
            <a:r>
              <a:rPr lang="en-US" baseline="-25000"/>
              <a:t>3,2</a:t>
            </a:r>
          </a:p>
        </p:txBody>
      </p:sp>
      <p:sp>
        <p:nvSpPr>
          <p:cNvPr id="24619" name="Rectangle 31"/>
          <p:cNvSpPr>
            <a:spLocks noChangeArrowheads="1"/>
          </p:cNvSpPr>
          <p:nvPr/>
        </p:nvSpPr>
        <p:spPr bwMode="auto">
          <a:xfrm>
            <a:off x="2743200" y="58674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M</a:t>
            </a:r>
            <a:r>
              <a:rPr lang="en-US" baseline="-25000"/>
              <a:t>3,3</a:t>
            </a:r>
          </a:p>
        </p:txBody>
      </p:sp>
      <p:sp>
        <p:nvSpPr>
          <p:cNvPr id="24620" name="Rectangle 32"/>
          <p:cNvSpPr>
            <a:spLocks noChangeArrowheads="1"/>
          </p:cNvSpPr>
          <p:nvPr/>
        </p:nvSpPr>
        <p:spPr bwMode="auto">
          <a:xfrm>
            <a:off x="1828800" y="58674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M</a:t>
            </a:r>
            <a:r>
              <a:rPr lang="en-US" baseline="-25000"/>
              <a:t>3,1</a:t>
            </a:r>
          </a:p>
        </p:txBody>
      </p:sp>
      <p:sp>
        <p:nvSpPr>
          <p:cNvPr id="24621" name="Rectangle 33"/>
          <p:cNvSpPr>
            <a:spLocks noChangeArrowheads="1"/>
          </p:cNvSpPr>
          <p:nvPr/>
        </p:nvSpPr>
        <p:spPr bwMode="auto">
          <a:xfrm>
            <a:off x="1371600" y="4495800"/>
            <a:ext cx="914400" cy="9144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622" name="Rectangle 37"/>
          <p:cNvSpPr>
            <a:spLocks noChangeArrowheads="1"/>
          </p:cNvSpPr>
          <p:nvPr/>
        </p:nvSpPr>
        <p:spPr bwMode="auto">
          <a:xfrm>
            <a:off x="2286000" y="4495800"/>
            <a:ext cx="914400" cy="9144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623" name="Rectangle 39"/>
          <p:cNvSpPr>
            <a:spLocks noChangeArrowheads="1"/>
          </p:cNvSpPr>
          <p:nvPr/>
        </p:nvSpPr>
        <p:spPr bwMode="auto">
          <a:xfrm>
            <a:off x="1371600" y="5410200"/>
            <a:ext cx="914400" cy="9144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624" name="Rectangle 40"/>
          <p:cNvSpPr>
            <a:spLocks noChangeArrowheads="1"/>
          </p:cNvSpPr>
          <p:nvPr/>
        </p:nvSpPr>
        <p:spPr bwMode="auto">
          <a:xfrm>
            <a:off x="2286000" y="5410200"/>
            <a:ext cx="914400" cy="9144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625" name="Rectangle 2"/>
          <p:cNvSpPr>
            <a:spLocks noChangeArrowheads="1"/>
          </p:cNvSpPr>
          <p:nvPr/>
        </p:nvSpPr>
        <p:spPr bwMode="auto">
          <a:xfrm>
            <a:off x="1828800" y="22860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N</a:t>
            </a:r>
            <a:r>
              <a:rPr lang="en-US" baseline="-25000"/>
              <a:t>0,1</a:t>
            </a:r>
            <a:endParaRPr lang="en-US"/>
          </a:p>
        </p:txBody>
      </p:sp>
      <p:sp>
        <p:nvSpPr>
          <p:cNvPr id="24626" name="Rectangle 3"/>
          <p:cNvSpPr>
            <a:spLocks noChangeArrowheads="1"/>
          </p:cNvSpPr>
          <p:nvPr/>
        </p:nvSpPr>
        <p:spPr bwMode="auto">
          <a:xfrm>
            <a:off x="1371600" y="22860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N</a:t>
            </a:r>
            <a:r>
              <a:rPr lang="en-US" baseline="-25000"/>
              <a:t>0,0</a:t>
            </a:r>
            <a:endParaRPr lang="en-US"/>
          </a:p>
        </p:txBody>
      </p:sp>
      <p:sp>
        <p:nvSpPr>
          <p:cNvPr id="24627" name="Rectangle 4"/>
          <p:cNvSpPr>
            <a:spLocks noChangeArrowheads="1"/>
          </p:cNvSpPr>
          <p:nvPr/>
        </p:nvSpPr>
        <p:spPr bwMode="auto">
          <a:xfrm>
            <a:off x="1371600" y="27432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N</a:t>
            </a:r>
            <a:r>
              <a:rPr lang="en-US" baseline="-25000"/>
              <a:t>1,0</a:t>
            </a:r>
          </a:p>
        </p:txBody>
      </p:sp>
      <p:sp>
        <p:nvSpPr>
          <p:cNvPr id="24628" name="Rectangle 5"/>
          <p:cNvSpPr>
            <a:spLocks noChangeArrowheads="1"/>
          </p:cNvSpPr>
          <p:nvPr/>
        </p:nvSpPr>
        <p:spPr bwMode="auto">
          <a:xfrm>
            <a:off x="1371600" y="32004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629" name="Rectangle 6"/>
          <p:cNvSpPr>
            <a:spLocks noChangeArrowheads="1"/>
          </p:cNvSpPr>
          <p:nvPr/>
        </p:nvSpPr>
        <p:spPr bwMode="auto">
          <a:xfrm>
            <a:off x="1371600" y="3657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630" name="Rectangle 7"/>
          <p:cNvSpPr>
            <a:spLocks noChangeArrowheads="1"/>
          </p:cNvSpPr>
          <p:nvPr/>
        </p:nvSpPr>
        <p:spPr bwMode="auto">
          <a:xfrm>
            <a:off x="1828800" y="27432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631" name="Rectangle 8"/>
          <p:cNvSpPr>
            <a:spLocks noChangeArrowheads="1"/>
          </p:cNvSpPr>
          <p:nvPr/>
        </p:nvSpPr>
        <p:spPr bwMode="auto">
          <a:xfrm>
            <a:off x="1828800" y="32004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632" name="Rectangle 9"/>
          <p:cNvSpPr>
            <a:spLocks noChangeArrowheads="1"/>
          </p:cNvSpPr>
          <p:nvPr/>
        </p:nvSpPr>
        <p:spPr bwMode="auto">
          <a:xfrm>
            <a:off x="1828800" y="3657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633" name="Rectangle 10"/>
          <p:cNvSpPr>
            <a:spLocks noChangeArrowheads="1"/>
          </p:cNvSpPr>
          <p:nvPr/>
        </p:nvSpPr>
        <p:spPr bwMode="auto">
          <a:xfrm>
            <a:off x="2286000" y="22860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N</a:t>
            </a:r>
            <a:r>
              <a:rPr lang="en-US" baseline="-25000"/>
              <a:t>0,2</a:t>
            </a:r>
          </a:p>
        </p:txBody>
      </p:sp>
      <p:sp>
        <p:nvSpPr>
          <p:cNvPr id="24634" name="Rectangle 11"/>
          <p:cNvSpPr>
            <a:spLocks noChangeArrowheads="1"/>
          </p:cNvSpPr>
          <p:nvPr/>
        </p:nvSpPr>
        <p:spPr bwMode="auto">
          <a:xfrm>
            <a:off x="2286000" y="27432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635" name="Rectangle 12"/>
          <p:cNvSpPr>
            <a:spLocks noChangeArrowheads="1"/>
          </p:cNvSpPr>
          <p:nvPr/>
        </p:nvSpPr>
        <p:spPr bwMode="auto">
          <a:xfrm>
            <a:off x="2743200" y="27432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636" name="Rectangle 13"/>
          <p:cNvSpPr>
            <a:spLocks noChangeArrowheads="1"/>
          </p:cNvSpPr>
          <p:nvPr/>
        </p:nvSpPr>
        <p:spPr bwMode="auto">
          <a:xfrm>
            <a:off x="2743200" y="32004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637" name="Rectangle 14"/>
          <p:cNvSpPr>
            <a:spLocks noChangeArrowheads="1"/>
          </p:cNvSpPr>
          <p:nvPr/>
        </p:nvSpPr>
        <p:spPr bwMode="auto">
          <a:xfrm>
            <a:off x="2743200" y="22860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N</a:t>
            </a:r>
            <a:r>
              <a:rPr lang="en-US" baseline="-25000"/>
              <a:t>0,3</a:t>
            </a:r>
          </a:p>
        </p:txBody>
      </p:sp>
      <p:sp>
        <p:nvSpPr>
          <p:cNvPr id="24638" name="Rectangle 15"/>
          <p:cNvSpPr>
            <a:spLocks noChangeArrowheads="1"/>
          </p:cNvSpPr>
          <p:nvPr/>
        </p:nvSpPr>
        <p:spPr bwMode="auto">
          <a:xfrm>
            <a:off x="2286000" y="32004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639" name="Rectangle 16"/>
          <p:cNvSpPr>
            <a:spLocks noChangeArrowheads="1"/>
          </p:cNvSpPr>
          <p:nvPr/>
        </p:nvSpPr>
        <p:spPr bwMode="auto">
          <a:xfrm>
            <a:off x="2286000" y="3657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640" name="Rectangle 17"/>
          <p:cNvSpPr>
            <a:spLocks noChangeArrowheads="1"/>
          </p:cNvSpPr>
          <p:nvPr/>
        </p:nvSpPr>
        <p:spPr bwMode="auto">
          <a:xfrm>
            <a:off x="2743200" y="3657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641" name="Rectangle 18"/>
          <p:cNvSpPr>
            <a:spLocks noChangeArrowheads="1"/>
          </p:cNvSpPr>
          <p:nvPr/>
        </p:nvSpPr>
        <p:spPr bwMode="auto">
          <a:xfrm>
            <a:off x="1828800" y="27432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N</a:t>
            </a:r>
            <a:r>
              <a:rPr lang="en-US" baseline="-25000"/>
              <a:t>1,1</a:t>
            </a:r>
          </a:p>
        </p:txBody>
      </p:sp>
      <p:sp>
        <p:nvSpPr>
          <p:cNvPr id="24642" name="Rectangle 19"/>
          <p:cNvSpPr>
            <a:spLocks noChangeArrowheads="1"/>
          </p:cNvSpPr>
          <p:nvPr/>
        </p:nvSpPr>
        <p:spPr bwMode="auto">
          <a:xfrm>
            <a:off x="1371600" y="32004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N</a:t>
            </a:r>
            <a:r>
              <a:rPr lang="en-US" baseline="-25000"/>
              <a:t>2,0</a:t>
            </a:r>
            <a:endParaRPr lang="en-US"/>
          </a:p>
        </p:txBody>
      </p:sp>
      <p:sp>
        <p:nvSpPr>
          <p:cNvPr id="24643" name="Rectangle 20"/>
          <p:cNvSpPr>
            <a:spLocks noChangeArrowheads="1"/>
          </p:cNvSpPr>
          <p:nvPr/>
        </p:nvSpPr>
        <p:spPr bwMode="auto">
          <a:xfrm>
            <a:off x="2286000" y="32004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N</a:t>
            </a:r>
            <a:r>
              <a:rPr lang="en-US" baseline="-25000"/>
              <a:t>2,2</a:t>
            </a:r>
          </a:p>
        </p:txBody>
      </p:sp>
      <p:sp>
        <p:nvSpPr>
          <p:cNvPr id="24644" name="Rectangle 21"/>
          <p:cNvSpPr>
            <a:spLocks noChangeArrowheads="1"/>
          </p:cNvSpPr>
          <p:nvPr/>
        </p:nvSpPr>
        <p:spPr bwMode="auto">
          <a:xfrm>
            <a:off x="2743200" y="32004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N</a:t>
            </a:r>
            <a:r>
              <a:rPr lang="en-US" baseline="-25000"/>
              <a:t>2,3</a:t>
            </a:r>
          </a:p>
        </p:txBody>
      </p:sp>
      <p:sp>
        <p:nvSpPr>
          <p:cNvPr id="24645" name="Rectangle 22"/>
          <p:cNvSpPr>
            <a:spLocks noChangeArrowheads="1"/>
          </p:cNvSpPr>
          <p:nvPr/>
        </p:nvSpPr>
        <p:spPr bwMode="auto">
          <a:xfrm>
            <a:off x="1828800" y="32004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N</a:t>
            </a:r>
            <a:r>
              <a:rPr lang="en-US" baseline="-25000"/>
              <a:t>2,1</a:t>
            </a:r>
          </a:p>
        </p:txBody>
      </p:sp>
      <p:sp>
        <p:nvSpPr>
          <p:cNvPr id="24646" name="Rectangle 23"/>
          <p:cNvSpPr>
            <a:spLocks noChangeArrowheads="1"/>
          </p:cNvSpPr>
          <p:nvPr/>
        </p:nvSpPr>
        <p:spPr bwMode="auto">
          <a:xfrm>
            <a:off x="2743200" y="27432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N</a:t>
            </a:r>
            <a:r>
              <a:rPr lang="en-US" baseline="-25000"/>
              <a:t>1,3</a:t>
            </a:r>
          </a:p>
        </p:txBody>
      </p:sp>
      <p:sp>
        <p:nvSpPr>
          <p:cNvPr id="24647" name="Rectangle 24"/>
          <p:cNvSpPr>
            <a:spLocks noChangeArrowheads="1"/>
          </p:cNvSpPr>
          <p:nvPr/>
        </p:nvSpPr>
        <p:spPr bwMode="auto">
          <a:xfrm>
            <a:off x="2286000" y="27432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N</a:t>
            </a:r>
            <a:r>
              <a:rPr lang="en-US" baseline="-25000"/>
              <a:t>1,2</a:t>
            </a:r>
          </a:p>
        </p:txBody>
      </p:sp>
      <p:sp>
        <p:nvSpPr>
          <p:cNvPr id="24648" name="Rectangle 25"/>
          <p:cNvSpPr>
            <a:spLocks noChangeArrowheads="1"/>
          </p:cNvSpPr>
          <p:nvPr/>
        </p:nvSpPr>
        <p:spPr bwMode="auto">
          <a:xfrm>
            <a:off x="1371600" y="3657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649" name="Rectangle 26"/>
          <p:cNvSpPr>
            <a:spLocks noChangeArrowheads="1"/>
          </p:cNvSpPr>
          <p:nvPr/>
        </p:nvSpPr>
        <p:spPr bwMode="auto">
          <a:xfrm>
            <a:off x="1828800" y="3657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650" name="Rectangle 27"/>
          <p:cNvSpPr>
            <a:spLocks noChangeArrowheads="1"/>
          </p:cNvSpPr>
          <p:nvPr/>
        </p:nvSpPr>
        <p:spPr bwMode="auto">
          <a:xfrm>
            <a:off x="2743200" y="3657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651" name="Rectangle 28"/>
          <p:cNvSpPr>
            <a:spLocks noChangeArrowheads="1"/>
          </p:cNvSpPr>
          <p:nvPr/>
        </p:nvSpPr>
        <p:spPr bwMode="auto">
          <a:xfrm>
            <a:off x="2286000" y="3657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652" name="Rectangle 29"/>
          <p:cNvSpPr>
            <a:spLocks noChangeArrowheads="1"/>
          </p:cNvSpPr>
          <p:nvPr/>
        </p:nvSpPr>
        <p:spPr bwMode="auto">
          <a:xfrm>
            <a:off x="1371600" y="3657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N</a:t>
            </a:r>
            <a:r>
              <a:rPr lang="en-US" baseline="-25000"/>
              <a:t>3,0</a:t>
            </a:r>
            <a:endParaRPr lang="en-US"/>
          </a:p>
        </p:txBody>
      </p:sp>
      <p:sp>
        <p:nvSpPr>
          <p:cNvPr id="24653" name="Rectangle 30"/>
          <p:cNvSpPr>
            <a:spLocks noChangeArrowheads="1"/>
          </p:cNvSpPr>
          <p:nvPr/>
        </p:nvSpPr>
        <p:spPr bwMode="auto">
          <a:xfrm>
            <a:off x="2286000" y="3657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N</a:t>
            </a:r>
            <a:r>
              <a:rPr lang="en-US" baseline="-25000"/>
              <a:t>3,2</a:t>
            </a:r>
          </a:p>
        </p:txBody>
      </p:sp>
      <p:sp>
        <p:nvSpPr>
          <p:cNvPr id="24654" name="Rectangle 31"/>
          <p:cNvSpPr>
            <a:spLocks noChangeArrowheads="1"/>
          </p:cNvSpPr>
          <p:nvPr/>
        </p:nvSpPr>
        <p:spPr bwMode="auto">
          <a:xfrm>
            <a:off x="2743200" y="3657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N</a:t>
            </a:r>
            <a:r>
              <a:rPr lang="en-US" baseline="-25000"/>
              <a:t>3,3</a:t>
            </a:r>
          </a:p>
        </p:txBody>
      </p:sp>
      <p:sp>
        <p:nvSpPr>
          <p:cNvPr id="24655" name="Rectangle 32"/>
          <p:cNvSpPr>
            <a:spLocks noChangeArrowheads="1"/>
          </p:cNvSpPr>
          <p:nvPr/>
        </p:nvSpPr>
        <p:spPr bwMode="auto">
          <a:xfrm>
            <a:off x="1828800" y="3657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N</a:t>
            </a:r>
            <a:r>
              <a:rPr lang="en-US" baseline="-25000"/>
              <a:t>3,1</a:t>
            </a:r>
          </a:p>
        </p:txBody>
      </p:sp>
      <p:sp>
        <p:nvSpPr>
          <p:cNvPr id="24656" name="Rectangle 33"/>
          <p:cNvSpPr>
            <a:spLocks noChangeArrowheads="1"/>
          </p:cNvSpPr>
          <p:nvPr/>
        </p:nvSpPr>
        <p:spPr bwMode="auto">
          <a:xfrm>
            <a:off x="1371600" y="2286000"/>
            <a:ext cx="914400" cy="9144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657" name="Rectangle 37"/>
          <p:cNvSpPr>
            <a:spLocks noChangeArrowheads="1"/>
          </p:cNvSpPr>
          <p:nvPr/>
        </p:nvSpPr>
        <p:spPr bwMode="auto">
          <a:xfrm>
            <a:off x="2286000" y="2286000"/>
            <a:ext cx="914400" cy="9144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658" name="Rectangle 39"/>
          <p:cNvSpPr>
            <a:spLocks noChangeArrowheads="1"/>
          </p:cNvSpPr>
          <p:nvPr/>
        </p:nvSpPr>
        <p:spPr bwMode="auto">
          <a:xfrm>
            <a:off x="1371600" y="3200400"/>
            <a:ext cx="914400" cy="9144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659" name="Rectangle 40"/>
          <p:cNvSpPr>
            <a:spLocks noChangeArrowheads="1"/>
          </p:cNvSpPr>
          <p:nvPr/>
        </p:nvSpPr>
        <p:spPr bwMode="auto">
          <a:xfrm>
            <a:off x="2286000" y="3200400"/>
            <a:ext cx="914400" cy="9144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660" name="Rectangle 2"/>
          <p:cNvSpPr>
            <a:spLocks noChangeArrowheads="1"/>
          </p:cNvSpPr>
          <p:nvPr/>
        </p:nvSpPr>
        <p:spPr bwMode="auto">
          <a:xfrm>
            <a:off x="7162800" y="45720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P</a:t>
            </a:r>
            <a:r>
              <a:rPr lang="en-US" baseline="-25000"/>
              <a:t>0,1</a:t>
            </a:r>
            <a:endParaRPr lang="en-US"/>
          </a:p>
        </p:txBody>
      </p:sp>
      <p:sp>
        <p:nvSpPr>
          <p:cNvPr id="24661" name="Rectangle 3"/>
          <p:cNvSpPr>
            <a:spLocks noChangeArrowheads="1"/>
          </p:cNvSpPr>
          <p:nvPr/>
        </p:nvSpPr>
        <p:spPr bwMode="auto">
          <a:xfrm>
            <a:off x="6705600" y="45720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P</a:t>
            </a:r>
            <a:r>
              <a:rPr lang="en-US" baseline="-25000"/>
              <a:t>0,0</a:t>
            </a:r>
            <a:endParaRPr lang="en-US"/>
          </a:p>
        </p:txBody>
      </p:sp>
      <p:sp>
        <p:nvSpPr>
          <p:cNvPr id="24662" name="Rectangle 4"/>
          <p:cNvSpPr>
            <a:spLocks noChangeArrowheads="1"/>
          </p:cNvSpPr>
          <p:nvPr/>
        </p:nvSpPr>
        <p:spPr bwMode="auto">
          <a:xfrm>
            <a:off x="6705600" y="50292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P</a:t>
            </a:r>
            <a:r>
              <a:rPr lang="en-US" baseline="-25000"/>
              <a:t>1,0</a:t>
            </a:r>
          </a:p>
        </p:txBody>
      </p:sp>
      <p:sp>
        <p:nvSpPr>
          <p:cNvPr id="24663" name="Rectangle 5"/>
          <p:cNvSpPr>
            <a:spLocks noChangeArrowheads="1"/>
          </p:cNvSpPr>
          <p:nvPr/>
        </p:nvSpPr>
        <p:spPr bwMode="auto">
          <a:xfrm>
            <a:off x="6705600" y="54864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664" name="Rectangle 6"/>
          <p:cNvSpPr>
            <a:spLocks noChangeArrowheads="1"/>
          </p:cNvSpPr>
          <p:nvPr/>
        </p:nvSpPr>
        <p:spPr bwMode="auto">
          <a:xfrm>
            <a:off x="6705600" y="5943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665" name="Rectangle 7"/>
          <p:cNvSpPr>
            <a:spLocks noChangeArrowheads="1"/>
          </p:cNvSpPr>
          <p:nvPr/>
        </p:nvSpPr>
        <p:spPr bwMode="auto">
          <a:xfrm>
            <a:off x="7162800" y="50292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666" name="Rectangle 8"/>
          <p:cNvSpPr>
            <a:spLocks noChangeArrowheads="1"/>
          </p:cNvSpPr>
          <p:nvPr/>
        </p:nvSpPr>
        <p:spPr bwMode="auto">
          <a:xfrm>
            <a:off x="7162800" y="54864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667" name="Rectangle 9"/>
          <p:cNvSpPr>
            <a:spLocks noChangeArrowheads="1"/>
          </p:cNvSpPr>
          <p:nvPr/>
        </p:nvSpPr>
        <p:spPr bwMode="auto">
          <a:xfrm>
            <a:off x="7162800" y="5943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668" name="Rectangle 10"/>
          <p:cNvSpPr>
            <a:spLocks noChangeArrowheads="1"/>
          </p:cNvSpPr>
          <p:nvPr/>
        </p:nvSpPr>
        <p:spPr bwMode="auto">
          <a:xfrm>
            <a:off x="7620000" y="45720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P</a:t>
            </a:r>
            <a:r>
              <a:rPr lang="en-US" baseline="-25000"/>
              <a:t>0,2</a:t>
            </a:r>
          </a:p>
        </p:txBody>
      </p:sp>
      <p:sp>
        <p:nvSpPr>
          <p:cNvPr id="24669" name="Rectangle 11"/>
          <p:cNvSpPr>
            <a:spLocks noChangeArrowheads="1"/>
          </p:cNvSpPr>
          <p:nvPr/>
        </p:nvSpPr>
        <p:spPr bwMode="auto">
          <a:xfrm>
            <a:off x="7620000" y="50292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670" name="Rectangle 12"/>
          <p:cNvSpPr>
            <a:spLocks noChangeArrowheads="1"/>
          </p:cNvSpPr>
          <p:nvPr/>
        </p:nvSpPr>
        <p:spPr bwMode="auto">
          <a:xfrm>
            <a:off x="8077200" y="50292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671" name="Rectangle 13"/>
          <p:cNvSpPr>
            <a:spLocks noChangeArrowheads="1"/>
          </p:cNvSpPr>
          <p:nvPr/>
        </p:nvSpPr>
        <p:spPr bwMode="auto">
          <a:xfrm>
            <a:off x="8077200" y="54864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672" name="Rectangle 14"/>
          <p:cNvSpPr>
            <a:spLocks noChangeArrowheads="1"/>
          </p:cNvSpPr>
          <p:nvPr/>
        </p:nvSpPr>
        <p:spPr bwMode="auto">
          <a:xfrm>
            <a:off x="8077200" y="45720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P</a:t>
            </a:r>
            <a:r>
              <a:rPr lang="en-US" baseline="-25000"/>
              <a:t>0,3</a:t>
            </a:r>
          </a:p>
        </p:txBody>
      </p:sp>
      <p:sp>
        <p:nvSpPr>
          <p:cNvPr id="24673" name="Rectangle 15"/>
          <p:cNvSpPr>
            <a:spLocks noChangeArrowheads="1"/>
          </p:cNvSpPr>
          <p:nvPr/>
        </p:nvSpPr>
        <p:spPr bwMode="auto">
          <a:xfrm>
            <a:off x="7620000" y="54864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674" name="Rectangle 16"/>
          <p:cNvSpPr>
            <a:spLocks noChangeArrowheads="1"/>
          </p:cNvSpPr>
          <p:nvPr/>
        </p:nvSpPr>
        <p:spPr bwMode="auto">
          <a:xfrm>
            <a:off x="7620000" y="5943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675" name="Rectangle 17"/>
          <p:cNvSpPr>
            <a:spLocks noChangeArrowheads="1"/>
          </p:cNvSpPr>
          <p:nvPr/>
        </p:nvSpPr>
        <p:spPr bwMode="auto">
          <a:xfrm>
            <a:off x="8077200" y="5943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676" name="Rectangle 18"/>
          <p:cNvSpPr>
            <a:spLocks noChangeArrowheads="1"/>
          </p:cNvSpPr>
          <p:nvPr/>
        </p:nvSpPr>
        <p:spPr bwMode="auto">
          <a:xfrm>
            <a:off x="7162800" y="50292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P</a:t>
            </a:r>
            <a:r>
              <a:rPr lang="en-US" baseline="-25000"/>
              <a:t>1,1</a:t>
            </a:r>
          </a:p>
        </p:txBody>
      </p:sp>
      <p:sp>
        <p:nvSpPr>
          <p:cNvPr id="24677" name="Rectangle 19"/>
          <p:cNvSpPr>
            <a:spLocks noChangeArrowheads="1"/>
          </p:cNvSpPr>
          <p:nvPr/>
        </p:nvSpPr>
        <p:spPr bwMode="auto">
          <a:xfrm>
            <a:off x="6705600" y="54864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P</a:t>
            </a:r>
            <a:r>
              <a:rPr lang="en-US" baseline="-25000"/>
              <a:t>2,0</a:t>
            </a:r>
            <a:endParaRPr lang="en-US"/>
          </a:p>
        </p:txBody>
      </p:sp>
      <p:sp>
        <p:nvSpPr>
          <p:cNvPr id="24678" name="Rectangle 20"/>
          <p:cNvSpPr>
            <a:spLocks noChangeArrowheads="1"/>
          </p:cNvSpPr>
          <p:nvPr/>
        </p:nvSpPr>
        <p:spPr bwMode="auto">
          <a:xfrm>
            <a:off x="7620000" y="54864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P</a:t>
            </a:r>
            <a:r>
              <a:rPr lang="en-US" baseline="-25000"/>
              <a:t>2,2</a:t>
            </a:r>
          </a:p>
        </p:txBody>
      </p:sp>
      <p:sp>
        <p:nvSpPr>
          <p:cNvPr id="24679" name="Rectangle 21"/>
          <p:cNvSpPr>
            <a:spLocks noChangeArrowheads="1"/>
          </p:cNvSpPr>
          <p:nvPr/>
        </p:nvSpPr>
        <p:spPr bwMode="auto">
          <a:xfrm>
            <a:off x="8077200" y="54864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P</a:t>
            </a:r>
            <a:r>
              <a:rPr lang="en-US" baseline="-25000"/>
              <a:t>2,3</a:t>
            </a:r>
          </a:p>
        </p:txBody>
      </p:sp>
      <p:sp>
        <p:nvSpPr>
          <p:cNvPr id="24680" name="Rectangle 22"/>
          <p:cNvSpPr>
            <a:spLocks noChangeArrowheads="1"/>
          </p:cNvSpPr>
          <p:nvPr/>
        </p:nvSpPr>
        <p:spPr bwMode="auto">
          <a:xfrm>
            <a:off x="7162800" y="54864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P</a:t>
            </a:r>
            <a:r>
              <a:rPr lang="en-US" baseline="-25000"/>
              <a:t>2,1</a:t>
            </a:r>
          </a:p>
        </p:txBody>
      </p:sp>
      <p:sp>
        <p:nvSpPr>
          <p:cNvPr id="24681" name="Rectangle 23"/>
          <p:cNvSpPr>
            <a:spLocks noChangeArrowheads="1"/>
          </p:cNvSpPr>
          <p:nvPr/>
        </p:nvSpPr>
        <p:spPr bwMode="auto">
          <a:xfrm>
            <a:off x="8077200" y="50292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P</a:t>
            </a:r>
            <a:r>
              <a:rPr lang="en-US" baseline="-25000"/>
              <a:t>1,3</a:t>
            </a:r>
          </a:p>
        </p:txBody>
      </p:sp>
      <p:sp>
        <p:nvSpPr>
          <p:cNvPr id="24682" name="Rectangle 24"/>
          <p:cNvSpPr>
            <a:spLocks noChangeArrowheads="1"/>
          </p:cNvSpPr>
          <p:nvPr/>
        </p:nvSpPr>
        <p:spPr bwMode="auto">
          <a:xfrm>
            <a:off x="7620000" y="50292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P</a:t>
            </a:r>
            <a:r>
              <a:rPr lang="en-US" baseline="-25000"/>
              <a:t>1,2</a:t>
            </a:r>
          </a:p>
        </p:txBody>
      </p:sp>
      <p:sp>
        <p:nvSpPr>
          <p:cNvPr id="24683" name="Rectangle 25"/>
          <p:cNvSpPr>
            <a:spLocks noChangeArrowheads="1"/>
          </p:cNvSpPr>
          <p:nvPr/>
        </p:nvSpPr>
        <p:spPr bwMode="auto">
          <a:xfrm>
            <a:off x="6705600" y="5943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684" name="Rectangle 26"/>
          <p:cNvSpPr>
            <a:spLocks noChangeArrowheads="1"/>
          </p:cNvSpPr>
          <p:nvPr/>
        </p:nvSpPr>
        <p:spPr bwMode="auto">
          <a:xfrm>
            <a:off x="7162800" y="5943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685" name="Rectangle 27"/>
          <p:cNvSpPr>
            <a:spLocks noChangeArrowheads="1"/>
          </p:cNvSpPr>
          <p:nvPr/>
        </p:nvSpPr>
        <p:spPr bwMode="auto">
          <a:xfrm>
            <a:off x="8077200" y="5943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686" name="Rectangle 28"/>
          <p:cNvSpPr>
            <a:spLocks noChangeArrowheads="1"/>
          </p:cNvSpPr>
          <p:nvPr/>
        </p:nvSpPr>
        <p:spPr bwMode="auto">
          <a:xfrm>
            <a:off x="7620000" y="5943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687" name="Rectangle 29"/>
          <p:cNvSpPr>
            <a:spLocks noChangeArrowheads="1"/>
          </p:cNvSpPr>
          <p:nvPr/>
        </p:nvSpPr>
        <p:spPr bwMode="auto">
          <a:xfrm>
            <a:off x="6705600" y="5943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P</a:t>
            </a:r>
            <a:r>
              <a:rPr lang="en-US" baseline="-25000"/>
              <a:t>3,0</a:t>
            </a:r>
            <a:endParaRPr lang="en-US"/>
          </a:p>
        </p:txBody>
      </p:sp>
      <p:sp>
        <p:nvSpPr>
          <p:cNvPr id="24688" name="Rectangle 30"/>
          <p:cNvSpPr>
            <a:spLocks noChangeArrowheads="1"/>
          </p:cNvSpPr>
          <p:nvPr/>
        </p:nvSpPr>
        <p:spPr bwMode="auto">
          <a:xfrm>
            <a:off x="7620000" y="5943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P</a:t>
            </a:r>
            <a:r>
              <a:rPr lang="en-US" baseline="-25000"/>
              <a:t>3,2</a:t>
            </a:r>
          </a:p>
        </p:txBody>
      </p:sp>
      <p:sp>
        <p:nvSpPr>
          <p:cNvPr id="24689" name="Rectangle 31"/>
          <p:cNvSpPr>
            <a:spLocks noChangeArrowheads="1"/>
          </p:cNvSpPr>
          <p:nvPr/>
        </p:nvSpPr>
        <p:spPr bwMode="auto">
          <a:xfrm>
            <a:off x="8077200" y="5943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P</a:t>
            </a:r>
            <a:r>
              <a:rPr lang="en-US" baseline="-25000"/>
              <a:t>3,3</a:t>
            </a:r>
          </a:p>
        </p:txBody>
      </p:sp>
      <p:sp>
        <p:nvSpPr>
          <p:cNvPr id="24690" name="Rectangle 32"/>
          <p:cNvSpPr>
            <a:spLocks noChangeArrowheads="1"/>
          </p:cNvSpPr>
          <p:nvPr/>
        </p:nvSpPr>
        <p:spPr bwMode="auto">
          <a:xfrm>
            <a:off x="7162800" y="5943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P</a:t>
            </a:r>
            <a:r>
              <a:rPr lang="en-US" baseline="-25000"/>
              <a:t>3,1</a:t>
            </a:r>
          </a:p>
        </p:txBody>
      </p:sp>
      <p:sp>
        <p:nvSpPr>
          <p:cNvPr id="24691" name="Rectangle 33"/>
          <p:cNvSpPr>
            <a:spLocks noChangeArrowheads="1"/>
          </p:cNvSpPr>
          <p:nvPr/>
        </p:nvSpPr>
        <p:spPr bwMode="auto">
          <a:xfrm>
            <a:off x="6705600" y="4572000"/>
            <a:ext cx="914400" cy="9144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692" name="Rectangle 37"/>
          <p:cNvSpPr>
            <a:spLocks noChangeArrowheads="1"/>
          </p:cNvSpPr>
          <p:nvPr/>
        </p:nvSpPr>
        <p:spPr bwMode="auto">
          <a:xfrm>
            <a:off x="7620000" y="4572000"/>
            <a:ext cx="914400" cy="9144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693" name="Rectangle 39"/>
          <p:cNvSpPr>
            <a:spLocks noChangeArrowheads="1"/>
          </p:cNvSpPr>
          <p:nvPr/>
        </p:nvSpPr>
        <p:spPr bwMode="auto">
          <a:xfrm>
            <a:off x="6705600" y="5486400"/>
            <a:ext cx="914400" cy="9144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694" name="Rectangle 40"/>
          <p:cNvSpPr>
            <a:spLocks noChangeArrowheads="1"/>
          </p:cNvSpPr>
          <p:nvPr/>
        </p:nvSpPr>
        <p:spPr bwMode="auto">
          <a:xfrm>
            <a:off x="7620000" y="5486400"/>
            <a:ext cx="914400" cy="9144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695" name="Rectangle 2"/>
          <p:cNvSpPr>
            <a:spLocks noChangeArrowheads="1"/>
          </p:cNvSpPr>
          <p:nvPr/>
        </p:nvSpPr>
        <p:spPr bwMode="auto">
          <a:xfrm>
            <a:off x="5584825" y="45720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M</a:t>
            </a:r>
            <a:r>
              <a:rPr lang="en-US" baseline="-25000"/>
              <a:t>0,1</a:t>
            </a:r>
            <a:endParaRPr lang="en-US"/>
          </a:p>
        </p:txBody>
      </p:sp>
      <p:sp>
        <p:nvSpPr>
          <p:cNvPr id="24696" name="Rectangle 3"/>
          <p:cNvSpPr>
            <a:spLocks noChangeArrowheads="1"/>
          </p:cNvSpPr>
          <p:nvPr/>
        </p:nvSpPr>
        <p:spPr bwMode="auto">
          <a:xfrm>
            <a:off x="5127625" y="45720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M</a:t>
            </a:r>
            <a:r>
              <a:rPr lang="en-US" baseline="-25000"/>
              <a:t>0,0</a:t>
            </a:r>
            <a:endParaRPr lang="en-US"/>
          </a:p>
        </p:txBody>
      </p:sp>
      <p:sp>
        <p:nvSpPr>
          <p:cNvPr id="24697" name="Rectangle 4"/>
          <p:cNvSpPr>
            <a:spLocks noChangeArrowheads="1"/>
          </p:cNvSpPr>
          <p:nvPr/>
        </p:nvSpPr>
        <p:spPr bwMode="auto">
          <a:xfrm>
            <a:off x="5127625" y="50292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M</a:t>
            </a:r>
            <a:r>
              <a:rPr lang="en-US" baseline="-25000"/>
              <a:t>1,0</a:t>
            </a:r>
          </a:p>
        </p:txBody>
      </p:sp>
      <p:sp>
        <p:nvSpPr>
          <p:cNvPr id="24698" name="Rectangle 7"/>
          <p:cNvSpPr>
            <a:spLocks noChangeArrowheads="1"/>
          </p:cNvSpPr>
          <p:nvPr/>
        </p:nvSpPr>
        <p:spPr bwMode="auto">
          <a:xfrm>
            <a:off x="5584825" y="50292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699" name="Rectangle 18"/>
          <p:cNvSpPr>
            <a:spLocks noChangeArrowheads="1"/>
          </p:cNvSpPr>
          <p:nvPr/>
        </p:nvSpPr>
        <p:spPr bwMode="auto">
          <a:xfrm>
            <a:off x="5584825" y="50292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M</a:t>
            </a:r>
            <a:r>
              <a:rPr lang="en-US" baseline="-25000"/>
              <a:t>1,1</a:t>
            </a:r>
          </a:p>
        </p:txBody>
      </p:sp>
      <p:sp>
        <p:nvSpPr>
          <p:cNvPr id="24700" name="Rectangle 33"/>
          <p:cNvSpPr>
            <a:spLocks noChangeArrowheads="1"/>
          </p:cNvSpPr>
          <p:nvPr/>
        </p:nvSpPr>
        <p:spPr bwMode="auto">
          <a:xfrm>
            <a:off x="5127625" y="4572000"/>
            <a:ext cx="914400" cy="9144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701" name="Rectangle 2"/>
          <p:cNvSpPr>
            <a:spLocks noChangeArrowheads="1"/>
          </p:cNvSpPr>
          <p:nvPr/>
        </p:nvSpPr>
        <p:spPr bwMode="auto">
          <a:xfrm>
            <a:off x="7196138" y="3087688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N</a:t>
            </a:r>
            <a:r>
              <a:rPr lang="en-US" baseline="-25000"/>
              <a:t>0,1</a:t>
            </a:r>
            <a:endParaRPr lang="en-US"/>
          </a:p>
        </p:txBody>
      </p:sp>
      <p:sp>
        <p:nvSpPr>
          <p:cNvPr id="24702" name="Rectangle 3"/>
          <p:cNvSpPr>
            <a:spLocks noChangeArrowheads="1"/>
          </p:cNvSpPr>
          <p:nvPr/>
        </p:nvSpPr>
        <p:spPr bwMode="auto">
          <a:xfrm>
            <a:off x="6738938" y="3087688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N</a:t>
            </a:r>
            <a:r>
              <a:rPr lang="en-US" baseline="-25000"/>
              <a:t>0,0</a:t>
            </a:r>
            <a:endParaRPr lang="en-US"/>
          </a:p>
        </p:txBody>
      </p:sp>
      <p:sp>
        <p:nvSpPr>
          <p:cNvPr id="24703" name="Rectangle 4"/>
          <p:cNvSpPr>
            <a:spLocks noChangeArrowheads="1"/>
          </p:cNvSpPr>
          <p:nvPr/>
        </p:nvSpPr>
        <p:spPr bwMode="auto">
          <a:xfrm>
            <a:off x="6738938" y="3544888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N</a:t>
            </a:r>
            <a:r>
              <a:rPr lang="en-US" baseline="-25000"/>
              <a:t>1,0</a:t>
            </a:r>
          </a:p>
        </p:txBody>
      </p:sp>
      <p:sp>
        <p:nvSpPr>
          <p:cNvPr id="24704" name="Rectangle 7"/>
          <p:cNvSpPr>
            <a:spLocks noChangeArrowheads="1"/>
          </p:cNvSpPr>
          <p:nvPr/>
        </p:nvSpPr>
        <p:spPr bwMode="auto">
          <a:xfrm>
            <a:off x="7196138" y="3544888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705" name="Rectangle 18"/>
          <p:cNvSpPr>
            <a:spLocks noChangeArrowheads="1"/>
          </p:cNvSpPr>
          <p:nvPr/>
        </p:nvSpPr>
        <p:spPr bwMode="auto">
          <a:xfrm>
            <a:off x="7196138" y="3544888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N</a:t>
            </a:r>
            <a:r>
              <a:rPr lang="en-US" baseline="-25000"/>
              <a:t>1,1</a:t>
            </a:r>
          </a:p>
        </p:txBody>
      </p:sp>
      <p:sp>
        <p:nvSpPr>
          <p:cNvPr id="24706" name="Rectangle 33"/>
          <p:cNvSpPr>
            <a:spLocks noChangeArrowheads="1"/>
          </p:cNvSpPr>
          <p:nvPr/>
        </p:nvSpPr>
        <p:spPr bwMode="auto">
          <a:xfrm>
            <a:off x="6738938" y="3087688"/>
            <a:ext cx="914400" cy="9144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707" name="TextBox 145"/>
          <p:cNvSpPr txBox="1">
            <a:spLocks noChangeArrowheads="1"/>
          </p:cNvSpPr>
          <p:nvPr/>
        </p:nvSpPr>
        <p:spPr bwMode="auto">
          <a:xfrm>
            <a:off x="5356225" y="4114800"/>
            <a:ext cx="496888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Palatino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Palatino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9pPr>
          </a:lstStyle>
          <a:p>
            <a:pPr eaLnBrk="1" hangingPunct="1"/>
            <a:r>
              <a:rPr lang="en-US"/>
              <a:t>SM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Barrier Synchronization</a:t>
            </a:r>
          </a:p>
        </p:txBody>
      </p:sp>
      <p:sp>
        <p:nvSpPr>
          <p:cNvPr id="2560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An API function call in CUDA</a:t>
            </a:r>
          </a:p>
          <a:p>
            <a:pPr lvl="1"/>
            <a:r>
              <a:rPr lang="en-US" smtClean="0"/>
              <a:t>__syncthreads()</a:t>
            </a:r>
          </a:p>
          <a:p>
            <a:pPr lvl="1"/>
            <a:endParaRPr lang="en-US" smtClean="0"/>
          </a:p>
          <a:p>
            <a:r>
              <a:rPr lang="en-US" smtClean="0"/>
              <a:t>All threads in the same block must reach the __synctrheads() before any can move on</a:t>
            </a:r>
          </a:p>
          <a:p>
            <a:endParaRPr lang="en-US" smtClean="0"/>
          </a:p>
          <a:p>
            <a:r>
              <a:rPr lang="en-US" smtClean="0"/>
              <a:t>Best used to coordinate tiled algorithms</a:t>
            </a:r>
          </a:p>
          <a:p>
            <a:pPr lvl="1"/>
            <a:r>
              <a:rPr lang="en-US" smtClean="0"/>
              <a:t>To ensure that all elements of a tile are loaded</a:t>
            </a:r>
          </a:p>
          <a:p>
            <a:pPr lvl="1"/>
            <a:r>
              <a:rPr lang="en-US" smtClean="0"/>
              <a:t>To ensure that all elements of a tile are consumed</a:t>
            </a:r>
          </a:p>
          <a:p>
            <a:pPr lvl="1"/>
            <a:endParaRPr lang="en-US" smtClean="0"/>
          </a:p>
        </p:txBody>
      </p:sp>
      <p:sp>
        <p:nvSpPr>
          <p:cNvPr id="25605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>
                <a:solidFill>
                  <a:schemeClr val="tx1"/>
                </a:solidFill>
                <a:latin typeface="Palatino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Palatino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9pPr>
          </a:lstStyle>
          <a:p>
            <a:pPr eaLnBrk="1" hangingPunct="1"/>
            <a:fld id="{65DB0C17-2020-4F08-9A66-9C57CB46811D}" type="slidenum">
              <a:rPr lang="en-US" sz="1400" smtClean="0">
                <a:latin typeface="Times New Roman" pitchFamily="18" charset="0"/>
              </a:rPr>
              <a:pPr eaLnBrk="1" hangingPunct="1"/>
              <a:t>32</a:t>
            </a:fld>
            <a:endParaRPr lang="en-US" sz="1400" smtClean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685800" y="52849"/>
            <a:ext cx="7404710" cy="6562114"/>
            <a:chOff x="685800" y="52849"/>
            <a:chExt cx="7404710" cy="6562114"/>
          </a:xfrm>
        </p:grpSpPr>
        <p:sp>
          <p:nvSpPr>
            <p:cNvPr id="5" name="Right Arrow 4"/>
            <p:cNvSpPr/>
            <p:nvPr/>
          </p:nvSpPr>
          <p:spPr>
            <a:xfrm>
              <a:off x="2414875" y="443681"/>
              <a:ext cx="1295400" cy="381000"/>
            </a:xfrm>
            <a:prstGeom prst="rightArrow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Right Arrow 5"/>
            <p:cNvSpPr/>
            <p:nvPr/>
          </p:nvSpPr>
          <p:spPr>
            <a:xfrm>
              <a:off x="2414875" y="977081"/>
              <a:ext cx="2362200" cy="381000"/>
            </a:xfrm>
            <a:prstGeom prst="rightArrow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Right Arrow 6"/>
            <p:cNvSpPr/>
            <p:nvPr/>
          </p:nvSpPr>
          <p:spPr>
            <a:xfrm>
              <a:off x="2414875" y="1510481"/>
              <a:ext cx="1905000" cy="381000"/>
            </a:xfrm>
            <a:prstGeom prst="rightArrow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Right Arrow 7"/>
            <p:cNvSpPr/>
            <p:nvPr/>
          </p:nvSpPr>
          <p:spPr>
            <a:xfrm>
              <a:off x="2414875" y="2120081"/>
              <a:ext cx="838200" cy="381000"/>
            </a:xfrm>
            <a:prstGeom prst="rightArrow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ight Arrow 8"/>
            <p:cNvSpPr/>
            <p:nvPr/>
          </p:nvSpPr>
          <p:spPr>
            <a:xfrm>
              <a:off x="2414875" y="2729681"/>
              <a:ext cx="3276600" cy="381000"/>
            </a:xfrm>
            <a:prstGeom prst="rightArrow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ight Arrow 9"/>
            <p:cNvSpPr/>
            <p:nvPr/>
          </p:nvSpPr>
          <p:spPr>
            <a:xfrm>
              <a:off x="2414875" y="4329881"/>
              <a:ext cx="1447800" cy="381000"/>
            </a:xfrm>
            <a:prstGeom prst="rightArrow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ight Arrow 10"/>
            <p:cNvSpPr/>
            <p:nvPr/>
          </p:nvSpPr>
          <p:spPr>
            <a:xfrm>
              <a:off x="2397667" y="4951772"/>
              <a:ext cx="4155360" cy="381000"/>
            </a:xfrm>
            <a:prstGeom prst="rightArrow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ight Arrow 11"/>
            <p:cNvSpPr/>
            <p:nvPr/>
          </p:nvSpPr>
          <p:spPr>
            <a:xfrm>
              <a:off x="2397667" y="5625281"/>
              <a:ext cx="1295400" cy="381000"/>
            </a:xfrm>
            <a:prstGeom prst="rightArrow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Freeform 12"/>
            <p:cNvSpPr/>
            <p:nvPr/>
          </p:nvSpPr>
          <p:spPr>
            <a:xfrm>
              <a:off x="3236200" y="52849"/>
              <a:ext cx="3382139" cy="5827972"/>
            </a:xfrm>
            <a:custGeom>
              <a:avLst/>
              <a:gdLst>
                <a:gd name="connsiteX0" fmla="*/ 609269 w 3382139"/>
                <a:gd name="connsiteY0" fmla="*/ 0 h 5827972"/>
                <a:gd name="connsiteX1" fmla="*/ 476533 w 3382139"/>
                <a:gd name="connsiteY1" fmla="*/ 619432 h 5827972"/>
                <a:gd name="connsiteX2" fmla="*/ 1553165 w 3382139"/>
                <a:gd name="connsiteY2" fmla="*/ 1106129 h 5827972"/>
                <a:gd name="connsiteX3" fmla="*/ 1066469 w 3382139"/>
                <a:gd name="connsiteY3" fmla="*/ 1681316 h 5827972"/>
                <a:gd name="connsiteX4" fmla="*/ 34081 w 3382139"/>
                <a:gd name="connsiteY4" fmla="*/ 2300748 h 5827972"/>
                <a:gd name="connsiteX5" fmla="*/ 2452817 w 3382139"/>
                <a:gd name="connsiteY5" fmla="*/ 2831690 h 5827972"/>
                <a:gd name="connsiteX6" fmla="*/ 668262 w 3382139"/>
                <a:gd name="connsiteY6" fmla="*/ 4483509 h 5827972"/>
                <a:gd name="connsiteX7" fmla="*/ 3381965 w 3382139"/>
                <a:gd name="connsiteY7" fmla="*/ 5088193 h 5827972"/>
                <a:gd name="connsiteX8" fmla="*/ 520778 w 3382139"/>
                <a:gd name="connsiteY8" fmla="*/ 5766619 h 5827972"/>
                <a:gd name="connsiteX9" fmla="*/ 461785 w 3382139"/>
                <a:gd name="connsiteY9" fmla="*/ 5796116 h 58279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3382139" h="5827972">
                  <a:moveTo>
                    <a:pt x="609269" y="0"/>
                  </a:moveTo>
                  <a:cubicBezTo>
                    <a:pt x="464243" y="217538"/>
                    <a:pt x="319217" y="435077"/>
                    <a:pt x="476533" y="619432"/>
                  </a:cubicBezTo>
                  <a:cubicBezTo>
                    <a:pt x="633849" y="803787"/>
                    <a:pt x="1454842" y="929148"/>
                    <a:pt x="1553165" y="1106129"/>
                  </a:cubicBezTo>
                  <a:cubicBezTo>
                    <a:pt x="1651488" y="1283110"/>
                    <a:pt x="1319650" y="1482213"/>
                    <a:pt x="1066469" y="1681316"/>
                  </a:cubicBezTo>
                  <a:cubicBezTo>
                    <a:pt x="813288" y="1880419"/>
                    <a:pt x="-196977" y="2109019"/>
                    <a:pt x="34081" y="2300748"/>
                  </a:cubicBezTo>
                  <a:cubicBezTo>
                    <a:pt x="265139" y="2492477"/>
                    <a:pt x="2347120" y="2467896"/>
                    <a:pt x="2452817" y="2831690"/>
                  </a:cubicBezTo>
                  <a:cubicBezTo>
                    <a:pt x="2558514" y="3195484"/>
                    <a:pt x="513404" y="4107425"/>
                    <a:pt x="668262" y="4483509"/>
                  </a:cubicBezTo>
                  <a:cubicBezTo>
                    <a:pt x="823120" y="4859593"/>
                    <a:pt x="3406546" y="4874341"/>
                    <a:pt x="3381965" y="5088193"/>
                  </a:cubicBezTo>
                  <a:cubicBezTo>
                    <a:pt x="3357384" y="5302045"/>
                    <a:pt x="1007475" y="5648632"/>
                    <a:pt x="520778" y="5766619"/>
                  </a:cubicBezTo>
                  <a:cubicBezTo>
                    <a:pt x="34081" y="5884606"/>
                    <a:pt x="461785" y="5796116"/>
                    <a:pt x="461785" y="5796116"/>
                  </a:cubicBezTo>
                </a:path>
              </a:pathLst>
            </a:cu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5" name="Straight Connector 14"/>
            <p:cNvCxnSpPr/>
            <p:nvPr/>
          </p:nvCxnSpPr>
          <p:spPr>
            <a:xfrm>
              <a:off x="6603764" y="152400"/>
              <a:ext cx="0" cy="5853881"/>
            </a:xfrm>
            <a:prstGeom prst="line">
              <a:avLst/>
            </a:prstGeom>
            <a:ln w="762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Right Arrow 18"/>
            <p:cNvSpPr/>
            <p:nvPr/>
          </p:nvSpPr>
          <p:spPr>
            <a:xfrm>
              <a:off x="6618339" y="458430"/>
              <a:ext cx="1295400" cy="381000"/>
            </a:xfrm>
            <a:prstGeom prst="rightArrow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ight Arrow 19"/>
            <p:cNvSpPr/>
            <p:nvPr/>
          </p:nvSpPr>
          <p:spPr>
            <a:xfrm>
              <a:off x="6618339" y="977081"/>
              <a:ext cx="1295400" cy="381000"/>
            </a:xfrm>
            <a:prstGeom prst="rightArrow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Right Arrow 20"/>
            <p:cNvSpPr/>
            <p:nvPr/>
          </p:nvSpPr>
          <p:spPr>
            <a:xfrm>
              <a:off x="6603764" y="1510481"/>
              <a:ext cx="1295400" cy="381000"/>
            </a:xfrm>
            <a:prstGeom prst="rightArrow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Right Arrow 21"/>
            <p:cNvSpPr/>
            <p:nvPr/>
          </p:nvSpPr>
          <p:spPr>
            <a:xfrm>
              <a:off x="6618339" y="2120081"/>
              <a:ext cx="1295400" cy="381000"/>
            </a:xfrm>
            <a:prstGeom prst="rightArrow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1625663" y="6245631"/>
              <a:ext cx="646484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Figure 4.11 An example execution timing of barrier synchronization.</a:t>
              </a:r>
              <a:endParaRPr lang="en-US" dirty="0"/>
            </a:p>
          </p:txBody>
        </p:sp>
        <p:sp>
          <p:nvSpPr>
            <p:cNvPr id="24" name="Right Arrow 23"/>
            <p:cNvSpPr/>
            <p:nvPr/>
          </p:nvSpPr>
          <p:spPr>
            <a:xfrm>
              <a:off x="6618339" y="2716776"/>
              <a:ext cx="1295400" cy="381000"/>
            </a:xfrm>
            <a:prstGeom prst="rightArrow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2449150" y="3113139"/>
              <a:ext cx="715260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6000" dirty="0" smtClean="0">
                  <a:solidFill>
                    <a:schemeClr val="tx2"/>
                  </a:solidFill>
                </a:rPr>
                <a:t>…</a:t>
              </a:r>
              <a:endParaRPr lang="en-US" sz="6000" dirty="0">
                <a:solidFill>
                  <a:schemeClr val="tx2"/>
                </a:solidFill>
              </a:endParaRPr>
            </a:p>
          </p:txBody>
        </p:sp>
        <p:sp>
          <p:nvSpPr>
            <p:cNvPr id="26" name="Right Arrow 25"/>
            <p:cNvSpPr/>
            <p:nvPr/>
          </p:nvSpPr>
          <p:spPr>
            <a:xfrm>
              <a:off x="6593932" y="4329881"/>
              <a:ext cx="1295400" cy="381000"/>
            </a:xfrm>
            <a:prstGeom prst="rightArrow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Right Arrow 26"/>
            <p:cNvSpPr/>
            <p:nvPr/>
          </p:nvSpPr>
          <p:spPr>
            <a:xfrm>
              <a:off x="6605546" y="4951772"/>
              <a:ext cx="1295400" cy="381000"/>
            </a:xfrm>
            <a:prstGeom prst="rightArrow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Right Arrow 27"/>
            <p:cNvSpPr/>
            <p:nvPr/>
          </p:nvSpPr>
          <p:spPr>
            <a:xfrm>
              <a:off x="6656109" y="5625281"/>
              <a:ext cx="1295400" cy="381000"/>
            </a:xfrm>
            <a:prstGeom prst="rightArrow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685800" y="443681"/>
              <a:ext cx="101361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Thread 0</a:t>
              </a:r>
              <a:endParaRPr lang="en-US" dirty="0"/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685800" y="969396"/>
              <a:ext cx="101361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Thread 1</a:t>
              </a:r>
              <a:endParaRPr lang="en-US" dirty="0"/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707922" y="1507712"/>
              <a:ext cx="101361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Thread 2</a:t>
              </a:r>
              <a:endParaRPr lang="en-US" dirty="0"/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720212" y="2069691"/>
              <a:ext cx="101361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Thread 3</a:t>
              </a:r>
              <a:endParaRPr lang="en-US" dirty="0"/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720213" y="2601502"/>
              <a:ext cx="101361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Thread 4</a:t>
              </a:r>
              <a:endParaRPr lang="en-US" dirty="0"/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6858348" y="3113139"/>
              <a:ext cx="715260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6000" dirty="0" smtClean="0">
                  <a:solidFill>
                    <a:schemeClr val="tx2"/>
                  </a:solidFill>
                </a:rPr>
                <a:t>…</a:t>
              </a:r>
              <a:endParaRPr lang="en-US" sz="6000" dirty="0">
                <a:solidFill>
                  <a:schemeClr val="tx2"/>
                </a:solidFill>
              </a:endParaRPr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737419" y="4269349"/>
              <a:ext cx="123322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Thread N-3</a:t>
              </a:r>
              <a:endParaRPr lang="en-US" dirty="0"/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737419" y="4945628"/>
              <a:ext cx="123322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Thread N-2</a:t>
              </a:r>
              <a:endParaRPr lang="en-US" dirty="0"/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742778" y="5524093"/>
              <a:ext cx="123322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Thread N-1</a:t>
              </a:r>
              <a:endParaRPr lang="en-US" dirty="0"/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4053175" y="152400"/>
              <a:ext cx="70243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Time </a:t>
              </a:r>
              <a:endParaRPr lang="en-US" dirty="0"/>
            </a:p>
          </p:txBody>
        </p:sp>
        <p:cxnSp>
          <p:nvCxnSpPr>
            <p:cNvPr id="40" name="Straight Arrow Connector 39"/>
            <p:cNvCxnSpPr/>
            <p:nvPr/>
          </p:nvCxnSpPr>
          <p:spPr>
            <a:xfrm>
              <a:off x="4858086" y="337066"/>
              <a:ext cx="475914" cy="0"/>
            </a:xfrm>
            <a:prstGeom prst="straightConnector1">
              <a:avLst/>
            </a:prstGeom>
            <a:ln w="571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0497170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1pPr>
            <a:lvl2pPr marL="742950" indent="-28575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2pPr>
            <a:lvl3pPr marL="11430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3pPr>
            <a:lvl4pPr marL="16002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4pPr>
            <a:lvl5pPr marL="20574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63948642-E62B-4EAB-9A33-A69FDF2A78DC}" type="slidenum">
              <a:rPr lang="en-US" sz="1400" smtClean="0">
                <a:solidFill>
                  <a:srgbClr val="000000"/>
                </a:solidFill>
              </a:rPr>
              <a:pPr eaLnBrk="1" hangingPunct="1"/>
              <a:t>34</a:t>
            </a:fld>
            <a:endParaRPr lang="en-US" sz="1400" smtClean="0">
              <a:solidFill>
                <a:srgbClr val="000000"/>
              </a:solidFill>
            </a:endParaRPr>
          </a:p>
        </p:txBody>
      </p:sp>
      <p:grpSp>
        <p:nvGrpSpPr>
          <p:cNvPr id="25603" name="Group 2"/>
          <p:cNvGrpSpPr>
            <a:grpSpLocks/>
          </p:cNvGrpSpPr>
          <p:nvPr/>
        </p:nvGrpSpPr>
        <p:grpSpPr bwMode="auto">
          <a:xfrm>
            <a:off x="2209800" y="228600"/>
            <a:ext cx="6934200" cy="6483350"/>
            <a:chOff x="1392" y="144"/>
            <a:chExt cx="4368" cy="4084"/>
          </a:xfrm>
        </p:grpSpPr>
        <p:sp>
          <p:nvSpPr>
            <p:cNvPr id="25623" name="Text Box 3"/>
            <p:cNvSpPr txBox="1">
              <a:spLocks noChangeArrowheads="1"/>
            </p:cNvSpPr>
            <p:nvPr/>
          </p:nvSpPr>
          <p:spPr bwMode="auto">
            <a:xfrm>
              <a:off x="2544" y="2562"/>
              <a:ext cx="1536" cy="1566"/>
            </a:xfrm>
            <a:prstGeom prst="rect">
              <a:avLst/>
            </a:prstGeom>
            <a:solidFill>
              <a:srgbClr val="99FF66"/>
            </a:solidFill>
            <a:ln w="9525">
              <a:solidFill>
                <a:srgbClr val="969696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 sz="1200" b="1">
                  <a:latin typeface="Arial" pitchFamily="34" charset="0"/>
                </a:rPr>
                <a:t>Md</a:t>
              </a:r>
              <a:endParaRPr lang="en-US" sz="1800">
                <a:latin typeface="Arial" pitchFamily="34" charset="0"/>
              </a:endParaRPr>
            </a:p>
          </p:txBody>
        </p:sp>
        <p:sp>
          <p:nvSpPr>
            <p:cNvPr id="25624" name="Text Box 4"/>
            <p:cNvSpPr txBox="1">
              <a:spLocks noChangeArrowheads="1"/>
            </p:cNvSpPr>
            <p:nvPr/>
          </p:nvSpPr>
          <p:spPr bwMode="auto">
            <a:xfrm>
              <a:off x="3072" y="3120"/>
              <a:ext cx="517" cy="501"/>
            </a:xfrm>
            <a:prstGeom prst="rect">
              <a:avLst/>
            </a:prstGeom>
            <a:solidFill>
              <a:srgbClr val="FF6600"/>
            </a:solidFill>
            <a:ln w="9525">
              <a:solidFill>
                <a:srgbClr val="969696"/>
              </a:solidFill>
              <a:miter lim="800000"/>
              <a:headEnd/>
              <a:tailEnd/>
            </a:ln>
          </p:spPr>
          <p:txBody>
            <a:bodyPr lIns="0" tIns="0" rIns="0" bIns="0"/>
            <a:lstStyle>
              <a:lvl1pPr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endParaRPr lang="en-US" sz="1800">
                <a:latin typeface="Arial" pitchFamily="34" charset="0"/>
              </a:endParaRPr>
            </a:p>
          </p:txBody>
        </p:sp>
        <p:sp>
          <p:nvSpPr>
            <p:cNvPr id="25625" name="Text Box 5"/>
            <p:cNvSpPr txBox="1">
              <a:spLocks noChangeArrowheads="1"/>
            </p:cNvSpPr>
            <p:nvPr/>
          </p:nvSpPr>
          <p:spPr bwMode="auto">
            <a:xfrm>
              <a:off x="4128" y="1008"/>
              <a:ext cx="1632" cy="1536"/>
            </a:xfrm>
            <a:prstGeom prst="rect">
              <a:avLst/>
            </a:prstGeom>
            <a:solidFill>
              <a:srgbClr val="99FF66"/>
            </a:solidFill>
            <a:ln w="9525">
              <a:solidFill>
                <a:srgbClr val="969696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 sz="1200" b="1">
                  <a:latin typeface="Arial" pitchFamily="34" charset="0"/>
                </a:rPr>
                <a:t>Nd</a:t>
              </a:r>
              <a:endParaRPr lang="en-US" sz="1800">
                <a:latin typeface="Arial" pitchFamily="34" charset="0"/>
              </a:endParaRPr>
            </a:p>
          </p:txBody>
        </p:sp>
        <p:sp>
          <p:nvSpPr>
            <p:cNvPr id="25626" name="Text Box 6"/>
            <p:cNvSpPr txBox="1">
              <a:spLocks noChangeArrowheads="1"/>
            </p:cNvSpPr>
            <p:nvPr/>
          </p:nvSpPr>
          <p:spPr bwMode="auto">
            <a:xfrm>
              <a:off x="4656" y="1536"/>
              <a:ext cx="513" cy="555"/>
            </a:xfrm>
            <a:prstGeom prst="rect">
              <a:avLst/>
            </a:prstGeom>
            <a:solidFill>
              <a:srgbClr val="FF6600"/>
            </a:solidFill>
            <a:ln w="9525">
              <a:solidFill>
                <a:srgbClr val="969696"/>
              </a:solidFill>
              <a:miter lim="800000"/>
              <a:headEnd/>
              <a:tailEnd/>
            </a:ln>
          </p:spPr>
          <p:txBody>
            <a:bodyPr lIns="0" tIns="0" rIns="0" bIns="0"/>
            <a:lstStyle>
              <a:lvl1pPr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endParaRPr lang="en-US" sz="1800">
                <a:latin typeface="Arial" pitchFamily="34" charset="0"/>
              </a:endParaRPr>
            </a:p>
          </p:txBody>
        </p:sp>
        <p:sp>
          <p:nvSpPr>
            <p:cNvPr id="25627" name="Text Box 7"/>
            <p:cNvSpPr txBox="1">
              <a:spLocks noChangeArrowheads="1"/>
            </p:cNvSpPr>
            <p:nvPr/>
          </p:nvSpPr>
          <p:spPr bwMode="auto">
            <a:xfrm>
              <a:off x="4128" y="2565"/>
              <a:ext cx="1632" cy="1563"/>
            </a:xfrm>
            <a:prstGeom prst="rect">
              <a:avLst/>
            </a:prstGeom>
            <a:solidFill>
              <a:srgbClr val="99FF66"/>
            </a:solidFill>
            <a:ln w="9525" algn="ctr">
              <a:solidFill>
                <a:srgbClr val="969696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 sz="1200" b="1">
                  <a:latin typeface="Arial" pitchFamily="34" charset="0"/>
                </a:rPr>
                <a:t>Pd</a:t>
              </a:r>
              <a:endParaRPr lang="en-US" sz="1800">
                <a:latin typeface="Arial" pitchFamily="34" charset="0"/>
              </a:endParaRPr>
            </a:p>
          </p:txBody>
        </p:sp>
        <p:sp>
          <p:nvSpPr>
            <p:cNvPr id="25628" name="Text Box 8"/>
            <p:cNvSpPr txBox="1">
              <a:spLocks noChangeArrowheads="1"/>
            </p:cNvSpPr>
            <p:nvPr/>
          </p:nvSpPr>
          <p:spPr bwMode="auto">
            <a:xfrm>
              <a:off x="4650" y="3103"/>
              <a:ext cx="519" cy="518"/>
            </a:xfrm>
            <a:prstGeom prst="rect">
              <a:avLst/>
            </a:prstGeom>
            <a:solidFill>
              <a:srgbClr val="FFCC00"/>
            </a:solidFill>
            <a:ln w="9525">
              <a:solidFill>
                <a:srgbClr val="969696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 sz="1200" b="1">
                  <a:latin typeface="Arial" pitchFamily="34" charset="0"/>
                </a:rPr>
                <a:t>Pd</a:t>
              </a:r>
              <a:r>
                <a:rPr lang="en-US" sz="1200" b="1" baseline="-25000">
                  <a:latin typeface="Arial" pitchFamily="34" charset="0"/>
                </a:rPr>
                <a:t>sub</a:t>
              </a:r>
              <a:endParaRPr lang="en-US" sz="1800">
                <a:latin typeface="Arial" pitchFamily="34" charset="0"/>
              </a:endParaRPr>
            </a:p>
          </p:txBody>
        </p:sp>
        <p:sp>
          <p:nvSpPr>
            <p:cNvPr id="25629" name="Line 9"/>
            <p:cNvSpPr>
              <a:spLocks noChangeShapeType="1"/>
            </p:cNvSpPr>
            <p:nvPr/>
          </p:nvSpPr>
          <p:spPr bwMode="auto">
            <a:xfrm>
              <a:off x="4650" y="2520"/>
              <a:ext cx="0" cy="577"/>
            </a:xfrm>
            <a:prstGeom prst="line">
              <a:avLst/>
            </a:prstGeom>
            <a:noFill/>
            <a:ln w="9525">
              <a:solidFill>
                <a:srgbClr val="969696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630" name="Line 10"/>
            <p:cNvSpPr>
              <a:spLocks noChangeShapeType="1"/>
            </p:cNvSpPr>
            <p:nvPr/>
          </p:nvSpPr>
          <p:spPr bwMode="auto">
            <a:xfrm>
              <a:off x="5165" y="2526"/>
              <a:ext cx="0" cy="576"/>
            </a:xfrm>
            <a:prstGeom prst="line">
              <a:avLst/>
            </a:prstGeom>
            <a:noFill/>
            <a:ln w="9525">
              <a:solidFill>
                <a:srgbClr val="969696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631" name="Line 11"/>
            <p:cNvSpPr>
              <a:spLocks noChangeShapeType="1"/>
            </p:cNvSpPr>
            <p:nvPr/>
          </p:nvSpPr>
          <p:spPr bwMode="auto">
            <a:xfrm>
              <a:off x="4062" y="3108"/>
              <a:ext cx="588" cy="0"/>
            </a:xfrm>
            <a:prstGeom prst="line">
              <a:avLst/>
            </a:prstGeom>
            <a:noFill/>
            <a:ln w="9525">
              <a:solidFill>
                <a:srgbClr val="969696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632" name="Line 12"/>
            <p:cNvSpPr>
              <a:spLocks noChangeShapeType="1"/>
            </p:cNvSpPr>
            <p:nvPr/>
          </p:nvSpPr>
          <p:spPr bwMode="auto">
            <a:xfrm>
              <a:off x="4062" y="3617"/>
              <a:ext cx="588" cy="1"/>
            </a:xfrm>
            <a:prstGeom prst="line">
              <a:avLst/>
            </a:prstGeom>
            <a:noFill/>
            <a:ln w="9525">
              <a:solidFill>
                <a:srgbClr val="969696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633" name="Line 13"/>
            <p:cNvSpPr>
              <a:spLocks noChangeShapeType="1"/>
            </p:cNvSpPr>
            <p:nvPr/>
          </p:nvSpPr>
          <p:spPr bwMode="auto">
            <a:xfrm>
              <a:off x="4968" y="2506"/>
              <a:ext cx="1" cy="985"/>
            </a:xfrm>
            <a:prstGeom prst="line">
              <a:avLst/>
            </a:prstGeom>
            <a:noFill/>
            <a:ln w="9525">
              <a:solidFill>
                <a:srgbClr val="969696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634" name="Line 14"/>
            <p:cNvSpPr>
              <a:spLocks noChangeShapeType="1"/>
            </p:cNvSpPr>
            <p:nvPr/>
          </p:nvSpPr>
          <p:spPr bwMode="auto">
            <a:xfrm>
              <a:off x="4934" y="2503"/>
              <a:ext cx="0" cy="983"/>
            </a:xfrm>
            <a:prstGeom prst="line">
              <a:avLst/>
            </a:prstGeom>
            <a:noFill/>
            <a:ln w="9525">
              <a:solidFill>
                <a:srgbClr val="969696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635" name="Line 15"/>
            <p:cNvSpPr>
              <a:spLocks noChangeShapeType="1"/>
            </p:cNvSpPr>
            <p:nvPr/>
          </p:nvSpPr>
          <p:spPr bwMode="auto">
            <a:xfrm flipH="1">
              <a:off x="3539" y="3099"/>
              <a:ext cx="0" cy="518"/>
            </a:xfrm>
            <a:prstGeom prst="line">
              <a:avLst/>
            </a:prstGeom>
            <a:noFill/>
            <a:ln w="9525">
              <a:solidFill>
                <a:srgbClr val="969696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636" name="Line 16"/>
            <p:cNvSpPr>
              <a:spLocks noChangeShapeType="1"/>
            </p:cNvSpPr>
            <p:nvPr/>
          </p:nvSpPr>
          <p:spPr bwMode="auto">
            <a:xfrm flipV="1">
              <a:off x="4650" y="1980"/>
              <a:ext cx="515" cy="1"/>
            </a:xfrm>
            <a:prstGeom prst="line">
              <a:avLst/>
            </a:prstGeom>
            <a:noFill/>
            <a:ln w="9525">
              <a:solidFill>
                <a:srgbClr val="969696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637" name="Line 17"/>
            <p:cNvSpPr>
              <a:spLocks noChangeShapeType="1"/>
            </p:cNvSpPr>
            <p:nvPr/>
          </p:nvSpPr>
          <p:spPr bwMode="auto">
            <a:xfrm>
              <a:off x="5616" y="2559"/>
              <a:ext cx="3" cy="1601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638" name="Line 18"/>
            <p:cNvSpPr>
              <a:spLocks noChangeShapeType="1"/>
            </p:cNvSpPr>
            <p:nvPr/>
          </p:nvSpPr>
          <p:spPr bwMode="auto">
            <a:xfrm rot="-5400000" flipH="1" flipV="1">
              <a:off x="4920" y="3240"/>
              <a:ext cx="0" cy="1680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639" name="Line 19"/>
            <p:cNvSpPr>
              <a:spLocks noChangeShapeType="1"/>
            </p:cNvSpPr>
            <p:nvPr/>
          </p:nvSpPr>
          <p:spPr bwMode="auto">
            <a:xfrm>
              <a:off x="5240" y="3101"/>
              <a:ext cx="4" cy="518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640" name="Line 20"/>
            <p:cNvSpPr>
              <a:spLocks noChangeShapeType="1"/>
            </p:cNvSpPr>
            <p:nvPr/>
          </p:nvSpPr>
          <p:spPr bwMode="auto">
            <a:xfrm rot="-5400000">
              <a:off x="4904" y="3440"/>
              <a:ext cx="4" cy="519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641" name="Text Box 21"/>
            <p:cNvSpPr txBox="1">
              <a:spLocks noChangeArrowheads="1"/>
            </p:cNvSpPr>
            <p:nvPr/>
          </p:nvSpPr>
          <p:spPr bwMode="auto">
            <a:xfrm>
              <a:off x="4673" y="3746"/>
              <a:ext cx="464" cy="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/>
              <a:r>
                <a:rPr lang="en-US" sz="900" b="1"/>
                <a:t>TILE_WIDTH</a:t>
              </a:r>
            </a:p>
          </p:txBody>
        </p:sp>
        <p:sp>
          <p:nvSpPr>
            <p:cNvPr id="25642" name="Text Box 22"/>
            <p:cNvSpPr txBox="1">
              <a:spLocks noChangeArrowheads="1"/>
            </p:cNvSpPr>
            <p:nvPr/>
          </p:nvSpPr>
          <p:spPr bwMode="auto">
            <a:xfrm>
              <a:off x="4777" y="3950"/>
              <a:ext cx="256" cy="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/>
              <a:r>
                <a:rPr lang="en-US" sz="900" b="1"/>
                <a:t>WIDTH</a:t>
              </a:r>
              <a:endParaRPr lang="en-US" sz="1800">
                <a:latin typeface="Arial" pitchFamily="34" charset="0"/>
              </a:endParaRPr>
            </a:p>
          </p:txBody>
        </p:sp>
        <p:sp>
          <p:nvSpPr>
            <p:cNvPr id="25643" name="Text Box 23"/>
            <p:cNvSpPr txBox="1">
              <a:spLocks noChangeArrowheads="1"/>
            </p:cNvSpPr>
            <p:nvPr/>
          </p:nvSpPr>
          <p:spPr bwMode="auto">
            <a:xfrm>
              <a:off x="3410" y="3957"/>
              <a:ext cx="256" cy="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/>
              <a:r>
                <a:rPr lang="en-US" sz="900" b="1"/>
                <a:t>WIDTH</a:t>
              </a:r>
              <a:endParaRPr lang="en-US" sz="900" b="1">
                <a:latin typeface="Arial" pitchFamily="34" charset="0"/>
              </a:endParaRPr>
            </a:p>
          </p:txBody>
        </p:sp>
        <p:sp>
          <p:nvSpPr>
            <p:cNvPr id="25644" name="Line 24"/>
            <p:cNvSpPr>
              <a:spLocks noChangeShapeType="1"/>
            </p:cNvSpPr>
            <p:nvPr/>
          </p:nvSpPr>
          <p:spPr bwMode="auto">
            <a:xfrm rot="-5400000">
              <a:off x="3330" y="3438"/>
              <a:ext cx="4" cy="519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645" name="Text Box 25"/>
            <p:cNvSpPr txBox="1">
              <a:spLocks noChangeArrowheads="1"/>
            </p:cNvSpPr>
            <p:nvPr/>
          </p:nvSpPr>
          <p:spPr bwMode="auto">
            <a:xfrm>
              <a:off x="3216" y="3744"/>
              <a:ext cx="464" cy="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/>
              <a:r>
                <a:rPr lang="en-US" sz="900" b="1"/>
                <a:t>TILE_WIDTH</a:t>
              </a:r>
              <a:endParaRPr lang="en-US" sz="900" b="1">
                <a:latin typeface="Arial" pitchFamily="34" charset="0"/>
              </a:endParaRPr>
            </a:p>
          </p:txBody>
        </p:sp>
        <p:sp>
          <p:nvSpPr>
            <p:cNvPr id="25646" name="Line 26"/>
            <p:cNvSpPr>
              <a:spLocks noChangeShapeType="1"/>
            </p:cNvSpPr>
            <p:nvPr/>
          </p:nvSpPr>
          <p:spPr bwMode="auto">
            <a:xfrm rot="-5400000">
              <a:off x="2801" y="3439"/>
              <a:ext cx="4" cy="518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647" name="Text Box 27"/>
            <p:cNvSpPr txBox="1">
              <a:spLocks noChangeArrowheads="1"/>
            </p:cNvSpPr>
            <p:nvPr/>
          </p:nvSpPr>
          <p:spPr bwMode="auto">
            <a:xfrm>
              <a:off x="2688" y="3744"/>
              <a:ext cx="464" cy="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/>
              <a:r>
                <a:rPr lang="en-US" sz="900" b="1"/>
                <a:t>TILE_WIDTH</a:t>
              </a:r>
              <a:endParaRPr lang="en-US" sz="900" b="1">
                <a:latin typeface="Arial" pitchFamily="34" charset="0"/>
              </a:endParaRPr>
            </a:p>
          </p:txBody>
        </p:sp>
        <p:sp>
          <p:nvSpPr>
            <p:cNvPr id="25648" name="Line 28"/>
            <p:cNvSpPr>
              <a:spLocks noChangeShapeType="1"/>
            </p:cNvSpPr>
            <p:nvPr/>
          </p:nvSpPr>
          <p:spPr bwMode="auto">
            <a:xfrm>
              <a:off x="5198" y="1563"/>
              <a:ext cx="4" cy="518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649" name="Line 29"/>
            <p:cNvSpPr>
              <a:spLocks noChangeShapeType="1"/>
            </p:cNvSpPr>
            <p:nvPr/>
          </p:nvSpPr>
          <p:spPr bwMode="auto">
            <a:xfrm>
              <a:off x="5195" y="1033"/>
              <a:ext cx="4" cy="519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650" name="Text Box 30"/>
            <p:cNvSpPr txBox="1">
              <a:spLocks noChangeArrowheads="1"/>
            </p:cNvSpPr>
            <p:nvPr/>
          </p:nvSpPr>
          <p:spPr bwMode="auto">
            <a:xfrm>
              <a:off x="4934" y="3491"/>
              <a:ext cx="35" cy="34"/>
            </a:xfrm>
            <a:prstGeom prst="rect">
              <a:avLst/>
            </a:prstGeom>
            <a:solidFill>
              <a:srgbClr val="FF6600"/>
            </a:solidFill>
            <a:ln w="9525">
              <a:solidFill>
                <a:srgbClr val="969696"/>
              </a:solidFill>
              <a:miter lim="800000"/>
              <a:headEnd/>
              <a:tailEnd/>
            </a:ln>
          </p:spPr>
          <p:txBody>
            <a:bodyPr lIns="0" tIns="91440" rIns="0" bIns="0"/>
            <a:lstStyle>
              <a:lvl1pPr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endParaRPr lang="en-US" sz="1200"/>
            </a:p>
            <a:p>
              <a:pPr eaLnBrk="1" hangingPunct="1"/>
              <a:endParaRPr lang="en-US" sz="1200"/>
            </a:p>
            <a:p>
              <a:pPr eaLnBrk="1" hangingPunct="1"/>
              <a:endParaRPr lang="en-US" sz="1800">
                <a:latin typeface="Arial" pitchFamily="34" charset="0"/>
              </a:endParaRPr>
            </a:p>
          </p:txBody>
        </p:sp>
        <p:sp>
          <p:nvSpPr>
            <p:cNvPr id="25651" name="Line 31"/>
            <p:cNvSpPr>
              <a:spLocks noChangeShapeType="1"/>
            </p:cNvSpPr>
            <p:nvPr/>
          </p:nvSpPr>
          <p:spPr bwMode="auto">
            <a:xfrm>
              <a:off x="4054" y="3491"/>
              <a:ext cx="869" cy="0"/>
            </a:xfrm>
            <a:prstGeom prst="line">
              <a:avLst/>
            </a:prstGeom>
            <a:noFill/>
            <a:ln w="9525">
              <a:solidFill>
                <a:srgbClr val="969696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652" name="Line 32"/>
            <p:cNvSpPr>
              <a:spLocks noChangeShapeType="1"/>
            </p:cNvSpPr>
            <p:nvPr/>
          </p:nvSpPr>
          <p:spPr bwMode="auto">
            <a:xfrm>
              <a:off x="4054" y="3525"/>
              <a:ext cx="869" cy="0"/>
            </a:xfrm>
            <a:prstGeom prst="line">
              <a:avLst/>
            </a:prstGeom>
            <a:noFill/>
            <a:ln w="9525">
              <a:solidFill>
                <a:srgbClr val="969696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653" name="Line 33"/>
            <p:cNvSpPr>
              <a:spLocks noChangeShapeType="1"/>
            </p:cNvSpPr>
            <p:nvPr/>
          </p:nvSpPr>
          <p:spPr bwMode="auto">
            <a:xfrm rot="-5400000">
              <a:off x="3307" y="3314"/>
              <a:ext cx="3" cy="1529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654" name="Line 34"/>
            <p:cNvSpPr>
              <a:spLocks noChangeShapeType="1"/>
            </p:cNvSpPr>
            <p:nvPr/>
          </p:nvSpPr>
          <p:spPr bwMode="auto">
            <a:xfrm rot="10800000" flipH="1">
              <a:off x="5614" y="1008"/>
              <a:ext cx="2" cy="1520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655" name="Rectangle 35"/>
            <p:cNvSpPr>
              <a:spLocks noChangeArrowheads="1"/>
            </p:cNvSpPr>
            <p:nvPr/>
          </p:nvSpPr>
          <p:spPr bwMode="auto">
            <a:xfrm>
              <a:off x="2574" y="3742"/>
              <a:ext cx="115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56" name="Rectangle 36"/>
            <p:cNvSpPr>
              <a:spLocks noChangeArrowheads="1"/>
            </p:cNvSpPr>
            <p:nvPr/>
          </p:nvSpPr>
          <p:spPr bwMode="auto">
            <a:xfrm>
              <a:off x="4015" y="3107"/>
              <a:ext cx="115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57" name="Rectangle 37"/>
            <p:cNvSpPr>
              <a:spLocks noChangeArrowheads="1"/>
            </p:cNvSpPr>
            <p:nvPr/>
          </p:nvSpPr>
          <p:spPr bwMode="auto">
            <a:xfrm>
              <a:off x="5129" y="1348"/>
              <a:ext cx="115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58" name="Line 38"/>
            <p:cNvSpPr>
              <a:spLocks noChangeShapeType="1"/>
            </p:cNvSpPr>
            <p:nvPr/>
          </p:nvSpPr>
          <p:spPr bwMode="auto">
            <a:xfrm>
              <a:off x="4648" y="972"/>
              <a:ext cx="518" cy="0"/>
            </a:xfrm>
            <a:prstGeom prst="line">
              <a:avLst/>
            </a:prstGeom>
            <a:noFill/>
            <a:ln w="25400">
              <a:solidFill>
                <a:srgbClr val="FF6600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659" name="Line 39"/>
            <p:cNvSpPr>
              <a:spLocks noChangeShapeType="1"/>
            </p:cNvSpPr>
            <p:nvPr/>
          </p:nvSpPr>
          <p:spPr bwMode="auto">
            <a:xfrm>
              <a:off x="4107" y="535"/>
              <a:ext cx="1601" cy="0"/>
            </a:xfrm>
            <a:prstGeom prst="line">
              <a:avLst/>
            </a:prstGeom>
            <a:noFill/>
            <a:ln w="25400">
              <a:solidFill>
                <a:srgbClr val="FFCC00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660" name="Text Box 40"/>
            <p:cNvSpPr txBox="1">
              <a:spLocks noChangeArrowheads="1"/>
            </p:cNvSpPr>
            <p:nvPr/>
          </p:nvSpPr>
          <p:spPr bwMode="auto">
            <a:xfrm>
              <a:off x="4752" y="144"/>
              <a:ext cx="265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b="1">
                  <a:solidFill>
                    <a:srgbClr val="FFCC00"/>
                  </a:solidFill>
                  <a:latin typeface="Arial" pitchFamily="34" charset="0"/>
                </a:rPr>
                <a:t>bx</a:t>
              </a:r>
            </a:p>
          </p:txBody>
        </p:sp>
        <p:sp>
          <p:nvSpPr>
            <p:cNvPr id="25661" name="Text Box 41"/>
            <p:cNvSpPr txBox="1">
              <a:spLocks noChangeArrowheads="1"/>
            </p:cNvSpPr>
            <p:nvPr/>
          </p:nvSpPr>
          <p:spPr bwMode="auto">
            <a:xfrm>
              <a:off x="4826" y="592"/>
              <a:ext cx="230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b="1">
                  <a:solidFill>
                    <a:srgbClr val="FF6600"/>
                  </a:solidFill>
                  <a:latin typeface="Arial" pitchFamily="34" charset="0"/>
                </a:rPr>
                <a:t>tx</a:t>
              </a:r>
            </a:p>
          </p:txBody>
        </p:sp>
        <p:sp>
          <p:nvSpPr>
            <p:cNvPr id="25662" name="Text Box 42"/>
            <p:cNvSpPr txBox="1">
              <a:spLocks noChangeArrowheads="1"/>
            </p:cNvSpPr>
            <p:nvPr/>
          </p:nvSpPr>
          <p:spPr bwMode="auto">
            <a:xfrm>
              <a:off x="4572" y="754"/>
              <a:ext cx="148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1200" b="1">
                  <a:solidFill>
                    <a:srgbClr val="FF6600"/>
                  </a:solidFill>
                  <a:latin typeface="Arial" pitchFamily="34" charset="0"/>
                </a:rPr>
                <a:t>0</a:t>
              </a:r>
            </a:p>
          </p:txBody>
        </p:sp>
        <p:sp>
          <p:nvSpPr>
            <p:cNvPr id="25663" name="Text Box 43"/>
            <p:cNvSpPr txBox="1">
              <a:spLocks noChangeArrowheads="1"/>
            </p:cNvSpPr>
            <p:nvPr/>
          </p:nvSpPr>
          <p:spPr bwMode="auto">
            <a:xfrm>
              <a:off x="4636" y="754"/>
              <a:ext cx="148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1200" b="1">
                  <a:solidFill>
                    <a:srgbClr val="FF6600"/>
                  </a:solidFill>
                  <a:latin typeface="Arial" pitchFamily="34" charset="0"/>
                </a:rPr>
                <a:t>1</a:t>
              </a:r>
            </a:p>
          </p:txBody>
        </p:sp>
        <p:sp>
          <p:nvSpPr>
            <p:cNvPr id="25664" name="Text Box 44"/>
            <p:cNvSpPr txBox="1">
              <a:spLocks noChangeArrowheads="1"/>
            </p:cNvSpPr>
            <p:nvPr/>
          </p:nvSpPr>
          <p:spPr bwMode="auto">
            <a:xfrm>
              <a:off x="4802" y="753"/>
              <a:ext cx="778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1200" b="1">
                  <a:solidFill>
                    <a:srgbClr val="FF6600"/>
                  </a:solidFill>
                  <a:latin typeface="Arial" pitchFamily="34" charset="0"/>
                </a:rPr>
                <a:t>TILE_WIDTH-1</a:t>
              </a:r>
            </a:p>
          </p:txBody>
        </p:sp>
        <p:sp>
          <p:nvSpPr>
            <p:cNvPr id="25665" name="Text Box 45"/>
            <p:cNvSpPr txBox="1">
              <a:spLocks noChangeArrowheads="1"/>
            </p:cNvSpPr>
            <p:nvPr/>
          </p:nvSpPr>
          <p:spPr bwMode="auto">
            <a:xfrm>
              <a:off x="4700" y="754"/>
              <a:ext cx="148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1200" b="1">
                  <a:solidFill>
                    <a:srgbClr val="FF6600"/>
                  </a:solidFill>
                  <a:latin typeface="Arial" pitchFamily="34" charset="0"/>
                </a:rPr>
                <a:t>2</a:t>
              </a:r>
            </a:p>
          </p:txBody>
        </p:sp>
        <p:sp>
          <p:nvSpPr>
            <p:cNvPr id="25666" name="Line 46"/>
            <p:cNvSpPr>
              <a:spLocks noChangeShapeType="1"/>
            </p:cNvSpPr>
            <p:nvPr/>
          </p:nvSpPr>
          <p:spPr bwMode="auto">
            <a:xfrm>
              <a:off x="4656" y="910"/>
              <a:ext cx="0" cy="58"/>
            </a:xfrm>
            <a:prstGeom prst="line">
              <a:avLst/>
            </a:prstGeom>
            <a:noFill/>
            <a:ln w="25400">
              <a:solidFill>
                <a:srgbClr val="FF66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667" name="Line 47"/>
            <p:cNvSpPr>
              <a:spLocks noChangeShapeType="1"/>
            </p:cNvSpPr>
            <p:nvPr/>
          </p:nvSpPr>
          <p:spPr bwMode="auto">
            <a:xfrm>
              <a:off x="5160" y="910"/>
              <a:ext cx="0" cy="58"/>
            </a:xfrm>
            <a:prstGeom prst="line">
              <a:avLst/>
            </a:prstGeom>
            <a:noFill/>
            <a:ln w="25400">
              <a:solidFill>
                <a:srgbClr val="FF66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668" name="Line 48"/>
            <p:cNvSpPr>
              <a:spLocks noChangeShapeType="1"/>
            </p:cNvSpPr>
            <p:nvPr/>
          </p:nvSpPr>
          <p:spPr bwMode="auto">
            <a:xfrm>
              <a:off x="4120" y="470"/>
              <a:ext cx="0" cy="58"/>
            </a:xfrm>
            <a:prstGeom prst="line">
              <a:avLst/>
            </a:prstGeom>
            <a:noFill/>
            <a:ln w="25400">
              <a:solidFill>
                <a:srgbClr val="FFCC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669" name="Line 49"/>
            <p:cNvSpPr>
              <a:spLocks noChangeShapeType="1"/>
            </p:cNvSpPr>
            <p:nvPr/>
          </p:nvSpPr>
          <p:spPr bwMode="auto">
            <a:xfrm>
              <a:off x="5168" y="470"/>
              <a:ext cx="0" cy="58"/>
            </a:xfrm>
            <a:prstGeom prst="line">
              <a:avLst/>
            </a:prstGeom>
            <a:noFill/>
            <a:ln w="25400">
              <a:solidFill>
                <a:srgbClr val="FFCC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670" name="Line 50"/>
            <p:cNvSpPr>
              <a:spLocks noChangeShapeType="1"/>
            </p:cNvSpPr>
            <p:nvPr/>
          </p:nvSpPr>
          <p:spPr bwMode="auto">
            <a:xfrm>
              <a:off x="5704" y="470"/>
              <a:ext cx="0" cy="58"/>
            </a:xfrm>
            <a:prstGeom prst="line">
              <a:avLst/>
            </a:prstGeom>
            <a:noFill/>
            <a:ln w="25400">
              <a:solidFill>
                <a:srgbClr val="FFCC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671" name="Text Box 51"/>
            <p:cNvSpPr txBox="1">
              <a:spLocks noChangeArrowheads="1"/>
            </p:cNvSpPr>
            <p:nvPr/>
          </p:nvSpPr>
          <p:spPr bwMode="auto">
            <a:xfrm>
              <a:off x="4292" y="318"/>
              <a:ext cx="148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1200" b="1">
                  <a:solidFill>
                    <a:srgbClr val="FFCC00"/>
                  </a:solidFill>
                  <a:latin typeface="Arial" pitchFamily="34" charset="0"/>
                </a:rPr>
                <a:t>0</a:t>
              </a:r>
            </a:p>
          </p:txBody>
        </p:sp>
        <p:sp>
          <p:nvSpPr>
            <p:cNvPr id="25672" name="Text Box 52"/>
            <p:cNvSpPr txBox="1">
              <a:spLocks noChangeArrowheads="1"/>
            </p:cNvSpPr>
            <p:nvPr/>
          </p:nvSpPr>
          <p:spPr bwMode="auto">
            <a:xfrm>
              <a:off x="4796" y="318"/>
              <a:ext cx="148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1200" b="1">
                  <a:solidFill>
                    <a:srgbClr val="FFCC00"/>
                  </a:solidFill>
                  <a:latin typeface="Arial" pitchFamily="34" charset="0"/>
                </a:rPr>
                <a:t>1</a:t>
              </a:r>
            </a:p>
          </p:txBody>
        </p:sp>
        <p:sp>
          <p:nvSpPr>
            <p:cNvPr id="25673" name="Text Box 53"/>
            <p:cNvSpPr txBox="1">
              <a:spLocks noChangeArrowheads="1"/>
            </p:cNvSpPr>
            <p:nvPr/>
          </p:nvSpPr>
          <p:spPr bwMode="auto">
            <a:xfrm>
              <a:off x="5332" y="318"/>
              <a:ext cx="148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1200" b="1">
                  <a:solidFill>
                    <a:srgbClr val="FFCC00"/>
                  </a:solidFill>
                  <a:latin typeface="Arial" pitchFamily="34" charset="0"/>
                </a:rPr>
                <a:t>2</a:t>
              </a:r>
            </a:p>
          </p:txBody>
        </p:sp>
        <p:sp>
          <p:nvSpPr>
            <p:cNvPr id="25674" name="Line 54"/>
            <p:cNvSpPr>
              <a:spLocks noChangeShapeType="1"/>
            </p:cNvSpPr>
            <p:nvPr/>
          </p:nvSpPr>
          <p:spPr bwMode="auto">
            <a:xfrm rot="-5400000">
              <a:off x="2258" y="3386"/>
              <a:ext cx="518" cy="0"/>
            </a:xfrm>
            <a:prstGeom prst="line">
              <a:avLst/>
            </a:prstGeom>
            <a:noFill/>
            <a:ln w="25400">
              <a:solidFill>
                <a:srgbClr val="FF6600"/>
              </a:solidFill>
              <a:round/>
              <a:headEnd type="none" w="lg" len="med"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675" name="Line 55"/>
            <p:cNvSpPr>
              <a:spLocks noChangeShapeType="1"/>
            </p:cNvSpPr>
            <p:nvPr/>
          </p:nvSpPr>
          <p:spPr bwMode="auto">
            <a:xfrm rot="-5400000">
              <a:off x="1039" y="3428"/>
              <a:ext cx="1601" cy="0"/>
            </a:xfrm>
            <a:prstGeom prst="line">
              <a:avLst/>
            </a:prstGeom>
            <a:noFill/>
            <a:ln w="25400">
              <a:solidFill>
                <a:srgbClr val="FFCC00"/>
              </a:solidFill>
              <a:round/>
              <a:headEnd type="none" w="lg" len="med"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676" name="Text Box 56"/>
            <p:cNvSpPr txBox="1">
              <a:spLocks noChangeArrowheads="1"/>
            </p:cNvSpPr>
            <p:nvPr/>
          </p:nvSpPr>
          <p:spPr bwMode="auto">
            <a:xfrm>
              <a:off x="1392" y="3325"/>
              <a:ext cx="265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b="1">
                  <a:solidFill>
                    <a:srgbClr val="FFCC00"/>
                  </a:solidFill>
                  <a:latin typeface="Arial" pitchFamily="34" charset="0"/>
                </a:rPr>
                <a:t>by</a:t>
              </a:r>
            </a:p>
          </p:txBody>
        </p:sp>
        <p:sp>
          <p:nvSpPr>
            <p:cNvPr id="25677" name="Text Box 57"/>
            <p:cNvSpPr txBox="1">
              <a:spLocks noChangeArrowheads="1"/>
            </p:cNvSpPr>
            <p:nvPr/>
          </p:nvSpPr>
          <p:spPr bwMode="auto">
            <a:xfrm>
              <a:off x="1872" y="3264"/>
              <a:ext cx="230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b="1">
                  <a:solidFill>
                    <a:srgbClr val="FF6600"/>
                  </a:solidFill>
                  <a:latin typeface="Arial" pitchFamily="34" charset="0"/>
                </a:rPr>
                <a:t>ty</a:t>
              </a:r>
            </a:p>
          </p:txBody>
        </p:sp>
        <p:sp>
          <p:nvSpPr>
            <p:cNvPr id="25678" name="Text Box 58"/>
            <p:cNvSpPr txBox="1">
              <a:spLocks noChangeArrowheads="1"/>
            </p:cNvSpPr>
            <p:nvPr/>
          </p:nvSpPr>
          <p:spPr bwMode="auto">
            <a:xfrm>
              <a:off x="2312" y="3232"/>
              <a:ext cx="148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1200" b="1">
                  <a:solidFill>
                    <a:srgbClr val="FF6600"/>
                  </a:solidFill>
                  <a:latin typeface="Arial" pitchFamily="34" charset="0"/>
                </a:rPr>
                <a:t>2</a:t>
              </a:r>
            </a:p>
          </p:txBody>
        </p:sp>
        <p:sp>
          <p:nvSpPr>
            <p:cNvPr id="25679" name="Text Box 59"/>
            <p:cNvSpPr txBox="1">
              <a:spLocks noChangeArrowheads="1"/>
            </p:cNvSpPr>
            <p:nvPr/>
          </p:nvSpPr>
          <p:spPr bwMode="auto">
            <a:xfrm>
              <a:off x="2312" y="3152"/>
              <a:ext cx="148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1200" b="1">
                  <a:solidFill>
                    <a:srgbClr val="FF6600"/>
                  </a:solidFill>
                  <a:latin typeface="Arial" pitchFamily="34" charset="0"/>
                </a:rPr>
                <a:t>1</a:t>
              </a:r>
            </a:p>
          </p:txBody>
        </p:sp>
        <p:sp>
          <p:nvSpPr>
            <p:cNvPr id="25680" name="Line 60"/>
            <p:cNvSpPr>
              <a:spLocks noChangeShapeType="1"/>
            </p:cNvSpPr>
            <p:nvPr/>
          </p:nvSpPr>
          <p:spPr bwMode="auto">
            <a:xfrm rot="-5400000">
              <a:off x="2488" y="3288"/>
              <a:ext cx="0" cy="58"/>
            </a:xfrm>
            <a:prstGeom prst="line">
              <a:avLst/>
            </a:prstGeom>
            <a:noFill/>
            <a:ln w="25400">
              <a:solidFill>
                <a:srgbClr val="FF66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681" name="Line 61"/>
            <p:cNvSpPr>
              <a:spLocks noChangeShapeType="1"/>
            </p:cNvSpPr>
            <p:nvPr/>
          </p:nvSpPr>
          <p:spPr bwMode="auto">
            <a:xfrm rot="-5400000">
              <a:off x="2488" y="3224"/>
              <a:ext cx="0" cy="58"/>
            </a:xfrm>
            <a:prstGeom prst="line">
              <a:avLst/>
            </a:prstGeom>
            <a:noFill/>
            <a:ln w="25400">
              <a:solidFill>
                <a:srgbClr val="FF66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682" name="Text Box 62"/>
            <p:cNvSpPr txBox="1">
              <a:spLocks noChangeArrowheads="1"/>
            </p:cNvSpPr>
            <p:nvPr/>
          </p:nvSpPr>
          <p:spPr bwMode="auto">
            <a:xfrm>
              <a:off x="2304" y="3072"/>
              <a:ext cx="148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1200" b="1">
                  <a:solidFill>
                    <a:srgbClr val="FF6600"/>
                  </a:solidFill>
                  <a:latin typeface="Arial" pitchFamily="34" charset="0"/>
                </a:rPr>
                <a:t>0</a:t>
              </a:r>
            </a:p>
          </p:txBody>
        </p:sp>
        <p:sp>
          <p:nvSpPr>
            <p:cNvPr id="25683" name="Line 63"/>
            <p:cNvSpPr>
              <a:spLocks noChangeShapeType="1"/>
            </p:cNvSpPr>
            <p:nvPr/>
          </p:nvSpPr>
          <p:spPr bwMode="auto">
            <a:xfrm rot="-5400000">
              <a:off x="2488" y="3160"/>
              <a:ext cx="0" cy="58"/>
            </a:xfrm>
            <a:prstGeom prst="line">
              <a:avLst/>
            </a:prstGeom>
            <a:noFill/>
            <a:ln w="25400">
              <a:solidFill>
                <a:srgbClr val="FF66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684" name="Text Box 64"/>
            <p:cNvSpPr txBox="1">
              <a:spLocks noChangeArrowheads="1"/>
            </p:cNvSpPr>
            <p:nvPr/>
          </p:nvSpPr>
          <p:spPr bwMode="auto">
            <a:xfrm>
              <a:off x="1877" y="3562"/>
              <a:ext cx="778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1200" b="1">
                  <a:solidFill>
                    <a:srgbClr val="FF6600"/>
                  </a:solidFill>
                  <a:latin typeface="Arial" pitchFamily="34" charset="0"/>
                </a:rPr>
                <a:t>TILE_WIDTH-1</a:t>
              </a:r>
            </a:p>
          </p:txBody>
        </p:sp>
        <p:sp>
          <p:nvSpPr>
            <p:cNvPr id="25685" name="Line 65"/>
            <p:cNvSpPr>
              <a:spLocks noChangeShapeType="1"/>
            </p:cNvSpPr>
            <p:nvPr/>
          </p:nvSpPr>
          <p:spPr bwMode="auto">
            <a:xfrm rot="-5400000">
              <a:off x="2486" y="3557"/>
              <a:ext cx="0" cy="58"/>
            </a:xfrm>
            <a:prstGeom prst="line">
              <a:avLst/>
            </a:prstGeom>
            <a:noFill/>
            <a:ln w="25400">
              <a:solidFill>
                <a:srgbClr val="FF66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686" name="Line 66"/>
            <p:cNvSpPr>
              <a:spLocks noChangeShapeType="1"/>
            </p:cNvSpPr>
            <p:nvPr/>
          </p:nvSpPr>
          <p:spPr bwMode="auto">
            <a:xfrm rot="-5400000">
              <a:off x="1808" y="4195"/>
              <a:ext cx="0" cy="58"/>
            </a:xfrm>
            <a:prstGeom prst="line">
              <a:avLst/>
            </a:prstGeom>
            <a:noFill/>
            <a:ln w="25400">
              <a:solidFill>
                <a:srgbClr val="FFCC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687" name="Line 67"/>
            <p:cNvSpPr>
              <a:spLocks noChangeShapeType="1"/>
            </p:cNvSpPr>
            <p:nvPr/>
          </p:nvSpPr>
          <p:spPr bwMode="auto">
            <a:xfrm rot="-5400000">
              <a:off x="1800" y="3667"/>
              <a:ext cx="0" cy="58"/>
            </a:xfrm>
            <a:prstGeom prst="line">
              <a:avLst/>
            </a:prstGeom>
            <a:noFill/>
            <a:ln w="25400">
              <a:solidFill>
                <a:srgbClr val="FFCC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688" name="Line 68"/>
            <p:cNvSpPr>
              <a:spLocks noChangeShapeType="1"/>
            </p:cNvSpPr>
            <p:nvPr/>
          </p:nvSpPr>
          <p:spPr bwMode="auto">
            <a:xfrm rot="-5400000">
              <a:off x="1808" y="3147"/>
              <a:ext cx="0" cy="58"/>
            </a:xfrm>
            <a:prstGeom prst="line">
              <a:avLst/>
            </a:prstGeom>
            <a:noFill/>
            <a:ln w="25400">
              <a:solidFill>
                <a:srgbClr val="FFCC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689" name="Text Box 69"/>
            <p:cNvSpPr txBox="1">
              <a:spLocks noChangeArrowheads="1"/>
            </p:cNvSpPr>
            <p:nvPr/>
          </p:nvSpPr>
          <p:spPr bwMode="auto">
            <a:xfrm>
              <a:off x="1636" y="3883"/>
              <a:ext cx="148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1200" b="1">
                  <a:solidFill>
                    <a:srgbClr val="FFCC00"/>
                  </a:solidFill>
                  <a:latin typeface="Arial" pitchFamily="34" charset="0"/>
                </a:rPr>
                <a:t>2</a:t>
              </a:r>
            </a:p>
          </p:txBody>
        </p:sp>
        <p:sp>
          <p:nvSpPr>
            <p:cNvPr id="25690" name="Text Box 70"/>
            <p:cNvSpPr txBox="1">
              <a:spLocks noChangeArrowheads="1"/>
            </p:cNvSpPr>
            <p:nvPr/>
          </p:nvSpPr>
          <p:spPr bwMode="auto">
            <a:xfrm>
              <a:off x="1636" y="3379"/>
              <a:ext cx="148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1200" b="1">
                  <a:solidFill>
                    <a:srgbClr val="FFCC00"/>
                  </a:solidFill>
                  <a:latin typeface="Arial" pitchFamily="34" charset="0"/>
                </a:rPr>
                <a:t>1</a:t>
              </a:r>
            </a:p>
          </p:txBody>
        </p:sp>
        <p:sp>
          <p:nvSpPr>
            <p:cNvPr id="25691" name="Text Box 71"/>
            <p:cNvSpPr txBox="1">
              <a:spLocks noChangeArrowheads="1"/>
            </p:cNvSpPr>
            <p:nvPr/>
          </p:nvSpPr>
          <p:spPr bwMode="auto">
            <a:xfrm>
              <a:off x="1636" y="2843"/>
              <a:ext cx="148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1200" b="1">
                  <a:solidFill>
                    <a:srgbClr val="FFCC00"/>
                  </a:solidFill>
                  <a:latin typeface="Arial" pitchFamily="34" charset="0"/>
                </a:rPr>
                <a:t>0</a:t>
              </a:r>
            </a:p>
          </p:txBody>
        </p:sp>
        <p:sp>
          <p:nvSpPr>
            <p:cNvPr id="25692" name="Line 72"/>
            <p:cNvSpPr>
              <a:spLocks noChangeShapeType="1"/>
            </p:cNvSpPr>
            <p:nvPr/>
          </p:nvSpPr>
          <p:spPr bwMode="auto">
            <a:xfrm>
              <a:off x="4640" y="470"/>
              <a:ext cx="0" cy="58"/>
            </a:xfrm>
            <a:prstGeom prst="line">
              <a:avLst/>
            </a:prstGeom>
            <a:noFill/>
            <a:ln w="25400">
              <a:solidFill>
                <a:srgbClr val="FFCC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693" name="Line 73"/>
            <p:cNvSpPr>
              <a:spLocks noChangeShapeType="1"/>
            </p:cNvSpPr>
            <p:nvPr/>
          </p:nvSpPr>
          <p:spPr bwMode="auto">
            <a:xfrm rot="-5400000">
              <a:off x="1808" y="2611"/>
              <a:ext cx="0" cy="58"/>
            </a:xfrm>
            <a:prstGeom prst="line">
              <a:avLst/>
            </a:prstGeom>
            <a:noFill/>
            <a:ln w="25400">
              <a:solidFill>
                <a:srgbClr val="FFCC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694" name="Line 74"/>
            <p:cNvSpPr>
              <a:spLocks noChangeShapeType="1"/>
            </p:cNvSpPr>
            <p:nvPr/>
          </p:nvSpPr>
          <p:spPr bwMode="auto">
            <a:xfrm>
              <a:off x="4704" y="910"/>
              <a:ext cx="0" cy="58"/>
            </a:xfrm>
            <a:prstGeom prst="line">
              <a:avLst/>
            </a:prstGeom>
            <a:noFill/>
            <a:ln w="25400">
              <a:solidFill>
                <a:srgbClr val="FF66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695" name="Line 75"/>
            <p:cNvSpPr>
              <a:spLocks noChangeShapeType="1"/>
            </p:cNvSpPr>
            <p:nvPr/>
          </p:nvSpPr>
          <p:spPr bwMode="auto">
            <a:xfrm>
              <a:off x="4752" y="910"/>
              <a:ext cx="0" cy="58"/>
            </a:xfrm>
            <a:prstGeom prst="line">
              <a:avLst/>
            </a:prstGeom>
            <a:noFill/>
            <a:ln w="25400">
              <a:solidFill>
                <a:srgbClr val="FF66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696" name="Line 76"/>
            <p:cNvSpPr>
              <a:spLocks noChangeShapeType="1"/>
            </p:cNvSpPr>
            <p:nvPr/>
          </p:nvSpPr>
          <p:spPr bwMode="auto">
            <a:xfrm>
              <a:off x="4808" y="910"/>
              <a:ext cx="0" cy="58"/>
            </a:xfrm>
            <a:prstGeom prst="line">
              <a:avLst/>
            </a:prstGeom>
            <a:noFill/>
            <a:ln w="25400">
              <a:solidFill>
                <a:srgbClr val="FF66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697" name="Line 77"/>
            <p:cNvSpPr>
              <a:spLocks noChangeShapeType="1"/>
            </p:cNvSpPr>
            <p:nvPr/>
          </p:nvSpPr>
          <p:spPr bwMode="auto">
            <a:xfrm>
              <a:off x="5112" y="910"/>
              <a:ext cx="0" cy="58"/>
            </a:xfrm>
            <a:prstGeom prst="line">
              <a:avLst/>
            </a:prstGeom>
            <a:noFill/>
            <a:ln w="25400">
              <a:solidFill>
                <a:srgbClr val="FF66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698" name="Line 78"/>
            <p:cNvSpPr>
              <a:spLocks noChangeShapeType="1"/>
            </p:cNvSpPr>
            <p:nvPr/>
          </p:nvSpPr>
          <p:spPr bwMode="auto">
            <a:xfrm rot="-5400000">
              <a:off x="2488" y="3104"/>
              <a:ext cx="0" cy="58"/>
            </a:xfrm>
            <a:prstGeom prst="line">
              <a:avLst/>
            </a:prstGeom>
            <a:noFill/>
            <a:ln w="25400">
              <a:solidFill>
                <a:srgbClr val="FF66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699" name="Line 79"/>
            <p:cNvSpPr>
              <a:spLocks noChangeShapeType="1"/>
            </p:cNvSpPr>
            <p:nvPr/>
          </p:nvSpPr>
          <p:spPr bwMode="auto">
            <a:xfrm rot="-5400000">
              <a:off x="2486" y="3605"/>
              <a:ext cx="0" cy="58"/>
            </a:xfrm>
            <a:prstGeom prst="line">
              <a:avLst/>
            </a:prstGeom>
            <a:noFill/>
            <a:ln w="25400">
              <a:solidFill>
                <a:srgbClr val="FF66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700" name="Text Box 80"/>
            <p:cNvSpPr txBox="1">
              <a:spLocks noChangeArrowheads="1"/>
            </p:cNvSpPr>
            <p:nvPr/>
          </p:nvSpPr>
          <p:spPr bwMode="auto">
            <a:xfrm rot="-5400000">
              <a:off x="5043" y="1245"/>
              <a:ext cx="464" cy="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/>
              <a:r>
                <a:rPr lang="en-US" sz="900" b="1"/>
                <a:t>TILE_WIDTH</a:t>
              </a:r>
            </a:p>
          </p:txBody>
        </p:sp>
        <p:sp>
          <p:nvSpPr>
            <p:cNvPr id="25701" name="Text Box 81"/>
            <p:cNvSpPr txBox="1">
              <a:spLocks noChangeArrowheads="1"/>
            </p:cNvSpPr>
            <p:nvPr/>
          </p:nvSpPr>
          <p:spPr bwMode="auto">
            <a:xfrm rot="-5400000">
              <a:off x="5131" y="1695"/>
              <a:ext cx="464" cy="25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/>
              <a:r>
                <a:rPr lang="en-US" sz="900" b="1"/>
                <a:t>TILE_WIDTH</a:t>
              </a:r>
              <a:endParaRPr lang="en-US" sz="900" b="1">
                <a:latin typeface="Arial" pitchFamily="34" charset="0"/>
              </a:endParaRPr>
            </a:p>
            <a:p>
              <a:pPr algn="ctr" eaLnBrk="1" hangingPunct="1"/>
              <a:endParaRPr lang="en-US" sz="1800">
                <a:latin typeface="Arial" pitchFamily="34" charset="0"/>
              </a:endParaRPr>
            </a:p>
          </p:txBody>
        </p:sp>
        <p:sp>
          <p:nvSpPr>
            <p:cNvPr id="25702" name="Text Box 82"/>
            <p:cNvSpPr txBox="1">
              <a:spLocks noChangeArrowheads="1"/>
            </p:cNvSpPr>
            <p:nvPr/>
          </p:nvSpPr>
          <p:spPr bwMode="auto">
            <a:xfrm rot="-5400000">
              <a:off x="5064" y="3309"/>
              <a:ext cx="512" cy="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/>
              <a:r>
                <a:rPr lang="en-US" sz="900" b="1"/>
                <a:t>TILE_WIDTHE</a:t>
              </a:r>
              <a:endParaRPr lang="en-US" sz="900">
                <a:latin typeface="Arial" pitchFamily="34" charset="0"/>
              </a:endParaRPr>
            </a:p>
          </p:txBody>
        </p:sp>
        <p:sp>
          <p:nvSpPr>
            <p:cNvPr id="25703" name="Text Box 83"/>
            <p:cNvSpPr txBox="1">
              <a:spLocks noChangeArrowheads="1"/>
            </p:cNvSpPr>
            <p:nvPr/>
          </p:nvSpPr>
          <p:spPr bwMode="auto">
            <a:xfrm rot="-5400000">
              <a:off x="5405" y="3283"/>
              <a:ext cx="256" cy="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/>
              <a:r>
                <a:rPr lang="en-US" sz="900" b="1"/>
                <a:t>WIDTH</a:t>
              </a:r>
              <a:endParaRPr lang="en-US" sz="900" b="1">
                <a:latin typeface="Arial" pitchFamily="34" charset="0"/>
              </a:endParaRPr>
            </a:p>
          </p:txBody>
        </p:sp>
        <p:sp>
          <p:nvSpPr>
            <p:cNvPr id="25704" name="Text Box 84"/>
            <p:cNvSpPr txBox="1">
              <a:spLocks noChangeArrowheads="1"/>
            </p:cNvSpPr>
            <p:nvPr/>
          </p:nvSpPr>
          <p:spPr bwMode="auto">
            <a:xfrm rot="-5400000">
              <a:off x="5387" y="1525"/>
              <a:ext cx="256" cy="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/>
              <a:r>
                <a:rPr lang="en-US" sz="900" b="1"/>
                <a:t>WIDTH</a:t>
              </a:r>
              <a:endParaRPr lang="en-US" sz="900" b="1">
                <a:latin typeface="Arial" pitchFamily="34" charset="0"/>
              </a:endParaRPr>
            </a:p>
          </p:txBody>
        </p:sp>
        <p:sp>
          <p:nvSpPr>
            <p:cNvPr id="25705" name="Text Box 85"/>
            <p:cNvSpPr txBox="1">
              <a:spLocks noChangeArrowheads="1"/>
            </p:cNvSpPr>
            <p:nvPr/>
          </p:nvSpPr>
          <p:spPr bwMode="auto">
            <a:xfrm>
              <a:off x="2544" y="3120"/>
              <a:ext cx="517" cy="501"/>
            </a:xfrm>
            <a:prstGeom prst="rect">
              <a:avLst/>
            </a:prstGeom>
            <a:solidFill>
              <a:srgbClr val="000080"/>
            </a:solidFill>
            <a:ln w="9525">
              <a:solidFill>
                <a:srgbClr val="969696"/>
              </a:solidFill>
              <a:miter lim="800000"/>
              <a:headEnd/>
              <a:tailEnd/>
            </a:ln>
          </p:spPr>
          <p:txBody>
            <a:bodyPr lIns="0" tIns="0" rIns="0" bIns="0"/>
            <a:lstStyle>
              <a:lvl1pPr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endParaRPr lang="en-US" sz="1800">
                <a:latin typeface="Arial" pitchFamily="34" charset="0"/>
              </a:endParaRPr>
            </a:p>
          </p:txBody>
        </p:sp>
        <p:sp>
          <p:nvSpPr>
            <p:cNvPr id="25706" name="Text Box 86"/>
            <p:cNvSpPr txBox="1">
              <a:spLocks noChangeArrowheads="1"/>
            </p:cNvSpPr>
            <p:nvPr/>
          </p:nvSpPr>
          <p:spPr bwMode="auto">
            <a:xfrm>
              <a:off x="4656" y="1008"/>
              <a:ext cx="513" cy="555"/>
            </a:xfrm>
            <a:prstGeom prst="rect">
              <a:avLst/>
            </a:prstGeom>
            <a:solidFill>
              <a:srgbClr val="000080"/>
            </a:solidFill>
            <a:ln w="9525">
              <a:solidFill>
                <a:srgbClr val="969696"/>
              </a:solidFill>
              <a:miter lim="800000"/>
              <a:headEnd/>
              <a:tailEnd/>
            </a:ln>
          </p:spPr>
          <p:txBody>
            <a:bodyPr lIns="0" tIns="0" rIns="0" bIns="0"/>
            <a:lstStyle>
              <a:lvl1pPr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endParaRPr lang="en-US" sz="1800">
                <a:latin typeface="Arial" pitchFamily="34" charset="0"/>
              </a:endParaRPr>
            </a:p>
          </p:txBody>
        </p:sp>
        <p:sp>
          <p:nvSpPr>
            <p:cNvPr id="25707" name="Text Box 87"/>
            <p:cNvSpPr txBox="1">
              <a:spLocks noChangeArrowheads="1"/>
            </p:cNvSpPr>
            <p:nvPr/>
          </p:nvSpPr>
          <p:spPr bwMode="auto">
            <a:xfrm>
              <a:off x="2544" y="3476"/>
              <a:ext cx="1518" cy="50"/>
            </a:xfrm>
            <a:prstGeom prst="rect">
              <a:avLst/>
            </a:prstGeom>
            <a:solidFill>
              <a:srgbClr val="FFCC00"/>
            </a:solidFill>
            <a:ln w="9525">
              <a:solidFill>
                <a:srgbClr val="969696"/>
              </a:solidFill>
              <a:miter lim="800000"/>
              <a:headEnd/>
              <a:tailEnd/>
            </a:ln>
          </p:spPr>
          <p:txBody>
            <a:bodyPr lIns="0" tIns="91440" rIns="0" bIns="0"/>
            <a:lstStyle>
              <a:lvl1pPr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endParaRPr lang="en-US" sz="1800">
                <a:latin typeface="Arial" pitchFamily="34" charset="0"/>
              </a:endParaRPr>
            </a:p>
          </p:txBody>
        </p:sp>
        <p:sp>
          <p:nvSpPr>
            <p:cNvPr id="25708" name="Text Box 88"/>
            <p:cNvSpPr txBox="1">
              <a:spLocks noChangeArrowheads="1"/>
            </p:cNvSpPr>
            <p:nvPr/>
          </p:nvSpPr>
          <p:spPr bwMode="auto">
            <a:xfrm>
              <a:off x="4944" y="1008"/>
              <a:ext cx="48" cy="1536"/>
            </a:xfrm>
            <a:prstGeom prst="rect">
              <a:avLst/>
            </a:prstGeom>
            <a:solidFill>
              <a:srgbClr val="FFCC00"/>
            </a:solidFill>
            <a:ln w="9525">
              <a:solidFill>
                <a:srgbClr val="969696"/>
              </a:solidFill>
              <a:miter lim="800000"/>
              <a:headEnd/>
              <a:tailEnd/>
            </a:ln>
          </p:spPr>
          <p:txBody>
            <a:bodyPr lIns="0" tIns="91440" rIns="0" bIns="0"/>
            <a:lstStyle>
              <a:lvl1pPr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endParaRPr lang="en-US" sz="1800">
                <a:latin typeface="Arial" pitchFamily="34" charset="0"/>
              </a:endParaRPr>
            </a:p>
          </p:txBody>
        </p:sp>
      </p:grpSp>
      <p:sp>
        <p:nvSpPr>
          <p:cNvPr id="25604" name="Rectangle 89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034338" cy="579437"/>
          </a:xfrm>
        </p:spPr>
        <p:txBody>
          <a:bodyPr/>
          <a:lstStyle/>
          <a:p>
            <a:pPr eaLnBrk="1" hangingPunct="1"/>
            <a:r>
              <a:rPr lang="en-US" dirty="0" smtClean="0"/>
              <a:t>Loading an </a:t>
            </a:r>
            <a:r>
              <a:rPr lang="en-US" dirty="0"/>
              <a:t>I</a:t>
            </a:r>
            <a:r>
              <a:rPr lang="en-US" dirty="0" smtClean="0"/>
              <a:t>nput Tile</a:t>
            </a:r>
          </a:p>
        </p:txBody>
      </p:sp>
      <p:sp>
        <p:nvSpPr>
          <p:cNvPr id="25605" name="Rectangle 91"/>
          <p:cNvSpPr>
            <a:spLocks noChangeArrowheads="1"/>
          </p:cNvSpPr>
          <p:nvPr/>
        </p:nvSpPr>
        <p:spPr bwMode="auto">
          <a:xfrm rot="-5400000">
            <a:off x="4021138" y="6675438"/>
            <a:ext cx="182562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06" name="Line 92"/>
          <p:cNvSpPr>
            <a:spLocks noChangeShapeType="1"/>
          </p:cNvSpPr>
          <p:nvPr/>
        </p:nvSpPr>
        <p:spPr bwMode="auto">
          <a:xfrm>
            <a:off x="6553200" y="2514600"/>
            <a:ext cx="76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07" name="Line 93"/>
          <p:cNvSpPr>
            <a:spLocks noChangeShapeType="1"/>
          </p:cNvSpPr>
          <p:nvPr/>
        </p:nvSpPr>
        <p:spPr bwMode="auto">
          <a:xfrm>
            <a:off x="7315200" y="1600200"/>
            <a:ext cx="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08" name="Text Box 94"/>
          <p:cNvSpPr txBox="1">
            <a:spLocks noChangeArrowheads="1"/>
          </p:cNvSpPr>
          <p:nvPr/>
        </p:nvSpPr>
        <p:spPr bwMode="auto">
          <a:xfrm>
            <a:off x="6858000" y="1828800"/>
            <a:ext cx="4191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bg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bg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bg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bg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/>
              <a:t>m</a:t>
            </a:r>
          </a:p>
        </p:txBody>
      </p:sp>
      <p:sp>
        <p:nvSpPr>
          <p:cNvPr id="25609" name="Line 95"/>
          <p:cNvSpPr>
            <a:spLocks noChangeShapeType="1"/>
          </p:cNvSpPr>
          <p:nvPr/>
        </p:nvSpPr>
        <p:spPr bwMode="auto">
          <a:xfrm>
            <a:off x="7772400" y="24384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10" name="Text Box 96"/>
          <p:cNvSpPr txBox="1">
            <a:spLocks noChangeArrowheads="1"/>
          </p:cNvSpPr>
          <p:nvPr/>
        </p:nvSpPr>
        <p:spPr bwMode="auto">
          <a:xfrm>
            <a:off x="7451725" y="2405063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bg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bg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bg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bg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/>
              <a:t>k</a:t>
            </a:r>
          </a:p>
        </p:txBody>
      </p:sp>
      <p:sp>
        <p:nvSpPr>
          <p:cNvPr id="25611" name="Text Box 97"/>
          <p:cNvSpPr txBox="1">
            <a:spLocks noChangeArrowheads="1"/>
          </p:cNvSpPr>
          <p:nvPr/>
        </p:nvSpPr>
        <p:spPr bwMode="auto">
          <a:xfrm>
            <a:off x="6689725" y="2405063"/>
            <a:ext cx="4889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bg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bg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bg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bg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/>
              <a:t>bx</a:t>
            </a:r>
          </a:p>
        </p:txBody>
      </p:sp>
      <p:sp>
        <p:nvSpPr>
          <p:cNvPr id="25612" name="Line 98"/>
          <p:cNvSpPr>
            <a:spLocks noChangeShapeType="1"/>
          </p:cNvSpPr>
          <p:nvPr/>
        </p:nvSpPr>
        <p:spPr bwMode="auto">
          <a:xfrm>
            <a:off x="4876800" y="4038600"/>
            <a:ext cx="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13" name="Text Box 99"/>
          <p:cNvSpPr txBox="1">
            <a:spLocks noChangeArrowheads="1"/>
          </p:cNvSpPr>
          <p:nvPr/>
        </p:nvSpPr>
        <p:spPr bwMode="auto">
          <a:xfrm>
            <a:off x="4860925" y="4157663"/>
            <a:ext cx="4905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bg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bg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bg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bg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/>
              <a:t>by</a:t>
            </a:r>
          </a:p>
        </p:txBody>
      </p:sp>
      <p:sp>
        <p:nvSpPr>
          <p:cNvPr id="25614" name="Line 100"/>
          <p:cNvSpPr>
            <a:spLocks noChangeShapeType="1"/>
          </p:cNvSpPr>
          <p:nvPr/>
        </p:nvSpPr>
        <p:spPr bwMode="auto">
          <a:xfrm>
            <a:off x="4876800" y="54102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15" name="Text Box 101"/>
          <p:cNvSpPr txBox="1">
            <a:spLocks noChangeArrowheads="1"/>
          </p:cNvSpPr>
          <p:nvPr/>
        </p:nvSpPr>
        <p:spPr bwMode="auto">
          <a:xfrm>
            <a:off x="4937125" y="5072063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bg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bg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bg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bg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/>
              <a:t>k</a:t>
            </a:r>
          </a:p>
        </p:txBody>
      </p:sp>
      <p:sp>
        <p:nvSpPr>
          <p:cNvPr id="25616" name="Line 102"/>
          <p:cNvSpPr>
            <a:spLocks noChangeShapeType="1"/>
          </p:cNvSpPr>
          <p:nvPr/>
        </p:nvSpPr>
        <p:spPr bwMode="auto">
          <a:xfrm>
            <a:off x="4038600" y="4876800"/>
            <a:ext cx="838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17" name="Text Box 103"/>
          <p:cNvSpPr txBox="1">
            <a:spLocks noChangeArrowheads="1"/>
          </p:cNvSpPr>
          <p:nvPr/>
        </p:nvSpPr>
        <p:spPr bwMode="auto">
          <a:xfrm>
            <a:off x="4175125" y="4462463"/>
            <a:ext cx="4191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bg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bg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bg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bg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/>
              <a:t>m</a:t>
            </a:r>
          </a:p>
        </p:txBody>
      </p:sp>
      <p:sp>
        <p:nvSpPr>
          <p:cNvPr id="25619" name="TextBox 106"/>
          <p:cNvSpPr txBox="1">
            <a:spLocks noChangeArrowheads="1"/>
          </p:cNvSpPr>
          <p:nvPr/>
        </p:nvSpPr>
        <p:spPr bwMode="auto">
          <a:xfrm>
            <a:off x="304800" y="5410200"/>
            <a:ext cx="346551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bg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bg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bg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bg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800" b="1"/>
              <a:t>Row = by * TILE_WIDTH +ty</a:t>
            </a:r>
          </a:p>
        </p:txBody>
      </p:sp>
      <p:sp>
        <p:nvSpPr>
          <p:cNvPr id="25620" name="Rectangle 1"/>
          <p:cNvSpPr>
            <a:spLocks noChangeArrowheads="1"/>
          </p:cNvSpPr>
          <p:nvPr/>
        </p:nvSpPr>
        <p:spPr bwMode="auto">
          <a:xfrm>
            <a:off x="4449763" y="5505450"/>
            <a:ext cx="66675" cy="76200"/>
          </a:xfrm>
          <a:prstGeom prst="rect">
            <a:avLst/>
          </a:prstGeom>
          <a:solidFill>
            <a:srgbClr val="00B8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5621" name="Rectangle 3"/>
          <p:cNvSpPr>
            <a:spLocks noChangeArrowheads="1"/>
          </p:cNvSpPr>
          <p:nvPr/>
        </p:nvSpPr>
        <p:spPr bwMode="auto">
          <a:xfrm>
            <a:off x="7843838" y="2171700"/>
            <a:ext cx="80962" cy="60325"/>
          </a:xfrm>
          <a:prstGeom prst="rect">
            <a:avLst/>
          </a:prstGeom>
          <a:solidFill>
            <a:srgbClr val="00B8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5622" name="TextBox 2"/>
          <p:cNvSpPr txBox="1">
            <a:spLocks noChangeArrowheads="1"/>
          </p:cNvSpPr>
          <p:nvPr/>
        </p:nvSpPr>
        <p:spPr bwMode="auto">
          <a:xfrm>
            <a:off x="885825" y="1931988"/>
            <a:ext cx="3839513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bg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bg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bg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bg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dirty="0" smtClean="0">
                <a:solidFill>
                  <a:schemeClr val="tx1"/>
                </a:solidFill>
              </a:rPr>
              <a:t>Accessing tile 0 2D </a:t>
            </a:r>
            <a:r>
              <a:rPr lang="en-US" dirty="0">
                <a:solidFill>
                  <a:schemeClr val="tx1"/>
                </a:solidFill>
              </a:rPr>
              <a:t>indexing:</a:t>
            </a:r>
          </a:p>
          <a:p>
            <a:pPr eaLnBrk="1" hangingPunct="1"/>
            <a:r>
              <a:rPr lang="en-US" dirty="0">
                <a:solidFill>
                  <a:schemeClr val="tx1"/>
                </a:solidFill>
              </a:rPr>
              <a:t>	M[Row][</a:t>
            </a:r>
            <a:r>
              <a:rPr lang="en-US" dirty="0" err="1">
                <a:solidFill>
                  <a:schemeClr val="tx1"/>
                </a:solidFill>
              </a:rPr>
              <a:t>tx</a:t>
            </a:r>
            <a:r>
              <a:rPr lang="en-US" dirty="0">
                <a:solidFill>
                  <a:schemeClr val="tx1"/>
                </a:solidFill>
              </a:rPr>
              <a:t>]</a:t>
            </a:r>
          </a:p>
          <a:p>
            <a:pPr eaLnBrk="1" hangingPunct="1"/>
            <a:r>
              <a:rPr lang="en-US" dirty="0">
                <a:solidFill>
                  <a:schemeClr val="tx1"/>
                </a:solidFill>
              </a:rPr>
              <a:t>	N[</a:t>
            </a:r>
            <a:r>
              <a:rPr lang="en-US" dirty="0" err="1">
                <a:solidFill>
                  <a:schemeClr val="tx1"/>
                </a:solidFill>
              </a:rPr>
              <a:t>ty</a:t>
            </a:r>
            <a:r>
              <a:rPr lang="en-US" dirty="0">
                <a:solidFill>
                  <a:schemeClr val="tx1"/>
                </a:solidFill>
              </a:rPr>
              <a:t>][Col]</a:t>
            </a:r>
          </a:p>
        </p:txBody>
      </p:sp>
    </p:spTree>
    <p:extLst>
      <p:ext uri="{BB962C8B-B14F-4D97-AF65-F5344CB8AC3E}">
        <p14:creationId xmlns:p14="http://schemas.microsoft.com/office/powerpoint/2010/main" val="3668609996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1pPr>
            <a:lvl2pPr marL="742950" indent="-28575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2pPr>
            <a:lvl3pPr marL="11430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3pPr>
            <a:lvl4pPr marL="16002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4pPr>
            <a:lvl5pPr marL="20574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F99C84BE-982F-495B-A97A-A51DA6C7529D}" type="slidenum">
              <a:rPr lang="en-US" sz="1400" smtClean="0">
                <a:solidFill>
                  <a:srgbClr val="000000"/>
                </a:solidFill>
              </a:rPr>
              <a:pPr eaLnBrk="1" hangingPunct="1"/>
              <a:t>35</a:t>
            </a:fld>
            <a:endParaRPr lang="en-US" sz="1400" smtClean="0">
              <a:solidFill>
                <a:srgbClr val="000000"/>
              </a:solidFill>
            </a:endParaRPr>
          </a:p>
        </p:txBody>
      </p:sp>
      <p:grpSp>
        <p:nvGrpSpPr>
          <p:cNvPr id="26627" name="Group 2"/>
          <p:cNvGrpSpPr>
            <a:grpSpLocks/>
          </p:cNvGrpSpPr>
          <p:nvPr/>
        </p:nvGrpSpPr>
        <p:grpSpPr bwMode="auto">
          <a:xfrm>
            <a:off x="2209800" y="228600"/>
            <a:ext cx="6934200" cy="6483350"/>
            <a:chOff x="1392" y="144"/>
            <a:chExt cx="4368" cy="4084"/>
          </a:xfrm>
        </p:grpSpPr>
        <p:sp>
          <p:nvSpPr>
            <p:cNvPr id="26647" name="Text Box 3"/>
            <p:cNvSpPr txBox="1">
              <a:spLocks noChangeArrowheads="1"/>
            </p:cNvSpPr>
            <p:nvPr/>
          </p:nvSpPr>
          <p:spPr bwMode="auto">
            <a:xfrm>
              <a:off x="2544" y="2562"/>
              <a:ext cx="1536" cy="1566"/>
            </a:xfrm>
            <a:prstGeom prst="rect">
              <a:avLst/>
            </a:prstGeom>
            <a:solidFill>
              <a:srgbClr val="99FF66"/>
            </a:solidFill>
            <a:ln w="9525">
              <a:solidFill>
                <a:srgbClr val="969696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 sz="1200" b="1">
                  <a:latin typeface="Arial" pitchFamily="34" charset="0"/>
                </a:rPr>
                <a:t>Md</a:t>
              </a:r>
              <a:endParaRPr lang="en-US" sz="1800">
                <a:latin typeface="Arial" pitchFamily="34" charset="0"/>
              </a:endParaRPr>
            </a:p>
          </p:txBody>
        </p:sp>
        <p:sp>
          <p:nvSpPr>
            <p:cNvPr id="26648" name="Text Box 4"/>
            <p:cNvSpPr txBox="1">
              <a:spLocks noChangeArrowheads="1"/>
            </p:cNvSpPr>
            <p:nvPr/>
          </p:nvSpPr>
          <p:spPr bwMode="auto">
            <a:xfrm>
              <a:off x="3072" y="3120"/>
              <a:ext cx="517" cy="501"/>
            </a:xfrm>
            <a:prstGeom prst="rect">
              <a:avLst/>
            </a:prstGeom>
            <a:solidFill>
              <a:srgbClr val="FF6600"/>
            </a:solidFill>
            <a:ln w="9525">
              <a:solidFill>
                <a:srgbClr val="969696"/>
              </a:solidFill>
              <a:miter lim="800000"/>
              <a:headEnd/>
              <a:tailEnd/>
            </a:ln>
          </p:spPr>
          <p:txBody>
            <a:bodyPr lIns="0" tIns="0" rIns="0" bIns="0"/>
            <a:lstStyle>
              <a:lvl1pPr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endParaRPr lang="en-US" sz="1800">
                <a:latin typeface="Arial" pitchFamily="34" charset="0"/>
              </a:endParaRPr>
            </a:p>
          </p:txBody>
        </p:sp>
        <p:sp>
          <p:nvSpPr>
            <p:cNvPr id="26649" name="Text Box 5"/>
            <p:cNvSpPr txBox="1">
              <a:spLocks noChangeArrowheads="1"/>
            </p:cNvSpPr>
            <p:nvPr/>
          </p:nvSpPr>
          <p:spPr bwMode="auto">
            <a:xfrm>
              <a:off x="4128" y="1008"/>
              <a:ext cx="1632" cy="1536"/>
            </a:xfrm>
            <a:prstGeom prst="rect">
              <a:avLst/>
            </a:prstGeom>
            <a:solidFill>
              <a:srgbClr val="99FF66"/>
            </a:solidFill>
            <a:ln w="9525">
              <a:solidFill>
                <a:srgbClr val="969696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 sz="1200" b="1">
                  <a:latin typeface="Arial" pitchFamily="34" charset="0"/>
                </a:rPr>
                <a:t>Nd</a:t>
              </a:r>
              <a:endParaRPr lang="en-US" sz="1800">
                <a:latin typeface="Arial" pitchFamily="34" charset="0"/>
              </a:endParaRPr>
            </a:p>
          </p:txBody>
        </p:sp>
        <p:sp>
          <p:nvSpPr>
            <p:cNvPr id="26650" name="Text Box 6"/>
            <p:cNvSpPr txBox="1">
              <a:spLocks noChangeArrowheads="1"/>
            </p:cNvSpPr>
            <p:nvPr/>
          </p:nvSpPr>
          <p:spPr bwMode="auto">
            <a:xfrm>
              <a:off x="4656" y="1536"/>
              <a:ext cx="513" cy="555"/>
            </a:xfrm>
            <a:prstGeom prst="rect">
              <a:avLst/>
            </a:prstGeom>
            <a:solidFill>
              <a:srgbClr val="FF6600"/>
            </a:solidFill>
            <a:ln w="9525">
              <a:solidFill>
                <a:srgbClr val="969696"/>
              </a:solidFill>
              <a:miter lim="800000"/>
              <a:headEnd/>
              <a:tailEnd/>
            </a:ln>
          </p:spPr>
          <p:txBody>
            <a:bodyPr lIns="0" tIns="0" rIns="0" bIns="0"/>
            <a:lstStyle>
              <a:lvl1pPr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endParaRPr lang="en-US" sz="1800">
                <a:latin typeface="Arial" pitchFamily="34" charset="0"/>
              </a:endParaRPr>
            </a:p>
          </p:txBody>
        </p:sp>
        <p:sp>
          <p:nvSpPr>
            <p:cNvPr id="26651" name="Text Box 7"/>
            <p:cNvSpPr txBox="1">
              <a:spLocks noChangeArrowheads="1"/>
            </p:cNvSpPr>
            <p:nvPr/>
          </p:nvSpPr>
          <p:spPr bwMode="auto">
            <a:xfrm>
              <a:off x="4128" y="2565"/>
              <a:ext cx="1632" cy="1563"/>
            </a:xfrm>
            <a:prstGeom prst="rect">
              <a:avLst/>
            </a:prstGeom>
            <a:solidFill>
              <a:srgbClr val="99FF66"/>
            </a:solidFill>
            <a:ln w="9525" algn="ctr">
              <a:solidFill>
                <a:srgbClr val="969696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 sz="1200" b="1">
                  <a:latin typeface="Arial" pitchFamily="34" charset="0"/>
                </a:rPr>
                <a:t>Pd</a:t>
              </a:r>
              <a:endParaRPr lang="en-US" sz="1800">
                <a:latin typeface="Arial" pitchFamily="34" charset="0"/>
              </a:endParaRPr>
            </a:p>
          </p:txBody>
        </p:sp>
        <p:sp>
          <p:nvSpPr>
            <p:cNvPr id="26652" name="Text Box 8"/>
            <p:cNvSpPr txBox="1">
              <a:spLocks noChangeArrowheads="1"/>
            </p:cNvSpPr>
            <p:nvPr/>
          </p:nvSpPr>
          <p:spPr bwMode="auto">
            <a:xfrm>
              <a:off x="4650" y="3103"/>
              <a:ext cx="519" cy="518"/>
            </a:xfrm>
            <a:prstGeom prst="rect">
              <a:avLst/>
            </a:prstGeom>
            <a:solidFill>
              <a:srgbClr val="FFCC00"/>
            </a:solidFill>
            <a:ln w="9525">
              <a:solidFill>
                <a:srgbClr val="969696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 sz="1200" b="1">
                  <a:latin typeface="Arial" pitchFamily="34" charset="0"/>
                </a:rPr>
                <a:t>Pd</a:t>
              </a:r>
              <a:r>
                <a:rPr lang="en-US" sz="1200" b="1" baseline="-25000">
                  <a:latin typeface="Arial" pitchFamily="34" charset="0"/>
                </a:rPr>
                <a:t>sub</a:t>
              </a:r>
              <a:endParaRPr lang="en-US" sz="1800">
                <a:latin typeface="Arial" pitchFamily="34" charset="0"/>
              </a:endParaRPr>
            </a:p>
          </p:txBody>
        </p:sp>
        <p:sp>
          <p:nvSpPr>
            <p:cNvPr id="26653" name="Line 9"/>
            <p:cNvSpPr>
              <a:spLocks noChangeShapeType="1"/>
            </p:cNvSpPr>
            <p:nvPr/>
          </p:nvSpPr>
          <p:spPr bwMode="auto">
            <a:xfrm>
              <a:off x="4650" y="2520"/>
              <a:ext cx="0" cy="577"/>
            </a:xfrm>
            <a:prstGeom prst="line">
              <a:avLst/>
            </a:prstGeom>
            <a:noFill/>
            <a:ln w="9525">
              <a:solidFill>
                <a:srgbClr val="969696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654" name="Line 10"/>
            <p:cNvSpPr>
              <a:spLocks noChangeShapeType="1"/>
            </p:cNvSpPr>
            <p:nvPr/>
          </p:nvSpPr>
          <p:spPr bwMode="auto">
            <a:xfrm>
              <a:off x="5165" y="2526"/>
              <a:ext cx="0" cy="576"/>
            </a:xfrm>
            <a:prstGeom prst="line">
              <a:avLst/>
            </a:prstGeom>
            <a:noFill/>
            <a:ln w="9525">
              <a:solidFill>
                <a:srgbClr val="969696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655" name="Line 11"/>
            <p:cNvSpPr>
              <a:spLocks noChangeShapeType="1"/>
            </p:cNvSpPr>
            <p:nvPr/>
          </p:nvSpPr>
          <p:spPr bwMode="auto">
            <a:xfrm>
              <a:off x="4062" y="3108"/>
              <a:ext cx="588" cy="0"/>
            </a:xfrm>
            <a:prstGeom prst="line">
              <a:avLst/>
            </a:prstGeom>
            <a:noFill/>
            <a:ln w="9525">
              <a:solidFill>
                <a:srgbClr val="969696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656" name="Line 12"/>
            <p:cNvSpPr>
              <a:spLocks noChangeShapeType="1"/>
            </p:cNvSpPr>
            <p:nvPr/>
          </p:nvSpPr>
          <p:spPr bwMode="auto">
            <a:xfrm>
              <a:off x="4062" y="3617"/>
              <a:ext cx="588" cy="1"/>
            </a:xfrm>
            <a:prstGeom prst="line">
              <a:avLst/>
            </a:prstGeom>
            <a:noFill/>
            <a:ln w="9525">
              <a:solidFill>
                <a:srgbClr val="969696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657" name="Line 13"/>
            <p:cNvSpPr>
              <a:spLocks noChangeShapeType="1"/>
            </p:cNvSpPr>
            <p:nvPr/>
          </p:nvSpPr>
          <p:spPr bwMode="auto">
            <a:xfrm>
              <a:off x="4968" y="2506"/>
              <a:ext cx="1" cy="985"/>
            </a:xfrm>
            <a:prstGeom prst="line">
              <a:avLst/>
            </a:prstGeom>
            <a:noFill/>
            <a:ln w="9525">
              <a:solidFill>
                <a:srgbClr val="969696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658" name="Line 14"/>
            <p:cNvSpPr>
              <a:spLocks noChangeShapeType="1"/>
            </p:cNvSpPr>
            <p:nvPr/>
          </p:nvSpPr>
          <p:spPr bwMode="auto">
            <a:xfrm>
              <a:off x="4934" y="2503"/>
              <a:ext cx="0" cy="983"/>
            </a:xfrm>
            <a:prstGeom prst="line">
              <a:avLst/>
            </a:prstGeom>
            <a:noFill/>
            <a:ln w="9525">
              <a:solidFill>
                <a:srgbClr val="969696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659" name="Line 15"/>
            <p:cNvSpPr>
              <a:spLocks noChangeShapeType="1"/>
            </p:cNvSpPr>
            <p:nvPr/>
          </p:nvSpPr>
          <p:spPr bwMode="auto">
            <a:xfrm flipH="1">
              <a:off x="3539" y="3099"/>
              <a:ext cx="0" cy="518"/>
            </a:xfrm>
            <a:prstGeom prst="line">
              <a:avLst/>
            </a:prstGeom>
            <a:noFill/>
            <a:ln w="9525">
              <a:solidFill>
                <a:srgbClr val="969696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660" name="Line 16"/>
            <p:cNvSpPr>
              <a:spLocks noChangeShapeType="1"/>
            </p:cNvSpPr>
            <p:nvPr/>
          </p:nvSpPr>
          <p:spPr bwMode="auto">
            <a:xfrm flipV="1">
              <a:off x="4650" y="1980"/>
              <a:ext cx="515" cy="1"/>
            </a:xfrm>
            <a:prstGeom prst="line">
              <a:avLst/>
            </a:prstGeom>
            <a:noFill/>
            <a:ln w="9525">
              <a:solidFill>
                <a:srgbClr val="969696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661" name="Line 17"/>
            <p:cNvSpPr>
              <a:spLocks noChangeShapeType="1"/>
            </p:cNvSpPr>
            <p:nvPr/>
          </p:nvSpPr>
          <p:spPr bwMode="auto">
            <a:xfrm>
              <a:off x="5616" y="2559"/>
              <a:ext cx="3" cy="1601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662" name="Line 18"/>
            <p:cNvSpPr>
              <a:spLocks noChangeShapeType="1"/>
            </p:cNvSpPr>
            <p:nvPr/>
          </p:nvSpPr>
          <p:spPr bwMode="auto">
            <a:xfrm rot="-5400000" flipH="1" flipV="1">
              <a:off x="4920" y="3240"/>
              <a:ext cx="0" cy="1680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663" name="Line 19"/>
            <p:cNvSpPr>
              <a:spLocks noChangeShapeType="1"/>
            </p:cNvSpPr>
            <p:nvPr/>
          </p:nvSpPr>
          <p:spPr bwMode="auto">
            <a:xfrm>
              <a:off x="5240" y="3101"/>
              <a:ext cx="4" cy="518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664" name="Line 20"/>
            <p:cNvSpPr>
              <a:spLocks noChangeShapeType="1"/>
            </p:cNvSpPr>
            <p:nvPr/>
          </p:nvSpPr>
          <p:spPr bwMode="auto">
            <a:xfrm rot="-5400000">
              <a:off x="4904" y="3440"/>
              <a:ext cx="4" cy="519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665" name="Text Box 21"/>
            <p:cNvSpPr txBox="1">
              <a:spLocks noChangeArrowheads="1"/>
            </p:cNvSpPr>
            <p:nvPr/>
          </p:nvSpPr>
          <p:spPr bwMode="auto">
            <a:xfrm>
              <a:off x="4673" y="3746"/>
              <a:ext cx="464" cy="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/>
              <a:r>
                <a:rPr lang="en-US" sz="900" b="1"/>
                <a:t>TILE_WIDTH</a:t>
              </a:r>
            </a:p>
          </p:txBody>
        </p:sp>
        <p:sp>
          <p:nvSpPr>
            <p:cNvPr id="26666" name="Text Box 22"/>
            <p:cNvSpPr txBox="1">
              <a:spLocks noChangeArrowheads="1"/>
            </p:cNvSpPr>
            <p:nvPr/>
          </p:nvSpPr>
          <p:spPr bwMode="auto">
            <a:xfrm>
              <a:off x="4777" y="3950"/>
              <a:ext cx="256" cy="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/>
              <a:r>
                <a:rPr lang="en-US" sz="900" b="1"/>
                <a:t>WIDTH</a:t>
              </a:r>
              <a:endParaRPr lang="en-US" sz="1800">
                <a:latin typeface="Arial" pitchFamily="34" charset="0"/>
              </a:endParaRPr>
            </a:p>
          </p:txBody>
        </p:sp>
        <p:sp>
          <p:nvSpPr>
            <p:cNvPr id="26667" name="Text Box 23"/>
            <p:cNvSpPr txBox="1">
              <a:spLocks noChangeArrowheads="1"/>
            </p:cNvSpPr>
            <p:nvPr/>
          </p:nvSpPr>
          <p:spPr bwMode="auto">
            <a:xfrm>
              <a:off x="3410" y="3957"/>
              <a:ext cx="256" cy="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/>
              <a:r>
                <a:rPr lang="en-US" sz="900" b="1"/>
                <a:t>WIDTH</a:t>
              </a:r>
              <a:endParaRPr lang="en-US" sz="900" b="1">
                <a:latin typeface="Arial" pitchFamily="34" charset="0"/>
              </a:endParaRPr>
            </a:p>
          </p:txBody>
        </p:sp>
        <p:sp>
          <p:nvSpPr>
            <p:cNvPr id="26668" name="Line 24"/>
            <p:cNvSpPr>
              <a:spLocks noChangeShapeType="1"/>
            </p:cNvSpPr>
            <p:nvPr/>
          </p:nvSpPr>
          <p:spPr bwMode="auto">
            <a:xfrm rot="-5400000">
              <a:off x="3330" y="3438"/>
              <a:ext cx="4" cy="519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669" name="Text Box 25"/>
            <p:cNvSpPr txBox="1">
              <a:spLocks noChangeArrowheads="1"/>
            </p:cNvSpPr>
            <p:nvPr/>
          </p:nvSpPr>
          <p:spPr bwMode="auto">
            <a:xfrm>
              <a:off x="3216" y="3744"/>
              <a:ext cx="464" cy="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/>
              <a:r>
                <a:rPr lang="en-US" sz="900" b="1"/>
                <a:t>TILE_WIDTH</a:t>
              </a:r>
              <a:endParaRPr lang="en-US" sz="900" b="1">
                <a:latin typeface="Arial" pitchFamily="34" charset="0"/>
              </a:endParaRPr>
            </a:p>
          </p:txBody>
        </p:sp>
        <p:sp>
          <p:nvSpPr>
            <p:cNvPr id="26670" name="Line 26"/>
            <p:cNvSpPr>
              <a:spLocks noChangeShapeType="1"/>
            </p:cNvSpPr>
            <p:nvPr/>
          </p:nvSpPr>
          <p:spPr bwMode="auto">
            <a:xfrm rot="-5400000">
              <a:off x="2801" y="3439"/>
              <a:ext cx="4" cy="518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671" name="Text Box 27"/>
            <p:cNvSpPr txBox="1">
              <a:spLocks noChangeArrowheads="1"/>
            </p:cNvSpPr>
            <p:nvPr/>
          </p:nvSpPr>
          <p:spPr bwMode="auto">
            <a:xfrm>
              <a:off x="2688" y="3744"/>
              <a:ext cx="464" cy="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/>
              <a:r>
                <a:rPr lang="en-US" sz="900" b="1"/>
                <a:t>TILE_WIDTH</a:t>
              </a:r>
              <a:endParaRPr lang="en-US" sz="900" b="1">
                <a:latin typeface="Arial" pitchFamily="34" charset="0"/>
              </a:endParaRPr>
            </a:p>
          </p:txBody>
        </p:sp>
        <p:sp>
          <p:nvSpPr>
            <p:cNvPr id="26672" name="Line 28"/>
            <p:cNvSpPr>
              <a:spLocks noChangeShapeType="1"/>
            </p:cNvSpPr>
            <p:nvPr/>
          </p:nvSpPr>
          <p:spPr bwMode="auto">
            <a:xfrm>
              <a:off x="5198" y="1563"/>
              <a:ext cx="4" cy="518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673" name="Line 29"/>
            <p:cNvSpPr>
              <a:spLocks noChangeShapeType="1"/>
            </p:cNvSpPr>
            <p:nvPr/>
          </p:nvSpPr>
          <p:spPr bwMode="auto">
            <a:xfrm>
              <a:off x="5195" y="1033"/>
              <a:ext cx="4" cy="519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674" name="Text Box 30"/>
            <p:cNvSpPr txBox="1">
              <a:spLocks noChangeArrowheads="1"/>
            </p:cNvSpPr>
            <p:nvPr/>
          </p:nvSpPr>
          <p:spPr bwMode="auto">
            <a:xfrm>
              <a:off x="4934" y="3491"/>
              <a:ext cx="35" cy="34"/>
            </a:xfrm>
            <a:prstGeom prst="rect">
              <a:avLst/>
            </a:prstGeom>
            <a:solidFill>
              <a:srgbClr val="FF6600"/>
            </a:solidFill>
            <a:ln w="9525">
              <a:solidFill>
                <a:srgbClr val="969696"/>
              </a:solidFill>
              <a:miter lim="800000"/>
              <a:headEnd/>
              <a:tailEnd/>
            </a:ln>
          </p:spPr>
          <p:txBody>
            <a:bodyPr lIns="0" tIns="91440" rIns="0" bIns="0"/>
            <a:lstStyle>
              <a:lvl1pPr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endParaRPr lang="en-US" sz="1200"/>
            </a:p>
            <a:p>
              <a:pPr eaLnBrk="1" hangingPunct="1"/>
              <a:endParaRPr lang="en-US" sz="1200"/>
            </a:p>
            <a:p>
              <a:pPr eaLnBrk="1" hangingPunct="1"/>
              <a:endParaRPr lang="en-US" sz="1800">
                <a:latin typeface="Arial" pitchFamily="34" charset="0"/>
              </a:endParaRPr>
            </a:p>
          </p:txBody>
        </p:sp>
        <p:sp>
          <p:nvSpPr>
            <p:cNvPr id="26675" name="Line 31"/>
            <p:cNvSpPr>
              <a:spLocks noChangeShapeType="1"/>
            </p:cNvSpPr>
            <p:nvPr/>
          </p:nvSpPr>
          <p:spPr bwMode="auto">
            <a:xfrm>
              <a:off x="4054" y="3491"/>
              <a:ext cx="869" cy="0"/>
            </a:xfrm>
            <a:prstGeom prst="line">
              <a:avLst/>
            </a:prstGeom>
            <a:noFill/>
            <a:ln w="9525">
              <a:solidFill>
                <a:srgbClr val="969696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676" name="Line 32"/>
            <p:cNvSpPr>
              <a:spLocks noChangeShapeType="1"/>
            </p:cNvSpPr>
            <p:nvPr/>
          </p:nvSpPr>
          <p:spPr bwMode="auto">
            <a:xfrm>
              <a:off x="4054" y="3525"/>
              <a:ext cx="869" cy="0"/>
            </a:xfrm>
            <a:prstGeom prst="line">
              <a:avLst/>
            </a:prstGeom>
            <a:noFill/>
            <a:ln w="9525">
              <a:solidFill>
                <a:srgbClr val="969696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677" name="Line 33"/>
            <p:cNvSpPr>
              <a:spLocks noChangeShapeType="1"/>
            </p:cNvSpPr>
            <p:nvPr/>
          </p:nvSpPr>
          <p:spPr bwMode="auto">
            <a:xfrm rot="-5400000">
              <a:off x="3307" y="3314"/>
              <a:ext cx="3" cy="1529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678" name="Line 34"/>
            <p:cNvSpPr>
              <a:spLocks noChangeShapeType="1"/>
            </p:cNvSpPr>
            <p:nvPr/>
          </p:nvSpPr>
          <p:spPr bwMode="auto">
            <a:xfrm rot="10800000" flipH="1">
              <a:off x="5614" y="1008"/>
              <a:ext cx="2" cy="1520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679" name="Rectangle 35"/>
            <p:cNvSpPr>
              <a:spLocks noChangeArrowheads="1"/>
            </p:cNvSpPr>
            <p:nvPr/>
          </p:nvSpPr>
          <p:spPr bwMode="auto">
            <a:xfrm>
              <a:off x="2574" y="3742"/>
              <a:ext cx="115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80" name="Rectangle 36"/>
            <p:cNvSpPr>
              <a:spLocks noChangeArrowheads="1"/>
            </p:cNvSpPr>
            <p:nvPr/>
          </p:nvSpPr>
          <p:spPr bwMode="auto">
            <a:xfrm>
              <a:off x="4015" y="3107"/>
              <a:ext cx="115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81" name="Rectangle 37"/>
            <p:cNvSpPr>
              <a:spLocks noChangeArrowheads="1"/>
            </p:cNvSpPr>
            <p:nvPr/>
          </p:nvSpPr>
          <p:spPr bwMode="auto">
            <a:xfrm>
              <a:off x="5129" y="1348"/>
              <a:ext cx="115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82" name="Line 38"/>
            <p:cNvSpPr>
              <a:spLocks noChangeShapeType="1"/>
            </p:cNvSpPr>
            <p:nvPr/>
          </p:nvSpPr>
          <p:spPr bwMode="auto">
            <a:xfrm>
              <a:off x="4648" y="972"/>
              <a:ext cx="518" cy="0"/>
            </a:xfrm>
            <a:prstGeom prst="line">
              <a:avLst/>
            </a:prstGeom>
            <a:noFill/>
            <a:ln w="25400">
              <a:solidFill>
                <a:srgbClr val="FF6600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683" name="Line 39"/>
            <p:cNvSpPr>
              <a:spLocks noChangeShapeType="1"/>
            </p:cNvSpPr>
            <p:nvPr/>
          </p:nvSpPr>
          <p:spPr bwMode="auto">
            <a:xfrm>
              <a:off x="4107" y="535"/>
              <a:ext cx="1601" cy="0"/>
            </a:xfrm>
            <a:prstGeom prst="line">
              <a:avLst/>
            </a:prstGeom>
            <a:noFill/>
            <a:ln w="25400">
              <a:solidFill>
                <a:srgbClr val="FFCC00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684" name="Text Box 40"/>
            <p:cNvSpPr txBox="1">
              <a:spLocks noChangeArrowheads="1"/>
            </p:cNvSpPr>
            <p:nvPr/>
          </p:nvSpPr>
          <p:spPr bwMode="auto">
            <a:xfrm>
              <a:off x="4752" y="144"/>
              <a:ext cx="265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b="1">
                  <a:solidFill>
                    <a:srgbClr val="FFCC00"/>
                  </a:solidFill>
                  <a:latin typeface="Arial" pitchFamily="34" charset="0"/>
                </a:rPr>
                <a:t>bx</a:t>
              </a:r>
            </a:p>
          </p:txBody>
        </p:sp>
        <p:sp>
          <p:nvSpPr>
            <p:cNvPr id="26685" name="Text Box 41"/>
            <p:cNvSpPr txBox="1">
              <a:spLocks noChangeArrowheads="1"/>
            </p:cNvSpPr>
            <p:nvPr/>
          </p:nvSpPr>
          <p:spPr bwMode="auto">
            <a:xfrm>
              <a:off x="4826" y="592"/>
              <a:ext cx="230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b="1">
                  <a:solidFill>
                    <a:srgbClr val="FF6600"/>
                  </a:solidFill>
                  <a:latin typeface="Arial" pitchFamily="34" charset="0"/>
                </a:rPr>
                <a:t>tx</a:t>
              </a:r>
            </a:p>
          </p:txBody>
        </p:sp>
        <p:sp>
          <p:nvSpPr>
            <p:cNvPr id="26686" name="Text Box 42"/>
            <p:cNvSpPr txBox="1">
              <a:spLocks noChangeArrowheads="1"/>
            </p:cNvSpPr>
            <p:nvPr/>
          </p:nvSpPr>
          <p:spPr bwMode="auto">
            <a:xfrm>
              <a:off x="4572" y="754"/>
              <a:ext cx="148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1200" b="1">
                  <a:solidFill>
                    <a:srgbClr val="FF6600"/>
                  </a:solidFill>
                  <a:latin typeface="Arial" pitchFamily="34" charset="0"/>
                </a:rPr>
                <a:t>0</a:t>
              </a:r>
            </a:p>
          </p:txBody>
        </p:sp>
        <p:sp>
          <p:nvSpPr>
            <p:cNvPr id="26687" name="Text Box 43"/>
            <p:cNvSpPr txBox="1">
              <a:spLocks noChangeArrowheads="1"/>
            </p:cNvSpPr>
            <p:nvPr/>
          </p:nvSpPr>
          <p:spPr bwMode="auto">
            <a:xfrm>
              <a:off x="4636" y="754"/>
              <a:ext cx="148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1200" b="1">
                  <a:solidFill>
                    <a:srgbClr val="FF6600"/>
                  </a:solidFill>
                  <a:latin typeface="Arial" pitchFamily="34" charset="0"/>
                </a:rPr>
                <a:t>1</a:t>
              </a:r>
            </a:p>
          </p:txBody>
        </p:sp>
        <p:sp>
          <p:nvSpPr>
            <p:cNvPr id="26688" name="Text Box 44"/>
            <p:cNvSpPr txBox="1">
              <a:spLocks noChangeArrowheads="1"/>
            </p:cNvSpPr>
            <p:nvPr/>
          </p:nvSpPr>
          <p:spPr bwMode="auto">
            <a:xfrm>
              <a:off x="4802" y="753"/>
              <a:ext cx="778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1200" b="1">
                  <a:solidFill>
                    <a:srgbClr val="FF6600"/>
                  </a:solidFill>
                  <a:latin typeface="Arial" pitchFamily="34" charset="0"/>
                </a:rPr>
                <a:t>TILE_WIDTH-1</a:t>
              </a:r>
            </a:p>
          </p:txBody>
        </p:sp>
        <p:sp>
          <p:nvSpPr>
            <p:cNvPr id="26689" name="Text Box 45"/>
            <p:cNvSpPr txBox="1">
              <a:spLocks noChangeArrowheads="1"/>
            </p:cNvSpPr>
            <p:nvPr/>
          </p:nvSpPr>
          <p:spPr bwMode="auto">
            <a:xfrm>
              <a:off x="4700" y="754"/>
              <a:ext cx="148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1200" b="1">
                  <a:solidFill>
                    <a:srgbClr val="FF6600"/>
                  </a:solidFill>
                  <a:latin typeface="Arial" pitchFamily="34" charset="0"/>
                </a:rPr>
                <a:t>2</a:t>
              </a:r>
            </a:p>
          </p:txBody>
        </p:sp>
        <p:sp>
          <p:nvSpPr>
            <p:cNvPr id="26690" name="Line 46"/>
            <p:cNvSpPr>
              <a:spLocks noChangeShapeType="1"/>
            </p:cNvSpPr>
            <p:nvPr/>
          </p:nvSpPr>
          <p:spPr bwMode="auto">
            <a:xfrm>
              <a:off x="4656" y="910"/>
              <a:ext cx="0" cy="58"/>
            </a:xfrm>
            <a:prstGeom prst="line">
              <a:avLst/>
            </a:prstGeom>
            <a:noFill/>
            <a:ln w="25400">
              <a:solidFill>
                <a:srgbClr val="FF66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691" name="Line 47"/>
            <p:cNvSpPr>
              <a:spLocks noChangeShapeType="1"/>
            </p:cNvSpPr>
            <p:nvPr/>
          </p:nvSpPr>
          <p:spPr bwMode="auto">
            <a:xfrm>
              <a:off x="5160" y="910"/>
              <a:ext cx="0" cy="58"/>
            </a:xfrm>
            <a:prstGeom prst="line">
              <a:avLst/>
            </a:prstGeom>
            <a:noFill/>
            <a:ln w="25400">
              <a:solidFill>
                <a:srgbClr val="FF66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692" name="Line 48"/>
            <p:cNvSpPr>
              <a:spLocks noChangeShapeType="1"/>
            </p:cNvSpPr>
            <p:nvPr/>
          </p:nvSpPr>
          <p:spPr bwMode="auto">
            <a:xfrm>
              <a:off x="4120" y="470"/>
              <a:ext cx="0" cy="58"/>
            </a:xfrm>
            <a:prstGeom prst="line">
              <a:avLst/>
            </a:prstGeom>
            <a:noFill/>
            <a:ln w="25400">
              <a:solidFill>
                <a:srgbClr val="FFCC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693" name="Line 49"/>
            <p:cNvSpPr>
              <a:spLocks noChangeShapeType="1"/>
            </p:cNvSpPr>
            <p:nvPr/>
          </p:nvSpPr>
          <p:spPr bwMode="auto">
            <a:xfrm>
              <a:off x="5168" y="470"/>
              <a:ext cx="0" cy="58"/>
            </a:xfrm>
            <a:prstGeom prst="line">
              <a:avLst/>
            </a:prstGeom>
            <a:noFill/>
            <a:ln w="25400">
              <a:solidFill>
                <a:srgbClr val="FFCC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694" name="Line 50"/>
            <p:cNvSpPr>
              <a:spLocks noChangeShapeType="1"/>
            </p:cNvSpPr>
            <p:nvPr/>
          </p:nvSpPr>
          <p:spPr bwMode="auto">
            <a:xfrm>
              <a:off x="5704" y="470"/>
              <a:ext cx="0" cy="58"/>
            </a:xfrm>
            <a:prstGeom prst="line">
              <a:avLst/>
            </a:prstGeom>
            <a:noFill/>
            <a:ln w="25400">
              <a:solidFill>
                <a:srgbClr val="FFCC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695" name="Text Box 51"/>
            <p:cNvSpPr txBox="1">
              <a:spLocks noChangeArrowheads="1"/>
            </p:cNvSpPr>
            <p:nvPr/>
          </p:nvSpPr>
          <p:spPr bwMode="auto">
            <a:xfrm>
              <a:off x="4292" y="318"/>
              <a:ext cx="148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1200" b="1">
                  <a:solidFill>
                    <a:srgbClr val="FFCC00"/>
                  </a:solidFill>
                  <a:latin typeface="Arial" pitchFamily="34" charset="0"/>
                </a:rPr>
                <a:t>0</a:t>
              </a:r>
            </a:p>
          </p:txBody>
        </p:sp>
        <p:sp>
          <p:nvSpPr>
            <p:cNvPr id="26696" name="Text Box 52"/>
            <p:cNvSpPr txBox="1">
              <a:spLocks noChangeArrowheads="1"/>
            </p:cNvSpPr>
            <p:nvPr/>
          </p:nvSpPr>
          <p:spPr bwMode="auto">
            <a:xfrm>
              <a:off x="4796" y="318"/>
              <a:ext cx="148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1200" b="1">
                  <a:solidFill>
                    <a:srgbClr val="FFCC00"/>
                  </a:solidFill>
                  <a:latin typeface="Arial" pitchFamily="34" charset="0"/>
                </a:rPr>
                <a:t>1</a:t>
              </a:r>
            </a:p>
          </p:txBody>
        </p:sp>
        <p:sp>
          <p:nvSpPr>
            <p:cNvPr id="26697" name="Text Box 53"/>
            <p:cNvSpPr txBox="1">
              <a:spLocks noChangeArrowheads="1"/>
            </p:cNvSpPr>
            <p:nvPr/>
          </p:nvSpPr>
          <p:spPr bwMode="auto">
            <a:xfrm>
              <a:off x="5332" y="318"/>
              <a:ext cx="148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1200" b="1">
                  <a:solidFill>
                    <a:srgbClr val="FFCC00"/>
                  </a:solidFill>
                  <a:latin typeface="Arial" pitchFamily="34" charset="0"/>
                </a:rPr>
                <a:t>2</a:t>
              </a:r>
            </a:p>
          </p:txBody>
        </p:sp>
        <p:sp>
          <p:nvSpPr>
            <p:cNvPr id="26698" name="Line 54"/>
            <p:cNvSpPr>
              <a:spLocks noChangeShapeType="1"/>
            </p:cNvSpPr>
            <p:nvPr/>
          </p:nvSpPr>
          <p:spPr bwMode="auto">
            <a:xfrm rot="-5400000">
              <a:off x="2258" y="3386"/>
              <a:ext cx="518" cy="0"/>
            </a:xfrm>
            <a:prstGeom prst="line">
              <a:avLst/>
            </a:prstGeom>
            <a:noFill/>
            <a:ln w="25400">
              <a:solidFill>
                <a:srgbClr val="FF6600"/>
              </a:solidFill>
              <a:round/>
              <a:headEnd type="none" w="lg" len="med"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699" name="Line 55"/>
            <p:cNvSpPr>
              <a:spLocks noChangeShapeType="1"/>
            </p:cNvSpPr>
            <p:nvPr/>
          </p:nvSpPr>
          <p:spPr bwMode="auto">
            <a:xfrm rot="-5400000">
              <a:off x="1039" y="3428"/>
              <a:ext cx="1601" cy="0"/>
            </a:xfrm>
            <a:prstGeom prst="line">
              <a:avLst/>
            </a:prstGeom>
            <a:noFill/>
            <a:ln w="25400">
              <a:solidFill>
                <a:srgbClr val="FFCC00"/>
              </a:solidFill>
              <a:round/>
              <a:headEnd type="none" w="lg" len="med"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700" name="Text Box 56"/>
            <p:cNvSpPr txBox="1">
              <a:spLocks noChangeArrowheads="1"/>
            </p:cNvSpPr>
            <p:nvPr/>
          </p:nvSpPr>
          <p:spPr bwMode="auto">
            <a:xfrm>
              <a:off x="1392" y="3325"/>
              <a:ext cx="265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b="1">
                  <a:solidFill>
                    <a:srgbClr val="FFCC00"/>
                  </a:solidFill>
                  <a:latin typeface="Arial" pitchFamily="34" charset="0"/>
                </a:rPr>
                <a:t>by</a:t>
              </a:r>
            </a:p>
          </p:txBody>
        </p:sp>
        <p:sp>
          <p:nvSpPr>
            <p:cNvPr id="26701" name="Text Box 57"/>
            <p:cNvSpPr txBox="1">
              <a:spLocks noChangeArrowheads="1"/>
            </p:cNvSpPr>
            <p:nvPr/>
          </p:nvSpPr>
          <p:spPr bwMode="auto">
            <a:xfrm>
              <a:off x="1872" y="3264"/>
              <a:ext cx="230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b="1">
                  <a:solidFill>
                    <a:srgbClr val="FF6600"/>
                  </a:solidFill>
                  <a:latin typeface="Arial" pitchFamily="34" charset="0"/>
                </a:rPr>
                <a:t>ty</a:t>
              </a:r>
            </a:p>
          </p:txBody>
        </p:sp>
        <p:sp>
          <p:nvSpPr>
            <p:cNvPr id="26702" name="Text Box 58"/>
            <p:cNvSpPr txBox="1">
              <a:spLocks noChangeArrowheads="1"/>
            </p:cNvSpPr>
            <p:nvPr/>
          </p:nvSpPr>
          <p:spPr bwMode="auto">
            <a:xfrm>
              <a:off x="2312" y="3232"/>
              <a:ext cx="148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1200" b="1">
                  <a:solidFill>
                    <a:srgbClr val="FF6600"/>
                  </a:solidFill>
                  <a:latin typeface="Arial" pitchFamily="34" charset="0"/>
                </a:rPr>
                <a:t>2</a:t>
              </a:r>
            </a:p>
          </p:txBody>
        </p:sp>
        <p:sp>
          <p:nvSpPr>
            <p:cNvPr id="26703" name="Text Box 59"/>
            <p:cNvSpPr txBox="1">
              <a:spLocks noChangeArrowheads="1"/>
            </p:cNvSpPr>
            <p:nvPr/>
          </p:nvSpPr>
          <p:spPr bwMode="auto">
            <a:xfrm>
              <a:off x="2312" y="3152"/>
              <a:ext cx="148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1200" b="1">
                  <a:solidFill>
                    <a:srgbClr val="FF6600"/>
                  </a:solidFill>
                  <a:latin typeface="Arial" pitchFamily="34" charset="0"/>
                </a:rPr>
                <a:t>1</a:t>
              </a:r>
            </a:p>
          </p:txBody>
        </p:sp>
        <p:sp>
          <p:nvSpPr>
            <p:cNvPr id="26704" name="Line 60"/>
            <p:cNvSpPr>
              <a:spLocks noChangeShapeType="1"/>
            </p:cNvSpPr>
            <p:nvPr/>
          </p:nvSpPr>
          <p:spPr bwMode="auto">
            <a:xfrm rot="-5400000">
              <a:off x="2488" y="3288"/>
              <a:ext cx="0" cy="58"/>
            </a:xfrm>
            <a:prstGeom prst="line">
              <a:avLst/>
            </a:prstGeom>
            <a:noFill/>
            <a:ln w="25400">
              <a:solidFill>
                <a:srgbClr val="FF66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705" name="Line 61"/>
            <p:cNvSpPr>
              <a:spLocks noChangeShapeType="1"/>
            </p:cNvSpPr>
            <p:nvPr/>
          </p:nvSpPr>
          <p:spPr bwMode="auto">
            <a:xfrm rot="-5400000">
              <a:off x="2488" y="3224"/>
              <a:ext cx="0" cy="58"/>
            </a:xfrm>
            <a:prstGeom prst="line">
              <a:avLst/>
            </a:prstGeom>
            <a:noFill/>
            <a:ln w="25400">
              <a:solidFill>
                <a:srgbClr val="FF66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706" name="Text Box 62"/>
            <p:cNvSpPr txBox="1">
              <a:spLocks noChangeArrowheads="1"/>
            </p:cNvSpPr>
            <p:nvPr/>
          </p:nvSpPr>
          <p:spPr bwMode="auto">
            <a:xfrm>
              <a:off x="2304" y="3072"/>
              <a:ext cx="148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1200" b="1">
                  <a:solidFill>
                    <a:srgbClr val="FF6600"/>
                  </a:solidFill>
                  <a:latin typeface="Arial" pitchFamily="34" charset="0"/>
                </a:rPr>
                <a:t>0</a:t>
              </a:r>
            </a:p>
          </p:txBody>
        </p:sp>
        <p:sp>
          <p:nvSpPr>
            <p:cNvPr id="26707" name="Line 63"/>
            <p:cNvSpPr>
              <a:spLocks noChangeShapeType="1"/>
            </p:cNvSpPr>
            <p:nvPr/>
          </p:nvSpPr>
          <p:spPr bwMode="auto">
            <a:xfrm rot="-5400000">
              <a:off x="2488" y="3160"/>
              <a:ext cx="0" cy="58"/>
            </a:xfrm>
            <a:prstGeom prst="line">
              <a:avLst/>
            </a:prstGeom>
            <a:noFill/>
            <a:ln w="25400">
              <a:solidFill>
                <a:srgbClr val="FF66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708" name="Text Box 64"/>
            <p:cNvSpPr txBox="1">
              <a:spLocks noChangeArrowheads="1"/>
            </p:cNvSpPr>
            <p:nvPr/>
          </p:nvSpPr>
          <p:spPr bwMode="auto">
            <a:xfrm>
              <a:off x="1877" y="3562"/>
              <a:ext cx="778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1200" b="1">
                  <a:solidFill>
                    <a:srgbClr val="FF6600"/>
                  </a:solidFill>
                  <a:latin typeface="Arial" pitchFamily="34" charset="0"/>
                </a:rPr>
                <a:t>TILE_WIDTH-1</a:t>
              </a:r>
            </a:p>
          </p:txBody>
        </p:sp>
        <p:sp>
          <p:nvSpPr>
            <p:cNvPr id="26709" name="Line 65"/>
            <p:cNvSpPr>
              <a:spLocks noChangeShapeType="1"/>
            </p:cNvSpPr>
            <p:nvPr/>
          </p:nvSpPr>
          <p:spPr bwMode="auto">
            <a:xfrm rot="-5400000">
              <a:off x="2486" y="3557"/>
              <a:ext cx="0" cy="58"/>
            </a:xfrm>
            <a:prstGeom prst="line">
              <a:avLst/>
            </a:prstGeom>
            <a:noFill/>
            <a:ln w="25400">
              <a:solidFill>
                <a:srgbClr val="FF66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710" name="Line 66"/>
            <p:cNvSpPr>
              <a:spLocks noChangeShapeType="1"/>
            </p:cNvSpPr>
            <p:nvPr/>
          </p:nvSpPr>
          <p:spPr bwMode="auto">
            <a:xfrm rot="-5400000">
              <a:off x="1808" y="4195"/>
              <a:ext cx="0" cy="58"/>
            </a:xfrm>
            <a:prstGeom prst="line">
              <a:avLst/>
            </a:prstGeom>
            <a:noFill/>
            <a:ln w="25400">
              <a:solidFill>
                <a:srgbClr val="FFCC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711" name="Line 67"/>
            <p:cNvSpPr>
              <a:spLocks noChangeShapeType="1"/>
            </p:cNvSpPr>
            <p:nvPr/>
          </p:nvSpPr>
          <p:spPr bwMode="auto">
            <a:xfrm rot="-5400000">
              <a:off x="1800" y="3667"/>
              <a:ext cx="0" cy="58"/>
            </a:xfrm>
            <a:prstGeom prst="line">
              <a:avLst/>
            </a:prstGeom>
            <a:noFill/>
            <a:ln w="25400">
              <a:solidFill>
                <a:srgbClr val="FFCC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712" name="Line 68"/>
            <p:cNvSpPr>
              <a:spLocks noChangeShapeType="1"/>
            </p:cNvSpPr>
            <p:nvPr/>
          </p:nvSpPr>
          <p:spPr bwMode="auto">
            <a:xfrm rot="-5400000">
              <a:off x="1808" y="3147"/>
              <a:ext cx="0" cy="58"/>
            </a:xfrm>
            <a:prstGeom prst="line">
              <a:avLst/>
            </a:prstGeom>
            <a:noFill/>
            <a:ln w="25400">
              <a:solidFill>
                <a:srgbClr val="FFCC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713" name="Text Box 69"/>
            <p:cNvSpPr txBox="1">
              <a:spLocks noChangeArrowheads="1"/>
            </p:cNvSpPr>
            <p:nvPr/>
          </p:nvSpPr>
          <p:spPr bwMode="auto">
            <a:xfrm>
              <a:off x="1636" y="3883"/>
              <a:ext cx="148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1200" b="1">
                  <a:solidFill>
                    <a:srgbClr val="FFCC00"/>
                  </a:solidFill>
                  <a:latin typeface="Arial" pitchFamily="34" charset="0"/>
                </a:rPr>
                <a:t>2</a:t>
              </a:r>
            </a:p>
          </p:txBody>
        </p:sp>
        <p:sp>
          <p:nvSpPr>
            <p:cNvPr id="26714" name="Text Box 70"/>
            <p:cNvSpPr txBox="1">
              <a:spLocks noChangeArrowheads="1"/>
            </p:cNvSpPr>
            <p:nvPr/>
          </p:nvSpPr>
          <p:spPr bwMode="auto">
            <a:xfrm>
              <a:off x="1636" y="3379"/>
              <a:ext cx="148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1200" b="1">
                  <a:solidFill>
                    <a:srgbClr val="FFCC00"/>
                  </a:solidFill>
                  <a:latin typeface="Arial" pitchFamily="34" charset="0"/>
                </a:rPr>
                <a:t>1</a:t>
              </a:r>
            </a:p>
          </p:txBody>
        </p:sp>
        <p:sp>
          <p:nvSpPr>
            <p:cNvPr id="26715" name="Text Box 71"/>
            <p:cNvSpPr txBox="1">
              <a:spLocks noChangeArrowheads="1"/>
            </p:cNvSpPr>
            <p:nvPr/>
          </p:nvSpPr>
          <p:spPr bwMode="auto">
            <a:xfrm>
              <a:off x="1636" y="2843"/>
              <a:ext cx="148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1200" b="1">
                  <a:solidFill>
                    <a:srgbClr val="FFCC00"/>
                  </a:solidFill>
                  <a:latin typeface="Arial" pitchFamily="34" charset="0"/>
                </a:rPr>
                <a:t>0</a:t>
              </a:r>
            </a:p>
          </p:txBody>
        </p:sp>
        <p:sp>
          <p:nvSpPr>
            <p:cNvPr id="26716" name="Line 72"/>
            <p:cNvSpPr>
              <a:spLocks noChangeShapeType="1"/>
            </p:cNvSpPr>
            <p:nvPr/>
          </p:nvSpPr>
          <p:spPr bwMode="auto">
            <a:xfrm>
              <a:off x="4640" y="470"/>
              <a:ext cx="0" cy="58"/>
            </a:xfrm>
            <a:prstGeom prst="line">
              <a:avLst/>
            </a:prstGeom>
            <a:noFill/>
            <a:ln w="25400">
              <a:solidFill>
                <a:srgbClr val="FFCC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717" name="Line 73"/>
            <p:cNvSpPr>
              <a:spLocks noChangeShapeType="1"/>
            </p:cNvSpPr>
            <p:nvPr/>
          </p:nvSpPr>
          <p:spPr bwMode="auto">
            <a:xfrm rot="-5400000">
              <a:off x="1808" y="2611"/>
              <a:ext cx="0" cy="58"/>
            </a:xfrm>
            <a:prstGeom prst="line">
              <a:avLst/>
            </a:prstGeom>
            <a:noFill/>
            <a:ln w="25400">
              <a:solidFill>
                <a:srgbClr val="FFCC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718" name="Line 74"/>
            <p:cNvSpPr>
              <a:spLocks noChangeShapeType="1"/>
            </p:cNvSpPr>
            <p:nvPr/>
          </p:nvSpPr>
          <p:spPr bwMode="auto">
            <a:xfrm>
              <a:off x="4704" y="910"/>
              <a:ext cx="0" cy="58"/>
            </a:xfrm>
            <a:prstGeom prst="line">
              <a:avLst/>
            </a:prstGeom>
            <a:noFill/>
            <a:ln w="25400">
              <a:solidFill>
                <a:srgbClr val="FF66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719" name="Line 75"/>
            <p:cNvSpPr>
              <a:spLocks noChangeShapeType="1"/>
            </p:cNvSpPr>
            <p:nvPr/>
          </p:nvSpPr>
          <p:spPr bwMode="auto">
            <a:xfrm>
              <a:off x="4752" y="910"/>
              <a:ext cx="0" cy="58"/>
            </a:xfrm>
            <a:prstGeom prst="line">
              <a:avLst/>
            </a:prstGeom>
            <a:noFill/>
            <a:ln w="25400">
              <a:solidFill>
                <a:srgbClr val="FF66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720" name="Line 76"/>
            <p:cNvSpPr>
              <a:spLocks noChangeShapeType="1"/>
            </p:cNvSpPr>
            <p:nvPr/>
          </p:nvSpPr>
          <p:spPr bwMode="auto">
            <a:xfrm>
              <a:off x="4808" y="910"/>
              <a:ext cx="0" cy="58"/>
            </a:xfrm>
            <a:prstGeom prst="line">
              <a:avLst/>
            </a:prstGeom>
            <a:noFill/>
            <a:ln w="25400">
              <a:solidFill>
                <a:srgbClr val="FF66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721" name="Line 77"/>
            <p:cNvSpPr>
              <a:spLocks noChangeShapeType="1"/>
            </p:cNvSpPr>
            <p:nvPr/>
          </p:nvSpPr>
          <p:spPr bwMode="auto">
            <a:xfrm>
              <a:off x="5112" y="910"/>
              <a:ext cx="0" cy="58"/>
            </a:xfrm>
            <a:prstGeom prst="line">
              <a:avLst/>
            </a:prstGeom>
            <a:noFill/>
            <a:ln w="25400">
              <a:solidFill>
                <a:srgbClr val="FF66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722" name="Line 78"/>
            <p:cNvSpPr>
              <a:spLocks noChangeShapeType="1"/>
            </p:cNvSpPr>
            <p:nvPr/>
          </p:nvSpPr>
          <p:spPr bwMode="auto">
            <a:xfrm rot="-5400000">
              <a:off x="2488" y="3104"/>
              <a:ext cx="0" cy="58"/>
            </a:xfrm>
            <a:prstGeom prst="line">
              <a:avLst/>
            </a:prstGeom>
            <a:noFill/>
            <a:ln w="25400">
              <a:solidFill>
                <a:srgbClr val="FF66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723" name="Line 79"/>
            <p:cNvSpPr>
              <a:spLocks noChangeShapeType="1"/>
            </p:cNvSpPr>
            <p:nvPr/>
          </p:nvSpPr>
          <p:spPr bwMode="auto">
            <a:xfrm rot="-5400000">
              <a:off x="2486" y="3605"/>
              <a:ext cx="0" cy="58"/>
            </a:xfrm>
            <a:prstGeom prst="line">
              <a:avLst/>
            </a:prstGeom>
            <a:noFill/>
            <a:ln w="25400">
              <a:solidFill>
                <a:srgbClr val="FF66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724" name="Text Box 80"/>
            <p:cNvSpPr txBox="1">
              <a:spLocks noChangeArrowheads="1"/>
            </p:cNvSpPr>
            <p:nvPr/>
          </p:nvSpPr>
          <p:spPr bwMode="auto">
            <a:xfrm rot="-5400000">
              <a:off x="5043" y="1245"/>
              <a:ext cx="464" cy="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/>
              <a:r>
                <a:rPr lang="en-US" sz="900" b="1"/>
                <a:t>TILE_WIDTH</a:t>
              </a:r>
            </a:p>
          </p:txBody>
        </p:sp>
        <p:sp>
          <p:nvSpPr>
            <p:cNvPr id="26725" name="Text Box 81"/>
            <p:cNvSpPr txBox="1">
              <a:spLocks noChangeArrowheads="1"/>
            </p:cNvSpPr>
            <p:nvPr/>
          </p:nvSpPr>
          <p:spPr bwMode="auto">
            <a:xfrm rot="-5400000">
              <a:off x="5131" y="1695"/>
              <a:ext cx="464" cy="25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/>
              <a:r>
                <a:rPr lang="en-US" sz="900" b="1"/>
                <a:t>TILE_WIDTH</a:t>
              </a:r>
              <a:endParaRPr lang="en-US" sz="900" b="1">
                <a:latin typeface="Arial" pitchFamily="34" charset="0"/>
              </a:endParaRPr>
            </a:p>
            <a:p>
              <a:pPr algn="ctr" eaLnBrk="1" hangingPunct="1"/>
              <a:endParaRPr lang="en-US" sz="1800">
                <a:latin typeface="Arial" pitchFamily="34" charset="0"/>
              </a:endParaRPr>
            </a:p>
          </p:txBody>
        </p:sp>
        <p:sp>
          <p:nvSpPr>
            <p:cNvPr id="26726" name="Text Box 82"/>
            <p:cNvSpPr txBox="1">
              <a:spLocks noChangeArrowheads="1"/>
            </p:cNvSpPr>
            <p:nvPr/>
          </p:nvSpPr>
          <p:spPr bwMode="auto">
            <a:xfrm rot="-5400000">
              <a:off x="5064" y="3309"/>
              <a:ext cx="512" cy="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/>
              <a:r>
                <a:rPr lang="en-US" sz="900" b="1"/>
                <a:t>TILE_WIDTHE</a:t>
              </a:r>
              <a:endParaRPr lang="en-US" sz="900">
                <a:latin typeface="Arial" pitchFamily="34" charset="0"/>
              </a:endParaRPr>
            </a:p>
          </p:txBody>
        </p:sp>
        <p:sp>
          <p:nvSpPr>
            <p:cNvPr id="26727" name="Text Box 83"/>
            <p:cNvSpPr txBox="1">
              <a:spLocks noChangeArrowheads="1"/>
            </p:cNvSpPr>
            <p:nvPr/>
          </p:nvSpPr>
          <p:spPr bwMode="auto">
            <a:xfrm rot="-5400000">
              <a:off x="5405" y="3283"/>
              <a:ext cx="256" cy="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/>
              <a:r>
                <a:rPr lang="en-US" sz="900" b="1"/>
                <a:t>WIDTH</a:t>
              </a:r>
              <a:endParaRPr lang="en-US" sz="900" b="1">
                <a:latin typeface="Arial" pitchFamily="34" charset="0"/>
              </a:endParaRPr>
            </a:p>
          </p:txBody>
        </p:sp>
        <p:sp>
          <p:nvSpPr>
            <p:cNvPr id="26728" name="Text Box 84"/>
            <p:cNvSpPr txBox="1">
              <a:spLocks noChangeArrowheads="1"/>
            </p:cNvSpPr>
            <p:nvPr/>
          </p:nvSpPr>
          <p:spPr bwMode="auto">
            <a:xfrm rot="-5400000">
              <a:off x="5387" y="1525"/>
              <a:ext cx="256" cy="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/>
              <a:r>
                <a:rPr lang="en-US" sz="900" b="1"/>
                <a:t>WIDTH</a:t>
              </a:r>
              <a:endParaRPr lang="en-US" sz="900" b="1">
                <a:latin typeface="Arial" pitchFamily="34" charset="0"/>
              </a:endParaRPr>
            </a:p>
          </p:txBody>
        </p:sp>
        <p:sp>
          <p:nvSpPr>
            <p:cNvPr id="26729" name="Text Box 85"/>
            <p:cNvSpPr txBox="1">
              <a:spLocks noChangeArrowheads="1"/>
            </p:cNvSpPr>
            <p:nvPr/>
          </p:nvSpPr>
          <p:spPr bwMode="auto">
            <a:xfrm>
              <a:off x="2544" y="3120"/>
              <a:ext cx="517" cy="501"/>
            </a:xfrm>
            <a:prstGeom prst="rect">
              <a:avLst/>
            </a:prstGeom>
            <a:solidFill>
              <a:srgbClr val="000080"/>
            </a:solidFill>
            <a:ln w="9525">
              <a:solidFill>
                <a:srgbClr val="969696"/>
              </a:solidFill>
              <a:miter lim="800000"/>
              <a:headEnd/>
              <a:tailEnd/>
            </a:ln>
          </p:spPr>
          <p:txBody>
            <a:bodyPr lIns="0" tIns="0" rIns="0" bIns="0"/>
            <a:lstStyle>
              <a:lvl1pPr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endParaRPr lang="en-US" sz="1800">
                <a:latin typeface="Arial" pitchFamily="34" charset="0"/>
              </a:endParaRPr>
            </a:p>
          </p:txBody>
        </p:sp>
        <p:sp>
          <p:nvSpPr>
            <p:cNvPr id="26730" name="Text Box 86"/>
            <p:cNvSpPr txBox="1">
              <a:spLocks noChangeArrowheads="1"/>
            </p:cNvSpPr>
            <p:nvPr/>
          </p:nvSpPr>
          <p:spPr bwMode="auto">
            <a:xfrm>
              <a:off x="4656" y="1008"/>
              <a:ext cx="513" cy="555"/>
            </a:xfrm>
            <a:prstGeom prst="rect">
              <a:avLst/>
            </a:prstGeom>
            <a:solidFill>
              <a:srgbClr val="000080"/>
            </a:solidFill>
            <a:ln w="9525">
              <a:solidFill>
                <a:srgbClr val="969696"/>
              </a:solidFill>
              <a:miter lim="800000"/>
              <a:headEnd/>
              <a:tailEnd/>
            </a:ln>
          </p:spPr>
          <p:txBody>
            <a:bodyPr lIns="0" tIns="0" rIns="0" bIns="0"/>
            <a:lstStyle>
              <a:lvl1pPr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endParaRPr lang="en-US" sz="1800">
                <a:latin typeface="Arial" pitchFamily="34" charset="0"/>
              </a:endParaRPr>
            </a:p>
          </p:txBody>
        </p:sp>
        <p:sp>
          <p:nvSpPr>
            <p:cNvPr id="26731" name="Text Box 87"/>
            <p:cNvSpPr txBox="1">
              <a:spLocks noChangeArrowheads="1"/>
            </p:cNvSpPr>
            <p:nvPr/>
          </p:nvSpPr>
          <p:spPr bwMode="auto">
            <a:xfrm>
              <a:off x="2544" y="3476"/>
              <a:ext cx="1518" cy="50"/>
            </a:xfrm>
            <a:prstGeom prst="rect">
              <a:avLst/>
            </a:prstGeom>
            <a:solidFill>
              <a:srgbClr val="FFCC00"/>
            </a:solidFill>
            <a:ln w="9525">
              <a:solidFill>
                <a:srgbClr val="969696"/>
              </a:solidFill>
              <a:miter lim="800000"/>
              <a:headEnd/>
              <a:tailEnd/>
            </a:ln>
          </p:spPr>
          <p:txBody>
            <a:bodyPr lIns="0" tIns="91440" rIns="0" bIns="0"/>
            <a:lstStyle>
              <a:lvl1pPr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endParaRPr lang="en-US" sz="1800">
                <a:latin typeface="Arial" pitchFamily="34" charset="0"/>
              </a:endParaRPr>
            </a:p>
          </p:txBody>
        </p:sp>
        <p:sp>
          <p:nvSpPr>
            <p:cNvPr id="26732" name="Text Box 88"/>
            <p:cNvSpPr txBox="1">
              <a:spLocks noChangeArrowheads="1"/>
            </p:cNvSpPr>
            <p:nvPr/>
          </p:nvSpPr>
          <p:spPr bwMode="auto">
            <a:xfrm>
              <a:off x="4944" y="1008"/>
              <a:ext cx="48" cy="1536"/>
            </a:xfrm>
            <a:prstGeom prst="rect">
              <a:avLst/>
            </a:prstGeom>
            <a:solidFill>
              <a:srgbClr val="FFCC00"/>
            </a:solidFill>
            <a:ln w="9525">
              <a:solidFill>
                <a:srgbClr val="969696"/>
              </a:solidFill>
              <a:miter lim="800000"/>
              <a:headEnd/>
              <a:tailEnd/>
            </a:ln>
          </p:spPr>
          <p:txBody>
            <a:bodyPr lIns="0" tIns="91440" rIns="0" bIns="0"/>
            <a:lstStyle>
              <a:lvl1pPr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 sz="2400">
                  <a:solidFill>
                    <a:schemeClr val="bg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endParaRPr lang="en-US" sz="1800">
                <a:latin typeface="Arial" pitchFamily="34" charset="0"/>
              </a:endParaRPr>
            </a:p>
          </p:txBody>
        </p:sp>
      </p:grpSp>
      <p:sp>
        <p:nvSpPr>
          <p:cNvPr id="26628" name="Rectangle 89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034338" cy="579437"/>
          </a:xfrm>
        </p:spPr>
        <p:txBody>
          <a:bodyPr/>
          <a:lstStyle/>
          <a:p>
            <a:pPr eaLnBrk="1" hangingPunct="1"/>
            <a:r>
              <a:rPr lang="en-US" dirty="0" smtClean="0"/>
              <a:t>Loading an Input Tile</a:t>
            </a:r>
          </a:p>
        </p:txBody>
      </p:sp>
      <p:sp>
        <p:nvSpPr>
          <p:cNvPr id="26629" name="Rectangle 91"/>
          <p:cNvSpPr>
            <a:spLocks noChangeArrowheads="1"/>
          </p:cNvSpPr>
          <p:nvPr/>
        </p:nvSpPr>
        <p:spPr bwMode="auto">
          <a:xfrm rot="-5400000">
            <a:off x="4021138" y="6675438"/>
            <a:ext cx="182562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30" name="Line 92"/>
          <p:cNvSpPr>
            <a:spLocks noChangeShapeType="1"/>
          </p:cNvSpPr>
          <p:nvPr/>
        </p:nvSpPr>
        <p:spPr bwMode="auto">
          <a:xfrm>
            <a:off x="6553200" y="2514600"/>
            <a:ext cx="76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31" name="Line 93"/>
          <p:cNvSpPr>
            <a:spLocks noChangeShapeType="1"/>
          </p:cNvSpPr>
          <p:nvPr/>
        </p:nvSpPr>
        <p:spPr bwMode="auto">
          <a:xfrm>
            <a:off x="7315200" y="1600200"/>
            <a:ext cx="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32" name="Text Box 94"/>
          <p:cNvSpPr txBox="1">
            <a:spLocks noChangeArrowheads="1"/>
          </p:cNvSpPr>
          <p:nvPr/>
        </p:nvSpPr>
        <p:spPr bwMode="auto">
          <a:xfrm>
            <a:off x="6858000" y="1828800"/>
            <a:ext cx="4191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bg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bg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bg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bg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/>
              <a:t>m</a:t>
            </a:r>
          </a:p>
        </p:txBody>
      </p:sp>
      <p:sp>
        <p:nvSpPr>
          <p:cNvPr id="26633" name="Line 95"/>
          <p:cNvSpPr>
            <a:spLocks noChangeShapeType="1"/>
          </p:cNvSpPr>
          <p:nvPr/>
        </p:nvSpPr>
        <p:spPr bwMode="auto">
          <a:xfrm>
            <a:off x="7772400" y="24384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34" name="Text Box 96"/>
          <p:cNvSpPr txBox="1">
            <a:spLocks noChangeArrowheads="1"/>
          </p:cNvSpPr>
          <p:nvPr/>
        </p:nvSpPr>
        <p:spPr bwMode="auto">
          <a:xfrm>
            <a:off x="7451725" y="2405063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bg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bg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bg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bg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/>
              <a:t>k</a:t>
            </a:r>
          </a:p>
        </p:txBody>
      </p:sp>
      <p:sp>
        <p:nvSpPr>
          <p:cNvPr id="26635" name="Text Box 97"/>
          <p:cNvSpPr txBox="1">
            <a:spLocks noChangeArrowheads="1"/>
          </p:cNvSpPr>
          <p:nvPr/>
        </p:nvSpPr>
        <p:spPr bwMode="auto">
          <a:xfrm>
            <a:off x="6689725" y="2405063"/>
            <a:ext cx="4889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bg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bg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bg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bg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/>
              <a:t>bx</a:t>
            </a:r>
          </a:p>
        </p:txBody>
      </p:sp>
      <p:sp>
        <p:nvSpPr>
          <p:cNvPr id="26636" name="Line 98"/>
          <p:cNvSpPr>
            <a:spLocks noChangeShapeType="1"/>
          </p:cNvSpPr>
          <p:nvPr/>
        </p:nvSpPr>
        <p:spPr bwMode="auto">
          <a:xfrm>
            <a:off x="4876800" y="4038600"/>
            <a:ext cx="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37" name="Text Box 99"/>
          <p:cNvSpPr txBox="1">
            <a:spLocks noChangeArrowheads="1"/>
          </p:cNvSpPr>
          <p:nvPr/>
        </p:nvSpPr>
        <p:spPr bwMode="auto">
          <a:xfrm>
            <a:off x="4860925" y="4157663"/>
            <a:ext cx="4905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bg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bg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bg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bg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/>
              <a:t>by</a:t>
            </a:r>
          </a:p>
        </p:txBody>
      </p:sp>
      <p:sp>
        <p:nvSpPr>
          <p:cNvPr id="26638" name="Line 100"/>
          <p:cNvSpPr>
            <a:spLocks noChangeShapeType="1"/>
          </p:cNvSpPr>
          <p:nvPr/>
        </p:nvSpPr>
        <p:spPr bwMode="auto">
          <a:xfrm>
            <a:off x="4876800" y="54102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39" name="Text Box 101"/>
          <p:cNvSpPr txBox="1">
            <a:spLocks noChangeArrowheads="1"/>
          </p:cNvSpPr>
          <p:nvPr/>
        </p:nvSpPr>
        <p:spPr bwMode="auto">
          <a:xfrm>
            <a:off x="4937125" y="5072063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bg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bg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bg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bg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/>
              <a:t>k</a:t>
            </a:r>
          </a:p>
        </p:txBody>
      </p:sp>
      <p:sp>
        <p:nvSpPr>
          <p:cNvPr id="26640" name="Line 102"/>
          <p:cNvSpPr>
            <a:spLocks noChangeShapeType="1"/>
          </p:cNvSpPr>
          <p:nvPr/>
        </p:nvSpPr>
        <p:spPr bwMode="auto">
          <a:xfrm>
            <a:off x="4038600" y="4876800"/>
            <a:ext cx="838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41" name="Text Box 103"/>
          <p:cNvSpPr txBox="1">
            <a:spLocks noChangeArrowheads="1"/>
          </p:cNvSpPr>
          <p:nvPr/>
        </p:nvSpPr>
        <p:spPr bwMode="auto">
          <a:xfrm>
            <a:off x="4175125" y="4462463"/>
            <a:ext cx="4191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bg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bg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bg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bg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/>
              <a:t>m</a:t>
            </a:r>
          </a:p>
        </p:txBody>
      </p:sp>
      <p:sp>
        <p:nvSpPr>
          <p:cNvPr id="26643" name="TextBox 106"/>
          <p:cNvSpPr txBox="1">
            <a:spLocks noChangeArrowheads="1"/>
          </p:cNvSpPr>
          <p:nvPr/>
        </p:nvSpPr>
        <p:spPr bwMode="auto">
          <a:xfrm>
            <a:off x="304800" y="5410200"/>
            <a:ext cx="346551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bg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bg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bg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bg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800" b="1"/>
              <a:t>Row = by * TILE_WIDTH +ty</a:t>
            </a:r>
          </a:p>
        </p:txBody>
      </p:sp>
      <p:sp>
        <p:nvSpPr>
          <p:cNvPr id="26644" name="Rectangle 1"/>
          <p:cNvSpPr>
            <a:spLocks noChangeArrowheads="1"/>
          </p:cNvSpPr>
          <p:nvPr/>
        </p:nvSpPr>
        <p:spPr bwMode="auto">
          <a:xfrm>
            <a:off x="5380038" y="5524500"/>
            <a:ext cx="66675" cy="76200"/>
          </a:xfrm>
          <a:prstGeom prst="rect">
            <a:avLst/>
          </a:prstGeom>
          <a:solidFill>
            <a:srgbClr val="00B8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6645" name="Rectangle 3"/>
          <p:cNvSpPr>
            <a:spLocks noChangeArrowheads="1"/>
          </p:cNvSpPr>
          <p:nvPr/>
        </p:nvSpPr>
        <p:spPr bwMode="auto">
          <a:xfrm>
            <a:off x="7854950" y="3071813"/>
            <a:ext cx="80963" cy="60325"/>
          </a:xfrm>
          <a:prstGeom prst="rect">
            <a:avLst/>
          </a:prstGeom>
          <a:solidFill>
            <a:srgbClr val="00B8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6646" name="TextBox 2"/>
          <p:cNvSpPr txBox="1">
            <a:spLocks noChangeArrowheads="1"/>
          </p:cNvSpPr>
          <p:nvPr/>
        </p:nvSpPr>
        <p:spPr bwMode="auto">
          <a:xfrm>
            <a:off x="885825" y="1931988"/>
            <a:ext cx="4939173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bg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bg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bg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bg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dirty="0" smtClean="0">
                <a:solidFill>
                  <a:schemeClr val="tx1"/>
                </a:solidFill>
              </a:rPr>
              <a:t>Accessing tile 1 in </a:t>
            </a:r>
            <a:r>
              <a:rPr lang="en-US" dirty="0">
                <a:solidFill>
                  <a:schemeClr val="tx1"/>
                </a:solidFill>
              </a:rPr>
              <a:t>2D indexing:</a:t>
            </a:r>
          </a:p>
          <a:p>
            <a:pPr eaLnBrk="1" hangingPunct="1"/>
            <a:r>
              <a:rPr lang="en-US" dirty="0">
                <a:solidFill>
                  <a:schemeClr val="tx1"/>
                </a:solidFill>
              </a:rPr>
              <a:t>	M[Row][1*</a:t>
            </a:r>
            <a:r>
              <a:rPr lang="en-US" dirty="0" err="1">
                <a:solidFill>
                  <a:schemeClr val="tx1"/>
                </a:solidFill>
              </a:rPr>
              <a:t>TILE_WIDTH+tx</a:t>
            </a:r>
            <a:r>
              <a:rPr lang="en-US" dirty="0">
                <a:solidFill>
                  <a:schemeClr val="tx1"/>
                </a:solidFill>
              </a:rPr>
              <a:t>]</a:t>
            </a:r>
          </a:p>
          <a:p>
            <a:pPr eaLnBrk="1" hangingPunct="1"/>
            <a:r>
              <a:rPr lang="en-US" dirty="0">
                <a:solidFill>
                  <a:schemeClr val="tx1"/>
                </a:solidFill>
              </a:rPr>
              <a:t>	N[1*</a:t>
            </a:r>
            <a:r>
              <a:rPr lang="en-US" dirty="0" err="1">
                <a:solidFill>
                  <a:schemeClr val="tx1"/>
                </a:solidFill>
              </a:rPr>
              <a:t>TILE_WIDTH+ty</a:t>
            </a:r>
            <a:r>
              <a:rPr lang="en-US" dirty="0">
                <a:solidFill>
                  <a:schemeClr val="tx1"/>
                </a:solidFill>
              </a:rPr>
              <a:t>][Col]</a:t>
            </a:r>
          </a:p>
        </p:txBody>
      </p:sp>
    </p:spTree>
    <p:extLst>
      <p:ext uri="{BB962C8B-B14F-4D97-AF65-F5344CB8AC3E}">
        <p14:creationId xmlns:p14="http://schemas.microsoft.com/office/powerpoint/2010/main" val="3161417407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91"/>
          <p:cNvSpPr>
            <a:spLocks noChangeArrowheads="1"/>
          </p:cNvSpPr>
          <p:nvPr/>
        </p:nvSpPr>
        <p:spPr bwMode="auto">
          <a:xfrm rot="-5400000">
            <a:off x="3716338" y="6446838"/>
            <a:ext cx="182562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6388" name="Group 1"/>
          <p:cNvGrpSpPr>
            <a:grpSpLocks/>
          </p:cNvGrpSpPr>
          <p:nvPr/>
        </p:nvGrpSpPr>
        <p:grpSpPr bwMode="auto">
          <a:xfrm>
            <a:off x="2872581" y="966787"/>
            <a:ext cx="6248400" cy="5437188"/>
            <a:chOff x="1066800" y="457200"/>
            <a:chExt cx="6248400" cy="5437187"/>
          </a:xfrm>
        </p:grpSpPr>
        <p:grpSp>
          <p:nvGrpSpPr>
            <p:cNvPr id="16389" name="Group 2"/>
            <p:cNvGrpSpPr>
              <a:grpSpLocks/>
            </p:cNvGrpSpPr>
            <p:nvPr/>
          </p:nvGrpSpPr>
          <p:grpSpPr bwMode="auto">
            <a:xfrm>
              <a:off x="2209800" y="890587"/>
              <a:ext cx="5105400" cy="5003800"/>
              <a:chOff x="2544" y="1008"/>
              <a:chExt cx="3216" cy="3152"/>
            </a:xfrm>
          </p:grpSpPr>
          <p:sp>
            <p:nvSpPr>
              <p:cNvPr id="16405" name="Text Box 3"/>
              <p:cNvSpPr txBox="1">
                <a:spLocks noChangeArrowheads="1"/>
              </p:cNvSpPr>
              <p:nvPr/>
            </p:nvSpPr>
            <p:spPr bwMode="auto">
              <a:xfrm>
                <a:off x="2544" y="2562"/>
                <a:ext cx="1536" cy="1566"/>
              </a:xfrm>
              <a:prstGeom prst="rect">
                <a:avLst/>
              </a:prstGeom>
              <a:solidFill>
                <a:srgbClr val="99FF66"/>
              </a:solidFill>
              <a:ln w="9525">
                <a:solidFill>
                  <a:srgbClr val="969696"/>
                </a:solidFill>
                <a:miter lim="800000"/>
                <a:headEnd/>
                <a:tailEnd/>
              </a:ln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9pPr>
              </a:lstStyle>
              <a:p>
                <a:pPr eaLnBrk="1" hangingPunct="1"/>
                <a:r>
                  <a:rPr lang="en-US" sz="1200" b="1"/>
                  <a:t>d_M</a:t>
                </a:r>
                <a:endParaRPr lang="en-US"/>
              </a:p>
            </p:txBody>
          </p:sp>
          <p:sp>
            <p:nvSpPr>
              <p:cNvPr id="16406" name="Text Box 4"/>
              <p:cNvSpPr txBox="1">
                <a:spLocks noChangeArrowheads="1"/>
              </p:cNvSpPr>
              <p:nvPr/>
            </p:nvSpPr>
            <p:spPr bwMode="auto">
              <a:xfrm>
                <a:off x="3291" y="3127"/>
                <a:ext cx="517" cy="501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rgbClr val="969696"/>
                </a:solidFill>
                <a:miter lim="800000"/>
                <a:headEnd/>
                <a:tailEnd/>
              </a:ln>
            </p:spPr>
            <p:txBody>
              <a:bodyPr lIns="0" tIns="0" rIns="0" bIns="0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9pPr>
              </a:lstStyle>
              <a:p>
                <a:pPr eaLnBrk="1" hangingPunct="1"/>
                <a:endParaRPr lang="en-US"/>
              </a:p>
            </p:txBody>
          </p:sp>
          <p:sp>
            <p:nvSpPr>
              <p:cNvPr id="16407" name="Text Box 5"/>
              <p:cNvSpPr txBox="1">
                <a:spLocks noChangeArrowheads="1"/>
              </p:cNvSpPr>
              <p:nvPr/>
            </p:nvSpPr>
            <p:spPr bwMode="auto">
              <a:xfrm>
                <a:off x="4128" y="1008"/>
                <a:ext cx="1632" cy="1536"/>
              </a:xfrm>
              <a:prstGeom prst="rect">
                <a:avLst/>
              </a:prstGeom>
              <a:solidFill>
                <a:srgbClr val="99FF66"/>
              </a:solidFill>
              <a:ln w="9525">
                <a:solidFill>
                  <a:srgbClr val="969696"/>
                </a:solidFill>
                <a:miter lim="800000"/>
                <a:headEnd/>
                <a:tailEnd/>
              </a:ln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9pPr>
              </a:lstStyle>
              <a:p>
                <a:pPr eaLnBrk="1" hangingPunct="1"/>
                <a:r>
                  <a:rPr lang="en-US" sz="1200" b="1"/>
                  <a:t>d_N</a:t>
                </a:r>
                <a:endParaRPr lang="en-US"/>
              </a:p>
            </p:txBody>
          </p:sp>
          <p:sp>
            <p:nvSpPr>
              <p:cNvPr id="16408" name="Text Box 6"/>
              <p:cNvSpPr txBox="1">
                <a:spLocks noChangeArrowheads="1"/>
              </p:cNvSpPr>
              <p:nvPr/>
            </p:nvSpPr>
            <p:spPr bwMode="auto">
              <a:xfrm>
                <a:off x="4673" y="1825"/>
                <a:ext cx="513" cy="555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rgbClr val="969696"/>
                </a:solidFill>
                <a:miter lim="800000"/>
                <a:headEnd/>
                <a:tailEnd/>
              </a:ln>
            </p:spPr>
            <p:txBody>
              <a:bodyPr lIns="0" tIns="0" rIns="0" bIns="0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9pPr>
              </a:lstStyle>
              <a:p>
                <a:pPr eaLnBrk="1" hangingPunct="1"/>
                <a:endParaRPr lang="en-US"/>
              </a:p>
            </p:txBody>
          </p:sp>
          <p:sp>
            <p:nvSpPr>
              <p:cNvPr id="16409" name="Text Box 7"/>
              <p:cNvSpPr txBox="1">
                <a:spLocks noChangeArrowheads="1"/>
              </p:cNvSpPr>
              <p:nvPr/>
            </p:nvSpPr>
            <p:spPr bwMode="auto">
              <a:xfrm>
                <a:off x="4128" y="2565"/>
                <a:ext cx="1632" cy="1563"/>
              </a:xfrm>
              <a:prstGeom prst="rect">
                <a:avLst/>
              </a:prstGeom>
              <a:solidFill>
                <a:srgbClr val="99FF66"/>
              </a:solidFill>
              <a:ln w="9525" algn="ctr">
                <a:solidFill>
                  <a:srgbClr val="969696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9pPr>
              </a:lstStyle>
              <a:p>
                <a:pPr eaLnBrk="1" hangingPunct="1"/>
                <a:r>
                  <a:rPr lang="en-US" sz="1200" b="1"/>
                  <a:t>d_P</a:t>
                </a:r>
                <a:endParaRPr lang="en-US"/>
              </a:p>
            </p:txBody>
          </p:sp>
          <p:sp>
            <p:nvSpPr>
              <p:cNvPr id="16410" name="Text Box 8"/>
              <p:cNvSpPr txBox="1">
                <a:spLocks noChangeArrowheads="1"/>
              </p:cNvSpPr>
              <p:nvPr/>
            </p:nvSpPr>
            <p:spPr bwMode="auto">
              <a:xfrm>
                <a:off x="4650" y="3103"/>
                <a:ext cx="519" cy="518"/>
              </a:xfrm>
              <a:prstGeom prst="rect">
                <a:avLst/>
              </a:prstGeom>
              <a:solidFill>
                <a:srgbClr val="FFCC00"/>
              </a:solidFill>
              <a:ln w="9525">
                <a:solidFill>
                  <a:srgbClr val="969696"/>
                </a:solidFill>
                <a:miter lim="800000"/>
                <a:headEnd/>
                <a:tailEnd/>
              </a:ln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9pPr>
              </a:lstStyle>
              <a:p>
                <a:pPr eaLnBrk="1" hangingPunct="1"/>
                <a:r>
                  <a:rPr lang="en-US" sz="1200" b="1">
                    <a:solidFill>
                      <a:schemeClr val="bg1"/>
                    </a:solidFill>
                  </a:rPr>
                  <a:t>Pd</a:t>
                </a:r>
                <a:r>
                  <a:rPr lang="en-US" sz="1200" b="1" baseline="-25000">
                    <a:solidFill>
                      <a:schemeClr val="bg1"/>
                    </a:solidFill>
                  </a:rPr>
                  <a:t>sub</a:t>
                </a:r>
                <a:endParaRPr lang="en-US">
                  <a:solidFill>
                    <a:schemeClr val="bg1"/>
                  </a:solidFill>
                </a:endParaRPr>
              </a:p>
            </p:txBody>
          </p:sp>
          <p:sp>
            <p:nvSpPr>
              <p:cNvPr id="16411" name="Line 9"/>
              <p:cNvSpPr>
                <a:spLocks noChangeShapeType="1"/>
              </p:cNvSpPr>
              <p:nvPr/>
            </p:nvSpPr>
            <p:spPr bwMode="auto">
              <a:xfrm>
                <a:off x="4650" y="2520"/>
                <a:ext cx="0" cy="577"/>
              </a:xfrm>
              <a:prstGeom prst="line">
                <a:avLst/>
              </a:prstGeom>
              <a:noFill/>
              <a:ln w="9525">
                <a:solidFill>
                  <a:srgbClr val="969696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412" name="Line 10"/>
              <p:cNvSpPr>
                <a:spLocks noChangeShapeType="1"/>
              </p:cNvSpPr>
              <p:nvPr/>
            </p:nvSpPr>
            <p:spPr bwMode="auto">
              <a:xfrm>
                <a:off x="5165" y="2526"/>
                <a:ext cx="0" cy="576"/>
              </a:xfrm>
              <a:prstGeom prst="line">
                <a:avLst/>
              </a:prstGeom>
              <a:noFill/>
              <a:ln w="9525">
                <a:solidFill>
                  <a:srgbClr val="969696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413" name="Line 11"/>
              <p:cNvSpPr>
                <a:spLocks noChangeShapeType="1"/>
              </p:cNvSpPr>
              <p:nvPr/>
            </p:nvSpPr>
            <p:spPr bwMode="auto">
              <a:xfrm>
                <a:off x="4062" y="3108"/>
                <a:ext cx="588" cy="0"/>
              </a:xfrm>
              <a:prstGeom prst="line">
                <a:avLst/>
              </a:prstGeom>
              <a:noFill/>
              <a:ln w="9525">
                <a:solidFill>
                  <a:srgbClr val="969696"/>
                </a:solidFill>
                <a:prstDash val="dash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414" name="Line 12"/>
              <p:cNvSpPr>
                <a:spLocks noChangeShapeType="1"/>
              </p:cNvSpPr>
              <p:nvPr/>
            </p:nvSpPr>
            <p:spPr bwMode="auto">
              <a:xfrm>
                <a:off x="4062" y="3617"/>
                <a:ext cx="588" cy="1"/>
              </a:xfrm>
              <a:prstGeom prst="line">
                <a:avLst/>
              </a:prstGeom>
              <a:noFill/>
              <a:ln w="9525">
                <a:solidFill>
                  <a:srgbClr val="969696"/>
                </a:solidFill>
                <a:prstDash val="dash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415" name="Line 13"/>
              <p:cNvSpPr>
                <a:spLocks noChangeShapeType="1"/>
              </p:cNvSpPr>
              <p:nvPr/>
            </p:nvSpPr>
            <p:spPr bwMode="auto">
              <a:xfrm>
                <a:off x="4968" y="2506"/>
                <a:ext cx="1" cy="985"/>
              </a:xfrm>
              <a:prstGeom prst="line">
                <a:avLst/>
              </a:prstGeom>
              <a:noFill/>
              <a:ln w="9525">
                <a:solidFill>
                  <a:srgbClr val="969696"/>
                </a:solidFill>
                <a:prstDash val="dash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416" name="Line 14"/>
              <p:cNvSpPr>
                <a:spLocks noChangeShapeType="1"/>
              </p:cNvSpPr>
              <p:nvPr/>
            </p:nvSpPr>
            <p:spPr bwMode="auto">
              <a:xfrm>
                <a:off x="4934" y="2503"/>
                <a:ext cx="0" cy="983"/>
              </a:xfrm>
              <a:prstGeom prst="line">
                <a:avLst/>
              </a:prstGeom>
              <a:noFill/>
              <a:ln w="9525">
                <a:solidFill>
                  <a:srgbClr val="969696"/>
                </a:solidFill>
                <a:prstDash val="dash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417" name="Line 15"/>
              <p:cNvSpPr>
                <a:spLocks noChangeShapeType="1"/>
              </p:cNvSpPr>
              <p:nvPr/>
            </p:nvSpPr>
            <p:spPr bwMode="auto">
              <a:xfrm flipH="1">
                <a:off x="3539" y="3099"/>
                <a:ext cx="0" cy="518"/>
              </a:xfrm>
              <a:prstGeom prst="line">
                <a:avLst/>
              </a:prstGeom>
              <a:noFill/>
              <a:ln w="9525">
                <a:solidFill>
                  <a:srgbClr val="969696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418" name="Line 16"/>
              <p:cNvSpPr>
                <a:spLocks noChangeShapeType="1"/>
              </p:cNvSpPr>
              <p:nvPr/>
            </p:nvSpPr>
            <p:spPr bwMode="auto">
              <a:xfrm flipV="1">
                <a:off x="4650" y="2226"/>
                <a:ext cx="515" cy="1"/>
              </a:xfrm>
              <a:prstGeom prst="line">
                <a:avLst/>
              </a:prstGeom>
              <a:noFill/>
              <a:ln w="9525">
                <a:solidFill>
                  <a:srgbClr val="969696"/>
                </a:solidFill>
                <a:prstDash val="dash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419" name="Line 17"/>
              <p:cNvSpPr>
                <a:spLocks noChangeShapeType="1"/>
              </p:cNvSpPr>
              <p:nvPr/>
            </p:nvSpPr>
            <p:spPr bwMode="auto">
              <a:xfrm>
                <a:off x="5616" y="2559"/>
                <a:ext cx="3" cy="1601"/>
              </a:xfrm>
              <a:prstGeom prst="line">
                <a:avLst/>
              </a:prstGeom>
              <a:noFill/>
              <a:ln w="6350">
                <a:solidFill>
                  <a:srgbClr val="000000"/>
                </a:solidFill>
                <a:round/>
                <a:headEnd type="triangle" w="med" len="med"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420" name="Line 18"/>
              <p:cNvSpPr>
                <a:spLocks noChangeShapeType="1"/>
              </p:cNvSpPr>
              <p:nvPr/>
            </p:nvSpPr>
            <p:spPr bwMode="auto">
              <a:xfrm rot="-5400000" flipH="1" flipV="1">
                <a:off x="4920" y="3240"/>
                <a:ext cx="0" cy="1680"/>
              </a:xfrm>
              <a:prstGeom prst="line">
                <a:avLst/>
              </a:prstGeom>
              <a:noFill/>
              <a:ln w="6350">
                <a:solidFill>
                  <a:srgbClr val="000000"/>
                </a:solidFill>
                <a:round/>
                <a:headEnd type="triangle" w="med" len="med"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421" name="Line 19"/>
              <p:cNvSpPr>
                <a:spLocks noChangeShapeType="1"/>
              </p:cNvSpPr>
              <p:nvPr/>
            </p:nvSpPr>
            <p:spPr bwMode="auto">
              <a:xfrm>
                <a:off x="5240" y="3101"/>
                <a:ext cx="4" cy="518"/>
              </a:xfrm>
              <a:prstGeom prst="line">
                <a:avLst/>
              </a:prstGeom>
              <a:noFill/>
              <a:ln w="6350">
                <a:solidFill>
                  <a:srgbClr val="000000"/>
                </a:solidFill>
                <a:round/>
                <a:headEnd type="triangle" w="med" len="med"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422" name="Line 20"/>
              <p:cNvSpPr>
                <a:spLocks noChangeShapeType="1"/>
              </p:cNvSpPr>
              <p:nvPr/>
            </p:nvSpPr>
            <p:spPr bwMode="auto">
              <a:xfrm rot="-5400000">
                <a:off x="4904" y="3440"/>
                <a:ext cx="4" cy="519"/>
              </a:xfrm>
              <a:prstGeom prst="line">
                <a:avLst/>
              </a:prstGeom>
              <a:noFill/>
              <a:ln w="6350">
                <a:solidFill>
                  <a:srgbClr val="000000"/>
                </a:solidFill>
                <a:round/>
                <a:headEnd type="triangle" w="med" len="med"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423" name="Text Box 21"/>
              <p:cNvSpPr txBox="1">
                <a:spLocks noChangeArrowheads="1"/>
              </p:cNvSpPr>
              <p:nvPr/>
            </p:nvSpPr>
            <p:spPr bwMode="auto">
              <a:xfrm>
                <a:off x="4673" y="3746"/>
                <a:ext cx="464" cy="8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99CC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969696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9pPr>
              </a:lstStyle>
              <a:p>
                <a:pPr algn="ctr" eaLnBrk="1" hangingPunct="1"/>
                <a:r>
                  <a:rPr lang="en-US" sz="900" b="1">
                    <a:solidFill>
                      <a:schemeClr val="bg1"/>
                    </a:solidFill>
                    <a:latin typeface="Times New Roman" pitchFamily="18" charset="0"/>
                  </a:rPr>
                  <a:t>TILE_WIDTH</a:t>
                </a:r>
              </a:p>
            </p:txBody>
          </p:sp>
          <p:sp>
            <p:nvSpPr>
              <p:cNvPr id="16424" name="Text Box 22"/>
              <p:cNvSpPr txBox="1">
                <a:spLocks noChangeArrowheads="1"/>
              </p:cNvSpPr>
              <p:nvPr/>
            </p:nvSpPr>
            <p:spPr bwMode="auto">
              <a:xfrm>
                <a:off x="4777" y="3950"/>
                <a:ext cx="256" cy="8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99CC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969696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9pPr>
              </a:lstStyle>
              <a:p>
                <a:pPr algn="ctr" eaLnBrk="1" hangingPunct="1"/>
                <a:r>
                  <a:rPr lang="en-US" sz="900" b="1">
                    <a:solidFill>
                      <a:schemeClr val="bg1"/>
                    </a:solidFill>
                    <a:latin typeface="Times New Roman" pitchFamily="18" charset="0"/>
                  </a:rPr>
                  <a:t>WIDTH</a:t>
                </a:r>
                <a:endParaRPr lang="en-US">
                  <a:solidFill>
                    <a:schemeClr val="bg1"/>
                  </a:solidFill>
                </a:endParaRPr>
              </a:p>
            </p:txBody>
          </p:sp>
          <p:sp>
            <p:nvSpPr>
              <p:cNvPr id="16425" name="Text Box 23"/>
              <p:cNvSpPr txBox="1">
                <a:spLocks noChangeArrowheads="1"/>
              </p:cNvSpPr>
              <p:nvPr/>
            </p:nvSpPr>
            <p:spPr bwMode="auto">
              <a:xfrm>
                <a:off x="3410" y="3957"/>
                <a:ext cx="256" cy="8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99CC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969696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9pPr>
              </a:lstStyle>
              <a:p>
                <a:pPr algn="ctr" eaLnBrk="1" hangingPunct="1"/>
                <a:r>
                  <a:rPr lang="en-US" sz="900" b="1">
                    <a:solidFill>
                      <a:schemeClr val="bg1"/>
                    </a:solidFill>
                    <a:latin typeface="Times New Roman" pitchFamily="18" charset="0"/>
                  </a:rPr>
                  <a:t>WIDTH</a:t>
                </a:r>
                <a:endParaRPr lang="en-US" sz="900" b="1">
                  <a:solidFill>
                    <a:schemeClr val="bg1"/>
                  </a:solidFill>
                </a:endParaRPr>
              </a:p>
            </p:txBody>
          </p:sp>
          <p:sp>
            <p:nvSpPr>
              <p:cNvPr id="16426" name="Line 24"/>
              <p:cNvSpPr>
                <a:spLocks noChangeShapeType="1"/>
              </p:cNvSpPr>
              <p:nvPr/>
            </p:nvSpPr>
            <p:spPr bwMode="auto">
              <a:xfrm rot="-5400000">
                <a:off x="3547" y="3434"/>
                <a:ext cx="4" cy="519"/>
              </a:xfrm>
              <a:prstGeom prst="line">
                <a:avLst/>
              </a:prstGeom>
              <a:noFill/>
              <a:ln w="6350">
                <a:solidFill>
                  <a:srgbClr val="000000"/>
                </a:solidFill>
                <a:round/>
                <a:headEnd type="triangle" w="med" len="med"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427" name="Text Box 25"/>
              <p:cNvSpPr txBox="1">
                <a:spLocks noChangeArrowheads="1"/>
              </p:cNvSpPr>
              <p:nvPr/>
            </p:nvSpPr>
            <p:spPr bwMode="auto">
              <a:xfrm>
                <a:off x="3318" y="3742"/>
                <a:ext cx="464" cy="8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99CC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969696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9pPr>
              </a:lstStyle>
              <a:p>
                <a:pPr algn="ctr" eaLnBrk="1" hangingPunct="1"/>
                <a:r>
                  <a:rPr lang="en-US" sz="900" b="1">
                    <a:solidFill>
                      <a:schemeClr val="bg1"/>
                    </a:solidFill>
                    <a:latin typeface="Times New Roman" pitchFamily="18" charset="0"/>
                  </a:rPr>
                  <a:t>TILE_WIDTH</a:t>
                </a:r>
                <a:endParaRPr lang="en-US" sz="900" b="1">
                  <a:solidFill>
                    <a:schemeClr val="bg1"/>
                  </a:solidFill>
                </a:endParaRPr>
              </a:p>
            </p:txBody>
          </p:sp>
          <p:sp>
            <p:nvSpPr>
              <p:cNvPr id="16428" name="Line 26"/>
              <p:cNvSpPr>
                <a:spLocks noChangeShapeType="1"/>
              </p:cNvSpPr>
              <p:nvPr/>
            </p:nvSpPr>
            <p:spPr bwMode="auto">
              <a:xfrm rot="-5400000">
                <a:off x="2801" y="3439"/>
                <a:ext cx="4" cy="518"/>
              </a:xfrm>
              <a:prstGeom prst="line">
                <a:avLst/>
              </a:prstGeom>
              <a:noFill/>
              <a:ln w="6350">
                <a:solidFill>
                  <a:srgbClr val="000000"/>
                </a:solidFill>
                <a:round/>
                <a:headEnd type="triangle" w="med" len="med"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429" name="Text Box 27"/>
              <p:cNvSpPr txBox="1">
                <a:spLocks noChangeArrowheads="1"/>
              </p:cNvSpPr>
              <p:nvPr/>
            </p:nvSpPr>
            <p:spPr bwMode="auto">
              <a:xfrm>
                <a:off x="2688" y="3744"/>
                <a:ext cx="464" cy="8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99CC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969696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9pPr>
              </a:lstStyle>
              <a:p>
                <a:pPr algn="ctr" eaLnBrk="1" hangingPunct="1"/>
                <a:r>
                  <a:rPr lang="en-US" sz="900" b="1">
                    <a:solidFill>
                      <a:schemeClr val="bg1"/>
                    </a:solidFill>
                    <a:latin typeface="Times New Roman" pitchFamily="18" charset="0"/>
                  </a:rPr>
                  <a:t>TILE_WIDTH</a:t>
                </a:r>
                <a:endParaRPr lang="en-US" sz="900" b="1">
                  <a:solidFill>
                    <a:schemeClr val="bg1"/>
                  </a:solidFill>
                </a:endParaRPr>
              </a:p>
            </p:txBody>
          </p:sp>
          <p:sp>
            <p:nvSpPr>
              <p:cNvPr id="16430" name="Line 28"/>
              <p:cNvSpPr>
                <a:spLocks noChangeShapeType="1"/>
              </p:cNvSpPr>
              <p:nvPr/>
            </p:nvSpPr>
            <p:spPr bwMode="auto">
              <a:xfrm>
                <a:off x="5206" y="1843"/>
                <a:ext cx="4" cy="518"/>
              </a:xfrm>
              <a:prstGeom prst="line">
                <a:avLst/>
              </a:prstGeom>
              <a:noFill/>
              <a:ln w="6350">
                <a:solidFill>
                  <a:srgbClr val="000000"/>
                </a:solidFill>
                <a:round/>
                <a:headEnd type="triangle" w="med" len="med"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431" name="Line 29"/>
              <p:cNvSpPr>
                <a:spLocks noChangeShapeType="1"/>
              </p:cNvSpPr>
              <p:nvPr/>
            </p:nvSpPr>
            <p:spPr bwMode="auto">
              <a:xfrm>
                <a:off x="5195" y="1033"/>
                <a:ext cx="4" cy="519"/>
              </a:xfrm>
              <a:prstGeom prst="line">
                <a:avLst/>
              </a:prstGeom>
              <a:noFill/>
              <a:ln w="6350">
                <a:solidFill>
                  <a:srgbClr val="000000"/>
                </a:solidFill>
                <a:round/>
                <a:headEnd type="triangle" w="med" len="med"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432" name="Text Box 30"/>
              <p:cNvSpPr txBox="1">
                <a:spLocks noChangeArrowheads="1"/>
              </p:cNvSpPr>
              <p:nvPr/>
            </p:nvSpPr>
            <p:spPr bwMode="auto">
              <a:xfrm>
                <a:off x="4934" y="3491"/>
                <a:ext cx="35" cy="34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rgbClr val="969696"/>
                </a:solidFill>
                <a:miter lim="800000"/>
                <a:headEnd/>
                <a:tailEnd/>
              </a:ln>
            </p:spPr>
            <p:txBody>
              <a:bodyPr lIns="0" tIns="91440" rIns="0" bIns="0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9pPr>
              </a:lstStyle>
              <a:p>
                <a:pPr eaLnBrk="1" hangingPunct="1"/>
                <a:endParaRPr lang="en-US" sz="1200">
                  <a:latin typeface="Times New Roman" pitchFamily="18" charset="0"/>
                </a:endParaRPr>
              </a:p>
              <a:p>
                <a:pPr eaLnBrk="1" hangingPunct="1"/>
                <a:endParaRPr lang="en-US" sz="1200">
                  <a:latin typeface="Times New Roman" pitchFamily="18" charset="0"/>
                </a:endParaRPr>
              </a:p>
              <a:p>
                <a:pPr eaLnBrk="1" hangingPunct="1"/>
                <a:endParaRPr lang="en-US"/>
              </a:p>
            </p:txBody>
          </p:sp>
          <p:sp>
            <p:nvSpPr>
              <p:cNvPr id="16433" name="Line 31"/>
              <p:cNvSpPr>
                <a:spLocks noChangeShapeType="1"/>
              </p:cNvSpPr>
              <p:nvPr/>
            </p:nvSpPr>
            <p:spPr bwMode="auto">
              <a:xfrm>
                <a:off x="4054" y="3491"/>
                <a:ext cx="869" cy="0"/>
              </a:xfrm>
              <a:prstGeom prst="line">
                <a:avLst/>
              </a:prstGeom>
              <a:noFill/>
              <a:ln w="9525">
                <a:solidFill>
                  <a:srgbClr val="969696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434" name="Line 32"/>
              <p:cNvSpPr>
                <a:spLocks noChangeShapeType="1"/>
              </p:cNvSpPr>
              <p:nvPr/>
            </p:nvSpPr>
            <p:spPr bwMode="auto">
              <a:xfrm>
                <a:off x="4054" y="3525"/>
                <a:ext cx="869" cy="0"/>
              </a:xfrm>
              <a:prstGeom prst="line">
                <a:avLst/>
              </a:prstGeom>
              <a:noFill/>
              <a:ln w="9525">
                <a:solidFill>
                  <a:srgbClr val="969696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435" name="Line 33"/>
              <p:cNvSpPr>
                <a:spLocks noChangeShapeType="1"/>
              </p:cNvSpPr>
              <p:nvPr/>
            </p:nvSpPr>
            <p:spPr bwMode="auto">
              <a:xfrm rot="-5400000">
                <a:off x="3307" y="3314"/>
                <a:ext cx="3" cy="1529"/>
              </a:xfrm>
              <a:prstGeom prst="line">
                <a:avLst/>
              </a:prstGeom>
              <a:noFill/>
              <a:ln w="6350">
                <a:solidFill>
                  <a:srgbClr val="000000"/>
                </a:solidFill>
                <a:round/>
                <a:headEnd type="triangle" w="med" len="med"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436" name="Line 34"/>
              <p:cNvSpPr>
                <a:spLocks noChangeShapeType="1"/>
              </p:cNvSpPr>
              <p:nvPr/>
            </p:nvSpPr>
            <p:spPr bwMode="auto">
              <a:xfrm rot="10800000" flipH="1">
                <a:off x="5614" y="1008"/>
                <a:ext cx="2" cy="1520"/>
              </a:xfrm>
              <a:prstGeom prst="line">
                <a:avLst/>
              </a:prstGeom>
              <a:noFill/>
              <a:ln w="6350">
                <a:solidFill>
                  <a:srgbClr val="000000"/>
                </a:solidFill>
                <a:round/>
                <a:headEnd type="triangle" w="med" len="med"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437" name="Rectangle 35"/>
              <p:cNvSpPr>
                <a:spLocks noChangeArrowheads="1"/>
              </p:cNvSpPr>
              <p:nvPr/>
            </p:nvSpPr>
            <p:spPr bwMode="auto">
              <a:xfrm>
                <a:off x="2574" y="3742"/>
                <a:ext cx="115" cy="11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438" name="Rectangle 36"/>
              <p:cNvSpPr>
                <a:spLocks noChangeArrowheads="1"/>
              </p:cNvSpPr>
              <p:nvPr/>
            </p:nvSpPr>
            <p:spPr bwMode="auto">
              <a:xfrm>
                <a:off x="4015" y="3107"/>
                <a:ext cx="115" cy="11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439" name="Rectangle 37"/>
              <p:cNvSpPr>
                <a:spLocks noChangeArrowheads="1"/>
              </p:cNvSpPr>
              <p:nvPr/>
            </p:nvSpPr>
            <p:spPr bwMode="auto">
              <a:xfrm>
                <a:off x="5129" y="1348"/>
                <a:ext cx="115" cy="11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440" name="Text Box 80"/>
              <p:cNvSpPr txBox="1">
                <a:spLocks noChangeArrowheads="1"/>
              </p:cNvSpPr>
              <p:nvPr/>
            </p:nvSpPr>
            <p:spPr bwMode="auto">
              <a:xfrm rot="-5400000">
                <a:off x="5043" y="1245"/>
                <a:ext cx="464" cy="8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99CC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969696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9pPr>
              </a:lstStyle>
              <a:p>
                <a:pPr algn="ctr" eaLnBrk="1" hangingPunct="1"/>
                <a:r>
                  <a:rPr lang="en-US" sz="900" b="1">
                    <a:solidFill>
                      <a:schemeClr val="bg1"/>
                    </a:solidFill>
                    <a:latin typeface="Times New Roman" pitchFamily="18" charset="0"/>
                  </a:rPr>
                  <a:t>TILE_WIDTH</a:t>
                </a:r>
              </a:p>
            </p:txBody>
          </p:sp>
          <p:sp>
            <p:nvSpPr>
              <p:cNvPr id="16441" name="Text Box 81"/>
              <p:cNvSpPr txBox="1">
                <a:spLocks noChangeArrowheads="1"/>
              </p:cNvSpPr>
              <p:nvPr/>
            </p:nvSpPr>
            <p:spPr bwMode="auto">
              <a:xfrm rot="-5400000">
                <a:off x="5138" y="1945"/>
                <a:ext cx="464" cy="25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99CC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969696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9pPr>
              </a:lstStyle>
              <a:p>
                <a:pPr algn="ctr" eaLnBrk="1" hangingPunct="1"/>
                <a:r>
                  <a:rPr lang="en-US" sz="900" b="1">
                    <a:solidFill>
                      <a:schemeClr val="bg1"/>
                    </a:solidFill>
                    <a:latin typeface="Times New Roman" pitchFamily="18" charset="0"/>
                  </a:rPr>
                  <a:t>TILE_WIDTH</a:t>
                </a:r>
                <a:endParaRPr lang="en-US" sz="900" b="1">
                  <a:solidFill>
                    <a:schemeClr val="bg1"/>
                  </a:solidFill>
                </a:endParaRPr>
              </a:p>
              <a:p>
                <a:pPr algn="ctr" eaLnBrk="1" hangingPunct="1"/>
                <a:endParaRPr lang="en-US">
                  <a:solidFill>
                    <a:schemeClr val="bg1"/>
                  </a:solidFill>
                </a:endParaRPr>
              </a:p>
            </p:txBody>
          </p:sp>
          <p:sp>
            <p:nvSpPr>
              <p:cNvPr id="16442" name="Text Box 82"/>
              <p:cNvSpPr txBox="1">
                <a:spLocks noChangeArrowheads="1"/>
              </p:cNvSpPr>
              <p:nvPr/>
            </p:nvSpPr>
            <p:spPr bwMode="auto">
              <a:xfrm rot="-5400000">
                <a:off x="5064" y="3309"/>
                <a:ext cx="512" cy="8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99CC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969696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9pPr>
              </a:lstStyle>
              <a:p>
                <a:pPr algn="ctr" eaLnBrk="1" hangingPunct="1"/>
                <a:r>
                  <a:rPr lang="en-US" sz="900" b="1">
                    <a:solidFill>
                      <a:schemeClr val="bg1"/>
                    </a:solidFill>
                    <a:latin typeface="Times New Roman" pitchFamily="18" charset="0"/>
                  </a:rPr>
                  <a:t>TILE_WIDTHE</a:t>
                </a:r>
                <a:endParaRPr lang="en-US" sz="900">
                  <a:solidFill>
                    <a:schemeClr val="bg1"/>
                  </a:solidFill>
                </a:endParaRPr>
              </a:p>
            </p:txBody>
          </p:sp>
          <p:sp>
            <p:nvSpPr>
              <p:cNvPr id="16443" name="Text Box 83"/>
              <p:cNvSpPr txBox="1">
                <a:spLocks noChangeArrowheads="1"/>
              </p:cNvSpPr>
              <p:nvPr/>
            </p:nvSpPr>
            <p:spPr bwMode="auto">
              <a:xfrm rot="-5400000">
                <a:off x="5405" y="3283"/>
                <a:ext cx="256" cy="8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99CC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969696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9pPr>
              </a:lstStyle>
              <a:p>
                <a:pPr algn="ctr" eaLnBrk="1" hangingPunct="1"/>
                <a:r>
                  <a:rPr lang="en-US" sz="900" b="1">
                    <a:solidFill>
                      <a:schemeClr val="bg1"/>
                    </a:solidFill>
                    <a:latin typeface="Times New Roman" pitchFamily="18" charset="0"/>
                  </a:rPr>
                  <a:t>WIDTH</a:t>
                </a:r>
                <a:endParaRPr lang="en-US" sz="900" b="1">
                  <a:solidFill>
                    <a:schemeClr val="bg1"/>
                  </a:solidFill>
                </a:endParaRPr>
              </a:p>
            </p:txBody>
          </p:sp>
          <p:sp>
            <p:nvSpPr>
              <p:cNvPr id="16444" name="Text Box 84"/>
              <p:cNvSpPr txBox="1">
                <a:spLocks noChangeArrowheads="1"/>
              </p:cNvSpPr>
              <p:nvPr/>
            </p:nvSpPr>
            <p:spPr bwMode="auto">
              <a:xfrm rot="-5400000">
                <a:off x="5387" y="1525"/>
                <a:ext cx="256" cy="8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99CC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969696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9pPr>
              </a:lstStyle>
              <a:p>
                <a:pPr algn="ctr" eaLnBrk="1" hangingPunct="1"/>
                <a:r>
                  <a:rPr lang="en-US" sz="900" b="1">
                    <a:solidFill>
                      <a:schemeClr val="bg1"/>
                    </a:solidFill>
                    <a:latin typeface="Times New Roman" pitchFamily="18" charset="0"/>
                  </a:rPr>
                  <a:t>WIDTH</a:t>
                </a:r>
                <a:endParaRPr lang="en-US" sz="900" b="1">
                  <a:solidFill>
                    <a:schemeClr val="bg1"/>
                  </a:solidFill>
                </a:endParaRPr>
              </a:p>
            </p:txBody>
          </p:sp>
          <p:sp>
            <p:nvSpPr>
              <p:cNvPr id="16445" name="Text Box 85"/>
              <p:cNvSpPr txBox="1">
                <a:spLocks noChangeArrowheads="1"/>
              </p:cNvSpPr>
              <p:nvPr/>
            </p:nvSpPr>
            <p:spPr bwMode="auto">
              <a:xfrm>
                <a:off x="2544" y="3120"/>
                <a:ext cx="517" cy="501"/>
              </a:xfrm>
              <a:prstGeom prst="rect">
                <a:avLst/>
              </a:prstGeom>
              <a:solidFill>
                <a:srgbClr val="000080"/>
              </a:solidFill>
              <a:ln w="9525">
                <a:solidFill>
                  <a:srgbClr val="969696"/>
                </a:solidFill>
                <a:miter lim="800000"/>
                <a:headEnd/>
                <a:tailEnd/>
              </a:ln>
            </p:spPr>
            <p:txBody>
              <a:bodyPr lIns="0" tIns="0" rIns="0" bIns="0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9pPr>
              </a:lstStyle>
              <a:p>
                <a:pPr eaLnBrk="1" hangingPunct="1"/>
                <a:endParaRPr lang="en-US"/>
              </a:p>
            </p:txBody>
          </p:sp>
          <p:sp>
            <p:nvSpPr>
              <p:cNvPr id="16446" name="Text Box 86"/>
              <p:cNvSpPr txBox="1">
                <a:spLocks noChangeArrowheads="1"/>
              </p:cNvSpPr>
              <p:nvPr/>
            </p:nvSpPr>
            <p:spPr bwMode="auto">
              <a:xfrm>
                <a:off x="4656" y="1008"/>
                <a:ext cx="513" cy="555"/>
              </a:xfrm>
              <a:prstGeom prst="rect">
                <a:avLst/>
              </a:prstGeom>
              <a:solidFill>
                <a:srgbClr val="000080"/>
              </a:solidFill>
              <a:ln w="9525">
                <a:solidFill>
                  <a:srgbClr val="969696"/>
                </a:solidFill>
                <a:miter lim="800000"/>
                <a:headEnd/>
                <a:tailEnd/>
              </a:ln>
            </p:spPr>
            <p:txBody>
              <a:bodyPr lIns="0" tIns="0" rIns="0" bIns="0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9pPr>
              </a:lstStyle>
              <a:p>
                <a:pPr eaLnBrk="1" hangingPunct="1"/>
                <a:endParaRPr lang="en-US"/>
              </a:p>
            </p:txBody>
          </p:sp>
          <p:sp>
            <p:nvSpPr>
              <p:cNvPr id="16447" name="Text Box 87"/>
              <p:cNvSpPr txBox="1">
                <a:spLocks noChangeArrowheads="1"/>
              </p:cNvSpPr>
              <p:nvPr/>
            </p:nvSpPr>
            <p:spPr bwMode="auto">
              <a:xfrm>
                <a:off x="2544" y="3456"/>
                <a:ext cx="1512" cy="70"/>
              </a:xfrm>
              <a:prstGeom prst="rect">
                <a:avLst/>
              </a:prstGeom>
              <a:solidFill>
                <a:srgbClr val="FFCC00"/>
              </a:solidFill>
              <a:ln w="9525">
                <a:solidFill>
                  <a:srgbClr val="969696"/>
                </a:solidFill>
                <a:miter lim="800000"/>
                <a:headEnd/>
                <a:tailEnd/>
              </a:ln>
            </p:spPr>
            <p:txBody>
              <a:bodyPr lIns="0" tIns="91440" rIns="0" bIns="0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9pPr>
              </a:lstStyle>
              <a:p>
                <a:pPr eaLnBrk="1" hangingPunct="1"/>
                <a:endParaRPr lang="en-US"/>
              </a:p>
            </p:txBody>
          </p:sp>
          <p:sp>
            <p:nvSpPr>
              <p:cNvPr id="16448" name="Text Box 88"/>
              <p:cNvSpPr txBox="1">
                <a:spLocks noChangeArrowheads="1"/>
              </p:cNvSpPr>
              <p:nvPr/>
            </p:nvSpPr>
            <p:spPr bwMode="auto">
              <a:xfrm>
                <a:off x="4944" y="1008"/>
                <a:ext cx="48" cy="1536"/>
              </a:xfrm>
              <a:prstGeom prst="rect">
                <a:avLst/>
              </a:prstGeom>
              <a:solidFill>
                <a:srgbClr val="FFCC00"/>
              </a:solidFill>
              <a:ln w="9525">
                <a:solidFill>
                  <a:srgbClr val="969696"/>
                </a:solidFill>
                <a:miter lim="800000"/>
                <a:headEnd/>
                <a:tailEnd/>
              </a:ln>
            </p:spPr>
            <p:txBody>
              <a:bodyPr lIns="0" tIns="91440" rIns="0" bIns="0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9pPr>
              </a:lstStyle>
              <a:p>
                <a:pPr eaLnBrk="1" hangingPunct="1"/>
                <a:endParaRPr lang="en-US"/>
              </a:p>
            </p:txBody>
          </p:sp>
        </p:grpSp>
        <p:sp>
          <p:nvSpPr>
            <p:cNvPr id="16390" name="Line 92"/>
            <p:cNvSpPr>
              <a:spLocks noChangeShapeType="1"/>
            </p:cNvSpPr>
            <p:nvPr/>
          </p:nvSpPr>
          <p:spPr bwMode="auto">
            <a:xfrm>
              <a:off x="4705350" y="827087"/>
              <a:ext cx="1354138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391" name="Line 93"/>
            <p:cNvSpPr>
              <a:spLocks noChangeShapeType="1"/>
            </p:cNvSpPr>
            <p:nvPr/>
          </p:nvSpPr>
          <p:spPr bwMode="auto">
            <a:xfrm>
              <a:off x="5416550" y="914400"/>
              <a:ext cx="0" cy="122078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392" name="Text Box 94"/>
            <p:cNvSpPr txBox="1">
              <a:spLocks noChangeArrowheads="1"/>
            </p:cNvSpPr>
            <p:nvPr/>
          </p:nvSpPr>
          <p:spPr bwMode="auto">
            <a:xfrm rot="5400000">
              <a:off x="4370387" y="1676400"/>
              <a:ext cx="1852613" cy="3381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/>
              <a:r>
                <a:rPr lang="en-US" sz="1600">
                  <a:latin typeface="Palatino"/>
                </a:rPr>
                <a:t>m*TILE_WIDTH</a:t>
              </a:r>
            </a:p>
          </p:txBody>
        </p:sp>
        <p:sp>
          <p:nvSpPr>
            <p:cNvPr id="16397" name="Line 102"/>
            <p:cNvSpPr>
              <a:spLocks noChangeShapeType="1"/>
            </p:cNvSpPr>
            <p:nvPr/>
          </p:nvSpPr>
          <p:spPr bwMode="auto">
            <a:xfrm>
              <a:off x="2192338" y="4256087"/>
              <a:ext cx="8382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398" name="Text Box 103"/>
            <p:cNvSpPr txBox="1">
              <a:spLocks noChangeArrowheads="1"/>
            </p:cNvSpPr>
            <p:nvPr/>
          </p:nvSpPr>
          <p:spPr bwMode="auto">
            <a:xfrm>
              <a:off x="1939925" y="3830637"/>
              <a:ext cx="1865313" cy="3698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/>
              <a:r>
                <a:rPr lang="en-US">
                  <a:latin typeface="Palatino"/>
                </a:rPr>
                <a:t>m*TILE_WIDTH</a:t>
              </a:r>
            </a:p>
          </p:txBody>
        </p:sp>
        <p:sp>
          <p:nvSpPr>
            <p:cNvPr id="16399" name="TextBox 1"/>
            <p:cNvSpPr txBox="1">
              <a:spLocks noChangeArrowheads="1"/>
            </p:cNvSpPr>
            <p:nvPr/>
          </p:nvSpPr>
          <p:spPr bwMode="auto">
            <a:xfrm>
              <a:off x="5016500" y="457200"/>
              <a:ext cx="647700" cy="4619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/>
              <a:r>
                <a:rPr lang="en-US" sz="2400"/>
                <a:t>Col</a:t>
              </a:r>
            </a:p>
          </p:txBody>
        </p:sp>
        <p:cxnSp>
          <p:nvCxnSpPr>
            <p:cNvPr id="4" name="Straight Arrow Connector 3"/>
            <p:cNvCxnSpPr/>
            <p:nvPr/>
          </p:nvCxnSpPr>
          <p:spPr>
            <a:xfrm>
              <a:off x="1828800" y="3373437"/>
              <a:ext cx="0" cy="1528762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401" name="TextBox 4"/>
            <p:cNvSpPr txBox="1">
              <a:spLocks noChangeArrowheads="1"/>
            </p:cNvSpPr>
            <p:nvPr/>
          </p:nvSpPr>
          <p:spPr bwMode="auto">
            <a:xfrm>
              <a:off x="1066800" y="3846512"/>
              <a:ext cx="801688" cy="4619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/>
              <a:r>
                <a:rPr lang="en-US" sz="2400"/>
                <a:t>Row</a:t>
              </a:r>
            </a:p>
          </p:txBody>
        </p:sp>
        <p:cxnSp>
          <p:nvCxnSpPr>
            <p:cNvPr id="7" name="Straight Arrow Connector 6"/>
            <p:cNvCxnSpPr/>
            <p:nvPr/>
          </p:nvCxnSpPr>
          <p:spPr>
            <a:xfrm>
              <a:off x="2192338" y="4156074"/>
              <a:ext cx="1246187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403" name="TextBox 7"/>
            <p:cNvSpPr txBox="1">
              <a:spLocks noChangeArrowheads="1"/>
            </p:cNvSpPr>
            <p:nvPr/>
          </p:nvSpPr>
          <p:spPr bwMode="auto">
            <a:xfrm rot="5555814">
              <a:off x="5598319" y="1704181"/>
              <a:ext cx="595312" cy="584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/>
              <a:r>
                <a:rPr lang="en-US" sz="3200"/>
                <a:t>…</a:t>
              </a:r>
            </a:p>
          </p:txBody>
        </p:sp>
        <p:sp>
          <p:nvSpPr>
            <p:cNvPr id="16404" name="TextBox 8"/>
            <p:cNvSpPr txBox="1">
              <a:spLocks noChangeArrowheads="1"/>
            </p:cNvSpPr>
            <p:nvPr/>
          </p:nvSpPr>
          <p:spPr bwMode="auto">
            <a:xfrm>
              <a:off x="2960688" y="4278312"/>
              <a:ext cx="595312" cy="584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/>
              <a:r>
                <a:rPr lang="en-US" sz="3200"/>
                <a:t>…</a:t>
              </a:r>
            </a:p>
          </p:txBody>
        </p:sp>
      </p:grpSp>
      <p:sp>
        <p:nvSpPr>
          <p:cNvPr id="65" name="TextBox 2"/>
          <p:cNvSpPr txBox="1">
            <a:spLocks noChangeArrowheads="1"/>
          </p:cNvSpPr>
          <p:nvPr/>
        </p:nvSpPr>
        <p:spPr bwMode="auto">
          <a:xfrm>
            <a:off x="240506" y="836613"/>
            <a:ext cx="6172200" cy="3046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bg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bg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bg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bg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dirty="0">
                <a:solidFill>
                  <a:schemeClr val="tx1"/>
                </a:solidFill>
              </a:rPr>
              <a:t>However, M and N are dynamically allocated and can only use 1D indexing:</a:t>
            </a:r>
          </a:p>
          <a:p>
            <a:pPr eaLnBrk="1" hangingPunct="1"/>
            <a:endParaRPr lang="en-US" dirty="0">
              <a:solidFill>
                <a:schemeClr val="tx1"/>
              </a:solidFill>
            </a:endParaRPr>
          </a:p>
          <a:p>
            <a:pPr eaLnBrk="1" hangingPunct="1"/>
            <a:r>
              <a:rPr lang="en-US" dirty="0">
                <a:solidFill>
                  <a:schemeClr val="tx1"/>
                </a:solidFill>
              </a:rPr>
              <a:t>	M[Row][m*</a:t>
            </a:r>
            <a:r>
              <a:rPr lang="en-US" dirty="0" err="1">
                <a:solidFill>
                  <a:schemeClr val="tx1"/>
                </a:solidFill>
              </a:rPr>
              <a:t>TILE_WIDTH+tx</a:t>
            </a:r>
            <a:r>
              <a:rPr lang="en-US" dirty="0">
                <a:solidFill>
                  <a:schemeClr val="tx1"/>
                </a:solidFill>
              </a:rPr>
              <a:t>]</a:t>
            </a:r>
          </a:p>
          <a:p>
            <a:pPr eaLnBrk="1" hangingPunct="1"/>
            <a:r>
              <a:rPr lang="en-US" dirty="0">
                <a:solidFill>
                  <a:schemeClr val="tx1"/>
                </a:solidFill>
              </a:rPr>
              <a:t>	M[Row*Width + m*TILE_WIDTH + </a:t>
            </a:r>
            <a:r>
              <a:rPr lang="en-US" dirty="0" err="1">
                <a:solidFill>
                  <a:schemeClr val="tx1"/>
                </a:solidFill>
              </a:rPr>
              <a:t>tx</a:t>
            </a:r>
            <a:r>
              <a:rPr lang="en-US" dirty="0">
                <a:solidFill>
                  <a:schemeClr val="tx1"/>
                </a:solidFill>
              </a:rPr>
              <a:t>]</a:t>
            </a:r>
          </a:p>
          <a:p>
            <a:pPr eaLnBrk="1" hangingPunct="1"/>
            <a:endParaRPr lang="en-US" dirty="0">
              <a:solidFill>
                <a:schemeClr val="tx1"/>
              </a:solidFill>
            </a:endParaRPr>
          </a:p>
          <a:p>
            <a:pPr eaLnBrk="1" hangingPunct="1"/>
            <a:r>
              <a:rPr lang="en-US" dirty="0">
                <a:solidFill>
                  <a:schemeClr val="tx1"/>
                </a:solidFill>
              </a:rPr>
              <a:t>	N[m*</a:t>
            </a:r>
            <a:r>
              <a:rPr lang="en-US" dirty="0" err="1">
                <a:solidFill>
                  <a:schemeClr val="tx1"/>
                </a:solidFill>
              </a:rPr>
              <a:t>TILE_WIDTH+ty</a:t>
            </a:r>
            <a:r>
              <a:rPr lang="en-US" dirty="0">
                <a:solidFill>
                  <a:schemeClr val="tx1"/>
                </a:solidFill>
              </a:rPr>
              <a:t>][Col]</a:t>
            </a:r>
          </a:p>
          <a:p>
            <a:pPr eaLnBrk="1" hangingPunct="1"/>
            <a:r>
              <a:rPr lang="en-US" dirty="0">
                <a:solidFill>
                  <a:schemeClr val="tx1"/>
                </a:solidFill>
              </a:rPr>
              <a:t>	N[(m*</a:t>
            </a:r>
            <a:r>
              <a:rPr lang="en-US" dirty="0" err="1">
                <a:solidFill>
                  <a:schemeClr val="tx1"/>
                </a:solidFill>
              </a:rPr>
              <a:t>TILE_WIDTH+ty</a:t>
            </a:r>
            <a:r>
              <a:rPr lang="en-US" dirty="0">
                <a:solidFill>
                  <a:schemeClr val="tx1"/>
                </a:solidFill>
              </a:rPr>
              <a:t>) * Width + Col]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3569" y="26720"/>
            <a:ext cx="8305800" cy="940068"/>
          </a:xfrm>
        </p:spPr>
        <p:txBody>
          <a:bodyPr/>
          <a:lstStyle/>
          <a:p>
            <a:r>
              <a:rPr lang="en-US" dirty="0" smtClean="0"/>
              <a:t>Loading Input Tile 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929197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>
                <a:solidFill>
                  <a:schemeClr val="tx1"/>
                </a:solidFill>
                <a:latin typeface="Palatino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Palatino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9pPr>
          </a:lstStyle>
          <a:p>
            <a:pPr eaLnBrk="1" hangingPunct="1"/>
            <a:fld id="{963E4636-9266-4B7A-87F1-22DDD0C7925F}" type="slidenum">
              <a:rPr lang="en-US" sz="1400" smtClean="0">
                <a:latin typeface="Times New Roman" pitchFamily="18" charset="0"/>
              </a:rPr>
              <a:pPr eaLnBrk="1" hangingPunct="1"/>
              <a:t>37</a:t>
            </a:fld>
            <a:endParaRPr lang="en-US" sz="1400" smtClean="0">
              <a:latin typeface="Times New Roman" pitchFamily="18" charset="0"/>
            </a:endParaRPr>
          </a:p>
        </p:txBody>
      </p:sp>
      <p:sp>
        <p:nvSpPr>
          <p:cNvPr id="48131" name="Rectangle 4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8305800" cy="1143000"/>
          </a:xfrm>
        </p:spPr>
        <p:txBody>
          <a:bodyPr/>
          <a:lstStyle/>
          <a:p>
            <a:pPr eaLnBrk="1" hangingPunct="1"/>
            <a:r>
              <a:rPr lang="en-US" smtClean="0"/>
              <a:t>Tiled Matrix Multiplication Kernel</a:t>
            </a:r>
          </a:p>
        </p:txBody>
      </p:sp>
      <p:sp>
        <p:nvSpPr>
          <p:cNvPr id="48132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990600"/>
            <a:ext cx="8686800" cy="6172200"/>
          </a:xfrm>
          <a:noFill/>
        </p:spPr>
        <p:txBody>
          <a:bodyPr/>
          <a:lstStyle/>
          <a:p>
            <a:pPr marL="533400" indent="-533400" eaLnBrk="1" hangingPunct="1">
              <a:lnSpc>
                <a:spcPct val="80000"/>
              </a:lnSpc>
              <a:buFontTx/>
              <a:buNone/>
            </a:pPr>
            <a:r>
              <a:rPr lang="en-US" sz="1600" smtClean="0"/>
              <a:t>__global__ void MatrixMulKernel(float* d_M, float* d_N, float* d_P, int Width)</a:t>
            </a:r>
          </a:p>
          <a:p>
            <a:pPr marL="533400" indent="-533400" eaLnBrk="1" hangingPunct="1">
              <a:lnSpc>
                <a:spcPct val="80000"/>
              </a:lnSpc>
              <a:buFontTx/>
              <a:buNone/>
            </a:pPr>
            <a:r>
              <a:rPr lang="en-US" sz="1600" smtClean="0"/>
              <a:t>{</a:t>
            </a:r>
            <a:endParaRPr lang="en-US" sz="1600" smtClean="0">
              <a:latin typeface="Courier New" pitchFamily="49" charset="0"/>
              <a:ea typeface="Times New Roman" pitchFamily="18" charset="0"/>
              <a:cs typeface="Courier New" pitchFamily="49" charset="0"/>
            </a:endParaRPr>
          </a:p>
          <a:p>
            <a:pPr marL="533400" indent="-533400" eaLnBrk="1" hangingPunct="1">
              <a:lnSpc>
                <a:spcPct val="80000"/>
              </a:lnSpc>
              <a:buFontTx/>
              <a:buNone/>
            </a:pPr>
            <a:r>
              <a:rPr lang="en-US" sz="1400" smtClean="0">
                <a:solidFill>
                  <a:srgbClr val="FF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1.  __shared__ </a:t>
            </a:r>
            <a:r>
              <a:rPr lang="en-US" sz="1400" smtClean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float ds_M[TILE_WIDTH][TILE_WIDTH];</a:t>
            </a:r>
          </a:p>
          <a:p>
            <a:pPr marL="533400" indent="-533400" eaLnBrk="1" hangingPunct="1">
              <a:lnSpc>
                <a:spcPct val="80000"/>
              </a:lnSpc>
              <a:buFontTx/>
              <a:buNone/>
            </a:pPr>
            <a:r>
              <a:rPr lang="en-US" sz="1400" smtClean="0">
                <a:solidFill>
                  <a:srgbClr val="FF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2.  __shared__ </a:t>
            </a:r>
            <a:r>
              <a:rPr lang="en-US" sz="1400" smtClean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float ds_N[TILE_WIDTH][TILE_WIDTH];</a:t>
            </a:r>
          </a:p>
          <a:p>
            <a:pPr marL="533400" indent="-533400" eaLnBrk="1" hangingPunct="1">
              <a:lnSpc>
                <a:spcPct val="80000"/>
              </a:lnSpc>
              <a:buFontTx/>
              <a:buNone/>
            </a:pPr>
            <a:endParaRPr lang="en-US" sz="1400" smtClean="0">
              <a:latin typeface="Courier New" pitchFamily="49" charset="0"/>
            </a:endParaRPr>
          </a:p>
          <a:p>
            <a:pPr marL="533400" indent="-533400" eaLnBrk="1" hangingPunct="1">
              <a:lnSpc>
                <a:spcPct val="80000"/>
              </a:lnSpc>
              <a:buFontTx/>
              <a:buNone/>
            </a:pPr>
            <a:r>
              <a:rPr lang="en-US" sz="1400" smtClean="0">
                <a:latin typeface="Courier New" pitchFamily="49" charset="0"/>
              </a:rPr>
              <a:t>3.  int bx = blockIdx.x;  int by = blockIdx.y;</a:t>
            </a:r>
          </a:p>
          <a:p>
            <a:pPr marL="533400" indent="-533400" eaLnBrk="1" hangingPunct="1">
              <a:lnSpc>
                <a:spcPct val="80000"/>
              </a:lnSpc>
              <a:buFontTx/>
              <a:buNone/>
            </a:pPr>
            <a:r>
              <a:rPr lang="en-US" sz="1400" smtClean="0">
                <a:latin typeface="Courier New" pitchFamily="49" charset="0"/>
              </a:rPr>
              <a:t>4.  int tx = threadIdx.x; int ty = threadIdx.y;</a:t>
            </a:r>
          </a:p>
          <a:p>
            <a:pPr marL="533400" indent="-533400" eaLnBrk="1" hangingPunct="1">
              <a:lnSpc>
                <a:spcPct val="80000"/>
              </a:lnSpc>
              <a:buFontTx/>
              <a:buNone/>
            </a:pPr>
            <a:endParaRPr lang="en-US" sz="1400" smtClean="0">
              <a:latin typeface="Courier New" pitchFamily="49" charset="0"/>
              <a:cs typeface="Times New Roman" pitchFamily="18" charset="0"/>
            </a:endParaRPr>
          </a:p>
          <a:p>
            <a:pPr marL="533400" indent="-533400" eaLnBrk="1" hangingPunct="1">
              <a:lnSpc>
                <a:spcPct val="80000"/>
              </a:lnSpc>
              <a:buFontTx/>
              <a:buNone/>
            </a:pPr>
            <a:r>
              <a:rPr lang="en-US" sz="1400" smtClean="0">
                <a:latin typeface="Courier New" pitchFamily="49" charset="0"/>
                <a:cs typeface="Times New Roman" pitchFamily="18" charset="0"/>
              </a:rPr>
              <a:t>// Identify the row and column of the Pd element to work on</a:t>
            </a:r>
          </a:p>
          <a:p>
            <a:pPr marL="533400" indent="-533400" eaLnBrk="1" hangingPunct="1">
              <a:lnSpc>
                <a:spcPct val="80000"/>
              </a:lnSpc>
              <a:buFontTx/>
              <a:buNone/>
            </a:pPr>
            <a:r>
              <a:rPr lang="en-US" sz="1400" smtClean="0">
                <a:latin typeface="Courier New" pitchFamily="49" charset="0"/>
                <a:cs typeface="Times New Roman" pitchFamily="18" charset="0"/>
              </a:rPr>
              <a:t>5.  int Row = by * TILE_WIDTH + ty;</a:t>
            </a:r>
          </a:p>
          <a:p>
            <a:pPr marL="533400" indent="-533400" eaLnBrk="1" hangingPunct="1">
              <a:lnSpc>
                <a:spcPct val="80000"/>
              </a:lnSpc>
              <a:buFontTx/>
              <a:buNone/>
            </a:pPr>
            <a:r>
              <a:rPr lang="en-US" sz="1400" smtClean="0">
                <a:latin typeface="Courier New" pitchFamily="49" charset="0"/>
                <a:cs typeface="Times New Roman" pitchFamily="18" charset="0"/>
              </a:rPr>
              <a:t>6.  int Col = bx * TILE_WIDTH + tx;</a:t>
            </a:r>
            <a:endParaRPr lang="en-US" sz="700" smtClean="0">
              <a:latin typeface="Courier New" pitchFamily="49" charset="0"/>
            </a:endParaRPr>
          </a:p>
          <a:p>
            <a:pPr marL="533400" indent="-533400" eaLnBrk="1" hangingPunct="1">
              <a:lnSpc>
                <a:spcPct val="80000"/>
              </a:lnSpc>
              <a:buFontTx/>
              <a:buNone/>
            </a:pPr>
            <a:r>
              <a:rPr lang="en-US" sz="1400" smtClean="0">
                <a:latin typeface="Courier New" pitchFamily="49" charset="0"/>
                <a:cs typeface="Times New Roman" pitchFamily="18" charset="0"/>
              </a:rPr>
              <a:t>7.  float Pvalue = 0;</a:t>
            </a:r>
          </a:p>
          <a:p>
            <a:pPr marL="533400" indent="-533400" eaLnBrk="1" hangingPunct="1">
              <a:lnSpc>
                <a:spcPct val="80000"/>
              </a:lnSpc>
              <a:buFontTx/>
              <a:buNone/>
            </a:pPr>
            <a:r>
              <a:rPr lang="en-US" sz="1400" smtClean="0">
                <a:latin typeface="Courier New" pitchFamily="49" charset="0"/>
              </a:rPr>
              <a:t>// Loop over the Md and Nd tiles required to compute the Pd element</a:t>
            </a:r>
          </a:p>
          <a:p>
            <a:pPr marL="533400" indent="-533400" eaLnBrk="1" hangingPunct="1">
              <a:lnSpc>
                <a:spcPct val="80000"/>
              </a:lnSpc>
              <a:buFontTx/>
              <a:buNone/>
            </a:pPr>
            <a:r>
              <a:rPr lang="en-US" sz="1400" smtClean="0">
                <a:latin typeface="Courier New" pitchFamily="49" charset="0"/>
              </a:rPr>
              <a:t>8.   for (int m = 0; m &lt; Width/TILE_WIDTH; ++m) {</a:t>
            </a:r>
            <a:endParaRPr lang="en-US" sz="1400" smtClean="0">
              <a:latin typeface="Courier New" pitchFamily="49" charset="0"/>
              <a:cs typeface="Times New Roman" pitchFamily="18" charset="0"/>
            </a:endParaRPr>
          </a:p>
          <a:p>
            <a:pPr marL="533400" indent="-533400" eaLnBrk="1" hangingPunct="1">
              <a:lnSpc>
                <a:spcPct val="80000"/>
              </a:lnSpc>
              <a:buFontTx/>
              <a:buNone/>
            </a:pPr>
            <a:r>
              <a:rPr lang="en-US" sz="1400" smtClean="0">
                <a:latin typeface="Courier New" pitchFamily="49" charset="0"/>
                <a:cs typeface="Times New Roman" pitchFamily="18" charset="0"/>
              </a:rPr>
              <a:t>// Coolaborative loading of Md and Nd tiles into shared memory</a:t>
            </a:r>
          </a:p>
          <a:p>
            <a:pPr marL="533400" indent="-533400" eaLnBrk="1" hangingPunct="1">
              <a:lnSpc>
                <a:spcPct val="80000"/>
              </a:lnSpc>
              <a:buFontTx/>
              <a:buNone/>
            </a:pPr>
            <a:r>
              <a:rPr lang="en-US" sz="1400" smtClean="0">
                <a:latin typeface="Courier New" pitchFamily="49" charset="0"/>
                <a:cs typeface="Times New Roman" pitchFamily="18" charset="0"/>
              </a:rPr>
              <a:t>9.	  ds_M[ty][tx] = d_M[Row*Width + m*TILE_WIDTH+tx];</a:t>
            </a:r>
          </a:p>
          <a:p>
            <a:pPr marL="533400" indent="-533400" eaLnBrk="1" hangingPunct="1">
              <a:lnSpc>
                <a:spcPct val="80000"/>
              </a:lnSpc>
              <a:buFontTx/>
              <a:buAutoNum type="arabicPeriod" startAt="10"/>
            </a:pPr>
            <a:r>
              <a:rPr lang="en-US" sz="1400" smtClean="0">
                <a:latin typeface="Courier New" pitchFamily="49" charset="0"/>
                <a:cs typeface="Times New Roman" pitchFamily="18" charset="0"/>
              </a:rPr>
              <a:t>  ds_N[ty][tx] = d_N[Col+(m*TILE_WIDTH+ty)*Width];</a:t>
            </a:r>
          </a:p>
          <a:p>
            <a:pPr marL="533400" indent="-533400" eaLnBrk="1" hangingPunct="1">
              <a:lnSpc>
                <a:spcPct val="80000"/>
              </a:lnSpc>
              <a:buFontTx/>
              <a:buAutoNum type="arabicPeriod" startAt="10"/>
            </a:pPr>
            <a:r>
              <a:rPr lang="en-US" sz="1400" smtClean="0">
                <a:latin typeface="Courier New" pitchFamily="49" charset="0"/>
                <a:cs typeface="Times New Roman" pitchFamily="18" charset="0"/>
              </a:rPr>
              <a:t>  __syncthreads();</a:t>
            </a:r>
            <a:endParaRPr lang="en-US" sz="900" smtClean="0">
              <a:latin typeface="Courier New" pitchFamily="49" charset="0"/>
              <a:cs typeface="Times New Roman" pitchFamily="18" charset="0"/>
            </a:endParaRPr>
          </a:p>
          <a:p>
            <a:pPr marL="533400" indent="-533400" eaLnBrk="1" hangingPunct="1">
              <a:lnSpc>
                <a:spcPct val="80000"/>
              </a:lnSpc>
              <a:buFontTx/>
              <a:buNone/>
            </a:pPr>
            <a:r>
              <a:rPr lang="en-US" sz="1400" smtClean="0">
                <a:latin typeface="Courier New" pitchFamily="49" charset="0"/>
                <a:cs typeface="Times New Roman" pitchFamily="18" charset="0"/>
              </a:rPr>
              <a:t>12.   for (int k = 0; k &lt; TILE_WIDTH; ++k)</a:t>
            </a:r>
          </a:p>
          <a:p>
            <a:pPr marL="533400" indent="-533400" eaLnBrk="1" hangingPunct="1">
              <a:lnSpc>
                <a:spcPct val="80000"/>
              </a:lnSpc>
              <a:buFontTx/>
              <a:buNone/>
            </a:pPr>
            <a:r>
              <a:rPr lang="en-US" sz="1400" smtClean="0">
                <a:latin typeface="Courier New" pitchFamily="49" charset="0"/>
                <a:cs typeface="Times New Roman" pitchFamily="18" charset="0"/>
              </a:rPr>
              <a:t>13.		 Pvalue += ds_M[ty][k] * ds_N[k][tx];</a:t>
            </a:r>
          </a:p>
          <a:p>
            <a:pPr marL="533400" indent="-533400" eaLnBrk="1" hangingPunct="1">
              <a:lnSpc>
                <a:spcPct val="80000"/>
              </a:lnSpc>
              <a:buFontTx/>
              <a:buNone/>
            </a:pPr>
            <a:r>
              <a:rPr lang="en-US" sz="1400" smtClean="0">
                <a:latin typeface="Courier New" pitchFamily="49" charset="0"/>
                <a:cs typeface="Times New Roman" pitchFamily="18" charset="0"/>
              </a:rPr>
              <a:t>14. 	  __synchthreads();</a:t>
            </a:r>
          </a:p>
          <a:p>
            <a:pPr marL="533400" indent="-533400" eaLnBrk="1" hangingPunct="1">
              <a:lnSpc>
                <a:spcPct val="80000"/>
              </a:lnSpc>
              <a:buFontTx/>
              <a:buNone/>
            </a:pPr>
            <a:r>
              <a:rPr lang="en-US" sz="1400" smtClean="0">
                <a:latin typeface="Courier New" pitchFamily="49" charset="0"/>
                <a:cs typeface="Times New Roman" pitchFamily="18" charset="0"/>
              </a:rPr>
              <a:t>15.}	</a:t>
            </a:r>
          </a:p>
          <a:p>
            <a:pPr marL="533400" indent="-533400" eaLnBrk="1" hangingPunct="1">
              <a:lnSpc>
                <a:spcPct val="80000"/>
              </a:lnSpc>
              <a:buFontTx/>
              <a:buNone/>
            </a:pPr>
            <a:r>
              <a:rPr lang="en-US" sz="1400" smtClean="0">
                <a:latin typeface="Courier New" pitchFamily="49" charset="0"/>
                <a:cs typeface="Times New Roman" pitchFamily="18" charset="0"/>
              </a:rPr>
              <a:t>16.   d_P[Row*Width+Col] = Pvalue;</a:t>
            </a:r>
          </a:p>
          <a:p>
            <a:pPr marL="533400" indent="-533400" eaLnBrk="1" hangingPunct="1">
              <a:lnSpc>
                <a:spcPct val="80000"/>
              </a:lnSpc>
              <a:buFontTx/>
              <a:buNone/>
            </a:pPr>
            <a:r>
              <a:rPr lang="en-US" sz="1400" smtClean="0">
                <a:cs typeface="Times New Roman" pitchFamily="18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241235256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686800" cy="1066800"/>
          </a:xfrm>
        </p:spPr>
        <p:txBody>
          <a:bodyPr/>
          <a:lstStyle/>
          <a:p>
            <a:r>
              <a:rPr lang="en-US" dirty="0" smtClean="0"/>
              <a:t>Compare with the Base Kernel</a:t>
            </a:r>
            <a:endParaRPr lang="en-US" sz="3200" dirty="0" smtClean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600200"/>
            <a:ext cx="8839200" cy="5257800"/>
          </a:xfrm>
        </p:spPr>
        <p:txBody>
          <a:bodyPr/>
          <a:lstStyle/>
          <a:p>
            <a:pPr marL="457200" indent="-457200">
              <a:lnSpc>
                <a:spcPct val="80000"/>
              </a:lnSpc>
              <a:buFontTx/>
              <a:buNone/>
            </a:pPr>
            <a:r>
              <a:rPr lang="en-US" sz="2000" smtClean="0"/>
              <a:t>__global__ void MatrixMulKernel(float* d_M, float* d_N, float* d_P, int Width)</a:t>
            </a:r>
          </a:p>
          <a:p>
            <a:pPr marL="457200" indent="-457200">
              <a:lnSpc>
                <a:spcPct val="80000"/>
              </a:lnSpc>
              <a:buFontTx/>
              <a:buNone/>
            </a:pPr>
            <a:r>
              <a:rPr lang="en-US" sz="2000" smtClean="0"/>
              <a:t>{</a:t>
            </a:r>
          </a:p>
          <a:p>
            <a:pPr marL="457200" indent="-457200">
              <a:lnSpc>
                <a:spcPct val="80000"/>
              </a:lnSpc>
              <a:buFontTx/>
              <a:buNone/>
            </a:pPr>
            <a:r>
              <a:rPr lang="en-US" sz="1600" smtClean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// Calculate the row index of the Pd element and M</a:t>
            </a:r>
          </a:p>
          <a:p>
            <a:pPr marL="457200" indent="-457200">
              <a:lnSpc>
                <a:spcPct val="80000"/>
              </a:lnSpc>
              <a:buFontTx/>
              <a:buNone/>
            </a:pPr>
            <a:r>
              <a:rPr lang="en-US" sz="2400" smtClean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int Row = blockIdx.y*TILE_WIDTH + threadIdx.y;</a:t>
            </a:r>
          </a:p>
          <a:p>
            <a:pPr marL="457200" indent="-457200">
              <a:lnSpc>
                <a:spcPct val="80000"/>
              </a:lnSpc>
              <a:buFontTx/>
              <a:buNone/>
            </a:pPr>
            <a:r>
              <a:rPr lang="en-US" sz="1600" smtClean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// Calculate the column idenx of Pd and N</a:t>
            </a:r>
          </a:p>
          <a:p>
            <a:pPr marL="457200" indent="-457200">
              <a:lnSpc>
                <a:spcPct val="80000"/>
              </a:lnSpc>
              <a:buFontTx/>
              <a:buNone/>
            </a:pPr>
            <a:r>
              <a:rPr lang="en-US" sz="2400" smtClean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int Col = blockIdx.x*TILE_WIDTH + threadIdx.x;</a:t>
            </a:r>
          </a:p>
          <a:p>
            <a:pPr marL="457200" indent="-457200">
              <a:lnSpc>
                <a:spcPct val="80000"/>
              </a:lnSpc>
              <a:buFontTx/>
              <a:buNone/>
            </a:pPr>
            <a:endParaRPr lang="en-US" sz="2400" smtClean="0">
              <a:latin typeface="Courier New" pitchFamily="49" charset="0"/>
              <a:ea typeface="Times New Roman" pitchFamily="18" charset="0"/>
              <a:cs typeface="Courier New" pitchFamily="49" charset="0"/>
            </a:endParaRPr>
          </a:p>
          <a:p>
            <a:pPr marL="457200" indent="-457200">
              <a:lnSpc>
                <a:spcPct val="80000"/>
              </a:lnSpc>
              <a:buFontTx/>
              <a:buNone/>
            </a:pPr>
            <a:r>
              <a:rPr lang="en-US" sz="2400" smtClean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float Pvalue = 0;</a:t>
            </a:r>
          </a:p>
          <a:p>
            <a:pPr marL="457200" indent="-457200">
              <a:lnSpc>
                <a:spcPct val="80000"/>
              </a:lnSpc>
              <a:buFontTx/>
              <a:buNone/>
            </a:pPr>
            <a:r>
              <a:rPr lang="en-US" sz="1800" smtClean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// each thread computes one element of the block sub-matrix</a:t>
            </a:r>
          </a:p>
          <a:p>
            <a:pPr marL="457200" indent="-457200">
              <a:lnSpc>
                <a:spcPct val="80000"/>
              </a:lnSpc>
              <a:buFontTx/>
              <a:buNone/>
            </a:pPr>
            <a:r>
              <a:rPr lang="en-US" sz="2400" smtClean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for (int k = 0; k &lt; Width; ++k)</a:t>
            </a:r>
          </a:p>
          <a:p>
            <a:pPr marL="457200" indent="-457200">
              <a:lnSpc>
                <a:spcPct val="80000"/>
              </a:lnSpc>
              <a:buFontTx/>
              <a:buNone/>
            </a:pPr>
            <a:r>
              <a:rPr lang="en-US" sz="2400" smtClean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 Pvalue += d_M[Row*Width+k]* d_N[k*Width+Col];</a:t>
            </a:r>
          </a:p>
          <a:p>
            <a:pPr marL="457200" indent="-457200">
              <a:lnSpc>
                <a:spcPct val="80000"/>
              </a:lnSpc>
              <a:buFontTx/>
              <a:buNone/>
            </a:pPr>
            <a:endParaRPr lang="en-US" sz="2400" smtClean="0">
              <a:latin typeface="Courier New" pitchFamily="49" charset="0"/>
              <a:ea typeface="Times New Roman" pitchFamily="18" charset="0"/>
              <a:cs typeface="Courier New" pitchFamily="49" charset="0"/>
            </a:endParaRPr>
          </a:p>
          <a:p>
            <a:pPr marL="457200" indent="-457200">
              <a:lnSpc>
                <a:spcPct val="80000"/>
              </a:lnSpc>
              <a:buFontTx/>
              <a:buNone/>
            </a:pPr>
            <a:r>
              <a:rPr lang="en-US" sz="2400" smtClean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d_P[Row*Width+Col] = Pvalue;</a:t>
            </a:r>
          </a:p>
          <a:p>
            <a:pPr marL="457200" indent="-457200">
              <a:lnSpc>
                <a:spcPct val="80000"/>
              </a:lnSpc>
              <a:buFontTx/>
              <a:buNone/>
            </a:pPr>
            <a:r>
              <a:rPr lang="en-US" sz="2400" smtClean="0">
                <a:ea typeface="Times New Roman" pitchFamily="18" charset="0"/>
                <a:cs typeface="Courier New" pitchFamily="49" charset="0"/>
              </a:rPr>
              <a:t>}</a:t>
            </a:r>
          </a:p>
        </p:txBody>
      </p:sp>
      <p:sp>
        <p:nvSpPr>
          <p:cNvPr id="8196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>
                <a:solidFill>
                  <a:schemeClr val="tx1"/>
                </a:solidFill>
                <a:latin typeface="Palatino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Palatino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9pPr>
          </a:lstStyle>
          <a:p>
            <a:pPr eaLnBrk="1" hangingPunct="1"/>
            <a:fld id="{32E8F708-A6D9-429F-BEEC-48E5558D88E7}" type="slidenum">
              <a:rPr lang="en-US" sz="1400" smtClean="0">
                <a:latin typeface="Times New Roman" pitchFamily="18" charset="0"/>
              </a:rPr>
              <a:pPr eaLnBrk="1" hangingPunct="1"/>
              <a:t>38</a:t>
            </a:fld>
            <a:endParaRPr lang="en-US" sz="1400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1407491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>
                <a:solidFill>
                  <a:schemeClr val="tx1"/>
                </a:solidFill>
                <a:latin typeface="Palatino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Palatino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9pPr>
          </a:lstStyle>
          <a:p>
            <a:pPr eaLnBrk="1" hangingPunct="1"/>
            <a:fld id="{728829EF-1137-4B12-994F-1E44DB3F90D8}" type="slidenum">
              <a:rPr lang="en-US" sz="1400" smtClean="0">
                <a:latin typeface="Times New Roman" pitchFamily="18" charset="0"/>
              </a:rPr>
              <a:pPr eaLnBrk="1" hangingPunct="1"/>
              <a:t>39</a:t>
            </a:fld>
            <a:endParaRPr lang="en-US" sz="1400" smtClean="0">
              <a:latin typeface="Times New Roman" pitchFamily="18" charset="0"/>
            </a:endParaRPr>
          </a:p>
        </p:txBody>
      </p:sp>
      <p:sp>
        <p:nvSpPr>
          <p:cNvPr id="29699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8305800" cy="1143000"/>
          </a:xfrm>
        </p:spPr>
        <p:txBody>
          <a:bodyPr/>
          <a:lstStyle/>
          <a:p>
            <a:pPr eaLnBrk="1" hangingPunct="1"/>
            <a:r>
              <a:rPr lang="en-US" sz="3600" smtClean="0"/>
              <a:t>First-order Size Considerations</a:t>
            </a:r>
          </a:p>
        </p:txBody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295400"/>
            <a:ext cx="8305800" cy="4724400"/>
          </a:xfrm>
        </p:spPr>
        <p:txBody>
          <a:bodyPr/>
          <a:lstStyle/>
          <a:p>
            <a:pPr eaLnBrk="1" hangingPunct="1"/>
            <a:r>
              <a:rPr lang="en-US" smtClean="0"/>
              <a:t>Each </a:t>
            </a:r>
            <a:r>
              <a:rPr lang="en-US" smtClean="0">
                <a:solidFill>
                  <a:schemeClr val="accent2"/>
                </a:solidFill>
              </a:rPr>
              <a:t>thread block</a:t>
            </a:r>
            <a:r>
              <a:rPr lang="en-US" smtClean="0"/>
              <a:t> should have many threads</a:t>
            </a:r>
          </a:p>
          <a:p>
            <a:pPr lvl="1" eaLnBrk="1" hangingPunct="1"/>
            <a:r>
              <a:rPr lang="en-US" smtClean="0"/>
              <a:t>TILE_WIDTH of 16 gives 16*16 = 256 threads</a:t>
            </a:r>
          </a:p>
          <a:p>
            <a:pPr lvl="1" eaLnBrk="1" hangingPunct="1"/>
            <a:r>
              <a:rPr lang="en-US" smtClean="0"/>
              <a:t>TILE_WIDTH of 32 gives 32*32 = 1024 threads</a:t>
            </a:r>
          </a:p>
          <a:p>
            <a:pPr lvl="1" eaLnBrk="1" hangingPunct="1">
              <a:buFontTx/>
              <a:buNone/>
            </a:pPr>
            <a:endParaRPr lang="en-US" smtClean="0"/>
          </a:p>
          <a:p>
            <a:pPr eaLnBrk="1" hangingPunct="1"/>
            <a:r>
              <a:rPr lang="en-US" smtClean="0"/>
              <a:t>For 16, each block performs 2*256 = 512 float loads from global memory for 256 * (2*16) = 8,192 mul/add operations. </a:t>
            </a:r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For 32, each block performs 2*1024 = 2048 float loads from global memory for 1024 * (2*32) = 65,536 mul/add operations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>
                <a:solidFill>
                  <a:schemeClr val="tx1"/>
                </a:solidFill>
                <a:latin typeface="Palatino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Palatino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9pPr>
          </a:lstStyle>
          <a:p>
            <a:pPr eaLnBrk="1" hangingPunct="1"/>
            <a:fld id="{A9117400-FA4F-4BBC-8ADA-7D985CC3F142}" type="slidenum">
              <a:rPr lang="en-US" sz="1400" smtClean="0">
                <a:latin typeface="Times New Roman" pitchFamily="18" charset="0"/>
              </a:rPr>
              <a:pPr eaLnBrk="1" hangingPunct="1"/>
              <a:t>4</a:t>
            </a:fld>
            <a:endParaRPr lang="en-US" sz="1400" smtClean="0">
              <a:latin typeface="Times New Roman" pitchFamily="18" charset="0"/>
            </a:endParaRPr>
          </a:p>
        </p:txBody>
      </p:sp>
      <p:sp>
        <p:nvSpPr>
          <p:cNvPr id="2048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Going back to the program</a:t>
            </a:r>
          </a:p>
        </p:txBody>
      </p:sp>
      <p:sp>
        <p:nvSpPr>
          <p:cNvPr id="2048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Every instruction needs to be fetched from memory, decoded, then executed.</a:t>
            </a:r>
          </a:p>
          <a:p>
            <a:pPr lvl="1" eaLnBrk="1" hangingPunct="1"/>
            <a:r>
              <a:rPr lang="en-US" smtClean="0"/>
              <a:t>The decode stage typically accesses register file</a:t>
            </a:r>
          </a:p>
          <a:p>
            <a:pPr eaLnBrk="1" hangingPunct="1"/>
            <a:r>
              <a:rPr lang="en-US" smtClean="0"/>
              <a:t>Instructions come in three flavors: Operate, Data transfer, and Program Control Flow.</a:t>
            </a:r>
          </a:p>
          <a:p>
            <a:pPr eaLnBrk="1" hangingPunct="1"/>
            <a:r>
              <a:rPr lang="en-US" smtClean="0"/>
              <a:t>An example instruction cycle is the following:</a:t>
            </a:r>
          </a:p>
          <a:p>
            <a:pPr eaLnBrk="1" hangingPunct="1">
              <a:buFontTx/>
              <a:buNone/>
            </a:pPr>
            <a:endParaRPr lang="en-US" sz="1200" smtClean="0"/>
          </a:p>
          <a:p>
            <a:pPr algn="ctr" eaLnBrk="1" hangingPunct="1">
              <a:buFontTx/>
              <a:buNone/>
            </a:pPr>
            <a:r>
              <a:rPr lang="en-US" smtClean="0"/>
              <a:t>Fetch | Decode | Execute | Memory</a:t>
            </a:r>
          </a:p>
        </p:txBody>
      </p:sp>
    </p:spTree>
    <p:extLst>
      <p:ext uri="{BB962C8B-B14F-4D97-AF65-F5344CB8AC3E}">
        <p14:creationId xmlns:p14="http://schemas.microsoft.com/office/powerpoint/2010/main" val="334655339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>
                <a:solidFill>
                  <a:schemeClr val="tx1"/>
                </a:solidFill>
                <a:latin typeface="Palatino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Palatino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9pPr>
          </a:lstStyle>
          <a:p>
            <a:pPr eaLnBrk="1" hangingPunct="1"/>
            <a:fld id="{EFBEC2B4-03D6-47B5-8FFD-A2A834A1724F}" type="slidenum">
              <a:rPr lang="en-US" sz="1400" smtClean="0">
                <a:latin typeface="Times New Roman" pitchFamily="18" charset="0"/>
              </a:rPr>
              <a:pPr eaLnBrk="1" hangingPunct="1"/>
              <a:t>40</a:t>
            </a:fld>
            <a:endParaRPr lang="en-US" sz="1400" smtClean="0">
              <a:latin typeface="Times New Roman" pitchFamily="18" charset="0"/>
            </a:endParaRPr>
          </a:p>
        </p:txBody>
      </p:sp>
      <p:sp>
        <p:nvSpPr>
          <p:cNvPr id="30723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0"/>
            <a:ext cx="8305800" cy="1143000"/>
          </a:xfrm>
        </p:spPr>
        <p:txBody>
          <a:bodyPr/>
          <a:lstStyle/>
          <a:p>
            <a:pPr eaLnBrk="1" hangingPunct="1"/>
            <a:r>
              <a:rPr lang="en-US" altLang="zh-TW" sz="3600" smtClean="0">
                <a:ea typeface="PMingLiU" pitchFamily="18" charset="-120"/>
              </a:rPr>
              <a:t>Shared Memory and Threading</a:t>
            </a:r>
          </a:p>
        </p:txBody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914400"/>
            <a:ext cx="8305800" cy="5029200"/>
          </a:xfrm>
        </p:spPr>
        <p:txBody>
          <a:bodyPr/>
          <a:lstStyle/>
          <a:p>
            <a:pPr eaLnBrk="1" hangingPunct="1"/>
            <a:r>
              <a:rPr lang="en-US" altLang="zh-TW" sz="2400" dirty="0" smtClean="0">
                <a:ea typeface="PMingLiU" pitchFamily="18" charset="-120"/>
              </a:rPr>
              <a:t>Each SM in Fermi has 16KB or 48KB shared memory*</a:t>
            </a:r>
          </a:p>
          <a:p>
            <a:pPr lvl="1" eaLnBrk="1" hangingPunct="1"/>
            <a:r>
              <a:rPr lang="en-US" altLang="zh-TW" sz="2000" dirty="0" smtClean="0">
                <a:ea typeface="PMingLiU" pitchFamily="18" charset="-120"/>
              </a:rPr>
              <a:t>SM size is implementation dependent!</a:t>
            </a:r>
          </a:p>
          <a:p>
            <a:pPr lvl="1" eaLnBrk="1" hangingPunct="1"/>
            <a:r>
              <a:rPr lang="en-US" altLang="zh-TW" sz="2000" dirty="0" smtClean="0">
                <a:ea typeface="PMingLiU" pitchFamily="18" charset="-120"/>
              </a:rPr>
              <a:t>For TILE_WIDTH = 16, each thread block uses 2*256*4B = 2KB of shared memory. </a:t>
            </a:r>
          </a:p>
          <a:p>
            <a:pPr lvl="1" eaLnBrk="1" hangingPunct="1"/>
            <a:r>
              <a:rPr lang="en-US" altLang="zh-TW" sz="2000" dirty="0" smtClean="0">
                <a:ea typeface="PMingLiU" pitchFamily="18" charset="-120"/>
              </a:rPr>
              <a:t>Can potentially have up to 8 Thread Blocks actively executing </a:t>
            </a:r>
          </a:p>
          <a:p>
            <a:pPr lvl="2" eaLnBrk="1" hangingPunct="1"/>
            <a:r>
              <a:rPr lang="en-US" altLang="zh-TW" sz="1800" dirty="0" smtClean="0">
                <a:ea typeface="PMingLiU" pitchFamily="18" charset="-120"/>
              </a:rPr>
              <a:t>This allows up to 8*512 = 4,096 pending loads. (2 per thread, 256 threads per block)</a:t>
            </a:r>
          </a:p>
          <a:p>
            <a:pPr lvl="1" eaLnBrk="1" hangingPunct="1"/>
            <a:r>
              <a:rPr lang="en-US" altLang="zh-TW" sz="2000" dirty="0" smtClean="0">
                <a:ea typeface="PMingLiU" pitchFamily="18" charset="-120"/>
              </a:rPr>
              <a:t>The next TILE_WIDTH 32 would lead to 2*32*32*4B= 8KB shared memory usage per thread block, allowing 2 or 6 thread blocks active at the same time</a:t>
            </a:r>
          </a:p>
          <a:p>
            <a:pPr eaLnBrk="1" hangingPunct="1"/>
            <a:r>
              <a:rPr lang="en-US" altLang="zh-TW" sz="2400" dirty="0" smtClean="0">
                <a:ea typeface="PMingLiU" pitchFamily="18" charset="-120"/>
              </a:rPr>
              <a:t>Using 16x16 tiling, we reduce the accesses to the global memory by a factor of 16</a:t>
            </a:r>
          </a:p>
          <a:p>
            <a:pPr lvl="1" eaLnBrk="1" hangingPunct="1"/>
            <a:r>
              <a:rPr lang="en-US" altLang="zh-TW" sz="2000" dirty="0" smtClean="0">
                <a:ea typeface="PMingLiU" pitchFamily="18" charset="-120"/>
              </a:rPr>
              <a:t>The 150GB/s bandwidth can now support (150/4)*16 = 600GFLOPS!</a:t>
            </a:r>
          </a:p>
          <a:p>
            <a:pPr eaLnBrk="1" hangingPunct="1">
              <a:buFontTx/>
              <a:buNone/>
            </a:pPr>
            <a:r>
              <a:rPr lang="en-US" altLang="zh-TW" sz="2400" dirty="0" smtClean="0">
                <a:ea typeface="PMingLiU" pitchFamily="18" charset="-120"/>
              </a:rPr>
              <a:t>				*Configurable </a:t>
            </a:r>
            <a:r>
              <a:rPr lang="en-US" altLang="zh-TW" sz="2400" dirty="0" err="1" smtClean="0">
                <a:ea typeface="PMingLiU" pitchFamily="18" charset="-120"/>
              </a:rPr>
              <a:t>vs</a:t>
            </a:r>
            <a:r>
              <a:rPr lang="en-US" altLang="zh-TW" sz="2400" dirty="0" smtClean="0">
                <a:ea typeface="PMingLiU" pitchFamily="18" charset="-120"/>
              </a:rPr>
              <a:t> L1, total 64KB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Boundary conditions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to do if the matrix size is not a multiple of width?</a:t>
            </a:r>
          </a:p>
          <a:p>
            <a:pPr lvl="1"/>
            <a:r>
              <a:rPr lang="en-US" dirty="0" smtClean="0"/>
              <a:t>Tricky problem, lets work through an example</a:t>
            </a:r>
          </a:p>
          <a:p>
            <a:r>
              <a:rPr lang="en-US" dirty="0" smtClean="0"/>
              <a:t>Too many boundary checks can cause control divergence and overhead</a:t>
            </a:r>
          </a:p>
          <a:p>
            <a:r>
              <a:rPr lang="en-US" dirty="0" smtClean="0"/>
              <a:t>Something that you have to work through for lab 2</a:t>
            </a:r>
          </a:p>
          <a:p>
            <a:pPr lvl="1"/>
            <a:r>
              <a:rPr lang="en-US" dirty="0" smtClean="0"/>
              <a:t>I’ll start a piazza discussion on </a:t>
            </a:r>
            <a:r>
              <a:rPr lang="en-US" smtClean="0"/>
              <a:t>the topic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29C8549-3A9E-4B97-809C-4B1D18C92F4B}" type="slidenum">
              <a:rPr lang="en-US" smtClean="0"/>
              <a:pPr>
                <a:defRPr/>
              </a:pPr>
              <a:t>41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2069859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6719"/>
            <a:ext cx="8305800" cy="811481"/>
          </a:xfrm>
        </p:spPr>
        <p:txBody>
          <a:bodyPr/>
          <a:lstStyle/>
          <a:p>
            <a:r>
              <a:rPr lang="en-US" dirty="0" smtClean="0"/>
              <a:t>Device Query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914400"/>
            <a:ext cx="8305800" cy="4572000"/>
          </a:xfrm>
        </p:spPr>
        <p:txBody>
          <a:bodyPr/>
          <a:lstStyle/>
          <a:p>
            <a:r>
              <a:rPr lang="en-US" dirty="0" smtClean="0"/>
              <a:t>Number of devices in the system</a:t>
            </a:r>
          </a:p>
          <a:p>
            <a:pPr marL="914400" lvl="2" indent="0">
              <a:buNone/>
            </a:pP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dev_count</a:t>
            </a:r>
            <a:r>
              <a:rPr lang="en-US" dirty="0" smtClean="0"/>
              <a:t>;</a:t>
            </a:r>
          </a:p>
          <a:p>
            <a:pPr marL="914400" lvl="2" indent="0">
              <a:buNone/>
            </a:pPr>
            <a:r>
              <a:rPr lang="en-US" dirty="0" err="1" smtClean="0"/>
              <a:t>cudaGetDeviceCount</a:t>
            </a:r>
            <a:r>
              <a:rPr lang="en-US" dirty="0" smtClean="0"/>
              <a:t>( &amp;</a:t>
            </a:r>
            <a:r>
              <a:rPr lang="en-US" dirty="0" err="1" smtClean="0"/>
              <a:t>dev_count</a:t>
            </a:r>
            <a:r>
              <a:rPr lang="en-US" dirty="0" smtClean="0"/>
              <a:t>);</a:t>
            </a:r>
          </a:p>
          <a:p>
            <a:r>
              <a:rPr lang="en-US" dirty="0" smtClean="0"/>
              <a:t>Capability of devices</a:t>
            </a:r>
            <a:endParaRPr lang="en-US" dirty="0"/>
          </a:p>
          <a:p>
            <a:pPr marL="914400" lvl="2" indent="0">
              <a:buNone/>
            </a:pPr>
            <a:r>
              <a:rPr lang="en-US" dirty="0" err="1"/>
              <a:t>cudaDeviceProp</a:t>
            </a:r>
            <a:r>
              <a:rPr lang="en-US" dirty="0"/>
              <a:t>	</a:t>
            </a:r>
            <a:r>
              <a:rPr lang="en-US" dirty="0" err="1"/>
              <a:t>dev_prop</a:t>
            </a:r>
            <a:r>
              <a:rPr lang="en-US" dirty="0" smtClean="0"/>
              <a:t>;</a:t>
            </a:r>
            <a:endParaRPr lang="en-US" sz="4000" dirty="0"/>
          </a:p>
          <a:p>
            <a:pPr marL="914400" lvl="2" indent="0">
              <a:buNone/>
            </a:pPr>
            <a:r>
              <a:rPr lang="en-US" dirty="0" smtClean="0"/>
              <a:t>for </a:t>
            </a:r>
            <a:r>
              <a:rPr lang="en-US" dirty="0"/>
              <a:t>(</a:t>
            </a:r>
            <a:r>
              <a:rPr lang="en-US" dirty="0" err="1"/>
              <a:t>i</a:t>
            </a:r>
            <a:r>
              <a:rPr lang="en-US" dirty="0"/>
              <a:t> = 0; </a:t>
            </a:r>
            <a:r>
              <a:rPr lang="en-US" dirty="0" err="1"/>
              <a:t>i</a:t>
            </a:r>
            <a:r>
              <a:rPr lang="en-US" dirty="0"/>
              <a:t> &lt; </a:t>
            </a:r>
            <a:r>
              <a:rPr lang="en-US" dirty="0" err="1"/>
              <a:t>dev_count</a:t>
            </a:r>
            <a:r>
              <a:rPr lang="en-US" dirty="0"/>
              <a:t>; </a:t>
            </a:r>
            <a:r>
              <a:rPr lang="en-US" dirty="0" err="1"/>
              <a:t>i</a:t>
            </a:r>
            <a:r>
              <a:rPr lang="en-US" dirty="0"/>
              <a:t>++) {</a:t>
            </a:r>
            <a:endParaRPr lang="en-US" sz="3200" dirty="0"/>
          </a:p>
          <a:p>
            <a:pPr marL="914400" lvl="2" indent="0">
              <a:buNone/>
            </a:pPr>
            <a:r>
              <a:rPr lang="en-US" dirty="0"/>
              <a:t>	</a:t>
            </a:r>
            <a:r>
              <a:rPr lang="en-US" dirty="0" err="1" smtClean="0"/>
              <a:t>cudaGetDeviceProperties</a:t>
            </a:r>
            <a:r>
              <a:rPr lang="en-US" dirty="0"/>
              <a:t>( &amp;</a:t>
            </a:r>
            <a:r>
              <a:rPr lang="en-US" dirty="0" err="1"/>
              <a:t>dev_prop</a:t>
            </a:r>
            <a:r>
              <a:rPr lang="en-US" dirty="0"/>
              <a:t>, </a:t>
            </a:r>
            <a:r>
              <a:rPr lang="en-US" dirty="0" err="1"/>
              <a:t>i</a:t>
            </a:r>
            <a:r>
              <a:rPr lang="en-US" dirty="0" smtClean="0"/>
              <a:t>);</a:t>
            </a:r>
            <a:endParaRPr lang="en-US" sz="4000" dirty="0"/>
          </a:p>
          <a:p>
            <a:pPr marL="0" indent="0">
              <a:buNone/>
            </a:pPr>
            <a:r>
              <a:rPr lang="en-US" dirty="0"/>
              <a:t>	 </a:t>
            </a:r>
            <a:r>
              <a:rPr lang="en-US" dirty="0" smtClean="0"/>
              <a:t> </a:t>
            </a:r>
            <a:r>
              <a:rPr lang="en-US" sz="2000" dirty="0" smtClean="0"/>
              <a:t>// </a:t>
            </a:r>
            <a:r>
              <a:rPr lang="en-US" sz="2000" dirty="0"/>
              <a:t>decide if device has sufficient resources and </a:t>
            </a:r>
            <a:r>
              <a:rPr lang="en-US" sz="2000" dirty="0" smtClean="0"/>
              <a:t>capabilities</a:t>
            </a:r>
            <a:r>
              <a:rPr lang="en-US" dirty="0"/>
              <a:t> </a:t>
            </a:r>
            <a:endParaRPr lang="en-US" sz="4000" dirty="0"/>
          </a:p>
          <a:p>
            <a:pPr marL="914400" lvl="2" indent="0">
              <a:buNone/>
            </a:pPr>
            <a:r>
              <a:rPr lang="en-US" dirty="0" smtClean="0"/>
              <a:t>}</a:t>
            </a:r>
            <a:endParaRPr lang="en-US" sz="3200" dirty="0"/>
          </a:p>
          <a:p>
            <a:r>
              <a:rPr lang="en-US" dirty="0" err="1" smtClean="0"/>
              <a:t>cudaDeviceProp</a:t>
            </a:r>
            <a:r>
              <a:rPr lang="en-US" dirty="0" smtClean="0"/>
              <a:t> is a built-in C structure type </a:t>
            </a:r>
          </a:p>
          <a:p>
            <a:pPr lvl="1"/>
            <a:r>
              <a:rPr lang="en-US" dirty="0" err="1" smtClean="0"/>
              <a:t>dev_prop.dev_prop.maxThreadsPerBlock</a:t>
            </a:r>
            <a:r>
              <a:rPr lang="en-US" dirty="0" smtClean="0"/>
              <a:t> </a:t>
            </a:r>
          </a:p>
          <a:p>
            <a:pPr lvl="1"/>
            <a:r>
              <a:rPr lang="en-US" dirty="0" err="1"/>
              <a:t>d</a:t>
            </a:r>
            <a:r>
              <a:rPr lang="en-US" dirty="0" err="1" smtClean="0"/>
              <a:t>ev_prop.sharedMemoryPerBlock</a:t>
            </a:r>
            <a:endParaRPr lang="en-US" dirty="0" smtClean="0"/>
          </a:p>
          <a:p>
            <a:pPr lvl="1"/>
            <a:r>
              <a:rPr lang="en-US" dirty="0" smtClean="0"/>
              <a:t>…</a:t>
            </a:r>
          </a:p>
          <a:p>
            <a:pPr marL="914400" lvl="2" indent="0">
              <a:buNone/>
            </a:pPr>
            <a:endParaRPr lang="en-US" sz="32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29C8549-3A9E-4B97-809C-4B1D18C92F4B}" type="slidenum">
              <a:rPr lang="en-US" smtClean="0"/>
              <a:pPr>
                <a:defRPr/>
              </a:pPr>
              <a:t>42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85607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>
                <a:solidFill>
                  <a:schemeClr val="tx1"/>
                </a:solidFill>
                <a:latin typeface="Palatino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Palatino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9pPr>
          </a:lstStyle>
          <a:p>
            <a:pPr eaLnBrk="1" hangingPunct="1"/>
            <a:fld id="{1EDFA49A-DF5F-4D56-824C-A24F14545CD7}" type="slidenum">
              <a:rPr lang="en-US" sz="1400" smtClean="0">
                <a:latin typeface="Times New Roman" pitchFamily="18" charset="0"/>
              </a:rPr>
              <a:pPr eaLnBrk="1" hangingPunct="1"/>
              <a:t>43</a:t>
            </a:fld>
            <a:endParaRPr lang="en-US" sz="1400" smtClean="0">
              <a:latin typeface="Times New Roman" pitchFamily="18" charset="0"/>
            </a:endParaRPr>
          </a:p>
        </p:txBody>
      </p:sp>
      <p:sp>
        <p:nvSpPr>
          <p:cNvPr id="31747" name="Rectangle 2"/>
          <p:cNvSpPr>
            <a:spLocks noChangeArrowheads="1"/>
          </p:cNvSpPr>
          <p:nvPr/>
        </p:nvSpPr>
        <p:spPr bwMode="auto">
          <a:xfrm>
            <a:off x="990600" y="4724400"/>
            <a:ext cx="6781800" cy="533400"/>
          </a:xfrm>
          <a:prstGeom prst="rect">
            <a:avLst/>
          </a:prstGeom>
          <a:solidFill>
            <a:srgbClr val="FFFF0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48" name="Rectangle 3"/>
          <p:cNvSpPr>
            <a:spLocks noChangeArrowheads="1"/>
          </p:cNvSpPr>
          <p:nvPr/>
        </p:nvSpPr>
        <p:spPr bwMode="auto">
          <a:xfrm>
            <a:off x="6096000" y="2971800"/>
            <a:ext cx="1371600" cy="304800"/>
          </a:xfrm>
          <a:prstGeom prst="rect">
            <a:avLst/>
          </a:prstGeom>
          <a:solidFill>
            <a:srgbClr val="FFFF0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49" name="Rectangle 4"/>
          <p:cNvSpPr>
            <a:spLocks noChangeArrowheads="1"/>
          </p:cNvSpPr>
          <p:nvPr/>
        </p:nvSpPr>
        <p:spPr bwMode="auto">
          <a:xfrm>
            <a:off x="5867400" y="3276600"/>
            <a:ext cx="1371600" cy="304800"/>
          </a:xfrm>
          <a:prstGeom prst="rect">
            <a:avLst/>
          </a:prstGeom>
          <a:solidFill>
            <a:srgbClr val="FFFF0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50" name="Rectangle 5"/>
          <p:cNvSpPr>
            <a:spLocks noChangeArrowheads="1"/>
          </p:cNvSpPr>
          <p:nvPr/>
        </p:nvSpPr>
        <p:spPr bwMode="auto">
          <a:xfrm>
            <a:off x="990600" y="1295400"/>
            <a:ext cx="5257800" cy="762000"/>
          </a:xfrm>
          <a:prstGeom prst="rect">
            <a:avLst/>
          </a:prstGeom>
          <a:solidFill>
            <a:srgbClr val="FFFF0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5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09600" y="1295400"/>
            <a:ext cx="8305800" cy="45720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1600" smtClean="0">
                <a:latin typeface="Arial Unicode MS" pitchFamily="34" charset="-128"/>
              </a:rPr>
              <a:t>Global variables declaration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600" smtClean="0">
                <a:latin typeface="Arial Unicode MS" pitchFamily="34" charset="-128"/>
              </a:rPr>
              <a:t>__host__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600" smtClean="0">
                <a:latin typeface="Arial Unicode MS" pitchFamily="34" charset="-128"/>
              </a:rPr>
              <a:t>__device__... __global__, __constant__, __texture__</a:t>
            </a:r>
          </a:p>
          <a:p>
            <a:pPr eaLnBrk="1" hangingPunct="1">
              <a:lnSpc>
                <a:spcPct val="80000"/>
              </a:lnSpc>
            </a:pPr>
            <a:r>
              <a:rPr lang="en-US" sz="1600" smtClean="0">
                <a:latin typeface="Arial Unicode MS" pitchFamily="34" charset="-128"/>
              </a:rPr>
              <a:t>Function prototypes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600" smtClean="0">
                <a:latin typeface="Arial Unicode MS" pitchFamily="34" charset="-128"/>
              </a:rPr>
              <a:t>__global__ void kernelOne(…)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600" smtClean="0">
                <a:latin typeface="Arial Unicode MS" pitchFamily="34" charset="-128"/>
              </a:rPr>
              <a:t>float handyFunction(…)</a:t>
            </a:r>
          </a:p>
          <a:p>
            <a:pPr eaLnBrk="1" hangingPunct="1">
              <a:lnSpc>
                <a:spcPct val="80000"/>
              </a:lnSpc>
            </a:pPr>
            <a:r>
              <a:rPr lang="en-US" sz="1600" smtClean="0">
                <a:latin typeface="Arial Unicode MS" pitchFamily="34" charset="-128"/>
              </a:rPr>
              <a:t>Main ()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600" smtClean="0">
                <a:latin typeface="Arial Unicode MS" pitchFamily="34" charset="-128"/>
              </a:rPr>
              <a:t>allocate memory space on the device – cudaMalloc(&amp;d_GlblVarPtr, bytes )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600" smtClean="0">
                <a:latin typeface="Arial Unicode MS" pitchFamily="34" charset="-128"/>
              </a:rPr>
              <a:t>transfer data from host to device – cudaMemCpy(d_GlblVarPtr, h_Gl…)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600" smtClean="0">
                <a:latin typeface="Arial Unicode MS" pitchFamily="34" charset="-128"/>
              </a:rPr>
              <a:t>execution configuration setup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600" smtClean="0">
                <a:latin typeface="Arial Unicode MS" pitchFamily="34" charset="-128"/>
              </a:rPr>
              <a:t>kernel call – kernelOne&lt;&lt;&lt;execution configuration&gt;&gt;&gt;( args… );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600" smtClean="0">
                <a:latin typeface="Arial Unicode MS" pitchFamily="34" charset="-128"/>
              </a:rPr>
              <a:t>transfer results from device to host – cudaMemCpy(h_GlblVarPtr,…)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600" smtClean="0">
                <a:latin typeface="Arial Unicode MS" pitchFamily="34" charset="-128"/>
              </a:rPr>
              <a:t>optional: compare against golden (host computed) solution</a:t>
            </a:r>
          </a:p>
          <a:p>
            <a:pPr eaLnBrk="1" hangingPunct="1">
              <a:lnSpc>
                <a:spcPct val="80000"/>
              </a:lnSpc>
            </a:pPr>
            <a:r>
              <a:rPr lang="en-US" sz="1600" smtClean="0">
                <a:latin typeface="Arial Unicode MS" pitchFamily="34" charset="-128"/>
              </a:rPr>
              <a:t>Kernel – void kernelOne(type args,…)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600" smtClean="0">
                <a:latin typeface="Arial Unicode MS" pitchFamily="34" charset="-128"/>
              </a:rPr>
              <a:t>variables declaration - auto, __shared__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600" smtClean="0">
                <a:latin typeface="Arial Unicode MS" pitchFamily="34" charset="-128"/>
              </a:rPr>
              <a:t>automatic variables</a:t>
            </a:r>
            <a:r>
              <a:rPr lang="en-US" sz="1400" smtClean="0">
                <a:latin typeface="Arial Unicode MS" pitchFamily="34" charset="-128"/>
              </a:rPr>
              <a:t> transparently assigned to registers 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600" smtClean="0">
                <a:latin typeface="Arial Unicode MS" pitchFamily="34" charset="-128"/>
              </a:rPr>
              <a:t>syncthreads()…</a:t>
            </a:r>
          </a:p>
          <a:p>
            <a:pPr eaLnBrk="1" hangingPunct="1">
              <a:lnSpc>
                <a:spcPct val="80000"/>
              </a:lnSpc>
            </a:pPr>
            <a:r>
              <a:rPr lang="en-US" sz="1600" smtClean="0">
                <a:latin typeface="Arial Unicode MS" pitchFamily="34" charset="-128"/>
              </a:rPr>
              <a:t>Other functions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600" smtClean="0">
                <a:latin typeface="Arial Unicode MS" pitchFamily="34" charset="-128"/>
              </a:rPr>
              <a:t>float handyFunction(int inVar…);										</a:t>
            </a:r>
          </a:p>
          <a:p>
            <a:pPr eaLnBrk="1" hangingPunct="1">
              <a:lnSpc>
                <a:spcPct val="80000"/>
              </a:lnSpc>
            </a:pPr>
            <a:endParaRPr lang="en-US" sz="1600" smtClean="0">
              <a:latin typeface="Arial Unicode MS" pitchFamily="34" charset="-128"/>
            </a:endParaRPr>
          </a:p>
        </p:txBody>
      </p:sp>
      <p:sp>
        <p:nvSpPr>
          <p:cNvPr id="31752" name="Rectangle 7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686800" cy="990600"/>
          </a:xfrm>
        </p:spPr>
        <p:txBody>
          <a:bodyPr/>
          <a:lstStyle/>
          <a:p>
            <a:pPr eaLnBrk="1" hangingPunct="1"/>
            <a:r>
              <a:rPr lang="en-US" smtClean="0"/>
              <a:t>Summary- Typical Structure of a CUDA Program</a:t>
            </a:r>
          </a:p>
        </p:txBody>
      </p:sp>
      <p:sp>
        <p:nvSpPr>
          <p:cNvPr id="31753" name="AutoShape 8"/>
          <p:cNvSpPr>
            <a:spLocks noChangeArrowheads="1"/>
          </p:cNvSpPr>
          <p:nvPr/>
        </p:nvSpPr>
        <p:spPr bwMode="auto">
          <a:xfrm rot="-5685818">
            <a:off x="7728744" y="3548856"/>
            <a:ext cx="688975" cy="296863"/>
          </a:xfrm>
          <a:prstGeom prst="curvedUpArrow">
            <a:avLst>
              <a:gd name="adj1" fmla="val 46417"/>
              <a:gd name="adj2" fmla="val 92834"/>
              <a:gd name="adj3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1754" name="Text Box 9"/>
          <p:cNvSpPr txBox="1">
            <a:spLocks noChangeArrowheads="1"/>
          </p:cNvSpPr>
          <p:nvPr/>
        </p:nvSpPr>
        <p:spPr bwMode="auto">
          <a:xfrm>
            <a:off x="8153400" y="3733800"/>
            <a:ext cx="990600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Palatino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Palatino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9pPr>
          </a:lstStyle>
          <a:p>
            <a:pPr eaLnBrk="1" hangingPunct="1"/>
            <a:r>
              <a:rPr lang="en-US"/>
              <a:t>repeat</a:t>
            </a:r>
          </a:p>
          <a:p>
            <a:pPr eaLnBrk="1" hangingPunct="1"/>
            <a:r>
              <a:rPr lang="en-US"/>
              <a:t>as needed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Any more questions?</a:t>
            </a:r>
            <a:br>
              <a:rPr lang="en-US" dirty="0" smtClean="0"/>
            </a:br>
            <a:r>
              <a:rPr lang="en-US" dirty="0" smtClean="0"/>
              <a:t>Read Chapter 5!</a:t>
            </a:r>
            <a:endParaRPr lang="en-US" dirty="0"/>
          </a:p>
        </p:txBody>
      </p:sp>
      <p:sp>
        <p:nvSpPr>
          <p:cNvPr id="32771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32773" name="Slide Number Placeholder 2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>
                <a:solidFill>
                  <a:schemeClr val="tx1"/>
                </a:solidFill>
                <a:latin typeface="Palatino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Palatino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9pPr>
          </a:lstStyle>
          <a:p>
            <a:pPr eaLnBrk="1" hangingPunct="1"/>
            <a:fld id="{21888B9F-B1BE-4995-A091-A2C097CFCFCC}" type="slidenum">
              <a:rPr lang="en-US" sz="1400" smtClean="0">
                <a:latin typeface="Times New Roman" pitchFamily="18" charset="0"/>
              </a:rPr>
              <a:pPr eaLnBrk="1" hangingPunct="1"/>
              <a:t>44</a:t>
            </a:fld>
            <a:endParaRPr lang="en-US" sz="1400" smtClean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>
                <a:solidFill>
                  <a:schemeClr val="tx1"/>
                </a:solidFill>
                <a:latin typeface="Palatino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Palatino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9pPr>
          </a:lstStyle>
          <a:p>
            <a:pPr eaLnBrk="1" hangingPunct="1"/>
            <a:fld id="{055C2E72-148D-41A8-90D6-01E10090ECBB}" type="slidenum">
              <a:rPr lang="en-US" sz="1400" smtClean="0">
                <a:latin typeface="Times New Roman" pitchFamily="18" charset="0"/>
              </a:rPr>
              <a:pPr eaLnBrk="1" hangingPunct="1"/>
              <a:t>5</a:t>
            </a:fld>
            <a:endParaRPr lang="en-US" sz="1400" smtClean="0">
              <a:latin typeface="Times New Roman" pitchFamily="18" charset="0"/>
            </a:endParaRPr>
          </a:p>
        </p:txBody>
      </p:sp>
      <p:sp>
        <p:nvSpPr>
          <p:cNvPr id="2150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Operate Instructions</a:t>
            </a:r>
          </a:p>
        </p:txBody>
      </p:sp>
      <p:sp>
        <p:nvSpPr>
          <p:cNvPr id="2150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Example of an operate instruction:</a:t>
            </a:r>
          </a:p>
          <a:p>
            <a:pPr eaLnBrk="1" hangingPunct="1">
              <a:buFontTx/>
              <a:buNone/>
            </a:pPr>
            <a:r>
              <a:rPr lang="en-US" smtClean="0"/>
              <a:t>		ADD R1, R2, R3</a:t>
            </a:r>
          </a:p>
          <a:p>
            <a:pPr eaLnBrk="1" hangingPunct="1">
              <a:buFontTx/>
              <a:buNone/>
            </a:pPr>
            <a:endParaRPr lang="en-US" smtClean="0"/>
          </a:p>
          <a:p>
            <a:pPr eaLnBrk="1" hangingPunct="1"/>
            <a:r>
              <a:rPr lang="en-US" smtClean="0"/>
              <a:t>Instruction cycle for an operate instruction:</a:t>
            </a:r>
          </a:p>
          <a:p>
            <a:pPr algn="ctr" eaLnBrk="1" hangingPunct="1">
              <a:buFontTx/>
              <a:buNone/>
            </a:pPr>
            <a:r>
              <a:rPr lang="en-US" smtClean="0"/>
              <a:t>Fetch | Decode | Execute | </a:t>
            </a:r>
            <a:r>
              <a:rPr lang="en-US" smtClean="0">
                <a:solidFill>
                  <a:schemeClr val="folHlink"/>
                </a:solidFill>
              </a:rPr>
              <a:t>Memory</a:t>
            </a:r>
          </a:p>
        </p:txBody>
      </p:sp>
    </p:spTree>
    <p:extLst>
      <p:ext uri="{BB962C8B-B14F-4D97-AF65-F5344CB8AC3E}">
        <p14:creationId xmlns:p14="http://schemas.microsoft.com/office/powerpoint/2010/main" val="39968554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>
                <a:solidFill>
                  <a:schemeClr val="tx1"/>
                </a:solidFill>
                <a:latin typeface="Palatino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Palatino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9pPr>
          </a:lstStyle>
          <a:p>
            <a:pPr eaLnBrk="1" hangingPunct="1"/>
            <a:fld id="{9AF1787A-C22B-45D4-9B05-48753DBA57E5}" type="slidenum">
              <a:rPr lang="en-US" sz="1400" smtClean="0">
                <a:latin typeface="Times New Roman" pitchFamily="18" charset="0"/>
              </a:rPr>
              <a:pPr eaLnBrk="1" hangingPunct="1"/>
              <a:t>6</a:t>
            </a:fld>
            <a:endParaRPr lang="en-US" sz="1400" smtClean="0">
              <a:latin typeface="Times New Roman" pitchFamily="18" charset="0"/>
            </a:endParaRPr>
          </a:p>
        </p:txBody>
      </p:sp>
      <p:sp>
        <p:nvSpPr>
          <p:cNvPr id="2253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Memory Access Instructions</a:t>
            </a:r>
          </a:p>
        </p:txBody>
      </p:sp>
      <p:sp>
        <p:nvSpPr>
          <p:cNvPr id="2253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Examples of memory access instruction:</a:t>
            </a:r>
          </a:p>
          <a:p>
            <a:pPr eaLnBrk="1" hangingPunct="1">
              <a:buFontTx/>
              <a:buNone/>
            </a:pPr>
            <a:r>
              <a:rPr lang="en-US" dirty="0" smtClean="0"/>
              <a:t>		LDR R1, R2, #2</a:t>
            </a:r>
          </a:p>
          <a:p>
            <a:pPr eaLnBrk="1" hangingPunct="1">
              <a:buFontTx/>
              <a:buNone/>
            </a:pPr>
            <a:r>
              <a:rPr lang="en-US" dirty="0" smtClean="0"/>
              <a:t>		STR	R1, R2, #2</a:t>
            </a:r>
          </a:p>
          <a:p>
            <a:pPr eaLnBrk="1" hangingPunct="1">
              <a:buFontTx/>
              <a:buNone/>
            </a:pPr>
            <a:endParaRPr lang="en-US" dirty="0" smtClean="0"/>
          </a:p>
          <a:p>
            <a:pPr eaLnBrk="1" hangingPunct="1"/>
            <a:r>
              <a:rPr lang="en-US" dirty="0" smtClean="0"/>
              <a:t>Instruction cycle for an operate instruction:</a:t>
            </a:r>
          </a:p>
          <a:p>
            <a:pPr algn="ctr" eaLnBrk="1" hangingPunct="1">
              <a:buFontTx/>
              <a:buNone/>
            </a:pPr>
            <a:r>
              <a:rPr lang="en-US" dirty="0" smtClean="0"/>
              <a:t>Fetch | Decode | Execute | Memory</a:t>
            </a:r>
          </a:p>
        </p:txBody>
      </p:sp>
    </p:spTree>
    <p:extLst>
      <p:ext uri="{BB962C8B-B14F-4D97-AF65-F5344CB8AC3E}">
        <p14:creationId xmlns:p14="http://schemas.microsoft.com/office/powerpoint/2010/main" val="9826012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7010400" y="6269038"/>
            <a:ext cx="1905000" cy="4572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>
                <a:solidFill>
                  <a:schemeClr val="tx1"/>
                </a:solidFill>
                <a:latin typeface="Palatino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Palatino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9pPr>
          </a:lstStyle>
          <a:p>
            <a:pPr eaLnBrk="1" hangingPunct="1"/>
            <a:fld id="{93E1C74A-7ECE-4C50-9CA8-8C6BB442703E}" type="slidenum">
              <a:rPr lang="en-US" sz="1400" smtClean="0">
                <a:latin typeface="Times New Roman" pitchFamily="18" charset="0"/>
              </a:rPr>
              <a:pPr eaLnBrk="1" hangingPunct="1"/>
              <a:t>7</a:t>
            </a:fld>
            <a:endParaRPr lang="en-US" sz="1400" smtClean="0">
              <a:latin typeface="Times New Roman" pitchFamily="18" charset="0"/>
            </a:endParaRPr>
          </a:p>
        </p:txBody>
      </p:sp>
      <p:sp>
        <p:nvSpPr>
          <p:cNvPr id="2355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Registers vs Memory</a:t>
            </a:r>
          </a:p>
        </p:txBody>
      </p:sp>
      <p:sp>
        <p:nvSpPr>
          <p:cNvPr id="2355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47800"/>
            <a:ext cx="8305800" cy="4572000"/>
          </a:xfrm>
        </p:spPr>
        <p:txBody>
          <a:bodyPr/>
          <a:lstStyle/>
          <a:p>
            <a:pPr eaLnBrk="1" hangingPunct="1"/>
            <a:r>
              <a:rPr lang="en-US" dirty="0" smtClean="0"/>
              <a:t>Registers are “free” </a:t>
            </a:r>
          </a:p>
          <a:p>
            <a:pPr lvl="1" eaLnBrk="1" hangingPunct="1"/>
            <a:r>
              <a:rPr lang="en-US" dirty="0" smtClean="0"/>
              <a:t>No additional memory access instruction</a:t>
            </a:r>
          </a:p>
          <a:p>
            <a:pPr lvl="1" eaLnBrk="1" hangingPunct="1"/>
            <a:r>
              <a:rPr lang="en-US" dirty="0" smtClean="0"/>
              <a:t>Very fast to use, however, there are very few of them</a:t>
            </a:r>
          </a:p>
          <a:p>
            <a:pPr eaLnBrk="1" hangingPunct="1"/>
            <a:r>
              <a:rPr lang="en-US" dirty="0" smtClean="0"/>
              <a:t>Memory is expensive (slow), but very large</a:t>
            </a:r>
          </a:p>
        </p:txBody>
      </p:sp>
      <p:pic>
        <p:nvPicPr>
          <p:cNvPr id="23558" name="Picture 31" descr="von_neumann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5800" y="3657600"/>
            <a:ext cx="3352800" cy="2992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834017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>
                <a:solidFill>
                  <a:schemeClr val="tx1"/>
                </a:solidFill>
                <a:latin typeface="Palatino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Palatino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Palatino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Palatino"/>
              </a:defRPr>
            </a:lvl9pPr>
          </a:lstStyle>
          <a:p>
            <a:pPr eaLnBrk="1" hangingPunct="1"/>
            <a:fld id="{35A92C18-71D3-4A4D-92BD-5421FCA77A81}" type="slidenum">
              <a:rPr lang="en-US" sz="1400" smtClean="0">
                <a:latin typeface="Times New Roman" pitchFamily="18" charset="0"/>
              </a:rPr>
              <a:pPr eaLnBrk="1" hangingPunct="1"/>
              <a:t>8</a:t>
            </a:fld>
            <a:endParaRPr lang="en-US" sz="1400" dirty="0" smtClean="0">
              <a:latin typeface="Times New Roman" pitchFamily="18" charset="0"/>
            </a:endParaRPr>
          </a:p>
        </p:txBody>
      </p:sp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686800" cy="1066800"/>
          </a:xfrm>
        </p:spPr>
        <p:txBody>
          <a:bodyPr/>
          <a:lstStyle/>
          <a:p>
            <a:pPr eaLnBrk="1" hangingPunct="1"/>
            <a:r>
              <a:rPr lang="en-US" sz="3600" smtClean="0"/>
              <a:t>Programmer View of  CUDA Memories</a:t>
            </a:r>
          </a:p>
        </p:txBody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447800"/>
            <a:ext cx="4267200" cy="2741613"/>
          </a:xfrm>
        </p:spPr>
        <p:txBody>
          <a:bodyPr/>
          <a:lstStyle/>
          <a:p>
            <a:pPr marL="457200" indent="-457200" eaLnBrk="1" hangingPunct="1"/>
            <a:r>
              <a:rPr lang="en-US" smtClean="0"/>
              <a:t>Each thread can:</a:t>
            </a:r>
          </a:p>
          <a:p>
            <a:pPr marL="974725" lvl="1" indent="-403225" eaLnBrk="1" hangingPunct="1"/>
            <a:r>
              <a:rPr lang="en-US" sz="2100" smtClean="0"/>
              <a:t>Read/write per-thread </a:t>
            </a:r>
            <a:r>
              <a:rPr lang="en-US" sz="2100" b="1" smtClean="0">
                <a:solidFill>
                  <a:schemeClr val="accent2"/>
                </a:solidFill>
              </a:rPr>
              <a:t>registers (~1 cycle)</a:t>
            </a:r>
          </a:p>
          <a:p>
            <a:pPr marL="974725" lvl="1" indent="-403225" eaLnBrk="1" hangingPunct="1"/>
            <a:r>
              <a:rPr lang="en-US" sz="2100" smtClean="0"/>
              <a:t>Read/write per-block </a:t>
            </a:r>
            <a:r>
              <a:rPr lang="en-US" sz="2100" b="1" smtClean="0">
                <a:solidFill>
                  <a:schemeClr val="accent2"/>
                </a:solidFill>
              </a:rPr>
              <a:t>shared memory (~5 cycles)</a:t>
            </a:r>
          </a:p>
          <a:p>
            <a:pPr marL="974725" lvl="1" indent="-403225" eaLnBrk="1" hangingPunct="1"/>
            <a:r>
              <a:rPr lang="en-US" sz="2100" smtClean="0"/>
              <a:t>Read/write per-grid </a:t>
            </a:r>
            <a:r>
              <a:rPr lang="en-US" sz="2100" b="1" smtClean="0">
                <a:solidFill>
                  <a:schemeClr val="accent2"/>
                </a:solidFill>
              </a:rPr>
              <a:t>global memory (~500 cycles)</a:t>
            </a:r>
          </a:p>
          <a:p>
            <a:pPr marL="974725" lvl="1" indent="-403225" eaLnBrk="1" hangingPunct="1"/>
            <a:r>
              <a:rPr lang="en-US" sz="2100" smtClean="0"/>
              <a:t>Read/only per-grid</a:t>
            </a:r>
            <a:r>
              <a:rPr lang="en-US" sz="2100" smtClean="0">
                <a:solidFill>
                  <a:schemeClr val="accent2"/>
                </a:solidFill>
              </a:rPr>
              <a:t> </a:t>
            </a:r>
            <a:r>
              <a:rPr lang="en-US" sz="2100" b="1" smtClean="0">
                <a:solidFill>
                  <a:schemeClr val="accent2"/>
                </a:solidFill>
              </a:rPr>
              <a:t>constant memory (~5 cycles with caching)</a:t>
            </a:r>
          </a:p>
        </p:txBody>
      </p:sp>
      <p:grpSp>
        <p:nvGrpSpPr>
          <p:cNvPr id="4101" name="Group 86"/>
          <p:cNvGrpSpPr>
            <a:grpSpLocks/>
          </p:cNvGrpSpPr>
          <p:nvPr/>
        </p:nvGrpSpPr>
        <p:grpSpPr bwMode="auto">
          <a:xfrm>
            <a:off x="4572000" y="1751013"/>
            <a:ext cx="4537075" cy="3963987"/>
            <a:chOff x="2880" y="1103"/>
            <a:chExt cx="2858" cy="2497"/>
          </a:xfrm>
        </p:grpSpPr>
        <p:sp>
          <p:nvSpPr>
            <p:cNvPr id="4103" name="Text Box 6"/>
            <p:cNvSpPr txBox="1">
              <a:spLocks noChangeArrowheads="1"/>
            </p:cNvSpPr>
            <p:nvPr/>
          </p:nvSpPr>
          <p:spPr bwMode="auto">
            <a:xfrm>
              <a:off x="3403" y="1103"/>
              <a:ext cx="2335" cy="2497"/>
            </a:xfrm>
            <a:prstGeom prst="rect">
              <a:avLst/>
            </a:prstGeom>
            <a:solidFill>
              <a:srgbClr val="99CCFF"/>
            </a:solidFill>
            <a:ln w="9525">
              <a:solidFill>
                <a:srgbClr val="969696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 sz="1600">
                  <a:solidFill>
                    <a:schemeClr val="tx1"/>
                  </a:solidFill>
                  <a:latin typeface="Palatino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Palatino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Palatino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Palatino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Palatino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/>
                </a:defRPr>
              </a:lvl9pPr>
            </a:lstStyle>
            <a:p>
              <a:pPr eaLnBrk="1" hangingPunct="1"/>
              <a:r>
                <a:rPr lang="en-US" sz="1200" b="1">
                  <a:solidFill>
                    <a:srgbClr val="003300"/>
                  </a:solidFill>
                  <a:latin typeface="Arial" pitchFamily="34" charset="0"/>
                </a:rPr>
                <a:t>Grid</a:t>
              </a:r>
            </a:p>
          </p:txBody>
        </p:sp>
        <p:sp>
          <p:nvSpPr>
            <p:cNvPr id="4104" name="Text Box 9"/>
            <p:cNvSpPr txBox="1">
              <a:spLocks noChangeArrowheads="1"/>
            </p:cNvSpPr>
            <p:nvPr/>
          </p:nvSpPr>
          <p:spPr bwMode="auto">
            <a:xfrm>
              <a:off x="3441" y="2847"/>
              <a:ext cx="2271" cy="268"/>
            </a:xfrm>
            <a:prstGeom prst="rect">
              <a:avLst/>
            </a:prstGeom>
            <a:solidFill>
              <a:srgbClr val="FF6600"/>
            </a:solidFill>
            <a:ln w="9525">
              <a:solidFill>
                <a:srgbClr val="969696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 sz="1600">
                  <a:solidFill>
                    <a:schemeClr val="tx1"/>
                  </a:solidFill>
                  <a:latin typeface="Palatino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Palatino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Palatino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Palatino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Palatino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/>
                </a:defRPr>
              </a:lvl9pPr>
            </a:lstStyle>
            <a:p>
              <a:pPr eaLnBrk="1" hangingPunct="1"/>
              <a:r>
                <a:rPr lang="en-US" sz="1200" b="1">
                  <a:solidFill>
                    <a:srgbClr val="003300"/>
                  </a:solidFill>
                  <a:latin typeface="Arial" pitchFamily="34" charset="0"/>
                </a:rPr>
                <a:t>Global Memory</a:t>
              </a:r>
              <a:endParaRPr lang="en-US" sz="1200">
                <a:solidFill>
                  <a:srgbClr val="003300"/>
                </a:solidFill>
                <a:latin typeface="Arial" pitchFamily="34" charset="0"/>
              </a:endParaRPr>
            </a:p>
          </p:txBody>
        </p:sp>
        <p:sp>
          <p:nvSpPr>
            <p:cNvPr id="4105" name="Text Box 12"/>
            <p:cNvSpPr txBox="1">
              <a:spLocks noChangeArrowheads="1"/>
            </p:cNvSpPr>
            <p:nvPr/>
          </p:nvSpPr>
          <p:spPr bwMode="auto">
            <a:xfrm>
              <a:off x="3434" y="1414"/>
              <a:ext cx="1116" cy="1361"/>
            </a:xfrm>
            <a:prstGeom prst="rect">
              <a:avLst/>
            </a:prstGeom>
            <a:solidFill>
              <a:srgbClr val="FFCC00"/>
            </a:solidFill>
            <a:ln w="9525">
              <a:solidFill>
                <a:srgbClr val="969696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 sz="1600">
                  <a:solidFill>
                    <a:schemeClr val="tx1"/>
                  </a:solidFill>
                  <a:latin typeface="Palatino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Palatino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Palatino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Palatino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Palatino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/>
                </a:defRPr>
              </a:lvl9pPr>
            </a:lstStyle>
            <a:p>
              <a:pPr eaLnBrk="1" hangingPunct="1"/>
              <a:r>
                <a:rPr lang="en-US" sz="1200" b="1">
                  <a:solidFill>
                    <a:srgbClr val="003300"/>
                  </a:solidFill>
                  <a:latin typeface="Arial" pitchFamily="34" charset="0"/>
                </a:rPr>
                <a:t>Block (0, 0)</a:t>
              </a:r>
            </a:p>
          </p:txBody>
        </p:sp>
        <p:sp>
          <p:nvSpPr>
            <p:cNvPr id="4106" name="Text Box 13"/>
            <p:cNvSpPr txBox="1">
              <a:spLocks noChangeArrowheads="1"/>
            </p:cNvSpPr>
            <p:nvPr/>
          </p:nvSpPr>
          <p:spPr bwMode="auto">
            <a:xfrm>
              <a:off x="3465" y="1735"/>
              <a:ext cx="1060" cy="220"/>
            </a:xfrm>
            <a:prstGeom prst="rect">
              <a:avLst/>
            </a:prstGeom>
            <a:solidFill>
              <a:srgbClr val="FF6600"/>
            </a:solidFill>
            <a:ln w="9525">
              <a:solidFill>
                <a:srgbClr val="969696"/>
              </a:solidFill>
              <a:miter lim="800000"/>
              <a:headEnd/>
              <a:tailEnd/>
            </a:ln>
          </p:spPr>
          <p:txBody>
            <a:bodyPr lIns="0" tIns="91440" rIns="0" bIns="0"/>
            <a:lstStyle>
              <a:lvl1pPr eaLnBrk="0" hangingPunct="0">
                <a:defRPr sz="1600">
                  <a:solidFill>
                    <a:schemeClr val="tx1"/>
                  </a:solidFill>
                  <a:latin typeface="Palatino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Palatino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Palatino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Palatino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Palatino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/>
                </a:defRPr>
              </a:lvl9pPr>
            </a:lstStyle>
            <a:p>
              <a:pPr algn="ctr" eaLnBrk="1" hangingPunct="1"/>
              <a:r>
                <a:rPr lang="en-US" sz="1000" b="1">
                  <a:solidFill>
                    <a:srgbClr val="003300"/>
                  </a:solidFill>
                  <a:latin typeface="Arial" pitchFamily="34" charset="0"/>
                </a:rPr>
                <a:t>Shared Memory</a:t>
              </a:r>
              <a:endParaRPr lang="en-US" sz="1000">
                <a:solidFill>
                  <a:srgbClr val="003300"/>
                </a:solidFill>
                <a:latin typeface="Arial" pitchFamily="34" charset="0"/>
              </a:endParaRPr>
            </a:p>
          </p:txBody>
        </p:sp>
        <p:sp>
          <p:nvSpPr>
            <p:cNvPr id="4107" name="Text Box 16"/>
            <p:cNvSpPr txBox="1">
              <a:spLocks noChangeArrowheads="1"/>
            </p:cNvSpPr>
            <p:nvPr/>
          </p:nvSpPr>
          <p:spPr bwMode="auto">
            <a:xfrm>
              <a:off x="3459" y="2383"/>
              <a:ext cx="517" cy="307"/>
            </a:xfrm>
            <a:prstGeom prst="rect">
              <a:avLst/>
            </a:prstGeom>
            <a:solidFill>
              <a:srgbClr val="99FF66"/>
            </a:solidFill>
            <a:ln w="9525">
              <a:solidFill>
                <a:srgbClr val="969696"/>
              </a:solidFill>
              <a:miter lim="800000"/>
              <a:headEnd/>
              <a:tailEnd/>
            </a:ln>
          </p:spPr>
          <p:txBody>
            <a:bodyPr lIns="0" tIns="146304" rIns="0" bIns="0"/>
            <a:lstStyle>
              <a:lvl1pPr eaLnBrk="0" hangingPunct="0">
                <a:defRPr sz="1600">
                  <a:solidFill>
                    <a:schemeClr val="tx1"/>
                  </a:solidFill>
                  <a:latin typeface="Palatino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Palatino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Palatino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Palatino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Palatino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/>
                </a:defRPr>
              </a:lvl9pPr>
            </a:lstStyle>
            <a:p>
              <a:pPr algn="ctr" eaLnBrk="1" hangingPunct="1"/>
              <a:r>
                <a:rPr lang="en-US" sz="1000" b="1">
                  <a:solidFill>
                    <a:srgbClr val="003300"/>
                  </a:solidFill>
                  <a:latin typeface="Arial" pitchFamily="34" charset="0"/>
                </a:rPr>
                <a:t>Thread (0, 0)</a:t>
              </a:r>
              <a:endParaRPr lang="en-US" sz="1000">
                <a:solidFill>
                  <a:srgbClr val="003300"/>
                </a:solidFill>
                <a:latin typeface="Arial" pitchFamily="34" charset="0"/>
              </a:endParaRPr>
            </a:p>
          </p:txBody>
        </p:sp>
        <p:sp>
          <p:nvSpPr>
            <p:cNvPr id="4108" name="Text Box 17"/>
            <p:cNvSpPr txBox="1">
              <a:spLocks noChangeArrowheads="1"/>
            </p:cNvSpPr>
            <p:nvPr/>
          </p:nvSpPr>
          <p:spPr bwMode="auto">
            <a:xfrm>
              <a:off x="3459" y="2052"/>
              <a:ext cx="392" cy="188"/>
            </a:xfrm>
            <a:prstGeom prst="rect">
              <a:avLst/>
            </a:prstGeom>
            <a:solidFill>
              <a:srgbClr val="FF6600"/>
            </a:solidFill>
            <a:ln w="9525">
              <a:solidFill>
                <a:srgbClr val="969696"/>
              </a:solidFill>
              <a:miter lim="800000"/>
              <a:headEnd/>
              <a:tailEnd/>
            </a:ln>
          </p:spPr>
          <p:txBody>
            <a:bodyPr lIns="0" tIns="0" rIns="0" bIns="0"/>
            <a:lstStyle>
              <a:lvl1pPr eaLnBrk="0" hangingPunct="0">
                <a:defRPr sz="1600">
                  <a:solidFill>
                    <a:schemeClr val="tx1"/>
                  </a:solidFill>
                  <a:latin typeface="Palatino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Palatino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Palatino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Palatino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Palatino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/>
                </a:defRPr>
              </a:lvl9pPr>
            </a:lstStyle>
            <a:p>
              <a:pPr algn="ctr" eaLnBrk="1" hangingPunct="1"/>
              <a:r>
                <a:rPr lang="en-US" sz="1000" b="1">
                  <a:solidFill>
                    <a:srgbClr val="003300"/>
                  </a:solidFill>
                  <a:latin typeface="Arial" pitchFamily="34" charset="0"/>
                </a:rPr>
                <a:t>Registers</a:t>
              </a:r>
              <a:endParaRPr lang="en-US" sz="1000">
                <a:solidFill>
                  <a:srgbClr val="003300"/>
                </a:solidFill>
                <a:latin typeface="Arial" pitchFamily="34" charset="0"/>
              </a:endParaRPr>
            </a:p>
          </p:txBody>
        </p:sp>
        <p:sp>
          <p:nvSpPr>
            <p:cNvPr id="4109" name="Line 18"/>
            <p:cNvSpPr>
              <a:spLocks noChangeShapeType="1"/>
            </p:cNvSpPr>
            <p:nvPr/>
          </p:nvSpPr>
          <p:spPr bwMode="auto">
            <a:xfrm flipV="1">
              <a:off x="3912" y="1956"/>
              <a:ext cx="2" cy="421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triangle" w="lg" len="med"/>
              <a:tailEnd type="triangl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10" name="Line 19"/>
            <p:cNvSpPr>
              <a:spLocks noChangeShapeType="1"/>
            </p:cNvSpPr>
            <p:nvPr/>
          </p:nvSpPr>
          <p:spPr bwMode="auto">
            <a:xfrm flipV="1">
              <a:off x="3655" y="2237"/>
              <a:ext cx="0" cy="14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triangle" w="lg" len="med"/>
              <a:tailEnd type="triangl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11" name="Line 21"/>
            <p:cNvSpPr>
              <a:spLocks noChangeShapeType="1"/>
            </p:cNvSpPr>
            <p:nvPr/>
          </p:nvSpPr>
          <p:spPr bwMode="auto">
            <a:xfrm>
              <a:off x="3836" y="2693"/>
              <a:ext cx="0" cy="15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triangle" w="lg" len="med"/>
              <a:tailEnd type="triangl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12" name="Text Box 26"/>
            <p:cNvSpPr txBox="1">
              <a:spLocks noChangeArrowheads="1"/>
            </p:cNvSpPr>
            <p:nvPr/>
          </p:nvSpPr>
          <p:spPr bwMode="auto">
            <a:xfrm>
              <a:off x="4008" y="2383"/>
              <a:ext cx="517" cy="307"/>
            </a:xfrm>
            <a:prstGeom prst="rect">
              <a:avLst/>
            </a:prstGeom>
            <a:solidFill>
              <a:srgbClr val="99FF66"/>
            </a:solidFill>
            <a:ln w="9525">
              <a:solidFill>
                <a:srgbClr val="969696"/>
              </a:solidFill>
              <a:miter lim="800000"/>
              <a:headEnd/>
              <a:tailEnd/>
            </a:ln>
          </p:spPr>
          <p:txBody>
            <a:bodyPr lIns="0" tIns="146304" rIns="0" bIns="0"/>
            <a:lstStyle>
              <a:lvl1pPr eaLnBrk="0" hangingPunct="0">
                <a:defRPr sz="1600">
                  <a:solidFill>
                    <a:schemeClr val="tx1"/>
                  </a:solidFill>
                  <a:latin typeface="Palatino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Palatino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Palatino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Palatino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Palatino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/>
                </a:defRPr>
              </a:lvl9pPr>
            </a:lstStyle>
            <a:p>
              <a:pPr algn="ctr" eaLnBrk="1" hangingPunct="1"/>
              <a:r>
                <a:rPr lang="en-US" sz="1000" b="1">
                  <a:solidFill>
                    <a:srgbClr val="003300"/>
                  </a:solidFill>
                  <a:latin typeface="Arial" pitchFamily="34" charset="0"/>
                </a:rPr>
                <a:t>Thread (1, 0)</a:t>
              </a:r>
              <a:endParaRPr lang="en-US" sz="1000">
                <a:solidFill>
                  <a:srgbClr val="003300"/>
                </a:solidFill>
                <a:latin typeface="Arial" pitchFamily="34" charset="0"/>
              </a:endParaRPr>
            </a:p>
          </p:txBody>
        </p:sp>
        <p:sp>
          <p:nvSpPr>
            <p:cNvPr id="4113" name="Text Box 27"/>
            <p:cNvSpPr txBox="1">
              <a:spLocks noChangeArrowheads="1"/>
            </p:cNvSpPr>
            <p:nvPr/>
          </p:nvSpPr>
          <p:spPr bwMode="auto">
            <a:xfrm>
              <a:off x="4008" y="2052"/>
              <a:ext cx="391" cy="188"/>
            </a:xfrm>
            <a:prstGeom prst="rect">
              <a:avLst/>
            </a:prstGeom>
            <a:solidFill>
              <a:srgbClr val="FF6600"/>
            </a:solidFill>
            <a:ln w="9525">
              <a:solidFill>
                <a:srgbClr val="969696"/>
              </a:solidFill>
              <a:miter lim="800000"/>
              <a:headEnd/>
              <a:tailEnd/>
            </a:ln>
          </p:spPr>
          <p:txBody>
            <a:bodyPr lIns="0" tIns="0" rIns="0" bIns="0"/>
            <a:lstStyle>
              <a:lvl1pPr eaLnBrk="0" hangingPunct="0">
                <a:defRPr sz="1600">
                  <a:solidFill>
                    <a:schemeClr val="tx1"/>
                  </a:solidFill>
                  <a:latin typeface="Palatino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Palatino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Palatino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Palatino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Palatino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/>
                </a:defRPr>
              </a:lvl9pPr>
            </a:lstStyle>
            <a:p>
              <a:pPr algn="ctr" eaLnBrk="1" hangingPunct="1"/>
              <a:r>
                <a:rPr lang="en-US" sz="1000" b="1">
                  <a:solidFill>
                    <a:srgbClr val="003300"/>
                  </a:solidFill>
                  <a:latin typeface="Arial" pitchFamily="34" charset="0"/>
                </a:rPr>
                <a:t>Registers</a:t>
              </a:r>
              <a:endParaRPr lang="en-US" sz="1000">
                <a:solidFill>
                  <a:srgbClr val="003300"/>
                </a:solidFill>
                <a:latin typeface="Arial" pitchFamily="34" charset="0"/>
              </a:endParaRPr>
            </a:p>
          </p:txBody>
        </p:sp>
        <p:sp>
          <p:nvSpPr>
            <p:cNvPr id="4114" name="Line 28"/>
            <p:cNvSpPr>
              <a:spLocks noChangeShapeType="1"/>
            </p:cNvSpPr>
            <p:nvPr/>
          </p:nvSpPr>
          <p:spPr bwMode="auto">
            <a:xfrm flipV="1">
              <a:off x="4460" y="1956"/>
              <a:ext cx="2" cy="421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triangle" w="lg" len="med"/>
              <a:tailEnd type="triangl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15" name="Line 29"/>
            <p:cNvSpPr>
              <a:spLocks noChangeShapeType="1"/>
            </p:cNvSpPr>
            <p:nvPr/>
          </p:nvSpPr>
          <p:spPr bwMode="auto">
            <a:xfrm flipV="1">
              <a:off x="4204" y="2237"/>
              <a:ext cx="0" cy="14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triangle" w="lg" len="med"/>
              <a:tailEnd type="triangl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16" name="Line 31"/>
            <p:cNvSpPr>
              <a:spLocks noChangeShapeType="1"/>
            </p:cNvSpPr>
            <p:nvPr/>
          </p:nvSpPr>
          <p:spPr bwMode="auto">
            <a:xfrm>
              <a:off x="4385" y="2693"/>
              <a:ext cx="0" cy="15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triangle" w="lg" len="med"/>
              <a:tailEnd type="triangl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17" name="Text Box 35"/>
            <p:cNvSpPr txBox="1">
              <a:spLocks noChangeArrowheads="1"/>
            </p:cNvSpPr>
            <p:nvPr/>
          </p:nvSpPr>
          <p:spPr bwMode="auto">
            <a:xfrm>
              <a:off x="4591" y="1414"/>
              <a:ext cx="1116" cy="1361"/>
            </a:xfrm>
            <a:prstGeom prst="rect">
              <a:avLst/>
            </a:prstGeom>
            <a:solidFill>
              <a:srgbClr val="FFCC00"/>
            </a:solidFill>
            <a:ln w="9525">
              <a:solidFill>
                <a:srgbClr val="969696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 sz="1600">
                  <a:solidFill>
                    <a:schemeClr val="tx1"/>
                  </a:solidFill>
                  <a:latin typeface="Palatino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Palatino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Palatino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Palatino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Palatino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/>
                </a:defRPr>
              </a:lvl9pPr>
            </a:lstStyle>
            <a:p>
              <a:pPr eaLnBrk="1" hangingPunct="1"/>
              <a:r>
                <a:rPr lang="en-US" sz="1200" b="1">
                  <a:solidFill>
                    <a:srgbClr val="003300"/>
                  </a:solidFill>
                  <a:latin typeface="Arial" pitchFamily="34" charset="0"/>
                </a:rPr>
                <a:t>Block (1, 0)</a:t>
              </a:r>
              <a:endParaRPr lang="en-US" sz="1800">
                <a:solidFill>
                  <a:srgbClr val="003300"/>
                </a:solidFill>
                <a:latin typeface="Arial" pitchFamily="34" charset="0"/>
              </a:endParaRPr>
            </a:p>
          </p:txBody>
        </p:sp>
        <p:sp>
          <p:nvSpPr>
            <p:cNvPr id="4118" name="Text Box 36"/>
            <p:cNvSpPr txBox="1">
              <a:spLocks noChangeArrowheads="1"/>
            </p:cNvSpPr>
            <p:nvPr/>
          </p:nvSpPr>
          <p:spPr bwMode="auto">
            <a:xfrm>
              <a:off x="4621" y="1735"/>
              <a:ext cx="1061" cy="220"/>
            </a:xfrm>
            <a:prstGeom prst="rect">
              <a:avLst/>
            </a:prstGeom>
            <a:solidFill>
              <a:srgbClr val="FF6600"/>
            </a:solidFill>
            <a:ln w="9525">
              <a:solidFill>
                <a:srgbClr val="969696"/>
              </a:solidFill>
              <a:miter lim="800000"/>
              <a:headEnd/>
              <a:tailEnd/>
            </a:ln>
          </p:spPr>
          <p:txBody>
            <a:bodyPr lIns="0" tIns="91440" rIns="0" bIns="0"/>
            <a:lstStyle>
              <a:lvl1pPr eaLnBrk="0" hangingPunct="0">
                <a:defRPr sz="1600">
                  <a:solidFill>
                    <a:schemeClr val="tx1"/>
                  </a:solidFill>
                  <a:latin typeface="Palatino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Palatino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Palatino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Palatino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Palatino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/>
                </a:defRPr>
              </a:lvl9pPr>
            </a:lstStyle>
            <a:p>
              <a:pPr algn="ctr" eaLnBrk="1" hangingPunct="1"/>
              <a:r>
                <a:rPr lang="en-US" sz="1000" b="1">
                  <a:solidFill>
                    <a:srgbClr val="003300"/>
                  </a:solidFill>
                  <a:latin typeface="Arial" pitchFamily="34" charset="0"/>
                </a:rPr>
                <a:t>Shared Memory</a:t>
              </a:r>
              <a:endParaRPr lang="en-US" sz="1000">
                <a:solidFill>
                  <a:srgbClr val="003300"/>
                </a:solidFill>
                <a:latin typeface="Arial" pitchFamily="34" charset="0"/>
              </a:endParaRPr>
            </a:p>
          </p:txBody>
        </p:sp>
        <p:sp>
          <p:nvSpPr>
            <p:cNvPr id="4119" name="Text Box 39"/>
            <p:cNvSpPr txBox="1">
              <a:spLocks noChangeArrowheads="1"/>
            </p:cNvSpPr>
            <p:nvPr/>
          </p:nvSpPr>
          <p:spPr bwMode="auto">
            <a:xfrm>
              <a:off x="4616" y="2383"/>
              <a:ext cx="517" cy="307"/>
            </a:xfrm>
            <a:prstGeom prst="rect">
              <a:avLst/>
            </a:prstGeom>
            <a:solidFill>
              <a:srgbClr val="99FF66"/>
            </a:solidFill>
            <a:ln w="9525">
              <a:solidFill>
                <a:srgbClr val="969696"/>
              </a:solidFill>
              <a:miter lim="800000"/>
              <a:headEnd/>
              <a:tailEnd/>
            </a:ln>
          </p:spPr>
          <p:txBody>
            <a:bodyPr lIns="0" tIns="146304" rIns="0" bIns="0"/>
            <a:lstStyle>
              <a:lvl1pPr eaLnBrk="0" hangingPunct="0">
                <a:defRPr sz="1600">
                  <a:solidFill>
                    <a:schemeClr val="tx1"/>
                  </a:solidFill>
                  <a:latin typeface="Palatino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Palatino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Palatino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Palatino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Palatino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/>
                </a:defRPr>
              </a:lvl9pPr>
            </a:lstStyle>
            <a:p>
              <a:pPr algn="ctr" eaLnBrk="1" hangingPunct="1"/>
              <a:r>
                <a:rPr lang="en-US" sz="1000" b="1">
                  <a:solidFill>
                    <a:srgbClr val="003300"/>
                  </a:solidFill>
                  <a:latin typeface="Arial" pitchFamily="34" charset="0"/>
                </a:rPr>
                <a:t>Thread (0, 0)</a:t>
              </a:r>
              <a:endParaRPr lang="en-US" sz="1000">
                <a:solidFill>
                  <a:srgbClr val="003300"/>
                </a:solidFill>
                <a:latin typeface="Arial" pitchFamily="34" charset="0"/>
              </a:endParaRPr>
            </a:p>
          </p:txBody>
        </p:sp>
        <p:sp>
          <p:nvSpPr>
            <p:cNvPr id="4120" name="Text Box 40"/>
            <p:cNvSpPr txBox="1">
              <a:spLocks noChangeArrowheads="1"/>
            </p:cNvSpPr>
            <p:nvPr/>
          </p:nvSpPr>
          <p:spPr bwMode="auto">
            <a:xfrm>
              <a:off x="4616" y="2052"/>
              <a:ext cx="391" cy="188"/>
            </a:xfrm>
            <a:prstGeom prst="rect">
              <a:avLst/>
            </a:prstGeom>
            <a:solidFill>
              <a:srgbClr val="FF6600"/>
            </a:solidFill>
            <a:ln w="9525">
              <a:solidFill>
                <a:srgbClr val="969696"/>
              </a:solidFill>
              <a:miter lim="800000"/>
              <a:headEnd/>
              <a:tailEnd/>
            </a:ln>
          </p:spPr>
          <p:txBody>
            <a:bodyPr lIns="0" tIns="0" rIns="0" bIns="0"/>
            <a:lstStyle>
              <a:lvl1pPr eaLnBrk="0" hangingPunct="0">
                <a:defRPr sz="1600">
                  <a:solidFill>
                    <a:schemeClr val="tx1"/>
                  </a:solidFill>
                  <a:latin typeface="Palatino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Palatino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Palatino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Palatino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Palatino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/>
                </a:defRPr>
              </a:lvl9pPr>
            </a:lstStyle>
            <a:p>
              <a:pPr algn="ctr" eaLnBrk="1" hangingPunct="1"/>
              <a:r>
                <a:rPr lang="en-US" sz="1000" b="1">
                  <a:solidFill>
                    <a:srgbClr val="003300"/>
                  </a:solidFill>
                  <a:latin typeface="Arial" pitchFamily="34" charset="0"/>
                </a:rPr>
                <a:t>Registers</a:t>
              </a:r>
              <a:endParaRPr lang="en-US" sz="1000">
                <a:solidFill>
                  <a:srgbClr val="003300"/>
                </a:solidFill>
                <a:latin typeface="Arial" pitchFamily="34" charset="0"/>
              </a:endParaRPr>
            </a:p>
          </p:txBody>
        </p:sp>
        <p:sp>
          <p:nvSpPr>
            <p:cNvPr id="4121" name="Line 41"/>
            <p:cNvSpPr>
              <a:spLocks noChangeShapeType="1"/>
            </p:cNvSpPr>
            <p:nvPr/>
          </p:nvSpPr>
          <p:spPr bwMode="auto">
            <a:xfrm flipV="1">
              <a:off x="5068" y="1956"/>
              <a:ext cx="2" cy="421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triangle" w="lg" len="med"/>
              <a:tailEnd type="triangl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22" name="Line 42"/>
            <p:cNvSpPr>
              <a:spLocks noChangeShapeType="1"/>
            </p:cNvSpPr>
            <p:nvPr/>
          </p:nvSpPr>
          <p:spPr bwMode="auto">
            <a:xfrm flipV="1">
              <a:off x="4812" y="2237"/>
              <a:ext cx="0" cy="14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triangle" w="lg" len="med"/>
              <a:tailEnd type="triangl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23" name="Line 44"/>
            <p:cNvSpPr>
              <a:spLocks noChangeShapeType="1"/>
            </p:cNvSpPr>
            <p:nvPr/>
          </p:nvSpPr>
          <p:spPr bwMode="auto">
            <a:xfrm>
              <a:off x="4993" y="2693"/>
              <a:ext cx="0" cy="15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triangle" w="lg" len="med"/>
              <a:tailEnd type="triangl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24" name="Text Box 49"/>
            <p:cNvSpPr txBox="1">
              <a:spLocks noChangeArrowheads="1"/>
            </p:cNvSpPr>
            <p:nvPr/>
          </p:nvSpPr>
          <p:spPr bwMode="auto">
            <a:xfrm>
              <a:off x="5165" y="2383"/>
              <a:ext cx="517" cy="307"/>
            </a:xfrm>
            <a:prstGeom prst="rect">
              <a:avLst/>
            </a:prstGeom>
            <a:solidFill>
              <a:srgbClr val="99FF66"/>
            </a:solidFill>
            <a:ln w="9525">
              <a:solidFill>
                <a:srgbClr val="969696"/>
              </a:solidFill>
              <a:miter lim="800000"/>
              <a:headEnd/>
              <a:tailEnd/>
            </a:ln>
          </p:spPr>
          <p:txBody>
            <a:bodyPr lIns="0" tIns="146304" rIns="0" bIns="0"/>
            <a:lstStyle>
              <a:lvl1pPr eaLnBrk="0" hangingPunct="0">
                <a:defRPr sz="1600">
                  <a:solidFill>
                    <a:schemeClr val="tx1"/>
                  </a:solidFill>
                  <a:latin typeface="Palatino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Palatino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Palatino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Palatino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Palatino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/>
                </a:defRPr>
              </a:lvl9pPr>
            </a:lstStyle>
            <a:p>
              <a:pPr algn="ctr" eaLnBrk="1" hangingPunct="1"/>
              <a:r>
                <a:rPr lang="en-US" sz="1000" b="1">
                  <a:solidFill>
                    <a:srgbClr val="003300"/>
                  </a:solidFill>
                  <a:latin typeface="Arial" pitchFamily="34" charset="0"/>
                </a:rPr>
                <a:t>Thread (1, 0)</a:t>
              </a:r>
              <a:endParaRPr lang="en-US" sz="1000">
                <a:solidFill>
                  <a:srgbClr val="003300"/>
                </a:solidFill>
                <a:latin typeface="Arial" pitchFamily="34" charset="0"/>
              </a:endParaRPr>
            </a:p>
          </p:txBody>
        </p:sp>
        <p:sp>
          <p:nvSpPr>
            <p:cNvPr id="4125" name="Text Box 50"/>
            <p:cNvSpPr txBox="1">
              <a:spLocks noChangeArrowheads="1"/>
            </p:cNvSpPr>
            <p:nvPr/>
          </p:nvSpPr>
          <p:spPr bwMode="auto">
            <a:xfrm>
              <a:off x="5165" y="2052"/>
              <a:ext cx="391" cy="188"/>
            </a:xfrm>
            <a:prstGeom prst="rect">
              <a:avLst/>
            </a:prstGeom>
            <a:solidFill>
              <a:srgbClr val="FF6600"/>
            </a:solidFill>
            <a:ln w="9525">
              <a:solidFill>
                <a:srgbClr val="969696"/>
              </a:solidFill>
              <a:miter lim="800000"/>
              <a:headEnd/>
              <a:tailEnd/>
            </a:ln>
          </p:spPr>
          <p:txBody>
            <a:bodyPr lIns="0" tIns="0" rIns="0" bIns="0"/>
            <a:lstStyle>
              <a:lvl1pPr eaLnBrk="0" hangingPunct="0">
                <a:defRPr sz="1600">
                  <a:solidFill>
                    <a:schemeClr val="tx1"/>
                  </a:solidFill>
                  <a:latin typeface="Palatino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Palatino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Palatino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Palatino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Palatino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/>
                </a:defRPr>
              </a:lvl9pPr>
            </a:lstStyle>
            <a:p>
              <a:pPr algn="ctr" eaLnBrk="1" hangingPunct="1"/>
              <a:r>
                <a:rPr lang="en-US" sz="1000" b="1">
                  <a:solidFill>
                    <a:srgbClr val="003300"/>
                  </a:solidFill>
                  <a:latin typeface="Arial" pitchFamily="34" charset="0"/>
                </a:rPr>
                <a:t>Registers</a:t>
              </a:r>
              <a:endParaRPr lang="en-US" sz="1000">
                <a:solidFill>
                  <a:srgbClr val="003300"/>
                </a:solidFill>
                <a:latin typeface="Arial" pitchFamily="34" charset="0"/>
              </a:endParaRPr>
            </a:p>
          </p:txBody>
        </p:sp>
        <p:sp>
          <p:nvSpPr>
            <p:cNvPr id="4126" name="Line 51"/>
            <p:cNvSpPr>
              <a:spLocks noChangeShapeType="1"/>
            </p:cNvSpPr>
            <p:nvPr/>
          </p:nvSpPr>
          <p:spPr bwMode="auto">
            <a:xfrm flipV="1">
              <a:off x="5617" y="1956"/>
              <a:ext cx="2" cy="421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triangle" w="lg" len="med"/>
              <a:tailEnd type="triangl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27" name="Line 52"/>
            <p:cNvSpPr>
              <a:spLocks noChangeShapeType="1"/>
            </p:cNvSpPr>
            <p:nvPr/>
          </p:nvSpPr>
          <p:spPr bwMode="auto">
            <a:xfrm flipV="1">
              <a:off x="5360" y="2237"/>
              <a:ext cx="0" cy="14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triangle" w="lg" len="med"/>
              <a:tailEnd type="triangl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28" name="Line 54"/>
            <p:cNvSpPr>
              <a:spLocks noChangeShapeType="1"/>
            </p:cNvSpPr>
            <p:nvPr/>
          </p:nvSpPr>
          <p:spPr bwMode="auto">
            <a:xfrm>
              <a:off x="5542" y="2693"/>
              <a:ext cx="0" cy="15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triangle" w="lg" len="med"/>
              <a:tailEnd type="triangl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29" name="Text Box 58"/>
            <p:cNvSpPr txBox="1">
              <a:spLocks noChangeArrowheads="1"/>
            </p:cNvSpPr>
            <p:nvPr/>
          </p:nvSpPr>
          <p:spPr bwMode="auto">
            <a:xfrm>
              <a:off x="2880" y="2844"/>
              <a:ext cx="355" cy="516"/>
            </a:xfrm>
            <a:prstGeom prst="rect">
              <a:avLst/>
            </a:prstGeom>
            <a:solidFill>
              <a:srgbClr val="99CCFF"/>
            </a:solidFill>
            <a:ln w="9525">
              <a:solidFill>
                <a:srgbClr val="969696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 sz="1600">
                  <a:solidFill>
                    <a:schemeClr val="tx1"/>
                  </a:solidFill>
                  <a:latin typeface="Palatino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Palatino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Palatino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Palatino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Palatino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/>
                </a:defRPr>
              </a:lvl9pPr>
            </a:lstStyle>
            <a:p>
              <a:pPr eaLnBrk="1" hangingPunct="1"/>
              <a:r>
                <a:rPr lang="en-US" sz="1200" b="1">
                  <a:solidFill>
                    <a:srgbClr val="003300"/>
                  </a:solidFill>
                  <a:latin typeface="Arial" pitchFamily="34" charset="0"/>
                </a:rPr>
                <a:t>Host</a:t>
              </a:r>
            </a:p>
          </p:txBody>
        </p:sp>
        <p:sp>
          <p:nvSpPr>
            <p:cNvPr id="4130" name="Line 60"/>
            <p:cNvSpPr>
              <a:spLocks noChangeShapeType="1"/>
            </p:cNvSpPr>
            <p:nvPr/>
          </p:nvSpPr>
          <p:spPr bwMode="auto">
            <a:xfrm flipV="1">
              <a:off x="3235" y="2978"/>
              <a:ext cx="199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triangle" w="lg" len="med"/>
              <a:tailEnd type="triangl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31" name="Text Box 9"/>
            <p:cNvSpPr txBox="1">
              <a:spLocks noChangeArrowheads="1"/>
            </p:cNvSpPr>
            <p:nvPr/>
          </p:nvSpPr>
          <p:spPr bwMode="auto">
            <a:xfrm>
              <a:off x="3441" y="3168"/>
              <a:ext cx="2271" cy="268"/>
            </a:xfrm>
            <a:prstGeom prst="rect">
              <a:avLst/>
            </a:prstGeom>
            <a:solidFill>
              <a:srgbClr val="FF6600"/>
            </a:solidFill>
            <a:ln w="9525">
              <a:solidFill>
                <a:srgbClr val="969696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 sz="1600">
                  <a:solidFill>
                    <a:schemeClr val="tx1"/>
                  </a:solidFill>
                  <a:latin typeface="Palatino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Palatino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Palatino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Palatino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Palatino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Palatino"/>
                </a:defRPr>
              </a:lvl9pPr>
            </a:lstStyle>
            <a:p>
              <a:pPr eaLnBrk="1" hangingPunct="1"/>
              <a:r>
                <a:rPr lang="en-US" sz="1200" b="1">
                  <a:solidFill>
                    <a:srgbClr val="003300"/>
                  </a:solidFill>
                  <a:latin typeface="Arial" pitchFamily="34" charset="0"/>
                </a:rPr>
                <a:t>Constant Memory</a:t>
              </a:r>
              <a:endParaRPr lang="en-US" sz="1200">
                <a:solidFill>
                  <a:srgbClr val="003300"/>
                </a:solidFill>
                <a:latin typeface="Arial" pitchFamily="34" charset="0"/>
              </a:endParaRPr>
            </a:p>
          </p:txBody>
        </p:sp>
        <p:sp>
          <p:nvSpPr>
            <p:cNvPr id="4132" name="Line 60"/>
            <p:cNvSpPr>
              <a:spLocks noChangeShapeType="1"/>
            </p:cNvSpPr>
            <p:nvPr/>
          </p:nvSpPr>
          <p:spPr bwMode="auto">
            <a:xfrm flipV="1">
              <a:off x="3235" y="3264"/>
              <a:ext cx="199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triangle" w="lg" len="med"/>
              <a:tailEnd type="triangl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Shared Memory in CUDA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special type of memory whose contents are explicitly declared and used in the source code</a:t>
            </a:r>
          </a:p>
          <a:p>
            <a:pPr lvl="1"/>
            <a:r>
              <a:rPr lang="en-US" dirty="0" smtClean="0"/>
              <a:t>Located in the processor</a:t>
            </a:r>
          </a:p>
          <a:p>
            <a:pPr lvl="1"/>
            <a:r>
              <a:rPr lang="en-US" dirty="0" smtClean="0"/>
              <a:t>Accessed at much higher speed (in both latency and throughput)</a:t>
            </a:r>
          </a:p>
          <a:p>
            <a:pPr lvl="1"/>
            <a:r>
              <a:rPr lang="en-US" dirty="0" smtClean="0"/>
              <a:t>Still accessed by memory access instructions</a:t>
            </a:r>
          </a:p>
          <a:p>
            <a:pPr lvl="1"/>
            <a:r>
              <a:rPr lang="en-US" dirty="0" smtClean="0"/>
              <a:t>Commonly referred to as scratchpad memory in computer architecture</a:t>
            </a:r>
          </a:p>
          <a:p>
            <a:pPr marL="457200" lvl="1" indent="0">
              <a:buNone/>
            </a:pP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29C8549-3A9E-4B97-809C-4B1D18C92F4B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040550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D5958040C243B47934B331ABABBB60A" ma:contentTypeVersion="0" ma:contentTypeDescription="Create a new document." ma:contentTypeScope="" ma:versionID="161d8e412e6d3cb302c24d310324e988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c64490b4aec6201516c3a874156f37b2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37F7F353-2A86-4E14-ACCC-010A39EF8F9B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9485051-FEF5-43C6-93D8-E87CF520496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EEEDFCE5-49D7-4675-A6CF-27F00E627672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44677</TotalTime>
  <Words>2749</Words>
  <Application>Microsoft Macintosh PowerPoint</Application>
  <PresentationFormat>On-screen Show (4:3)</PresentationFormat>
  <Paragraphs>925</Paragraphs>
  <Slides>44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44</vt:i4>
      </vt:variant>
    </vt:vector>
  </HeadingPairs>
  <TitlesOfParts>
    <vt:vector size="45" baseType="lpstr">
      <vt:lpstr>Default Design</vt:lpstr>
      <vt:lpstr>CS/EE 217 GPU Architecture and Parallel Programming   Lectures 4 and 5:  Memory Model and Locality</vt:lpstr>
      <vt:lpstr>Objective</vt:lpstr>
      <vt:lpstr>The Von-Neumann Model</vt:lpstr>
      <vt:lpstr>Going back to the program</vt:lpstr>
      <vt:lpstr>Operate Instructions</vt:lpstr>
      <vt:lpstr>Memory Access Instructions</vt:lpstr>
      <vt:lpstr>Registers vs Memory</vt:lpstr>
      <vt:lpstr>Programmer View of  CUDA Memories</vt:lpstr>
      <vt:lpstr>Shared Memory in CUDA</vt:lpstr>
      <vt:lpstr>CUDA Variable Type Qualifiers</vt:lpstr>
      <vt:lpstr>Where to Declare Variables?</vt:lpstr>
      <vt:lpstr>PowerPoint Presentation</vt:lpstr>
      <vt:lpstr>A Common Programming Strategy</vt:lpstr>
      <vt:lpstr>Matrix-Matrix Multiplication using  Shared Memory</vt:lpstr>
      <vt:lpstr>Base Matrix Multiplication Kernel</vt:lpstr>
      <vt:lpstr>How about performance on Fermi?</vt:lpstr>
      <vt:lpstr>Shared Memory Blocking Basic Idea</vt:lpstr>
      <vt:lpstr>Basic Concept of Blocking/Tiling</vt:lpstr>
      <vt:lpstr>Some computations are more challenging to block/tile than others.</vt:lpstr>
      <vt:lpstr>Carpools need synchronization.</vt:lpstr>
      <vt:lpstr>Same with Blocking/Tiling</vt:lpstr>
      <vt:lpstr>Outline of Technique</vt:lpstr>
      <vt:lpstr>Idea: Use Shared Memory to reuse global memory data</vt:lpstr>
      <vt:lpstr>Work for Block (0,0) in a TILE_WIDTH = 2 Configuration</vt:lpstr>
      <vt:lpstr>Tiled Multiply</vt:lpstr>
      <vt:lpstr>Loading a Tile</vt:lpstr>
      <vt:lpstr>Work for Block (0,0)</vt:lpstr>
      <vt:lpstr>Work for Block (0,0)</vt:lpstr>
      <vt:lpstr>Work for Block (0,0)</vt:lpstr>
      <vt:lpstr>Work for Block (0,0)</vt:lpstr>
      <vt:lpstr>Work for Block (0,0)</vt:lpstr>
      <vt:lpstr>Barrier Synchronization</vt:lpstr>
      <vt:lpstr>PowerPoint Presentation</vt:lpstr>
      <vt:lpstr>Loading an Input Tile</vt:lpstr>
      <vt:lpstr>Loading an Input Tile</vt:lpstr>
      <vt:lpstr>Loading Input Tile m</vt:lpstr>
      <vt:lpstr>Tiled Matrix Multiplication Kernel</vt:lpstr>
      <vt:lpstr>Compare with the Base Kernel</vt:lpstr>
      <vt:lpstr>First-order Size Considerations</vt:lpstr>
      <vt:lpstr>Shared Memory and Threading</vt:lpstr>
      <vt:lpstr>Boundary conditions</vt:lpstr>
      <vt:lpstr>Device Query</vt:lpstr>
      <vt:lpstr>Summary- Typical Structure of a CUDA Program</vt:lpstr>
      <vt:lpstr>Any more questions? Read Chapter 5!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David Kirk</dc:creator>
  <cp:lastModifiedBy>Nael Abu-Ghazaleh</cp:lastModifiedBy>
  <cp:revision>195</cp:revision>
  <dcterms:created xsi:type="dcterms:W3CDTF">1601-01-01T00:00:00Z</dcterms:created>
  <dcterms:modified xsi:type="dcterms:W3CDTF">2015-10-07T15:50:09Z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0x0101006D5958040C243B47934B331ABABBB60A</vt:lpwstr>
  </property>
</Properties>
</file>