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 id="2147483651" r:id="rId5"/>
  </p:sldMasterIdLst>
  <p:notesMasterIdLst>
    <p:notesMasterId r:id="rId36"/>
  </p:notesMasterIdLst>
  <p:sldIdLst>
    <p:sldId id="256" r:id="rId6"/>
    <p:sldId id="313" r:id="rId7"/>
    <p:sldId id="314" r:id="rId8"/>
    <p:sldId id="315" r:id="rId9"/>
    <p:sldId id="316" r:id="rId10"/>
    <p:sldId id="317" r:id="rId11"/>
    <p:sldId id="318" r:id="rId12"/>
    <p:sldId id="338" r:id="rId13"/>
    <p:sldId id="339" r:id="rId14"/>
    <p:sldId id="319" r:id="rId15"/>
    <p:sldId id="320" r:id="rId16"/>
    <p:sldId id="321" r:id="rId17"/>
    <p:sldId id="341" r:id="rId18"/>
    <p:sldId id="322" r:id="rId19"/>
    <p:sldId id="323" r:id="rId20"/>
    <p:sldId id="324" r:id="rId21"/>
    <p:sldId id="325" r:id="rId22"/>
    <p:sldId id="326" r:id="rId23"/>
    <p:sldId id="327" r:id="rId24"/>
    <p:sldId id="328" r:id="rId25"/>
    <p:sldId id="329" r:id="rId26"/>
    <p:sldId id="330" r:id="rId27"/>
    <p:sldId id="331" r:id="rId28"/>
    <p:sldId id="332" r:id="rId29"/>
    <p:sldId id="333" r:id="rId30"/>
    <p:sldId id="334" r:id="rId31"/>
    <p:sldId id="335" r:id="rId32"/>
    <p:sldId id="336" r:id="rId33"/>
    <p:sldId id="337" r:id="rId34"/>
    <p:sldId id="312" r:id="rId35"/>
  </p:sldIdLst>
  <p:sldSz cx="9144000" cy="6858000" type="screen4x3"/>
  <p:notesSz cx="7023100" cy="9269413"/>
  <p:defaultTextStyle>
    <a:defPPr>
      <a:defRPr lang="en-GB"/>
    </a:defPPr>
    <a:lvl1pPr algn="l" rtl="0" fontAlgn="base">
      <a:spcBef>
        <a:spcPct val="0"/>
      </a:spcBef>
      <a:spcAft>
        <a:spcPct val="0"/>
      </a:spcAft>
      <a:defRPr sz="2400" kern="1200">
        <a:solidFill>
          <a:schemeClr val="bg1"/>
        </a:solidFill>
        <a:latin typeface="Times New Roman" pitchFamily="18" charset="0"/>
        <a:ea typeface="MS PGothic" pitchFamily="34" charset="-128"/>
        <a:cs typeface="Arial" pitchFamily="34" charset="0"/>
      </a:defRPr>
    </a:lvl1pPr>
    <a:lvl2pPr marL="457200" algn="l" rtl="0" fontAlgn="base">
      <a:spcBef>
        <a:spcPct val="0"/>
      </a:spcBef>
      <a:spcAft>
        <a:spcPct val="0"/>
      </a:spcAft>
      <a:defRPr sz="2400" kern="1200">
        <a:solidFill>
          <a:schemeClr val="bg1"/>
        </a:solidFill>
        <a:latin typeface="Times New Roman" pitchFamily="18" charset="0"/>
        <a:ea typeface="MS PGothic" pitchFamily="34" charset="-128"/>
        <a:cs typeface="Arial" pitchFamily="34" charset="0"/>
      </a:defRPr>
    </a:lvl2pPr>
    <a:lvl3pPr marL="914400" algn="l" rtl="0" fontAlgn="base">
      <a:spcBef>
        <a:spcPct val="0"/>
      </a:spcBef>
      <a:spcAft>
        <a:spcPct val="0"/>
      </a:spcAft>
      <a:defRPr sz="2400" kern="1200">
        <a:solidFill>
          <a:schemeClr val="bg1"/>
        </a:solidFill>
        <a:latin typeface="Times New Roman" pitchFamily="18" charset="0"/>
        <a:ea typeface="MS PGothic" pitchFamily="34" charset="-128"/>
        <a:cs typeface="Arial" pitchFamily="34" charset="0"/>
      </a:defRPr>
    </a:lvl3pPr>
    <a:lvl4pPr marL="1371600" algn="l" rtl="0" fontAlgn="base">
      <a:spcBef>
        <a:spcPct val="0"/>
      </a:spcBef>
      <a:spcAft>
        <a:spcPct val="0"/>
      </a:spcAft>
      <a:defRPr sz="2400" kern="1200">
        <a:solidFill>
          <a:schemeClr val="bg1"/>
        </a:solidFill>
        <a:latin typeface="Times New Roman" pitchFamily="18" charset="0"/>
        <a:ea typeface="MS PGothic" pitchFamily="34" charset="-128"/>
        <a:cs typeface="Arial" pitchFamily="34" charset="0"/>
      </a:defRPr>
    </a:lvl4pPr>
    <a:lvl5pPr marL="1828800" algn="l" rtl="0" fontAlgn="base">
      <a:spcBef>
        <a:spcPct val="0"/>
      </a:spcBef>
      <a:spcAft>
        <a:spcPct val="0"/>
      </a:spcAft>
      <a:defRPr sz="2400" kern="1200">
        <a:solidFill>
          <a:schemeClr val="bg1"/>
        </a:solidFill>
        <a:latin typeface="Times New Roman" pitchFamily="18" charset="0"/>
        <a:ea typeface="MS PGothic" pitchFamily="34" charset="-128"/>
        <a:cs typeface="Arial" pitchFamily="34" charset="0"/>
      </a:defRPr>
    </a:lvl5pPr>
    <a:lvl6pPr marL="2286000" algn="l" defTabSz="914400" rtl="0" eaLnBrk="1" latinLnBrk="0" hangingPunct="1">
      <a:defRPr sz="2400" kern="1200">
        <a:solidFill>
          <a:schemeClr val="bg1"/>
        </a:solidFill>
        <a:latin typeface="Times New Roman" pitchFamily="18" charset="0"/>
        <a:ea typeface="MS PGothic" pitchFamily="34" charset="-128"/>
        <a:cs typeface="Arial" pitchFamily="34" charset="0"/>
      </a:defRPr>
    </a:lvl6pPr>
    <a:lvl7pPr marL="2743200" algn="l" defTabSz="914400" rtl="0" eaLnBrk="1" latinLnBrk="0" hangingPunct="1">
      <a:defRPr sz="2400" kern="1200">
        <a:solidFill>
          <a:schemeClr val="bg1"/>
        </a:solidFill>
        <a:latin typeface="Times New Roman" pitchFamily="18" charset="0"/>
        <a:ea typeface="MS PGothic" pitchFamily="34" charset="-128"/>
        <a:cs typeface="Arial" pitchFamily="34" charset="0"/>
      </a:defRPr>
    </a:lvl7pPr>
    <a:lvl8pPr marL="3200400" algn="l" defTabSz="914400" rtl="0" eaLnBrk="1" latinLnBrk="0" hangingPunct="1">
      <a:defRPr sz="2400" kern="1200">
        <a:solidFill>
          <a:schemeClr val="bg1"/>
        </a:solidFill>
        <a:latin typeface="Times New Roman" pitchFamily="18" charset="0"/>
        <a:ea typeface="MS PGothic" pitchFamily="34" charset="-128"/>
        <a:cs typeface="Arial" pitchFamily="34" charset="0"/>
      </a:defRPr>
    </a:lvl8pPr>
    <a:lvl9pPr marL="3657600" algn="l" defTabSz="914400" rtl="0" eaLnBrk="1" latinLnBrk="0" hangingPunct="1">
      <a:defRPr sz="2400" kern="1200">
        <a:solidFill>
          <a:schemeClr val="bg1"/>
        </a:solidFill>
        <a:latin typeface="Times New Roman" pitchFamily="18" charset="0"/>
        <a:ea typeface="MS PGothic" pitchFamily="34" charset="-128"/>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p:restoredTop sz="93750" autoAdjust="0"/>
  </p:normalViewPr>
  <p:slideViewPr>
    <p:cSldViewPr>
      <p:cViewPr>
        <p:scale>
          <a:sx n="90" d="100"/>
          <a:sy n="90" d="100"/>
        </p:scale>
        <p:origin x="728" y="208"/>
      </p:cViewPr>
      <p:guideLst>
        <p:guide orient="horz" pos="2160"/>
        <p:guide pos="2880"/>
      </p:guideLst>
    </p:cSldViewPr>
  </p:slideViewPr>
  <p:outlineViewPr>
    <p:cViewPr varScale="1">
      <p:scale>
        <a:sx n="170" d="200"/>
        <a:sy n="170" d="200"/>
      </p:scale>
      <p:origin x="-780" y="-84"/>
    </p:cViewPr>
    <p:sldLst>
      <p:sld r:id="rId1" collapse="1"/>
      <p:sld r:id="rId2" collapse="1"/>
      <p:sld r:id="rId3" collapse="1"/>
      <p:sld r:id="rId4" collapse="1"/>
      <p:sld r:id="rId5" collapse="1"/>
      <p:sld r:id="rId6" collapse="1"/>
      <p:sld r:id="rId7" collapse="1"/>
      <p:sld r:id="rId8" collapse="1"/>
      <p:sld r:id="rId9" collapse="1"/>
      <p:sld r:id="rId10" collapse="1"/>
      <p:sld r:id="rId11" collapse="1"/>
    </p:sldLst>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Master" Target="slideMasters/slideMaster2.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Relationship Id="rId9" Type="http://schemas.openxmlformats.org/officeDocument/2006/relationships/slide" Target="slides/slide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3" Type="http://schemas.openxmlformats.org/officeDocument/2006/relationships/slide" Target="slides/slide28.xml"/><Relationship Id="rId34" Type="http://schemas.openxmlformats.org/officeDocument/2006/relationships/slide" Target="slides/slide29.xml"/><Relationship Id="rId35" Type="http://schemas.openxmlformats.org/officeDocument/2006/relationships/slide" Target="slides/slide30.xml"/><Relationship Id="rId36" Type="http://schemas.openxmlformats.org/officeDocument/2006/relationships/notesMaster" Target="notesMasters/notesMaster1.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10.xml"/><Relationship Id="rId4" Type="http://schemas.openxmlformats.org/officeDocument/2006/relationships/slide" Target="slides/slide11.xml"/><Relationship Id="rId5" Type="http://schemas.openxmlformats.org/officeDocument/2006/relationships/slide" Target="slides/slide12.xml"/><Relationship Id="rId6" Type="http://schemas.openxmlformats.org/officeDocument/2006/relationships/slide" Target="slides/slide15.xml"/><Relationship Id="rId7" Type="http://schemas.openxmlformats.org/officeDocument/2006/relationships/slide" Target="slides/slide16.xml"/><Relationship Id="rId8" Type="http://schemas.openxmlformats.org/officeDocument/2006/relationships/slide" Target="slides/slide20.xml"/><Relationship Id="rId9" Type="http://schemas.openxmlformats.org/officeDocument/2006/relationships/slide" Target="slides/slide25.xml"/><Relationship Id="rId10" Type="http://schemas.openxmlformats.org/officeDocument/2006/relationships/slide" Target="slides/slide26.xml"/><Relationship Id="rId11" Type="http://schemas.openxmlformats.org/officeDocument/2006/relationships/slide" Target="slides/slide27.xml"/><Relationship Id="rId1" Type="http://schemas.openxmlformats.org/officeDocument/2006/relationships/slide" Target="slides/slide3.xml"/><Relationship Id="rId2"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AutoShape 1"/>
          <p:cNvSpPr>
            <a:spLocks noChangeArrowheads="1"/>
          </p:cNvSpPr>
          <p:nvPr/>
        </p:nvSpPr>
        <p:spPr bwMode="auto">
          <a:xfrm>
            <a:off x="0" y="0"/>
            <a:ext cx="7024688" cy="9271000"/>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US"/>
          </a:p>
        </p:txBody>
      </p:sp>
      <p:sp>
        <p:nvSpPr>
          <p:cNvPr id="19459" name="Rectangle 2"/>
          <p:cNvSpPr>
            <a:spLocks noGrp="1" noRot="1" noChangeAspect="1" noChangeArrowheads="1" noTextEdit="1"/>
          </p:cNvSpPr>
          <p:nvPr>
            <p:ph type="sldImg"/>
          </p:nvPr>
        </p:nvSpPr>
        <p:spPr bwMode="auto">
          <a:xfrm>
            <a:off x="1193800" y="695325"/>
            <a:ext cx="4635500" cy="3476625"/>
          </a:xfrm>
          <a:prstGeom prst="rect">
            <a:avLst/>
          </a:prstGeom>
          <a:solidFill>
            <a:srgbClr val="FFFFFF"/>
          </a:solidFill>
          <a:ln w="9525">
            <a:solidFill>
              <a:srgbClr val="000000"/>
            </a:solidFill>
            <a:miter lim="800000"/>
            <a:headEnd/>
            <a:tailEnd/>
          </a:ln>
        </p:spPr>
      </p:sp>
      <p:sp>
        <p:nvSpPr>
          <p:cNvPr id="2051" name="Text Box 3"/>
          <p:cNvSpPr txBox="1">
            <a:spLocks noGrp="1" noChangeArrowheads="1"/>
          </p:cNvSpPr>
          <p:nvPr>
            <p:ph type="body" idx="1"/>
          </p:nvPr>
        </p:nvSpPr>
        <p:spPr bwMode="auto">
          <a:xfrm>
            <a:off x="701675" y="4403725"/>
            <a:ext cx="5619750" cy="41703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endParaRPr lang="en-US" noProof="0"/>
          </a:p>
        </p:txBody>
      </p:sp>
    </p:spTree>
    <p:extLst>
      <p:ext uri="{BB962C8B-B14F-4D97-AF65-F5344CB8AC3E}">
        <p14:creationId xmlns:p14="http://schemas.microsoft.com/office/powerpoint/2010/main" val="739891183"/>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1"/>
          <p:cNvSpPr>
            <a:spLocks noGrp="1" noRot="1" noChangeAspect="1" noChangeArrowheads="1" noTextEdit="1"/>
          </p:cNvSpPr>
          <p:nvPr>
            <p:ph type="sldImg"/>
          </p:nvPr>
        </p:nvSpPr>
        <p:spPr>
          <a:ln/>
        </p:spPr>
      </p:sp>
      <p:sp>
        <p:nvSpPr>
          <p:cNvPr id="20483" name="Text Box 2"/>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1228794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xfrm>
            <a:off x="3978275" y="8804275"/>
            <a:ext cx="3043238" cy="4635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fld id="{2EDDF827-8226-40C3-A1B0-98FB29FBBA3A}" type="slidenum">
              <a:rPr lang="en-US" sz="1200" smtClean="0">
                <a:latin typeface="Times New Roman" pitchFamily="18" charset="0"/>
              </a:rPr>
              <a:pPr/>
              <a:t>22</a:t>
            </a:fld>
            <a:endParaRPr lang="en-US" sz="1200" smtClean="0">
              <a:latin typeface="Times New Roman" pitchFamily="18" charset="0"/>
            </a:endParaRPr>
          </a:p>
        </p:txBody>
      </p:sp>
      <p:sp>
        <p:nvSpPr>
          <p:cNvPr id="74755" name="Rectangle 1"/>
          <p:cNvSpPr>
            <a:spLocks noGrp="1" noRot="1" noChangeAspect="1" noChangeArrowheads="1" noTextEdit="1"/>
          </p:cNvSpPr>
          <p:nvPr>
            <p:ph type="sldImg"/>
          </p:nvPr>
        </p:nvSpPr>
        <p:spPr>
          <a:ln/>
        </p:spPr>
      </p:sp>
      <p:sp>
        <p:nvSpPr>
          <p:cNvPr id="74756"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0" tIns="45715" rIns="91430" bIns="45715" anchor="ctr"/>
          <a:lstStyle/>
          <a:p>
            <a:r>
              <a:rPr lang="en-US" smtClean="0"/>
              <a:t>The blocking flag is a boolean type, which specifies when control returns from the function. If it is TRUE (means it is a blocking call), it means that control will not return until the data has been read and copied from device memory. If it is FALSE, then it means control may return and the following statements may be executed, but there is no guarantee that the data copy from device memory has completed. Same applicable to WriteBuffer, except that it’s a write operation.</a:t>
            </a:r>
          </a:p>
          <a:p>
            <a:r>
              <a:rPr lang="en-US" smtClean="0"/>
              <a:t>The offset specifies the offset in bytes from the start of the buffer that you want the data to be read/written to.</a:t>
            </a:r>
          </a:p>
          <a:p>
            <a:r>
              <a:rPr lang="en-US" smtClean="0"/>
              <a:t>The event object (last param) can be tested to see if this command has completed before proceeding with other operations.</a:t>
            </a:r>
          </a:p>
          <a:p>
            <a:endParaRPr lang="en-US" smtClean="0"/>
          </a:p>
          <a:p>
            <a:endParaRPr lang="en-US" smtClean="0"/>
          </a:p>
        </p:txBody>
      </p:sp>
    </p:spTree>
    <p:extLst>
      <p:ext uri="{BB962C8B-B14F-4D97-AF65-F5344CB8AC3E}">
        <p14:creationId xmlns:p14="http://schemas.microsoft.com/office/powerpoint/2010/main" val="1692379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xfrm>
            <a:off x="3978275" y="8804275"/>
            <a:ext cx="3043238" cy="4635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fld id="{CF425217-EA2E-453A-90A7-139FB064A660}" type="slidenum">
              <a:rPr lang="en-US" sz="1200" smtClean="0">
                <a:latin typeface="Times New Roman" pitchFamily="18" charset="0"/>
              </a:rPr>
              <a:pPr/>
              <a:t>23</a:t>
            </a:fld>
            <a:endParaRPr lang="en-US" sz="1200" smtClean="0">
              <a:latin typeface="Times New Roman" pitchFamily="18" charset="0"/>
            </a:endParaRPr>
          </a:p>
        </p:txBody>
      </p:sp>
      <p:sp>
        <p:nvSpPr>
          <p:cNvPr id="75779" name="Rectangle 1"/>
          <p:cNvSpPr>
            <a:spLocks noGrp="1" noRot="1" noChangeAspect="1" noChangeArrowheads="1" noTextEdit="1"/>
          </p:cNvSpPr>
          <p:nvPr>
            <p:ph type="sldImg"/>
          </p:nvPr>
        </p:nvSpPr>
        <p:spPr>
          <a:ln/>
        </p:spPr>
      </p:sp>
      <p:sp>
        <p:nvSpPr>
          <p:cNvPr id="75780"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0" tIns="45715" rIns="91430" bIns="45715" anchor="ctr"/>
          <a:lstStyle/>
          <a:p>
            <a:endParaRPr lang="en-US" smtClean="0"/>
          </a:p>
        </p:txBody>
      </p:sp>
    </p:spTree>
    <p:extLst>
      <p:ext uri="{BB962C8B-B14F-4D97-AF65-F5344CB8AC3E}">
        <p14:creationId xmlns:p14="http://schemas.microsoft.com/office/powerpoint/2010/main" val="3978393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This combination of flags typically translates to a simple createBuffer operation for that context, followed by multiple clEnqueueWriteBuffer operations for all command queues tied to that context. Thus, for multiple devices tied to that context, using this command will copy data to all devices. </a:t>
            </a:r>
          </a:p>
          <a:p>
            <a:endParaRPr lang="en-US" smtClean="0"/>
          </a:p>
          <a:p>
            <a:r>
              <a:rPr lang="en-US" smtClean="0"/>
              <a:t>There is no limitation in the spec as to the nature of this call (blocking or not). So, it is upto the driver to choose what to do. Since the blocking behaviour is not defined, and (more importantly), there are no events tied to this command, it is best to reserve its use for read-only data. </a:t>
            </a:r>
          </a:p>
        </p:txBody>
      </p:sp>
      <p:sp>
        <p:nvSpPr>
          <p:cNvPr id="76804" name="Slide Number Placeholder 3"/>
          <p:cNvSpPr>
            <a:spLocks noGrp="1"/>
          </p:cNvSpPr>
          <p:nvPr>
            <p:ph type="sldNum" sz="quarter" idx="5"/>
          </p:nvPr>
        </p:nvSpPr>
        <p:spPr>
          <a:xfrm>
            <a:off x="3978275" y="8804275"/>
            <a:ext cx="3043238" cy="4635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fld id="{DCFBDCE8-C840-4E86-B3F1-AE9E89CF98D7}" type="slidenum">
              <a:rPr lang="en-US" sz="1200" smtClean="0">
                <a:latin typeface="Times New Roman" pitchFamily="18" charset="0"/>
              </a:rPr>
              <a:pPr/>
              <a:t>24</a:t>
            </a:fld>
            <a:endParaRPr lang="en-US" sz="1200" smtClean="0">
              <a:latin typeface="Times New Roman" pitchFamily="18" charset="0"/>
            </a:endParaRPr>
          </a:p>
        </p:txBody>
      </p:sp>
    </p:spTree>
    <p:extLst>
      <p:ext uri="{BB962C8B-B14F-4D97-AF65-F5344CB8AC3E}">
        <p14:creationId xmlns:p14="http://schemas.microsoft.com/office/powerpoint/2010/main" val="13688917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Pinned memory buffer allocations are created using the CL_MEM_USE_HOST_PTR flag</a:t>
            </a:r>
          </a:p>
          <a:p>
            <a:endParaRPr lang="en-US" smtClean="0"/>
          </a:p>
        </p:txBody>
      </p:sp>
      <p:sp>
        <p:nvSpPr>
          <p:cNvPr id="77828" name="Slide Number Placeholder 3"/>
          <p:cNvSpPr>
            <a:spLocks noGrp="1"/>
          </p:cNvSpPr>
          <p:nvPr>
            <p:ph type="sldNum" sz="quarter" idx="5"/>
          </p:nvPr>
        </p:nvSpPr>
        <p:spPr>
          <a:xfrm>
            <a:off x="3978275" y="8804275"/>
            <a:ext cx="3043238" cy="4635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fld id="{FB1AD8D1-95D4-4379-9E54-3A56647432B1}" type="slidenum">
              <a:rPr lang="en-US" sz="1200" smtClean="0">
                <a:latin typeface="Times New Roman" pitchFamily="18" charset="0"/>
              </a:rPr>
              <a:pPr/>
              <a:t>25</a:t>
            </a:fld>
            <a:endParaRPr lang="en-US" sz="1200" smtClean="0">
              <a:latin typeface="Times New Roman" pitchFamily="18" charset="0"/>
            </a:endParaRPr>
          </a:p>
        </p:txBody>
      </p:sp>
    </p:spTree>
    <p:extLst>
      <p:ext uri="{BB962C8B-B14F-4D97-AF65-F5344CB8AC3E}">
        <p14:creationId xmlns:p14="http://schemas.microsoft.com/office/powerpoint/2010/main" val="9712142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There is no error-handling code shown in this example (due to lack of space, as they are quite verbose). However, they are very important, especially during debugging errors. I will be demonstrating an example during the lab introduction. </a:t>
            </a:r>
          </a:p>
        </p:txBody>
      </p:sp>
      <p:sp>
        <p:nvSpPr>
          <p:cNvPr id="78852" name="Slide Number Placeholder 3"/>
          <p:cNvSpPr>
            <a:spLocks noGrp="1"/>
          </p:cNvSpPr>
          <p:nvPr>
            <p:ph type="sldNum" sz="quarter" idx="5"/>
          </p:nvPr>
        </p:nvSpPr>
        <p:spPr>
          <a:xfrm>
            <a:off x="3978275" y="8804275"/>
            <a:ext cx="3043238" cy="4635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fld id="{6E182542-AF8A-478C-AFF2-9F4F9C5DFE49}" type="slidenum">
              <a:rPr lang="en-US" sz="1200" smtClean="0">
                <a:latin typeface="Times New Roman" pitchFamily="18" charset="0"/>
              </a:rPr>
              <a:pPr/>
              <a:t>28</a:t>
            </a:fld>
            <a:endParaRPr lang="en-US" sz="1200" smtClean="0">
              <a:latin typeface="Times New Roman" pitchFamily="18" charset="0"/>
            </a:endParaRPr>
          </a:p>
        </p:txBody>
      </p:sp>
    </p:spTree>
    <p:extLst>
      <p:ext uri="{BB962C8B-B14F-4D97-AF65-F5344CB8AC3E}">
        <p14:creationId xmlns:p14="http://schemas.microsoft.com/office/powerpoint/2010/main" val="175371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xfrm>
            <a:off x="3978275" y="8804275"/>
            <a:ext cx="3043238" cy="4635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fld id="{388C50A1-EF21-4978-9509-14D7D825C268}" type="slidenum">
              <a:rPr lang="en-US" sz="1200" smtClean="0">
                <a:latin typeface="Times New Roman" pitchFamily="18" charset="0"/>
              </a:rPr>
              <a:pPr/>
              <a:t>4</a:t>
            </a:fld>
            <a:endParaRPr lang="en-US" sz="1200" smtClean="0">
              <a:latin typeface="Times New Roman" pitchFamily="18" charset="0"/>
            </a:endParaRPr>
          </a:p>
        </p:txBody>
      </p:sp>
      <p:sp>
        <p:nvSpPr>
          <p:cNvPr id="66563" name="Text Box 2"/>
          <p:cNvSpPr txBox="1">
            <a:spLocks noChangeArrowheads="1"/>
          </p:cNvSpPr>
          <p:nvPr/>
        </p:nvSpPr>
        <p:spPr bwMode="auto">
          <a:xfrm>
            <a:off x="1193800" y="695325"/>
            <a:ext cx="4635500" cy="3476625"/>
          </a:xfrm>
          <a:prstGeom prst="rect">
            <a:avLst/>
          </a:prstGeom>
          <a:solidFill>
            <a:srgbClr val="FFFFFF"/>
          </a:solidFill>
          <a:ln w="9525">
            <a:solidFill>
              <a:srgbClr val="000000"/>
            </a:solidFill>
            <a:miter lim="800000"/>
            <a:headEnd/>
            <a:tailEnd/>
          </a:ln>
        </p:spPr>
        <p:txBody>
          <a:bodyPr wrap="none" anchor="ct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endParaRPr lang="en-US"/>
          </a:p>
        </p:txBody>
      </p:sp>
      <p:sp>
        <p:nvSpPr>
          <p:cNvPr id="66564" name="Rectangle 3"/>
          <p:cNvSpPr>
            <a:spLocks noGrp="1" noChangeArrowheads="1"/>
          </p:cNvSpPr>
          <p:nvPr>
            <p:ph type="body"/>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49263" eaLnBrk="1" hangingPunct="1"/>
            <a:endParaRPr lang="en-US" smtClean="0"/>
          </a:p>
        </p:txBody>
      </p:sp>
    </p:spTree>
    <p:extLst>
      <p:ext uri="{BB962C8B-B14F-4D97-AF65-F5344CB8AC3E}">
        <p14:creationId xmlns:p14="http://schemas.microsoft.com/office/powerpoint/2010/main" val="1502442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xfrm>
            <a:off x="3978275" y="8804275"/>
            <a:ext cx="3043238" cy="4635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fld id="{EF0EB7F0-0E83-4AC1-9467-CE87C39AA799}" type="slidenum">
              <a:rPr lang="en-US" sz="1200" smtClean="0">
                <a:latin typeface="Times New Roman" pitchFamily="18" charset="0"/>
              </a:rPr>
              <a:pPr/>
              <a:t>6</a:t>
            </a:fld>
            <a:endParaRPr lang="en-US" sz="1200" smtClean="0">
              <a:latin typeface="Times New Roman" pitchFamily="18" charset="0"/>
            </a:endParaRPr>
          </a:p>
        </p:txBody>
      </p:sp>
      <p:sp>
        <p:nvSpPr>
          <p:cNvPr id="67587" name="Text Box 1"/>
          <p:cNvSpPr txBox="1">
            <a:spLocks noChangeArrowheads="1"/>
          </p:cNvSpPr>
          <p:nvPr/>
        </p:nvSpPr>
        <p:spPr bwMode="auto">
          <a:xfrm>
            <a:off x="1193800" y="695325"/>
            <a:ext cx="4635500" cy="3476625"/>
          </a:xfrm>
          <a:prstGeom prst="rect">
            <a:avLst/>
          </a:prstGeom>
          <a:solidFill>
            <a:srgbClr val="FFFFFF"/>
          </a:solidFill>
          <a:ln w="9525">
            <a:solidFill>
              <a:srgbClr val="000000"/>
            </a:solidFill>
            <a:miter lim="800000"/>
            <a:headEnd/>
            <a:tailEnd/>
          </a:ln>
        </p:spPr>
        <p:txBody>
          <a:bodyPr wrap="none" lIns="88066" tIns="44033" rIns="88066" bIns="44033" anchor="ct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endParaRPr lang="en-US"/>
          </a:p>
        </p:txBody>
      </p:sp>
      <p:sp>
        <p:nvSpPr>
          <p:cNvPr id="67588" name="Rectangle 2"/>
          <p:cNvSpPr>
            <a:spLocks noGrp="1" noChangeArrowheads="1"/>
          </p:cNvSpPr>
          <p:nvPr>
            <p:ph type="body"/>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0" tIns="45715" rIns="91430" bIns="45715" anchor="ctr"/>
          <a:lstStyle/>
          <a:p>
            <a:endParaRPr lang="en-US" smtClean="0"/>
          </a:p>
        </p:txBody>
      </p:sp>
    </p:spTree>
    <p:extLst>
      <p:ext uri="{BB962C8B-B14F-4D97-AF65-F5344CB8AC3E}">
        <p14:creationId xmlns:p14="http://schemas.microsoft.com/office/powerpoint/2010/main" val="1434947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xfrm>
            <a:off x="3978275" y="8804275"/>
            <a:ext cx="3043238" cy="4635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fld id="{113A0BD3-69D6-41B7-889A-AA65099E6020}" type="slidenum">
              <a:rPr lang="en-US" sz="1200" smtClean="0">
                <a:latin typeface="Times New Roman" pitchFamily="18" charset="0"/>
              </a:rPr>
              <a:pPr/>
              <a:t>7</a:t>
            </a:fld>
            <a:endParaRPr lang="en-US" sz="1200" smtClean="0">
              <a:latin typeface="Times New Roman" pitchFamily="18" charset="0"/>
            </a:endParaRPr>
          </a:p>
        </p:txBody>
      </p:sp>
      <p:sp>
        <p:nvSpPr>
          <p:cNvPr id="68611" name="Rectangle 1"/>
          <p:cNvSpPr>
            <a:spLocks noGrp="1" noRot="1" noChangeAspect="1" noChangeArrowheads="1" noTextEdit="1"/>
          </p:cNvSpPr>
          <p:nvPr>
            <p:ph type="sldImg"/>
          </p:nvPr>
        </p:nvSpPr>
        <p:spPr>
          <a:ln/>
        </p:spPr>
      </p:sp>
      <p:sp>
        <p:nvSpPr>
          <p:cNvPr id="68612"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0" tIns="45715" rIns="91430" bIns="45715" anchor="ctr"/>
          <a:lstStyle/>
          <a:p>
            <a:endParaRPr lang="en-US" smtClean="0"/>
          </a:p>
        </p:txBody>
      </p:sp>
    </p:spTree>
    <p:extLst>
      <p:ext uri="{BB962C8B-B14F-4D97-AF65-F5344CB8AC3E}">
        <p14:creationId xmlns:p14="http://schemas.microsoft.com/office/powerpoint/2010/main" val="1889977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xfrm>
            <a:off x="3978275" y="8804275"/>
            <a:ext cx="3043238" cy="4635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fld id="{1218063E-BC23-4AC6-AF8E-59625E7ECB47}" type="slidenum">
              <a:rPr lang="en-US" sz="1200" smtClean="0">
                <a:latin typeface="Times New Roman" pitchFamily="18" charset="0"/>
              </a:rPr>
              <a:pPr/>
              <a:t>14</a:t>
            </a:fld>
            <a:endParaRPr lang="en-US" sz="1200" smtClean="0">
              <a:latin typeface="Times New Roman" pitchFamily="18" charset="0"/>
            </a:endParaRPr>
          </a:p>
        </p:txBody>
      </p:sp>
      <p:sp>
        <p:nvSpPr>
          <p:cNvPr id="69635" name="Rectangle 2"/>
          <p:cNvSpPr>
            <a:spLocks noGrp="1" noRot="1" noChangeAspect="1" noChangeArrowheads="1" noTextEdit="1"/>
          </p:cNvSpPr>
          <p:nvPr>
            <p:ph type="sldImg"/>
          </p:nvPr>
        </p:nvSpPr>
        <p:spPr>
          <a:solidFill>
            <a:srgbClr val="FFFFFF"/>
          </a:solidFill>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57200" eaLnBrk="1" hangingPunct="1"/>
            <a:endParaRPr lang="en-US" smtClean="0"/>
          </a:p>
        </p:txBody>
      </p:sp>
    </p:spTree>
    <p:extLst>
      <p:ext uri="{BB962C8B-B14F-4D97-AF65-F5344CB8AC3E}">
        <p14:creationId xmlns:p14="http://schemas.microsoft.com/office/powerpoint/2010/main" val="1421807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xfrm>
            <a:off x="3978275" y="8804275"/>
            <a:ext cx="3043238" cy="4635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fld id="{8C9BEAEE-484B-4260-8060-079AF74DBF87}" type="slidenum">
              <a:rPr lang="en-US" sz="1200" smtClean="0">
                <a:latin typeface="Times New Roman" pitchFamily="18" charset="0"/>
              </a:rPr>
              <a:pPr/>
              <a:t>17</a:t>
            </a:fld>
            <a:endParaRPr lang="en-US" sz="1200" smtClean="0">
              <a:latin typeface="Times New Roman" pitchFamily="18" charset="0"/>
            </a:endParaRPr>
          </a:p>
        </p:txBody>
      </p:sp>
      <p:sp>
        <p:nvSpPr>
          <p:cNvPr id="70659" name="Rectangle 1"/>
          <p:cNvSpPr>
            <a:spLocks noGrp="1" noRot="1" noChangeAspect="1" noChangeArrowheads="1" noTextEdit="1"/>
          </p:cNvSpPr>
          <p:nvPr>
            <p:ph type="sldImg"/>
          </p:nvPr>
        </p:nvSpPr>
        <p:spPr>
          <a:ln/>
        </p:spPr>
      </p:sp>
      <p:sp>
        <p:nvSpPr>
          <p:cNvPr id="70660"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0" tIns="45715" rIns="91430" bIns="45715" anchor="ctr"/>
          <a:lstStyle/>
          <a:p>
            <a:endParaRPr lang="en-US" smtClean="0"/>
          </a:p>
        </p:txBody>
      </p:sp>
    </p:spTree>
    <p:extLst>
      <p:ext uri="{BB962C8B-B14F-4D97-AF65-F5344CB8AC3E}">
        <p14:creationId xmlns:p14="http://schemas.microsoft.com/office/powerpoint/2010/main" val="12759780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xfrm>
            <a:off x="3978275" y="8804275"/>
            <a:ext cx="3043238" cy="4635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fld id="{322A552E-2625-46BD-B044-E3F9B9F0F108}" type="slidenum">
              <a:rPr lang="en-US" sz="1200" smtClean="0">
                <a:latin typeface="Times New Roman" pitchFamily="18" charset="0"/>
              </a:rPr>
              <a:pPr/>
              <a:t>18</a:t>
            </a:fld>
            <a:endParaRPr lang="en-US" sz="1200" smtClean="0">
              <a:latin typeface="Times New Roman" pitchFamily="18" charset="0"/>
            </a:endParaRPr>
          </a:p>
        </p:txBody>
      </p:sp>
      <p:sp>
        <p:nvSpPr>
          <p:cNvPr id="71683" name="Rectangle 1"/>
          <p:cNvSpPr>
            <a:spLocks noGrp="1" noRot="1" noChangeAspect="1" noChangeArrowheads="1" noTextEdit="1"/>
          </p:cNvSpPr>
          <p:nvPr>
            <p:ph type="sldImg"/>
          </p:nvPr>
        </p:nvSpPr>
        <p:spPr>
          <a:ln/>
        </p:spPr>
      </p:sp>
      <p:sp>
        <p:nvSpPr>
          <p:cNvPr id="71684"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0" tIns="45715" rIns="91430" bIns="45715" anchor="ctr"/>
          <a:lstStyle/>
          <a:p>
            <a:endParaRPr lang="en-US" smtClean="0"/>
          </a:p>
        </p:txBody>
      </p:sp>
    </p:spTree>
    <p:extLst>
      <p:ext uri="{BB962C8B-B14F-4D97-AF65-F5344CB8AC3E}">
        <p14:creationId xmlns:p14="http://schemas.microsoft.com/office/powerpoint/2010/main" val="5906647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xfrm>
            <a:off x="3978275" y="8804275"/>
            <a:ext cx="3043238" cy="4635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fld id="{43F8E228-A295-45CD-9535-1750AA2E8B08}" type="slidenum">
              <a:rPr lang="en-US" sz="1200" smtClean="0">
                <a:latin typeface="Times New Roman" pitchFamily="18" charset="0"/>
              </a:rPr>
              <a:pPr/>
              <a:t>19</a:t>
            </a:fld>
            <a:endParaRPr lang="en-US" sz="1200" smtClean="0">
              <a:latin typeface="Times New Roman" pitchFamily="18" charset="0"/>
            </a:endParaRPr>
          </a:p>
        </p:txBody>
      </p:sp>
      <p:sp>
        <p:nvSpPr>
          <p:cNvPr id="72707" name="Rectangle 1"/>
          <p:cNvSpPr>
            <a:spLocks noGrp="1" noRot="1" noChangeAspect="1" noChangeArrowheads="1" noTextEdit="1"/>
          </p:cNvSpPr>
          <p:nvPr>
            <p:ph type="sldImg"/>
          </p:nvPr>
        </p:nvSpPr>
        <p:spPr>
          <a:ln/>
        </p:spPr>
      </p:sp>
      <p:sp>
        <p:nvSpPr>
          <p:cNvPr id="72708"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0" tIns="45715" rIns="91430" bIns="45715" anchor="ctr"/>
          <a:lstStyle/>
          <a:p>
            <a:endParaRPr lang="en-US" smtClean="0"/>
          </a:p>
        </p:txBody>
      </p:sp>
    </p:spTree>
    <p:extLst>
      <p:ext uri="{BB962C8B-B14F-4D97-AF65-F5344CB8AC3E}">
        <p14:creationId xmlns:p14="http://schemas.microsoft.com/office/powerpoint/2010/main" val="16323141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xfrm>
            <a:off x="3978275" y="8804275"/>
            <a:ext cx="3043238" cy="4635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fld id="{0C650DC7-0586-45C3-B7B7-A72E3C1A5E07}" type="slidenum">
              <a:rPr lang="en-US" sz="1200" smtClean="0">
                <a:latin typeface="Times New Roman" pitchFamily="18" charset="0"/>
              </a:rPr>
              <a:pPr/>
              <a:t>21</a:t>
            </a:fld>
            <a:endParaRPr lang="en-US" sz="1200" smtClean="0">
              <a:latin typeface="Times New Roman" pitchFamily="18" charset="0"/>
            </a:endParaRPr>
          </a:p>
        </p:txBody>
      </p:sp>
      <p:sp>
        <p:nvSpPr>
          <p:cNvPr id="73731" name="Rectangle 1"/>
          <p:cNvSpPr>
            <a:spLocks noGrp="1" noRot="1" noChangeAspect="1" noChangeArrowheads="1" noTextEdit="1"/>
          </p:cNvSpPr>
          <p:nvPr>
            <p:ph type="sldImg"/>
          </p:nvPr>
        </p:nvSpPr>
        <p:spPr>
          <a:ln/>
        </p:spPr>
      </p:sp>
      <p:sp>
        <p:nvSpPr>
          <p:cNvPr id="73732"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0" tIns="45715" rIns="91430" bIns="45715" anchor="ctr"/>
          <a:lstStyle/>
          <a:p>
            <a:endParaRPr lang="en-US" smtClean="0"/>
          </a:p>
        </p:txBody>
      </p:sp>
    </p:spTree>
    <p:extLst>
      <p:ext uri="{BB962C8B-B14F-4D97-AF65-F5344CB8AC3E}">
        <p14:creationId xmlns:p14="http://schemas.microsoft.com/office/powerpoint/2010/main" val="5196263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46361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29469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1979613" cy="58658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28600"/>
            <a:ext cx="5791200" cy="58658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28462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60374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923213" cy="114141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524000"/>
            <a:ext cx="3884613" cy="45704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2813" y="1524000"/>
            <a:ext cx="3886200" cy="45704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449498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923213" cy="114141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524000"/>
            <a:ext cx="7923213" cy="22082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5800" y="3884613"/>
            <a:ext cx="7923213"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246094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8B7FA9AB-7A92-4F6B-8EEE-DC4CE5879482}" type="slidenum">
              <a:rPr lang="en-US"/>
              <a:pPr>
                <a:defRPr/>
              </a:pPr>
              <a:t>‹#›</a:t>
            </a:fld>
            <a:endParaRPr lang="en-US"/>
          </a:p>
        </p:txBody>
      </p:sp>
    </p:spTree>
    <p:extLst>
      <p:ext uri="{BB962C8B-B14F-4D97-AF65-F5344CB8AC3E}">
        <p14:creationId xmlns:p14="http://schemas.microsoft.com/office/powerpoint/2010/main" val="18514440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114141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08413" cy="41132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6613" y="1981200"/>
            <a:ext cx="3810000" cy="4113213"/>
          </a:xfrm>
        </p:spPr>
        <p:txBody>
          <a:bodyPr/>
          <a:lstStyle/>
          <a:p>
            <a:pPr lvl="0"/>
            <a:endParaRPr lang="en-US" noProof="0" smtClean="0"/>
          </a:p>
        </p:txBody>
      </p:sp>
      <p:sp>
        <p:nvSpPr>
          <p:cNvPr id="5" name="Footer Placeholder 4"/>
          <p:cNvSpPr>
            <a:spLocks noGrp="1"/>
          </p:cNvSpPr>
          <p:nvPr>
            <p:ph type="ftr" sz="quarter" idx="10"/>
          </p:nvPr>
        </p:nvSpPr>
        <p:spPr>
          <a:xfrm>
            <a:off x="457200" y="6553200"/>
            <a:ext cx="4724400" cy="228600"/>
          </a:xfrm>
          <a:prstGeom prst="rect">
            <a:avLst/>
          </a:prstGeom>
        </p:spPr>
        <p:txBody>
          <a:bodyPr/>
          <a:lstStyle>
            <a:lvl1pPr>
              <a:defRPr>
                <a:solidFill>
                  <a:schemeClr val="bg1"/>
                </a:solidFill>
              </a:defRPr>
            </a:lvl1pPr>
          </a:lstStyle>
          <a:p>
            <a:pPr>
              <a:defRPr/>
            </a:pPr>
            <a:r>
              <a:rPr lang="en-US"/>
              <a:t>© </a:t>
            </a:r>
            <a:r>
              <a:rPr lang="en-US" err="1"/>
              <a:t>Wen-mei</a:t>
            </a:r>
            <a:r>
              <a:rPr lang="en-US"/>
              <a:t> W. </a:t>
            </a:r>
            <a:r>
              <a:rPr lang="en-US" err="1"/>
              <a:t>Hwu</a:t>
            </a:r>
            <a:r>
              <a:rPr lang="en-US"/>
              <a:t> and John Stone, Urbana July 22, 2010</a:t>
            </a:r>
          </a:p>
        </p:txBody>
      </p:sp>
    </p:spTree>
    <p:extLst>
      <p:ext uri="{BB962C8B-B14F-4D97-AF65-F5344CB8AC3E}">
        <p14:creationId xmlns:p14="http://schemas.microsoft.com/office/powerpoint/2010/main" val="1093415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164615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601682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654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548501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7663" y="1905000"/>
            <a:ext cx="4130675"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0738" y="1905000"/>
            <a:ext cx="4132262"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24527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559658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559374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911667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0692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8825300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036759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425450"/>
            <a:ext cx="2114550" cy="61277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425450"/>
            <a:ext cx="6191250" cy="6127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70063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294875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524000"/>
            <a:ext cx="3884613" cy="4570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2813" y="1524000"/>
            <a:ext cx="3886200" cy="4570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74345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70669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057202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6911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29361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9677789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7.xml"/><Relationship Id="rId12" Type="http://schemas.openxmlformats.org/officeDocument/2006/relationships/theme" Target="../theme/theme2.xml"/><Relationship Id="rId1" Type="http://schemas.openxmlformats.org/officeDocument/2006/relationships/slideLayout" Target="../slideLayouts/slideLayout17.xml"/><Relationship Id="rId2" Type="http://schemas.openxmlformats.org/officeDocument/2006/relationships/slideLayout" Target="../slideLayouts/slideLayout18.xml"/><Relationship Id="rId3" Type="http://schemas.openxmlformats.org/officeDocument/2006/relationships/slideLayout" Target="../slideLayouts/slideLayout19.xml"/><Relationship Id="rId4" Type="http://schemas.openxmlformats.org/officeDocument/2006/relationships/slideLayout" Target="../slideLayouts/slideLayout20.xml"/><Relationship Id="rId5" Type="http://schemas.openxmlformats.org/officeDocument/2006/relationships/slideLayout" Target="../slideLayouts/slideLayout21.xml"/><Relationship Id="rId6" Type="http://schemas.openxmlformats.org/officeDocument/2006/relationships/slideLayout" Target="../slideLayouts/slideLayout22.xml"/><Relationship Id="rId7" Type="http://schemas.openxmlformats.org/officeDocument/2006/relationships/slideLayout" Target="../slideLayouts/slideLayout23.xml"/><Relationship Id="rId8" Type="http://schemas.openxmlformats.org/officeDocument/2006/relationships/slideLayout" Target="../slideLayouts/slideLayout24.xml"/><Relationship Id="rId9" Type="http://schemas.openxmlformats.org/officeDocument/2006/relationships/slideLayout" Target="../slideLayouts/slideLayout25.xml"/><Relationship Id="rId10"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7" name="Line 2"/>
          <p:cNvSpPr>
            <a:spLocks noChangeShapeType="1"/>
          </p:cNvSpPr>
          <p:nvPr/>
        </p:nvSpPr>
        <p:spPr bwMode="auto">
          <a:xfrm>
            <a:off x="304800" y="228600"/>
            <a:ext cx="1588" cy="6400800"/>
          </a:xfrm>
          <a:prstGeom prst="line">
            <a:avLst/>
          </a:prstGeom>
          <a:noFill/>
          <a:ln w="38160">
            <a:solidFill>
              <a:srgbClr val="3333C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3"/>
          <p:cNvSpPr>
            <a:spLocks noChangeShapeType="1"/>
          </p:cNvSpPr>
          <p:nvPr/>
        </p:nvSpPr>
        <p:spPr bwMode="auto">
          <a:xfrm>
            <a:off x="381000" y="228600"/>
            <a:ext cx="1588" cy="6400800"/>
          </a:xfrm>
          <a:prstGeom prst="line">
            <a:avLst/>
          </a:prstGeom>
          <a:noFill/>
          <a:ln w="38160">
            <a:solidFill>
              <a:srgbClr val="FF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9" name="Rectangle 4"/>
          <p:cNvSpPr>
            <a:spLocks noGrp="1" noChangeArrowheads="1"/>
          </p:cNvSpPr>
          <p:nvPr>
            <p:ph type="title"/>
          </p:nvPr>
        </p:nvSpPr>
        <p:spPr bwMode="auto">
          <a:xfrm>
            <a:off x="685800" y="228600"/>
            <a:ext cx="7923213" cy="114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30" name="Rectangle 5"/>
          <p:cNvSpPr>
            <a:spLocks noGrp="1" noChangeArrowheads="1"/>
          </p:cNvSpPr>
          <p:nvPr>
            <p:ph type="body" idx="1"/>
          </p:nvPr>
        </p:nvSpPr>
        <p:spPr bwMode="auto">
          <a:xfrm>
            <a:off x="685800" y="1524000"/>
            <a:ext cx="7923213" cy="457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 id="2147483665" r:id="rId14"/>
    <p:sldLayoutId id="2147483677" r:id="rId15"/>
    <p:sldLayoutId id="2147483678" r:id="rId16"/>
  </p:sldLayoutIdLst>
  <p:txStyles>
    <p:titleStyle>
      <a:lvl1pPr algn="ctr" defTabSz="457200" rtl="0" eaLnBrk="0" fontAlgn="base" hangingPunct="0">
        <a:spcBef>
          <a:spcPct val="0"/>
        </a:spcBef>
        <a:spcAft>
          <a:spcPct val="0"/>
        </a:spcAft>
        <a:buClr>
          <a:srgbClr val="000000"/>
        </a:buClr>
        <a:buSzPct val="100000"/>
        <a:buFont typeface="Times New Roman" pitchFamily="18" charset="0"/>
        <a:defRPr sz="4400">
          <a:solidFill>
            <a:srgbClr val="000000"/>
          </a:solidFill>
          <a:latin typeface="+mj-lt"/>
          <a:ea typeface="MS PGothic" pitchFamily="34" charset="-128"/>
          <a:cs typeface="+mj-cs"/>
        </a:defRPr>
      </a:lvl1pPr>
      <a:lvl2pPr algn="ctr" defTabSz="457200" rtl="0" eaLnBrk="0" fontAlgn="base" hangingPunct="0">
        <a:spcBef>
          <a:spcPct val="0"/>
        </a:spcBef>
        <a:spcAft>
          <a:spcPct val="0"/>
        </a:spcAft>
        <a:buClr>
          <a:srgbClr val="000000"/>
        </a:buClr>
        <a:buSzPct val="100000"/>
        <a:buFont typeface="Times New Roman" pitchFamily="18" charset="0"/>
        <a:defRPr sz="4400">
          <a:solidFill>
            <a:srgbClr val="000000"/>
          </a:solidFill>
          <a:latin typeface="Times New Roman" charset="0"/>
          <a:ea typeface="MS PGothic" pitchFamily="34" charset="-128"/>
        </a:defRPr>
      </a:lvl2pPr>
      <a:lvl3pPr algn="ctr" defTabSz="457200" rtl="0" eaLnBrk="0" fontAlgn="base" hangingPunct="0">
        <a:spcBef>
          <a:spcPct val="0"/>
        </a:spcBef>
        <a:spcAft>
          <a:spcPct val="0"/>
        </a:spcAft>
        <a:buClr>
          <a:srgbClr val="000000"/>
        </a:buClr>
        <a:buSzPct val="100000"/>
        <a:buFont typeface="Times New Roman" pitchFamily="18" charset="0"/>
        <a:defRPr sz="4400">
          <a:solidFill>
            <a:srgbClr val="000000"/>
          </a:solidFill>
          <a:latin typeface="Times New Roman" charset="0"/>
          <a:ea typeface="MS PGothic" pitchFamily="34" charset="-128"/>
        </a:defRPr>
      </a:lvl3pPr>
      <a:lvl4pPr algn="ctr" defTabSz="457200" rtl="0" eaLnBrk="0" fontAlgn="base" hangingPunct="0">
        <a:spcBef>
          <a:spcPct val="0"/>
        </a:spcBef>
        <a:spcAft>
          <a:spcPct val="0"/>
        </a:spcAft>
        <a:buClr>
          <a:srgbClr val="000000"/>
        </a:buClr>
        <a:buSzPct val="100000"/>
        <a:buFont typeface="Times New Roman" pitchFamily="18" charset="0"/>
        <a:defRPr sz="4400">
          <a:solidFill>
            <a:srgbClr val="000000"/>
          </a:solidFill>
          <a:latin typeface="Times New Roman" charset="0"/>
          <a:ea typeface="MS PGothic" pitchFamily="34" charset="-128"/>
        </a:defRPr>
      </a:lvl4pPr>
      <a:lvl5pPr algn="ctr" defTabSz="457200" rtl="0" eaLnBrk="0" fontAlgn="base" hangingPunct="0">
        <a:spcBef>
          <a:spcPct val="0"/>
        </a:spcBef>
        <a:spcAft>
          <a:spcPct val="0"/>
        </a:spcAft>
        <a:buClr>
          <a:srgbClr val="000000"/>
        </a:buClr>
        <a:buSzPct val="100000"/>
        <a:buFont typeface="Times New Roman" pitchFamily="18" charset="0"/>
        <a:defRPr sz="4400">
          <a:solidFill>
            <a:srgbClr val="000000"/>
          </a:solidFill>
          <a:latin typeface="Times New Roman" charset="0"/>
          <a:ea typeface="MS PGothic" pitchFamily="34" charset="-128"/>
        </a:defRPr>
      </a:lvl5pPr>
      <a:lvl6pPr marL="1536700" indent="-215900" algn="l" defTabSz="457200" rtl="0" fontAlgn="base">
        <a:spcBef>
          <a:spcPct val="0"/>
        </a:spcBef>
        <a:spcAft>
          <a:spcPct val="0"/>
        </a:spcAft>
        <a:buClr>
          <a:srgbClr val="000000"/>
        </a:buClr>
        <a:buSzPct val="45000"/>
        <a:buFont typeface="StarSymbol" charset="0"/>
        <a:defRPr sz="4400">
          <a:solidFill>
            <a:srgbClr val="000000"/>
          </a:solidFill>
          <a:latin typeface="Times New Roman" charset="0"/>
          <a:ea typeface="ＭＳ Ｐゴシック" charset="-128"/>
        </a:defRPr>
      </a:lvl6pPr>
      <a:lvl7pPr marL="1993900" indent="-215900" algn="l" defTabSz="457200" rtl="0" fontAlgn="base">
        <a:spcBef>
          <a:spcPct val="0"/>
        </a:spcBef>
        <a:spcAft>
          <a:spcPct val="0"/>
        </a:spcAft>
        <a:buClr>
          <a:srgbClr val="000000"/>
        </a:buClr>
        <a:buSzPct val="45000"/>
        <a:buFont typeface="StarSymbol" charset="0"/>
        <a:defRPr sz="4400">
          <a:solidFill>
            <a:srgbClr val="000000"/>
          </a:solidFill>
          <a:latin typeface="Times New Roman" charset="0"/>
          <a:ea typeface="ＭＳ Ｐゴシック" charset="-128"/>
        </a:defRPr>
      </a:lvl7pPr>
      <a:lvl8pPr marL="2451100" indent="-215900" algn="l" defTabSz="457200" rtl="0" fontAlgn="base">
        <a:spcBef>
          <a:spcPct val="0"/>
        </a:spcBef>
        <a:spcAft>
          <a:spcPct val="0"/>
        </a:spcAft>
        <a:buClr>
          <a:srgbClr val="000000"/>
        </a:buClr>
        <a:buSzPct val="45000"/>
        <a:buFont typeface="StarSymbol" charset="0"/>
        <a:defRPr sz="4400">
          <a:solidFill>
            <a:srgbClr val="000000"/>
          </a:solidFill>
          <a:latin typeface="Times New Roman" charset="0"/>
          <a:ea typeface="ＭＳ Ｐゴシック" charset="-128"/>
        </a:defRPr>
      </a:lvl8pPr>
      <a:lvl9pPr marL="2908300" indent="-215900" algn="l" defTabSz="457200" rtl="0" fontAlgn="base">
        <a:spcBef>
          <a:spcPct val="0"/>
        </a:spcBef>
        <a:spcAft>
          <a:spcPct val="0"/>
        </a:spcAft>
        <a:buClr>
          <a:srgbClr val="000000"/>
        </a:buClr>
        <a:buSzPct val="45000"/>
        <a:buFont typeface="StarSymbol" charset="0"/>
        <a:defRPr sz="4400">
          <a:solidFill>
            <a:srgbClr val="000000"/>
          </a:solidFill>
          <a:latin typeface="Times New Roman" charset="0"/>
          <a:ea typeface="ＭＳ Ｐゴシック" charset="-128"/>
        </a:defRPr>
      </a:lvl9pPr>
    </p:titleStyle>
    <p:bodyStyle>
      <a:lvl1pPr marL="341313" indent="-341313" algn="l" defTabSz="457200" rtl="0" eaLnBrk="0" fontAlgn="base" hangingPunct="0">
        <a:spcBef>
          <a:spcPts val="800"/>
        </a:spcBef>
        <a:spcAft>
          <a:spcPct val="0"/>
        </a:spcAft>
        <a:buClr>
          <a:srgbClr val="000000"/>
        </a:buClr>
        <a:buSzPct val="100000"/>
        <a:buFont typeface="Times New Roman" pitchFamily="18" charset="0"/>
        <a:buChar char="•"/>
        <a:defRPr sz="3200">
          <a:solidFill>
            <a:srgbClr val="000000"/>
          </a:solidFill>
          <a:latin typeface="+mn-lt"/>
          <a:ea typeface="MS PGothic" pitchFamily="34" charset="-128"/>
          <a:cs typeface="+mn-cs"/>
        </a:defRPr>
      </a:lvl1pPr>
      <a:lvl2pPr marL="741363" indent="-284163" algn="l" defTabSz="457200" rtl="0" eaLnBrk="0" fontAlgn="base" hangingPunct="0">
        <a:spcBef>
          <a:spcPts val="700"/>
        </a:spcBef>
        <a:spcAft>
          <a:spcPct val="0"/>
        </a:spcAft>
        <a:buClr>
          <a:srgbClr val="000000"/>
        </a:buClr>
        <a:buSzPct val="100000"/>
        <a:buFont typeface="Times New Roman" pitchFamily="18" charset="0"/>
        <a:buChar char="–"/>
        <a:defRPr sz="2800">
          <a:solidFill>
            <a:srgbClr val="000000"/>
          </a:solidFill>
          <a:latin typeface="+mn-lt"/>
          <a:ea typeface="MS PGothic" pitchFamily="34" charset="-128"/>
        </a:defRPr>
      </a:lvl2pPr>
      <a:lvl3pPr marL="1143000" indent="-228600" algn="l" defTabSz="457200" rtl="0" eaLnBrk="0" fontAlgn="base" hangingPunct="0">
        <a:spcBef>
          <a:spcPts val="600"/>
        </a:spcBef>
        <a:spcAft>
          <a:spcPct val="0"/>
        </a:spcAft>
        <a:buClr>
          <a:srgbClr val="000000"/>
        </a:buClr>
        <a:buSzPct val="100000"/>
        <a:buFont typeface="Times New Roman" pitchFamily="18" charset="0"/>
        <a:buChar char="•"/>
        <a:defRPr sz="2400">
          <a:solidFill>
            <a:srgbClr val="000000"/>
          </a:solidFill>
          <a:latin typeface="+mn-lt"/>
          <a:ea typeface="MS PGothic" pitchFamily="34" charset="-128"/>
        </a:defRPr>
      </a:lvl3pPr>
      <a:lvl4pPr marL="1600200" indent="-228600" algn="l" defTabSz="457200"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ea typeface="MS PGothic" pitchFamily="34" charset="-128"/>
        </a:defRPr>
      </a:lvl4pPr>
      <a:lvl5pPr marL="2057400" indent="-228600" algn="l" defTabSz="457200"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ea typeface="MS PGothic" pitchFamily="34" charset="-128"/>
        </a:defRPr>
      </a:lvl5pPr>
      <a:lvl6pPr marL="2514600" indent="-228600" algn="l" defTabSz="457200" rtl="0" fontAlgn="base">
        <a:spcBef>
          <a:spcPts val="500"/>
        </a:spcBef>
        <a:spcAft>
          <a:spcPct val="0"/>
        </a:spcAft>
        <a:buClr>
          <a:srgbClr val="000000"/>
        </a:buClr>
        <a:buSzPct val="100000"/>
        <a:buFont typeface="Times New Roman" charset="0"/>
        <a:buChar char="»"/>
        <a:defRPr sz="2000">
          <a:solidFill>
            <a:srgbClr val="000000"/>
          </a:solidFill>
          <a:latin typeface="+mn-lt"/>
          <a:ea typeface="ＭＳ Ｐゴシック" charset="-128"/>
        </a:defRPr>
      </a:lvl6pPr>
      <a:lvl7pPr marL="2971800" indent="-228600" algn="l" defTabSz="457200" rtl="0" fontAlgn="base">
        <a:spcBef>
          <a:spcPts val="500"/>
        </a:spcBef>
        <a:spcAft>
          <a:spcPct val="0"/>
        </a:spcAft>
        <a:buClr>
          <a:srgbClr val="000000"/>
        </a:buClr>
        <a:buSzPct val="100000"/>
        <a:buFont typeface="Times New Roman" charset="0"/>
        <a:buChar char="»"/>
        <a:defRPr sz="2000">
          <a:solidFill>
            <a:srgbClr val="000000"/>
          </a:solidFill>
          <a:latin typeface="+mn-lt"/>
          <a:ea typeface="ＭＳ Ｐゴシック" charset="-128"/>
        </a:defRPr>
      </a:lvl7pPr>
      <a:lvl8pPr marL="3429000" indent="-228600" algn="l" defTabSz="457200" rtl="0" fontAlgn="base">
        <a:spcBef>
          <a:spcPts val="500"/>
        </a:spcBef>
        <a:spcAft>
          <a:spcPct val="0"/>
        </a:spcAft>
        <a:buClr>
          <a:srgbClr val="000000"/>
        </a:buClr>
        <a:buSzPct val="100000"/>
        <a:buFont typeface="Times New Roman" charset="0"/>
        <a:buChar char="»"/>
        <a:defRPr sz="2000">
          <a:solidFill>
            <a:srgbClr val="000000"/>
          </a:solidFill>
          <a:latin typeface="+mn-lt"/>
          <a:ea typeface="ＭＳ Ｐゴシック" charset="-128"/>
        </a:defRPr>
      </a:lvl8pPr>
      <a:lvl9pPr marL="3886200" indent="-228600" algn="l" defTabSz="457200" rtl="0" fontAlgn="base">
        <a:spcBef>
          <a:spcPts val="500"/>
        </a:spcBef>
        <a:spcAft>
          <a:spcPct val="0"/>
        </a:spcAft>
        <a:buClr>
          <a:srgbClr val="000000"/>
        </a:buClr>
        <a:buSzPct val="100000"/>
        <a:buFont typeface="Times New Roman" charset="0"/>
        <a:buChar char="»"/>
        <a:defRPr sz="20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bwMode="auto">
          <a:xfrm>
            <a:off x="304800" y="425450"/>
            <a:ext cx="6705600" cy="1219200"/>
          </a:xfrm>
          <a:prstGeom prst="rect">
            <a:avLst/>
          </a:prstGeom>
          <a:noFill/>
          <a:ln w="9525">
            <a:noFill/>
            <a:miter lim="800000"/>
            <a:headEnd/>
            <a:tailEnd/>
          </a:ln>
          <a:effectLst>
            <a:outerShdw blurRad="63500" dist="17961" dir="2700000" algn="ctr" rotWithShape="0">
              <a:schemeClr val="bg2">
                <a:alpha val="74998"/>
              </a:schemeClr>
            </a:outerShdw>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347663" y="1905000"/>
            <a:ext cx="8415337"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2" name="Line 4"/>
          <p:cNvSpPr>
            <a:spLocks noChangeShapeType="1"/>
          </p:cNvSpPr>
          <p:nvPr/>
        </p:nvSpPr>
        <p:spPr bwMode="auto">
          <a:xfrm>
            <a:off x="381000" y="1600200"/>
            <a:ext cx="8382000" cy="0"/>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rtl="0" eaLnBrk="0" fontAlgn="base" hangingPunct="0">
        <a:spcBef>
          <a:spcPct val="0"/>
        </a:spcBef>
        <a:spcAft>
          <a:spcPct val="0"/>
        </a:spcAft>
        <a:defRPr sz="3700" b="1">
          <a:solidFill>
            <a:srgbClr val="000000"/>
          </a:solidFill>
          <a:latin typeface="+mj-lt"/>
          <a:ea typeface="MS PGothic" pitchFamily="34" charset="-128"/>
          <a:cs typeface="+mj-cs"/>
        </a:defRPr>
      </a:lvl1pPr>
      <a:lvl2pPr algn="l" rtl="0" eaLnBrk="0" fontAlgn="base" hangingPunct="0">
        <a:spcBef>
          <a:spcPct val="0"/>
        </a:spcBef>
        <a:spcAft>
          <a:spcPct val="0"/>
        </a:spcAft>
        <a:defRPr sz="3700" b="1">
          <a:solidFill>
            <a:srgbClr val="000000"/>
          </a:solidFill>
          <a:latin typeface="Arial" charset="0"/>
          <a:ea typeface="MS PGothic" pitchFamily="34" charset="-128"/>
        </a:defRPr>
      </a:lvl2pPr>
      <a:lvl3pPr algn="l" rtl="0" eaLnBrk="0" fontAlgn="base" hangingPunct="0">
        <a:spcBef>
          <a:spcPct val="0"/>
        </a:spcBef>
        <a:spcAft>
          <a:spcPct val="0"/>
        </a:spcAft>
        <a:defRPr sz="3700" b="1">
          <a:solidFill>
            <a:srgbClr val="000000"/>
          </a:solidFill>
          <a:latin typeface="Arial" charset="0"/>
          <a:ea typeface="MS PGothic" pitchFamily="34" charset="-128"/>
        </a:defRPr>
      </a:lvl3pPr>
      <a:lvl4pPr algn="l" rtl="0" eaLnBrk="0" fontAlgn="base" hangingPunct="0">
        <a:spcBef>
          <a:spcPct val="0"/>
        </a:spcBef>
        <a:spcAft>
          <a:spcPct val="0"/>
        </a:spcAft>
        <a:defRPr sz="3700" b="1">
          <a:solidFill>
            <a:srgbClr val="000000"/>
          </a:solidFill>
          <a:latin typeface="Arial" charset="0"/>
          <a:ea typeface="MS PGothic" pitchFamily="34" charset="-128"/>
        </a:defRPr>
      </a:lvl4pPr>
      <a:lvl5pPr algn="l" rtl="0" eaLnBrk="0" fontAlgn="base" hangingPunct="0">
        <a:spcBef>
          <a:spcPct val="0"/>
        </a:spcBef>
        <a:spcAft>
          <a:spcPct val="0"/>
        </a:spcAft>
        <a:defRPr sz="3700" b="1">
          <a:solidFill>
            <a:srgbClr val="000000"/>
          </a:solidFill>
          <a:latin typeface="Arial" charset="0"/>
          <a:ea typeface="MS PGothic" pitchFamily="34" charset="-128"/>
        </a:defRPr>
      </a:lvl5pPr>
      <a:lvl6pPr marL="457200" algn="l" rtl="0" fontAlgn="base">
        <a:spcBef>
          <a:spcPct val="0"/>
        </a:spcBef>
        <a:spcAft>
          <a:spcPct val="0"/>
        </a:spcAft>
        <a:defRPr sz="3700" b="1">
          <a:solidFill>
            <a:srgbClr val="000000"/>
          </a:solidFill>
          <a:latin typeface="Arial" charset="0"/>
        </a:defRPr>
      </a:lvl6pPr>
      <a:lvl7pPr marL="914400" algn="l" rtl="0" fontAlgn="base">
        <a:spcBef>
          <a:spcPct val="0"/>
        </a:spcBef>
        <a:spcAft>
          <a:spcPct val="0"/>
        </a:spcAft>
        <a:defRPr sz="3700" b="1">
          <a:solidFill>
            <a:srgbClr val="000000"/>
          </a:solidFill>
          <a:latin typeface="Arial" charset="0"/>
        </a:defRPr>
      </a:lvl7pPr>
      <a:lvl8pPr marL="1371600" algn="l" rtl="0" fontAlgn="base">
        <a:spcBef>
          <a:spcPct val="0"/>
        </a:spcBef>
        <a:spcAft>
          <a:spcPct val="0"/>
        </a:spcAft>
        <a:defRPr sz="3700" b="1">
          <a:solidFill>
            <a:srgbClr val="000000"/>
          </a:solidFill>
          <a:latin typeface="Arial" charset="0"/>
        </a:defRPr>
      </a:lvl8pPr>
      <a:lvl9pPr marL="1828800" algn="l" rtl="0" fontAlgn="base">
        <a:spcBef>
          <a:spcPct val="0"/>
        </a:spcBef>
        <a:spcAft>
          <a:spcPct val="0"/>
        </a:spcAft>
        <a:defRPr sz="3700" b="1">
          <a:solidFill>
            <a:srgbClr val="000000"/>
          </a:solidFill>
          <a:latin typeface="Arial" charset="0"/>
        </a:defRPr>
      </a:lvl9pPr>
    </p:titleStyle>
    <p:bodyStyle>
      <a:lvl1pPr marL="342900" indent="-342900" algn="l" rtl="0" eaLnBrk="0" fontAlgn="base" hangingPunct="0">
        <a:lnSpc>
          <a:spcPct val="110000"/>
        </a:lnSpc>
        <a:spcBef>
          <a:spcPts val="600"/>
        </a:spcBef>
        <a:spcAft>
          <a:spcPts val="600"/>
        </a:spcAft>
        <a:buClr>
          <a:srgbClr val="FF9900"/>
        </a:buClr>
        <a:buSzPct val="110000"/>
        <a:buChar char="•"/>
        <a:defRPr sz="3100">
          <a:solidFill>
            <a:srgbClr val="000000"/>
          </a:solidFill>
          <a:latin typeface="+mn-lt"/>
          <a:ea typeface="MS PGothic" pitchFamily="34" charset="-128"/>
          <a:cs typeface="+mn-cs"/>
        </a:defRPr>
      </a:lvl1pPr>
      <a:lvl2pPr marL="742950" indent="-285750" algn="l" rtl="0" eaLnBrk="0" fontAlgn="base" hangingPunct="0">
        <a:lnSpc>
          <a:spcPct val="110000"/>
        </a:lnSpc>
        <a:spcBef>
          <a:spcPts val="600"/>
        </a:spcBef>
        <a:spcAft>
          <a:spcPts val="600"/>
        </a:spcAft>
        <a:buClr>
          <a:srgbClr val="FF9900"/>
        </a:buClr>
        <a:buSzPct val="110000"/>
        <a:buFont typeface="Arial" pitchFamily="34" charset="0"/>
        <a:buChar char="–"/>
        <a:defRPr sz="2600">
          <a:solidFill>
            <a:srgbClr val="000000"/>
          </a:solidFill>
          <a:latin typeface="+mn-lt"/>
          <a:ea typeface="MS PGothic" pitchFamily="34" charset="-128"/>
        </a:defRPr>
      </a:lvl2pPr>
      <a:lvl3pPr marL="1143000" indent="-228600" algn="l" rtl="0" eaLnBrk="0" fontAlgn="base" hangingPunct="0">
        <a:lnSpc>
          <a:spcPct val="110000"/>
        </a:lnSpc>
        <a:spcBef>
          <a:spcPts val="600"/>
        </a:spcBef>
        <a:spcAft>
          <a:spcPts val="600"/>
        </a:spcAft>
        <a:buClr>
          <a:srgbClr val="FF9900"/>
        </a:buClr>
        <a:buSzPct val="110000"/>
        <a:buChar char="•"/>
        <a:defRPr sz="2100">
          <a:solidFill>
            <a:srgbClr val="000000"/>
          </a:solidFill>
          <a:latin typeface="+mn-lt"/>
          <a:ea typeface="MS PGothic" pitchFamily="34" charset="-128"/>
        </a:defRPr>
      </a:lvl3pPr>
      <a:lvl4pPr marL="1600200" indent="-228600" algn="l" rtl="0" eaLnBrk="0" fontAlgn="base" hangingPunct="0">
        <a:lnSpc>
          <a:spcPct val="110000"/>
        </a:lnSpc>
        <a:spcBef>
          <a:spcPts val="600"/>
        </a:spcBef>
        <a:spcAft>
          <a:spcPts val="600"/>
        </a:spcAft>
        <a:buClr>
          <a:srgbClr val="FF9900"/>
        </a:buClr>
        <a:buSzPct val="110000"/>
        <a:buFont typeface="Arial" pitchFamily="34" charset="0"/>
        <a:buChar char="–"/>
        <a:defRPr sz="2000">
          <a:solidFill>
            <a:srgbClr val="000000"/>
          </a:solidFill>
          <a:latin typeface="+mn-lt"/>
          <a:ea typeface="MS PGothic" pitchFamily="34" charset="-128"/>
        </a:defRPr>
      </a:lvl4pPr>
      <a:lvl5pPr marL="2057400" indent="-228600" algn="l" rtl="0" eaLnBrk="0" fontAlgn="base" hangingPunct="0">
        <a:lnSpc>
          <a:spcPct val="110000"/>
        </a:lnSpc>
        <a:spcBef>
          <a:spcPts val="600"/>
        </a:spcBef>
        <a:spcAft>
          <a:spcPts val="600"/>
        </a:spcAft>
        <a:buClr>
          <a:srgbClr val="FF9900"/>
        </a:buClr>
        <a:buSzPct val="110000"/>
        <a:buFont typeface="Arial" pitchFamily="34" charset="0"/>
        <a:buChar char="›"/>
        <a:defRPr sz="2000">
          <a:solidFill>
            <a:srgbClr val="000000"/>
          </a:solidFill>
          <a:latin typeface="+mn-lt"/>
          <a:ea typeface="MS PGothic" pitchFamily="34" charset="-128"/>
        </a:defRPr>
      </a:lvl5pPr>
      <a:lvl6pPr marL="2514600" indent="-228600" algn="l" rtl="0" fontAlgn="base">
        <a:lnSpc>
          <a:spcPct val="110000"/>
        </a:lnSpc>
        <a:spcBef>
          <a:spcPts val="600"/>
        </a:spcBef>
        <a:spcAft>
          <a:spcPts val="600"/>
        </a:spcAft>
        <a:buClr>
          <a:srgbClr val="FF9900"/>
        </a:buClr>
        <a:buSzPct val="110000"/>
        <a:buFont typeface="Arial" charset="0"/>
        <a:buChar char="›"/>
        <a:defRPr sz="2000">
          <a:solidFill>
            <a:srgbClr val="000000"/>
          </a:solidFill>
          <a:latin typeface="+mn-lt"/>
          <a:ea typeface="ＭＳ Ｐゴシック" charset="-128"/>
        </a:defRPr>
      </a:lvl6pPr>
      <a:lvl7pPr marL="2971800" indent="-228600" algn="l" rtl="0" fontAlgn="base">
        <a:lnSpc>
          <a:spcPct val="110000"/>
        </a:lnSpc>
        <a:spcBef>
          <a:spcPts val="600"/>
        </a:spcBef>
        <a:spcAft>
          <a:spcPts val="600"/>
        </a:spcAft>
        <a:buClr>
          <a:srgbClr val="FF9900"/>
        </a:buClr>
        <a:buSzPct val="110000"/>
        <a:buFont typeface="Arial" charset="0"/>
        <a:buChar char="›"/>
        <a:defRPr sz="2000">
          <a:solidFill>
            <a:srgbClr val="000000"/>
          </a:solidFill>
          <a:latin typeface="+mn-lt"/>
          <a:ea typeface="ＭＳ Ｐゴシック" charset="-128"/>
        </a:defRPr>
      </a:lvl7pPr>
      <a:lvl8pPr marL="3429000" indent="-228600" algn="l" rtl="0" fontAlgn="base">
        <a:lnSpc>
          <a:spcPct val="110000"/>
        </a:lnSpc>
        <a:spcBef>
          <a:spcPts val="600"/>
        </a:spcBef>
        <a:spcAft>
          <a:spcPts val="600"/>
        </a:spcAft>
        <a:buClr>
          <a:srgbClr val="FF9900"/>
        </a:buClr>
        <a:buSzPct val="110000"/>
        <a:buFont typeface="Arial" charset="0"/>
        <a:buChar char="›"/>
        <a:defRPr sz="2000">
          <a:solidFill>
            <a:srgbClr val="000000"/>
          </a:solidFill>
          <a:latin typeface="+mn-lt"/>
          <a:ea typeface="ＭＳ Ｐゴシック" charset="-128"/>
        </a:defRPr>
      </a:lvl8pPr>
      <a:lvl9pPr marL="3886200" indent="-228600" algn="l" rtl="0" fontAlgn="base">
        <a:lnSpc>
          <a:spcPct val="110000"/>
        </a:lnSpc>
        <a:spcBef>
          <a:spcPts val="600"/>
        </a:spcBef>
        <a:spcAft>
          <a:spcPts val="600"/>
        </a:spcAft>
        <a:buClr>
          <a:srgbClr val="FF9900"/>
        </a:buClr>
        <a:buSzPct val="110000"/>
        <a:buFont typeface="Arial" charset="0"/>
        <a:buChar char="›"/>
        <a:defRPr sz="20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a:xfrm>
            <a:off x="685800" y="1905000"/>
            <a:ext cx="8153400" cy="2859088"/>
          </a:xfrm>
        </p:spPr>
        <p:txBody>
          <a:bodyPr lIns="90000" tIns="46800" rIns="90000" bIns="46800"/>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CS/EE 217 GPU Architecture and Parallel </a:t>
            </a:r>
            <a:r>
              <a:rPr lang="en-US" dirty="0" smtClean="0"/>
              <a:t>Programming</a:t>
            </a:r>
            <a:r>
              <a:rPr lang="en-US" sz="4800" dirty="0" smtClean="0"/>
              <a:t/>
            </a:r>
            <a:br>
              <a:rPr lang="en-US" sz="4800" dirty="0" smtClean="0"/>
            </a:br>
            <a:r>
              <a:rPr lang="en-US" sz="4800" dirty="0" smtClean="0"/>
              <a:t/>
            </a:r>
            <a:br>
              <a:rPr lang="en-US" sz="4800" dirty="0" smtClean="0"/>
            </a:br>
            <a:r>
              <a:rPr lang="en-US" dirty="0" smtClean="0"/>
              <a:t/>
            </a:r>
            <a:br>
              <a:rPr lang="en-US" dirty="0" smtClean="0"/>
            </a:br>
            <a:r>
              <a:rPr lang="en-US" smtClean="0"/>
              <a:t>Lecture </a:t>
            </a:r>
            <a:r>
              <a:rPr lang="en-US" smtClean="0"/>
              <a:t>22: </a:t>
            </a:r>
            <a:r>
              <a:rPr lang="en-GB" dirty="0" smtClean="0"/>
              <a:t/>
            </a:r>
            <a:br>
              <a:rPr lang="en-GB" dirty="0" smtClean="0"/>
            </a:br>
            <a:r>
              <a:rPr lang="en-GB" dirty="0" smtClean="0"/>
              <a:t>Introduction to </a:t>
            </a:r>
            <a:r>
              <a:rPr lang="en-GB" dirty="0" err="1" smtClean="0"/>
              <a:t>OpenCL</a:t>
            </a:r>
            <a:endParaRPr lang="en-GB" dirty="0" smtClean="0"/>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en-US" dirty="0" err="1" smtClean="0"/>
              <a:t>OpenCL</a:t>
            </a:r>
            <a:r>
              <a:rPr lang="en-US" dirty="0" smtClean="0"/>
              <a:t> Data Parallel Model Summary</a:t>
            </a:r>
          </a:p>
        </p:txBody>
      </p:sp>
      <p:sp>
        <p:nvSpPr>
          <p:cNvPr id="7171" name="Rectangle 3"/>
          <p:cNvSpPr>
            <a:spLocks noGrp="1" noChangeArrowheads="1"/>
          </p:cNvSpPr>
          <p:nvPr>
            <p:ph type="body" idx="1"/>
          </p:nvPr>
        </p:nvSpPr>
        <p:spPr>
          <a:xfrm>
            <a:off x="685800" y="1600200"/>
            <a:ext cx="7770813" cy="4494213"/>
          </a:xfrm>
          <a:solidFill>
            <a:schemeClr val="bg1"/>
          </a:solidFill>
        </p:spPr>
        <p:txBody>
          <a:bodyPr/>
          <a:lstStyle/>
          <a:p>
            <a:pPr eaLnBrk="1" hangingPunct="1">
              <a:defRPr/>
            </a:pPr>
            <a:r>
              <a:rPr lang="en-US" sz="2800" dirty="0" smtClean="0"/>
              <a:t>Parallel work is submitted to devices by launching kernels</a:t>
            </a:r>
          </a:p>
          <a:p>
            <a:pPr eaLnBrk="1" hangingPunct="1">
              <a:defRPr/>
            </a:pPr>
            <a:r>
              <a:rPr lang="en-US" sz="2800" dirty="0" smtClean="0"/>
              <a:t>Kernels run over global dimension index ranges (</a:t>
            </a:r>
            <a:r>
              <a:rPr lang="en-US" sz="2800" dirty="0" err="1" smtClean="0"/>
              <a:t>NDRange</a:t>
            </a:r>
            <a:r>
              <a:rPr lang="en-US" sz="2800" dirty="0" smtClean="0"/>
              <a:t>), broken up into “work groups”, and “work items”</a:t>
            </a:r>
          </a:p>
          <a:p>
            <a:pPr eaLnBrk="1" hangingPunct="1">
              <a:defRPr/>
            </a:pPr>
            <a:r>
              <a:rPr lang="en-US" sz="2800" dirty="0" smtClean="0"/>
              <a:t>Work items executing within the same work group can synchronize with each other with barriers or memory fences</a:t>
            </a:r>
          </a:p>
          <a:p>
            <a:pPr eaLnBrk="1" hangingPunct="1">
              <a:defRPr/>
            </a:pPr>
            <a:r>
              <a:rPr lang="en-US" sz="2800" dirty="0" smtClean="0"/>
              <a:t>Work items in different work groups can’t sync with each other, except by launching a new kernel</a:t>
            </a:r>
          </a:p>
        </p:txBody>
      </p:sp>
    </p:spTree>
    <p:extLst>
      <p:ext uri="{BB962C8B-B14F-4D97-AF65-F5344CB8AC3E}">
        <p14:creationId xmlns:p14="http://schemas.microsoft.com/office/powerpoint/2010/main" val="11509388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381000"/>
            <a:ext cx="7770813" cy="914400"/>
          </a:xfrm>
        </p:spPr>
        <p:txBody>
          <a:bodyPr/>
          <a:lstStyle/>
          <a:p>
            <a:pPr eaLnBrk="1" hangingPunct="1">
              <a:defRPr/>
            </a:pPr>
            <a:r>
              <a:rPr lang="en-US" dirty="0" err="1" smtClean="0"/>
              <a:t>OpenCL</a:t>
            </a:r>
            <a:r>
              <a:rPr lang="en-US" dirty="0" smtClean="0"/>
              <a:t> Host Code</a:t>
            </a:r>
          </a:p>
        </p:txBody>
      </p:sp>
      <p:sp>
        <p:nvSpPr>
          <p:cNvPr id="44035" name="Rectangle 3"/>
          <p:cNvSpPr>
            <a:spLocks noGrp="1" noChangeArrowheads="1"/>
          </p:cNvSpPr>
          <p:nvPr>
            <p:ph type="body" idx="1"/>
          </p:nvPr>
        </p:nvSpPr>
        <p:spPr>
          <a:xfrm>
            <a:off x="685800" y="1600200"/>
            <a:ext cx="7770813" cy="4494213"/>
          </a:xfrm>
        </p:spPr>
        <p:txBody>
          <a:bodyPr/>
          <a:lstStyle/>
          <a:p>
            <a:pPr eaLnBrk="1" hangingPunct="1">
              <a:lnSpc>
                <a:spcPct val="90000"/>
              </a:lnSpc>
              <a:defRPr/>
            </a:pPr>
            <a:r>
              <a:rPr lang="en-US" dirty="0" smtClean="0"/>
              <a:t>Prepare and trigger device code execution</a:t>
            </a:r>
          </a:p>
          <a:p>
            <a:pPr lvl="1" eaLnBrk="1" hangingPunct="1">
              <a:lnSpc>
                <a:spcPct val="90000"/>
              </a:lnSpc>
              <a:defRPr/>
            </a:pPr>
            <a:r>
              <a:rPr lang="en-US" dirty="0" smtClean="0"/>
              <a:t>Create and manage device context(s) and associate work queue(s), etc…</a:t>
            </a:r>
          </a:p>
          <a:p>
            <a:pPr lvl="1" eaLnBrk="1" hangingPunct="1">
              <a:lnSpc>
                <a:spcPct val="90000"/>
              </a:lnSpc>
              <a:defRPr/>
            </a:pPr>
            <a:r>
              <a:rPr lang="en-US" dirty="0" smtClean="0"/>
              <a:t>Memory allocations, memory copies, etc</a:t>
            </a:r>
          </a:p>
          <a:p>
            <a:pPr lvl="1" eaLnBrk="1" hangingPunct="1">
              <a:lnSpc>
                <a:spcPct val="90000"/>
              </a:lnSpc>
              <a:defRPr/>
            </a:pPr>
            <a:r>
              <a:rPr lang="en-US" dirty="0" smtClean="0"/>
              <a:t>Kernel launch</a:t>
            </a:r>
          </a:p>
          <a:p>
            <a:pPr lvl="1" eaLnBrk="1" hangingPunct="1">
              <a:lnSpc>
                <a:spcPct val="90000"/>
              </a:lnSpc>
              <a:defRPr/>
            </a:pPr>
            <a:endParaRPr lang="en-US" dirty="0" smtClean="0"/>
          </a:p>
          <a:p>
            <a:pPr eaLnBrk="1" hangingPunct="1">
              <a:lnSpc>
                <a:spcPct val="90000"/>
              </a:lnSpc>
              <a:defRPr/>
            </a:pPr>
            <a:r>
              <a:rPr lang="en-US" dirty="0" err="1" smtClean="0"/>
              <a:t>OpenCL</a:t>
            </a:r>
            <a:r>
              <a:rPr lang="en-US" dirty="0" smtClean="0"/>
              <a:t> programs are normally compiled entirely at runtime, which must be managed by host code</a:t>
            </a:r>
          </a:p>
        </p:txBody>
      </p:sp>
      <p:sp>
        <p:nvSpPr>
          <p:cNvPr id="4" name="Footer Placeholder 3"/>
          <p:cNvSpPr>
            <a:spLocks noGrp="1"/>
          </p:cNvSpPr>
          <p:nvPr>
            <p:ph type="ftr" sz="quarter" idx="4294967295"/>
          </p:nvPr>
        </p:nvSpPr>
        <p:spPr>
          <a:xfrm>
            <a:off x="152400" y="6553200"/>
            <a:ext cx="5029200" cy="304800"/>
          </a:xfrm>
          <a:prstGeom prst="rect">
            <a:avLst/>
          </a:prstGeom>
        </p:spPr>
        <p:txBody>
          <a:bodyPr/>
          <a:lstStyle/>
          <a:p>
            <a:pPr>
              <a:defRPr/>
            </a:pPr>
            <a:r>
              <a:rPr lang="en-US"/>
              <a:t>© Wen-mei W. Hwu and John Stone, Urbana July 22, 2010</a:t>
            </a:r>
          </a:p>
        </p:txBody>
      </p:sp>
    </p:spTree>
    <p:extLst>
      <p:ext uri="{BB962C8B-B14F-4D97-AF65-F5344CB8AC3E}">
        <p14:creationId xmlns:p14="http://schemas.microsoft.com/office/powerpoint/2010/main" val="41828136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381000"/>
            <a:ext cx="7770813" cy="685800"/>
          </a:xfrm>
        </p:spPr>
        <p:txBody>
          <a:bodyPr/>
          <a:lstStyle/>
          <a:p>
            <a:pPr eaLnBrk="1" hangingPunct="1"/>
            <a:r>
              <a:rPr lang="en-US" smtClean="0"/>
              <a:t>OpenCL Hardware Abstraction</a:t>
            </a:r>
          </a:p>
        </p:txBody>
      </p:sp>
      <p:sp>
        <p:nvSpPr>
          <p:cNvPr id="40963" name="Rectangle 3"/>
          <p:cNvSpPr>
            <a:spLocks noGrp="1" noChangeArrowheads="1"/>
          </p:cNvSpPr>
          <p:nvPr>
            <p:ph type="body" sz="half" idx="1"/>
          </p:nvPr>
        </p:nvSpPr>
        <p:spPr>
          <a:xfrm>
            <a:off x="609600" y="1295400"/>
            <a:ext cx="4495800" cy="4722813"/>
          </a:xfrm>
        </p:spPr>
        <p:txBody>
          <a:bodyPr/>
          <a:lstStyle/>
          <a:p>
            <a:pPr eaLnBrk="1" hangingPunct="1"/>
            <a:r>
              <a:rPr lang="en-US" sz="2800" dirty="0" err="1" smtClean="0"/>
              <a:t>OpenCL</a:t>
            </a:r>
            <a:r>
              <a:rPr lang="en-US" sz="2800" dirty="0" smtClean="0"/>
              <a:t> exposes CPUs, GPUs, and other Accelerators as “devices”</a:t>
            </a:r>
          </a:p>
          <a:p>
            <a:pPr eaLnBrk="1" hangingPunct="1"/>
            <a:r>
              <a:rPr lang="en-US" sz="2800" dirty="0" smtClean="0"/>
              <a:t>Each “device” contains one or more “compute units”, i.e. cores, SMs, etc...</a:t>
            </a:r>
          </a:p>
          <a:p>
            <a:pPr eaLnBrk="1" hangingPunct="1"/>
            <a:r>
              <a:rPr lang="en-US" sz="2800" dirty="0" smtClean="0"/>
              <a:t>Each “compute unit” contains one or more SIMD “processing elements”</a:t>
            </a:r>
          </a:p>
        </p:txBody>
      </p:sp>
      <p:grpSp>
        <p:nvGrpSpPr>
          <p:cNvPr id="40964" name="Group 29"/>
          <p:cNvGrpSpPr>
            <a:grpSpLocks/>
          </p:cNvGrpSpPr>
          <p:nvPr/>
        </p:nvGrpSpPr>
        <p:grpSpPr bwMode="auto">
          <a:xfrm>
            <a:off x="5562600" y="1447800"/>
            <a:ext cx="3200400" cy="4191000"/>
            <a:chOff x="3504" y="1248"/>
            <a:chExt cx="2016" cy="2640"/>
          </a:xfrm>
        </p:grpSpPr>
        <p:sp>
          <p:nvSpPr>
            <p:cNvPr id="40966" name="Rectangle 5"/>
            <p:cNvSpPr>
              <a:spLocks noChangeArrowheads="1"/>
            </p:cNvSpPr>
            <p:nvPr/>
          </p:nvSpPr>
          <p:spPr bwMode="auto">
            <a:xfrm>
              <a:off x="3504" y="1248"/>
              <a:ext cx="2016" cy="2640"/>
            </a:xfrm>
            <a:prstGeom prst="rect">
              <a:avLst/>
            </a:prstGeom>
            <a:solidFill>
              <a:srgbClr val="CCFFCC"/>
            </a:solidFill>
            <a:ln w="9525">
              <a:solidFill>
                <a:schemeClr val="tx1"/>
              </a:solidFill>
              <a:miter lim="800000"/>
              <a:headEnd/>
              <a:tailEnd/>
            </a:ln>
          </p:spPr>
          <p:txBody>
            <a:bodyPr anchor="ctr"/>
            <a:lstStyle/>
            <a:p>
              <a:endParaRPr lang="en-US"/>
            </a:p>
          </p:txBody>
        </p:sp>
        <p:sp>
          <p:nvSpPr>
            <p:cNvPr id="40967" name="Text Box 10"/>
            <p:cNvSpPr txBox="1">
              <a:spLocks noChangeArrowheads="1"/>
            </p:cNvSpPr>
            <p:nvPr/>
          </p:nvSpPr>
          <p:spPr bwMode="auto">
            <a:xfrm>
              <a:off x="3630" y="1296"/>
              <a:ext cx="1788" cy="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spcBef>
                  <a:spcPct val="50000"/>
                </a:spcBef>
              </a:pPr>
              <a:r>
                <a:rPr lang="en-US" sz="2800"/>
                <a:t>OpenCL Device</a:t>
              </a:r>
            </a:p>
          </p:txBody>
        </p:sp>
        <p:grpSp>
          <p:nvGrpSpPr>
            <p:cNvPr id="40968" name="Group 18"/>
            <p:cNvGrpSpPr>
              <a:grpSpLocks/>
            </p:cNvGrpSpPr>
            <p:nvPr/>
          </p:nvGrpSpPr>
          <p:grpSpPr bwMode="auto">
            <a:xfrm>
              <a:off x="3696" y="1632"/>
              <a:ext cx="1632" cy="1008"/>
              <a:chOff x="3696" y="1632"/>
              <a:chExt cx="1632" cy="1008"/>
            </a:xfrm>
          </p:grpSpPr>
          <p:sp>
            <p:nvSpPr>
              <p:cNvPr id="40979" name="Rectangle 9"/>
              <p:cNvSpPr>
                <a:spLocks noChangeArrowheads="1"/>
              </p:cNvSpPr>
              <p:nvPr/>
            </p:nvSpPr>
            <p:spPr bwMode="auto">
              <a:xfrm>
                <a:off x="3696" y="1632"/>
                <a:ext cx="1632" cy="1008"/>
              </a:xfrm>
              <a:prstGeom prst="rect">
                <a:avLst/>
              </a:prstGeom>
              <a:solidFill>
                <a:srgbClr val="99CCFF"/>
              </a:solidFill>
              <a:ln w="9525">
                <a:solidFill>
                  <a:schemeClr val="tx1"/>
                </a:solidFill>
                <a:miter lim="800000"/>
                <a:headEnd/>
                <a:tailEnd/>
              </a:ln>
            </p:spPr>
            <p:txBody>
              <a:bodyPr wrap="none"/>
              <a:lstStyle/>
              <a:p>
                <a:r>
                  <a:rPr lang="en-US" sz="2800"/>
                  <a:t>Compute Unit</a:t>
                </a:r>
              </a:p>
            </p:txBody>
          </p:sp>
          <p:sp>
            <p:nvSpPr>
              <p:cNvPr id="40980" name="Rectangle 6"/>
              <p:cNvSpPr>
                <a:spLocks noChangeArrowheads="1"/>
              </p:cNvSpPr>
              <p:nvPr/>
            </p:nvSpPr>
            <p:spPr bwMode="auto">
              <a:xfrm>
                <a:off x="3744" y="1928"/>
                <a:ext cx="384" cy="291"/>
              </a:xfrm>
              <a:prstGeom prst="rect">
                <a:avLst/>
              </a:prstGeom>
              <a:solidFill>
                <a:srgbClr val="FFFF99"/>
              </a:solidFill>
              <a:ln w="9525">
                <a:solidFill>
                  <a:schemeClr val="tx1"/>
                </a:solidFill>
                <a:miter lim="800000"/>
                <a:headEnd/>
                <a:tailEnd/>
              </a:ln>
            </p:spPr>
            <p:txBody>
              <a:bodyPr anchor="ctr">
                <a:spAutoFit/>
              </a:bodyPr>
              <a:lstStyle/>
              <a:p>
                <a:r>
                  <a:rPr lang="en-US"/>
                  <a:t>PE</a:t>
                </a:r>
              </a:p>
            </p:txBody>
          </p:sp>
          <p:sp>
            <p:nvSpPr>
              <p:cNvPr id="40981" name="Rectangle 11"/>
              <p:cNvSpPr>
                <a:spLocks noChangeArrowheads="1"/>
              </p:cNvSpPr>
              <p:nvPr/>
            </p:nvSpPr>
            <p:spPr bwMode="auto">
              <a:xfrm>
                <a:off x="3840" y="2024"/>
                <a:ext cx="384" cy="291"/>
              </a:xfrm>
              <a:prstGeom prst="rect">
                <a:avLst/>
              </a:prstGeom>
              <a:solidFill>
                <a:srgbClr val="FFFF99"/>
              </a:solidFill>
              <a:ln w="9525">
                <a:solidFill>
                  <a:schemeClr val="tx1"/>
                </a:solidFill>
                <a:miter lim="800000"/>
                <a:headEnd/>
                <a:tailEnd/>
              </a:ln>
            </p:spPr>
            <p:txBody>
              <a:bodyPr anchor="ctr">
                <a:spAutoFit/>
              </a:bodyPr>
              <a:lstStyle/>
              <a:p>
                <a:r>
                  <a:rPr lang="en-US"/>
                  <a:t>PE</a:t>
                </a:r>
              </a:p>
            </p:txBody>
          </p:sp>
          <p:sp>
            <p:nvSpPr>
              <p:cNvPr id="40982" name="Rectangle 12"/>
              <p:cNvSpPr>
                <a:spLocks noChangeArrowheads="1"/>
              </p:cNvSpPr>
              <p:nvPr/>
            </p:nvSpPr>
            <p:spPr bwMode="auto">
              <a:xfrm>
                <a:off x="3936" y="2120"/>
                <a:ext cx="384" cy="291"/>
              </a:xfrm>
              <a:prstGeom prst="rect">
                <a:avLst/>
              </a:prstGeom>
              <a:solidFill>
                <a:srgbClr val="FFFF99"/>
              </a:solidFill>
              <a:ln w="9525">
                <a:solidFill>
                  <a:schemeClr val="tx1"/>
                </a:solidFill>
                <a:miter lim="800000"/>
                <a:headEnd/>
                <a:tailEnd/>
              </a:ln>
            </p:spPr>
            <p:txBody>
              <a:bodyPr anchor="ctr">
                <a:spAutoFit/>
              </a:bodyPr>
              <a:lstStyle/>
              <a:p>
                <a:r>
                  <a:rPr lang="en-US"/>
                  <a:t>PE</a:t>
                </a:r>
              </a:p>
            </p:txBody>
          </p:sp>
          <p:sp>
            <p:nvSpPr>
              <p:cNvPr id="40983" name="Rectangle 13"/>
              <p:cNvSpPr>
                <a:spLocks noChangeArrowheads="1"/>
              </p:cNvSpPr>
              <p:nvPr/>
            </p:nvSpPr>
            <p:spPr bwMode="auto">
              <a:xfrm>
                <a:off x="4032" y="2216"/>
                <a:ext cx="384" cy="291"/>
              </a:xfrm>
              <a:prstGeom prst="rect">
                <a:avLst/>
              </a:prstGeom>
              <a:solidFill>
                <a:srgbClr val="FFFF99"/>
              </a:solidFill>
              <a:ln w="9525">
                <a:solidFill>
                  <a:schemeClr val="tx1"/>
                </a:solidFill>
                <a:miter lim="800000"/>
                <a:headEnd/>
                <a:tailEnd/>
              </a:ln>
            </p:spPr>
            <p:txBody>
              <a:bodyPr anchor="ctr">
                <a:spAutoFit/>
              </a:bodyPr>
              <a:lstStyle/>
              <a:p>
                <a:r>
                  <a:rPr lang="en-US" b="1"/>
                  <a:t>PE</a:t>
                </a:r>
              </a:p>
            </p:txBody>
          </p:sp>
          <p:sp>
            <p:nvSpPr>
              <p:cNvPr id="40984" name="Rectangle 14"/>
              <p:cNvSpPr>
                <a:spLocks noChangeArrowheads="1"/>
              </p:cNvSpPr>
              <p:nvPr/>
            </p:nvSpPr>
            <p:spPr bwMode="auto">
              <a:xfrm>
                <a:off x="4464" y="1928"/>
                <a:ext cx="384" cy="291"/>
              </a:xfrm>
              <a:prstGeom prst="rect">
                <a:avLst/>
              </a:prstGeom>
              <a:solidFill>
                <a:srgbClr val="FFFF99"/>
              </a:solidFill>
              <a:ln w="9525">
                <a:solidFill>
                  <a:schemeClr val="tx1"/>
                </a:solidFill>
                <a:miter lim="800000"/>
                <a:headEnd/>
                <a:tailEnd/>
              </a:ln>
            </p:spPr>
            <p:txBody>
              <a:bodyPr anchor="ctr">
                <a:spAutoFit/>
              </a:bodyPr>
              <a:lstStyle/>
              <a:p>
                <a:r>
                  <a:rPr lang="en-US"/>
                  <a:t>PE</a:t>
                </a:r>
              </a:p>
            </p:txBody>
          </p:sp>
          <p:sp>
            <p:nvSpPr>
              <p:cNvPr id="40985" name="Rectangle 15"/>
              <p:cNvSpPr>
                <a:spLocks noChangeArrowheads="1"/>
              </p:cNvSpPr>
              <p:nvPr/>
            </p:nvSpPr>
            <p:spPr bwMode="auto">
              <a:xfrm>
                <a:off x="4560" y="2024"/>
                <a:ext cx="384" cy="291"/>
              </a:xfrm>
              <a:prstGeom prst="rect">
                <a:avLst/>
              </a:prstGeom>
              <a:solidFill>
                <a:srgbClr val="FFFF99"/>
              </a:solidFill>
              <a:ln w="9525">
                <a:solidFill>
                  <a:schemeClr val="tx1"/>
                </a:solidFill>
                <a:miter lim="800000"/>
                <a:headEnd/>
                <a:tailEnd/>
              </a:ln>
            </p:spPr>
            <p:txBody>
              <a:bodyPr anchor="ctr">
                <a:spAutoFit/>
              </a:bodyPr>
              <a:lstStyle/>
              <a:p>
                <a:r>
                  <a:rPr lang="en-US"/>
                  <a:t>PE</a:t>
                </a:r>
              </a:p>
            </p:txBody>
          </p:sp>
          <p:sp>
            <p:nvSpPr>
              <p:cNvPr id="40986" name="Rectangle 16"/>
              <p:cNvSpPr>
                <a:spLocks noChangeArrowheads="1"/>
              </p:cNvSpPr>
              <p:nvPr/>
            </p:nvSpPr>
            <p:spPr bwMode="auto">
              <a:xfrm>
                <a:off x="4656" y="2120"/>
                <a:ext cx="384" cy="291"/>
              </a:xfrm>
              <a:prstGeom prst="rect">
                <a:avLst/>
              </a:prstGeom>
              <a:solidFill>
                <a:srgbClr val="FFFF99"/>
              </a:solidFill>
              <a:ln w="9525">
                <a:solidFill>
                  <a:schemeClr val="tx1"/>
                </a:solidFill>
                <a:miter lim="800000"/>
                <a:headEnd/>
                <a:tailEnd/>
              </a:ln>
            </p:spPr>
            <p:txBody>
              <a:bodyPr anchor="ctr">
                <a:spAutoFit/>
              </a:bodyPr>
              <a:lstStyle/>
              <a:p>
                <a:r>
                  <a:rPr lang="en-US"/>
                  <a:t>PE</a:t>
                </a:r>
              </a:p>
            </p:txBody>
          </p:sp>
          <p:sp>
            <p:nvSpPr>
              <p:cNvPr id="40987" name="Rectangle 17"/>
              <p:cNvSpPr>
                <a:spLocks noChangeArrowheads="1"/>
              </p:cNvSpPr>
              <p:nvPr/>
            </p:nvSpPr>
            <p:spPr bwMode="auto">
              <a:xfrm>
                <a:off x="4752" y="2216"/>
                <a:ext cx="384" cy="291"/>
              </a:xfrm>
              <a:prstGeom prst="rect">
                <a:avLst/>
              </a:prstGeom>
              <a:solidFill>
                <a:srgbClr val="FFFF99"/>
              </a:solidFill>
              <a:ln w="9525">
                <a:solidFill>
                  <a:schemeClr val="tx1"/>
                </a:solidFill>
                <a:miter lim="800000"/>
                <a:headEnd/>
                <a:tailEnd/>
              </a:ln>
            </p:spPr>
            <p:txBody>
              <a:bodyPr anchor="ctr">
                <a:spAutoFit/>
              </a:bodyPr>
              <a:lstStyle/>
              <a:p>
                <a:r>
                  <a:rPr lang="en-US" b="1"/>
                  <a:t>PE</a:t>
                </a:r>
              </a:p>
            </p:txBody>
          </p:sp>
        </p:grpSp>
        <p:grpSp>
          <p:nvGrpSpPr>
            <p:cNvPr id="40969" name="Group 19"/>
            <p:cNvGrpSpPr>
              <a:grpSpLocks/>
            </p:cNvGrpSpPr>
            <p:nvPr/>
          </p:nvGrpSpPr>
          <p:grpSpPr bwMode="auto">
            <a:xfrm>
              <a:off x="3696" y="2736"/>
              <a:ext cx="1632" cy="1008"/>
              <a:chOff x="3696" y="1632"/>
              <a:chExt cx="1632" cy="1008"/>
            </a:xfrm>
          </p:grpSpPr>
          <p:sp>
            <p:nvSpPr>
              <p:cNvPr id="40970" name="Rectangle 20"/>
              <p:cNvSpPr>
                <a:spLocks noChangeArrowheads="1"/>
              </p:cNvSpPr>
              <p:nvPr/>
            </p:nvSpPr>
            <p:spPr bwMode="auto">
              <a:xfrm>
                <a:off x="3696" y="1632"/>
                <a:ext cx="1632" cy="1008"/>
              </a:xfrm>
              <a:prstGeom prst="rect">
                <a:avLst/>
              </a:prstGeom>
              <a:solidFill>
                <a:srgbClr val="99CCFF"/>
              </a:solidFill>
              <a:ln w="9525">
                <a:solidFill>
                  <a:schemeClr val="tx1"/>
                </a:solidFill>
                <a:miter lim="800000"/>
                <a:headEnd/>
                <a:tailEnd/>
              </a:ln>
            </p:spPr>
            <p:txBody>
              <a:bodyPr wrap="none"/>
              <a:lstStyle/>
              <a:p>
                <a:r>
                  <a:rPr lang="en-US" sz="2800"/>
                  <a:t>Compute Unit</a:t>
                </a:r>
              </a:p>
            </p:txBody>
          </p:sp>
          <p:sp>
            <p:nvSpPr>
              <p:cNvPr id="40971" name="Rectangle 21"/>
              <p:cNvSpPr>
                <a:spLocks noChangeArrowheads="1"/>
              </p:cNvSpPr>
              <p:nvPr/>
            </p:nvSpPr>
            <p:spPr bwMode="auto">
              <a:xfrm>
                <a:off x="3744" y="1928"/>
                <a:ext cx="384" cy="291"/>
              </a:xfrm>
              <a:prstGeom prst="rect">
                <a:avLst/>
              </a:prstGeom>
              <a:solidFill>
                <a:srgbClr val="FFFF99"/>
              </a:solidFill>
              <a:ln w="9525">
                <a:solidFill>
                  <a:schemeClr val="tx1"/>
                </a:solidFill>
                <a:miter lim="800000"/>
                <a:headEnd/>
                <a:tailEnd/>
              </a:ln>
            </p:spPr>
            <p:txBody>
              <a:bodyPr anchor="ctr">
                <a:spAutoFit/>
              </a:bodyPr>
              <a:lstStyle/>
              <a:p>
                <a:r>
                  <a:rPr lang="en-US"/>
                  <a:t>PE</a:t>
                </a:r>
              </a:p>
            </p:txBody>
          </p:sp>
          <p:sp>
            <p:nvSpPr>
              <p:cNvPr id="40972" name="Rectangle 22"/>
              <p:cNvSpPr>
                <a:spLocks noChangeArrowheads="1"/>
              </p:cNvSpPr>
              <p:nvPr/>
            </p:nvSpPr>
            <p:spPr bwMode="auto">
              <a:xfrm>
                <a:off x="3840" y="2024"/>
                <a:ext cx="384" cy="291"/>
              </a:xfrm>
              <a:prstGeom prst="rect">
                <a:avLst/>
              </a:prstGeom>
              <a:solidFill>
                <a:srgbClr val="FFFF99"/>
              </a:solidFill>
              <a:ln w="9525">
                <a:solidFill>
                  <a:schemeClr val="tx1"/>
                </a:solidFill>
                <a:miter lim="800000"/>
                <a:headEnd/>
                <a:tailEnd/>
              </a:ln>
            </p:spPr>
            <p:txBody>
              <a:bodyPr anchor="ctr">
                <a:spAutoFit/>
              </a:bodyPr>
              <a:lstStyle/>
              <a:p>
                <a:r>
                  <a:rPr lang="en-US"/>
                  <a:t>PE</a:t>
                </a:r>
              </a:p>
            </p:txBody>
          </p:sp>
          <p:sp>
            <p:nvSpPr>
              <p:cNvPr id="40973" name="Rectangle 23"/>
              <p:cNvSpPr>
                <a:spLocks noChangeArrowheads="1"/>
              </p:cNvSpPr>
              <p:nvPr/>
            </p:nvSpPr>
            <p:spPr bwMode="auto">
              <a:xfrm>
                <a:off x="3936" y="2120"/>
                <a:ext cx="384" cy="291"/>
              </a:xfrm>
              <a:prstGeom prst="rect">
                <a:avLst/>
              </a:prstGeom>
              <a:solidFill>
                <a:srgbClr val="FFFF99"/>
              </a:solidFill>
              <a:ln w="9525">
                <a:solidFill>
                  <a:schemeClr val="tx1"/>
                </a:solidFill>
                <a:miter lim="800000"/>
                <a:headEnd/>
                <a:tailEnd/>
              </a:ln>
            </p:spPr>
            <p:txBody>
              <a:bodyPr anchor="ctr">
                <a:spAutoFit/>
              </a:bodyPr>
              <a:lstStyle/>
              <a:p>
                <a:r>
                  <a:rPr lang="en-US"/>
                  <a:t>PE</a:t>
                </a:r>
              </a:p>
            </p:txBody>
          </p:sp>
          <p:sp>
            <p:nvSpPr>
              <p:cNvPr id="40974" name="Rectangle 24"/>
              <p:cNvSpPr>
                <a:spLocks noChangeArrowheads="1"/>
              </p:cNvSpPr>
              <p:nvPr/>
            </p:nvSpPr>
            <p:spPr bwMode="auto">
              <a:xfrm>
                <a:off x="4032" y="2216"/>
                <a:ext cx="384" cy="291"/>
              </a:xfrm>
              <a:prstGeom prst="rect">
                <a:avLst/>
              </a:prstGeom>
              <a:solidFill>
                <a:srgbClr val="FFFF99"/>
              </a:solidFill>
              <a:ln w="9525">
                <a:solidFill>
                  <a:schemeClr val="tx1"/>
                </a:solidFill>
                <a:miter lim="800000"/>
                <a:headEnd/>
                <a:tailEnd/>
              </a:ln>
            </p:spPr>
            <p:txBody>
              <a:bodyPr anchor="ctr">
                <a:spAutoFit/>
              </a:bodyPr>
              <a:lstStyle/>
              <a:p>
                <a:r>
                  <a:rPr lang="en-US" b="1"/>
                  <a:t>PE</a:t>
                </a:r>
              </a:p>
            </p:txBody>
          </p:sp>
          <p:sp>
            <p:nvSpPr>
              <p:cNvPr id="40975" name="Rectangle 25"/>
              <p:cNvSpPr>
                <a:spLocks noChangeArrowheads="1"/>
              </p:cNvSpPr>
              <p:nvPr/>
            </p:nvSpPr>
            <p:spPr bwMode="auto">
              <a:xfrm>
                <a:off x="4464" y="1928"/>
                <a:ext cx="384" cy="291"/>
              </a:xfrm>
              <a:prstGeom prst="rect">
                <a:avLst/>
              </a:prstGeom>
              <a:solidFill>
                <a:srgbClr val="FFFF99"/>
              </a:solidFill>
              <a:ln w="9525">
                <a:solidFill>
                  <a:schemeClr val="tx1"/>
                </a:solidFill>
                <a:miter lim="800000"/>
                <a:headEnd/>
                <a:tailEnd/>
              </a:ln>
            </p:spPr>
            <p:txBody>
              <a:bodyPr anchor="ctr">
                <a:spAutoFit/>
              </a:bodyPr>
              <a:lstStyle/>
              <a:p>
                <a:r>
                  <a:rPr lang="en-US"/>
                  <a:t>PE</a:t>
                </a:r>
              </a:p>
            </p:txBody>
          </p:sp>
          <p:sp>
            <p:nvSpPr>
              <p:cNvPr id="40976" name="Rectangle 26"/>
              <p:cNvSpPr>
                <a:spLocks noChangeArrowheads="1"/>
              </p:cNvSpPr>
              <p:nvPr/>
            </p:nvSpPr>
            <p:spPr bwMode="auto">
              <a:xfrm>
                <a:off x="4560" y="2024"/>
                <a:ext cx="384" cy="291"/>
              </a:xfrm>
              <a:prstGeom prst="rect">
                <a:avLst/>
              </a:prstGeom>
              <a:solidFill>
                <a:srgbClr val="FFFF99"/>
              </a:solidFill>
              <a:ln w="9525">
                <a:solidFill>
                  <a:schemeClr val="tx1"/>
                </a:solidFill>
                <a:miter lim="800000"/>
                <a:headEnd/>
                <a:tailEnd/>
              </a:ln>
            </p:spPr>
            <p:txBody>
              <a:bodyPr anchor="ctr">
                <a:spAutoFit/>
              </a:bodyPr>
              <a:lstStyle/>
              <a:p>
                <a:r>
                  <a:rPr lang="en-US"/>
                  <a:t>PE</a:t>
                </a:r>
              </a:p>
            </p:txBody>
          </p:sp>
          <p:sp>
            <p:nvSpPr>
              <p:cNvPr id="40977" name="Rectangle 27"/>
              <p:cNvSpPr>
                <a:spLocks noChangeArrowheads="1"/>
              </p:cNvSpPr>
              <p:nvPr/>
            </p:nvSpPr>
            <p:spPr bwMode="auto">
              <a:xfrm>
                <a:off x="4656" y="2120"/>
                <a:ext cx="384" cy="291"/>
              </a:xfrm>
              <a:prstGeom prst="rect">
                <a:avLst/>
              </a:prstGeom>
              <a:solidFill>
                <a:srgbClr val="FFFF99"/>
              </a:solidFill>
              <a:ln w="9525">
                <a:solidFill>
                  <a:schemeClr val="tx1"/>
                </a:solidFill>
                <a:miter lim="800000"/>
                <a:headEnd/>
                <a:tailEnd/>
              </a:ln>
            </p:spPr>
            <p:txBody>
              <a:bodyPr anchor="ctr">
                <a:spAutoFit/>
              </a:bodyPr>
              <a:lstStyle/>
              <a:p>
                <a:r>
                  <a:rPr lang="en-US"/>
                  <a:t>PE</a:t>
                </a:r>
              </a:p>
            </p:txBody>
          </p:sp>
          <p:sp>
            <p:nvSpPr>
              <p:cNvPr id="40978" name="Rectangle 28"/>
              <p:cNvSpPr>
                <a:spLocks noChangeArrowheads="1"/>
              </p:cNvSpPr>
              <p:nvPr/>
            </p:nvSpPr>
            <p:spPr bwMode="auto">
              <a:xfrm>
                <a:off x="4752" y="2216"/>
                <a:ext cx="384" cy="291"/>
              </a:xfrm>
              <a:prstGeom prst="rect">
                <a:avLst/>
              </a:prstGeom>
              <a:solidFill>
                <a:srgbClr val="FFFF99"/>
              </a:solidFill>
              <a:ln w="9525">
                <a:solidFill>
                  <a:schemeClr val="tx1"/>
                </a:solidFill>
                <a:miter lim="800000"/>
                <a:headEnd/>
                <a:tailEnd/>
              </a:ln>
            </p:spPr>
            <p:txBody>
              <a:bodyPr anchor="ctr">
                <a:spAutoFit/>
              </a:bodyPr>
              <a:lstStyle/>
              <a:p>
                <a:r>
                  <a:rPr lang="en-US" b="1"/>
                  <a:t>PE</a:t>
                </a:r>
              </a:p>
            </p:txBody>
          </p:sp>
        </p:grpSp>
      </p:grpSp>
      <p:sp>
        <p:nvSpPr>
          <p:cNvPr id="40965" name="Footer Placeholder 26"/>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r>
              <a:rPr lang="en-US" sz="1200" smtClean="0">
                <a:solidFill>
                  <a:schemeClr val="bg1"/>
                </a:solidFill>
              </a:rPr>
              <a:t>© Wen-mei W. Hwu and John Stone, Urbana July 22, 2010</a:t>
            </a:r>
          </a:p>
        </p:txBody>
      </p:sp>
    </p:spTree>
    <p:extLst>
      <p:ext uri="{BB962C8B-B14F-4D97-AF65-F5344CB8AC3E}">
        <p14:creationId xmlns:p14="http://schemas.microsoft.com/office/powerpoint/2010/main" val="17685289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1076" y="1524000"/>
            <a:ext cx="7312660" cy="4570413"/>
          </a:xfrm>
        </p:spPr>
      </p:pic>
    </p:spTree>
    <p:extLst>
      <p:ext uri="{BB962C8B-B14F-4D97-AF65-F5344CB8AC3E}">
        <p14:creationId xmlns:p14="http://schemas.microsoft.com/office/powerpoint/2010/main" val="7984763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5800" y="80963"/>
            <a:ext cx="7924800" cy="1436687"/>
          </a:xfrm>
        </p:spPr>
        <p:txBody>
          <a:bodyPr lIns="0" tIns="0" rIns="0" bIns="0"/>
          <a:lstStyle/>
          <a:p>
            <a:pPr defTabSz="457200"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solidFill>
                  <a:srgbClr val="16165D"/>
                </a:solidFill>
              </a:rPr>
              <a:t>An Example of Physical Reality Behind OpenCL Abstraction</a:t>
            </a:r>
          </a:p>
        </p:txBody>
      </p:sp>
      <p:pic>
        <p:nvPicPr>
          <p:cNvPr id="4198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1600200"/>
            <a:ext cx="5230813"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88" name="AutoShape 5"/>
          <p:cNvSpPr>
            <a:spLocks noChangeArrowheads="1"/>
          </p:cNvSpPr>
          <p:nvPr/>
        </p:nvSpPr>
        <p:spPr bwMode="auto">
          <a:xfrm>
            <a:off x="6477000" y="1981200"/>
            <a:ext cx="2133600" cy="838200"/>
          </a:xfrm>
          <a:prstGeom prst="wedgeRoundRectCallout">
            <a:avLst>
              <a:gd name="adj1" fmla="val -106407"/>
              <a:gd name="adj2" fmla="val -39514"/>
              <a:gd name="adj3" fmla="val 16667"/>
            </a:avLst>
          </a:prstGeom>
          <a:solidFill>
            <a:srgbClr val="FFFF00"/>
          </a:solidFill>
          <a:ln w="9525">
            <a:solidFill>
              <a:schemeClr val="tx1"/>
            </a:solidFill>
            <a:miter lim="800000"/>
            <a:headEnd/>
            <a:tailEnd/>
          </a:ln>
        </p:spPr>
        <p:txBody>
          <a:bodyPr/>
          <a:lstStyle/>
          <a:p>
            <a:pPr algn="ctr"/>
            <a:r>
              <a:rPr lang="en-US"/>
              <a:t>CPU</a:t>
            </a:r>
          </a:p>
          <a:p>
            <a:pPr algn="ctr"/>
            <a:r>
              <a:rPr lang="en-US"/>
              <a:t>(host)</a:t>
            </a:r>
          </a:p>
        </p:txBody>
      </p:sp>
      <p:sp>
        <p:nvSpPr>
          <p:cNvPr id="41989" name="AutoShape 6"/>
          <p:cNvSpPr>
            <a:spLocks noChangeArrowheads="1"/>
          </p:cNvSpPr>
          <p:nvPr/>
        </p:nvSpPr>
        <p:spPr bwMode="auto">
          <a:xfrm>
            <a:off x="685800" y="1752600"/>
            <a:ext cx="1981200" cy="1219200"/>
          </a:xfrm>
          <a:prstGeom prst="wedgeRoundRectCallout">
            <a:avLst>
              <a:gd name="adj1" fmla="val 43750"/>
              <a:gd name="adj2" fmla="val 73569"/>
              <a:gd name="adj3" fmla="val 16667"/>
            </a:avLst>
          </a:prstGeom>
          <a:solidFill>
            <a:srgbClr val="FFFF00"/>
          </a:solidFill>
          <a:ln w="9525">
            <a:solidFill>
              <a:schemeClr val="tx1"/>
            </a:solidFill>
            <a:miter lim="800000"/>
            <a:headEnd/>
            <a:tailEnd/>
          </a:ln>
        </p:spPr>
        <p:txBody>
          <a:bodyPr/>
          <a:lstStyle/>
          <a:p>
            <a:pPr algn="ctr"/>
            <a:endParaRPr lang="en-US"/>
          </a:p>
        </p:txBody>
      </p:sp>
      <p:sp>
        <p:nvSpPr>
          <p:cNvPr id="41990" name="Text Box 7"/>
          <p:cNvSpPr txBox="1">
            <a:spLocks noChangeArrowheads="1"/>
          </p:cNvSpPr>
          <p:nvPr/>
        </p:nvSpPr>
        <p:spPr bwMode="auto">
          <a:xfrm>
            <a:off x="762000" y="1828800"/>
            <a:ext cx="18573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algn="ctr" eaLnBrk="1" hangingPunct="1"/>
            <a:r>
              <a:rPr lang="en-US"/>
              <a:t>GPU w/ </a:t>
            </a:r>
          </a:p>
          <a:p>
            <a:pPr algn="ctr" eaLnBrk="1" hangingPunct="1"/>
            <a:r>
              <a:rPr lang="en-US"/>
              <a:t>local DRAM</a:t>
            </a:r>
          </a:p>
          <a:p>
            <a:pPr algn="ctr" eaLnBrk="1" hangingPunct="1"/>
            <a:r>
              <a:rPr lang="en-US"/>
              <a:t>(device)</a:t>
            </a:r>
          </a:p>
        </p:txBody>
      </p:sp>
      <p:sp>
        <p:nvSpPr>
          <p:cNvPr id="9" name="Footer Placeholder 8"/>
          <p:cNvSpPr>
            <a:spLocks noGrp="1"/>
          </p:cNvSpPr>
          <p:nvPr>
            <p:ph type="ftr" sz="quarter" idx="4294967295"/>
          </p:nvPr>
        </p:nvSpPr>
        <p:spPr>
          <a:xfrm>
            <a:off x="152400" y="6553200"/>
            <a:ext cx="5029200" cy="304800"/>
          </a:xfrm>
          <a:prstGeom prst="rect">
            <a:avLst/>
          </a:prstGeom>
        </p:spPr>
        <p:txBody>
          <a:bodyPr/>
          <a:lstStyle/>
          <a:p>
            <a:pPr>
              <a:defRPr/>
            </a:pPr>
            <a:r>
              <a:rPr lang="en-US"/>
              <a:t>© Wen-mei W. Hwu and John Stone, Urbana July 22, 2010</a:t>
            </a:r>
          </a:p>
        </p:txBody>
      </p:sp>
    </p:spTree>
    <p:extLst>
      <p:ext uri="{BB962C8B-B14F-4D97-AF65-F5344CB8AC3E}">
        <p14:creationId xmlns:p14="http://schemas.microsoft.com/office/powerpoint/2010/main" val="2528706690"/>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304800"/>
            <a:ext cx="7770813" cy="685800"/>
          </a:xfrm>
        </p:spPr>
        <p:txBody>
          <a:bodyPr/>
          <a:lstStyle/>
          <a:p>
            <a:pPr eaLnBrk="1" hangingPunct="1"/>
            <a:r>
              <a:rPr lang="en-US" smtClean="0"/>
              <a:t>OpenCL Context</a:t>
            </a:r>
          </a:p>
        </p:txBody>
      </p:sp>
      <p:sp>
        <p:nvSpPr>
          <p:cNvPr id="43011" name="Rectangle 3"/>
          <p:cNvSpPr>
            <a:spLocks noGrp="1" noChangeArrowheads="1"/>
          </p:cNvSpPr>
          <p:nvPr>
            <p:ph type="body" sz="half" idx="1"/>
          </p:nvPr>
        </p:nvSpPr>
        <p:spPr>
          <a:xfrm>
            <a:off x="685800" y="1104900"/>
            <a:ext cx="4876800" cy="5334000"/>
          </a:xfrm>
        </p:spPr>
        <p:txBody>
          <a:bodyPr/>
          <a:lstStyle/>
          <a:p>
            <a:pPr eaLnBrk="1" hangingPunct="1">
              <a:lnSpc>
                <a:spcPct val="90000"/>
              </a:lnSpc>
            </a:pPr>
            <a:r>
              <a:rPr lang="en-US" sz="2800" dirty="0" smtClean="0"/>
              <a:t>Contains one or more devices</a:t>
            </a:r>
          </a:p>
          <a:p>
            <a:pPr eaLnBrk="1" hangingPunct="1">
              <a:lnSpc>
                <a:spcPct val="90000"/>
              </a:lnSpc>
            </a:pPr>
            <a:r>
              <a:rPr lang="en-US" sz="2800" dirty="0" err="1" smtClean="0"/>
              <a:t>OpenCL</a:t>
            </a:r>
            <a:r>
              <a:rPr lang="en-US" sz="2800" dirty="0" smtClean="0"/>
              <a:t> memory objects are associated with a </a:t>
            </a:r>
            <a:r>
              <a:rPr lang="en-US" sz="2800" dirty="0" smtClean="0">
                <a:solidFill>
                  <a:srgbClr val="008000"/>
                </a:solidFill>
              </a:rPr>
              <a:t>context</a:t>
            </a:r>
            <a:r>
              <a:rPr lang="en-US" sz="2800" dirty="0" smtClean="0"/>
              <a:t>, not a specific device</a:t>
            </a:r>
          </a:p>
          <a:p>
            <a:pPr eaLnBrk="1" hangingPunct="1">
              <a:lnSpc>
                <a:spcPct val="90000"/>
              </a:lnSpc>
            </a:pPr>
            <a:r>
              <a:rPr lang="en-US" sz="2800" dirty="0" err="1" smtClean="0"/>
              <a:t>clCreateBuffer</a:t>
            </a:r>
            <a:r>
              <a:rPr lang="en-US" sz="2800" dirty="0" smtClean="0"/>
              <a:t>() is the main data object allocation function</a:t>
            </a:r>
          </a:p>
          <a:p>
            <a:pPr lvl="1" eaLnBrk="1" hangingPunct="1">
              <a:lnSpc>
                <a:spcPct val="90000"/>
              </a:lnSpc>
            </a:pPr>
            <a:r>
              <a:rPr lang="en-US" sz="2400" dirty="0" smtClean="0"/>
              <a:t>error if an allocation is too large for any device in the context</a:t>
            </a:r>
          </a:p>
          <a:p>
            <a:pPr eaLnBrk="1" hangingPunct="1">
              <a:lnSpc>
                <a:spcPct val="90000"/>
              </a:lnSpc>
            </a:pPr>
            <a:r>
              <a:rPr lang="en-US" sz="2800" dirty="0" smtClean="0"/>
              <a:t>Each device needs its own work queue(s)</a:t>
            </a:r>
          </a:p>
          <a:p>
            <a:pPr eaLnBrk="1" hangingPunct="1">
              <a:lnSpc>
                <a:spcPct val="90000"/>
              </a:lnSpc>
            </a:pPr>
            <a:r>
              <a:rPr lang="en-US" sz="2800" dirty="0" smtClean="0"/>
              <a:t>Memory transfers are associated with a command queue (thus a specific device)</a:t>
            </a:r>
          </a:p>
        </p:txBody>
      </p:sp>
      <p:sp>
        <p:nvSpPr>
          <p:cNvPr id="43012" name="Rectangle 5"/>
          <p:cNvSpPr>
            <a:spLocks noChangeArrowheads="1"/>
          </p:cNvSpPr>
          <p:nvPr/>
        </p:nvSpPr>
        <p:spPr bwMode="auto">
          <a:xfrm>
            <a:off x="5791200" y="1600200"/>
            <a:ext cx="3200400" cy="4343400"/>
          </a:xfrm>
          <a:prstGeom prst="rect">
            <a:avLst/>
          </a:prstGeom>
          <a:solidFill>
            <a:srgbClr val="EAEAEA"/>
          </a:solidFill>
          <a:ln w="9525">
            <a:solidFill>
              <a:schemeClr val="tx1"/>
            </a:solidFill>
            <a:miter lim="800000"/>
            <a:headEnd/>
            <a:tailEnd/>
          </a:ln>
        </p:spPr>
        <p:txBody>
          <a:bodyPr wrap="none" anchor="ctr"/>
          <a:lstStyle/>
          <a:p>
            <a:endParaRPr lang="en-US" sz="3200"/>
          </a:p>
        </p:txBody>
      </p:sp>
      <p:grpSp>
        <p:nvGrpSpPr>
          <p:cNvPr id="43013" name="Group 6"/>
          <p:cNvGrpSpPr>
            <a:grpSpLocks/>
          </p:cNvGrpSpPr>
          <p:nvPr/>
        </p:nvGrpSpPr>
        <p:grpSpPr bwMode="auto">
          <a:xfrm>
            <a:off x="6029325" y="3886200"/>
            <a:ext cx="2886075" cy="1905000"/>
            <a:chOff x="3600" y="1248"/>
            <a:chExt cx="1818" cy="1200"/>
          </a:xfrm>
        </p:grpSpPr>
        <p:sp>
          <p:nvSpPr>
            <p:cNvPr id="43043" name="Rectangle 7"/>
            <p:cNvSpPr>
              <a:spLocks noChangeArrowheads="1"/>
            </p:cNvSpPr>
            <p:nvPr/>
          </p:nvSpPr>
          <p:spPr bwMode="auto">
            <a:xfrm>
              <a:off x="3600" y="1248"/>
              <a:ext cx="1776" cy="1200"/>
            </a:xfrm>
            <a:prstGeom prst="rect">
              <a:avLst/>
            </a:prstGeom>
            <a:solidFill>
              <a:srgbClr val="CCFFCC"/>
            </a:solidFill>
            <a:ln w="9525">
              <a:solidFill>
                <a:schemeClr val="tx1"/>
              </a:solidFill>
              <a:miter lim="800000"/>
              <a:headEnd/>
              <a:tailEnd/>
            </a:ln>
          </p:spPr>
          <p:txBody>
            <a:bodyPr anchor="ctr"/>
            <a:lstStyle/>
            <a:p>
              <a:endParaRPr lang="en-US"/>
            </a:p>
          </p:txBody>
        </p:sp>
        <p:sp>
          <p:nvSpPr>
            <p:cNvPr id="43044" name="Text Box 8"/>
            <p:cNvSpPr txBox="1">
              <a:spLocks noChangeArrowheads="1"/>
            </p:cNvSpPr>
            <p:nvPr/>
          </p:nvSpPr>
          <p:spPr bwMode="auto">
            <a:xfrm>
              <a:off x="3630" y="1296"/>
              <a:ext cx="1788" cy="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spcBef>
                  <a:spcPct val="50000"/>
                </a:spcBef>
              </a:pPr>
              <a:r>
                <a:rPr lang="en-US" sz="2800"/>
                <a:t>OpenCL Device</a:t>
              </a:r>
            </a:p>
          </p:txBody>
        </p:sp>
        <p:grpSp>
          <p:nvGrpSpPr>
            <p:cNvPr id="43045" name="Group 9"/>
            <p:cNvGrpSpPr>
              <a:grpSpLocks/>
            </p:cNvGrpSpPr>
            <p:nvPr/>
          </p:nvGrpSpPr>
          <p:grpSpPr bwMode="auto">
            <a:xfrm>
              <a:off x="3744" y="1632"/>
              <a:ext cx="336" cy="336"/>
              <a:chOff x="3744" y="1968"/>
              <a:chExt cx="336" cy="336"/>
            </a:xfrm>
          </p:grpSpPr>
          <p:sp>
            <p:nvSpPr>
              <p:cNvPr id="43088" name="Rectangle 10"/>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43089" name="Rectangle 11"/>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90" name="Rectangle 12"/>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91" name="Rectangle 13"/>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92" name="Rectangle 14"/>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43046" name="Group 15"/>
            <p:cNvGrpSpPr>
              <a:grpSpLocks/>
            </p:cNvGrpSpPr>
            <p:nvPr/>
          </p:nvGrpSpPr>
          <p:grpSpPr bwMode="auto">
            <a:xfrm>
              <a:off x="4128" y="1632"/>
              <a:ext cx="336" cy="336"/>
              <a:chOff x="3744" y="1968"/>
              <a:chExt cx="336" cy="336"/>
            </a:xfrm>
          </p:grpSpPr>
          <p:sp>
            <p:nvSpPr>
              <p:cNvPr id="43083" name="Rectangle 16"/>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43084" name="Rectangle 17"/>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85" name="Rectangle 18"/>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86" name="Rectangle 19"/>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87" name="Rectangle 20"/>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43047" name="Group 21"/>
            <p:cNvGrpSpPr>
              <a:grpSpLocks/>
            </p:cNvGrpSpPr>
            <p:nvPr/>
          </p:nvGrpSpPr>
          <p:grpSpPr bwMode="auto">
            <a:xfrm>
              <a:off x="4512" y="1632"/>
              <a:ext cx="336" cy="336"/>
              <a:chOff x="3744" y="1968"/>
              <a:chExt cx="336" cy="336"/>
            </a:xfrm>
          </p:grpSpPr>
          <p:sp>
            <p:nvSpPr>
              <p:cNvPr id="43078" name="Rectangle 22"/>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43079" name="Rectangle 23"/>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80" name="Rectangle 24"/>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81" name="Rectangle 25"/>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82" name="Rectangle 26"/>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43048" name="Group 27"/>
            <p:cNvGrpSpPr>
              <a:grpSpLocks/>
            </p:cNvGrpSpPr>
            <p:nvPr/>
          </p:nvGrpSpPr>
          <p:grpSpPr bwMode="auto">
            <a:xfrm>
              <a:off x="4896" y="1632"/>
              <a:ext cx="336" cy="336"/>
              <a:chOff x="3744" y="1968"/>
              <a:chExt cx="336" cy="336"/>
            </a:xfrm>
          </p:grpSpPr>
          <p:sp>
            <p:nvSpPr>
              <p:cNvPr id="43073" name="Rectangle 28"/>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43074" name="Rectangle 29"/>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75" name="Rectangle 30"/>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76" name="Rectangle 31"/>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77" name="Rectangle 32"/>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43049" name="Group 33"/>
            <p:cNvGrpSpPr>
              <a:grpSpLocks/>
            </p:cNvGrpSpPr>
            <p:nvPr/>
          </p:nvGrpSpPr>
          <p:grpSpPr bwMode="auto">
            <a:xfrm>
              <a:off x="3744" y="2016"/>
              <a:ext cx="336" cy="336"/>
              <a:chOff x="3744" y="1968"/>
              <a:chExt cx="336" cy="336"/>
            </a:xfrm>
          </p:grpSpPr>
          <p:sp>
            <p:nvSpPr>
              <p:cNvPr id="43068" name="Rectangle 34"/>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43069" name="Rectangle 35"/>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70" name="Rectangle 36"/>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71" name="Rectangle 37"/>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72" name="Rectangle 38"/>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43050" name="Group 39"/>
            <p:cNvGrpSpPr>
              <a:grpSpLocks/>
            </p:cNvGrpSpPr>
            <p:nvPr/>
          </p:nvGrpSpPr>
          <p:grpSpPr bwMode="auto">
            <a:xfrm>
              <a:off x="4128" y="2016"/>
              <a:ext cx="336" cy="336"/>
              <a:chOff x="3744" y="1968"/>
              <a:chExt cx="336" cy="336"/>
            </a:xfrm>
          </p:grpSpPr>
          <p:sp>
            <p:nvSpPr>
              <p:cNvPr id="43063" name="Rectangle 40"/>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43064" name="Rectangle 41"/>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65" name="Rectangle 42"/>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66" name="Rectangle 43"/>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67" name="Rectangle 44"/>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43051" name="Group 45"/>
            <p:cNvGrpSpPr>
              <a:grpSpLocks/>
            </p:cNvGrpSpPr>
            <p:nvPr/>
          </p:nvGrpSpPr>
          <p:grpSpPr bwMode="auto">
            <a:xfrm>
              <a:off x="4512" y="2016"/>
              <a:ext cx="336" cy="336"/>
              <a:chOff x="3744" y="1968"/>
              <a:chExt cx="336" cy="336"/>
            </a:xfrm>
          </p:grpSpPr>
          <p:sp>
            <p:nvSpPr>
              <p:cNvPr id="43058" name="Rectangle 46"/>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43059" name="Rectangle 47"/>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60" name="Rectangle 48"/>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61" name="Rectangle 49"/>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62" name="Rectangle 50"/>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43052" name="Group 51"/>
            <p:cNvGrpSpPr>
              <a:grpSpLocks/>
            </p:cNvGrpSpPr>
            <p:nvPr/>
          </p:nvGrpSpPr>
          <p:grpSpPr bwMode="auto">
            <a:xfrm>
              <a:off x="4896" y="2016"/>
              <a:ext cx="336" cy="336"/>
              <a:chOff x="3744" y="1968"/>
              <a:chExt cx="336" cy="336"/>
            </a:xfrm>
          </p:grpSpPr>
          <p:sp>
            <p:nvSpPr>
              <p:cNvPr id="43053" name="Rectangle 52"/>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43054" name="Rectangle 53"/>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55" name="Rectangle 54"/>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56" name="Rectangle 55"/>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57" name="Rectangle 56"/>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grpSp>
        <p:nvGrpSpPr>
          <p:cNvPr id="43014" name="Group 57"/>
          <p:cNvGrpSpPr>
            <a:grpSpLocks/>
          </p:cNvGrpSpPr>
          <p:nvPr/>
        </p:nvGrpSpPr>
        <p:grpSpPr bwMode="auto">
          <a:xfrm>
            <a:off x="6019800" y="2438400"/>
            <a:ext cx="2886075" cy="1295400"/>
            <a:chOff x="2016" y="3120"/>
            <a:chExt cx="1818" cy="816"/>
          </a:xfrm>
        </p:grpSpPr>
        <p:sp>
          <p:nvSpPr>
            <p:cNvPr id="43017" name="Rectangle 58"/>
            <p:cNvSpPr>
              <a:spLocks noChangeArrowheads="1"/>
            </p:cNvSpPr>
            <p:nvPr/>
          </p:nvSpPr>
          <p:spPr bwMode="auto">
            <a:xfrm>
              <a:off x="2016" y="3120"/>
              <a:ext cx="1776" cy="816"/>
            </a:xfrm>
            <a:prstGeom prst="rect">
              <a:avLst/>
            </a:prstGeom>
            <a:solidFill>
              <a:srgbClr val="CCFFCC"/>
            </a:solidFill>
            <a:ln w="9525">
              <a:solidFill>
                <a:schemeClr val="tx1"/>
              </a:solidFill>
              <a:miter lim="800000"/>
              <a:headEnd/>
              <a:tailEnd/>
            </a:ln>
          </p:spPr>
          <p:txBody>
            <a:bodyPr anchor="ctr"/>
            <a:lstStyle/>
            <a:p>
              <a:endParaRPr lang="en-US"/>
            </a:p>
          </p:txBody>
        </p:sp>
        <p:sp>
          <p:nvSpPr>
            <p:cNvPr id="43018" name="Text Box 59"/>
            <p:cNvSpPr txBox="1">
              <a:spLocks noChangeArrowheads="1"/>
            </p:cNvSpPr>
            <p:nvPr/>
          </p:nvSpPr>
          <p:spPr bwMode="auto">
            <a:xfrm>
              <a:off x="2046" y="3168"/>
              <a:ext cx="1788" cy="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spcBef>
                  <a:spcPct val="50000"/>
                </a:spcBef>
              </a:pPr>
              <a:r>
                <a:rPr lang="en-US" sz="2800"/>
                <a:t>OpenCL Device</a:t>
              </a:r>
            </a:p>
          </p:txBody>
        </p:sp>
        <p:grpSp>
          <p:nvGrpSpPr>
            <p:cNvPr id="43019" name="Group 60"/>
            <p:cNvGrpSpPr>
              <a:grpSpLocks/>
            </p:cNvGrpSpPr>
            <p:nvPr/>
          </p:nvGrpSpPr>
          <p:grpSpPr bwMode="auto">
            <a:xfrm>
              <a:off x="2160" y="3504"/>
              <a:ext cx="336" cy="336"/>
              <a:chOff x="3744" y="1968"/>
              <a:chExt cx="336" cy="336"/>
            </a:xfrm>
          </p:grpSpPr>
          <p:sp>
            <p:nvSpPr>
              <p:cNvPr id="43038" name="Rectangle 61"/>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43039" name="Rectangle 62"/>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40" name="Rectangle 63"/>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41" name="Rectangle 64"/>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42" name="Rectangle 65"/>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43020" name="Group 66"/>
            <p:cNvGrpSpPr>
              <a:grpSpLocks/>
            </p:cNvGrpSpPr>
            <p:nvPr/>
          </p:nvGrpSpPr>
          <p:grpSpPr bwMode="auto">
            <a:xfrm>
              <a:off x="2544" y="3504"/>
              <a:ext cx="336" cy="336"/>
              <a:chOff x="3744" y="1968"/>
              <a:chExt cx="336" cy="336"/>
            </a:xfrm>
          </p:grpSpPr>
          <p:sp>
            <p:nvSpPr>
              <p:cNvPr id="43033" name="Rectangle 67"/>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43034" name="Rectangle 68"/>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35" name="Rectangle 69"/>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36" name="Rectangle 70"/>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37" name="Rectangle 71"/>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43021" name="Group 72"/>
            <p:cNvGrpSpPr>
              <a:grpSpLocks/>
            </p:cNvGrpSpPr>
            <p:nvPr/>
          </p:nvGrpSpPr>
          <p:grpSpPr bwMode="auto">
            <a:xfrm>
              <a:off x="2928" y="3504"/>
              <a:ext cx="336" cy="336"/>
              <a:chOff x="3744" y="1968"/>
              <a:chExt cx="336" cy="336"/>
            </a:xfrm>
          </p:grpSpPr>
          <p:sp>
            <p:nvSpPr>
              <p:cNvPr id="43028" name="Rectangle 73"/>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43029" name="Rectangle 74"/>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30" name="Rectangle 75"/>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31" name="Rectangle 76"/>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32" name="Rectangle 77"/>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43022" name="Group 78"/>
            <p:cNvGrpSpPr>
              <a:grpSpLocks/>
            </p:cNvGrpSpPr>
            <p:nvPr/>
          </p:nvGrpSpPr>
          <p:grpSpPr bwMode="auto">
            <a:xfrm>
              <a:off x="3312" y="3504"/>
              <a:ext cx="336" cy="336"/>
              <a:chOff x="3744" y="1968"/>
              <a:chExt cx="336" cy="336"/>
            </a:xfrm>
          </p:grpSpPr>
          <p:sp>
            <p:nvSpPr>
              <p:cNvPr id="43023" name="Rectangle 79"/>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43024" name="Rectangle 80"/>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25" name="Rectangle 81"/>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26" name="Rectangle 82"/>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3027" name="Rectangle 83"/>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sp>
        <p:nvSpPr>
          <p:cNvPr id="43015" name="Text Box 84"/>
          <p:cNvSpPr txBox="1">
            <a:spLocks noChangeArrowheads="1"/>
          </p:cNvSpPr>
          <p:nvPr/>
        </p:nvSpPr>
        <p:spPr bwMode="auto">
          <a:xfrm>
            <a:off x="5919788" y="1785938"/>
            <a:ext cx="30273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r>
              <a:rPr lang="en-US" sz="2800"/>
              <a:t>OpenCL Context</a:t>
            </a:r>
          </a:p>
        </p:txBody>
      </p:sp>
      <p:sp>
        <p:nvSpPr>
          <p:cNvPr id="43016" name="Footer Placeholder 8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r>
              <a:rPr lang="en-US" sz="1200" smtClean="0">
                <a:solidFill>
                  <a:schemeClr val="bg1"/>
                </a:solidFill>
              </a:rPr>
              <a:t>© Wen-mei W. Hwu and John Stone, Urbana July 22, 2010</a:t>
            </a:r>
          </a:p>
        </p:txBody>
      </p:sp>
    </p:spTree>
    <p:extLst>
      <p:ext uri="{BB962C8B-B14F-4D97-AF65-F5344CB8AC3E}">
        <p14:creationId xmlns:p14="http://schemas.microsoft.com/office/powerpoint/2010/main" val="6814368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304800"/>
            <a:ext cx="7770813" cy="762000"/>
          </a:xfrm>
        </p:spPr>
        <p:txBody>
          <a:bodyPr/>
          <a:lstStyle/>
          <a:p>
            <a:pPr eaLnBrk="1" hangingPunct="1">
              <a:defRPr/>
            </a:pPr>
            <a:r>
              <a:rPr lang="en-US" sz="3600" dirty="0" err="1" smtClean="0"/>
              <a:t>OpenCL</a:t>
            </a:r>
            <a:r>
              <a:rPr lang="en-US" sz="3600" dirty="0" smtClean="0"/>
              <a:t> Context Setup Code (simple)</a:t>
            </a:r>
          </a:p>
        </p:txBody>
      </p:sp>
      <p:sp>
        <p:nvSpPr>
          <p:cNvPr id="45059" name="Rectangle 3"/>
          <p:cNvSpPr>
            <a:spLocks noGrp="1" noChangeArrowheads="1"/>
          </p:cNvSpPr>
          <p:nvPr>
            <p:ph type="body" idx="1"/>
          </p:nvPr>
        </p:nvSpPr>
        <p:spPr>
          <a:xfrm>
            <a:off x="609600" y="1447800"/>
            <a:ext cx="8382000" cy="4265613"/>
          </a:xfrm>
        </p:spPr>
        <p:txBody>
          <a:bodyPr/>
          <a:lstStyle/>
          <a:p>
            <a:pPr eaLnBrk="1" hangingPunct="1">
              <a:buFont typeface="Times New Roman" pitchFamily="18" charset="0"/>
              <a:buNone/>
              <a:defRPr/>
            </a:pPr>
            <a:r>
              <a:rPr lang="en-US" sz="1800" dirty="0" err="1" smtClean="0">
                <a:latin typeface="Arial Unicode MS" pitchFamily="34" charset="-128"/>
              </a:rPr>
              <a:t>cl_int</a:t>
            </a:r>
            <a:r>
              <a:rPr lang="en-US" sz="1800" dirty="0" smtClean="0">
                <a:latin typeface="Arial Unicode MS" pitchFamily="34" charset="-128"/>
              </a:rPr>
              <a:t> </a:t>
            </a:r>
            <a:r>
              <a:rPr lang="en-US" sz="1800" dirty="0" err="1" smtClean="0">
                <a:latin typeface="Arial Unicode MS" pitchFamily="34" charset="-128"/>
              </a:rPr>
              <a:t>clerr</a:t>
            </a:r>
            <a:r>
              <a:rPr lang="en-US" sz="1800" dirty="0" smtClean="0">
                <a:latin typeface="Arial Unicode MS" pitchFamily="34" charset="-128"/>
              </a:rPr>
              <a:t> = CL_SUCCESS;</a:t>
            </a:r>
          </a:p>
          <a:p>
            <a:pPr eaLnBrk="1" hangingPunct="1">
              <a:buFont typeface="Times New Roman" pitchFamily="18" charset="0"/>
              <a:buNone/>
              <a:defRPr/>
            </a:pPr>
            <a:r>
              <a:rPr lang="en-US" sz="1800" dirty="0" err="1" smtClean="0">
                <a:latin typeface="Arial Unicode MS" pitchFamily="34" charset="-128"/>
              </a:rPr>
              <a:t>cl_context</a:t>
            </a:r>
            <a:r>
              <a:rPr lang="en-US" sz="1800" dirty="0" smtClean="0">
                <a:latin typeface="Arial Unicode MS" pitchFamily="34" charset="-128"/>
              </a:rPr>
              <a:t> </a:t>
            </a:r>
            <a:r>
              <a:rPr lang="en-US" sz="1800" dirty="0" err="1" smtClean="0">
                <a:latin typeface="Arial Unicode MS" pitchFamily="34" charset="-128"/>
              </a:rPr>
              <a:t>clctx</a:t>
            </a:r>
            <a:r>
              <a:rPr lang="en-US" sz="1800" dirty="0" smtClean="0">
                <a:latin typeface="Arial Unicode MS" pitchFamily="34" charset="-128"/>
              </a:rPr>
              <a:t> = </a:t>
            </a:r>
            <a:r>
              <a:rPr lang="en-US" sz="1800" dirty="0" err="1" smtClean="0">
                <a:latin typeface="Arial Unicode MS" pitchFamily="34" charset="-128"/>
              </a:rPr>
              <a:t>clCreateContextFromType</a:t>
            </a:r>
            <a:r>
              <a:rPr lang="en-US" sz="1800" dirty="0" smtClean="0">
                <a:latin typeface="Arial Unicode MS" pitchFamily="34" charset="-128"/>
              </a:rPr>
              <a:t>(0, CL_DEVICE_TYPE_ALL, NULL, NULL, &amp;</a:t>
            </a:r>
            <a:r>
              <a:rPr lang="en-US" sz="1800" dirty="0" err="1" smtClean="0">
                <a:latin typeface="Arial Unicode MS" pitchFamily="34" charset="-128"/>
              </a:rPr>
              <a:t>clerr</a:t>
            </a:r>
            <a:r>
              <a:rPr lang="en-US" sz="1800" dirty="0" smtClean="0">
                <a:latin typeface="Arial Unicode MS" pitchFamily="34" charset="-128"/>
              </a:rPr>
              <a:t>);</a:t>
            </a:r>
          </a:p>
          <a:p>
            <a:pPr eaLnBrk="1" hangingPunct="1">
              <a:buFont typeface="Times New Roman" pitchFamily="18" charset="0"/>
              <a:buNone/>
              <a:defRPr/>
            </a:pPr>
            <a:endParaRPr lang="en-US" sz="1800" dirty="0" smtClean="0">
              <a:latin typeface="Arial Unicode MS" pitchFamily="34" charset="-128"/>
            </a:endParaRPr>
          </a:p>
          <a:p>
            <a:pPr eaLnBrk="1" hangingPunct="1">
              <a:buFont typeface="Times New Roman" pitchFamily="18" charset="0"/>
              <a:buNone/>
              <a:defRPr/>
            </a:pPr>
            <a:r>
              <a:rPr lang="en-US" sz="1800" dirty="0" err="1" smtClean="0">
                <a:latin typeface="Arial Unicode MS" pitchFamily="34" charset="-128"/>
              </a:rPr>
              <a:t>size_t</a:t>
            </a:r>
            <a:r>
              <a:rPr lang="en-US" sz="1800" dirty="0" smtClean="0">
                <a:latin typeface="Arial Unicode MS" pitchFamily="34" charset="-128"/>
              </a:rPr>
              <a:t> </a:t>
            </a:r>
            <a:r>
              <a:rPr lang="en-US" sz="1800" dirty="0" err="1" smtClean="0">
                <a:latin typeface="Arial Unicode MS" pitchFamily="34" charset="-128"/>
              </a:rPr>
              <a:t>parmsz</a:t>
            </a:r>
            <a:r>
              <a:rPr lang="en-US" sz="1800" dirty="0" smtClean="0">
                <a:latin typeface="Arial Unicode MS" pitchFamily="34" charset="-128"/>
              </a:rPr>
              <a:t>;</a:t>
            </a:r>
          </a:p>
          <a:p>
            <a:pPr eaLnBrk="1" hangingPunct="1">
              <a:buFont typeface="Times New Roman" pitchFamily="18" charset="0"/>
              <a:buNone/>
              <a:defRPr/>
            </a:pPr>
            <a:r>
              <a:rPr lang="en-US" sz="1800" dirty="0" err="1" smtClean="0">
                <a:latin typeface="Arial Unicode MS" pitchFamily="34" charset="-128"/>
              </a:rPr>
              <a:t>clerr</a:t>
            </a:r>
            <a:r>
              <a:rPr lang="en-US" sz="1800" dirty="0" smtClean="0">
                <a:latin typeface="Arial Unicode MS" pitchFamily="34" charset="-128"/>
              </a:rPr>
              <a:t> = </a:t>
            </a:r>
            <a:r>
              <a:rPr lang="en-US" sz="1800" dirty="0" err="1" smtClean="0">
                <a:latin typeface="Arial Unicode MS" pitchFamily="34" charset="-128"/>
              </a:rPr>
              <a:t>clGetContextInfo</a:t>
            </a:r>
            <a:r>
              <a:rPr lang="en-US" sz="1800" dirty="0" smtClean="0">
                <a:latin typeface="Arial Unicode MS" pitchFamily="34" charset="-128"/>
              </a:rPr>
              <a:t>(</a:t>
            </a:r>
            <a:r>
              <a:rPr lang="en-US" sz="1800" dirty="0" err="1" smtClean="0">
                <a:latin typeface="Arial Unicode MS" pitchFamily="34" charset="-128"/>
              </a:rPr>
              <a:t>clctx</a:t>
            </a:r>
            <a:r>
              <a:rPr lang="en-US" sz="1800" dirty="0" smtClean="0">
                <a:latin typeface="Arial Unicode MS" pitchFamily="34" charset="-128"/>
              </a:rPr>
              <a:t>, CL_CONTEXT_DEVICES, 0, NULL, &amp;</a:t>
            </a:r>
            <a:r>
              <a:rPr lang="en-US" sz="1800" dirty="0" err="1" smtClean="0">
                <a:latin typeface="Arial Unicode MS" pitchFamily="34" charset="-128"/>
              </a:rPr>
              <a:t>parmsz</a:t>
            </a:r>
            <a:r>
              <a:rPr lang="en-US" sz="1800" dirty="0" smtClean="0">
                <a:latin typeface="Arial Unicode MS" pitchFamily="34" charset="-128"/>
              </a:rPr>
              <a:t>); </a:t>
            </a:r>
          </a:p>
          <a:p>
            <a:pPr eaLnBrk="1" hangingPunct="1">
              <a:buFont typeface="Times New Roman" pitchFamily="18" charset="0"/>
              <a:buNone/>
              <a:defRPr/>
            </a:pPr>
            <a:endParaRPr lang="en-US" sz="1800" dirty="0" smtClean="0"/>
          </a:p>
          <a:p>
            <a:pPr eaLnBrk="1" hangingPunct="1">
              <a:buFont typeface="Times New Roman" pitchFamily="18" charset="0"/>
              <a:buNone/>
              <a:defRPr/>
            </a:pPr>
            <a:r>
              <a:rPr lang="en-US" sz="1800" dirty="0" err="1" smtClean="0">
                <a:latin typeface="Arial Unicode MS" pitchFamily="34" charset="-128"/>
              </a:rPr>
              <a:t>cl_device_id</a:t>
            </a:r>
            <a:r>
              <a:rPr lang="en-US" sz="1800" dirty="0" smtClean="0">
                <a:latin typeface="Arial Unicode MS" pitchFamily="34" charset="-128"/>
              </a:rPr>
              <a:t>* </a:t>
            </a:r>
            <a:r>
              <a:rPr lang="en-US" sz="1800" dirty="0" err="1" smtClean="0">
                <a:latin typeface="Arial Unicode MS" pitchFamily="34" charset="-128"/>
              </a:rPr>
              <a:t>cldevs</a:t>
            </a:r>
            <a:r>
              <a:rPr lang="en-US" sz="1800" dirty="0" smtClean="0">
                <a:latin typeface="Arial Unicode MS" pitchFamily="34" charset="-128"/>
              </a:rPr>
              <a:t> = (</a:t>
            </a:r>
            <a:r>
              <a:rPr lang="en-US" sz="1800" dirty="0" err="1" smtClean="0">
                <a:latin typeface="Arial Unicode MS" pitchFamily="34" charset="-128"/>
              </a:rPr>
              <a:t>cl_device_id</a:t>
            </a:r>
            <a:r>
              <a:rPr lang="en-US" sz="1800" dirty="0" smtClean="0">
                <a:latin typeface="Arial Unicode MS" pitchFamily="34" charset="-128"/>
              </a:rPr>
              <a:t> *) </a:t>
            </a:r>
            <a:r>
              <a:rPr lang="en-US" sz="1800" dirty="0" err="1" smtClean="0">
                <a:latin typeface="Arial Unicode MS" pitchFamily="34" charset="-128"/>
              </a:rPr>
              <a:t>malloc</a:t>
            </a:r>
            <a:r>
              <a:rPr lang="en-US" sz="1800" dirty="0" smtClean="0">
                <a:latin typeface="Arial Unicode MS" pitchFamily="34" charset="-128"/>
              </a:rPr>
              <a:t>(</a:t>
            </a:r>
            <a:r>
              <a:rPr lang="en-US" sz="1800" dirty="0" err="1" smtClean="0">
                <a:latin typeface="Arial Unicode MS" pitchFamily="34" charset="-128"/>
              </a:rPr>
              <a:t>parmsz</a:t>
            </a:r>
            <a:r>
              <a:rPr lang="en-US" sz="1800" dirty="0" smtClean="0">
                <a:latin typeface="Arial Unicode MS" pitchFamily="34" charset="-128"/>
              </a:rPr>
              <a:t>); </a:t>
            </a:r>
          </a:p>
          <a:p>
            <a:pPr eaLnBrk="1" hangingPunct="1">
              <a:buFont typeface="Times New Roman" pitchFamily="18" charset="0"/>
              <a:buNone/>
              <a:defRPr/>
            </a:pPr>
            <a:r>
              <a:rPr lang="en-US" sz="1800" dirty="0" err="1" smtClean="0">
                <a:latin typeface="Arial Unicode MS" pitchFamily="34" charset="-128"/>
              </a:rPr>
              <a:t>clerr</a:t>
            </a:r>
            <a:r>
              <a:rPr lang="en-US" sz="1800" dirty="0" smtClean="0">
                <a:latin typeface="Arial Unicode MS" pitchFamily="34" charset="-128"/>
              </a:rPr>
              <a:t> = </a:t>
            </a:r>
            <a:r>
              <a:rPr lang="en-US" sz="1800" dirty="0" err="1" smtClean="0">
                <a:latin typeface="Arial Unicode MS" pitchFamily="34" charset="-128"/>
              </a:rPr>
              <a:t>clGetContextInfo</a:t>
            </a:r>
            <a:r>
              <a:rPr lang="en-US" sz="1800" dirty="0" smtClean="0">
                <a:latin typeface="Arial Unicode MS" pitchFamily="34" charset="-128"/>
              </a:rPr>
              <a:t>(</a:t>
            </a:r>
            <a:r>
              <a:rPr lang="en-US" sz="1800" dirty="0" err="1" smtClean="0">
                <a:latin typeface="Arial Unicode MS" pitchFamily="34" charset="-128"/>
              </a:rPr>
              <a:t>clctx</a:t>
            </a:r>
            <a:r>
              <a:rPr lang="en-US" sz="1800" dirty="0" smtClean="0">
                <a:latin typeface="Arial Unicode MS" pitchFamily="34" charset="-128"/>
              </a:rPr>
              <a:t>, CL_CONTEXT_DEVICES, </a:t>
            </a:r>
            <a:r>
              <a:rPr lang="en-US" sz="1800" dirty="0" err="1" smtClean="0">
                <a:latin typeface="Arial Unicode MS" pitchFamily="34" charset="-128"/>
              </a:rPr>
              <a:t>parmsz</a:t>
            </a:r>
            <a:r>
              <a:rPr lang="en-US" sz="1800" dirty="0" smtClean="0">
                <a:latin typeface="Arial Unicode MS" pitchFamily="34" charset="-128"/>
              </a:rPr>
              <a:t>, </a:t>
            </a:r>
            <a:r>
              <a:rPr lang="en-US" sz="1800" dirty="0" err="1" smtClean="0">
                <a:latin typeface="Arial Unicode MS" pitchFamily="34" charset="-128"/>
              </a:rPr>
              <a:t>cldevs</a:t>
            </a:r>
            <a:r>
              <a:rPr lang="en-US" sz="1800" dirty="0" smtClean="0">
                <a:latin typeface="Arial Unicode MS" pitchFamily="34" charset="-128"/>
              </a:rPr>
              <a:t>, NULL); </a:t>
            </a:r>
          </a:p>
          <a:p>
            <a:pPr eaLnBrk="1" hangingPunct="1">
              <a:buFont typeface="Times New Roman" pitchFamily="18" charset="0"/>
              <a:buNone/>
              <a:defRPr/>
            </a:pPr>
            <a:endParaRPr lang="en-US" sz="1800" dirty="0" smtClean="0"/>
          </a:p>
          <a:p>
            <a:pPr eaLnBrk="1" hangingPunct="1">
              <a:buFont typeface="Times New Roman" pitchFamily="18" charset="0"/>
              <a:buNone/>
              <a:defRPr/>
            </a:pPr>
            <a:r>
              <a:rPr lang="en-US" sz="1800" dirty="0" err="1" smtClean="0">
                <a:latin typeface="Arial Unicode MS" pitchFamily="34" charset="-128"/>
              </a:rPr>
              <a:t>cl_command_queue</a:t>
            </a:r>
            <a:r>
              <a:rPr lang="en-US" sz="1800" dirty="0" smtClean="0">
                <a:latin typeface="Arial Unicode MS" pitchFamily="34" charset="-128"/>
              </a:rPr>
              <a:t> </a:t>
            </a:r>
            <a:r>
              <a:rPr lang="en-US" sz="1800" dirty="0" err="1" smtClean="0">
                <a:latin typeface="Arial Unicode MS" pitchFamily="34" charset="-128"/>
              </a:rPr>
              <a:t>clcmdq</a:t>
            </a:r>
            <a:r>
              <a:rPr lang="en-US" sz="1800" dirty="0" smtClean="0">
                <a:latin typeface="Arial Unicode MS" pitchFamily="34" charset="-128"/>
              </a:rPr>
              <a:t> = </a:t>
            </a:r>
            <a:r>
              <a:rPr lang="en-US" sz="1800" dirty="0" err="1" smtClean="0">
                <a:latin typeface="Arial Unicode MS" pitchFamily="34" charset="-128"/>
              </a:rPr>
              <a:t>clCreateCommandQueue</a:t>
            </a:r>
            <a:r>
              <a:rPr lang="en-US" sz="1800" dirty="0" smtClean="0">
                <a:latin typeface="Arial Unicode MS" pitchFamily="34" charset="-128"/>
              </a:rPr>
              <a:t>(</a:t>
            </a:r>
            <a:r>
              <a:rPr lang="en-US" sz="1800" dirty="0" err="1" smtClean="0">
                <a:latin typeface="Arial Unicode MS" pitchFamily="34" charset="-128"/>
              </a:rPr>
              <a:t>clctx</a:t>
            </a:r>
            <a:r>
              <a:rPr lang="en-US" sz="1800" dirty="0" smtClean="0">
                <a:latin typeface="Arial Unicode MS" pitchFamily="34" charset="-128"/>
              </a:rPr>
              <a:t>, </a:t>
            </a:r>
            <a:r>
              <a:rPr lang="en-US" sz="1800" dirty="0" err="1" smtClean="0">
                <a:latin typeface="Arial Unicode MS" pitchFamily="34" charset="-128"/>
              </a:rPr>
              <a:t>cldevs</a:t>
            </a:r>
            <a:r>
              <a:rPr lang="en-US" sz="1800" dirty="0" smtClean="0">
                <a:latin typeface="Arial Unicode MS" pitchFamily="34" charset="-128"/>
              </a:rPr>
              <a:t>[0], 0, &amp;</a:t>
            </a:r>
            <a:r>
              <a:rPr lang="en-US" sz="1800" dirty="0" err="1" smtClean="0">
                <a:latin typeface="Arial Unicode MS" pitchFamily="34" charset="-128"/>
              </a:rPr>
              <a:t>clerr</a:t>
            </a:r>
            <a:r>
              <a:rPr lang="en-US" sz="1800" dirty="0" smtClean="0">
                <a:latin typeface="Arial Unicode MS" pitchFamily="34" charset="-128"/>
              </a:rPr>
              <a:t>); </a:t>
            </a:r>
          </a:p>
        </p:txBody>
      </p:sp>
      <p:sp>
        <p:nvSpPr>
          <p:cNvPr id="4" name="Footer Placeholder 3"/>
          <p:cNvSpPr>
            <a:spLocks noGrp="1"/>
          </p:cNvSpPr>
          <p:nvPr>
            <p:ph type="ftr" sz="quarter" idx="4294967295"/>
          </p:nvPr>
        </p:nvSpPr>
        <p:spPr>
          <a:xfrm>
            <a:off x="152400" y="6553200"/>
            <a:ext cx="5029200" cy="304800"/>
          </a:xfrm>
          <a:prstGeom prst="rect">
            <a:avLst/>
          </a:prstGeom>
        </p:spPr>
        <p:txBody>
          <a:bodyPr/>
          <a:lstStyle/>
          <a:p>
            <a:pPr>
              <a:defRPr/>
            </a:pPr>
            <a:r>
              <a:rPr lang="en-US"/>
              <a:t>© Wen-mei W. Hwu and John Stone, Urbana July 22, 2010</a:t>
            </a:r>
          </a:p>
        </p:txBody>
      </p:sp>
    </p:spTree>
    <p:extLst>
      <p:ext uri="{BB962C8B-B14F-4D97-AF65-F5344CB8AC3E}">
        <p14:creationId xmlns:p14="http://schemas.microsoft.com/office/powerpoint/2010/main" val="20620759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1"/>
          <p:cNvSpPr>
            <a:spLocks noGrp="1" noChangeArrowheads="1"/>
          </p:cNvSpPr>
          <p:nvPr>
            <p:ph type="title"/>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600" dirty="0" err="1" smtClean="0"/>
              <a:t>OpenCL</a:t>
            </a:r>
            <a:r>
              <a:rPr lang="en-US" sz="3600" dirty="0" smtClean="0"/>
              <a:t> Memory Model Overview</a:t>
            </a:r>
          </a:p>
        </p:txBody>
      </p:sp>
      <p:sp>
        <p:nvSpPr>
          <p:cNvPr id="28676" name="Rectangle 2"/>
          <p:cNvSpPr>
            <a:spLocks noGrp="1" noChangeArrowheads="1"/>
          </p:cNvSpPr>
          <p:nvPr>
            <p:ph type="body" idx="1"/>
          </p:nvPr>
        </p:nvSpPr>
        <p:spPr>
          <a:xfrm>
            <a:off x="685800" y="1524000"/>
            <a:ext cx="4114800" cy="5105400"/>
          </a:xfrm>
        </p:spPr>
        <p:txBody>
          <a:bodyPr/>
          <a:lstStyle/>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t>Global memory</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t>Main means of communicating R/W Data between </a:t>
            </a:r>
            <a:r>
              <a:rPr lang="en-US" sz="2400" dirty="0" smtClean="0">
                <a:solidFill>
                  <a:srgbClr val="3333CC"/>
                </a:solidFill>
              </a:rPr>
              <a:t>host </a:t>
            </a:r>
            <a:r>
              <a:rPr lang="en-US" sz="2400" dirty="0" smtClean="0"/>
              <a:t>and </a:t>
            </a:r>
            <a:r>
              <a:rPr lang="en-US" sz="2400" dirty="0" smtClean="0">
                <a:solidFill>
                  <a:srgbClr val="3333CC"/>
                </a:solidFill>
              </a:rPr>
              <a:t>device</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t>Contents visible to all threads</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t>Long latency access</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t>We will focus on global memory for now</a:t>
            </a:r>
          </a:p>
        </p:txBody>
      </p:sp>
      <p:sp>
        <p:nvSpPr>
          <p:cNvPr id="45061" name="Text Box 3"/>
          <p:cNvSpPr txBox="1">
            <a:spLocks noChangeArrowheads="1"/>
          </p:cNvSpPr>
          <p:nvPr/>
        </p:nvSpPr>
        <p:spPr bwMode="auto">
          <a:xfrm>
            <a:off x="5402263" y="2362200"/>
            <a:ext cx="3706812" cy="3355975"/>
          </a:xfrm>
          <a:prstGeom prst="rect">
            <a:avLst/>
          </a:prstGeom>
          <a:solidFill>
            <a:srgbClr val="99CCFF"/>
          </a:solidFill>
          <a:ln w="9360">
            <a:solidFill>
              <a:srgbClr val="969696"/>
            </a:solidFill>
            <a:miter lim="800000"/>
            <a:headEnd/>
            <a:tailEnd/>
          </a:ln>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Clr>
                <a:srgbClr val="003300"/>
              </a:buClr>
              <a:buFont typeface="Arial" pitchFamily="34" charset="0"/>
              <a:buNone/>
            </a:pPr>
            <a:r>
              <a:rPr lang="en-US" sz="1200" b="1">
                <a:solidFill>
                  <a:srgbClr val="003300"/>
                </a:solidFill>
                <a:latin typeface="Arial" pitchFamily="34" charset="0"/>
              </a:rPr>
              <a:t>NDRange</a:t>
            </a:r>
          </a:p>
        </p:txBody>
      </p:sp>
      <p:sp>
        <p:nvSpPr>
          <p:cNvPr id="45062" name="Text Box 4"/>
          <p:cNvSpPr txBox="1">
            <a:spLocks noChangeArrowheads="1"/>
          </p:cNvSpPr>
          <p:nvPr/>
        </p:nvSpPr>
        <p:spPr bwMode="auto">
          <a:xfrm>
            <a:off x="5453063" y="5130800"/>
            <a:ext cx="3605212" cy="425450"/>
          </a:xfrm>
          <a:prstGeom prst="rect">
            <a:avLst/>
          </a:prstGeom>
          <a:solidFill>
            <a:srgbClr val="FF6600"/>
          </a:solidFill>
          <a:ln w="9360">
            <a:solidFill>
              <a:srgbClr val="969696"/>
            </a:solidFill>
            <a:miter lim="800000"/>
            <a:headEnd/>
            <a:tailEnd/>
          </a:ln>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Clr>
                <a:srgbClr val="003300"/>
              </a:buClr>
              <a:buFont typeface="Arial" pitchFamily="34" charset="0"/>
              <a:buNone/>
            </a:pPr>
            <a:r>
              <a:rPr lang="en-US" sz="1200" b="1">
                <a:solidFill>
                  <a:srgbClr val="003300"/>
                </a:solidFill>
                <a:latin typeface="Arial" pitchFamily="34" charset="0"/>
              </a:rPr>
              <a:t>Global Memory</a:t>
            </a:r>
          </a:p>
        </p:txBody>
      </p:sp>
      <p:sp>
        <p:nvSpPr>
          <p:cNvPr id="45063" name="Text Box 5"/>
          <p:cNvSpPr txBox="1">
            <a:spLocks noChangeArrowheads="1"/>
          </p:cNvSpPr>
          <p:nvPr/>
        </p:nvSpPr>
        <p:spPr bwMode="auto">
          <a:xfrm>
            <a:off x="5451475" y="2855913"/>
            <a:ext cx="1771650" cy="2160587"/>
          </a:xfrm>
          <a:prstGeom prst="rect">
            <a:avLst/>
          </a:prstGeom>
          <a:solidFill>
            <a:srgbClr val="FFCC00"/>
          </a:solidFill>
          <a:ln w="9360">
            <a:solidFill>
              <a:srgbClr val="969696"/>
            </a:solidFill>
            <a:miter lim="800000"/>
            <a:headEnd/>
            <a:tailEnd/>
          </a:ln>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Clr>
                <a:srgbClr val="003300"/>
              </a:buClr>
              <a:buFont typeface="Arial" pitchFamily="34" charset="0"/>
              <a:buNone/>
            </a:pPr>
            <a:r>
              <a:rPr lang="en-US" sz="1200" b="1">
                <a:solidFill>
                  <a:srgbClr val="003300"/>
                </a:solidFill>
                <a:latin typeface="Arial" pitchFamily="34" charset="0"/>
              </a:rPr>
              <a:t>Work Group (0, 0)</a:t>
            </a:r>
            <a:r>
              <a:rPr lang="ar-SA" sz="1200" b="1">
                <a:solidFill>
                  <a:srgbClr val="003300"/>
                </a:solidFill>
                <a:latin typeface="Arial" pitchFamily="34" charset="0"/>
                <a:cs typeface="Arial" pitchFamily="34" charset="0"/>
              </a:rPr>
              <a:t>‏</a:t>
            </a:r>
            <a:endParaRPr lang="en-US" sz="1200" b="1">
              <a:solidFill>
                <a:srgbClr val="003300"/>
              </a:solidFill>
              <a:latin typeface="Arial" pitchFamily="34" charset="0"/>
            </a:endParaRPr>
          </a:p>
        </p:txBody>
      </p:sp>
      <p:sp>
        <p:nvSpPr>
          <p:cNvPr id="45064" name="Text Box 6"/>
          <p:cNvSpPr txBox="1">
            <a:spLocks noChangeArrowheads="1"/>
          </p:cNvSpPr>
          <p:nvPr/>
        </p:nvSpPr>
        <p:spPr bwMode="auto">
          <a:xfrm>
            <a:off x="5500688" y="3365500"/>
            <a:ext cx="1682750" cy="349250"/>
          </a:xfrm>
          <a:prstGeom prst="rect">
            <a:avLst/>
          </a:prstGeom>
          <a:solidFill>
            <a:srgbClr val="FF6600"/>
          </a:solidFill>
          <a:ln w="9360">
            <a:solidFill>
              <a:srgbClr val="969696"/>
            </a:solidFill>
            <a:miter lim="800000"/>
            <a:headEnd/>
            <a:tailEnd/>
          </a:ln>
        </p:spPr>
        <p:txBody>
          <a:bodyPr lIns="0" tIns="9144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local Memory</a:t>
            </a:r>
          </a:p>
        </p:txBody>
      </p:sp>
      <p:sp>
        <p:nvSpPr>
          <p:cNvPr id="45065" name="Text Box 7"/>
          <p:cNvSpPr txBox="1">
            <a:spLocks noChangeArrowheads="1"/>
          </p:cNvSpPr>
          <p:nvPr/>
        </p:nvSpPr>
        <p:spPr bwMode="auto">
          <a:xfrm>
            <a:off x="5491163" y="4394200"/>
            <a:ext cx="820737" cy="487363"/>
          </a:xfrm>
          <a:prstGeom prst="rect">
            <a:avLst/>
          </a:prstGeom>
          <a:solidFill>
            <a:srgbClr val="99FF66"/>
          </a:solidFill>
          <a:ln w="9360">
            <a:solidFill>
              <a:srgbClr val="969696"/>
            </a:solidFill>
            <a:miter lim="800000"/>
            <a:headEnd/>
            <a:tailEnd/>
          </a:ln>
        </p:spPr>
        <p:txBody>
          <a:bodyPr lIns="0" tIns="14616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Thread (0, 0)</a:t>
            </a:r>
            <a:r>
              <a:rPr lang="ar-SA" sz="1000" b="1">
                <a:solidFill>
                  <a:srgbClr val="003300"/>
                </a:solidFill>
                <a:latin typeface="Arial" pitchFamily="34" charset="0"/>
                <a:cs typeface="Arial" pitchFamily="34" charset="0"/>
              </a:rPr>
              <a:t>‏</a:t>
            </a:r>
            <a:endParaRPr lang="en-US" sz="1000" b="1">
              <a:solidFill>
                <a:srgbClr val="003300"/>
              </a:solidFill>
              <a:latin typeface="Arial" pitchFamily="34" charset="0"/>
            </a:endParaRPr>
          </a:p>
        </p:txBody>
      </p:sp>
      <p:sp>
        <p:nvSpPr>
          <p:cNvPr id="45066" name="Text Box 8"/>
          <p:cNvSpPr txBox="1">
            <a:spLocks noChangeArrowheads="1"/>
          </p:cNvSpPr>
          <p:nvPr/>
        </p:nvSpPr>
        <p:spPr bwMode="auto">
          <a:xfrm>
            <a:off x="5491163" y="3868738"/>
            <a:ext cx="622300" cy="298450"/>
          </a:xfrm>
          <a:prstGeom prst="rect">
            <a:avLst/>
          </a:prstGeom>
          <a:solidFill>
            <a:srgbClr val="FF6600"/>
          </a:solidFill>
          <a:ln w="9360">
            <a:solidFill>
              <a:srgbClr val="969696"/>
            </a:solidFill>
            <a:miter lim="800000"/>
            <a:headEnd/>
            <a:tailEnd/>
          </a:ln>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private</a:t>
            </a:r>
          </a:p>
        </p:txBody>
      </p:sp>
      <p:sp>
        <p:nvSpPr>
          <p:cNvPr id="45067" name="Line 9"/>
          <p:cNvSpPr>
            <a:spLocks noChangeShapeType="1"/>
          </p:cNvSpPr>
          <p:nvPr/>
        </p:nvSpPr>
        <p:spPr bwMode="auto">
          <a:xfrm flipV="1">
            <a:off x="6210300" y="3714750"/>
            <a:ext cx="3175" cy="671513"/>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68" name="Line 10"/>
          <p:cNvSpPr>
            <a:spLocks noChangeShapeType="1"/>
          </p:cNvSpPr>
          <p:nvPr/>
        </p:nvSpPr>
        <p:spPr bwMode="auto">
          <a:xfrm flipV="1">
            <a:off x="5802313" y="4160838"/>
            <a:ext cx="1587" cy="22542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69" name="Line 11"/>
          <p:cNvSpPr>
            <a:spLocks noChangeShapeType="1"/>
          </p:cNvSpPr>
          <p:nvPr/>
        </p:nvSpPr>
        <p:spPr bwMode="auto">
          <a:xfrm>
            <a:off x="6089650" y="4886325"/>
            <a:ext cx="1588" cy="24447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70" name="Text Box 12"/>
          <p:cNvSpPr txBox="1">
            <a:spLocks noChangeArrowheads="1"/>
          </p:cNvSpPr>
          <p:nvPr/>
        </p:nvSpPr>
        <p:spPr bwMode="auto">
          <a:xfrm>
            <a:off x="6362700" y="4394200"/>
            <a:ext cx="820738" cy="487363"/>
          </a:xfrm>
          <a:prstGeom prst="rect">
            <a:avLst/>
          </a:prstGeom>
          <a:solidFill>
            <a:srgbClr val="99FF66"/>
          </a:solidFill>
          <a:ln w="9360">
            <a:solidFill>
              <a:srgbClr val="969696"/>
            </a:solidFill>
            <a:miter lim="800000"/>
            <a:headEnd/>
            <a:tailEnd/>
          </a:ln>
        </p:spPr>
        <p:txBody>
          <a:bodyPr lIns="0" tIns="14616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Thread (1, 0)</a:t>
            </a:r>
            <a:r>
              <a:rPr lang="ar-SA" sz="1000" b="1">
                <a:solidFill>
                  <a:srgbClr val="003300"/>
                </a:solidFill>
                <a:latin typeface="Arial" pitchFamily="34" charset="0"/>
                <a:cs typeface="Arial" pitchFamily="34" charset="0"/>
              </a:rPr>
              <a:t>‏</a:t>
            </a:r>
            <a:endParaRPr lang="en-US" sz="1000" b="1">
              <a:solidFill>
                <a:srgbClr val="003300"/>
              </a:solidFill>
              <a:latin typeface="Arial" pitchFamily="34" charset="0"/>
            </a:endParaRPr>
          </a:p>
        </p:txBody>
      </p:sp>
      <p:sp>
        <p:nvSpPr>
          <p:cNvPr id="45071" name="Text Box 13"/>
          <p:cNvSpPr txBox="1">
            <a:spLocks noChangeArrowheads="1"/>
          </p:cNvSpPr>
          <p:nvPr/>
        </p:nvSpPr>
        <p:spPr bwMode="auto">
          <a:xfrm>
            <a:off x="6362700" y="3868738"/>
            <a:ext cx="620713" cy="298450"/>
          </a:xfrm>
          <a:prstGeom prst="rect">
            <a:avLst/>
          </a:prstGeom>
          <a:solidFill>
            <a:srgbClr val="FF6600"/>
          </a:solidFill>
          <a:ln w="9360">
            <a:solidFill>
              <a:srgbClr val="969696"/>
            </a:solidFill>
            <a:miter lim="800000"/>
            <a:headEnd/>
            <a:tailEnd/>
          </a:ln>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private</a:t>
            </a:r>
          </a:p>
        </p:txBody>
      </p:sp>
      <p:sp>
        <p:nvSpPr>
          <p:cNvPr id="45072" name="Line 14"/>
          <p:cNvSpPr>
            <a:spLocks noChangeShapeType="1"/>
          </p:cNvSpPr>
          <p:nvPr/>
        </p:nvSpPr>
        <p:spPr bwMode="auto">
          <a:xfrm flipV="1">
            <a:off x="7080250" y="3714750"/>
            <a:ext cx="3175" cy="671513"/>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73" name="Line 15"/>
          <p:cNvSpPr>
            <a:spLocks noChangeShapeType="1"/>
          </p:cNvSpPr>
          <p:nvPr/>
        </p:nvSpPr>
        <p:spPr bwMode="auto">
          <a:xfrm flipV="1">
            <a:off x="6673850" y="4160838"/>
            <a:ext cx="1588" cy="22542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74" name="Line 16"/>
          <p:cNvSpPr>
            <a:spLocks noChangeShapeType="1"/>
          </p:cNvSpPr>
          <p:nvPr/>
        </p:nvSpPr>
        <p:spPr bwMode="auto">
          <a:xfrm>
            <a:off x="6961188" y="4886325"/>
            <a:ext cx="1587" cy="24447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75" name="Text Box 17"/>
          <p:cNvSpPr txBox="1">
            <a:spLocks noChangeArrowheads="1"/>
          </p:cNvSpPr>
          <p:nvPr/>
        </p:nvSpPr>
        <p:spPr bwMode="auto">
          <a:xfrm>
            <a:off x="7288213" y="2855913"/>
            <a:ext cx="1771650" cy="2160587"/>
          </a:xfrm>
          <a:prstGeom prst="rect">
            <a:avLst/>
          </a:prstGeom>
          <a:solidFill>
            <a:srgbClr val="FFCC00"/>
          </a:solidFill>
          <a:ln w="9360">
            <a:solidFill>
              <a:srgbClr val="969696"/>
            </a:solidFill>
            <a:miter lim="800000"/>
            <a:headEnd/>
            <a:tailEnd/>
          </a:ln>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Clr>
                <a:srgbClr val="003300"/>
              </a:buClr>
              <a:buFont typeface="Arial" pitchFamily="34" charset="0"/>
              <a:buNone/>
            </a:pPr>
            <a:r>
              <a:rPr lang="en-US" sz="1200" b="1">
                <a:solidFill>
                  <a:srgbClr val="003300"/>
                </a:solidFill>
                <a:latin typeface="Arial" pitchFamily="34" charset="0"/>
              </a:rPr>
              <a:t>Work Group (1, 0)</a:t>
            </a:r>
            <a:r>
              <a:rPr lang="ar-SA" sz="1200" b="1">
                <a:solidFill>
                  <a:srgbClr val="003300"/>
                </a:solidFill>
                <a:latin typeface="Arial" pitchFamily="34" charset="0"/>
                <a:cs typeface="Arial" pitchFamily="34" charset="0"/>
              </a:rPr>
              <a:t>‏</a:t>
            </a:r>
            <a:endParaRPr lang="en-US" sz="1200" b="1">
              <a:solidFill>
                <a:srgbClr val="003300"/>
              </a:solidFill>
              <a:latin typeface="Arial" pitchFamily="34" charset="0"/>
            </a:endParaRPr>
          </a:p>
        </p:txBody>
      </p:sp>
      <p:sp>
        <p:nvSpPr>
          <p:cNvPr id="45076" name="Text Box 18"/>
          <p:cNvSpPr txBox="1">
            <a:spLocks noChangeArrowheads="1"/>
          </p:cNvSpPr>
          <p:nvPr/>
        </p:nvSpPr>
        <p:spPr bwMode="auto">
          <a:xfrm>
            <a:off x="7335838" y="3365500"/>
            <a:ext cx="1684337" cy="349250"/>
          </a:xfrm>
          <a:prstGeom prst="rect">
            <a:avLst/>
          </a:prstGeom>
          <a:solidFill>
            <a:srgbClr val="FF6600"/>
          </a:solidFill>
          <a:ln w="9360">
            <a:solidFill>
              <a:srgbClr val="969696"/>
            </a:solidFill>
            <a:miter lim="800000"/>
            <a:headEnd/>
            <a:tailEnd/>
          </a:ln>
        </p:spPr>
        <p:txBody>
          <a:bodyPr lIns="0" tIns="9144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local Memory</a:t>
            </a:r>
          </a:p>
        </p:txBody>
      </p:sp>
      <p:sp>
        <p:nvSpPr>
          <p:cNvPr id="45077" name="Text Box 19"/>
          <p:cNvSpPr txBox="1">
            <a:spLocks noChangeArrowheads="1"/>
          </p:cNvSpPr>
          <p:nvPr/>
        </p:nvSpPr>
        <p:spPr bwMode="auto">
          <a:xfrm>
            <a:off x="7327900" y="4394200"/>
            <a:ext cx="820738" cy="487363"/>
          </a:xfrm>
          <a:prstGeom prst="rect">
            <a:avLst/>
          </a:prstGeom>
          <a:solidFill>
            <a:srgbClr val="99FF66"/>
          </a:solidFill>
          <a:ln w="9360">
            <a:solidFill>
              <a:srgbClr val="969696"/>
            </a:solidFill>
            <a:miter lim="800000"/>
            <a:headEnd/>
            <a:tailEnd/>
          </a:ln>
        </p:spPr>
        <p:txBody>
          <a:bodyPr lIns="0" tIns="14616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Thread (0, 0)</a:t>
            </a:r>
            <a:r>
              <a:rPr lang="ar-SA" sz="1000" b="1">
                <a:solidFill>
                  <a:srgbClr val="003300"/>
                </a:solidFill>
                <a:latin typeface="Arial" pitchFamily="34" charset="0"/>
                <a:cs typeface="Arial" pitchFamily="34" charset="0"/>
              </a:rPr>
              <a:t>‏</a:t>
            </a:r>
            <a:endParaRPr lang="en-US" sz="1000" b="1">
              <a:solidFill>
                <a:srgbClr val="003300"/>
              </a:solidFill>
              <a:latin typeface="Arial" pitchFamily="34" charset="0"/>
            </a:endParaRPr>
          </a:p>
        </p:txBody>
      </p:sp>
      <p:sp>
        <p:nvSpPr>
          <p:cNvPr id="45078" name="Text Box 20"/>
          <p:cNvSpPr txBox="1">
            <a:spLocks noChangeArrowheads="1"/>
          </p:cNvSpPr>
          <p:nvPr/>
        </p:nvSpPr>
        <p:spPr bwMode="auto">
          <a:xfrm>
            <a:off x="7327900" y="3868738"/>
            <a:ext cx="620713" cy="298450"/>
          </a:xfrm>
          <a:prstGeom prst="rect">
            <a:avLst/>
          </a:prstGeom>
          <a:solidFill>
            <a:srgbClr val="FF6600"/>
          </a:solidFill>
          <a:ln w="9360">
            <a:solidFill>
              <a:srgbClr val="969696"/>
            </a:solidFill>
            <a:miter lim="800000"/>
            <a:headEnd/>
            <a:tailEnd/>
          </a:ln>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private</a:t>
            </a:r>
          </a:p>
        </p:txBody>
      </p:sp>
      <p:sp>
        <p:nvSpPr>
          <p:cNvPr id="45079" name="Line 21"/>
          <p:cNvSpPr>
            <a:spLocks noChangeShapeType="1"/>
          </p:cNvSpPr>
          <p:nvPr/>
        </p:nvSpPr>
        <p:spPr bwMode="auto">
          <a:xfrm flipV="1">
            <a:off x="8045450" y="3714750"/>
            <a:ext cx="3175" cy="671513"/>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80" name="Line 22"/>
          <p:cNvSpPr>
            <a:spLocks noChangeShapeType="1"/>
          </p:cNvSpPr>
          <p:nvPr/>
        </p:nvSpPr>
        <p:spPr bwMode="auto">
          <a:xfrm flipV="1">
            <a:off x="7639050" y="4160838"/>
            <a:ext cx="1588" cy="22542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81" name="Line 23"/>
          <p:cNvSpPr>
            <a:spLocks noChangeShapeType="1"/>
          </p:cNvSpPr>
          <p:nvPr/>
        </p:nvSpPr>
        <p:spPr bwMode="auto">
          <a:xfrm>
            <a:off x="7926388" y="4886325"/>
            <a:ext cx="1587" cy="24447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82" name="Text Box 24"/>
          <p:cNvSpPr txBox="1">
            <a:spLocks noChangeArrowheads="1"/>
          </p:cNvSpPr>
          <p:nvPr/>
        </p:nvSpPr>
        <p:spPr bwMode="auto">
          <a:xfrm>
            <a:off x="8199438" y="4394200"/>
            <a:ext cx="820737" cy="487363"/>
          </a:xfrm>
          <a:prstGeom prst="rect">
            <a:avLst/>
          </a:prstGeom>
          <a:solidFill>
            <a:srgbClr val="99FF66"/>
          </a:solidFill>
          <a:ln w="9360">
            <a:solidFill>
              <a:srgbClr val="969696"/>
            </a:solidFill>
            <a:miter lim="800000"/>
            <a:headEnd/>
            <a:tailEnd/>
          </a:ln>
        </p:spPr>
        <p:txBody>
          <a:bodyPr lIns="0" tIns="14616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Thread (1, 0)</a:t>
            </a:r>
            <a:r>
              <a:rPr lang="ar-SA" sz="1000" b="1">
                <a:solidFill>
                  <a:srgbClr val="003300"/>
                </a:solidFill>
                <a:latin typeface="Arial" pitchFamily="34" charset="0"/>
                <a:cs typeface="Arial" pitchFamily="34" charset="0"/>
              </a:rPr>
              <a:t>‏</a:t>
            </a:r>
            <a:endParaRPr lang="en-US" sz="1000" b="1">
              <a:solidFill>
                <a:srgbClr val="003300"/>
              </a:solidFill>
              <a:latin typeface="Arial" pitchFamily="34" charset="0"/>
            </a:endParaRPr>
          </a:p>
        </p:txBody>
      </p:sp>
      <p:sp>
        <p:nvSpPr>
          <p:cNvPr id="45083" name="Text Box 25"/>
          <p:cNvSpPr txBox="1">
            <a:spLocks noChangeArrowheads="1"/>
          </p:cNvSpPr>
          <p:nvPr/>
        </p:nvSpPr>
        <p:spPr bwMode="auto">
          <a:xfrm>
            <a:off x="8199438" y="3868738"/>
            <a:ext cx="620712" cy="298450"/>
          </a:xfrm>
          <a:prstGeom prst="rect">
            <a:avLst/>
          </a:prstGeom>
          <a:solidFill>
            <a:srgbClr val="FF6600"/>
          </a:solidFill>
          <a:ln w="9360">
            <a:solidFill>
              <a:srgbClr val="969696"/>
            </a:solidFill>
            <a:miter lim="800000"/>
            <a:headEnd/>
            <a:tailEnd/>
          </a:ln>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private</a:t>
            </a:r>
          </a:p>
        </p:txBody>
      </p:sp>
      <p:sp>
        <p:nvSpPr>
          <p:cNvPr id="45084" name="Line 26"/>
          <p:cNvSpPr>
            <a:spLocks noChangeShapeType="1"/>
          </p:cNvSpPr>
          <p:nvPr/>
        </p:nvSpPr>
        <p:spPr bwMode="auto">
          <a:xfrm flipV="1">
            <a:off x="8916988" y="3714750"/>
            <a:ext cx="3175" cy="671513"/>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85" name="Line 27"/>
          <p:cNvSpPr>
            <a:spLocks noChangeShapeType="1"/>
          </p:cNvSpPr>
          <p:nvPr/>
        </p:nvSpPr>
        <p:spPr bwMode="auto">
          <a:xfrm flipV="1">
            <a:off x="8509000" y="4160838"/>
            <a:ext cx="1588" cy="22542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86" name="Line 28"/>
          <p:cNvSpPr>
            <a:spLocks noChangeShapeType="1"/>
          </p:cNvSpPr>
          <p:nvPr/>
        </p:nvSpPr>
        <p:spPr bwMode="auto">
          <a:xfrm>
            <a:off x="8797925" y="4886325"/>
            <a:ext cx="1588" cy="24447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87" name="Text Box 29"/>
          <p:cNvSpPr txBox="1">
            <a:spLocks noChangeArrowheads="1"/>
          </p:cNvSpPr>
          <p:nvPr/>
        </p:nvSpPr>
        <p:spPr bwMode="auto">
          <a:xfrm>
            <a:off x="4572000" y="5126038"/>
            <a:ext cx="563563" cy="430212"/>
          </a:xfrm>
          <a:prstGeom prst="rect">
            <a:avLst/>
          </a:prstGeom>
          <a:solidFill>
            <a:srgbClr val="99CCFF"/>
          </a:solidFill>
          <a:ln w="9360">
            <a:solidFill>
              <a:srgbClr val="969696"/>
            </a:solidFill>
            <a:miter lim="800000"/>
            <a:headEnd/>
            <a:tailEnd/>
          </a:ln>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Clr>
                <a:srgbClr val="003300"/>
              </a:buClr>
              <a:buFont typeface="Arial" pitchFamily="34" charset="0"/>
              <a:buNone/>
            </a:pPr>
            <a:r>
              <a:rPr lang="en-US" sz="1200" b="1">
                <a:solidFill>
                  <a:srgbClr val="003300"/>
                </a:solidFill>
                <a:latin typeface="Arial" pitchFamily="34" charset="0"/>
              </a:rPr>
              <a:t>Host</a:t>
            </a:r>
          </a:p>
        </p:txBody>
      </p:sp>
      <p:sp>
        <p:nvSpPr>
          <p:cNvPr id="45088" name="Line 30"/>
          <p:cNvSpPr>
            <a:spLocks noChangeShapeType="1"/>
          </p:cNvSpPr>
          <p:nvPr/>
        </p:nvSpPr>
        <p:spPr bwMode="auto">
          <a:xfrm>
            <a:off x="5135563" y="5338763"/>
            <a:ext cx="315912" cy="1587"/>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89" name="Line 31"/>
          <p:cNvSpPr>
            <a:spLocks noChangeShapeType="1"/>
          </p:cNvSpPr>
          <p:nvPr/>
        </p:nvSpPr>
        <p:spPr bwMode="auto">
          <a:xfrm>
            <a:off x="3352800" y="1828800"/>
            <a:ext cx="2209800" cy="3352800"/>
          </a:xfrm>
          <a:prstGeom prst="line">
            <a:avLst/>
          </a:prstGeom>
          <a:noFill/>
          <a:ln w="63360">
            <a:solidFill>
              <a:srgbClr val="3333CC"/>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8721298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4"/>
          <p:cNvSpPr>
            <a:spLocks noGrp="1"/>
          </p:cNvSpPr>
          <p:nvPr>
            <p:ph type="ftr" sz="quarter" idx="4294967295"/>
          </p:nvPr>
        </p:nvSpPr>
        <p:spPr>
          <a:xfrm>
            <a:off x="457200" y="6553200"/>
            <a:ext cx="4724400" cy="2286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r>
              <a:rPr lang="en-US" sz="1200" smtClean="0">
                <a:solidFill>
                  <a:schemeClr val="bg1"/>
                </a:solidFill>
              </a:rPr>
              <a:t>© Wen-mei W. Hwu and John Stone, Urbana July 22, 2010</a:t>
            </a:r>
          </a:p>
        </p:txBody>
      </p:sp>
      <p:sp>
        <p:nvSpPr>
          <p:cNvPr id="46083" name="Rectangle 1"/>
          <p:cNvSpPr>
            <a:spLocks noGrp="1" noChangeArrowheads="1"/>
          </p:cNvSpPr>
          <p:nvPr>
            <p:ph type="title"/>
          </p:nvPr>
        </p:nvSpPr>
        <p:spPr>
          <a:xfrm>
            <a:off x="838200" y="0"/>
            <a:ext cx="83058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mtClean="0"/>
              <a:t>OpenCL Device Memory Allocation</a:t>
            </a:r>
          </a:p>
        </p:txBody>
      </p:sp>
      <p:sp>
        <p:nvSpPr>
          <p:cNvPr id="15362" name="Rectangle 2"/>
          <p:cNvSpPr>
            <a:spLocks noGrp="1" noChangeArrowheads="1"/>
          </p:cNvSpPr>
          <p:nvPr>
            <p:ph type="body" idx="1"/>
          </p:nvPr>
        </p:nvSpPr>
        <p:spPr>
          <a:xfrm>
            <a:off x="228600" y="1066800"/>
            <a:ext cx="5105400" cy="5259388"/>
          </a:xfrm>
        </p:spPr>
        <p:txBody>
          <a:bodyPr/>
          <a:lstStyle/>
          <a:p>
            <a:pPr>
              <a:defRPr/>
            </a:pPr>
            <a:r>
              <a:rPr lang="en-US" sz="2400" b="1" dirty="0" err="1" smtClean="0"/>
              <a:t>clCreateBuffer</a:t>
            </a:r>
            <a:r>
              <a:rPr lang="en-US" sz="2400" b="1" dirty="0" smtClean="0"/>
              <a:t>(); </a:t>
            </a:r>
          </a:p>
          <a:p>
            <a:pPr lvl="1" eaLnBrk="1" hangingPunct="1">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000" dirty="0" smtClean="0"/>
              <a:t>Allocates object in the device </a:t>
            </a:r>
            <a:r>
              <a:rPr lang="en-US" sz="2000" u="sng" dirty="0" smtClean="0">
                <a:effectLst>
                  <a:outerShdw blurRad="38100" dist="38100" dir="2700000" algn="tl">
                    <a:srgbClr val="C0C0C0"/>
                  </a:outerShdw>
                </a:effectLst>
              </a:rPr>
              <a:t>Global Memory</a:t>
            </a:r>
          </a:p>
          <a:p>
            <a:pPr lvl="1" eaLnBrk="1" hangingPunct="1">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000" dirty="0" smtClean="0"/>
              <a:t>Returns a pointer to the object</a:t>
            </a:r>
          </a:p>
          <a:p>
            <a:pPr lvl="1" eaLnBrk="1" hangingPunct="1">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000" dirty="0" smtClean="0"/>
              <a:t>Requires five parameters</a:t>
            </a:r>
          </a:p>
          <a:p>
            <a:pPr lvl="2" eaLnBrk="1" hangingPunct="1">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1800" dirty="0" err="1" smtClean="0"/>
              <a:t>OpenCL</a:t>
            </a:r>
            <a:r>
              <a:rPr lang="en-US" sz="1800" dirty="0" smtClean="0"/>
              <a:t> context pointer</a:t>
            </a:r>
          </a:p>
          <a:p>
            <a:pPr lvl="2" eaLnBrk="1" hangingPunct="1">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1800" dirty="0" smtClean="0"/>
              <a:t>Flags for access type by device</a:t>
            </a:r>
          </a:p>
          <a:p>
            <a:pPr lvl="2" eaLnBrk="1" hangingPunct="1">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1800" dirty="0" smtClean="0"/>
              <a:t>Size of allocated object</a:t>
            </a:r>
          </a:p>
          <a:p>
            <a:pPr lvl="2" eaLnBrk="1" hangingPunct="1">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1800" dirty="0" smtClean="0"/>
              <a:t>Host memory pointer, if used in copy-from-host mode</a:t>
            </a:r>
          </a:p>
          <a:p>
            <a:pPr lvl="2" eaLnBrk="1" hangingPunct="1">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1800" dirty="0" smtClean="0"/>
              <a:t>Error code</a:t>
            </a:r>
          </a:p>
          <a:p>
            <a:pPr eaLnBrk="1" hangingPunct="1">
              <a:spcBef>
                <a:spcPts val="8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b="1" dirty="0" err="1" smtClean="0"/>
              <a:t>clReleaseMemObject</a:t>
            </a:r>
            <a:r>
              <a:rPr lang="en-US" sz="2400" b="1" dirty="0" smtClean="0"/>
              <a:t>()</a:t>
            </a:r>
            <a:r>
              <a:rPr lang="ar-SA" sz="2400" b="1" dirty="0" smtClean="0">
                <a:cs typeface="Arial" charset="0"/>
              </a:rPr>
              <a:t>‏</a:t>
            </a:r>
            <a:endParaRPr lang="en-US" sz="2400" b="1" dirty="0" smtClean="0"/>
          </a:p>
          <a:p>
            <a:pPr lvl="1" eaLnBrk="1" hangingPunct="1">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000" dirty="0" smtClean="0"/>
              <a:t>Frees object </a:t>
            </a:r>
          </a:p>
          <a:p>
            <a:pPr lvl="2" eaLnBrk="1" hangingPunct="1">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1800" dirty="0" smtClean="0"/>
              <a:t>Pointer to freed object</a:t>
            </a:r>
          </a:p>
        </p:txBody>
      </p:sp>
      <p:sp>
        <p:nvSpPr>
          <p:cNvPr id="46085" name="Text Box 3"/>
          <p:cNvSpPr txBox="1">
            <a:spLocks noChangeArrowheads="1"/>
          </p:cNvSpPr>
          <p:nvPr/>
        </p:nvSpPr>
        <p:spPr bwMode="auto">
          <a:xfrm>
            <a:off x="5402263" y="1751013"/>
            <a:ext cx="3706812" cy="3355975"/>
          </a:xfrm>
          <a:prstGeom prst="rect">
            <a:avLst/>
          </a:prstGeom>
          <a:solidFill>
            <a:srgbClr val="99CCFF"/>
          </a:solidFill>
          <a:ln w="9360">
            <a:solidFill>
              <a:srgbClr val="969696"/>
            </a:solidFill>
            <a:miter lim="800000"/>
            <a:headEnd/>
            <a:tailEnd/>
          </a:ln>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Clr>
                <a:srgbClr val="003300"/>
              </a:buClr>
              <a:buFont typeface="Arial" pitchFamily="34" charset="0"/>
              <a:buNone/>
            </a:pPr>
            <a:r>
              <a:rPr lang="en-US" sz="1200" b="1">
                <a:solidFill>
                  <a:srgbClr val="003300"/>
                </a:solidFill>
                <a:latin typeface="Arial" pitchFamily="34" charset="0"/>
              </a:rPr>
              <a:t>Grid</a:t>
            </a:r>
          </a:p>
        </p:txBody>
      </p:sp>
      <p:sp>
        <p:nvSpPr>
          <p:cNvPr id="46086" name="Text Box 4"/>
          <p:cNvSpPr txBox="1">
            <a:spLocks noChangeArrowheads="1"/>
          </p:cNvSpPr>
          <p:nvPr/>
        </p:nvSpPr>
        <p:spPr bwMode="auto">
          <a:xfrm>
            <a:off x="5453063" y="4519613"/>
            <a:ext cx="3605212" cy="425450"/>
          </a:xfrm>
          <a:prstGeom prst="rect">
            <a:avLst/>
          </a:prstGeom>
          <a:solidFill>
            <a:srgbClr val="FF6600"/>
          </a:solidFill>
          <a:ln w="9360">
            <a:solidFill>
              <a:srgbClr val="969696"/>
            </a:solidFill>
            <a:miter lim="800000"/>
            <a:headEnd/>
            <a:tailEnd/>
          </a:ln>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Clr>
                <a:srgbClr val="003300"/>
              </a:buClr>
              <a:buFont typeface="Arial" pitchFamily="34" charset="0"/>
              <a:buNone/>
            </a:pPr>
            <a:r>
              <a:rPr lang="en-US" sz="1000" b="1">
                <a:solidFill>
                  <a:srgbClr val="003300"/>
                </a:solidFill>
                <a:latin typeface="Arial" pitchFamily="34" charset="0"/>
              </a:rPr>
              <a:t>Global</a:t>
            </a:r>
          </a:p>
          <a:p>
            <a:pPr eaLnBrk="1" hangingPunct="1">
              <a:buClr>
                <a:srgbClr val="003300"/>
              </a:buClr>
              <a:buFont typeface="Arial" pitchFamily="34" charset="0"/>
              <a:buNone/>
            </a:pPr>
            <a:r>
              <a:rPr lang="en-US" sz="1000" b="1">
                <a:solidFill>
                  <a:srgbClr val="003300"/>
                </a:solidFill>
                <a:latin typeface="Arial" pitchFamily="34" charset="0"/>
              </a:rPr>
              <a:t>Memory</a:t>
            </a:r>
          </a:p>
        </p:txBody>
      </p:sp>
      <p:sp>
        <p:nvSpPr>
          <p:cNvPr id="46087" name="Text Box 5"/>
          <p:cNvSpPr txBox="1">
            <a:spLocks noChangeArrowheads="1"/>
          </p:cNvSpPr>
          <p:nvPr/>
        </p:nvSpPr>
        <p:spPr bwMode="auto">
          <a:xfrm>
            <a:off x="5451475" y="2244725"/>
            <a:ext cx="1771650" cy="2160588"/>
          </a:xfrm>
          <a:prstGeom prst="rect">
            <a:avLst/>
          </a:prstGeom>
          <a:solidFill>
            <a:srgbClr val="FFCC00"/>
          </a:solidFill>
          <a:ln w="9360">
            <a:solidFill>
              <a:srgbClr val="969696"/>
            </a:solidFill>
            <a:miter lim="800000"/>
            <a:headEnd/>
            <a:tailEnd/>
          </a:ln>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Clr>
                <a:srgbClr val="003300"/>
              </a:buClr>
              <a:buFont typeface="Arial" pitchFamily="34" charset="0"/>
              <a:buNone/>
            </a:pPr>
            <a:r>
              <a:rPr lang="en-US" sz="1200" b="1">
                <a:solidFill>
                  <a:srgbClr val="003300"/>
                </a:solidFill>
                <a:latin typeface="Arial" pitchFamily="34" charset="0"/>
              </a:rPr>
              <a:t>Block (0, 0)</a:t>
            </a:r>
            <a:r>
              <a:rPr lang="ar-SA" sz="1200" b="1">
                <a:solidFill>
                  <a:srgbClr val="003300"/>
                </a:solidFill>
                <a:latin typeface="Arial" pitchFamily="34" charset="0"/>
                <a:cs typeface="Arial" pitchFamily="34" charset="0"/>
              </a:rPr>
              <a:t>‏</a:t>
            </a:r>
            <a:endParaRPr lang="en-US" sz="1200" b="1">
              <a:solidFill>
                <a:srgbClr val="003300"/>
              </a:solidFill>
              <a:latin typeface="Arial" pitchFamily="34" charset="0"/>
            </a:endParaRPr>
          </a:p>
        </p:txBody>
      </p:sp>
      <p:sp>
        <p:nvSpPr>
          <p:cNvPr id="46088" name="Text Box 6"/>
          <p:cNvSpPr txBox="1">
            <a:spLocks noChangeArrowheads="1"/>
          </p:cNvSpPr>
          <p:nvPr/>
        </p:nvSpPr>
        <p:spPr bwMode="auto">
          <a:xfrm>
            <a:off x="5500688" y="2754313"/>
            <a:ext cx="1682750" cy="349250"/>
          </a:xfrm>
          <a:prstGeom prst="rect">
            <a:avLst/>
          </a:prstGeom>
          <a:solidFill>
            <a:srgbClr val="FF6600"/>
          </a:solidFill>
          <a:ln w="9360">
            <a:solidFill>
              <a:srgbClr val="969696"/>
            </a:solidFill>
            <a:miter lim="800000"/>
            <a:headEnd/>
            <a:tailEnd/>
          </a:ln>
        </p:spPr>
        <p:txBody>
          <a:bodyPr lIns="0" tIns="9144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Shared Memory</a:t>
            </a:r>
          </a:p>
        </p:txBody>
      </p:sp>
      <p:sp>
        <p:nvSpPr>
          <p:cNvPr id="46089" name="Text Box 7"/>
          <p:cNvSpPr txBox="1">
            <a:spLocks noChangeArrowheads="1"/>
          </p:cNvSpPr>
          <p:nvPr/>
        </p:nvSpPr>
        <p:spPr bwMode="auto">
          <a:xfrm>
            <a:off x="5491163" y="3783013"/>
            <a:ext cx="820737" cy="487362"/>
          </a:xfrm>
          <a:prstGeom prst="rect">
            <a:avLst/>
          </a:prstGeom>
          <a:solidFill>
            <a:srgbClr val="99FF66"/>
          </a:solidFill>
          <a:ln w="9360">
            <a:solidFill>
              <a:srgbClr val="969696"/>
            </a:solidFill>
            <a:miter lim="800000"/>
            <a:headEnd/>
            <a:tailEnd/>
          </a:ln>
        </p:spPr>
        <p:txBody>
          <a:bodyPr lIns="0" tIns="14616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Thread (0, 0)</a:t>
            </a:r>
            <a:r>
              <a:rPr lang="ar-SA" sz="1000" b="1">
                <a:solidFill>
                  <a:srgbClr val="003300"/>
                </a:solidFill>
                <a:latin typeface="Arial" pitchFamily="34" charset="0"/>
                <a:cs typeface="Arial" pitchFamily="34" charset="0"/>
              </a:rPr>
              <a:t>‏</a:t>
            </a:r>
            <a:endParaRPr lang="en-US" sz="1000" b="1">
              <a:solidFill>
                <a:srgbClr val="003300"/>
              </a:solidFill>
              <a:latin typeface="Arial" pitchFamily="34" charset="0"/>
            </a:endParaRPr>
          </a:p>
        </p:txBody>
      </p:sp>
      <p:sp>
        <p:nvSpPr>
          <p:cNvPr id="46090" name="Text Box 8"/>
          <p:cNvSpPr txBox="1">
            <a:spLocks noChangeArrowheads="1"/>
          </p:cNvSpPr>
          <p:nvPr/>
        </p:nvSpPr>
        <p:spPr bwMode="auto">
          <a:xfrm>
            <a:off x="5491163" y="3257550"/>
            <a:ext cx="622300" cy="298450"/>
          </a:xfrm>
          <a:prstGeom prst="rect">
            <a:avLst/>
          </a:prstGeom>
          <a:solidFill>
            <a:srgbClr val="FF6600"/>
          </a:solidFill>
          <a:ln w="9360">
            <a:solidFill>
              <a:srgbClr val="969696"/>
            </a:solidFill>
            <a:miter lim="800000"/>
            <a:headEnd/>
            <a:tailEnd/>
          </a:ln>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Registers</a:t>
            </a:r>
          </a:p>
        </p:txBody>
      </p:sp>
      <p:sp>
        <p:nvSpPr>
          <p:cNvPr id="46091" name="Line 9"/>
          <p:cNvSpPr>
            <a:spLocks noChangeShapeType="1"/>
          </p:cNvSpPr>
          <p:nvPr/>
        </p:nvSpPr>
        <p:spPr bwMode="auto">
          <a:xfrm flipV="1">
            <a:off x="6210300" y="3103563"/>
            <a:ext cx="3175" cy="671512"/>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092" name="Line 10"/>
          <p:cNvSpPr>
            <a:spLocks noChangeShapeType="1"/>
          </p:cNvSpPr>
          <p:nvPr/>
        </p:nvSpPr>
        <p:spPr bwMode="auto">
          <a:xfrm flipV="1">
            <a:off x="5802313" y="3549650"/>
            <a:ext cx="1587" cy="22542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093" name="Line 11"/>
          <p:cNvSpPr>
            <a:spLocks noChangeShapeType="1"/>
          </p:cNvSpPr>
          <p:nvPr/>
        </p:nvSpPr>
        <p:spPr bwMode="auto">
          <a:xfrm>
            <a:off x="6089650" y="4275138"/>
            <a:ext cx="1588" cy="24447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094" name="Text Box 12"/>
          <p:cNvSpPr txBox="1">
            <a:spLocks noChangeArrowheads="1"/>
          </p:cNvSpPr>
          <p:nvPr/>
        </p:nvSpPr>
        <p:spPr bwMode="auto">
          <a:xfrm>
            <a:off x="6362700" y="3783013"/>
            <a:ext cx="820738" cy="487362"/>
          </a:xfrm>
          <a:prstGeom prst="rect">
            <a:avLst/>
          </a:prstGeom>
          <a:solidFill>
            <a:srgbClr val="99FF66"/>
          </a:solidFill>
          <a:ln w="9360">
            <a:solidFill>
              <a:srgbClr val="969696"/>
            </a:solidFill>
            <a:miter lim="800000"/>
            <a:headEnd/>
            <a:tailEnd/>
          </a:ln>
        </p:spPr>
        <p:txBody>
          <a:bodyPr lIns="0" tIns="14616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Thread (1, 0)</a:t>
            </a:r>
            <a:r>
              <a:rPr lang="ar-SA" sz="1000" b="1">
                <a:solidFill>
                  <a:srgbClr val="003300"/>
                </a:solidFill>
                <a:latin typeface="Arial" pitchFamily="34" charset="0"/>
                <a:cs typeface="Arial" pitchFamily="34" charset="0"/>
              </a:rPr>
              <a:t>‏</a:t>
            </a:r>
            <a:endParaRPr lang="en-US" sz="1000" b="1">
              <a:solidFill>
                <a:srgbClr val="003300"/>
              </a:solidFill>
              <a:latin typeface="Arial" pitchFamily="34" charset="0"/>
            </a:endParaRPr>
          </a:p>
        </p:txBody>
      </p:sp>
      <p:sp>
        <p:nvSpPr>
          <p:cNvPr id="46095" name="Text Box 13"/>
          <p:cNvSpPr txBox="1">
            <a:spLocks noChangeArrowheads="1"/>
          </p:cNvSpPr>
          <p:nvPr/>
        </p:nvSpPr>
        <p:spPr bwMode="auto">
          <a:xfrm>
            <a:off x="6362700" y="3257550"/>
            <a:ext cx="620713" cy="298450"/>
          </a:xfrm>
          <a:prstGeom prst="rect">
            <a:avLst/>
          </a:prstGeom>
          <a:solidFill>
            <a:srgbClr val="FF6600"/>
          </a:solidFill>
          <a:ln w="9360">
            <a:solidFill>
              <a:srgbClr val="969696"/>
            </a:solidFill>
            <a:miter lim="800000"/>
            <a:headEnd/>
            <a:tailEnd/>
          </a:ln>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Registers</a:t>
            </a:r>
          </a:p>
        </p:txBody>
      </p:sp>
      <p:sp>
        <p:nvSpPr>
          <p:cNvPr id="46096" name="Line 14"/>
          <p:cNvSpPr>
            <a:spLocks noChangeShapeType="1"/>
          </p:cNvSpPr>
          <p:nvPr/>
        </p:nvSpPr>
        <p:spPr bwMode="auto">
          <a:xfrm flipV="1">
            <a:off x="7080250" y="3103563"/>
            <a:ext cx="3175" cy="671512"/>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097" name="Line 15"/>
          <p:cNvSpPr>
            <a:spLocks noChangeShapeType="1"/>
          </p:cNvSpPr>
          <p:nvPr/>
        </p:nvSpPr>
        <p:spPr bwMode="auto">
          <a:xfrm flipV="1">
            <a:off x="6673850" y="3549650"/>
            <a:ext cx="1588" cy="22542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098" name="Line 16"/>
          <p:cNvSpPr>
            <a:spLocks noChangeShapeType="1"/>
          </p:cNvSpPr>
          <p:nvPr/>
        </p:nvSpPr>
        <p:spPr bwMode="auto">
          <a:xfrm>
            <a:off x="6961188" y="4275138"/>
            <a:ext cx="1587" cy="24447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099" name="Text Box 17"/>
          <p:cNvSpPr txBox="1">
            <a:spLocks noChangeArrowheads="1"/>
          </p:cNvSpPr>
          <p:nvPr/>
        </p:nvSpPr>
        <p:spPr bwMode="auto">
          <a:xfrm>
            <a:off x="7288213" y="2244725"/>
            <a:ext cx="1771650" cy="2160588"/>
          </a:xfrm>
          <a:prstGeom prst="rect">
            <a:avLst/>
          </a:prstGeom>
          <a:solidFill>
            <a:srgbClr val="FFCC00"/>
          </a:solidFill>
          <a:ln w="9360">
            <a:solidFill>
              <a:srgbClr val="969696"/>
            </a:solidFill>
            <a:miter lim="800000"/>
            <a:headEnd/>
            <a:tailEnd/>
          </a:ln>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Clr>
                <a:srgbClr val="003300"/>
              </a:buClr>
              <a:buFont typeface="Arial" pitchFamily="34" charset="0"/>
              <a:buNone/>
            </a:pPr>
            <a:r>
              <a:rPr lang="en-US" sz="1200" b="1">
                <a:solidFill>
                  <a:srgbClr val="003300"/>
                </a:solidFill>
                <a:latin typeface="Arial" pitchFamily="34" charset="0"/>
              </a:rPr>
              <a:t>Block (1, 0)</a:t>
            </a:r>
            <a:r>
              <a:rPr lang="ar-SA" sz="1200" b="1">
                <a:solidFill>
                  <a:srgbClr val="003300"/>
                </a:solidFill>
                <a:latin typeface="Arial" pitchFamily="34" charset="0"/>
                <a:cs typeface="Arial" pitchFamily="34" charset="0"/>
              </a:rPr>
              <a:t>‏</a:t>
            </a:r>
            <a:endParaRPr lang="en-US" sz="1200" b="1">
              <a:solidFill>
                <a:srgbClr val="003300"/>
              </a:solidFill>
              <a:latin typeface="Arial" pitchFamily="34" charset="0"/>
            </a:endParaRPr>
          </a:p>
        </p:txBody>
      </p:sp>
      <p:sp>
        <p:nvSpPr>
          <p:cNvPr id="46100" name="Text Box 18"/>
          <p:cNvSpPr txBox="1">
            <a:spLocks noChangeArrowheads="1"/>
          </p:cNvSpPr>
          <p:nvPr/>
        </p:nvSpPr>
        <p:spPr bwMode="auto">
          <a:xfrm>
            <a:off x="7335838" y="2754313"/>
            <a:ext cx="1684337" cy="349250"/>
          </a:xfrm>
          <a:prstGeom prst="rect">
            <a:avLst/>
          </a:prstGeom>
          <a:solidFill>
            <a:srgbClr val="FF6600"/>
          </a:solidFill>
          <a:ln w="9360">
            <a:solidFill>
              <a:srgbClr val="969696"/>
            </a:solidFill>
            <a:miter lim="800000"/>
            <a:headEnd/>
            <a:tailEnd/>
          </a:ln>
        </p:spPr>
        <p:txBody>
          <a:bodyPr lIns="0" tIns="9144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Shared Memory</a:t>
            </a:r>
          </a:p>
        </p:txBody>
      </p:sp>
      <p:sp>
        <p:nvSpPr>
          <p:cNvPr id="46101" name="Text Box 19"/>
          <p:cNvSpPr txBox="1">
            <a:spLocks noChangeArrowheads="1"/>
          </p:cNvSpPr>
          <p:nvPr/>
        </p:nvSpPr>
        <p:spPr bwMode="auto">
          <a:xfrm>
            <a:off x="7327900" y="3783013"/>
            <a:ext cx="820738" cy="487362"/>
          </a:xfrm>
          <a:prstGeom prst="rect">
            <a:avLst/>
          </a:prstGeom>
          <a:solidFill>
            <a:srgbClr val="99FF66"/>
          </a:solidFill>
          <a:ln w="9360">
            <a:solidFill>
              <a:srgbClr val="969696"/>
            </a:solidFill>
            <a:miter lim="800000"/>
            <a:headEnd/>
            <a:tailEnd/>
          </a:ln>
        </p:spPr>
        <p:txBody>
          <a:bodyPr lIns="0" tIns="14616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Thread (0, 0)</a:t>
            </a:r>
            <a:r>
              <a:rPr lang="ar-SA" sz="1000" b="1">
                <a:solidFill>
                  <a:srgbClr val="003300"/>
                </a:solidFill>
                <a:latin typeface="Arial" pitchFamily="34" charset="0"/>
                <a:cs typeface="Arial" pitchFamily="34" charset="0"/>
              </a:rPr>
              <a:t>‏</a:t>
            </a:r>
            <a:endParaRPr lang="en-US" sz="1000" b="1">
              <a:solidFill>
                <a:srgbClr val="003300"/>
              </a:solidFill>
              <a:latin typeface="Arial" pitchFamily="34" charset="0"/>
            </a:endParaRPr>
          </a:p>
        </p:txBody>
      </p:sp>
      <p:sp>
        <p:nvSpPr>
          <p:cNvPr id="46102" name="Text Box 20"/>
          <p:cNvSpPr txBox="1">
            <a:spLocks noChangeArrowheads="1"/>
          </p:cNvSpPr>
          <p:nvPr/>
        </p:nvSpPr>
        <p:spPr bwMode="auto">
          <a:xfrm>
            <a:off x="7327900" y="3257550"/>
            <a:ext cx="620713" cy="298450"/>
          </a:xfrm>
          <a:prstGeom prst="rect">
            <a:avLst/>
          </a:prstGeom>
          <a:solidFill>
            <a:srgbClr val="FF6600"/>
          </a:solidFill>
          <a:ln w="9360">
            <a:solidFill>
              <a:srgbClr val="969696"/>
            </a:solidFill>
            <a:miter lim="800000"/>
            <a:headEnd/>
            <a:tailEnd/>
          </a:ln>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Registers</a:t>
            </a:r>
          </a:p>
        </p:txBody>
      </p:sp>
      <p:sp>
        <p:nvSpPr>
          <p:cNvPr id="46103" name="Line 21"/>
          <p:cNvSpPr>
            <a:spLocks noChangeShapeType="1"/>
          </p:cNvSpPr>
          <p:nvPr/>
        </p:nvSpPr>
        <p:spPr bwMode="auto">
          <a:xfrm flipV="1">
            <a:off x="8045450" y="3103563"/>
            <a:ext cx="3175" cy="671512"/>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04" name="Line 22"/>
          <p:cNvSpPr>
            <a:spLocks noChangeShapeType="1"/>
          </p:cNvSpPr>
          <p:nvPr/>
        </p:nvSpPr>
        <p:spPr bwMode="auto">
          <a:xfrm flipV="1">
            <a:off x="7639050" y="3549650"/>
            <a:ext cx="1588" cy="22542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05" name="Line 23"/>
          <p:cNvSpPr>
            <a:spLocks noChangeShapeType="1"/>
          </p:cNvSpPr>
          <p:nvPr/>
        </p:nvSpPr>
        <p:spPr bwMode="auto">
          <a:xfrm>
            <a:off x="7926388" y="4275138"/>
            <a:ext cx="1587" cy="24447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06" name="Text Box 24"/>
          <p:cNvSpPr txBox="1">
            <a:spLocks noChangeArrowheads="1"/>
          </p:cNvSpPr>
          <p:nvPr/>
        </p:nvSpPr>
        <p:spPr bwMode="auto">
          <a:xfrm>
            <a:off x="8199438" y="3783013"/>
            <a:ext cx="820737" cy="487362"/>
          </a:xfrm>
          <a:prstGeom prst="rect">
            <a:avLst/>
          </a:prstGeom>
          <a:solidFill>
            <a:srgbClr val="99FF66"/>
          </a:solidFill>
          <a:ln w="9360">
            <a:solidFill>
              <a:srgbClr val="969696"/>
            </a:solidFill>
            <a:miter lim="800000"/>
            <a:headEnd/>
            <a:tailEnd/>
          </a:ln>
        </p:spPr>
        <p:txBody>
          <a:bodyPr lIns="0" tIns="14616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Thread (1, 0)</a:t>
            </a:r>
            <a:r>
              <a:rPr lang="ar-SA" sz="1000" b="1">
                <a:solidFill>
                  <a:srgbClr val="003300"/>
                </a:solidFill>
                <a:latin typeface="Arial" pitchFamily="34" charset="0"/>
                <a:cs typeface="Arial" pitchFamily="34" charset="0"/>
              </a:rPr>
              <a:t>‏</a:t>
            </a:r>
            <a:endParaRPr lang="en-US" sz="1000" b="1">
              <a:solidFill>
                <a:srgbClr val="003300"/>
              </a:solidFill>
              <a:latin typeface="Arial" pitchFamily="34" charset="0"/>
            </a:endParaRPr>
          </a:p>
        </p:txBody>
      </p:sp>
      <p:sp>
        <p:nvSpPr>
          <p:cNvPr id="46107" name="Text Box 25"/>
          <p:cNvSpPr txBox="1">
            <a:spLocks noChangeArrowheads="1"/>
          </p:cNvSpPr>
          <p:nvPr/>
        </p:nvSpPr>
        <p:spPr bwMode="auto">
          <a:xfrm>
            <a:off x="8199438" y="3257550"/>
            <a:ext cx="620712" cy="298450"/>
          </a:xfrm>
          <a:prstGeom prst="rect">
            <a:avLst/>
          </a:prstGeom>
          <a:solidFill>
            <a:srgbClr val="FF6600"/>
          </a:solidFill>
          <a:ln w="9360">
            <a:solidFill>
              <a:srgbClr val="969696"/>
            </a:solidFill>
            <a:miter lim="800000"/>
            <a:headEnd/>
            <a:tailEnd/>
          </a:ln>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Registers</a:t>
            </a:r>
          </a:p>
        </p:txBody>
      </p:sp>
      <p:sp>
        <p:nvSpPr>
          <p:cNvPr id="46108" name="Line 26"/>
          <p:cNvSpPr>
            <a:spLocks noChangeShapeType="1"/>
          </p:cNvSpPr>
          <p:nvPr/>
        </p:nvSpPr>
        <p:spPr bwMode="auto">
          <a:xfrm flipV="1">
            <a:off x="8916988" y="3103563"/>
            <a:ext cx="3175" cy="671512"/>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09" name="Line 27"/>
          <p:cNvSpPr>
            <a:spLocks noChangeShapeType="1"/>
          </p:cNvSpPr>
          <p:nvPr/>
        </p:nvSpPr>
        <p:spPr bwMode="auto">
          <a:xfrm flipV="1">
            <a:off x="8509000" y="3549650"/>
            <a:ext cx="1588" cy="22542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10" name="Line 28"/>
          <p:cNvSpPr>
            <a:spLocks noChangeShapeType="1"/>
          </p:cNvSpPr>
          <p:nvPr/>
        </p:nvSpPr>
        <p:spPr bwMode="auto">
          <a:xfrm>
            <a:off x="8797925" y="4275138"/>
            <a:ext cx="1588" cy="24447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11" name="Text Box 29"/>
          <p:cNvSpPr txBox="1">
            <a:spLocks noChangeArrowheads="1"/>
          </p:cNvSpPr>
          <p:nvPr/>
        </p:nvSpPr>
        <p:spPr bwMode="auto">
          <a:xfrm>
            <a:off x="5562600" y="5486400"/>
            <a:ext cx="563563" cy="430213"/>
          </a:xfrm>
          <a:prstGeom prst="rect">
            <a:avLst/>
          </a:prstGeom>
          <a:solidFill>
            <a:srgbClr val="99CCFF"/>
          </a:solidFill>
          <a:ln w="9360">
            <a:solidFill>
              <a:srgbClr val="969696"/>
            </a:solidFill>
            <a:miter lim="800000"/>
            <a:headEnd/>
            <a:tailEnd/>
          </a:ln>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Clr>
                <a:srgbClr val="003300"/>
              </a:buClr>
              <a:buFont typeface="Arial" pitchFamily="34" charset="0"/>
              <a:buNone/>
            </a:pPr>
            <a:r>
              <a:rPr lang="en-US" sz="1200" b="1">
                <a:solidFill>
                  <a:srgbClr val="003300"/>
                </a:solidFill>
                <a:latin typeface="Arial" pitchFamily="34" charset="0"/>
              </a:rPr>
              <a:t>Host</a:t>
            </a:r>
          </a:p>
        </p:txBody>
      </p:sp>
      <p:sp>
        <p:nvSpPr>
          <p:cNvPr id="46112" name="Line 30"/>
          <p:cNvSpPr>
            <a:spLocks noChangeShapeType="1"/>
          </p:cNvSpPr>
          <p:nvPr/>
        </p:nvSpPr>
        <p:spPr bwMode="auto">
          <a:xfrm>
            <a:off x="5867400" y="5105400"/>
            <a:ext cx="0" cy="381000"/>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13" name="Line 31"/>
          <p:cNvSpPr>
            <a:spLocks noChangeShapeType="1"/>
          </p:cNvSpPr>
          <p:nvPr/>
        </p:nvSpPr>
        <p:spPr bwMode="auto">
          <a:xfrm>
            <a:off x="4419600" y="1905000"/>
            <a:ext cx="1143000" cy="2667000"/>
          </a:xfrm>
          <a:prstGeom prst="line">
            <a:avLst/>
          </a:prstGeom>
          <a:noFill/>
          <a:ln w="63360">
            <a:solidFill>
              <a:srgbClr val="3333CC"/>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6999759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oter Placeholder 4"/>
          <p:cNvSpPr>
            <a:spLocks noGrp="1"/>
          </p:cNvSpPr>
          <p:nvPr>
            <p:ph type="ftr" sz="quarter" idx="4294967295"/>
          </p:nvPr>
        </p:nvSpPr>
        <p:spPr>
          <a:xfrm>
            <a:off x="457200" y="6553200"/>
            <a:ext cx="4724400" cy="2286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r>
              <a:rPr lang="en-US" sz="1200" smtClean="0">
                <a:solidFill>
                  <a:schemeClr val="bg1"/>
                </a:solidFill>
              </a:rPr>
              <a:t>© Wen-mei W. Hwu and John Stone, Urbana July 22, 2010</a:t>
            </a:r>
          </a:p>
        </p:txBody>
      </p:sp>
      <p:sp>
        <p:nvSpPr>
          <p:cNvPr id="47107" name="Rectangle 1"/>
          <p:cNvSpPr>
            <a:spLocks noGrp="1" noChangeArrowheads="1"/>
          </p:cNvSpPr>
          <p:nvPr>
            <p:ph type="title"/>
          </p:nvPr>
        </p:nvSpPr>
        <p:spPr>
          <a:xfrm>
            <a:off x="228600" y="0"/>
            <a:ext cx="89154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smtClean="0"/>
              <a:t>OpenCL Device Memory Allocation (cont.)</a:t>
            </a:r>
            <a:r>
              <a:rPr lang="ar-SA" sz="3600" smtClean="0"/>
              <a:t>‏</a:t>
            </a:r>
            <a:endParaRPr lang="en-US" sz="3600" smtClean="0"/>
          </a:p>
        </p:txBody>
      </p:sp>
      <p:sp>
        <p:nvSpPr>
          <p:cNvPr id="47108" name="Rectangle 2"/>
          <p:cNvSpPr>
            <a:spLocks noGrp="1" noChangeArrowheads="1"/>
          </p:cNvSpPr>
          <p:nvPr>
            <p:ph type="body" idx="1"/>
          </p:nvPr>
        </p:nvSpPr>
        <p:spPr>
          <a:xfrm>
            <a:off x="685800" y="1143000"/>
            <a:ext cx="8229600" cy="2209800"/>
          </a:xfrm>
        </p:spPr>
        <p:txBody>
          <a:bodyPr/>
          <a:lstStyle/>
          <a:p>
            <a:pPr eaLnBrk="1" hangingPunct="1">
              <a:spcBef>
                <a:spcPts val="8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dirty="0" smtClean="0"/>
              <a:t>Code example: </a:t>
            </a:r>
          </a:p>
          <a:p>
            <a:pPr lvl="1" eaLnBrk="1" hangingPunct="1">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smtClean="0"/>
              <a:t>Allocate a  1024 single precision float array</a:t>
            </a:r>
          </a:p>
          <a:p>
            <a:pPr lvl="1" eaLnBrk="1" hangingPunct="1">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smtClean="0"/>
              <a:t>Attach the allocated storage to </a:t>
            </a:r>
            <a:r>
              <a:rPr lang="en-US" sz="2800" dirty="0" err="1" smtClean="0"/>
              <a:t>d_a</a:t>
            </a:r>
            <a:endParaRPr lang="en-US" sz="2800" dirty="0" smtClean="0"/>
          </a:p>
          <a:p>
            <a:pPr lvl="1" eaLnBrk="1" hangingPunct="1">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smtClean="0"/>
              <a:t>“d_” is often used to indicate a device data structure</a:t>
            </a:r>
          </a:p>
        </p:txBody>
      </p:sp>
      <p:sp>
        <p:nvSpPr>
          <p:cNvPr id="31749" name="Text Box 3"/>
          <p:cNvSpPr txBox="1">
            <a:spLocks noChangeArrowheads="1"/>
          </p:cNvSpPr>
          <p:nvPr/>
        </p:nvSpPr>
        <p:spPr bwMode="auto">
          <a:xfrm>
            <a:off x="152400" y="4038600"/>
            <a:ext cx="8991600" cy="1969386"/>
          </a:xfrm>
          <a:prstGeom prst="rect">
            <a:avLst/>
          </a:prstGeom>
          <a:noFill/>
          <a:ln w="9525">
            <a:noFill/>
            <a:round/>
            <a:headEnd/>
            <a:tailEnd/>
          </a:ln>
        </p:spPr>
        <p:txBody>
          <a:bodyPr wrap="square" lIns="90000" tIns="46800" rIns="90000" bIns="46800">
            <a:spAutoFit/>
          </a:bodyPr>
          <a:lstStyle/>
          <a:p>
            <a:pPr indent="460375">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2000" dirty="0">
                <a:solidFill>
                  <a:srgbClr val="000000"/>
                </a:solidFill>
                <a:latin typeface="Arial" charset="0"/>
              </a:rPr>
              <a:t>VECTOR_SIZE = 1024;</a:t>
            </a:r>
          </a:p>
          <a:p>
            <a:pPr indent="460375">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2000" b="1" dirty="0" err="1">
                <a:solidFill>
                  <a:srgbClr val="000000"/>
                </a:solidFill>
                <a:latin typeface="Arial" charset="0"/>
              </a:rPr>
              <a:t>cl_mem</a:t>
            </a:r>
            <a:r>
              <a:rPr lang="en-US" sz="2000" b="1" dirty="0">
                <a:solidFill>
                  <a:srgbClr val="000000"/>
                </a:solidFill>
                <a:latin typeface="Arial" charset="0"/>
              </a:rPr>
              <a:t> </a:t>
            </a:r>
            <a:r>
              <a:rPr lang="en-US" sz="2000" b="1" dirty="0" err="1">
                <a:solidFill>
                  <a:srgbClr val="000000"/>
                </a:solidFill>
                <a:latin typeface="Arial" charset="0"/>
              </a:rPr>
              <a:t>d_a</a:t>
            </a:r>
            <a:r>
              <a:rPr lang="en-US" sz="2000" b="1" dirty="0">
                <a:solidFill>
                  <a:srgbClr val="000000"/>
                </a:solidFill>
                <a:latin typeface="Arial" charset="0"/>
              </a:rPr>
              <a:t>;</a:t>
            </a:r>
          </a:p>
          <a:p>
            <a:pPr indent="460375">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2000" dirty="0" err="1">
                <a:solidFill>
                  <a:srgbClr val="000000"/>
                </a:solidFill>
                <a:latin typeface="Arial" charset="0"/>
              </a:rPr>
              <a:t>int</a:t>
            </a:r>
            <a:r>
              <a:rPr lang="en-US" sz="2000" dirty="0">
                <a:solidFill>
                  <a:srgbClr val="000000"/>
                </a:solidFill>
                <a:latin typeface="Arial" charset="0"/>
              </a:rPr>
              <a:t> size = VECTOR_SIZE* </a:t>
            </a:r>
            <a:r>
              <a:rPr lang="en-US" sz="2000" dirty="0" err="1">
                <a:solidFill>
                  <a:srgbClr val="000000"/>
                </a:solidFill>
                <a:latin typeface="Arial" charset="0"/>
              </a:rPr>
              <a:t>sizeof</a:t>
            </a:r>
            <a:r>
              <a:rPr lang="en-US" sz="2000" dirty="0">
                <a:solidFill>
                  <a:srgbClr val="000000"/>
                </a:solidFill>
                <a:latin typeface="Arial" charset="0"/>
              </a:rPr>
              <a:t>(float);</a:t>
            </a:r>
          </a:p>
          <a:p>
            <a:pPr indent="460375">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sz="2000" b="1" dirty="0">
              <a:solidFill>
                <a:srgbClr val="000000"/>
              </a:solidFill>
              <a:latin typeface="Arial" charset="0"/>
            </a:endParaRPr>
          </a:p>
          <a:p>
            <a:pPr marL="914400" indent="-454025">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2000" b="1" dirty="0" err="1">
                <a:solidFill>
                  <a:srgbClr val="000000"/>
                </a:solidFill>
                <a:latin typeface="Arial" charset="0"/>
              </a:rPr>
              <a:t>d_a</a:t>
            </a:r>
            <a:r>
              <a:rPr lang="en-US" sz="2000" b="1" dirty="0">
                <a:solidFill>
                  <a:srgbClr val="000000"/>
                </a:solidFill>
                <a:latin typeface="Arial" charset="0"/>
              </a:rPr>
              <a:t> = </a:t>
            </a:r>
            <a:r>
              <a:rPr lang="en-US" sz="2000" b="1" dirty="0" err="1" smtClean="0">
                <a:solidFill>
                  <a:schemeClr val="tx1"/>
                </a:solidFill>
                <a:latin typeface="Arial" pitchFamily="34" charset="0"/>
              </a:rPr>
              <a:t>clCreateBuffe</a:t>
            </a:r>
            <a:r>
              <a:rPr lang="en-US" sz="2000" b="1" dirty="0" smtClean="0">
                <a:solidFill>
                  <a:schemeClr val="tx1"/>
                </a:solidFill>
                <a:latin typeface="Arial" charset="0"/>
              </a:rPr>
              <a:t>(</a:t>
            </a:r>
            <a:r>
              <a:rPr lang="en-US" sz="2000" b="1" dirty="0" err="1" smtClean="0">
                <a:solidFill>
                  <a:schemeClr val="tx1"/>
                </a:solidFill>
                <a:latin typeface="Arial" charset="0"/>
              </a:rPr>
              <a:t>clctx</a:t>
            </a:r>
            <a:r>
              <a:rPr lang="en-US" sz="2000" b="1" dirty="0">
                <a:solidFill>
                  <a:schemeClr val="tx1"/>
                </a:solidFill>
                <a:latin typeface="Arial" charset="0"/>
              </a:rPr>
              <a:t>, </a:t>
            </a:r>
            <a:r>
              <a:rPr lang="en-US" sz="2000" b="1" dirty="0">
                <a:solidFill>
                  <a:schemeClr val="accent2"/>
                </a:solidFill>
                <a:latin typeface="Arial" pitchFamily="34" charset="0"/>
              </a:rPr>
              <a:t>CL_MEM_READ_ONLY, </a:t>
            </a:r>
            <a:r>
              <a:rPr lang="en-US" sz="2000" b="1" dirty="0">
                <a:solidFill>
                  <a:srgbClr val="000000"/>
                </a:solidFill>
                <a:latin typeface="Arial" charset="0"/>
              </a:rPr>
              <a:t>size, NULL, NULL);</a:t>
            </a:r>
          </a:p>
          <a:p>
            <a:pPr indent="460375">
              <a:lnSpc>
                <a:spcPct val="80000"/>
              </a:lnSpc>
              <a:spcBef>
                <a:spcPts val="700"/>
              </a:spcBef>
              <a:buSzPct val="18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2000" b="1" dirty="0" err="1">
                <a:solidFill>
                  <a:srgbClr val="000000"/>
                </a:solidFill>
                <a:latin typeface="Arial" charset="0"/>
              </a:rPr>
              <a:t>clReleaseMemObject</a:t>
            </a:r>
            <a:r>
              <a:rPr lang="en-US" sz="2000" b="1" dirty="0">
                <a:solidFill>
                  <a:srgbClr val="000000"/>
                </a:solidFill>
                <a:latin typeface="Arial" charset="0"/>
              </a:rPr>
              <a:t>(</a:t>
            </a:r>
            <a:r>
              <a:rPr lang="en-US" sz="2000" b="1" dirty="0" err="1">
                <a:solidFill>
                  <a:srgbClr val="000000"/>
                </a:solidFill>
                <a:latin typeface="Arial" charset="0"/>
              </a:rPr>
              <a:t>d_a</a:t>
            </a:r>
            <a:r>
              <a:rPr lang="en-US" sz="2000" b="1" dirty="0">
                <a:solidFill>
                  <a:srgbClr val="000000"/>
                </a:solidFill>
                <a:latin typeface="Arial" charset="0"/>
              </a:rPr>
              <a:t>);</a:t>
            </a:r>
          </a:p>
        </p:txBody>
      </p:sp>
    </p:spTree>
    <p:extLst>
      <p:ext uri="{BB962C8B-B14F-4D97-AF65-F5344CB8AC3E}">
        <p14:creationId xmlns:p14="http://schemas.microsoft.com/office/powerpoint/2010/main" val="26936226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dirty="0" smtClean="0">
                <a:solidFill>
                  <a:srgbClr val="16165D"/>
                </a:solidFill>
              </a:rPr>
              <a:t>Objective</a:t>
            </a:r>
          </a:p>
        </p:txBody>
      </p:sp>
      <p:sp>
        <p:nvSpPr>
          <p:cNvPr id="32771" name="Rectangle 3"/>
          <p:cNvSpPr>
            <a:spLocks noGrp="1" noChangeArrowheads="1"/>
          </p:cNvSpPr>
          <p:nvPr>
            <p:ph type="body" idx="1"/>
          </p:nvPr>
        </p:nvSpPr>
        <p:spPr>
          <a:solidFill>
            <a:schemeClr val="bg1"/>
          </a:solidFill>
        </p:spPr>
        <p:txBody>
          <a:bodyPr/>
          <a:lstStyle/>
          <a:p>
            <a:pPr marL="457200" indent="-457200" eaLnBrk="1" hangingPunct="1"/>
            <a:r>
              <a:rPr lang="en-US" dirty="0" smtClean="0">
                <a:solidFill>
                  <a:srgbClr val="16165D"/>
                </a:solidFill>
              </a:rPr>
              <a:t>To Understand the </a:t>
            </a:r>
            <a:r>
              <a:rPr lang="en-US" dirty="0" err="1" smtClean="0">
                <a:solidFill>
                  <a:srgbClr val="16165D"/>
                </a:solidFill>
              </a:rPr>
              <a:t>OpenCL</a:t>
            </a:r>
            <a:r>
              <a:rPr lang="en-US" dirty="0" smtClean="0">
                <a:solidFill>
                  <a:srgbClr val="16165D"/>
                </a:solidFill>
              </a:rPr>
              <a:t> programming model</a:t>
            </a:r>
          </a:p>
          <a:p>
            <a:pPr marL="857250" lvl="1" indent="-457200" eaLnBrk="1" hangingPunct="1"/>
            <a:r>
              <a:rPr lang="en-US" dirty="0" smtClean="0">
                <a:solidFill>
                  <a:srgbClr val="16165D"/>
                </a:solidFill>
              </a:rPr>
              <a:t>basic concepts and data types</a:t>
            </a:r>
          </a:p>
          <a:p>
            <a:pPr marL="857250" lvl="1" indent="-457200" eaLnBrk="1" hangingPunct="1"/>
            <a:r>
              <a:rPr lang="en-US" dirty="0" err="1" smtClean="0">
                <a:solidFill>
                  <a:srgbClr val="16165D"/>
                </a:solidFill>
              </a:rPr>
              <a:t>OpenCL</a:t>
            </a:r>
            <a:r>
              <a:rPr lang="en-US" dirty="0" smtClean="0">
                <a:solidFill>
                  <a:srgbClr val="16165D"/>
                </a:solidFill>
              </a:rPr>
              <a:t> application programming interface - basic</a:t>
            </a:r>
          </a:p>
          <a:p>
            <a:pPr marL="857250" lvl="1" indent="-457200" eaLnBrk="1" hangingPunct="1"/>
            <a:r>
              <a:rPr lang="en-US" dirty="0" smtClean="0">
                <a:solidFill>
                  <a:srgbClr val="16165D"/>
                </a:solidFill>
              </a:rPr>
              <a:t>Simple examples to illustrate basic concepts </a:t>
            </a:r>
            <a:r>
              <a:rPr lang="en-US" smtClean="0">
                <a:solidFill>
                  <a:srgbClr val="16165D"/>
                </a:solidFill>
              </a:rPr>
              <a:t>and functionalities</a:t>
            </a:r>
            <a:endParaRPr lang="en-US" dirty="0" smtClean="0">
              <a:solidFill>
                <a:srgbClr val="16165D"/>
              </a:solidFill>
            </a:endParaRPr>
          </a:p>
        </p:txBody>
      </p:sp>
      <p:sp>
        <p:nvSpPr>
          <p:cNvPr id="6" name="Footer Placeholder 5"/>
          <p:cNvSpPr>
            <a:spLocks noGrp="1"/>
          </p:cNvSpPr>
          <p:nvPr>
            <p:ph type="ftr" sz="quarter" idx="4294967295"/>
          </p:nvPr>
        </p:nvSpPr>
        <p:spPr>
          <a:xfrm>
            <a:off x="152400" y="6553200"/>
            <a:ext cx="5029200" cy="304800"/>
          </a:xfrm>
          <a:prstGeom prst="rect">
            <a:avLst/>
          </a:prstGeom>
        </p:spPr>
        <p:txBody>
          <a:bodyPr/>
          <a:lstStyle/>
          <a:p>
            <a:pPr>
              <a:defRPr/>
            </a:pPr>
            <a:r>
              <a:rPr lang="en-US"/>
              <a:t>© Wen-mei W. Hwu and John Stone, Urbana July 22, 2010</a:t>
            </a:r>
          </a:p>
        </p:txBody>
      </p:sp>
    </p:spTree>
    <p:extLst>
      <p:ext uri="{BB962C8B-B14F-4D97-AF65-F5344CB8AC3E}">
        <p14:creationId xmlns:p14="http://schemas.microsoft.com/office/powerpoint/2010/main" val="2895446563"/>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25"/>
          <p:cNvSpPr>
            <a:spLocks noChangeArrowheads="1"/>
          </p:cNvSpPr>
          <p:nvPr/>
        </p:nvSpPr>
        <p:spPr bwMode="auto">
          <a:xfrm>
            <a:off x="762000" y="4114800"/>
            <a:ext cx="8229600" cy="2286000"/>
          </a:xfrm>
          <a:prstGeom prst="rect">
            <a:avLst/>
          </a:prstGeom>
          <a:solidFill>
            <a:srgbClr val="EAEAEA"/>
          </a:solidFill>
          <a:ln w="9525">
            <a:solidFill>
              <a:schemeClr val="tx1"/>
            </a:solidFill>
            <a:miter lim="800000"/>
            <a:headEnd/>
            <a:tailEnd/>
          </a:ln>
        </p:spPr>
        <p:txBody>
          <a:bodyPr wrap="none" anchor="ctr"/>
          <a:lstStyle/>
          <a:p>
            <a:endParaRPr lang="en-US" sz="3200"/>
          </a:p>
        </p:txBody>
      </p:sp>
      <p:sp>
        <p:nvSpPr>
          <p:cNvPr id="48131" name="Rectangle 2"/>
          <p:cNvSpPr>
            <a:spLocks noGrp="1" noChangeArrowheads="1"/>
          </p:cNvSpPr>
          <p:nvPr>
            <p:ph type="title"/>
          </p:nvPr>
        </p:nvSpPr>
        <p:spPr>
          <a:xfrm>
            <a:off x="304800" y="457200"/>
            <a:ext cx="8153400" cy="990600"/>
          </a:xfrm>
        </p:spPr>
        <p:txBody>
          <a:bodyPr/>
          <a:lstStyle/>
          <a:p>
            <a:pPr eaLnBrk="1" hangingPunct="1"/>
            <a:r>
              <a:rPr lang="en-US" sz="3600" smtClean="0"/>
              <a:t>OpenCL Device Command Execution</a:t>
            </a:r>
          </a:p>
        </p:txBody>
      </p:sp>
      <p:grpSp>
        <p:nvGrpSpPr>
          <p:cNvPr id="48132" name="Group 74"/>
          <p:cNvGrpSpPr>
            <a:grpSpLocks/>
          </p:cNvGrpSpPr>
          <p:nvPr/>
        </p:nvGrpSpPr>
        <p:grpSpPr bwMode="auto">
          <a:xfrm>
            <a:off x="6029325" y="4343400"/>
            <a:ext cx="2886075" cy="1905000"/>
            <a:chOff x="3600" y="1248"/>
            <a:chExt cx="1818" cy="1200"/>
          </a:xfrm>
        </p:grpSpPr>
        <p:sp>
          <p:nvSpPr>
            <p:cNvPr id="48188" name="Rectangle 4"/>
            <p:cNvSpPr>
              <a:spLocks noChangeArrowheads="1"/>
            </p:cNvSpPr>
            <p:nvPr/>
          </p:nvSpPr>
          <p:spPr bwMode="auto">
            <a:xfrm>
              <a:off x="3600" y="1248"/>
              <a:ext cx="1776" cy="1200"/>
            </a:xfrm>
            <a:prstGeom prst="rect">
              <a:avLst/>
            </a:prstGeom>
            <a:solidFill>
              <a:srgbClr val="CCFFCC"/>
            </a:solidFill>
            <a:ln w="9525">
              <a:solidFill>
                <a:schemeClr val="tx1"/>
              </a:solidFill>
              <a:miter lim="800000"/>
              <a:headEnd/>
              <a:tailEnd/>
            </a:ln>
          </p:spPr>
          <p:txBody>
            <a:bodyPr anchor="ctr"/>
            <a:lstStyle/>
            <a:p>
              <a:endParaRPr lang="en-US"/>
            </a:p>
          </p:txBody>
        </p:sp>
        <p:sp>
          <p:nvSpPr>
            <p:cNvPr id="48189" name="Text Box 5"/>
            <p:cNvSpPr txBox="1">
              <a:spLocks noChangeArrowheads="1"/>
            </p:cNvSpPr>
            <p:nvPr/>
          </p:nvSpPr>
          <p:spPr bwMode="auto">
            <a:xfrm>
              <a:off x="3630" y="1296"/>
              <a:ext cx="1788" cy="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spcBef>
                  <a:spcPct val="50000"/>
                </a:spcBef>
              </a:pPr>
              <a:r>
                <a:rPr lang="en-US" sz="2800"/>
                <a:t>OpenCL Device</a:t>
              </a:r>
            </a:p>
          </p:txBody>
        </p:sp>
        <p:grpSp>
          <p:nvGrpSpPr>
            <p:cNvPr id="48190" name="Group 31"/>
            <p:cNvGrpSpPr>
              <a:grpSpLocks/>
            </p:cNvGrpSpPr>
            <p:nvPr/>
          </p:nvGrpSpPr>
          <p:grpSpPr bwMode="auto">
            <a:xfrm>
              <a:off x="3744" y="1632"/>
              <a:ext cx="336" cy="336"/>
              <a:chOff x="3744" y="1968"/>
              <a:chExt cx="336" cy="336"/>
            </a:xfrm>
          </p:grpSpPr>
          <p:sp>
            <p:nvSpPr>
              <p:cNvPr id="48233" name="Rectangle 7"/>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48234" name="Rectangle 8"/>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235" name="Rectangle 27"/>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236" name="Rectangle 28"/>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237" name="Rectangle 29"/>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48191" name="Group 32"/>
            <p:cNvGrpSpPr>
              <a:grpSpLocks/>
            </p:cNvGrpSpPr>
            <p:nvPr/>
          </p:nvGrpSpPr>
          <p:grpSpPr bwMode="auto">
            <a:xfrm>
              <a:off x="4128" y="1632"/>
              <a:ext cx="336" cy="336"/>
              <a:chOff x="3744" y="1968"/>
              <a:chExt cx="336" cy="336"/>
            </a:xfrm>
          </p:grpSpPr>
          <p:sp>
            <p:nvSpPr>
              <p:cNvPr id="48228" name="Rectangle 33"/>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48229" name="Rectangle 34"/>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230" name="Rectangle 35"/>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231" name="Rectangle 36"/>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232" name="Rectangle 37"/>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48192" name="Group 38"/>
            <p:cNvGrpSpPr>
              <a:grpSpLocks/>
            </p:cNvGrpSpPr>
            <p:nvPr/>
          </p:nvGrpSpPr>
          <p:grpSpPr bwMode="auto">
            <a:xfrm>
              <a:off x="4512" y="1632"/>
              <a:ext cx="336" cy="336"/>
              <a:chOff x="3744" y="1968"/>
              <a:chExt cx="336" cy="336"/>
            </a:xfrm>
          </p:grpSpPr>
          <p:sp>
            <p:nvSpPr>
              <p:cNvPr id="48223" name="Rectangle 39"/>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48224" name="Rectangle 40"/>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225" name="Rectangle 41"/>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226" name="Rectangle 42"/>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227" name="Rectangle 43"/>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48193" name="Group 44"/>
            <p:cNvGrpSpPr>
              <a:grpSpLocks/>
            </p:cNvGrpSpPr>
            <p:nvPr/>
          </p:nvGrpSpPr>
          <p:grpSpPr bwMode="auto">
            <a:xfrm>
              <a:off x="4896" y="1632"/>
              <a:ext cx="336" cy="336"/>
              <a:chOff x="3744" y="1968"/>
              <a:chExt cx="336" cy="336"/>
            </a:xfrm>
          </p:grpSpPr>
          <p:sp>
            <p:nvSpPr>
              <p:cNvPr id="48218" name="Rectangle 45"/>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48219" name="Rectangle 46"/>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220" name="Rectangle 47"/>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221" name="Rectangle 48"/>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222" name="Rectangle 49"/>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48194" name="Group 50"/>
            <p:cNvGrpSpPr>
              <a:grpSpLocks/>
            </p:cNvGrpSpPr>
            <p:nvPr/>
          </p:nvGrpSpPr>
          <p:grpSpPr bwMode="auto">
            <a:xfrm>
              <a:off x="3744" y="2016"/>
              <a:ext cx="336" cy="336"/>
              <a:chOff x="3744" y="1968"/>
              <a:chExt cx="336" cy="336"/>
            </a:xfrm>
          </p:grpSpPr>
          <p:sp>
            <p:nvSpPr>
              <p:cNvPr id="48213" name="Rectangle 51"/>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48214" name="Rectangle 52"/>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215" name="Rectangle 53"/>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216" name="Rectangle 54"/>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217" name="Rectangle 55"/>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48195" name="Group 56"/>
            <p:cNvGrpSpPr>
              <a:grpSpLocks/>
            </p:cNvGrpSpPr>
            <p:nvPr/>
          </p:nvGrpSpPr>
          <p:grpSpPr bwMode="auto">
            <a:xfrm>
              <a:off x="4128" y="2016"/>
              <a:ext cx="336" cy="336"/>
              <a:chOff x="3744" y="1968"/>
              <a:chExt cx="336" cy="336"/>
            </a:xfrm>
          </p:grpSpPr>
          <p:sp>
            <p:nvSpPr>
              <p:cNvPr id="48208" name="Rectangle 57"/>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48209" name="Rectangle 58"/>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210" name="Rectangle 59"/>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211" name="Rectangle 60"/>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212" name="Rectangle 61"/>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48196" name="Group 62"/>
            <p:cNvGrpSpPr>
              <a:grpSpLocks/>
            </p:cNvGrpSpPr>
            <p:nvPr/>
          </p:nvGrpSpPr>
          <p:grpSpPr bwMode="auto">
            <a:xfrm>
              <a:off x="4512" y="2016"/>
              <a:ext cx="336" cy="336"/>
              <a:chOff x="3744" y="1968"/>
              <a:chExt cx="336" cy="336"/>
            </a:xfrm>
          </p:grpSpPr>
          <p:sp>
            <p:nvSpPr>
              <p:cNvPr id="48203" name="Rectangle 63"/>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48204" name="Rectangle 64"/>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205" name="Rectangle 65"/>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206" name="Rectangle 66"/>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207" name="Rectangle 67"/>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48197" name="Group 68"/>
            <p:cNvGrpSpPr>
              <a:grpSpLocks/>
            </p:cNvGrpSpPr>
            <p:nvPr/>
          </p:nvGrpSpPr>
          <p:grpSpPr bwMode="auto">
            <a:xfrm>
              <a:off x="4896" y="2016"/>
              <a:ext cx="336" cy="336"/>
              <a:chOff x="3744" y="1968"/>
              <a:chExt cx="336" cy="336"/>
            </a:xfrm>
          </p:grpSpPr>
          <p:sp>
            <p:nvSpPr>
              <p:cNvPr id="48198" name="Rectangle 69"/>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48199" name="Rectangle 70"/>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200" name="Rectangle 71"/>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201" name="Rectangle 72"/>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202" name="Rectangle 73"/>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cxnSp>
        <p:nvCxnSpPr>
          <p:cNvPr id="48133" name="AutoShape 128"/>
          <p:cNvCxnSpPr>
            <a:cxnSpLocks noChangeShapeType="1"/>
          </p:cNvCxnSpPr>
          <p:nvPr/>
        </p:nvCxnSpPr>
        <p:spPr bwMode="auto">
          <a:xfrm>
            <a:off x="3429000" y="4648200"/>
            <a:ext cx="1981200" cy="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grpSp>
        <p:nvGrpSpPr>
          <p:cNvPr id="48134" name="Group 138"/>
          <p:cNvGrpSpPr>
            <a:grpSpLocks/>
          </p:cNvGrpSpPr>
          <p:nvPr/>
        </p:nvGrpSpPr>
        <p:grpSpPr bwMode="auto">
          <a:xfrm>
            <a:off x="6299200" y="1917700"/>
            <a:ext cx="2463800" cy="1905000"/>
            <a:chOff x="2064" y="1248"/>
            <a:chExt cx="1552" cy="1200"/>
          </a:xfrm>
        </p:grpSpPr>
        <p:sp>
          <p:nvSpPr>
            <p:cNvPr id="48178" name="Rectangle 126"/>
            <p:cNvSpPr>
              <a:spLocks noChangeArrowheads="1"/>
            </p:cNvSpPr>
            <p:nvPr/>
          </p:nvSpPr>
          <p:spPr bwMode="auto">
            <a:xfrm>
              <a:off x="2064" y="1248"/>
              <a:ext cx="1552" cy="1200"/>
            </a:xfrm>
            <a:prstGeom prst="rect">
              <a:avLst/>
            </a:prstGeom>
            <a:solidFill>
              <a:srgbClr val="FFFF99"/>
            </a:solidFill>
            <a:ln w="9525">
              <a:solidFill>
                <a:schemeClr val="tx1"/>
              </a:solidFill>
              <a:miter lim="800000"/>
              <a:headEnd/>
              <a:tailEnd/>
            </a:ln>
          </p:spPr>
          <p:txBody>
            <a:bodyPr wrap="none" anchor="ctr"/>
            <a:lstStyle/>
            <a:p>
              <a:endParaRPr lang="en-US" sz="2800"/>
            </a:p>
          </p:txBody>
        </p:sp>
        <p:sp>
          <p:nvSpPr>
            <p:cNvPr id="48179" name="Text Box 127"/>
            <p:cNvSpPr txBox="1">
              <a:spLocks noChangeArrowheads="1"/>
            </p:cNvSpPr>
            <p:nvPr/>
          </p:nvSpPr>
          <p:spPr bwMode="auto">
            <a:xfrm>
              <a:off x="2160" y="1296"/>
              <a:ext cx="1248"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spcBef>
                  <a:spcPct val="50000"/>
                </a:spcBef>
              </a:pPr>
              <a:r>
                <a:rPr lang="en-US" sz="3200"/>
                <a:t>Cmd Queue</a:t>
              </a:r>
            </a:p>
          </p:txBody>
        </p:sp>
        <p:cxnSp>
          <p:nvCxnSpPr>
            <p:cNvPr id="48180" name="AutoShape 130"/>
            <p:cNvCxnSpPr>
              <a:cxnSpLocks noChangeShapeType="1"/>
            </p:cNvCxnSpPr>
            <p:nvPr/>
          </p:nvCxnSpPr>
          <p:spPr bwMode="auto">
            <a:xfrm>
              <a:off x="2208" y="1680"/>
              <a:ext cx="1152"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48181" name="AutoShape 131"/>
            <p:cNvCxnSpPr>
              <a:cxnSpLocks noChangeShapeType="1"/>
            </p:cNvCxnSpPr>
            <p:nvPr/>
          </p:nvCxnSpPr>
          <p:spPr bwMode="auto">
            <a:xfrm>
              <a:off x="2208" y="1776"/>
              <a:ext cx="1152"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48182" name="AutoShape 132"/>
            <p:cNvCxnSpPr>
              <a:cxnSpLocks noChangeShapeType="1"/>
            </p:cNvCxnSpPr>
            <p:nvPr/>
          </p:nvCxnSpPr>
          <p:spPr bwMode="auto">
            <a:xfrm>
              <a:off x="2208" y="1872"/>
              <a:ext cx="1152"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48183" name="AutoShape 133"/>
            <p:cNvCxnSpPr>
              <a:cxnSpLocks noChangeShapeType="1"/>
            </p:cNvCxnSpPr>
            <p:nvPr/>
          </p:nvCxnSpPr>
          <p:spPr bwMode="auto">
            <a:xfrm>
              <a:off x="2208" y="1968"/>
              <a:ext cx="1152"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48184" name="AutoShape 134"/>
            <p:cNvCxnSpPr>
              <a:cxnSpLocks noChangeShapeType="1"/>
            </p:cNvCxnSpPr>
            <p:nvPr/>
          </p:nvCxnSpPr>
          <p:spPr bwMode="auto">
            <a:xfrm>
              <a:off x="2208" y="2064"/>
              <a:ext cx="1152"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48185" name="AutoShape 135"/>
            <p:cNvCxnSpPr>
              <a:cxnSpLocks noChangeShapeType="1"/>
            </p:cNvCxnSpPr>
            <p:nvPr/>
          </p:nvCxnSpPr>
          <p:spPr bwMode="auto">
            <a:xfrm>
              <a:off x="2208" y="2160"/>
              <a:ext cx="1152"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48186" name="AutoShape 136"/>
            <p:cNvCxnSpPr>
              <a:cxnSpLocks noChangeShapeType="1"/>
            </p:cNvCxnSpPr>
            <p:nvPr/>
          </p:nvCxnSpPr>
          <p:spPr bwMode="auto">
            <a:xfrm>
              <a:off x="2208" y="2256"/>
              <a:ext cx="1152"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48187" name="AutoShape 137"/>
            <p:cNvCxnSpPr>
              <a:cxnSpLocks noChangeShapeType="1"/>
            </p:cNvCxnSpPr>
            <p:nvPr/>
          </p:nvCxnSpPr>
          <p:spPr bwMode="auto">
            <a:xfrm>
              <a:off x="2208" y="2352"/>
              <a:ext cx="1152"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
        <p:nvSpPr>
          <p:cNvPr id="48135" name="Rectangle 150"/>
          <p:cNvSpPr>
            <a:spLocks noChangeArrowheads="1"/>
          </p:cNvSpPr>
          <p:nvPr/>
        </p:nvSpPr>
        <p:spPr bwMode="auto">
          <a:xfrm>
            <a:off x="3733800" y="1905000"/>
            <a:ext cx="1981200" cy="685800"/>
          </a:xfrm>
          <a:prstGeom prst="rect">
            <a:avLst/>
          </a:prstGeom>
          <a:solidFill>
            <a:srgbClr val="FFCC66"/>
          </a:solidFill>
          <a:ln w="9525">
            <a:solidFill>
              <a:schemeClr val="tx1"/>
            </a:solidFill>
            <a:miter lim="800000"/>
            <a:headEnd/>
            <a:tailEnd/>
          </a:ln>
        </p:spPr>
        <p:txBody>
          <a:bodyPr wrap="none" anchor="ctr"/>
          <a:lstStyle/>
          <a:p>
            <a:r>
              <a:rPr lang="en-US" sz="3200"/>
              <a:t>Command</a:t>
            </a:r>
          </a:p>
        </p:txBody>
      </p:sp>
      <p:cxnSp>
        <p:nvCxnSpPr>
          <p:cNvPr id="48136" name="AutoShape 153"/>
          <p:cNvCxnSpPr>
            <a:cxnSpLocks noChangeShapeType="1"/>
          </p:cNvCxnSpPr>
          <p:nvPr/>
        </p:nvCxnSpPr>
        <p:spPr bwMode="auto">
          <a:xfrm rot="5400000">
            <a:off x="7391401" y="4114800"/>
            <a:ext cx="457200" cy="3175"/>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8137" name="AutoShape 154"/>
          <p:cNvCxnSpPr>
            <a:cxnSpLocks noChangeShapeType="1"/>
            <a:stCxn id="48135" idx="3"/>
          </p:cNvCxnSpPr>
          <p:nvPr/>
        </p:nvCxnSpPr>
        <p:spPr bwMode="auto">
          <a:xfrm>
            <a:off x="5715000" y="2247900"/>
            <a:ext cx="596900" cy="1588"/>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48138" name="Rectangle 155"/>
          <p:cNvSpPr>
            <a:spLocks noChangeArrowheads="1"/>
          </p:cNvSpPr>
          <p:nvPr/>
        </p:nvSpPr>
        <p:spPr bwMode="auto">
          <a:xfrm>
            <a:off x="152400" y="1676400"/>
            <a:ext cx="2286000" cy="838200"/>
          </a:xfrm>
          <a:prstGeom prst="rect">
            <a:avLst/>
          </a:prstGeom>
          <a:solidFill>
            <a:srgbClr val="99CCFF"/>
          </a:solidFill>
          <a:ln w="9525">
            <a:solidFill>
              <a:schemeClr val="tx1"/>
            </a:solidFill>
            <a:miter lim="800000"/>
            <a:headEnd/>
            <a:tailEnd/>
          </a:ln>
        </p:spPr>
        <p:txBody>
          <a:bodyPr wrap="none" anchor="ctr"/>
          <a:lstStyle/>
          <a:p>
            <a:r>
              <a:rPr lang="en-US" sz="3200"/>
              <a:t>Application</a:t>
            </a:r>
          </a:p>
        </p:txBody>
      </p:sp>
      <p:cxnSp>
        <p:nvCxnSpPr>
          <p:cNvPr id="48139" name="AutoShape 156"/>
          <p:cNvCxnSpPr>
            <a:cxnSpLocks noChangeShapeType="1"/>
          </p:cNvCxnSpPr>
          <p:nvPr/>
        </p:nvCxnSpPr>
        <p:spPr bwMode="auto">
          <a:xfrm>
            <a:off x="2438400" y="2209800"/>
            <a:ext cx="1295400" cy="1588"/>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cxnSp>
      <p:grpSp>
        <p:nvGrpSpPr>
          <p:cNvPr id="48140" name="Group 221"/>
          <p:cNvGrpSpPr>
            <a:grpSpLocks/>
          </p:cNvGrpSpPr>
          <p:nvPr/>
        </p:nvGrpSpPr>
        <p:grpSpPr bwMode="auto">
          <a:xfrm>
            <a:off x="3200400" y="2819400"/>
            <a:ext cx="2590800" cy="977900"/>
            <a:chOff x="2208" y="2352"/>
            <a:chExt cx="1440" cy="616"/>
          </a:xfrm>
        </p:grpSpPr>
        <p:sp>
          <p:nvSpPr>
            <p:cNvPr id="48174" name="Rectangle 158"/>
            <p:cNvSpPr>
              <a:spLocks noChangeArrowheads="1"/>
            </p:cNvSpPr>
            <p:nvPr/>
          </p:nvSpPr>
          <p:spPr bwMode="auto">
            <a:xfrm>
              <a:off x="2208" y="2352"/>
              <a:ext cx="1440" cy="616"/>
            </a:xfrm>
            <a:prstGeom prst="rect">
              <a:avLst/>
            </a:prstGeom>
            <a:solidFill>
              <a:srgbClr val="FFFF99"/>
            </a:solidFill>
            <a:ln w="9525">
              <a:solidFill>
                <a:schemeClr val="tx1"/>
              </a:solidFill>
              <a:miter lim="800000"/>
              <a:headEnd/>
              <a:tailEnd/>
            </a:ln>
          </p:spPr>
          <p:txBody>
            <a:bodyPr wrap="none" anchor="ctr"/>
            <a:lstStyle/>
            <a:p>
              <a:endParaRPr lang="en-US" sz="2800"/>
            </a:p>
          </p:txBody>
        </p:sp>
        <p:sp>
          <p:nvSpPr>
            <p:cNvPr id="48175" name="Text Box 159"/>
            <p:cNvSpPr txBox="1">
              <a:spLocks noChangeArrowheads="1"/>
            </p:cNvSpPr>
            <p:nvPr/>
          </p:nvSpPr>
          <p:spPr bwMode="auto">
            <a:xfrm>
              <a:off x="2304" y="2400"/>
              <a:ext cx="1248"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spcBef>
                  <a:spcPct val="50000"/>
                </a:spcBef>
              </a:pPr>
              <a:r>
                <a:rPr lang="en-US" sz="3200"/>
                <a:t>Cmd Queue</a:t>
              </a:r>
            </a:p>
          </p:txBody>
        </p:sp>
        <p:cxnSp>
          <p:nvCxnSpPr>
            <p:cNvPr id="48176" name="AutoShape 160"/>
            <p:cNvCxnSpPr>
              <a:cxnSpLocks noChangeShapeType="1"/>
            </p:cNvCxnSpPr>
            <p:nvPr/>
          </p:nvCxnSpPr>
          <p:spPr bwMode="auto">
            <a:xfrm>
              <a:off x="2352" y="2784"/>
              <a:ext cx="1152"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48177" name="AutoShape 161"/>
            <p:cNvCxnSpPr>
              <a:cxnSpLocks noChangeShapeType="1"/>
            </p:cNvCxnSpPr>
            <p:nvPr/>
          </p:nvCxnSpPr>
          <p:spPr bwMode="auto">
            <a:xfrm>
              <a:off x="2352" y="2880"/>
              <a:ext cx="1152"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
        <p:nvSpPr>
          <p:cNvPr id="48141" name="Rectangle 168"/>
          <p:cNvSpPr>
            <a:spLocks noChangeArrowheads="1"/>
          </p:cNvSpPr>
          <p:nvPr/>
        </p:nvSpPr>
        <p:spPr bwMode="auto">
          <a:xfrm>
            <a:off x="533400" y="3048000"/>
            <a:ext cx="2057400" cy="685800"/>
          </a:xfrm>
          <a:prstGeom prst="rect">
            <a:avLst/>
          </a:prstGeom>
          <a:solidFill>
            <a:srgbClr val="FFCC66"/>
          </a:solidFill>
          <a:ln w="9525">
            <a:solidFill>
              <a:schemeClr val="tx1"/>
            </a:solidFill>
            <a:miter lim="800000"/>
            <a:headEnd/>
            <a:tailEnd/>
          </a:ln>
        </p:spPr>
        <p:txBody>
          <a:bodyPr wrap="none" anchor="ctr"/>
          <a:lstStyle/>
          <a:p>
            <a:r>
              <a:rPr lang="en-US" sz="3200"/>
              <a:t>Command</a:t>
            </a:r>
          </a:p>
        </p:txBody>
      </p:sp>
      <p:cxnSp>
        <p:nvCxnSpPr>
          <p:cNvPr id="48142" name="AutoShape 169"/>
          <p:cNvCxnSpPr>
            <a:cxnSpLocks noChangeShapeType="1"/>
            <a:stCxn id="48141" idx="3"/>
          </p:cNvCxnSpPr>
          <p:nvPr/>
        </p:nvCxnSpPr>
        <p:spPr bwMode="auto">
          <a:xfrm>
            <a:off x="2590800" y="3390900"/>
            <a:ext cx="596900" cy="1588"/>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cxnSp>
      <p:grpSp>
        <p:nvGrpSpPr>
          <p:cNvPr id="48143" name="Group 222"/>
          <p:cNvGrpSpPr>
            <a:grpSpLocks/>
          </p:cNvGrpSpPr>
          <p:nvPr/>
        </p:nvGrpSpPr>
        <p:grpSpPr bwMode="auto">
          <a:xfrm>
            <a:off x="2743200" y="4343400"/>
            <a:ext cx="2886075" cy="1295400"/>
            <a:chOff x="2016" y="3120"/>
            <a:chExt cx="1818" cy="816"/>
          </a:xfrm>
        </p:grpSpPr>
        <p:sp>
          <p:nvSpPr>
            <p:cNvPr id="48148" name="Rectangle 171"/>
            <p:cNvSpPr>
              <a:spLocks noChangeArrowheads="1"/>
            </p:cNvSpPr>
            <p:nvPr/>
          </p:nvSpPr>
          <p:spPr bwMode="auto">
            <a:xfrm>
              <a:off x="2016" y="3120"/>
              <a:ext cx="1776" cy="816"/>
            </a:xfrm>
            <a:prstGeom prst="rect">
              <a:avLst/>
            </a:prstGeom>
            <a:solidFill>
              <a:srgbClr val="CCFFCC"/>
            </a:solidFill>
            <a:ln w="9525">
              <a:solidFill>
                <a:schemeClr val="tx1"/>
              </a:solidFill>
              <a:miter lim="800000"/>
              <a:headEnd/>
              <a:tailEnd/>
            </a:ln>
          </p:spPr>
          <p:txBody>
            <a:bodyPr anchor="ctr"/>
            <a:lstStyle/>
            <a:p>
              <a:endParaRPr lang="en-US"/>
            </a:p>
          </p:txBody>
        </p:sp>
        <p:sp>
          <p:nvSpPr>
            <p:cNvPr id="48149" name="Text Box 172"/>
            <p:cNvSpPr txBox="1">
              <a:spLocks noChangeArrowheads="1"/>
            </p:cNvSpPr>
            <p:nvPr/>
          </p:nvSpPr>
          <p:spPr bwMode="auto">
            <a:xfrm>
              <a:off x="2046" y="3168"/>
              <a:ext cx="1788" cy="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spcBef>
                  <a:spcPct val="50000"/>
                </a:spcBef>
              </a:pPr>
              <a:r>
                <a:rPr lang="en-US" sz="2800"/>
                <a:t>OpenCL Device</a:t>
              </a:r>
            </a:p>
          </p:txBody>
        </p:sp>
        <p:grpSp>
          <p:nvGrpSpPr>
            <p:cNvPr id="48150" name="Group 173"/>
            <p:cNvGrpSpPr>
              <a:grpSpLocks/>
            </p:cNvGrpSpPr>
            <p:nvPr/>
          </p:nvGrpSpPr>
          <p:grpSpPr bwMode="auto">
            <a:xfrm>
              <a:off x="2160" y="3504"/>
              <a:ext cx="336" cy="336"/>
              <a:chOff x="3744" y="1968"/>
              <a:chExt cx="336" cy="336"/>
            </a:xfrm>
          </p:grpSpPr>
          <p:sp>
            <p:nvSpPr>
              <p:cNvPr id="48169" name="Rectangle 174"/>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48170" name="Rectangle 175"/>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171" name="Rectangle 176"/>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172" name="Rectangle 177"/>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173" name="Rectangle 178"/>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48151" name="Group 179"/>
            <p:cNvGrpSpPr>
              <a:grpSpLocks/>
            </p:cNvGrpSpPr>
            <p:nvPr/>
          </p:nvGrpSpPr>
          <p:grpSpPr bwMode="auto">
            <a:xfrm>
              <a:off x="2544" y="3504"/>
              <a:ext cx="336" cy="336"/>
              <a:chOff x="3744" y="1968"/>
              <a:chExt cx="336" cy="336"/>
            </a:xfrm>
          </p:grpSpPr>
          <p:sp>
            <p:nvSpPr>
              <p:cNvPr id="48164" name="Rectangle 180"/>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48165" name="Rectangle 181"/>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166" name="Rectangle 182"/>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167" name="Rectangle 183"/>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168" name="Rectangle 184"/>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48152" name="Group 185"/>
            <p:cNvGrpSpPr>
              <a:grpSpLocks/>
            </p:cNvGrpSpPr>
            <p:nvPr/>
          </p:nvGrpSpPr>
          <p:grpSpPr bwMode="auto">
            <a:xfrm>
              <a:off x="2928" y="3504"/>
              <a:ext cx="336" cy="336"/>
              <a:chOff x="3744" y="1968"/>
              <a:chExt cx="336" cy="336"/>
            </a:xfrm>
          </p:grpSpPr>
          <p:sp>
            <p:nvSpPr>
              <p:cNvPr id="48159" name="Rectangle 186"/>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48160" name="Rectangle 187"/>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161" name="Rectangle 188"/>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162" name="Rectangle 189"/>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163" name="Rectangle 190"/>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48153" name="Group 191"/>
            <p:cNvGrpSpPr>
              <a:grpSpLocks/>
            </p:cNvGrpSpPr>
            <p:nvPr/>
          </p:nvGrpSpPr>
          <p:grpSpPr bwMode="auto">
            <a:xfrm>
              <a:off x="3312" y="3504"/>
              <a:ext cx="336" cy="336"/>
              <a:chOff x="3744" y="1968"/>
              <a:chExt cx="336" cy="336"/>
            </a:xfrm>
          </p:grpSpPr>
          <p:sp>
            <p:nvSpPr>
              <p:cNvPr id="48154" name="Rectangle 192"/>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48155" name="Rectangle 193"/>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156" name="Rectangle 194"/>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157" name="Rectangle 195"/>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48158" name="Rectangle 196"/>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cxnSp>
        <p:nvCxnSpPr>
          <p:cNvPr id="48144" name="AutoShape 223"/>
          <p:cNvCxnSpPr>
            <a:cxnSpLocks noChangeShapeType="1"/>
          </p:cNvCxnSpPr>
          <p:nvPr/>
        </p:nvCxnSpPr>
        <p:spPr bwMode="auto">
          <a:xfrm flipH="1">
            <a:off x="3886200" y="3810000"/>
            <a:ext cx="3175" cy="520700"/>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8145" name="AutoShape 224"/>
          <p:cNvCxnSpPr>
            <a:cxnSpLocks noChangeShapeType="1"/>
          </p:cNvCxnSpPr>
          <p:nvPr/>
        </p:nvCxnSpPr>
        <p:spPr bwMode="auto">
          <a:xfrm flipH="1">
            <a:off x="1524000" y="2514600"/>
            <a:ext cx="3175" cy="520700"/>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48146" name="Text Box 226"/>
          <p:cNvSpPr txBox="1">
            <a:spLocks noChangeArrowheads="1"/>
          </p:cNvSpPr>
          <p:nvPr/>
        </p:nvSpPr>
        <p:spPr bwMode="auto">
          <a:xfrm>
            <a:off x="762000" y="5791200"/>
            <a:ext cx="2620963"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r>
              <a:rPr lang="en-US" sz="2800"/>
              <a:t>OpenCL Context</a:t>
            </a:r>
          </a:p>
        </p:txBody>
      </p:sp>
      <p:sp>
        <p:nvSpPr>
          <p:cNvPr id="48147" name="Footer Placeholder 108"/>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r>
              <a:rPr lang="en-US" sz="1200" smtClean="0">
                <a:solidFill>
                  <a:schemeClr val="bg1"/>
                </a:solidFill>
              </a:rPr>
              <a:t>© Wen-mei W. Hwu and John Stone, Urbana July 22, 2010</a:t>
            </a:r>
          </a:p>
        </p:txBody>
      </p:sp>
    </p:spTree>
    <p:extLst>
      <p:ext uri="{BB962C8B-B14F-4D97-AF65-F5344CB8AC3E}">
        <p14:creationId xmlns:p14="http://schemas.microsoft.com/office/powerpoint/2010/main" val="31187852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3"/>
          <p:cNvSpPr>
            <a:spLocks noGrp="1"/>
          </p:cNvSpPr>
          <p:nvPr>
            <p:ph type="ftr" sz="quarter" idx="4294967295"/>
          </p:nvPr>
        </p:nvSpPr>
        <p:spPr>
          <a:xfrm>
            <a:off x="152400" y="6553200"/>
            <a:ext cx="5029200" cy="304800"/>
          </a:xfrm>
          <a:prstGeom prst="rect">
            <a:avLst/>
          </a:prstGeom>
        </p:spPr>
        <p:txBody>
          <a:bodyPr/>
          <a:lstStyle/>
          <a:p>
            <a:pPr>
              <a:defRPr/>
            </a:pPr>
            <a:r>
              <a:rPr lang="en-US"/>
              <a:t>© Wen-mei W. Hwu and John Stone, Urbana July 22, 2010</a:t>
            </a:r>
            <a:endParaRPr lang="en-US" dirty="0"/>
          </a:p>
        </p:txBody>
      </p:sp>
      <p:sp>
        <p:nvSpPr>
          <p:cNvPr id="32771" name="Rectangle 1"/>
          <p:cNvSpPr>
            <a:spLocks noGrp="1" noChangeArrowheads="1"/>
          </p:cNvSpPr>
          <p:nvPr>
            <p:ph type="title"/>
          </p:nvPr>
        </p:nvSpPr>
        <p:spPr>
          <a:xfrm>
            <a:off x="152400" y="0"/>
            <a:ext cx="88392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000" dirty="0" err="1" smtClean="0"/>
              <a:t>OpenCL</a:t>
            </a:r>
            <a:r>
              <a:rPr lang="en-US" sz="4000" dirty="0" smtClean="0"/>
              <a:t> Host-to-Device Data Transfer</a:t>
            </a:r>
          </a:p>
        </p:txBody>
      </p:sp>
      <p:sp>
        <p:nvSpPr>
          <p:cNvPr id="32772" name="Rectangle 2"/>
          <p:cNvSpPr>
            <a:spLocks noGrp="1" noChangeArrowheads="1"/>
          </p:cNvSpPr>
          <p:nvPr>
            <p:ph type="body" idx="1"/>
          </p:nvPr>
        </p:nvSpPr>
        <p:spPr>
          <a:xfrm>
            <a:off x="457200" y="1219200"/>
            <a:ext cx="5105400" cy="4953000"/>
          </a:xfrm>
        </p:spPr>
        <p:txBody>
          <a:bodyPr/>
          <a:lstStyle/>
          <a:p>
            <a:pPr>
              <a:defRPr/>
            </a:pPr>
            <a:r>
              <a:rPr lang="en-US" sz="2600" dirty="0" err="1" smtClean="0"/>
              <a:t>clEnqueueWriteBuffer</a:t>
            </a:r>
            <a:r>
              <a:rPr lang="en-US" sz="2600" dirty="0" smtClean="0"/>
              <a:t>();</a:t>
            </a:r>
            <a:endParaRPr lang="en-US" sz="2600" dirty="0" smtClean="0">
              <a:cs typeface="Times New Roman" pitchFamily="18" charset="0"/>
            </a:endParaRP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cs typeface="Times New Roman" pitchFamily="18" charset="0"/>
              </a:rPr>
              <a:t>memory data transfer to device</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cs typeface="Times New Roman" pitchFamily="18" charset="0"/>
              </a:rPr>
              <a:t>Requires nine parameters</a:t>
            </a:r>
          </a:p>
          <a:p>
            <a:pPr lvl="2"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000" dirty="0" err="1" smtClean="0">
                <a:cs typeface="Times New Roman" pitchFamily="18" charset="0"/>
              </a:rPr>
              <a:t>OpenCL</a:t>
            </a:r>
            <a:r>
              <a:rPr lang="en-US" sz="2000" dirty="0" smtClean="0">
                <a:cs typeface="Times New Roman" pitchFamily="18" charset="0"/>
              </a:rPr>
              <a:t> command queue pointer</a:t>
            </a:r>
          </a:p>
          <a:p>
            <a:pPr lvl="2"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000" dirty="0" smtClean="0">
                <a:cs typeface="Times New Roman" pitchFamily="18" charset="0"/>
              </a:rPr>
              <a:t>Destination </a:t>
            </a:r>
            <a:r>
              <a:rPr lang="en-US" sz="2000" dirty="0" err="1" smtClean="0">
                <a:cs typeface="Times New Roman" pitchFamily="18" charset="0"/>
              </a:rPr>
              <a:t>OpenCL</a:t>
            </a:r>
            <a:r>
              <a:rPr lang="en-US" sz="2000" dirty="0" smtClean="0">
                <a:cs typeface="Times New Roman" pitchFamily="18" charset="0"/>
              </a:rPr>
              <a:t> memory buffer</a:t>
            </a:r>
          </a:p>
          <a:p>
            <a:pPr lvl="2"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000" dirty="0" smtClean="0">
                <a:cs typeface="Times New Roman" pitchFamily="18" charset="0"/>
              </a:rPr>
              <a:t>Blocking flag</a:t>
            </a:r>
          </a:p>
          <a:p>
            <a:pPr lvl="2"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000" dirty="0" smtClean="0">
                <a:cs typeface="Times New Roman" pitchFamily="18" charset="0"/>
              </a:rPr>
              <a:t>Offset in bytes</a:t>
            </a:r>
          </a:p>
          <a:p>
            <a:pPr lvl="2"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000" dirty="0" smtClean="0">
                <a:cs typeface="Times New Roman" pitchFamily="18" charset="0"/>
              </a:rPr>
              <a:t>Size (in bytes) of written data </a:t>
            </a:r>
          </a:p>
          <a:p>
            <a:pPr lvl="2"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000" dirty="0" smtClean="0">
                <a:cs typeface="Times New Roman" pitchFamily="18" charset="0"/>
              </a:rPr>
              <a:t>Host memory pointer</a:t>
            </a:r>
          </a:p>
          <a:p>
            <a:pPr lvl="2"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000" dirty="0" smtClean="0">
                <a:cs typeface="Times New Roman" pitchFamily="18" charset="0"/>
              </a:rPr>
              <a:t>List of events to be completed before execution of  this command</a:t>
            </a:r>
          </a:p>
          <a:p>
            <a:pPr lvl="2"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000" dirty="0" smtClean="0">
                <a:cs typeface="Times New Roman" pitchFamily="18" charset="0"/>
              </a:rPr>
              <a:t>Event object tied to this command</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600" dirty="0" smtClean="0">
                <a:cs typeface="Times New Roman" pitchFamily="18" charset="0"/>
              </a:rPr>
              <a:t>Asynchronous transfer later</a:t>
            </a:r>
          </a:p>
        </p:txBody>
      </p:sp>
      <p:sp>
        <p:nvSpPr>
          <p:cNvPr id="49157" name="Text Box 3"/>
          <p:cNvSpPr txBox="1">
            <a:spLocks noChangeArrowheads="1"/>
          </p:cNvSpPr>
          <p:nvPr/>
        </p:nvSpPr>
        <p:spPr bwMode="auto">
          <a:xfrm>
            <a:off x="5402263" y="1751013"/>
            <a:ext cx="3706812" cy="3355975"/>
          </a:xfrm>
          <a:prstGeom prst="rect">
            <a:avLst/>
          </a:prstGeom>
          <a:solidFill>
            <a:srgbClr val="99CCFF"/>
          </a:solidFill>
          <a:ln w="9360">
            <a:solidFill>
              <a:srgbClr val="969696"/>
            </a:solidFill>
            <a:miter lim="800000"/>
            <a:headEnd/>
            <a:tailEnd/>
          </a:ln>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Clr>
                <a:srgbClr val="003300"/>
              </a:buClr>
              <a:buFont typeface="Arial" pitchFamily="34" charset="0"/>
              <a:buNone/>
            </a:pPr>
            <a:r>
              <a:rPr lang="en-US" sz="1200" b="1">
                <a:solidFill>
                  <a:srgbClr val="003300"/>
                </a:solidFill>
                <a:latin typeface="Arial" pitchFamily="34" charset="0"/>
              </a:rPr>
              <a:t>Grid</a:t>
            </a:r>
          </a:p>
        </p:txBody>
      </p:sp>
      <p:sp>
        <p:nvSpPr>
          <p:cNvPr id="49158" name="Text Box 4"/>
          <p:cNvSpPr txBox="1">
            <a:spLocks noChangeArrowheads="1"/>
          </p:cNvSpPr>
          <p:nvPr/>
        </p:nvSpPr>
        <p:spPr bwMode="auto">
          <a:xfrm>
            <a:off x="5453063" y="4519613"/>
            <a:ext cx="3605212" cy="425450"/>
          </a:xfrm>
          <a:prstGeom prst="rect">
            <a:avLst/>
          </a:prstGeom>
          <a:solidFill>
            <a:srgbClr val="FF6600"/>
          </a:solidFill>
          <a:ln w="9360">
            <a:solidFill>
              <a:srgbClr val="969696"/>
            </a:solidFill>
            <a:miter lim="800000"/>
            <a:headEnd/>
            <a:tailEnd/>
          </a:ln>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Clr>
                <a:srgbClr val="003300"/>
              </a:buClr>
              <a:buFont typeface="Arial" pitchFamily="34" charset="0"/>
              <a:buNone/>
            </a:pPr>
            <a:r>
              <a:rPr lang="en-US" sz="1000" b="1">
                <a:solidFill>
                  <a:srgbClr val="003300"/>
                </a:solidFill>
                <a:latin typeface="Arial" pitchFamily="34" charset="0"/>
              </a:rPr>
              <a:t>Global</a:t>
            </a:r>
          </a:p>
          <a:p>
            <a:pPr eaLnBrk="1" hangingPunct="1">
              <a:buClr>
                <a:srgbClr val="003300"/>
              </a:buClr>
              <a:buFont typeface="Arial" pitchFamily="34" charset="0"/>
              <a:buNone/>
            </a:pPr>
            <a:r>
              <a:rPr lang="en-US" sz="1000" b="1">
                <a:solidFill>
                  <a:srgbClr val="003300"/>
                </a:solidFill>
                <a:latin typeface="Arial" pitchFamily="34" charset="0"/>
              </a:rPr>
              <a:t>Memory</a:t>
            </a:r>
          </a:p>
        </p:txBody>
      </p:sp>
      <p:sp>
        <p:nvSpPr>
          <p:cNvPr id="49159" name="Text Box 5"/>
          <p:cNvSpPr txBox="1">
            <a:spLocks noChangeArrowheads="1"/>
          </p:cNvSpPr>
          <p:nvPr/>
        </p:nvSpPr>
        <p:spPr bwMode="auto">
          <a:xfrm>
            <a:off x="5451475" y="2244725"/>
            <a:ext cx="1771650" cy="2160588"/>
          </a:xfrm>
          <a:prstGeom prst="rect">
            <a:avLst/>
          </a:prstGeom>
          <a:solidFill>
            <a:srgbClr val="FFCC00"/>
          </a:solidFill>
          <a:ln w="9360">
            <a:solidFill>
              <a:srgbClr val="969696"/>
            </a:solidFill>
            <a:miter lim="800000"/>
            <a:headEnd/>
            <a:tailEnd/>
          </a:ln>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Clr>
                <a:srgbClr val="003300"/>
              </a:buClr>
              <a:buFont typeface="Arial" pitchFamily="34" charset="0"/>
              <a:buNone/>
            </a:pPr>
            <a:r>
              <a:rPr lang="en-US" sz="1200" b="1">
                <a:solidFill>
                  <a:srgbClr val="003300"/>
                </a:solidFill>
                <a:latin typeface="Arial" pitchFamily="34" charset="0"/>
              </a:rPr>
              <a:t>Block (0, 0)</a:t>
            </a:r>
            <a:r>
              <a:rPr lang="ar-SA" sz="1200" b="1">
                <a:solidFill>
                  <a:srgbClr val="003300"/>
                </a:solidFill>
                <a:latin typeface="Arial" pitchFamily="34" charset="0"/>
                <a:cs typeface="Arial" pitchFamily="34" charset="0"/>
              </a:rPr>
              <a:t>‏</a:t>
            </a:r>
            <a:endParaRPr lang="en-US" sz="1200" b="1">
              <a:solidFill>
                <a:srgbClr val="003300"/>
              </a:solidFill>
              <a:latin typeface="Arial" pitchFamily="34" charset="0"/>
            </a:endParaRPr>
          </a:p>
        </p:txBody>
      </p:sp>
      <p:sp>
        <p:nvSpPr>
          <p:cNvPr id="49160" name="Text Box 6"/>
          <p:cNvSpPr txBox="1">
            <a:spLocks noChangeArrowheads="1"/>
          </p:cNvSpPr>
          <p:nvPr/>
        </p:nvSpPr>
        <p:spPr bwMode="auto">
          <a:xfrm>
            <a:off x="5500688" y="2754313"/>
            <a:ext cx="1682750" cy="349250"/>
          </a:xfrm>
          <a:prstGeom prst="rect">
            <a:avLst/>
          </a:prstGeom>
          <a:solidFill>
            <a:srgbClr val="FF6600"/>
          </a:solidFill>
          <a:ln w="9360">
            <a:solidFill>
              <a:srgbClr val="969696"/>
            </a:solidFill>
            <a:miter lim="800000"/>
            <a:headEnd/>
            <a:tailEnd/>
          </a:ln>
        </p:spPr>
        <p:txBody>
          <a:bodyPr lIns="0" tIns="9144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Shared Memory</a:t>
            </a:r>
          </a:p>
        </p:txBody>
      </p:sp>
      <p:sp>
        <p:nvSpPr>
          <p:cNvPr id="49161" name="Text Box 7"/>
          <p:cNvSpPr txBox="1">
            <a:spLocks noChangeArrowheads="1"/>
          </p:cNvSpPr>
          <p:nvPr/>
        </p:nvSpPr>
        <p:spPr bwMode="auto">
          <a:xfrm>
            <a:off x="5491163" y="3783013"/>
            <a:ext cx="820737" cy="487362"/>
          </a:xfrm>
          <a:prstGeom prst="rect">
            <a:avLst/>
          </a:prstGeom>
          <a:solidFill>
            <a:srgbClr val="99FF66"/>
          </a:solidFill>
          <a:ln w="9360">
            <a:solidFill>
              <a:srgbClr val="969696"/>
            </a:solidFill>
            <a:miter lim="800000"/>
            <a:headEnd/>
            <a:tailEnd/>
          </a:ln>
        </p:spPr>
        <p:txBody>
          <a:bodyPr lIns="0" tIns="14616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Thread (0, 0)</a:t>
            </a:r>
            <a:r>
              <a:rPr lang="ar-SA" sz="1000" b="1">
                <a:solidFill>
                  <a:srgbClr val="003300"/>
                </a:solidFill>
                <a:latin typeface="Arial" pitchFamily="34" charset="0"/>
                <a:cs typeface="Arial" pitchFamily="34" charset="0"/>
              </a:rPr>
              <a:t>‏</a:t>
            </a:r>
            <a:endParaRPr lang="en-US" sz="1000" b="1">
              <a:solidFill>
                <a:srgbClr val="003300"/>
              </a:solidFill>
              <a:latin typeface="Arial" pitchFamily="34" charset="0"/>
            </a:endParaRPr>
          </a:p>
        </p:txBody>
      </p:sp>
      <p:sp>
        <p:nvSpPr>
          <p:cNvPr id="49162" name="Text Box 8"/>
          <p:cNvSpPr txBox="1">
            <a:spLocks noChangeArrowheads="1"/>
          </p:cNvSpPr>
          <p:nvPr/>
        </p:nvSpPr>
        <p:spPr bwMode="auto">
          <a:xfrm>
            <a:off x="5491163" y="3257550"/>
            <a:ext cx="622300" cy="298450"/>
          </a:xfrm>
          <a:prstGeom prst="rect">
            <a:avLst/>
          </a:prstGeom>
          <a:solidFill>
            <a:srgbClr val="FF6600"/>
          </a:solidFill>
          <a:ln w="9360">
            <a:solidFill>
              <a:srgbClr val="969696"/>
            </a:solidFill>
            <a:miter lim="800000"/>
            <a:headEnd/>
            <a:tailEnd/>
          </a:ln>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Registers</a:t>
            </a:r>
          </a:p>
        </p:txBody>
      </p:sp>
      <p:sp>
        <p:nvSpPr>
          <p:cNvPr id="49163" name="Line 9"/>
          <p:cNvSpPr>
            <a:spLocks noChangeShapeType="1"/>
          </p:cNvSpPr>
          <p:nvPr/>
        </p:nvSpPr>
        <p:spPr bwMode="auto">
          <a:xfrm flipV="1">
            <a:off x="6210300" y="3103563"/>
            <a:ext cx="3175" cy="671512"/>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164" name="Line 10"/>
          <p:cNvSpPr>
            <a:spLocks noChangeShapeType="1"/>
          </p:cNvSpPr>
          <p:nvPr/>
        </p:nvSpPr>
        <p:spPr bwMode="auto">
          <a:xfrm flipV="1">
            <a:off x="5802313" y="3549650"/>
            <a:ext cx="1587" cy="22542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165" name="Line 11"/>
          <p:cNvSpPr>
            <a:spLocks noChangeShapeType="1"/>
          </p:cNvSpPr>
          <p:nvPr/>
        </p:nvSpPr>
        <p:spPr bwMode="auto">
          <a:xfrm>
            <a:off x="6089650" y="4275138"/>
            <a:ext cx="1588" cy="24447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166" name="Text Box 12"/>
          <p:cNvSpPr txBox="1">
            <a:spLocks noChangeArrowheads="1"/>
          </p:cNvSpPr>
          <p:nvPr/>
        </p:nvSpPr>
        <p:spPr bwMode="auto">
          <a:xfrm>
            <a:off x="6362700" y="3783013"/>
            <a:ext cx="820738" cy="487362"/>
          </a:xfrm>
          <a:prstGeom prst="rect">
            <a:avLst/>
          </a:prstGeom>
          <a:solidFill>
            <a:srgbClr val="99FF66"/>
          </a:solidFill>
          <a:ln w="9360">
            <a:solidFill>
              <a:srgbClr val="969696"/>
            </a:solidFill>
            <a:miter lim="800000"/>
            <a:headEnd/>
            <a:tailEnd/>
          </a:ln>
        </p:spPr>
        <p:txBody>
          <a:bodyPr lIns="0" tIns="14616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Thread (1, 0)</a:t>
            </a:r>
            <a:r>
              <a:rPr lang="ar-SA" sz="1000" b="1">
                <a:solidFill>
                  <a:srgbClr val="003300"/>
                </a:solidFill>
                <a:latin typeface="Arial" pitchFamily="34" charset="0"/>
                <a:cs typeface="Arial" pitchFamily="34" charset="0"/>
              </a:rPr>
              <a:t>‏</a:t>
            </a:r>
            <a:endParaRPr lang="en-US" sz="1000" b="1">
              <a:solidFill>
                <a:srgbClr val="003300"/>
              </a:solidFill>
              <a:latin typeface="Arial" pitchFamily="34" charset="0"/>
            </a:endParaRPr>
          </a:p>
        </p:txBody>
      </p:sp>
      <p:sp>
        <p:nvSpPr>
          <p:cNvPr id="49167" name="Text Box 13"/>
          <p:cNvSpPr txBox="1">
            <a:spLocks noChangeArrowheads="1"/>
          </p:cNvSpPr>
          <p:nvPr/>
        </p:nvSpPr>
        <p:spPr bwMode="auto">
          <a:xfrm>
            <a:off x="6362700" y="3257550"/>
            <a:ext cx="620713" cy="298450"/>
          </a:xfrm>
          <a:prstGeom prst="rect">
            <a:avLst/>
          </a:prstGeom>
          <a:solidFill>
            <a:srgbClr val="FF6600"/>
          </a:solidFill>
          <a:ln w="9360">
            <a:solidFill>
              <a:srgbClr val="969696"/>
            </a:solidFill>
            <a:miter lim="800000"/>
            <a:headEnd/>
            <a:tailEnd/>
          </a:ln>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Registers</a:t>
            </a:r>
          </a:p>
        </p:txBody>
      </p:sp>
      <p:sp>
        <p:nvSpPr>
          <p:cNvPr id="49168" name="Line 14"/>
          <p:cNvSpPr>
            <a:spLocks noChangeShapeType="1"/>
          </p:cNvSpPr>
          <p:nvPr/>
        </p:nvSpPr>
        <p:spPr bwMode="auto">
          <a:xfrm flipV="1">
            <a:off x="7080250" y="3103563"/>
            <a:ext cx="3175" cy="671512"/>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169" name="Line 15"/>
          <p:cNvSpPr>
            <a:spLocks noChangeShapeType="1"/>
          </p:cNvSpPr>
          <p:nvPr/>
        </p:nvSpPr>
        <p:spPr bwMode="auto">
          <a:xfrm flipV="1">
            <a:off x="6673850" y="3549650"/>
            <a:ext cx="1588" cy="22542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170" name="Line 16"/>
          <p:cNvSpPr>
            <a:spLocks noChangeShapeType="1"/>
          </p:cNvSpPr>
          <p:nvPr/>
        </p:nvSpPr>
        <p:spPr bwMode="auto">
          <a:xfrm>
            <a:off x="6961188" y="4275138"/>
            <a:ext cx="1587" cy="24447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171" name="Text Box 17"/>
          <p:cNvSpPr txBox="1">
            <a:spLocks noChangeArrowheads="1"/>
          </p:cNvSpPr>
          <p:nvPr/>
        </p:nvSpPr>
        <p:spPr bwMode="auto">
          <a:xfrm>
            <a:off x="7288213" y="2244725"/>
            <a:ext cx="1771650" cy="2160588"/>
          </a:xfrm>
          <a:prstGeom prst="rect">
            <a:avLst/>
          </a:prstGeom>
          <a:solidFill>
            <a:srgbClr val="FFCC00"/>
          </a:solidFill>
          <a:ln w="9360">
            <a:solidFill>
              <a:srgbClr val="969696"/>
            </a:solidFill>
            <a:miter lim="800000"/>
            <a:headEnd/>
            <a:tailEnd/>
          </a:ln>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Clr>
                <a:srgbClr val="003300"/>
              </a:buClr>
              <a:buFont typeface="Arial" pitchFamily="34" charset="0"/>
              <a:buNone/>
            </a:pPr>
            <a:r>
              <a:rPr lang="en-US" sz="1200" b="1">
                <a:solidFill>
                  <a:srgbClr val="003300"/>
                </a:solidFill>
                <a:latin typeface="Arial" pitchFamily="34" charset="0"/>
              </a:rPr>
              <a:t>Block (1, 0)</a:t>
            </a:r>
            <a:r>
              <a:rPr lang="ar-SA" sz="1200" b="1">
                <a:solidFill>
                  <a:srgbClr val="003300"/>
                </a:solidFill>
                <a:latin typeface="Arial" pitchFamily="34" charset="0"/>
                <a:cs typeface="Arial" pitchFamily="34" charset="0"/>
              </a:rPr>
              <a:t>‏</a:t>
            </a:r>
            <a:endParaRPr lang="en-US" sz="1200" b="1">
              <a:solidFill>
                <a:srgbClr val="003300"/>
              </a:solidFill>
              <a:latin typeface="Arial" pitchFamily="34" charset="0"/>
            </a:endParaRPr>
          </a:p>
        </p:txBody>
      </p:sp>
      <p:sp>
        <p:nvSpPr>
          <p:cNvPr id="49172" name="Text Box 18"/>
          <p:cNvSpPr txBox="1">
            <a:spLocks noChangeArrowheads="1"/>
          </p:cNvSpPr>
          <p:nvPr/>
        </p:nvSpPr>
        <p:spPr bwMode="auto">
          <a:xfrm>
            <a:off x="7335838" y="2754313"/>
            <a:ext cx="1684337" cy="349250"/>
          </a:xfrm>
          <a:prstGeom prst="rect">
            <a:avLst/>
          </a:prstGeom>
          <a:solidFill>
            <a:srgbClr val="FF6600"/>
          </a:solidFill>
          <a:ln w="9360">
            <a:solidFill>
              <a:srgbClr val="969696"/>
            </a:solidFill>
            <a:miter lim="800000"/>
            <a:headEnd/>
            <a:tailEnd/>
          </a:ln>
        </p:spPr>
        <p:txBody>
          <a:bodyPr lIns="0" tIns="9144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Shared Memory</a:t>
            </a:r>
          </a:p>
        </p:txBody>
      </p:sp>
      <p:sp>
        <p:nvSpPr>
          <p:cNvPr id="49173" name="Text Box 19"/>
          <p:cNvSpPr txBox="1">
            <a:spLocks noChangeArrowheads="1"/>
          </p:cNvSpPr>
          <p:nvPr/>
        </p:nvSpPr>
        <p:spPr bwMode="auto">
          <a:xfrm>
            <a:off x="7327900" y="3783013"/>
            <a:ext cx="820738" cy="487362"/>
          </a:xfrm>
          <a:prstGeom prst="rect">
            <a:avLst/>
          </a:prstGeom>
          <a:solidFill>
            <a:srgbClr val="99FF66"/>
          </a:solidFill>
          <a:ln w="9360">
            <a:solidFill>
              <a:srgbClr val="969696"/>
            </a:solidFill>
            <a:miter lim="800000"/>
            <a:headEnd/>
            <a:tailEnd/>
          </a:ln>
        </p:spPr>
        <p:txBody>
          <a:bodyPr lIns="0" tIns="14616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Thread (0, 0)</a:t>
            </a:r>
            <a:r>
              <a:rPr lang="ar-SA" sz="1000" b="1">
                <a:solidFill>
                  <a:srgbClr val="003300"/>
                </a:solidFill>
                <a:latin typeface="Arial" pitchFamily="34" charset="0"/>
                <a:cs typeface="Arial" pitchFamily="34" charset="0"/>
              </a:rPr>
              <a:t>‏</a:t>
            </a:r>
            <a:endParaRPr lang="en-US" sz="1000" b="1">
              <a:solidFill>
                <a:srgbClr val="003300"/>
              </a:solidFill>
              <a:latin typeface="Arial" pitchFamily="34" charset="0"/>
            </a:endParaRPr>
          </a:p>
        </p:txBody>
      </p:sp>
      <p:sp>
        <p:nvSpPr>
          <p:cNvPr id="49174" name="Text Box 20"/>
          <p:cNvSpPr txBox="1">
            <a:spLocks noChangeArrowheads="1"/>
          </p:cNvSpPr>
          <p:nvPr/>
        </p:nvSpPr>
        <p:spPr bwMode="auto">
          <a:xfrm>
            <a:off x="7327900" y="3257550"/>
            <a:ext cx="620713" cy="298450"/>
          </a:xfrm>
          <a:prstGeom prst="rect">
            <a:avLst/>
          </a:prstGeom>
          <a:solidFill>
            <a:srgbClr val="FF6600"/>
          </a:solidFill>
          <a:ln w="9360">
            <a:solidFill>
              <a:srgbClr val="969696"/>
            </a:solidFill>
            <a:miter lim="800000"/>
            <a:headEnd/>
            <a:tailEnd/>
          </a:ln>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Registers</a:t>
            </a:r>
          </a:p>
        </p:txBody>
      </p:sp>
      <p:sp>
        <p:nvSpPr>
          <p:cNvPr id="49175" name="Line 21"/>
          <p:cNvSpPr>
            <a:spLocks noChangeShapeType="1"/>
          </p:cNvSpPr>
          <p:nvPr/>
        </p:nvSpPr>
        <p:spPr bwMode="auto">
          <a:xfrm flipV="1">
            <a:off x="8045450" y="3103563"/>
            <a:ext cx="3175" cy="671512"/>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176" name="Line 22"/>
          <p:cNvSpPr>
            <a:spLocks noChangeShapeType="1"/>
          </p:cNvSpPr>
          <p:nvPr/>
        </p:nvSpPr>
        <p:spPr bwMode="auto">
          <a:xfrm flipV="1">
            <a:off x="7639050" y="3549650"/>
            <a:ext cx="1588" cy="22542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177" name="Line 23"/>
          <p:cNvSpPr>
            <a:spLocks noChangeShapeType="1"/>
          </p:cNvSpPr>
          <p:nvPr/>
        </p:nvSpPr>
        <p:spPr bwMode="auto">
          <a:xfrm>
            <a:off x="7926388" y="4275138"/>
            <a:ext cx="1587" cy="24447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178" name="Text Box 24"/>
          <p:cNvSpPr txBox="1">
            <a:spLocks noChangeArrowheads="1"/>
          </p:cNvSpPr>
          <p:nvPr/>
        </p:nvSpPr>
        <p:spPr bwMode="auto">
          <a:xfrm>
            <a:off x="8199438" y="3783013"/>
            <a:ext cx="820737" cy="487362"/>
          </a:xfrm>
          <a:prstGeom prst="rect">
            <a:avLst/>
          </a:prstGeom>
          <a:solidFill>
            <a:srgbClr val="99FF66"/>
          </a:solidFill>
          <a:ln w="9360">
            <a:solidFill>
              <a:srgbClr val="969696"/>
            </a:solidFill>
            <a:miter lim="800000"/>
            <a:headEnd/>
            <a:tailEnd/>
          </a:ln>
        </p:spPr>
        <p:txBody>
          <a:bodyPr lIns="0" tIns="14616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Thread (1, 0)</a:t>
            </a:r>
            <a:r>
              <a:rPr lang="ar-SA" sz="1000" b="1">
                <a:solidFill>
                  <a:srgbClr val="003300"/>
                </a:solidFill>
                <a:latin typeface="Arial" pitchFamily="34" charset="0"/>
                <a:cs typeface="Arial" pitchFamily="34" charset="0"/>
              </a:rPr>
              <a:t>‏</a:t>
            </a:r>
            <a:endParaRPr lang="en-US" sz="1000" b="1">
              <a:solidFill>
                <a:srgbClr val="003300"/>
              </a:solidFill>
              <a:latin typeface="Arial" pitchFamily="34" charset="0"/>
            </a:endParaRPr>
          </a:p>
        </p:txBody>
      </p:sp>
      <p:sp>
        <p:nvSpPr>
          <p:cNvPr id="49179" name="Text Box 25"/>
          <p:cNvSpPr txBox="1">
            <a:spLocks noChangeArrowheads="1"/>
          </p:cNvSpPr>
          <p:nvPr/>
        </p:nvSpPr>
        <p:spPr bwMode="auto">
          <a:xfrm>
            <a:off x="8199438" y="3257550"/>
            <a:ext cx="620712" cy="298450"/>
          </a:xfrm>
          <a:prstGeom prst="rect">
            <a:avLst/>
          </a:prstGeom>
          <a:solidFill>
            <a:srgbClr val="FF6600"/>
          </a:solidFill>
          <a:ln w="9360">
            <a:solidFill>
              <a:srgbClr val="969696"/>
            </a:solidFill>
            <a:miter lim="800000"/>
            <a:headEnd/>
            <a:tailEnd/>
          </a:ln>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Registers</a:t>
            </a:r>
          </a:p>
        </p:txBody>
      </p:sp>
      <p:sp>
        <p:nvSpPr>
          <p:cNvPr id="49180" name="Line 26"/>
          <p:cNvSpPr>
            <a:spLocks noChangeShapeType="1"/>
          </p:cNvSpPr>
          <p:nvPr/>
        </p:nvSpPr>
        <p:spPr bwMode="auto">
          <a:xfrm flipV="1">
            <a:off x="8916988" y="3103563"/>
            <a:ext cx="3175" cy="671512"/>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181" name="Line 27"/>
          <p:cNvSpPr>
            <a:spLocks noChangeShapeType="1"/>
          </p:cNvSpPr>
          <p:nvPr/>
        </p:nvSpPr>
        <p:spPr bwMode="auto">
          <a:xfrm flipV="1">
            <a:off x="8509000" y="3549650"/>
            <a:ext cx="1588" cy="22542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182" name="Line 28"/>
          <p:cNvSpPr>
            <a:spLocks noChangeShapeType="1"/>
          </p:cNvSpPr>
          <p:nvPr/>
        </p:nvSpPr>
        <p:spPr bwMode="auto">
          <a:xfrm>
            <a:off x="8797925" y="4275138"/>
            <a:ext cx="1588" cy="24447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183" name="Text Box 29"/>
          <p:cNvSpPr txBox="1">
            <a:spLocks noChangeArrowheads="1"/>
          </p:cNvSpPr>
          <p:nvPr/>
        </p:nvSpPr>
        <p:spPr bwMode="auto">
          <a:xfrm>
            <a:off x="5943600" y="5562600"/>
            <a:ext cx="563563" cy="430213"/>
          </a:xfrm>
          <a:prstGeom prst="rect">
            <a:avLst/>
          </a:prstGeom>
          <a:solidFill>
            <a:srgbClr val="99CCFF"/>
          </a:solidFill>
          <a:ln w="9360">
            <a:solidFill>
              <a:srgbClr val="969696"/>
            </a:solidFill>
            <a:miter lim="800000"/>
            <a:headEnd/>
            <a:tailEnd/>
          </a:ln>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Clr>
                <a:srgbClr val="003300"/>
              </a:buClr>
              <a:buFont typeface="Arial" pitchFamily="34" charset="0"/>
              <a:buNone/>
            </a:pPr>
            <a:r>
              <a:rPr lang="en-US" sz="1200" b="1">
                <a:solidFill>
                  <a:srgbClr val="003300"/>
                </a:solidFill>
                <a:latin typeface="Arial" pitchFamily="34" charset="0"/>
              </a:rPr>
              <a:t>Host</a:t>
            </a:r>
          </a:p>
        </p:txBody>
      </p:sp>
      <p:sp>
        <p:nvSpPr>
          <p:cNvPr id="49184" name="Line 30"/>
          <p:cNvSpPr>
            <a:spLocks noChangeShapeType="1"/>
          </p:cNvSpPr>
          <p:nvPr/>
        </p:nvSpPr>
        <p:spPr bwMode="auto">
          <a:xfrm>
            <a:off x="6248400" y="5105400"/>
            <a:ext cx="0" cy="457200"/>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185" name="AutoShape 31"/>
          <p:cNvSpPr>
            <a:spLocks noChangeArrowheads="1"/>
          </p:cNvSpPr>
          <p:nvPr/>
        </p:nvSpPr>
        <p:spPr bwMode="auto">
          <a:xfrm>
            <a:off x="5638800" y="4572000"/>
            <a:ext cx="1219200" cy="1219200"/>
          </a:xfrm>
          <a:prstGeom prst="flowChartConnector">
            <a:avLst/>
          </a:prstGeom>
          <a:noFill/>
          <a:ln w="31680">
            <a:solidFill>
              <a:srgbClr val="3333CC"/>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extLst>
      <p:ext uri="{BB962C8B-B14F-4D97-AF65-F5344CB8AC3E}">
        <p14:creationId xmlns:p14="http://schemas.microsoft.com/office/powerpoint/2010/main" val="595261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3"/>
          <p:cNvSpPr>
            <a:spLocks noGrp="1"/>
          </p:cNvSpPr>
          <p:nvPr>
            <p:ph type="ftr" sz="quarter" idx="4294967295"/>
          </p:nvPr>
        </p:nvSpPr>
        <p:spPr>
          <a:xfrm>
            <a:off x="152400" y="6553200"/>
            <a:ext cx="5029200" cy="304800"/>
          </a:xfrm>
          <a:prstGeom prst="rect">
            <a:avLst/>
          </a:prstGeom>
        </p:spPr>
        <p:txBody>
          <a:bodyPr/>
          <a:lstStyle/>
          <a:p>
            <a:pPr>
              <a:defRPr/>
            </a:pPr>
            <a:r>
              <a:rPr lang="en-US"/>
              <a:t>© Wen-mei W. Hwu and John Stone, Urbana July 22, 2010</a:t>
            </a:r>
            <a:endParaRPr lang="en-US" dirty="0"/>
          </a:p>
        </p:txBody>
      </p:sp>
      <p:sp>
        <p:nvSpPr>
          <p:cNvPr id="32771" name="Rectangle 1"/>
          <p:cNvSpPr>
            <a:spLocks noGrp="1" noChangeArrowheads="1"/>
          </p:cNvSpPr>
          <p:nvPr>
            <p:ph type="title"/>
          </p:nvPr>
        </p:nvSpPr>
        <p:spPr>
          <a:xfrm>
            <a:off x="152400" y="0"/>
            <a:ext cx="88392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err="1" smtClean="0"/>
              <a:t>OpenCL</a:t>
            </a:r>
            <a:r>
              <a:rPr lang="en-US" dirty="0" smtClean="0"/>
              <a:t> Device-to-Host Data Transfer</a:t>
            </a:r>
          </a:p>
        </p:txBody>
      </p:sp>
      <p:sp>
        <p:nvSpPr>
          <p:cNvPr id="32772" name="Rectangle 2"/>
          <p:cNvSpPr>
            <a:spLocks noGrp="1" noChangeArrowheads="1"/>
          </p:cNvSpPr>
          <p:nvPr>
            <p:ph type="body" idx="1"/>
          </p:nvPr>
        </p:nvSpPr>
        <p:spPr>
          <a:xfrm>
            <a:off x="457200" y="1219200"/>
            <a:ext cx="5105400" cy="4953000"/>
          </a:xfrm>
        </p:spPr>
        <p:txBody>
          <a:bodyPr/>
          <a:lstStyle/>
          <a:p>
            <a:pPr>
              <a:defRPr/>
            </a:pPr>
            <a:r>
              <a:rPr lang="en-US" sz="2800" dirty="0" smtClean="0"/>
              <a:t>clEnqueueReadBuffer();</a:t>
            </a:r>
            <a:endParaRPr lang="en-US" sz="2800" dirty="0" smtClean="0">
              <a:cs typeface="Times New Roman" pitchFamily="18" charset="0"/>
            </a:endParaRP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cs typeface="Times New Roman" pitchFamily="18" charset="0"/>
              </a:rPr>
              <a:t>memory data transfer to host</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cs typeface="Times New Roman" pitchFamily="18" charset="0"/>
              </a:rPr>
              <a:t>r</a:t>
            </a:r>
            <a:r>
              <a:rPr lang="en-US" sz="2400" dirty="0" smtClean="0">
                <a:cs typeface="Times New Roman" pitchFamily="18" charset="0"/>
              </a:rPr>
              <a:t>equires nine parameters</a:t>
            </a:r>
          </a:p>
          <a:p>
            <a:pPr lvl="2"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000" dirty="0" err="1" smtClean="0">
                <a:cs typeface="Times New Roman" pitchFamily="18" charset="0"/>
              </a:rPr>
              <a:t>OpenCL</a:t>
            </a:r>
            <a:r>
              <a:rPr lang="en-US" sz="2000" dirty="0" smtClean="0">
                <a:cs typeface="Times New Roman" pitchFamily="18" charset="0"/>
              </a:rPr>
              <a:t> command queue pointer</a:t>
            </a:r>
          </a:p>
          <a:p>
            <a:pPr lvl="2"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000" dirty="0" smtClean="0">
                <a:cs typeface="Times New Roman" pitchFamily="18" charset="0"/>
              </a:rPr>
              <a:t>Source </a:t>
            </a:r>
            <a:r>
              <a:rPr lang="en-US" sz="2000" dirty="0" err="1" smtClean="0">
                <a:cs typeface="Times New Roman" pitchFamily="18" charset="0"/>
              </a:rPr>
              <a:t>OpenCL</a:t>
            </a:r>
            <a:r>
              <a:rPr lang="en-US" sz="2000" dirty="0" smtClean="0">
                <a:cs typeface="Times New Roman" pitchFamily="18" charset="0"/>
              </a:rPr>
              <a:t> memory buffer</a:t>
            </a:r>
          </a:p>
          <a:p>
            <a:pPr lvl="2"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000" dirty="0" smtClean="0">
                <a:cs typeface="Times New Roman" pitchFamily="18" charset="0"/>
              </a:rPr>
              <a:t>Blocking flag</a:t>
            </a:r>
          </a:p>
          <a:p>
            <a:pPr lvl="2"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000" dirty="0" smtClean="0">
                <a:cs typeface="Times New Roman" pitchFamily="18" charset="0"/>
              </a:rPr>
              <a:t>Offset in bytes</a:t>
            </a:r>
          </a:p>
          <a:p>
            <a:pPr lvl="2"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000" dirty="0" smtClean="0">
                <a:cs typeface="Times New Roman" pitchFamily="18" charset="0"/>
              </a:rPr>
              <a:t>Size of bytes of read data </a:t>
            </a:r>
          </a:p>
          <a:p>
            <a:pPr lvl="2"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000" dirty="0" smtClean="0">
                <a:cs typeface="Times New Roman" pitchFamily="18" charset="0"/>
              </a:rPr>
              <a:t>Destination host memory pointer</a:t>
            </a:r>
          </a:p>
          <a:p>
            <a:pPr lvl="2"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000" dirty="0" smtClean="0">
                <a:cs typeface="Times New Roman" pitchFamily="18" charset="0"/>
              </a:rPr>
              <a:t>List of events to be completed before execution of  this command</a:t>
            </a:r>
          </a:p>
          <a:p>
            <a:pPr lvl="2"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000" dirty="0" smtClean="0">
                <a:cs typeface="Times New Roman" pitchFamily="18" charset="0"/>
              </a:rPr>
              <a:t>Event object tied to this command</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cs typeface="Times New Roman" pitchFamily="18" charset="0"/>
              </a:rPr>
              <a:t>Asynchronous transfer later</a:t>
            </a:r>
          </a:p>
        </p:txBody>
      </p:sp>
      <p:sp>
        <p:nvSpPr>
          <p:cNvPr id="50181" name="Text Box 3"/>
          <p:cNvSpPr txBox="1">
            <a:spLocks noChangeArrowheads="1"/>
          </p:cNvSpPr>
          <p:nvPr/>
        </p:nvSpPr>
        <p:spPr bwMode="auto">
          <a:xfrm>
            <a:off x="5402263" y="1751013"/>
            <a:ext cx="3706812" cy="3355975"/>
          </a:xfrm>
          <a:prstGeom prst="rect">
            <a:avLst/>
          </a:prstGeom>
          <a:solidFill>
            <a:srgbClr val="99CCFF"/>
          </a:solidFill>
          <a:ln w="9360">
            <a:solidFill>
              <a:srgbClr val="969696"/>
            </a:solidFill>
            <a:miter lim="800000"/>
            <a:headEnd/>
            <a:tailEnd/>
          </a:ln>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Clr>
                <a:srgbClr val="003300"/>
              </a:buClr>
              <a:buFont typeface="Arial" pitchFamily="34" charset="0"/>
              <a:buNone/>
            </a:pPr>
            <a:r>
              <a:rPr lang="en-US" sz="1200" b="1">
                <a:solidFill>
                  <a:srgbClr val="003300"/>
                </a:solidFill>
                <a:latin typeface="Arial" pitchFamily="34" charset="0"/>
              </a:rPr>
              <a:t>Grid</a:t>
            </a:r>
          </a:p>
        </p:txBody>
      </p:sp>
      <p:sp>
        <p:nvSpPr>
          <p:cNvPr id="50182" name="Text Box 4"/>
          <p:cNvSpPr txBox="1">
            <a:spLocks noChangeArrowheads="1"/>
          </p:cNvSpPr>
          <p:nvPr/>
        </p:nvSpPr>
        <p:spPr bwMode="auto">
          <a:xfrm>
            <a:off x="5453063" y="4519613"/>
            <a:ext cx="3605212" cy="425450"/>
          </a:xfrm>
          <a:prstGeom prst="rect">
            <a:avLst/>
          </a:prstGeom>
          <a:solidFill>
            <a:srgbClr val="FF6600"/>
          </a:solidFill>
          <a:ln w="9360">
            <a:solidFill>
              <a:srgbClr val="969696"/>
            </a:solidFill>
            <a:miter lim="800000"/>
            <a:headEnd/>
            <a:tailEnd/>
          </a:ln>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Clr>
                <a:srgbClr val="003300"/>
              </a:buClr>
              <a:buFont typeface="Arial" pitchFamily="34" charset="0"/>
              <a:buNone/>
            </a:pPr>
            <a:r>
              <a:rPr lang="en-US" sz="1000" b="1">
                <a:solidFill>
                  <a:srgbClr val="003300"/>
                </a:solidFill>
                <a:latin typeface="Arial" pitchFamily="34" charset="0"/>
              </a:rPr>
              <a:t>Global</a:t>
            </a:r>
          </a:p>
          <a:p>
            <a:pPr eaLnBrk="1" hangingPunct="1">
              <a:buClr>
                <a:srgbClr val="003300"/>
              </a:buClr>
              <a:buFont typeface="Arial" pitchFamily="34" charset="0"/>
              <a:buNone/>
            </a:pPr>
            <a:r>
              <a:rPr lang="en-US" sz="1000" b="1">
                <a:solidFill>
                  <a:srgbClr val="003300"/>
                </a:solidFill>
                <a:latin typeface="Arial" pitchFamily="34" charset="0"/>
              </a:rPr>
              <a:t>Memory</a:t>
            </a:r>
          </a:p>
        </p:txBody>
      </p:sp>
      <p:sp>
        <p:nvSpPr>
          <p:cNvPr id="50183" name="Text Box 5"/>
          <p:cNvSpPr txBox="1">
            <a:spLocks noChangeArrowheads="1"/>
          </p:cNvSpPr>
          <p:nvPr/>
        </p:nvSpPr>
        <p:spPr bwMode="auto">
          <a:xfrm>
            <a:off x="5451475" y="2244725"/>
            <a:ext cx="1771650" cy="2160588"/>
          </a:xfrm>
          <a:prstGeom prst="rect">
            <a:avLst/>
          </a:prstGeom>
          <a:solidFill>
            <a:srgbClr val="FFCC00"/>
          </a:solidFill>
          <a:ln w="9360">
            <a:solidFill>
              <a:srgbClr val="969696"/>
            </a:solidFill>
            <a:miter lim="800000"/>
            <a:headEnd/>
            <a:tailEnd/>
          </a:ln>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Clr>
                <a:srgbClr val="003300"/>
              </a:buClr>
              <a:buFont typeface="Arial" pitchFamily="34" charset="0"/>
              <a:buNone/>
            </a:pPr>
            <a:r>
              <a:rPr lang="en-US" sz="1200" b="1">
                <a:solidFill>
                  <a:srgbClr val="003300"/>
                </a:solidFill>
                <a:latin typeface="Arial" pitchFamily="34" charset="0"/>
              </a:rPr>
              <a:t>Block (0, 0)</a:t>
            </a:r>
            <a:r>
              <a:rPr lang="ar-SA" sz="1200" b="1">
                <a:solidFill>
                  <a:srgbClr val="003300"/>
                </a:solidFill>
                <a:latin typeface="Arial" pitchFamily="34" charset="0"/>
                <a:cs typeface="Arial" pitchFamily="34" charset="0"/>
              </a:rPr>
              <a:t>‏</a:t>
            </a:r>
            <a:endParaRPr lang="en-US" sz="1200" b="1">
              <a:solidFill>
                <a:srgbClr val="003300"/>
              </a:solidFill>
              <a:latin typeface="Arial" pitchFamily="34" charset="0"/>
            </a:endParaRPr>
          </a:p>
        </p:txBody>
      </p:sp>
      <p:sp>
        <p:nvSpPr>
          <p:cNvPr id="50184" name="Text Box 6"/>
          <p:cNvSpPr txBox="1">
            <a:spLocks noChangeArrowheads="1"/>
          </p:cNvSpPr>
          <p:nvPr/>
        </p:nvSpPr>
        <p:spPr bwMode="auto">
          <a:xfrm>
            <a:off x="5500688" y="2754313"/>
            <a:ext cx="1682750" cy="349250"/>
          </a:xfrm>
          <a:prstGeom prst="rect">
            <a:avLst/>
          </a:prstGeom>
          <a:solidFill>
            <a:srgbClr val="FF6600"/>
          </a:solidFill>
          <a:ln w="9360">
            <a:solidFill>
              <a:srgbClr val="969696"/>
            </a:solidFill>
            <a:miter lim="800000"/>
            <a:headEnd/>
            <a:tailEnd/>
          </a:ln>
        </p:spPr>
        <p:txBody>
          <a:bodyPr lIns="0" tIns="9144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Shared Memory</a:t>
            </a:r>
          </a:p>
        </p:txBody>
      </p:sp>
      <p:sp>
        <p:nvSpPr>
          <p:cNvPr id="50185" name="Text Box 7"/>
          <p:cNvSpPr txBox="1">
            <a:spLocks noChangeArrowheads="1"/>
          </p:cNvSpPr>
          <p:nvPr/>
        </p:nvSpPr>
        <p:spPr bwMode="auto">
          <a:xfrm>
            <a:off x="5491163" y="3783013"/>
            <a:ext cx="820737" cy="487362"/>
          </a:xfrm>
          <a:prstGeom prst="rect">
            <a:avLst/>
          </a:prstGeom>
          <a:solidFill>
            <a:srgbClr val="99FF66"/>
          </a:solidFill>
          <a:ln w="9360">
            <a:solidFill>
              <a:srgbClr val="969696"/>
            </a:solidFill>
            <a:miter lim="800000"/>
            <a:headEnd/>
            <a:tailEnd/>
          </a:ln>
        </p:spPr>
        <p:txBody>
          <a:bodyPr lIns="0" tIns="14616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Thread (0, 0)</a:t>
            </a:r>
            <a:r>
              <a:rPr lang="ar-SA" sz="1000" b="1">
                <a:solidFill>
                  <a:srgbClr val="003300"/>
                </a:solidFill>
                <a:latin typeface="Arial" pitchFamily="34" charset="0"/>
                <a:cs typeface="Arial" pitchFamily="34" charset="0"/>
              </a:rPr>
              <a:t>‏</a:t>
            </a:r>
            <a:endParaRPr lang="en-US" sz="1000" b="1">
              <a:solidFill>
                <a:srgbClr val="003300"/>
              </a:solidFill>
              <a:latin typeface="Arial" pitchFamily="34" charset="0"/>
            </a:endParaRPr>
          </a:p>
        </p:txBody>
      </p:sp>
      <p:sp>
        <p:nvSpPr>
          <p:cNvPr id="50186" name="Text Box 8"/>
          <p:cNvSpPr txBox="1">
            <a:spLocks noChangeArrowheads="1"/>
          </p:cNvSpPr>
          <p:nvPr/>
        </p:nvSpPr>
        <p:spPr bwMode="auto">
          <a:xfrm>
            <a:off x="5491163" y="3257550"/>
            <a:ext cx="622300" cy="298450"/>
          </a:xfrm>
          <a:prstGeom prst="rect">
            <a:avLst/>
          </a:prstGeom>
          <a:solidFill>
            <a:srgbClr val="FF6600"/>
          </a:solidFill>
          <a:ln w="9360">
            <a:solidFill>
              <a:srgbClr val="969696"/>
            </a:solidFill>
            <a:miter lim="800000"/>
            <a:headEnd/>
            <a:tailEnd/>
          </a:ln>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Registers</a:t>
            </a:r>
          </a:p>
        </p:txBody>
      </p:sp>
      <p:sp>
        <p:nvSpPr>
          <p:cNvPr id="50187" name="Line 9"/>
          <p:cNvSpPr>
            <a:spLocks noChangeShapeType="1"/>
          </p:cNvSpPr>
          <p:nvPr/>
        </p:nvSpPr>
        <p:spPr bwMode="auto">
          <a:xfrm flipV="1">
            <a:off x="6210300" y="3103563"/>
            <a:ext cx="3175" cy="671512"/>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188" name="Line 10"/>
          <p:cNvSpPr>
            <a:spLocks noChangeShapeType="1"/>
          </p:cNvSpPr>
          <p:nvPr/>
        </p:nvSpPr>
        <p:spPr bwMode="auto">
          <a:xfrm flipV="1">
            <a:off x="5802313" y="3549650"/>
            <a:ext cx="1587" cy="22542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189" name="Line 11"/>
          <p:cNvSpPr>
            <a:spLocks noChangeShapeType="1"/>
          </p:cNvSpPr>
          <p:nvPr/>
        </p:nvSpPr>
        <p:spPr bwMode="auto">
          <a:xfrm>
            <a:off x="6089650" y="4275138"/>
            <a:ext cx="1588" cy="24447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190" name="Text Box 12"/>
          <p:cNvSpPr txBox="1">
            <a:spLocks noChangeArrowheads="1"/>
          </p:cNvSpPr>
          <p:nvPr/>
        </p:nvSpPr>
        <p:spPr bwMode="auto">
          <a:xfrm>
            <a:off x="6362700" y="3783013"/>
            <a:ext cx="820738" cy="487362"/>
          </a:xfrm>
          <a:prstGeom prst="rect">
            <a:avLst/>
          </a:prstGeom>
          <a:solidFill>
            <a:srgbClr val="99FF66"/>
          </a:solidFill>
          <a:ln w="9360">
            <a:solidFill>
              <a:srgbClr val="969696"/>
            </a:solidFill>
            <a:miter lim="800000"/>
            <a:headEnd/>
            <a:tailEnd/>
          </a:ln>
        </p:spPr>
        <p:txBody>
          <a:bodyPr lIns="0" tIns="14616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Thread (1, 0)</a:t>
            </a:r>
            <a:r>
              <a:rPr lang="ar-SA" sz="1000" b="1">
                <a:solidFill>
                  <a:srgbClr val="003300"/>
                </a:solidFill>
                <a:latin typeface="Arial" pitchFamily="34" charset="0"/>
                <a:cs typeface="Arial" pitchFamily="34" charset="0"/>
              </a:rPr>
              <a:t>‏</a:t>
            </a:r>
            <a:endParaRPr lang="en-US" sz="1000" b="1">
              <a:solidFill>
                <a:srgbClr val="003300"/>
              </a:solidFill>
              <a:latin typeface="Arial" pitchFamily="34" charset="0"/>
            </a:endParaRPr>
          </a:p>
        </p:txBody>
      </p:sp>
      <p:sp>
        <p:nvSpPr>
          <p:cNvPr id="50191" name="Text Box 13"/>
          <p:cNvSpPr txBox="1">
            <a:spLocks noChangeArrowheads="1"/>
          </p:cNvSpPr>
          <p:nvPr/>
        </p:nvSpPr>
        <p:spPr bwMode="auto">
          <a:xfrm>
            <a:off x="6362700" y="3257550"/>
            <a:ext cx="620713" cy="298450"/>
          </a:xfrm>
          <a:prstGeom prst="rect">
            <a:avLst/>
          </a:prstGeom>
          <a:solidFill>
            <a:srgbClr val="FF6600"/>
          </a:solidFill>
          <a:ln w="9360">
            <a:solidFill>
              <a:srgbClr val="969696"/>
            </a:solidFill>
            <a:miter lim="800000"/>
            <a:headEnd/>
            <a:tailEnd/>
          </a:ln>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Registers</a:t>
            </a:r>
          </a:p>
        </p:txBody>
      </p:sp>
      <p:sp>
        <p:nvSpPr>
          <p:cNvPr id="50192" name="Line 14"/>
          <p:cNvSpPr>
            <a:spLocks noChangeShapeType="1"/>
          </p:cNvSpPr>
          <p:nvPr/>
        </p:nvSpPr>
        <p:spPr bwMode="auto">
          <a:xfrm flipV="1">
            <a:off x="7080250" y="3103563"/>
            <a:ext cx="3175" cy="671512"/>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193" name="Line 15"/>
          <p:cNvSpPr>
            <a:spLocks noChangeShapeType="1"/>
          </p:cNvSpPr>
          <p:nvPr/>
        </p:nvSpPr>
        <p:spPr bwMode="auto">
          <a:xfrm flipV="1">
            <a:off x="6673850" y="3549650"/>
            <a:ext cx="1588" cy="22542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194" name="Line 16"/>
          <p:cNvSpPr>
            <a:spLocks noChangeShapeType="1"/>
          </p:cNvSpPr>
          <p:nvPr/>
        </p:nvSpPr>
        <p:spPr bwMode="auto">
          <a:xfrm>
            <a:off x="6961188" y="4275138"/>
            <a:ext cx="1587" cy="24447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195" name="Text Box 17"/>
          <p:cNvSpPr txBox="1">
            <a:spLocks noChangeArrowheads="1"/>
          </p:cNvSpPr>
          <p:nvPr/>
        </p:nvSpPr>
        <p:spPr bwMode="auto">
          <a:xfrm>
            <a:off x="7288213" y="2244725"/>
            <a:ext cx="1771650" cy="2160588"/>
          </a:xfrm>
          <a:prstGeom prst="rect">
            <a:avLst/>
          </a:prstGeom>
          <a:solidFill>
            <a:srgbClr val="FFCC00"/>
          </a:solidFill>
          <a:ln w="9360">
            <a:solidFill>
              <a:srgbClr val="969696"/>
            </a:solidFill>
            <a:miter lim="800000"/>
            <a:headEnd/>
            <a:tailEnd/>
          </a:ln>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Clr>
                <a:srgbClr val="003300"/>
              </a:buClr>
              <a:buFont typeface="Arial" pitchFamily="34" charset="0"/>
              <a:buNone/>
            </a:pPr>
            <a:r>
              <a:rPr lang="en-US" sz="1200" b="1">
                <a:solidFill>
                  <a:srgbClr val="003300"/>
                </a:solidFill>
                <a:latin typeface="Arial" pitchFamily="34" charset="0"/>
              </a:rPr>
              <a:t>Block (1, 0)</a:t>
            </a:r>
            <a:r>
              <a:rPr lang="ar-SA" sz="1200" b="1">
                <a:solidFill>
                  <a:srgbClr val="003300"/>
                </a:solidFill>
                <a:latin typeface="Arial" pitchFamily="34" charset="0"/>
                <a:cs typeface="Arial" pitchFamily="34" charset="0"/>
              </a:rPr>
              <a:t>‏</a:t>
            </a:r>
            <a:endParaRPr lang="en-US" sz="1200" b="1">
              <a:solidFill>
                <a:srgbClr val="003300"/>
              </a:solidFill>
              <a:latin typeface="Arial" pitchFamily="34" charset="0"/>
            </a:endParaRPr>
          </a:p>
        </p:txBody>
      </p:sp>
      <p:sp>
        <p:nvSpPr>
          <p:cNvPr id="50196" name="Text Box 18"/>
          <p:cNvSpPr txBox="1">
            <a:spLocks noChangeArrowheads="1"/>
          </p:cNvSpPr>
          <p:nvPr/>
        </p:nvSpPr>
        <p:spPr bwMode="auto">
          <a:xfrm>
            <a:off x="7335838" y="2754313"/>
            <a:ext cx="1684337" cy="349250"/>
          </a:xfrm>
          <a:prstGeom prst="rect">
            <a:avLst/>
          </a:prstGeom>
          <a:solidFill>
            <a:srgbClr val="FF6600"/>
          </a:solidFill>
          <a:ln w="9360">
            <a:solidFill>
              <a:srgbClr val="969696"/>
            </a:solidFill>
            <a:miter lim="800000"/>
            <a:headEnd/>
            <a:tailEnd/>
          </a:ln>
        </p:spPr>
        <p:txBody>
          <a:bodyPr lIns="0" tIns="9144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Shared Memory</a:t>
            </a:r>
          </a:p>
        </p:txBody>
      </p:sp>
      <p:sp>
        <p:nvSpPr>
          <p:cNvPr id="50197" name="Text Box 19"/>
          <p:cNvSpPr txBox="1">
            <a:spLocks noChangeArrowheads="1"/>
          </p:cNvSpPr>
          <p:nvPr/>
        </p:nvSpPr>
        <p:spPr bwMode="auto">
          <a:xfrm>
            <a:off x="7327900" y="3783013"/>
            <a:ext cx="820738" cy="487362"/>
          </a:xfrm>
          <a:prstGeom prst="rect">
            <a:avLst/>
          </a:prstGeom>
          <a:solidFill>
            <a:srgbClr val="99FF66"/>
          </a:solidFill>
          <a:ln w="9360">
            <a:solidFill>
              <a:srgbClr val="969696"/>
            </a:solidFill>
            <a:miter lim="800000"/>
            <a:headEnd/>
            <a:tailEnd/>
          </a:ln>
        </p:spPr>
        <p:txBody>
          <a:bodyPr lIns="0" tIns="14616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Thread (0, 0)</a:t>
            </a:r>
            <a:r>
              <a:rPr lang="ar-SA" sz="1000" b="1">
                <a:solidFill>
                  <a:srgbClr val="003300"/>
                </a:solidFill>
                <a:latin typeface="Arial" pitchFamily="34" charset="0"/>
                <a:cs typeface="Arial" pitchFamily="34" charset="0"/>
              </a:rPr>
              <a:t>‏</a:t>
            </a:r>
            <a:endParaRPr lang="en-US" sz="1000" b="1">
              <a:solidFill>
                <a:srgbClr val="003300"/>
              </a:solidFill>
              <a:latin typeface="Arial" pitchFamily="34" charset="0"/>
            </a:endParaRPr>
          </a:p>
        </p:txBody>
      </p:sp>
      <p:sp>
        <p:nvSpPr>
          <p:cNvPr id="50198" name="Text Box 20"/>
          <p:cNvSpPr txBox="1">
            <a:spLocks noChangeArrowheads="1"/>
          </p:cNvSpPr>
          <p:nvPr/>
        </p:nvSpPr>
        <p:spPr bwMode="auto">
          <a:xfrm>
            <a:off x="7327900" y="3257550"/>
            <a:ext cx="620713" cy="298450"/>
          </a:xfrm>
          <a:prstGeom prst="rect">
            <a:avLst/>
          </a:prstGeom>
          <a:solidFill>
            <a:srgbClr val="FF6600"/>
          </a:solidFill>
          <a:ln w="9360">
            <a:solidFill>
              <a:srgbClr val="969696"/>
            </a:solidFill>
            <a:miter lim="800000"/>
            <a:headEnd/>
            <a:tailEnd/>
          </a:ln>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Registers</a:t>
            </a:r>
          </a:p>
        </p:txBody>
      </p:sp>
      <p:sp>
        <p:nvSpPr>
          <p:cNvPr id="50199" name="Line 21"/>
          <p:cNvSpPr>
            <a:spLocks noChangeShapeType="1"/>
          </p:cNvSpPr>
          <p:nvPr/>
        </p:nvSpPr>
        <p:spPr bwMode="auto">
          <a:xfrm flipV="1">
            <a:off x="8045450" y="3103563"/>
            <a:ext cx="3175" cy="671512"/>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00" name="Line 22"/>
          <p:cNvSpPr>
            <a:spLocks noChangeShapeType="1"/>
          </p:cNvSpPr>
          <p:nvPr/>
        </p:nvSpPr>
        <p:spPr bwMode="auto">
          <a:xfrm flipV="1">
            <a:off x="7639050" y="3549650"/>
            <a:ext cx="1588" cy="22542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01" name="Line 23"/>
          <p:cNvSpPr>
            <a:spLocks noChangeShapeType="1"/>
          </p:cNvSpPr>
          <p:nvPr/>
        </p:nvSpPr>
        <p:spPr bwMode="auto">
          <a:xfrm>
            <a:off x="7926388" y="4275138"/>
            <a:ext cx="1587" cy="24447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02" name="Text Box 24"/>
          <p:cNvSpPr txBox="1">
            <a:spLocks noChangeArrowheads="1"/>
          </p:cNvSpPr>
          <p:nvPr/>
        </p:nvSpPr>
        <p:spPr bwMode="auto">
          <a:xfrm>
            <a:off x="8199438" y="3783013"/>
            <a:ext cx="820737" cy="487362"/>
          </a:xfrm>
          <a:prstGeom prst="rect">
            <a:avLst/>
          </a:prstGeom>
          <a:solidFill>
            <a:srgbClr val="99FF66"/>
          </a:solidFill>
          <a:ln w="9360">
            <a:solidFill>
              <a:srgbClr val="969696"/>
            </a:solidFill>
            <a:miter lim="800000"/>
            <a:headEnd/>
            <a:tailEnd/>
          </a:ln>
        </p:spPr>
        <p:txBody>
          <a:bodyPr lIns="0" tIns="14616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Thread (1, 0)</a:t>
            </a:r>
            <a:r>
              <a:rPr lang="ar-SA" sz="1000" b="1">
                <a:solidFill>
                  <a:srgbClr val="003300"/>
                </a:solidFill>
                <a:latin typeface="Arial" pitchFamily="34" charset="0"/>
                <a:cs typeface="Arial" pitchFamily="34" charset="0"/>
              </a:rPr>
              <a:t>‏</a:t>
            </a:r>
            <a:endParaRPr lang="en-US" sz="1000" b="1">
              <a:solidFill>
                <a:srgbClr val="003300"/>
              </a:solidFill>
              <a:latin typeface="Arial" pitchFamily="34" charset="0"/>
            </a:endParaRPr>
          </a:p>
        </p:txBody>
      </p:sp>
      <p:sp>
        <p:nvSpPr>
          <p:cNvPr id="50203" name="Text Box 25"/>
          <p:cNvSpPr txBox="1">
            <a:spLocks noChangeArrowheads="1"/>
          </p:cNvSpPr>
          <p:nvPr/>
        </p:nvSpPr>
        <p:spPr bwMode="auto">
          <a:xfrm>
            <a:off x="8199438" y="3257550"/>
            <a:ext cx="620712" cy="298450"/>
          </a:xfrm>
          <a:prstGeom prst="rect">
            <a:avLst/>
          </a:prstGeom>
          <a:solidFill>
            <a:srgbClr val="FF6600"/>
          </a:solidFill>
          <a:ln w="9360">
            <a:solidFill>
              <a:srgbClr val="969696"/>
            </a:solidFill>
            <a:miter lim="800000"/>
            <a:headEnd/>
            <a:tailEnd/>
          </a:ln>
        </p:spPr>
        <p:txBody>
          <a:bodyPr lIns="0" tIns="0" rIns="0" bIns="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3300"/>
              </a:buClr>
              <a:buFont typeface="Arial" pitchFamily="34" charset="0"/>
              <a:buNone/>
            </a:pPr>
            <a:r>
              <a:rPr lang="en-US" sz="1000" b="1">
                <a:solidFill>
                  <a:srgbClr val="003300"/>
                </a:solidFill>
                <a:latin typeface="Arial" pitchFamily="34" charset="0"/>
              </a:rPr>
              <a:t>Registers</a:t>
            </a:r>
          </a:p>
        </p:txBody>
      </p:sp>
      <p:sp>
        <p:nvSpPr>
          <p:cNvPr id="50204" name="Line 26"/>
          <p:cNvSpPr>
            <a:spLocks noChangeShapeType="1"/>
          </p:cNvSpPr>
          <p:nvPr/>
        </p:nvSpPr>
        <p:spPr bwMode="auto">
          <a:xfrm flipV="1">
            <a:off x="8916988" y="3103563"/>
            <a:ext cx="3175" cy="671512"/>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05" name="Line 27"/>
          <p:cNvSpPr>
            <a:spLocks noChangeShapeType="1"/>
          </p:cNvSpPr>
          <p:nvPr/>
        </p:nvSpPr>
        <p:spPr bwMode="auto">
          <a:xfrm flipV="1">
            <a:off x="8509000" y="3549650"/>
            <a:ext cx="1588" cy="22542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06" name="Line 28"/>
          <p:cNvSpPr>
            <a:spLocks noChangeShapeType="1"/>
          </p:cNvSpPr>
          <p:nvPr/>
        </p:nvSpPr>
        <p:spPr bwMode="auto">
          <a:xfrm>
            <a:off x="8797925" y="4275138"/>
            <a:ext cx="1588" cy="244475"/>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07" name="Text Box 29"/>
          <p:cNvSpPr txBox="1">
            <a:spLocks noChangeArrowheads="1"/>
          </p:cNvSpPr>
          <p:nvPr/>
        </p:nvSpPr>
        <p:spPr bwMode="auto">
          <a:xfrm>
            <a:off x="5791200" y="5486400"/>
            <a:ext cx="563563" cy="430213"/>
          </a:xfrm>
          <a:prstGeom prst="rect">
            <a:avLst/>
          </a:prstGeom>
          <a:solidFill>
            <a:srgbClr val="99CCFF"/>
          </a:solidFill>
          <a:ln w="9360">
            <a:solidFill>
              <a:srgbClr val="969696"/>
            </a:solidFill>
            <a:miter lim="800000"/>
            <a:headEnd/>
            <a:tailEnd/>
          </a:ln>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Clr>
                <a:srgbClr val="003300"/>
              </a:buClr>
              <a:buFont typeface="Arial" pitchFamily="34" charset="0"/>
              <a:buNone/>
            </a:pPr>
            <a:r>
              <a:rPr lang="en-US" sz="1200" b="1">
                <a:solidFill>
                  <a:srgbClr val="003300"/>
                </a:solidFill>
                <a:latin typeface="Arial" pitchFamily="34" charset="0"/>
              </a:rPr>
              <a:t>Host</a:t>
            </a:r>
          </a:p>
        </p:txBody>
      </p:sp>
      <p:sp>
        <p:nvSpPr>
          <p:cNvPr id="50208" name="Line 30"/>
          <p:cNvSpPr>
            <a:spLocks noChangeShapeType="1"/>
          </p:cNvSpPr>
          <p:nvPr/>
        </p:nvSpPr>
        <p:spPr bwMode="auto">
          <a:xfrm>
            <a:off x="6096000" y="5105400"/>
            <a:ext cx="0" cy="381000"/>
          </a:xfrm>
          <a:prstGeom prst="line">
            <a:avLst/>
          </a:prstGeom>
          <a:noFill/>
          <a:ln w="25560">
            <a:solidFill>
              <a:srgbClr val="000000"/>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09" name="AutoShape 31"/>
          <p:cNvSpPr>
            <a:spLocks noChangeArrowheads="1"/>
          </p:cNvSpPr>
          <p:nvPr/>
        </p:nvSpPr>
        <p:spPr bwMode="auto">
          <a:xfrm>
            <a:off x="5486400" y="4572000"/>
            <a:ext cx="1219200" cy="1219200"/>
          </a:xfrm>
          <a:prstGeom prst="flowChartConnector">
            <a:avLst/>
          </a:prstGeom>
          <a:noFill/>
          <a:ln w="31680">
            <a:solidFill>
              <a:srgbClr val="3333CC"/>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extLst>
      <p:ext uri="{BB962C8B-B14F-4D97-AF65-F5344CB8AC3E}">
        <p14:creationId xmlns:p14="http://schemas.microsoft.com/office/powerpoint/2010/main" val="1152250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oter Placeholder 4"/>
          <p:cNvSpPr>
            <a:spLocks noGrp="1"/>
          </p:cNvSpPr>
          <p:nvPr>
            <p:ph type="ftr" sz="quarter" idx="4294967295"/>
          </p:nvPr>
        </p:nvSpPr>
        <p:spPr>
          <a:xfrm>
            <a:off x="457200" y="6553200"/>
            <a:ext cx="4724400" cy="2286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r>
              <a:rPr lang="en-US" sz="1200" smtClean="0">
                <a:solidFill>
                  <a:schemeClr val="bg1"/>
                </a:solidFill>
              </a:rPr>
              <a:t>© Wen-mei W. Hwu and John Stone, Urbana July 22, 2010</a:t>
            </a:r>
          </a:p>
        </p:txBody>
      </p:sp>
      <p:sp>
        <p:nvSpPr>
          <p:cNvPr id="51203" name="Rectangle 1"/>
          <p:cNvSpPr>
            <a:spLocks noGrp="1" noChangeArrowheads="1"/>
          </p:cNvSpPr>
          <p:nvPr>
            <p:ph type="title"/>
          </p:nvPr>
        </p:nvSpPr>
        <p:spPr>
          <a:xfrm>
            <a:off x="0" y="204788"/>
            <a:ext cx="9144000" cy="119062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dirty="0" err="1" smtClean="0"/>
              <a:t>OpenCL</a:t>
            </a:r>
            <a:r>
              <a:rPr lang="en-US" sz="4000" dirty="0" smtClean="0"/>
              <a:t> Host-Device Data Transfer</a:t>
            </a:r>
            <a:br>
              <a:rPr lang="en-US" sz="4000" dirty="0" smtClean="0"/>
            </a:br>
            <a:r>
              <a:rPr lang="en-US" sz="3600" dirty="0" smtClean="0"/>
              <a:t>(cont.)</a:t>
            </a:r>
            <a:r>
              <a:rPr lang="ar-SA" sz="3600" dirty="0" smtClean="0"/>
              <a:t>‏</a:t>
            </a:r>
            <a:endParaRPr lang="en-US" sz="3600" dirty="0" smtClean="0"/>
          </a:p>
        </p:txBody>
      </p:sp>
      <p:sp>
        <p:nvSpPr>
          <p:cNvPr id="51204" name="Rectangle 2"/>
          <p:cNvSpPr>
            <a:spLocks noGrp="1" noChangeArrowheads="1"/>
          </p:cNvSpPr>
          <p:nvPr>
            <p:ph type="body" idx="1"/>
          </p:nvPr>
        </p:nvSpPr>
        <p:spPr>
          <a:xfrm>
            <a:off x="685800" y="1524000"/>
            <a:ext cx="8229600" cy="2286000"/>
          </a:xfrm>
        </p:spPr>
        <p:txBody>
          <a:bodyPr/>
          <a:lstStyle/>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Code example: </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Transfer a  64 * 64 single precision float array</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a is in host memory and </a:t>
            </a:r>
            <a:r>
              <a:rPr lang="en-US" dirty="0" err="1" smtClean="0"/>
              <a:t>d_a</a:t>
            </a:r>
            <a:r>
              <a:rPr lang="en-US" dirty="0" smtClean="0"/>
              <a:t> is in device memory</a:t>
            </a:r>
          </a:p>
        </p:txBody>
      </p:sp>
      <p:sp>
        <p:nvSpPr>
          <p:cNvPr id="51205" name="Text Box 3"/>
          <p:cNvSpPr txBox="1">
            <a:spLocks noChangeArrowheads="1"/>
          </p:cNvSpPr>
          <p:nvPr/>
        </p:nvSpPr>
        <p:spPr bwMode="auto">
          <a:xfrm>
            <a:off x="457200" y="3048000"/>
            <a:ext cx="8305800" cy="243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marL="565150" indent="-565150" eaLnBrk="0" hangingPunct="0">
              <a:tabLst>
                <a:tab pos="565150" algn="l"/>
                <a:tab pos="1479550" algn="l"/>
                <a:tab pos="2393950" algn="l"/>
                <a:tab pos="3308350" algn="l"/>
                <a:tab pos="4222750" algn="l"/>
                <a:tab pos="5137150" algn="l"/>
                <a:tab pos="6051550" algn="l"/>
                <a:tab pos="6965950" algn="l"/>
                <a:tab pos="7880350" algn="l"/>
                <a:tab pos="8794750" algn="l"/>
                <a:tab pos="9709150" algn="l"/>
                <a:tab pos="10623550" algn="l"/>
              </a:tabLst>
              <a:defRPr sz="2400">
                <a:solidFill>
                  <a:schemeClr val="tx1"/>
                </a:solidFill>
                <a:latin typeface="Palatino" pitchFamily="18" charset="0"/>
              </a:defRPr>
            </a:lvl1pPr>
            <a:lvl2pPr marL="742950" indent="-285750" eaLnBrk="0" hangingPunct="0">
              <a:tabLst>
                <a:tab pos="565150" algn="l"/>
                <a:tab pos="1479550" algn="l"/>
                <a:tab pos="2393950" algn="l"/>
                <a:tab pos="3308350" algn="l"/>
                <a:tab pos="4222750" algn="l"/>
                <a:tab pos="5137150" algn="l"/>
                <a:tab pos="6051550" algn="l"/>
                <a:tab pos="6965950" algn="l"/>
                <a:tab pos="7880350" algn="l"/>
                <a:tab pos="8794750" algn="l"/>
                <a:tab pos="9709150" algn="l"/>
                <a:tab pos="10623550" algn="l"/>
              </a:tabLst>
              <a:defRPr sz="2400">
                <a:solidFill>
                  <a:schemeClr val="tx1"/>
                </a:solidFill>
                <a:latin typeface="Palatino" pitchFamily="18" charset="0"/>
              </a:defRPr>
            </a:lvl2pPr>
            <a:lvl3pPr marL="1143000" indent="-228600" eaLnBrk="0" hangingPunct="0">
              <a:tabLst>
                <a:tab pos="565150" algn="l"/>
                <a:tab pos="1479550" algn="l"/>
                <a:tab pos="2393950" algn="l"/>
                <a:tab pos="3308350" algn="l"/>
                <a:tab pos="4222750" algn="l"/>
                <a:tab pos="5137150" algn="l"/>
                <a:tab pos="6051550" algn="l"/>
                <a:tab pos="6965950" algn="l"/>
                <a:tab pos="7880350" algn="l"/>
                <a:tab pos="8794750" algn="l"/>
                <a:tab pos="9709150" algn="l"/>
                <a:tab pos="10623550" algn="l"/>
              </a:tabLst>
              <a:defRPr sz="2400">
                <a:solidFill>
                  <a:schemeClr val="tx1"/>
                </a:solidFill>
                <a:latin typeface="Palatino" pitchFamily="18" charset="0"/>
              </a:defRPr>
            </a:lvl3pPr>
            <a:lvl4pPr marL="1600200" indent="-228600" eaLnBrk="0" hangingPunct="0">
              <a:tabLst>
                <a:tab pos="565150" algn="l"/>
                <a:tab pos="1479550" algn="l"/>
                <a:tab pos="2393950" algn="l"/>
                <a:tab pos="3308350" algn="l"/>
                <a:tab pos="4222750" algn="l"/>
                <a:tab pos="5137150" algn="l"/>
                <a:tab pos="6051550" algn="l"/>
                <a:tab pos="6965950" algn="l"/>
                <a:tab pos="7880350" algn="l"/>
                <a:tab pos="8794750" algn="l"/>
                <a:tab pos="9709150" algn="l"/>
                <a:tab pos="10623550" algn="l"/>
              </a:tabLst>
              <a:defRPr sz="2400">
                <a:solidFill>
                  <a:schemeClr val="tx1"/>
                </a:solidFill>
                <a:latin typeface="Palatino" pitchFamily="18" charset="0"/>
              </a:defRPr>
            </a:lvl4pPr>
            <a:lvl5pPr marL="2057400" indent="-228600" eaLnBrk="0" hangingPunct="0">
              <a:tabLst>
                <a:tab pos="565150" algn="l"/>
                <a:tab pos="1479550" algn="l"/>
                <a:tab pos="2393950" algn="l"/>
                <a:tab pos="3308350" algn="l"/>
                <a:tab pos="4222750" algn="l"/>
                <a:tab pos="5137150" algn="l"/>
                <a:tab pos="6051550" algn="l"/>
                <a:tab pos="6965950" algn="l"/>
                <a:tab pos="7880350" algn="l"/>
                <a:tab pos="8794750" algn="l"/>
                <a:tab pos="9709150" algn="l"/>
                <a:tab pos="10623550" algn="l"/>
              </a:tabLst>
              <a:defRPr sz="2400">
                <a:solidFill>
                  <a:schemeClr val="tx1"/>
                </a:solidFill>
                <a:latin typeface="Palatino" pitchFamily="18" charset="0"/>
              </a:defRPr>
            </a:lvl5pPr>
            <a:lvl6pPr marL="2514600" indent="-228600" eaLnBrk="0" fontAlgn="base" hangingPunct="0">
              <a:spcBef>
                <a:spcPct val="0"/>
              </a:spcBef>
              <a:spcAft>
                <a:spcPct val="0"/>
              </a:spcAft>
              <a:tabLst>
                <a:tab pos="565150" algn="l"/>
                <a:tab pos="1479550" algn="l"/>
                <a:tab pos="2393950" algn="l"/>
                <a:tab pos="3308350" algn="l"/>
                <a:tab pos="4222750" algn="l"/>
                <a:tab pos="5137150" algn="l"/>
                <a:tab pos="6051550" algn="l"/>
                <a:tab pos="6965950" algn="l"/>
                <a:tab pos="7880350" algn="l"/>
                <a:tab pos="8794750" algn="l"/>
                <a:tab pos="9709150" algn="l"/>
                <a:tab pos="10623550" algn="l"/>
              </a:tabLst>
              <a:defRPr sz="2400">
                <a:solidFill>
                  <a:schemeClr val="tx1"/>
                </a:solidFill>
                <a:latin typeface="Palatino" pitchFamily="18" charset="0"/>
              </a:defRPr>
            </a:lvl6pPr>
            <a:lvl7pPr marL="2971800" indent="-228600" eaLnBrk="0" fontAlgn="base" hangingPunct="0">
              <a:spcBef>
                <a:spcPct val="0"/>
              </a:spcBef>
              <a:spcAft>
                <a:spcPct val="0"/>
              </a:spcAft>
              <a:tabLst>
                <a:tab pos="565150" algn="l"/>
                <a:tab pos="1479550" algn="l"/>
                <a:tab pos="2393950" algn="l"/>
                <a:tab pos="3308350" algn="l"/>
                <a:tab pos="4222750" algn="l"/>
                <a:tab pos="5137150" algn="l"/>
                <a:tab pos="6051550" algn="l"/>
                <a:tab pos="6965950" algn="l"/>
                <a:tab pos="7880350" algn="l"/>
                <a:tab pos="8794750" algn="l"/>
                <a:tab pos="9709150" algn="l"/>
                <a:tab pos="10623550" algn="l"/>
              </a:tabLst>
              <a:defRPr sz="2400">
                <a:solidFill>
                  <a:schemeClr val="tx1"/>
                </a:solidFill>
                <a:latin typeface="Palatino" pitchFamily="18" charset="0"/>
              </a:defRPr>
            </a:lvl7pPr>
            <a:lvl8pPr marL="3429000" indent="-228600" eaLnBrk="0" fontAlgn="base" hangingPunct="0">
              <a:spcBef>
                <a:spcPct val="0"/>
              </a:spcBef>
              <a:spcAft>
                <a:spcPct val="0"/>
              </a:spcAft>
              <a:tabLst>
                <a:tab pos="565150" algn="l"/>
                <a:tab pos="1479550" algn="l"/>
                <a:tab pos="2393950" algn="l"/>
                <a:tab pos="3308350" algn="l"/>
                <a:tab pos="4222750" algn="l"/>
                <a:tab pos="5137150" algn="l"/>
                <a:tab pos="6051550" algn="l"/>
                <a:tab pos="6965950" algn="l"/>
                <a:tab pos="7880350" algn="l"/>
                <a:tab pos="8794750" algn="l"/>
                <a:tab pos="9709150" algn="l"/>
                <a:tab pos="10623550" algn="l"/>
              </a:tabLst>
              <a:defRPr sz="2400">
                <a:solidFill>
                  <a:schemeClr val="tx1"/>
                </a:solidFill>
                <a:latin typeface="Palatino" pitchFamily="18" charset="0"/>
              </a:defRPr>
            </a:lvl8pPr>
            <a:lvl9pPr marL="3886200" indent="-228600" eaLnBrk="0" fontAlgn="base" hangingPunct="0">
              <a:spcBef>
                <a:spcPct val="0"/>
              </a:spcBef>
              <a:spcAft>
                <a:spcPct val="0"/>
              </a:spcAft>
              <a:tabLst>
                <a:tab pos="565150" algn="l"/>
                <a:tab pos="1479550" algn="l"/>
                <a:tab pos="2393950" algn="l"/>
                <a:tab pos="3308350" algn="l"/>
                <a:tab pos="4222750" algn="l"/>
                <a:tab pos="5137150" algn="l"/>
                <a:tab pos="6051550" algn="l"/>
                <a:tab pos="6965950" algn="l"/>
                <a:tab pos="7880350" algn="l"/>
                <a:tab pos="8794750" algn="l"/>
                <a:tab pos="9709150" algn="l"/>
                <a:tab pos="10623550" algn="l"/>
              </a:tabLst>
              <a:defRPr sz="2400">
                <a:solidFill>
                  <a:schemeClr val="tx1"/>
                </a:solidFill>
                <a:latin typeface="Palatino" pitchFamily="18" charset="0"/>
              </a:defRPr>
            </a:lvl9pPr>
          </a:lstStyle>
          <a:p>
            <a:pPr eaLnBrk="1" hangingPunct="1">
              <a:buFont typeface="Arial" pitchFamily="34" charset="0"/>
              <a:buNone/>
            </a:pPr>
            <a:r>
              <a:rPr lang="en-US" sz="3200" b="1" dirty="0" err="1" smtClean="0">
                <a:solidFill>
                  <a:srgbClr val="000000"/>
                </a:solidFill>
                <a:latin typeface="Arial" pitchFamily="34" charset="0"/>
              </a:rPr>
              <a:t>int</a:t>
            </a:r>
            <a:r>
              <a:rPr lang="en-US" sz="3200" b="1" dirty="0" smtClean="0">
                <a:solidFill>
                  <a:srgbClr val="000000"/>
                </a:solidFill>
                <a:latin typeface="Arial" pitchFamily="34" charset="0"/>
              </a:rPr>
              <a:t> </a:t>
            </a:r>
            <a:r>
              <a:rPr lang="en-US" sz="3200" b="1" dirty="0" err="1" smtClean="0">
                <a:solidFill>
                  <a:srgbClr val="000000"/>
                </a:solidFill>
                <a:latin typeface="Arial" pitchFamily="34" charset="0"/>
              </a:rPr>
              <a:t>mem_size</a:t>
            </a:r>
            <a:r>
              <a:rPr lang="en-US" sz="3200" b="1" dirty="0" smtClean="0">
                <a:solidFill>
                  <a:srgbClr val="000000"/>
                </a:solidFill>
                <a:latin typeface="Arial" pitchFamily="34" charset="0"/>
              </a:rPr>
              <a:t> = 64*64*</a:t>
            </a:r>
            <a:r>
              <a:rPr lang="en-US" sz="3200" b="1" dirty="0" err="1" smtClean="0">
                <a:solidFill>
                  <a:srgbClr val="000000"/>
                </a:solidFill>
                <a:latin typeface="Arial" pitchFamily="34" charset="0"/>
              </a:rPr>
              <a:t>sizeof</a:t>
            </a:r>
            <a:r>
              <a:rPr lang="en-US" sz="3200" b="1" smtClean="0">
                <a:solidFill>
                  <a:srgbClr val="000000"/>
                </a:solidFill>
                <a:latin typeface="Arial" pitchFamily="34" charset="0"/>
              </a:rPr>
              <a:t>(float);</a:t>
            </a:r>
            <a:endParaRPr lang="en-US" sz="3200" b="1" dirty="0">
              <a:solidFill>
                <a:srgbClr val="000000"/>
              </a:solidFill>
              <a:latin typeface="Arial" pitchFamily="34" charset="0"/>
            </a:endParaRPr>
          </a:p>
          <a:p>
            <a:pPr eaLnBrk="1" hangingPunct="1">
              <a:buFont typeface="Arial" pitchFamily="34" charset="0"/>
              <a:buNone/>
            </a:pPr>
            <a:r>
              <a:rPr lang="en-US" b="1" dirty="0" err="1">
                <a:latin typeface="Arial" pitchFamily="34" charset="0"/>
                <a:cs typeface="Arial" pitchFamily="34" charset="0"/>
              </a:rPr>
              <a:t>clEnqueueWriteBuffer</a:t>
            </a:r>
            <a:r>
              <a:rPr lang="en-US" b="1" dirty="0">
                <a:latin typeface="Arial" pitchFamily="34" charset="0"/>
                <a:cs typeface="Arial" pitchFamily="34" charset="0"/>
              </a:rPr>
              <a:t>(</a:t>
            </a:r>
            <a:r>
              <a:rPr lang="en-US" b="1" dirty="0" err="1">
                <a:latin typeface="Arial" pitchFamily="34" charset="0"/>
                <a:cs typeface="Arial" pitchFamily="34" charset="0"/>
              </a:rPr>
              <a:t>clcmdq</a:t>
            </a:r>
            <a:r>
              <a:rPr lang="en-US" b="1" dirty="0">
                <a:latin typeface="Arial" pitchFamily="34" charset="0"/>
                <a:cs typeface="Arial" pitchFamily="34" charset="0"/>
              </a:rPr>
              <a:t>, </a:t>
            </a:r>
            <a:r>
              <a:rPr lang="en-US" b="1" dirty="0" err="1">
                <a:latin typeface="Arial" pitchFamily="34" charset="0"/>
                <a:cs typeface="Arial" pitchFamily="34" charset="0"/>
              </a:rPr>
              <a:t>d_a</a:t>
            </a:r>
            <a:r>
              <a:rPr lang="en-US" b="1" dirty="0">
                <a:latin typeface="Arial" pitchFamily="34" charset="0"/>
                <a:cs typeface="Arial" pitchFamily="34" charset="0"/>
              </a:rPr>
              <a:t>, CL_FALSE, 0, </a:t>
            </a:r>
            <a:r>
              <a:rPr lang="en-US" b="1" dirty="0" err="1">
                <a:latin typeface="Arial" pitchFamily="34" charset="0"/>
                <a:cs typeface="Arial" pitchFamily="34" charset="0"/>
              </a:rPr>
              <a:t>mem_size</a:t>
            </a:r>
            <a:r>
              <a:rPr lang="en-US" b="1" dirty="0">
                <a:latin typeface="Arial" pitchFamily="34" charset="0"/>
                <a:cs typeface="Arial" pitchFamily="34" charset="0"/>
              </a:rPr>
              <a:t>, (</a:t>
            </a:r>
            <a:r>
              <a:rPr lang="en-US" b="1" dirty="0" err="1">
                <a:latin typeface="Arial" pitchFamily="34" charset="0"/>
                <a:cs typeface="Arial" pitchFamily="34" charset="0"/>
              </a:rPr>
              <a:t>const</a:t>
            </a:r>
            <a:r>
              <a:rPr lang="en-US" b="1" dirty="0">
                <a:latin typeface="Arial" pitchFamily="34" charset="0"/>
                <a:cs typeface="Arial" pitchFamily="34" charset="0"/>
              </a:rPr>
              <a:t> void * )a, 0, 0, NULL);</a:t>
            </a:r>
            <a:endParaRPr lang="en-US" b="1" dirty="0">
              <a:solidFill>
                <a:srgbClr val="000000"/>
              </a:solidFill>
              <a:latin typeface="Arial" pitchFamily="34" charset="0"/>
            </a:endParaRPr>
          </a:p>
          <a:p>
            <a:pPr eaLnBrk="1" hangingPunct="1">
              <a:buFont typeface="Arial" pitchFamily="34" charset="0"/>
              <a:buNone/>
            </a:pPr>
            <a:endParaRPr lang="en-US" b="1" dirty="0">
              <a:solidFill>
                <a:srgbClr val="000000"/>
              </a:solidFill>
              <a:latin typeface="Arial" pitchFamily="34" charset="0"/>
            </a:endParaRPr>
          </a:p>
          <a:p>
            <a:pPr eaLnBrk="1" hangingPunct="1">
              <a:buFont typeface="Arial" pitchFamily="34" charset="0"/>
              <a:buNone/>
            </a:pPr>
            <a:r>
              <a:rPr lang="en-US" b="1" dirty="0" err="1">
                <a:solidFill>
                  <a:srgbClr val="000000"/>
                </a:solidFill>
                <a:latin typeface="Arial" pitchFamily="34" charset="0"/>
              </a:rPr>
              <a:t>clEnqueueReadBuffer</a:t>
            </a:r>
            <a:r>
              <a:rPr lang="en-US" b="1" dirty="0">
                <a:solidFill>
                  <a:srgbClr val="000000"/>
                </a:solidFill>
                <a:latin typeface="Arial" pitchFamily="34" charset="0"/>
              </a:rPr>
              <a:t>(</a:t>
            </a:r>
            <a:r>
              <a:rPr lang="en-US" b="1" dirty="0" err="1">
                <a:solidFill>
                  <a:srgbClr val="000000"/>
                </a:solidFill>
                <a:latin typeface="Arial" pitchFamily="34" charset="0"/>
              </a:rPr>
              <a:t>clcmdq</a:t>
            </a:r>
            <a:r>
              <a:rPr lang="en-US" b="1" dirty="0">
                <a:solidFill>
                  <a:srgbClr val="000000"/>
                </a:solidFill>
                <a:latin typeface="Arial" pitchFamily="34" charset="0"/>
              </a:rPr>
              <a:t>, </a:t>
            </a:r>
            <a:r>
              <a:rPr lang="en-US" b="1" dirty="0" err="1">
                <a:solidFill>
                  <a:srgbClr val="000000"/>
                </a:solidFill>
                <a:latin typeface="Arial" pitchFamily="34" charset="0"/>
              </a:rPr>
              <a:t>d_result</a:t>
            </a:r>
            <a:r>
              <a:rPr lang="en-US" b="1" dirty="0">
                <a:solidFill>
                  <a:srgbClr val="000000"/>
                </a:solidFill>
                <a:latin typeface="Arial" pitchFamily="34" charset="0"/>
              </a:rPr>
              <a:t>, </a:t>
            </a:r>
            <a:r>
              <a:rPr lang="en-US" b="1" dirty="0">
                <a:latin typeface="Arial" pitchFamily="34" charset="0"/>
                <a:cs typeface="Arial" pitchFamily="34" charset="0"/>
              </a:rPr>
              <a:t>CL_FALSE, 0, </a:t>
            </a:r>
            <a:r>
              <a:rPr lang="en-US" b="1" dirty="0" err="1">
                <a:latin typeface="Arial" pitchFamily="34" charset="0"/>
                <a:cs typeface="Arial" pitchFamily="34" charset="0"/>
              </a:rPr>
              <a:t>mem_size</a:t>
            </a:r>
            <a:r>
              <a:rPr lang="en-US" b="1" dirty="0">
                <a:latin typeface="Arial" pitchFamily="34" charset="0"/>
                <a:cs typeface="Arial" pitchFamily="34" charset="0"/>
              </a:rPr>
              <a:t>, (void * ) </a:t>
            </a:r>
            <a:r>
              <a:rPr lang="en-US" b="1" dirty="0" err="1">
                <a:latin typeface="Arial" pitchFamily="34" charset="0"/>
                <a:cs typeface="Arial" pitchFamily="34" charset="0"/>
              </a:rPr>
              <a:t>host_result</a:t>
            </a:r>
            <a:r>
              <a:rPr lang="en-US" b="1" dirty="0">
                <a:latin typeface="Arial" pitchFamily="34" charset="0"/>
                <a:cs typeface="Arial" pitchFamily="34" charset="0"/>
              </a:rPr>
              <a:t>, 0, 0, NULL);</a:t>
            </a:r>
            <a:endParaRPr lang="en-US" b="1" dirty="0">
              <a:solidFill>
                <a:srgbClr val="000000"/>
              </a:solidFill>
              <a:latin typeface="Arial" pitchFamily="34" charset="0"/>
            </a:endParaRPr>
          </a:p>
        </p:txBody>
      </p:sp>
    </p:spTree>
    <p:extLst>
      <p:ext uri="{BB962C8B-B14F-4D97-AF65-F5344CB8AC3E}">
        <p14:creationId xmlns:p14="http://schemas.microsoft.com/office/powerpoint/2010/main" val="11778447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600" dirty="0" err="1" smtClean="0">
                <a:latin typeface="Arial" charset="0"/>
                <a:cs typeface="Arial" charset="0"/>
              </a:rPr>
              <a:t>OpenCL</a:t>
            </a:r>
            <a:r>
              <a:rPr lang="en-US" sz="3600" dirty="0" smtClean="0">
                <a:latin typeface="Arial" charset="0"/>
                <a:cs typeface="Arial" charset="0"/>
              </a:rPr>
              <a:t> Host-Device Data Transfer</a:t>
            </a:r>
            <a:br>
              <a:rPr lang="en-US" sz="3600" dirty="0" smtClean="0">
                <a:latin typeface="Arial" charset="0"/>
                <a:cs typeface="Arial" charset="0"/>
              </a:rPr>
            </a:br>
            <a:r>
              <a:rPr lang="en-US" sz="3600" dirty="0" smtClean="0">
                <a:latin typeface="Arial" charset="0"/>
                <a:cs typeface="Arial" charset="0"/>
              </a:rPr>
              <a:t>(cont.)</a:t>
            </a:r>
            <a:r>
              <a:rPr lang="ar-SA" sz="3600" dirty="0" smtClean="0">
                <a:latin typeface="Arial" charset="0"/>
                <a:cs typeface="Arial" charset="0"/>
              </a:rPr>
              <a:t>‏</a:t>
            </a:r>
            <a:endParaRPr lang="en-US" sz="3600" dirty="0"/>
          </a:p>
        </p:txBody>
      </p:sp>
      <p:sp>
        <p:nvSpPr>
          <p:cNvPr id="3" name="Content Placeholder 2"/>
          <p:cNvSpPr>
            <a:spLocks noGrp="1"/>
          </p:cNvSpPr>
          <p:nvPr>
            <p:ph idx="1"/>
          </p:nvPr>
        </p:nvSpPr>
        <p:spPr/>
        <p:txBody>
          <a:bodyPr/>
          <a:lstStyle/>
          <a:p>
            <a:pPr>
              <a:defRPr/>
            </a:pPr>
            <a:r>
              <a:rPr lang="en-US" sz="2400" dirty="0" err="1" smtClean="0"/>
              <a:t>clCreateBuffer</a:t>
            </a:r>
            <a:r>
              <a:rPr lang="en-US" sz="2400" dirty="0" smtClean="0"/>
              <a:t> and </a:t>
            </a:r>
            <a:r>
              <a:rPr lang="en-US" sz="2400" dirty="0" err="1" smtClean="0"/>
              <a:t>clEnqueueWriteBuffer</a:t>
            </a:r>
            <a:r>
              <a:rPr lang="en-US" sz="2400" dirty="0" smtClean="0"/>
              <a:t> can be combined into a single command using special flags.</a:t>
            </a:r>
          </a:p>
          <a:p>
            <a:pPr>
              <a:defRPr/>
            </a:pPr>
            <a:r>
              <a:rPr lang="en-US" sz="2400" dirty="0" err="1" smtClean="0"/>
              <a:t>Eg</a:t>
            </a:r>
            <a:r>
              <a:rPr lang="en-US" sz="2400" dirty="0" smtClean="0"/>
              <a:t>: </a:t>
            </a:r>
          </a:p>
          <a:p>
            <a:pPr lvl="1">
              <a:buFontTx/>
              <a:buNone/>
              <a:defRPr/>
            </a:pPr>
            <a:r>
              <a:rPr lang="en-US" sz="2000" b="1" dirty="0" err="1" smtClean="0">
                <a:latin typeface="Courier New" pitchFamily="49" charset="0"/>
                <a:cs typeface="Courier New" pitchFamily="49" charset="0"/>
              </a:rPr>
              <a:t>d_A</a:t>
            </a:r>
            <a:r>
              <a:rPr lang="en-US" sz="2000" b="1" dirty="0" smtClean="0">
                <a:latin typeface="Courier New" pitchFamily="49" charset="0"/>
                <a:cs typeface="Courier New" pitchFamily="49" charset="0"/>
              </a:rPr>
              <a:t>=</a:t>
            </a:r>
            <a:r>
              <a:rPr lang="en-US" sz="2000" b="1" dirty="0" err="1" smtClean="0">
                <a:latin typeface="Courier New" pitchFamily="49" charset="0"/>
                <a:cs typeface="Courier New" pitchFamily="49" charset="0"/>
              </a:rPr>
              <a:t>clCreateBuffer</a:t>
            </a:r>
            <a:r>
              <a:rPr lang="en-US" sz="2000" b="1" dirty="0" smtClean="0">
                <a:latin typeface="Courier New" pitchFamily="49" charset="0"/>
                <a:cs typeface="Courier New" pitchFamily="49" charset="0"/>
              </a:rPr>
              <a:t>(</a:t>
            </a:r>
            <a:r>
              <a:rPr lang="en-US" sz="2000" b="1" dirty="0" err="1" smtClean="0">
                <a:latin typeface="Courier New" pitchFamily="49" charset="0"/>
                <a:cs typeface="Courier New" pitchFamily="49" charset="0"/>
              </a:rPr>
              <a:t>clctxt</a:t>
            </a:r>
            <a:r>
              <a:rPr lang="en-US" sz="2000" b="1" dirty="0" smtClean="0">
                <a:latin typeface="Courier New" pitchFamily="49" charset="0"/>
                <a:cs typeface="Courier New" pitchFamily="49" charset="0"/>
              </a:rPr>
              <a:t>, CL_MEM_READ_ONLY | CL_MEM_COPY_HOST_PTR, </a:t>
            </a:r>
            <a:r>
              <a:rPr lang="en-US" sz="2000" b="1" dirty="0" err="1" smtClean="0">
                <a:latin typeface="Courier New" pitchFamily="49" charset="0"/>
                <a:cs typeface="Courier New" pitchFamily="49" charset="0"/>
              </a:rPr>
              <a:t>mem_size</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h_A</a:t>
            </a:r>
            <a:r>
              <a:rPr lang="en-US" sz="2000" b="1" dirty="0" smtClean="0">
                <a:latin typeface="Courier New" pitchFamily="49" charset="0"/>
                <a:cs typeface="Courier New" pitchFamily="49" charset="0"/>
              </a:rPr>
              <a:t>, NULL);</a:t>
            </a:r>
          </a:p>
          <a:p>
            <a:pPr lvl="1">
              <a:defRPr/>
            </a:pPr>
            <a:r>
              <a:rPr lang="en-US" sz="2200" smtClean="0"/>
              <a:t>Combination </a:t>
            </a:r>
            <a:r>
              <a:rPr lang="en-US" sz="2200" dirty="0" smtClean="0"/>
              <a:t>of  2 flags here. </a:t>
            </a:r>
            <a:r>
              <a:rPr lang="en-US" sz="2200" dirty="0" smtClean="0">
                <a:cs typeface="Courier New" pitchFamily="49" charset="0"/>
              </a:rPr>
              <a:t> </a:t>
            </a:r>
            <a:r>
              <a:rPr lang="en-US" sz="2200" dirty="0" err="1" smtClean="0"/>
              <a:t>C</a:t>
            </a:r>
            <a:r>
              <a:rPr lang="en-US" sz="2200" dirty="0" err="1" smtClean="0">
                <a:latin typeface="+mj-lt"/>
                <a:cs typeface="Courier New" pitchFamily="49" charset="0"/>
              </a:rPr>
              <a:t>L_MEM_COPY_HOST_PTR</a:t>
            </a:r>
            <a:r>
              <a:rPr lang="en-US" sz="2200" dirty="0" smtClean="0">
                <a:latin typeface="+mj-lt"/>
                <a:cs typeface="Courier New" pitchFamily="49" charset="0"/>
              </a:rPr>
              <a:t> to be used only if a valid host pointer is specified.</a:t>
            </a:r>
            <a:endParaRPr lang="en-US" sz="2200" dirty="0" smtClean="0">
              <a:latin typeface="+mj-lt"/>
            </a:endParaRPr>
          </a:p>
          <a:p>
            <a:pPr lvl="1">
              <a:defRPr/>
            </a:pPr>
            <a:r>
              <a:rPr lang="en-US" sz="2200" dirty="0" smtClean="0"/>
              <a:t>This creates a memory buffer on the device, and copies data from </a:t>
            </a:r>
            <a:r>
              <a:rPr lang="en-US" sz="2200" dirty="0" err="1" smtClean="0"/>
              <a:t>h_A</a:t>
            </a:r>
            <a:r>
              <a:rPr lang="en-US" sz="2200" dirty="0" smtClean="0"/>
              <a:t> into </a:t>
            </a:r>
            <a:r>
              <a:rPr lang="en-US" sz="2200" dirty="0" err="1" smtClean="0"/>
              <a:t>d_A</a:t>
            </a:r>
            <a:r>
              <a:rPr lang="en-US" sz="2200" dirty="0" smtClean="0"/>
              <a:t>. </a:t>
            </a:r>
          </a:p>
          <a:p>
            <a:pPr lvl="1">
              <a:defRPr/>
            </a:pPr>
            <a:r>
              <a:rPr lang="en-US" sz="2200" dirty="0" smtClean="0"/>
              <a:t>Includes an implicit </a:t>
            </a:r>
            <a:r>
              <a:rPr lang="en-US" sz="2200" dirty="0" err="1" smtClean="0"/>
              <a:t>clEnqueueWriteBuffer</a:t>
            </a:r>
            <a:r>
              <a:rPr lang="en-US" sz="2200" dirty="0" smtClean="0"/>
              <a:t> operation, for all devices/command queues tied to the context </a:t>
            </a:r>
            <a:r>
              <a:rPr lang="en-US" sz="2200" dirty="0" err="1" smtClean="0"/>
              <a:t>clctxt</a:t>
            </a:r>
            <a:r>
              <a:rPr lang="en-US" sz="2200" dirty="0" smtClean="0"/>
              <a:t>.</a:t>
            </a:r>
          </a:p>
          <a:p>
            <a:pPr lvl="1">
              <a:defRPr/>
            </a:pPr>
            <a:endParaRPr lang="en-US" dirty="0" smtClean="0"/>
          </a:p>
          <a:p>
            <a:pPr lvl="1">
              <a:defRPr/>
            </a:pPr>
            <a:endParaRPr lang="en-US" dirty="0"/>
          </a:p>
        </p:txBody>
      </p:sp>
    </p:spTree>
    <p:extLst>
      <p:ext uri="{BB962C8B-B14F-4D97-AF65-F5344CB8AC3E}">
        <p14:creationId xmlns:p14="http://schemas.microsoft.com/office/powerpoint/2010/main" val="14341745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en-US" dirty="0" err="1" smtClean="0"/>
              <a:t>OpenCL</a:t>
            </a:r>
            <a:r>
              <a:rPr lang="en-US" dirty="0" smtClean="0"/>
              <a:t> Memories</a:t>
            </a:r>
          </a:p>
        </p:txBody>
      </p:sp>
      <p:sp>
        <p:nvSpPr>
          <p:cNvPr id="10243" name="Rectangle 3"/>
          <p:cNvSpPr>
            <a:spLocks noGrp="1" noChangeArrowheads="1"/>
          </p:cNvSpPr>
          <p:nvPr>
            <p:ph type="body" idx="1"/>
          </p:nvPr>
        </p:nvSpPr>
        <p:spPr>
          <a:xfrm>
            <a:off x="685800" y="1676400"/>
            <a:ext cx="7772400" cy="4572000"/>
          </a:xfrm>
        </p:spPr>
        <p:txBody>
          <a:bodyPr/>
          <a:lstStyle/>
          <a:p>
            <a:pPr eaLnBrk="1" hangingPunct="1">
              <a:lnSpc>
                <a:spcPct val="90000"/>
              </a:lnSpc>
              <a:defRPr/>
            </a:pPr>
            <a:r>
              <a:rPr lang="en-US" dirty="0" smtClean="0">
                <a:solidFill>
                  <a:srgbClr val="008000"/>
                </a:solidFill>
              </a:rPr>
              <a:t>__global</a:t>
            </a:r>
            <a:r>
              <a:rPr lang="en-US" dirty="0" smtClean="0"/>
              <a:t> – large, long latency</a:t>
            </a:r>
          </a:p>
          <a:p>
            <a:pPr eaLnBrk="1" hangingPunct="1">
              <a:lnSpc>
                <a:spcPct val="90000"/>
              </a:lnSpc>
              <a:defRPr/>
            </a:pPr>
            <a:r>
              <a:rPr lang="en-US" dirty="0" smtClean="0">
                <a:solidFill>
                  <a:srgbClr val="008000"/>
                </a:solidFill>
              </a:rPr>
              <a:t>__private</a:t>
            </a:r>
            <a:r>
              <a:rPr lang="en-US" dirty="0" smtClean="0"/>
              <a:t> – on-chip device registers</a:t>
            </a:r>
          </a:p>
          <a:p>
            <a:pPr eaLnBrk="1" hangingPunct="1">
              <a:lnSpc>
                <a:spcPct val="90000"/>
              </a:lnSpc>
              <a:defRPr/>
            </a:pPr>
            <a:r>
              <a:rPr lang="en-US" dirty="0" smtClean="0">
                <a:solidFill>
                  <a:srgbClr val="008000"/>
                </a:solidFill>
              </a:rPr>
              <a:t>__local</a:t>
            </a:r>
            <a:r>
              <a:rPr lang="en-US" dirty="0" smtClean="0"/>
              <a:t> – memory accessible from multiple PEs or work items.  May be SRAM or DRAM, must query…</a:t>
            </a:r>
          </a:p>
          <a:p>
            <a:pPr eaLnBrk="1" hangingPunct="1">
              <a:lnSpc>
                <a:spcPct val="90000"/>
              </a:lnSpc>
              <a:defRPr/>
            </a:pPr>
            <a:r>
              <a:rPr lang="en-US" dirty="0" smtClean="0">
                <a:solidFill>
                  <a:srgbClr val="008000"/>
                </a:solidFill>
              </a:rPr>
              <a:t>__constant</a:t>
            </a:r>
            <a:r>
              <a:rPr lang="en-US" dirty="0" smtClean="0"/>
              <a:t> – read-only constant cache</a:t>
            </a:r>
          </a:p>
          <a:p>
            <a:pPr eaLnBrk="1" hangingPunct="1">
              <a:lnSpc>
                <a:spcPct val="90000"/>
              </a:lnSpc>
              <a:defRPr/>
            </a:pPr>
            <a:r>
              <a:rPr lang="en-US" dirty="0" smtClean="0"/>
              <a:t>Device memory is managed explicitly by the programmer, as with CUDA</a:t>
            </a:r>
          </a:p>
        </p:txBody>
      </p:sp>
    </p:spTree>
    <p:extLst>
      <p:ext uri="{BB962C8B-B14F-4D97-AF65-F5344CB8AC3E}">
        <p14:creationId xmlns:p14="http://schemas.microsoft.com/office/powerpoint/2010/main" val="40256584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25"/>
          <p:cNvSpPr>
            <a:spLocks noChangeArrowheads="1"/>
          </p:cNvSpPr>
          <p:nvPr/>
        </p:nvSpPr>
        <p:spPr bwMode="auto">
          <a:xfrm>
            <a:off x="762000" y="4114800"/>
            <a:ext cx="8229600" cy="2286000"/>
          </a:xfrm>
          <a:prstGeom prst="rect">
            <a:avLst/>
          </a:prstGeom>
          <a:solidFill>
            <a:srgbClr val="EAEAEA"/>
          </a:solidFill>
          <a:ln w="9525">
            <a:solidFill>
              <a:schemeClr val="tx1"/>
            </a:solidFill>
            <a:miter lim="800000"/>
            <a:headEnd/>
            <a:tailEnd/>
          </a:ln>
        </p:spPr>
        <p:txBody>
          <a:bodyPr wrap="none" anchor="ctr"/>
          <a:lstStyle/>
          <a:p>
            <a:endParaRPr lang="en-US" sz="3200"/>
          </a:p>
        </p:txBody>
      </p:sp>
      <p:sp>
        <p:nvSpPr>
          <p:cNvPr id="54275" name="Rectangle 2"/>
          <p:cNvSpPr>
            <a:spLocks noGrp="1" noChangeArrowheads="1"/>
          </p:cNvSpPr>
          <p:nvPr>
            <p:ph type="title"/>
          </p:nvPr>
        </p:nvSpPr>
        <p:spPr>
          <a:xfrm>
            <a:off x="685800" y="457200"/>
            <a:ext cx="7772400" cy="990600"/>
          </a:xfrm>
        </p:spPr>
        <p:txBody>
          <a:bodyPr/>
          <a:lstStyle/>
          <a:p>
            <a:pPr eaLnBrk="1" hangingPunct="1"/>
            <a:r>
              <a:rPr lang="en-US" sz="4000" dirty="0" err="1" smtClean="0"/>
              <a:t>OpenCL</a:t>
            </a:r>
            <a:r>
              <a:rPr lang="en-US" sz="4000" dirty="0" smtClean="0"/>
              <a:t> Kernel Execution Launch</a:t>
            </a:r>
          </a:p>
        </p:txBody>
      </p:sp>
      <p:grpSp>
        <p:nvGrpSpPr>
          <p:cNvPr id="54276" name="Group 74"/>
          <p:cNvGrpSpPr>
            <a:grpSpLocks/>
          </p:cNvGrpSpPr>
          <p:nvPr/>
        </p:nvGrpSpPr>
        <p:grpSpPr bwMode="auto">
          <a:xfrm>
            <a:off x="6029325" y="4343400"/>
            <a:ext cx="2886075" cy="1905000"/>
            <a:chOff x="3600" y="1248"/>
            <a:chExt cx="1818" cy="1200"/>
          </a:xfrm>
        </p:grpSpPr>
        <p:sp>
          <p:nvSpPr>
            <p:cNvPr id="54332" name="Rectangle 4"/>
            <p:cNvSpPr>
              <a:spLocks noChangeArrowheads="1"/>
            </p:cNvSpPr>
            <p:nvPr/>
          </p:nvSpPr>
          <p:spPr bwMode="auto">
            <a:xfrm>
              <a:off x="3600" y="1248"/>
              <a:ext cx="1776" cy="1200"/>
            </a:xfrm>
            <a:prstGeom prst="rect">
              <a:avLst/>
            </a:prstGeom>
            <a:solidFill>
              <a:srgbClr val="CCFFCC"/>
            </a:solidFill>
            <a:ln w="9525">
              <a:solidFill>
                <a:schemeClr val="tx1"/>
              </a:solidFill>
              <a:miter lim="800000"/>
              <a:headEnd/>
              <a:tailEnd/>
            </a:ln>
          </p:spPr>
          <p:txBody>
            <a:bodyPr anchor="ctr"/>
            <a:lstStyle/>
            <a:p>
              <a:endParaRPr lang="en-US"/>
            </a:p>
          </p:txBody>
        </p:sp>
        <p:sp>
          <p:nvSpPr>
            <p:cNvPr id="54333" name="Text Box 5"/>
            <p:cNvSpPr txBox="1">
              <a:spLocks noChangeArrowheads="1"/>
            </p:cNvSpPr>
            <p:nvPr/>
          </p:nvSpPr>
          <p:spPr bwMode="auto">
            <a:xfrm>
              <a:off x="3630" y="1296"/>
              <a:ext cx="1788" cy="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spcBef>
                  <a:spcPct val="50000"/>
                </a:spcBef>
              </a:pPr>
              <a:r>
                <a:rPr lang="en-US" sz="3200"/>
                <a:t>OpenCL Device</a:t>
              </a:r>
            </a:p>
          </p:txBody>
        </p:sp>
        <p:grpSp>
          <p:nvGrpSpPr>
            <p:cNvPr id="54334" name="Group 31"/>
            <p:cNvGrpSpPr>
              <a:grpSpLocks/>
            </p:cNvGrpSpPr>
            <p:nvPr/>
          </p:nvGrpSpPr>
          <p:grpSpPr bwMode="auto">
            <a:xfrm>
              <a:off x="3744" y="1632"/>
              <a:ext cx="336" cy="336"/>
              <a:chOff x="3744" y="1968"/>
              <a:chExt cx="336" cy="336"/>
            </a:xfrm>
          </p:grpSpPr>
          <p:sp>
            <p:nvSpPr>
              <p:cNvPr id="54377" name="Rectangle 7"/>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54378" name="Rectangle 8"/>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79" name="Rectangle 27"/>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80" name="Rectangle 28"/>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81" name="Rectangle 29"/>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54335" name="Group 32"/>
            <p:cNvGrpSpPr>
              <a:grpSpLocks/>
            </p:cNvGrpSpPr>
            <p:nvPr/>
          </p:nvGrpSpPr>
          <p:grpSpPr bwMode="auto">
            <a:xfrm>
              <a:off x="4128" y="1632"/>
              <a:ext cx="336" cy="336"/>
              <a:chOff x="3744" y="1968"/>
              <a:chExt cx="336" cy="336"/>
            </a:xfrm>
          </p:grpSpPr>
          <p:sp>
            <p:nvSpPr>
              <p:cNvPr id="54372" name="Rectangle 33"/>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54373" name="Rectangle 34"/>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74" name="Rectangle 35"/>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75" name="Rectangle 36"/>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76" name="Rectangle 37"/>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54336" name="Group 38"/>
            <p:cNvGrpSpPr>
              <a:grpSpLocks/>
            </p:cNvGrpSpPr>
            <p:nvPr/>
          </p:nvGrpSpPr>
          <p:grpSpPr bwMode="auto">
            <a:xfrm>
              <a:off x="4512" y="1632"/>
              <a:ext cx="336" cy="336"/>
              <a:chOff x="3744" y="1968"/>
              <a:chExt cx="336" cy="336"/>
            </a:xfrm>
          </p:grpSpPr>
          <p:sp>
            <p:nvSpPr>
              <p:cNvPr id="54367" name="Rectangle 39"/>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54368" name="Rectangle 40"/>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69" name="Rectangle 41"/>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70" name="Rectangle 42"/>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71" name="Rectangle 43"/>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54337" name="Group 44"/>
            <p:cNvGrpSpPr>
              <a:grpSpLocks/>
            </p:cNvGrpSpPr>
            <p:nvPr/>
          </p:nvGrpSpPr>
          <p:grpSpPr bwMode="auto">
            <a:xfrm>
              <a:off x="4896" y="1632"/>
              <a:ext cx="336" cy="336"/>
              <a:chOff x="3744" y="1968"/>
              <a:chExt cx="336" cy="336"/>
            </a:xfrm>
          </p:grpSpPr>
          <p:sp>
            <p:nvSpPr>
              <p:cNvPr id="54362" name="Rectangle 45"/>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54363" name="Rectangle 46"/>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64" name="Rectangle 47"/>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65" name="Rectangle 48"/>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66" name="Rectangle 49"/>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54338" name="Group 50"/>
            <p:cNvGrpSpPr>
              <a:grpSpLocks/>
            </p:cNvGrpSpPr>
            <p:nvPr/>
          </p:nvGrpSpPr>
          <p:grpSpPr bwMode="auto">
            <a:xfrm>
              <a:off x="3744" y="2016"/>
              <a:ext cx="336" cy="336"/>
              <a:chOff x="3744" y="1968"/>
              <a:chExt cx="336" cy="336"/>
            </a:xfrm>
          </p:grpSpPr>
          <p:sp>
            <p:nvSpPr>
              <p:cNvPr id="54357" name="Rectangle 51"/>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54358" name="Rectangle 52"/>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59" name="Rectangle 53"/>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60" name="Rectangle 54"/>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61" name="Rectangle 55"/>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54339" name="Group 56"/>
            <p:cNvGrpSpPr>
              <a:grpSpLocks/>
            </p:cNvGrpSpPr>
            <p:nvPr/>
          </p:nvGrpSpPr>
          <p:grpSpPr bwMode="auto">
            <a:xfrm>
              <a:off x="4128" y="2016"/>
              <a:ext cx="336" cy="336"/>
              <a:chOff x="3744" y="1968"/>
              <a:chExt cx="336" cy="336"/>
            </a:xfrm>
          </p:grpSpPr>
          <p:sp>
            <p:nvSpPr>
              <p:cNvPr id="54352" name="Rectangle 57"/>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54353" name="Rectangle 58"/>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54" name="Rectangle 59"/>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55" name="Rectangle 60"/>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56" name="Rectangle 61"/>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54340" name="Group 62"/>
            <p:cNvGrpSpPr>
              <a:grpSpLocks/>
            </p:cNvGrpSpPr>
            <p:nvPr/>
          </p:nvGrpSpPr>
          <p:grpSpPr bwMode="auto">
            <a:xfrm>
              <a:off x="4512" y="2016"/>
              <a:ext cx="336" cy="336"/>
              <a:chOff x="3744" y="1968"/>
              <a:chExt cx="336" cy="336"/>
            </a:xfrm>
          </p:grpSpPr>
          <p:sp>
            <p:nvSpPr>
              <p:cNvPr id="54347" name="Rectangle 63"/>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54348" name="Rectangle 64"/>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49" name="Rectangle 65"/>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50" name="Rectangle 66"/>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51" name="Rectangle 67"/>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54341" name="Group 68"/>
            <p:cNvGrpSpPr>
              <a:grpSpLocks/>
            </p:cNvGrpSpPr>
            <p:nvPr/>
          </p:nvGrpSpPr>
          <p:grpSpPr bwMode="auto">
            <a:xfrm>
              <a:off x="4896" y="2016"/>
              <a:ext cx="336" cy="336"/>
              <a:chOff x="3744" y="1968"/>
              <a:chExt cx="336" cy="336"/>
            </a:xfrm>
          </p:grpSpPr>
          <p:sp>
            <p:nvSpPr>
              <p:cNvPr id="54342" name="Rectangle 69"/>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54343" name="Rectangle 70"/>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44" name="Rectangle 71"/>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45" name="Rectangle 72"/>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46" name="Rectangle 73"/>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cxnSp>
        <p:nvCxnSpPr>
          <p:cNvPr id="54277" name="AutoShape 128"/>
          <p:cNvCxnSpPr>
            <a:cxnSpLocks noChangeShapeType="1"/>
          </p:cNvCxnSpPr>
          <p:nvPr/>
        </p:nvCxnSpPr>
        <p:spPr bwMode="auto">
          <a:xfrm>
            <a:off x="3429000" y="4648200"/>
            <a:ext cx="1981200" cy="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grpSp>
        <p:nvGrpSpPr>
          <p:cNvPr id="54278" name="Group 138"/>
          <p:cNvGrpSpPr>
            <a:grpSpLocks/>
          </p:cNvGrpSpPr>
          <p:nvPr/>
        </p:nvGrpSpPr>
        <p:grpSpPr bwMode="auto">
          <a:xfrm>
            <a:off x="6299200" y="1917700"/>
            <a:ext cx="2286000" cy="1905000"/>
            <a:chOff x="2064" y="1248"/>
            <a:chExt cx="1440" cy="1200"/>
          </a:xfrm>
        </p:grpSpPr>
        <p:sp>
          <p:nvSpPr>
            <p:cNvPr id="54322" name="Rectangle 126"/>
            <p:cNvSpPr>
              <a:spLocks noChangeArrowheads="1"/>
            </p:cNvSpPr>
            <p:nvPr/>
          </p:nvSpPr>
          <p:spPr bwMode="auto">
            <a:xfrm>
              <a:off x="2064" y="1248"/>
              <a:ext cx="1440" cy="1200"/>
            </a:xfrm>
            <a:prstGeom prst="rect">
              <a:avLst/>
            </a:prstGeom>
            <a:solidFill>
              <a:srgbClr val="FFFF99"/>
            </a:solidFill>
            <a:ln w="9525">
              <a:solidFill>
                <a:schemeClr val="tx1"/>
              </a:solidFill>
              <a:miter lim="800000"/>
              <a:headEnd/>
              <a:tailEnd/>
            </a:ln>
          </p:spPr>
          <p:txBody>
            <a:bodyPr wrap="none" anchor="ctr"/>
            <a:lstStyle/>
            <a:p>
              <a:endParaRPr lang="en-US" sz="2800"/>
            </a:p>
          </p:txBody>
        </p:sp>
        <p:sp>
          <p:nvSpPr>
            <p:cNvPr id="54323" name="Text Box 127"/>
            <p:cNvSpPr txBox="1">
              <a:spLocks noChangeArrowheads="1"/>
            </p:cNvSpPr>
            <p:nvPr/>
          </p:nvSpPr>
          <p:spPr bwMode="auto">
            <a:xfrm>
              <a:off x="2160" y="1296"/>
              <a:ext cx="1248"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spcBef>
                  <a:spcPct val="50000"/>
                </a:spcBef>
              </a:pPr>
              <a:r>
                <a:rPr lang="en-US" sz="3200"/>
                <a:t>Cmd Queue</a:t>
              </a:r>
            </a:p>
          </p:txBody>
        </p:sp>
        <p:cxnSp>
          <p:nvCxnSpPr>
            <p:cNvPr id="54324" name="AutoShape 130"/>
            <p:cNvCxnSpPr>
              <a:cxnSpLocks noChangeShapeType="1"/>
            </p:cNvCxnSpPr>
            <p:nvPr/>
          </p:nvCxnSpPr>
          <p:spPr bwMode="auto">
            <a:xfrm>
              <a:off x="2208" y="1680"/>
              <a:ext cx="1152"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54325" name="AutoShape 131"/>
            <p:cNvCxnSpPr>
              <a:cxnSpLocks noChangeShapeType="1"/>
            </p:cNvCxnSpPr>
            <p:nvPr/>
          </p:nvCxnSpPr>
          <p:spPr bwMode="auto">
            <a:xfrm>
              <a:off x="2208" y="1776"/>
              <a:ext cx="1152"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54326" name="AutoShape 132"/>
            <p:cNvCxnSpPr>
              <a:cxnSpLocks noChangeShapeType="1"/>
            </p:cNvCxnSpPr>
            <p:nvPr/>
          </p:nvCxnSpPr>
          <p:spPr bwMode="auto">
            <a:xfrm>
              <a:off x="2208" y="1872"/>
              <a:ext cx="1152"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54327" name="AutoShape 133"/>
            <p:cNvCxnSpPr>
              <a:cxnSpLocks noChangeShapeType="1"/>
            </p:cNvCxnSpPr>
            <p:nvPr/>
          </p:nvCxnSpPr>
          <p:spPr bwMode="auto">
            <a:xfrm>
              <a:off x="2208" y="1968"/>
              <a:ext cx="1152"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54328" name="AutoShape 134"/>
            <p:cNvCxnSpPr>
              <a:cxnSpLocks noChangeShapeType="1"/>
            </p:cNvCxnSpPr>
            <p:nvPr/>
          </p:nvCxnSpPr>
          <p:spPr bwMode="auto">
            <a:xfrm>
              <a:off x="2208" y="2064"/>
              <a:ext cx="1152"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54329" name="AutoShape 135"/>
            <p:cNvCxnSpPr>
              <a:cxnSpLocks noChangeShapeType="1"/>
            </p:cNvCxnSpPr>
            <p:nvPr/>
          </p:nvCxnSpPr>
          <p:spPr bwMode="auto">
            <a:xfrm>
              <a:off x="2208" y="2160"/>
              <a:ext cx="1152"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54330" name="AutoShape 136"/>
            <p:cNvCxnSpPr>
              <a:cxnSpLocks noChangeShapeType="1"/>
            </p:cNvCxnSpPr>
            <p:nvPr/>
          </p:nvCxnSpPr>
          <p:spPr bwMode="auto">
            <a:xfrm>
              <a:off x="2208" y="2256"/>
              <a:ext cx="1152"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54331" name="AutoShape 137"/>
            <p:cNvCxnSpPr>
              <a:cxnSpLocks noChangeShapeType="1"/>
            </p:cNvCxnSpPr>
            <p:nvPr/>
          </p:nvCxnSpPr>
          <p:spPr bwMode="auto">
            <a:xfrm>
              <a:off x="2208" y="2352"/>
              <a:ext cx="1152"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
        <p:nvSpPr>
          <p:cNvPr id="54279" name="Rectangle 150"/>
          <p:cNvSpPr>
            <a:spLocks noChangeArrowheads="1"/>
          </p:cNvSpPr>
          <p:nvPr/>
        </p:nvSpPr>
        <p:spPr bwMode="auto">
          <a:xfrm>
            <a:off x="4191000" y="1905000"/>
            <a:ext cx="1524000" cy="685800"/>
          </a:xfrm>
          <a:prstGeom prst="rect">
            <a:avLst/>
          </a:prstGeom>
          <a:solidFill>
            <a:srgbClr val="FFCC66"/>
          </a:solidFill>
          <a:ln w="9525">
            <a:solidFill>
              <a:schemeClr val="tx1"/>
            </a:solidFill>
            <a:miter lim="800000"/>
            <a:headEnd/>
            <a:tailEnd/>
          </a:ln>
        </p:spPr>
        <p:txBody>
          <a:bodyPr wrap="none" anchor="ctr"/>
          <a:lstStyle/>
          <a:p>
            <a:r>
              <a:rPr lang="en-US" sz="3200"/>
              <a:t>Kernel</a:t>
            </a:r>
          </a:p>
        </p:txBody>
      </p:sp>
      <p:cxnSp>
        <p:nvCxnSpPr>
          <p:cNvPr id="54280" name="AutoShape 153"/>
          <p:cNvCxnSpPr>
            <a:cxnSpLocks noChangeShapeType="1"/>
            <a:stCxn id="54322" idx="2"/>
            <a:endCxn id="54332" idx="0"/>
          </p:cNvCxnSpPr>
          <p:nvPr/>
        </p:nvCxnSpPr>
        <p:spPr bwMode="auto">
          <a:xfrm flipH="1">
            <a:off x="7439025" y="3822700"/>
            <a:ext cx="3175" cy="520700"/>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4281" name="AutoShape 154"/>
          <p:cNvCxnSpPr>
            <a:cxnSpLocks noChangeShapeType="1"/>
            <a:stCxn id="54279" idx="3"/>
          </p:cNvCxnSpPr>
          <p:nvPr/>
        </p:nvCxnSpPr>
        <p:spPr bwMode="auto">
          <a:xfrm>
            <a:off x="5715000" y="2247900"/>
            <a:ext cx="596900" cy="1588"/>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4282" name="Rectangle 155"/>
          <p:cNvSpPr>
            <a:spLocks noChangeArrowheads="1"/>
          </p:cNvSpPr>
          <p:nvPr/>
        </p:nvSpPr>
        <p:spPr bwMode="auto">
          <a:xfrm>
            <a:off x="228600" y="1676400"/>
            <a:ext cx="2209800" cy="838200"/>
          </a:xfrm>
          <a:prstGeom prst="rect">
            <a:avLst/>
          </a:prstGeom>
          <a:solidFill>
            <a:srgbClr val="99CCFF"/>
          </a:solidFill>
          <a:ln w="9525">
            <a:solidFill>
              <a:schemeClr val="tx1"/>
            </a:solidFill>
            <a:miter lim="800000"/>
            <a:headEnd/>
            <a:tailEnd/>
          </a:ln>
        </p:spPr>
        <p:txBody>
          <a:bodyPr wrap="none" anchor="ctr"/>
          <a:lstStyle/>
          <a:p>
            <a:r>
              <a:rPr lang="en-US" sz="3200"/>
              <a:t>Application</a:t>
            </a:r>
          </a:p>
        </p:txBody>
      </p:sp>
      <p:cxnSp>
        <p:nvCxnSpPr>
          <p:cNvPr id="54283" name="AutoShape 156"/>
          <p:cNvCxnSpPr>
            <a:cxnSpLocks noChangeShapeType="1"/>
          </p:cNvCxnSpPr>
          <p:nvPr/>
        </p:nvCxnSpPr>
        <p:spPr bwMode="auto">
          <a:xfrm>
            <a:off x="2438400" y="2247900"/>
            <a:ext cx="1752600" cy="1588"/>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cxnSp>
      <p:grpSp>
        <p:nvGrpSpPr>
          <p:cNvPr id="54284" name="Group 221"/>
          <p:cNvGrpSpPr>
            <a:grpSpLocks/>
          </p:cNvGrpSpPr>
          <p:nvPr/>
        </p:nvGrpSpPr>
        <p:grpSpPr bwMode="auto">
          <a:xfrm>
            <a:off x="3200400" y="2819400"/>
            <a:ext cx="2286000" cy="977900"/>
            <a:chOff x="2208" y="2352"/>
            <a:chExt cx="1440" cy="616"/>
          </a:xfrm>
        </p:grpSpPr>
        <p:sp>
          <p:nvSpPr>
            <p:cNvPr id="54318" name="Rectangle 158"/>
            <p:cNvSpPr>
              <a:spLocks noChangeArrowheads="1"/>
            </p:cNvSpPr>
            <p:nvPr/>
          </p:nvSpPr>
          <p:spPr bwMode="auto">
            <a:xfrm>
              <a:off x="2208" y="2352"/>
              <a:ext cx="1440" cy="616"/>
            </a:xfrm>
            <a:prstGeom prst="rect">
              <a:avLst/>
            </a:prstGeom>
            <a:solidFill>
              <a:srgbClr val="FFFF99"/>
            </a:solidFill>
            <a:ln w="9525">
              <a:solidFill>
                <a:schemeClr val="tx1"/>
              </a:solidFill>
              <a:miter lim="800000"/>
              <a:headEnd/>
              <a:tailEnd/>
            </a:ln>
          </p:spPr>
          <p:txBody>
            <a:bodyPr wrap="none" anchor="ctr"/>
            <a:lstStyle/>
            <a:p>
              <a:endParaRPr lang="en-US" sz="2800"/>
            </a:p>
          </p:txBody>
        </p:sp>
        <p:sp>
          <p:nvSpPr>
            <p:cNvPr id="54319" name="Text Box 159"/>
            <p:cNvSpPr txBox="1">
              <a:spLocks noChangeArrowheads="1"/>
            </p:cNvSpPr>
            <p:nvPr/>
          </p:nvSpPr>
          <p:spPr bwMode="auto">
            <a:xfrm>
              <a:off x="2304" y="2400"/>
              <a:ext cx="1248"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spcBef>
                  <a:spcPct val="50000"/>
                </a:spcBef>
              </a:pPr>
              <a:r>
                <a:rPr lang="en-US" sz="3200"/>
                <a:t>Cmd Queue</a:t>
              </a:r>
            </a:p>
          </p:txBody>
        </p:sp>
        <p:cxnSp>
          <p:nvCxnSpPr>
            <p:cNvPr id="54320" name="AutoShape 160"/>
            <p:cNvCxnSpPr>
              <a:cxnSpLocks noChangeShapeType="1"/>
            </p:cNvCxnSpPr>
            <p:nvPr/>
          </p:nvCxnSpPr>
          <p:spPr bwMode="auto">
            <a:xfrm>
              <a:off x="2352" y="2784"/>
              <a:ext cx="1152"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54321" name="AutoShape 161"/>
            <p:cNvCxnSpPr>
              <a:cxnSpLocks noChangeShapeType="1"/>
            </p:cNvCxnSpPr>
            <p:nvPr/>
          </p:nvCxnSpPr>
          <p:spPr bwMode="auto">
            <a:xfrm>
              <a:off x="2352" y="2880"/>
              <a:ext cx="1152"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
        <p:nvSpPr>
          <p:cNvPr id="54285" name="Rectangle 168"/>
          <p:cNvSpPr>
            <a:spLocks noChangeArrowheads="1"/>
          </p:cNvSpPr>
          <p:nvPr/>
        </p:nvSpPr>
        <p:spPr bwMode="auto">
          <a:xfrm>
            <a:off x="1066800" y="3048000"/>
            <a:ext cx="1524000" cy="685800"/>
          </a:xfrm>
          <a:prstGeom prst="rect">
            <a:avLst/>
          </a:prstGeom>
          <a:solidFill>
            <a:srgbClr val="FFCC66"/>
          </a:solidFill>
          <a:ln w="9525">
            <a:solidFill>
              <a:schemeClr val="tx1"/>
            </a:solidFill>
            <a:miter lim="800000"/>
            <a:headEnd/>
            <a:tailEnd/>
          </a:ln>
        </p:spPr>
        <p:txBody>
          <a:bodyPr wrap="none" anchor="ctr"/>
          <a:lstStyle/>
          <a:p>
            <a:r>
              <a:rPr lang="en-US" sz="3200"/>
              <a:t>Kernel</a:t>
            </a:r>
          </a:p>
        </p:txBody>
      </p:sp>
      <p:cxnSp>
        <p:nvCxnSpPr>
          <p:cNvPr id="54286" name="AutoShape 169"/>
          <p:cNvCxnSpPr>
            <a:cxnSpLocks noChangeShapeType="1"/>
            <a:stCxn id="54285" idx="3"/>
          </p:cNvCxnSpPr>
          <p:nvPr/>
        </p:nvCxnSpPr>
        <p:spPr bwMode="auto">
          <a:xfrm>
            <a:off x="2590800" y="3390900"/>
            <a:ext cx="596900" cy="1588"/>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cxnSp>
      <p:grpSp>
        <p:nvGrpSpPr>
          <p:cNvPr id="54287" name="Group 222"/>
          <p:cNvGrpSpPr>
            <a:grpSpLocks/>
          </p:cNvGrpSpPr>
          <p:nvPr/>
        </p:nvGrpSpPr>
        <p:grpSpPr bwMode="auto">
          <a:xfrm>
            <a:off x="2743200" y="4343400"/>
            <a:ext cx="2886075" cy="1295400"/>
            <a:chOff x="2016" y="3120"/>
            <a:chExt cx="1818" cy="816"/>
          </a:xfrm>
        </p:grpSpPr>
        <p:sp>
          <p:nvSpPr>
            <p:cNvPr id="54292" name="Rectangle 171"/>
            <p:cNvSpPr>
              <a:spLocks noChangeArrowheads="1"/>
            </p:cNvSpPr>
            <p:nvPr/>
          </p:nvSpPr>
          <p:spPr bwMode="auto">
            <a:xfrm>
              <a:off x="2016" y="3120"/>
              <a:ext cx="1776" cy="816"/>
            </a:xfrm>
            <a:prstGeom prst="rect">
              <a:avLst/>
            </a:prstGeom>
            <a:solidFill>
              <a:srgbClr val="CCFFCC"/>
            </a:solidFill>
            <a:ln w="9525">
              <a:solidFill>
                <a:schemeClr val="tx1"/>
              </a:solidFill>
              <a:miter lim="800000"/>
              <a:headEnd/>
              <a:tailEnd/>
            </a:ln>
          </p:spPr>
          <p:txBody>
            <a:bodyPr anchor="ctr"/>
            <a:lstStyle/>
            <a:p>
              <a:endParaRPr lang="en-US"/>
            </a:p>
          </p:txBody>
        </p:sp>
        <p:sp>
          <p:nvSpPr>
            <p:cNvPr id="54293" name="Text Box 172"/>
            <p:cNvSpPr txBox="1">
              <a:spLocks noChangeArrowheads="1"/>
            </p:cNvSpPr>
            <p:nvPr/>
          </p:nvSpPr>
          <p:spPr bwMode="auto">
            <a:xfrm>
              <a:off x="2046" y="3168"/>
              <a:ext cx="1788" cy="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spcBef>
                  <a:spcPct val="50000"/>
                </a:spcBef>
              </a:pPr>
              <a:r>
                <a:rPr lang="en-US" sz="3200"/>
                <a:t>OpenCL Device</a:t>
              </a:r>
            </a:p>
          </p:txBody>
        </p:sp>
        <p:grpSp>
          <p:nvGrpSpPr>
            <p:cNvPr id="54294" name="Group 173"/>
            <p:cNvGrpSpPr>
              <a:grpSpLocks/>
            </p:cNvGrpSpPr>
            <p:nvPr/>
          </p:nvGrpSpPr>
          <p:grpSpPr bwMode="auto">
            <a:xfrm>
              <a:off x="2160" y="3504"/>
              <a:ext cx="336" cy="336"/>
              <a:chOff x="3744" y="1968"/>
              <a:chExt cx="336" cy="336"/>
            </a:xfrm>
          </p:grpSpPr>
          <p:sp>
            <p:nvSpPr>
              <p:cNvPr id="54313" name="Rectangle 174"/>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54314" name="Rectangle 175"/>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15" name="Rectangle 176"/>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16" name="Rectangle 177"/>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17" name="Rectangle 178"/>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54295" name="Group 179"/>
            <p:cNvGrpSpPr>
              <a:grpSpLocks/>
            </p:cNvGrpSpPr>
            <p:nvPr/>
          </p:nvGrpSpPr>
          <p:grpSpPr bwMode="auto">
            <a:xfrm>
              <a:off x="2544" y="3504"/>
              <a:ext cx="336" cy="336"/>
              <a:chOff x="3744" y="1968"/>
              <a:chExt cx="336" cy="336"/>
            </a:xfrm>
          </p:grpSpPr>
          <p:sp>
            <p:nvSpPr>
              <p:cNvPr id="54308" name="Rectangle 180"/>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54309" name="Rectangle 181"/>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10" name="Rectangle 182"/>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11" name="Rectangle 183"/>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12" name="Rectangle 184"/>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54296" name="Group 185"/>
            <p:cNvGrpSpPr>
              <a:grpSpLocks/>
            </p:cNvGrpSpPr>
            <p:nvPr/>
          </p:nvGrpSpPr>
          <p:grpSpPr bwMode="auto">
            <a:xfrm>
              <a:off x="2928" y="3504"/>
              <a:ext cx="336" cy="336"/>
              <a:chOff x="3744" y="1968"/>
              <a:chExt cx="336" cy="336"/>
            </a:xfrm>
          </p:grpSpPr>
          <p:sp>
            <p:nvSpPr>
              <p:cNvPr id="54303" name="Rectangle 186"/>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54304" name="Rectangle 187"/>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05" name="Rectangle 188"/>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06" name="Rectangle 189"/>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07" name="Rectangle 190"/>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nvGrpSpPr>
            <p:cNvPr id="54297" name="Group 191"/>
            <p:cNvGrpSpPr>
              <a:grpSpLocks/>
            </p:cNvGrpSpPr>
            <p:nvPr/>
          </p:nvGrpSpPr>
          <p:grpSpPr bwMode="auto">
            <a:xfrm>
              <a:off x="3312" y="3504"/>
              <a:ext cx="336" cy="336"/>
              <a:chOff x="3744" y="1968"/>
              <a:chExt cx="336" cy="336"/>
            </a:xfrm>
          </p:grpSpPr>
          <p:sp>
            <p:nvSpPr>
              <p:cNvPr id="54298" name="Rectangle 192"/>
              <p:cNvSpPr>
                <a:spLocks noChangeArrowheads="1"/>
              </p:cNvSpPr>
              <p:nvPr/>
            </p:nvSpPr>
            <p:spPr bwMode="auto">
              <a:xfrm>
                <a:off x="3744" y="1968"/>
                <a:ext cx="336" cy="336"/>
              </a:xfrm>
              <a:prstGeom prst="rect">
                <a:avLst/>
              </a:prstGeom>
              <a:solidFill>
                <a:srgbClr val="99CCFF"/>
              </a:solidFill>
              <a:ln w="9525">
                <a:solidFill>
                  <a:schemeClr val="tx1"/>
                </a:solidFill>
                <a:miter lim="800000"/>
                <a:headEnd/>
                <a:tailEnd/>
              </a:ln>
            </p:spPr>
            <p:txBody>
              <a:bodyPr wrap="none"/>
              <a:lstStyle/>
              <a:p>
                <a:endParaRPr lang="en-US" sz="2800"/>
              </a:p>
            </p:txBody>
          </p:sp>
          <p:sp>
            <p:nvSpPr>
              <p:cNvPr id="54299" name="Rectangle 193"/>
              <p:cNvSpPr>
                <a:spLocks noChangeArrowheads="1"/>
              </p:cNvSpPr>
              <p:nvPr/>
            </p:nvSpPr>
            <p:spPr bwMode="auto">
              <a:xfrm>
                <a:off x="3792"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00" name="Rectangle 194"/>
              <p:cNvSpPr>
                <a:spLocks noChangeArrowheads="1"/>
              </p:cNvSpPr>
              <p:nvPr/>
            </p:nvSpPr>
            <p:spPr bwMode="auto">
              <a:xfrm>
                <a:off x="3936" y="2016"/>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01" name="Rectangle 195"/>
              <p:cNvSpPr>
                <a:spLocks noChangeArrowheads="1"/>
              </p:cNvSpPr>
              <p:nvPr/>
            </p:nvSpPr>
            <p:spPr bwMode="auto">
              <a:xfrm>
                <a:off x="3792"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sp>
            <p:nvSpPr>
              <p:cNvPr id="54302" name="Rectangle 196"/>
              <p:cNvSpPr>
                <a:spLocks noChangeArrowheads="1"/>
              </p:cNvSpPr>
              <p:nvPr/>
            </p:nvSpPr>
            <p:spPr bwMode="auto">
              <a:xfrm>
                <a:off x="3936" y="2160"/>
                <a:ext cx="96" cy="96"/>
              </a:xfrm>
              <a:prstGeom prst="rect">
                <a:avLst/>
              </a:prstGeom>
              <a:solidFill>
                <a:srgbClr val="FFFF99"/>
              </a:solidFill>
              <a:ln w="9525">
                <a:solidFill>
                  <a:schemeClr val="tx1"/>
                </a:solidFill>
                <a:miter lim="800000"/>
                <a:headEnd/>
                <a:tailEnd/>
              </a:ln>
            </p:spPr>
            <p:txBody>
              <a:bodyPr anchor="ctr"/>
              <a:lstStyle/>
              <a:p>
                <a:endParaRPr lang="en-US" sz="2800"/>
              </a:p>
            </p:txBody>
          </p:sp>
        </p:grpSp>
      </p:grpSp>
      <p:cxnSp>
        <p:nvCxnSpPr>
          <p:cNvPr id="54288" name="AutoShape 223"/>
          <p:cNvCxnSpPr>
            <a:cxnSpLocks noChangeShapeType="1"/>
          </p:cNvCxnSpPr>
          <p:nvPr/>
        </p:nvCxnSpPr>
        <p:spPr bwMode="auto">
          <a:xfrm flipH="1">
            <a:off x="3886200" y="3810000"/>
            <a:ext cx="3175" cy="520700"/>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4289" name="AutoShape 224"/>
          <p:cNvCxnSpPr>
            <a:cxnSpLocks noChangeShapeType="1"/>
          </p:cNvCxnSpPr>
          <p:nvPr/>
        </p:nvCxnSpPr>
        <p:spPr bwMode="auto">
          <a:xfrm flipH="1">
            <a:off x="1524000" y="2514600"/>
            <a:ext cx="3175" cy="520700"/>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4290" name="Text Box 226"/>
          <p:cNvSpPr txBox="1">
            <a:spLocks noChangeArrowheads="1"/>
          </p:cNvSpPr>
          <p:nvPr/>
        </p:nvSpPr>
        <p:spPr bwMode="auto">
          <a:xfrm>
            <a:off x="762000" y="5791200"/>
            <a:ext cx="2620963"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r>
              <a:rPr lang="en-US" sz="2800"/>
              <a:t>OpenCL Context</a:t>
            </a:r>
          </a:p>
        </p:txBody>
      </p:sp>
      <p:sp>
        <p:nvSpPr>
          <p:cNvPr id="54291" name="Footer Placeholder 108"/>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r>
              <a:rPr lang="en-US" sz="1200" smtClean="0">
                <a:solidFill>
                  <a:schemeClr val="bg1"/>
                </a:solidFill>
              </a:rPr>
              <a:t>© Wen-mei W. Hwu and John Stone, Urbana July 22, 2010</a:t>
            </a:r>
          </a:p>
        </p:txBody>
      </p:sp>
    </p:spTree>
    <p:extLst>
      <p:ext uri="{BB962C8B-B14F-4D97-AF65-F5344CB8AC3E}">
        <p14:creationId xmlns:p14="http://schemas.microsoft.com/office/powerpoint/2010/main" val="1615025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457200"/>
            <a:ext cx="7770813" cy="685800"/>
          </a:xfrm>
        </p:spPr>
        <p:txBody>
          <a:bodyPr/>
          <a:lstStyle/>
          <a:p>
            <a:pPr eaLnBrk="1" hangingPunct="1">
              <a:defRPr/>
            </a:pPr>
            <a:r>
              <a:rPr lang="en-US" sz="3600" dirty="0" err="1" smtClean="0"/>
              <a:t>OpenCL</a:t>
            </a:r>
            <a:r>
              <a:rPr lang="en-US" sz="3600" dirty="0" smtClean="0"/>
              <a:t> Kernel Compilation Example</a:t>
            </a:r>
          </a:p>
        </p:txBody>
      </p:sp>
      <p:sp>
        <p:nvSpPr>
          <p:cNvPr id="46083" name="Rectangle 3"/>
          <p:cNvSpPr>
            <a:spLocks noGrp="1" noChangeArrowheads="1"/>
          </p:cNvSpPr>
          <p:nvPr>
            <p:ph type="body" idx="1"/>
          </p:nvPr>
        </p:nvSpPr>
        <p:spPr>
          <a:xfrm>
            <a:off x="381000" y="1447800"/>
            <a:ext cx="8382000" cy="4646613"/>
          </a:xfrm>
        </p:spPr>
        <p:txBody>
          <a:bodyPr/>
          <a:lstStyle/>
          <a:p>
            <a:pPr eaLnBrk="1" hangingPunct="1">
              <a:buFont typeface="Times New Roman" pitchFamily="18" charset="0"/>
              <a:buNone/>
              <a:defRPr/>
            </a:pPr>
            <a:r>
              <a:rPr lang="en-US" sz="2000" dirty="0" smtClean="0">
                <a:latin typeface="Arial Unicode MS" pitchFamily="34" charset="-128"/>
              </a:rPr>
              <a:t>const char* </a:t>
            </a:r>
            <a:r>
              <a:rPr lang="en-US" sz="2000" dirty="0" err="1" smtClean="0">
                <a:latin typeface="Arial Unicode MS" pitchFamily="34" charset="-128"/>
              </a:rPr>
              <a:t>vaddsrc</a:t>
            </a:r>
            <a:r>
              <a:rPr lang="en-US" sz="2000" dirty="0" smtClean="0">
                <a:latin typeface="Arial Unicode MS" pitchFamily="34" charset="-128"/>
              </a:rPr>
              <a:t> = </a:t>
            </a:r>
          </a:p>
          <a:p>
            <a:pPr eaLnBrk="1" hangingPunct="1">
              <a:buFont typeface="Times New Roman" pitchFamily="18" charset="0"/>
              <a:buNone/>
              <a:defRPr/>
            </a:pPr>
            <a:r>
              <a:rPr lang="en-US" sz="2000" dirty="0" smtClean="0">
                <a:latin typeface="Arial Unicode MS" pitchFamily="34" charset="-128"/>
              </a:rPr>
              <a:t>   </a:t>
            </a:r>
            <a:r>
              <a:rPr lang="en-US" sz="1600" dirty="0" smtClean="0">
                <a:latin typeface="Arial Unicode MS" pitchFamily="34" charset="-128"/>
              </a:rPr>
              <a:t>“__kernel void </a:t>
            </a:r>
            <a:r>
              <a:rPr lang="en-US" sz="1600" dirty="0" err="1" smtClean="0">
                <a:latin typeface="Arial Unicode MS" pitchFamily="34" charset="-128"/>
              </a:rPr>
              <a:t>vadd</a:t>
            </a:r>
            <a:r>
              <a:rPr lang="en-US" sz="1600" dirty="0" smtClean="0">
                <a:latin typeface="Arial Unicode MS" pitchFamily="34" charset="-128"/>
              </a:rPr>
              <a:t>(__global float *</a:t>
            </a:r>
            <a:r>
              <a:rPr lang="en-US" sz="1600" dirty="0" err="1" smtClean="0">
                <a:latin typeface="Arial Unicode MS" pitchFamily="34" charset="-128"/>
              </a:rPr>
              <a:t>d_A</a:t>
            </a:r>
            <a:r>
              <a:rPr lang="en-US" sz="1600" dirty="0" smtClean="0">
                <a:latin typeface="Arial Unicode MS" pitchFamily="34" charset="-128"/>
              </a:rPr>
              <a:t>, __global float *</a:t>
            </a:r>
            <a:r>
              <a:rPr lang="en-US" sz="1600" dirty="0" err="1" smtClean="0">
                <a:latin typeface="Arial Unicode MS" pitchFamily="34" charset="-128"/>
              </a:rPr>
              <a:t>d_B</a:t>
            </a:r>
            <a:r>
              <a:rPr lang="en-US" sz="1600" dirty="0" smtClean="0">
                <a:latin typeface="Arial Unicode MS" pitchFamily="34" charset="-128"/>
              </a:rPr>
              <a:t>, __global float *</a:t>
            </a:r>
            <a:r>
              <a:rPr lang="en-US" sz="1600" dirty="0" err="1" smtClean="0">
                <a:latin typeface="Arial Unicode MS" pitchFamily="34" charset="-128"/>
              </a:rPr>
              <a:t>d_C</a:t>
            </a:r>
            <a:r>
              <a:rPr lang="en-US" sz="1600" dirty="0" smtClean="0">
                <a:latin typeface="Arial Unicode MS" pitchFamily="34" charset="-128"/>
              </a:rPr>
              <a:t>, </a:t>
            </a:r>
            <a:r>
              <a:rPr lang="en-US" sz="1600" dirty="0" err="1" smtClean="0">
                <a:latin typeface="Arial Unicode MS" pitchFamily="34" charset="-128"/>
              </a:rPr>
              <a:t>int</a:t>
            </a:r>
            <a:r>
              <a:rPr lang="en-US" sz="1600" dirty="0" smtClean="0">
                <a:latin typeface="Arial Unicode MS" pitchFamily="34" charset="-128"/>
              </a:rPr>
              <a:t> N) { \n“   </a:t>
            </a:r>
            <a:r>
              <a:rPr lang="en-US" sz="1600" dirty="0" smtClean="0">
                <a:solidFill>
                  <a:srgbClr val="008000"/>
                </a:solidFill>
                <a:latin typeface="Arial Unicode MS" pitchFamily="34" charset="-128"/>
              </a:rPr>
              <a:t>[…etc and so forth…]</a:t>
            </a:r>
          </a:p>
          <a:p>
            <a:pPr eaLnBrk="1" hangingPunct="1">
              <a:buFont typeface="Times New Roman" pitchFamily="18" charset="0"/>
              <a:buNone/>
              <a:defRPr/>
            </a:pPr>
            <a:r>
              <a:rPr lang="en-US" sz="2000" dirty="0" err="1" smtClean="0">
                <a:latin typeface="Arial Unicode MS" pitchFamily="34" charset="-128"/>
              </a:rPr>
              <a:t>cl_program</a:t>
            </a:r>
            <a:r>
              <a:rPr lang="en-US" sz="2000" dirty="0" smtClean="0">
                <a:latin typeface="Arial Unicode MS" pitchFamily="34" charset="-128"/>
              </a:rPr>
              <a:t> </a:t>
            </a:r>
            <a:r>
              <a:rPr lang="en-US" sz="2000" dirty="0" err="1" smtClean="0">
                <a:latin typeface="Arial Unicode MS" pitchFamily="34" charset="-128"/>
              </a:rPr>
              <a:t>clpgm</a:t>
            </a:r>
            <a:r>
              <a:rPr lang="en-US" sz="2000" dirty="0" smtClean="0">
                <a:latin typeface="Arial Unicode MS" pitchFamily="34" charset="-128"/>
              </a:rPr>
              <a:t>;</a:t>
            </a:r>
          </a:p>
          <a:p>
            <a:pPr eaLnBrk="1" hangingPunct="1">
              <a:buFont typeface="Times New Roman" pitchFamily="18" charset="0"/>
              <a:buNone/>
              <a:defRPr/>
            </a:pPr>
            <a:r>
              <a:rPr lang="en-US" sz="2000" dirty="0" err="1" smtClean="0">
                <a:latin typeface="Arial Unicode MS" pitchFamily="34" charset="-128"/>
              </a:rPr>
              <a:t>clpgm</a:t>
            </a:r>
            <a:r>
              <a:rPr lang="en-US" sz="2000" dirty="0" smtClean="0">
                <a:latin typeface="Arial Unicode MS" pitchFamily="34" charset="-128"/>
              </a:rPr>
              <a:t> = </a:t>
            </a:r>
            <a:r>
              <a:rPr lang="en-US" sz="2000" dirty="0" err="1" smtClean="0">
                <a:latin typeface="Arial Unicode MS" pitchFamily="34" charset="-128"/>
              </a:rPr>
              <a:t>clCreateProgramWithSource</a:t>
            </a:r>
            <a:r>
              <a:rPr lang="en-US" sz="2000" dirty="0" smtClean="0">
                <a:latin typeface="Arial Unicode MS" pitchFamily="34" charset="-128"/>
              </a:rPr>
              <a:t>(</a:t>
            </a:r>
            <a:r>
              <a:rPr lang="en-US" sz="2000" dirty="0" err="1" smtClean="0">
                <a:latin typeface="Arial Unicode MS" pitchFamily="34" charset="-128"/>
              </a:rPr>
              <a:t>clctx</a:t>
            </a:r>
            <a:r>
              <a:rPr lang="en-US" sz="2000" dirty="0" smtClean="0">
                <a:latin typeface="Arial Unicode MS" pitchFamily="34" charset="-128"/>
              </a:rPr>
              <a:t>, 1, &amp;</a:t>
            </a:r>
            <a:r>
              <a:rPr lang="en-US" sz="2000" dirty="0" err="1" smtClean="0">
                <a:latin typeface="Arial Unicode MS" pitchFamily="34" charset="-128"/>
              </a:rPr>
              <a:t>vaddsrc</a:t>
            </a:r>
            <a:r>
              <a:rPr lang="en-US" sz="2000" dirty="0" smtClean="0">
                <a:latin typeface="Arial Unicode MS" pitchFamily="34" charset="-128"/>
              </a:rPr>
              <a:t>, NULL, &amp;</a:t>
            </a:r>
            <a:r>
              <a:rPr lang="en-US" sz="2000" dirty="0" err="1" smtClean="0">
                <a:latin typeface="Arial Unicode MS" pitchFamily="34" charset="-128"/>
              </a:rPr>
              <a:t>clerr</a:t>
            </a:r>
            <a:r>
              <a:rPr lang="en-US" sz="2000" dirty="0" smtClean="0">
                <a:latin typeface="Arial Unicode MS" pitchFamily="34" charset="-128"/>
              </a:rPr>
              <a:t>);</a:t>
            </a:r>
          </a:p>
          <a:p>
            <a:pPr eaLnBrk="1" hangingPunct="1">
              <a:buFont typeface="Times New Roman" pitchFamily="18" charset="0"/>
              <a:buNone/>
              <a:defRPr/>
            </a:pPr>
            <a:r>
              <a:rPr lang="en-US" sz="2000" dirty="0" smtClean="0">
                <a:latin typeface="Arial Unicode MS" pitchFamily="34" charset="-128"/>
              </a:rPr>
              <a:t>char </a:t>
            </a:r>
            <a:r>
              <a:rPr lang="en-US" sz="2000" dirty="0" err="1" smtClean="0">
                <a:latin typeface="Arial Unicode MS" pitchFamily="34" charset="-128"/>
              </a:rPr>
              <a:t>clcompileflags</a:t>
            </a:r>
            <a:r>
              <a:rPr lang="en-US" sz="2000" dirty="0" smtClean="0">
                <a:latin typeface="Arial Unicode MS" pitchFamily="34" charset="-128"/>
              </a:rPr>
              <a:t>[4096]; </a:t>
            </a:r>
          </a:p>
          <a:p>
            <a:pPr eaLnBrk="1" hangingPunct="1">
              <a:buFont typeface="Times New Roman" pitchFamily="18" charset="0"/>
              <a:buNone/>
              <a:defRPr/>
            </a:pPr>
            <a:r>
              <a:rPr lang="en-US" sz="2000" dirty="0" err="1" smtClean="0">
                <a:latin typeface="Arial Unicode MS" pitchFamily="34" charset="-128"/>
              </a:rPr>
              <a:t>sprintf</a:t>
            </a:r>
            <a:r>
              <a:rPr lang="en-US" sz="2000" dirty="0" smtClean="0">
                <a:latin typeface="Arial Unicode MS" pitchFamily="34" charset="-128"/>
              </a:rPr>
              <a:t>(</a:t>
            </a:r>
            <a:r>
              <a:rPr lang="en-US" sz="2000" dirty="0" err="1" smtClean="0">
                <a:latin typeface="Arial Unicode MS" pitchFamily="34" charset="-128"/>
              </a:rPr>
              <a:t>clcompileflags</a:t>
            </a:r>
            <a:r>
              <a:rPr lang="en-US" sz="2000" dirty="0" smtClean="0">
                <a:latin typeface="Arial Unicode MS" pitchFamily="34" charset="-128"/>
              </a:rPr>
              <a:t>, “-</a:t>
            </a:r>
            <a:r>
              <a:rPr lang="en-US" sz="2000" dirty="0" err="1" smtClean="0">
                <a:latin typeface="Arial Unicode MS" pitchFamily="34" charset="-128"/>
              </a:rPr>
              <a:t>cl</a:t>
            </a:r>
            <a:r>
              <a:rPr lang="en-US" sz="2000" dirty="0" smtClean="0">
                <a:latin typeface="Arial Unicode MS" pitchFamily="34" charset="-128"/>
              </a:rPr>
              <a:t>-mad-enable");</a:t>
            </a:r>
          </a:p>
          <a:p>
            <a:pPr eaLnBrk="1" hangingPunct="1">
              <a:buFont typeface="Times New Roman" pitchFamily="18" charset="0"/>
              <a:buNone/>
              <a:defRPr/>
            </a:pPr>
            <a:r>
              <a:rPr lang="en-US" sz="2000" dirty="0" err="1" smtClean="0">
                <a:latin typeface="Arial Unicode MS" pitchFamily="34" charset="-128"/>
              </a:rPr>
              <a:t>clerr</a:t>
            </a:r>
            <a:r>
              <a:rPr lang="en-US" sz="2000" dirty="0" smtClean="0">
                <a:latin typeface="Arial Unicode MS" pitchFamily="34" charset="-128"/>
              </a:rPr>
              <a:t> = </a:t>
            </a:r>
            <a:r>
              <a:rPr lang="en-US" sz="2000" dirty="0" err="1" smtClean="0">
                <a:latin typeface="Arial Unicode MS" pitchFamily="34" charset="-128"/>
              </a:rPr>
              <a:t>clBuildProgram</a:t>
            </a:r>
            <a:r>
              <a:rPr lang="en-US" sz="2000" dirty="0" smtClean="0">
                <a:latin typeface="Arial Unicode MS" pitchFamily="34" charset="-128"/>
              </a:rPr>
              <a:t>(</a:t>
            </a:r>
            <a:r>
              <a:rPr lang="en-US" sz="2000" dirty="0" err="1" smtClean="0">
                <a:latin typeface="Arial Unicode MS" pitchFamily="34" charset="-128"/>
              </a:rPr>
              <a:t>clpgm</a:t>
            </a:r>
            <a:r>
              <a:rPr lang="en-US" sz="2000" dirty="0" smtClean="0">
                <a:latin typeface="Arial Unicode MS" pitchFamily="34" charset="-128"/>
              </a:rPr>
              <a:t>, 0, NULL, </a:t>
            </a:r>
            <a:r>
              <a:rPr lang="en-US" sz="2000" dirty="0" err="1" smtClean="0">
                <a:latin typeface="Arial Unicode MS" pitchFamily="34" charset="-128"/>
              </a:rPr>
              <a:t>clcompileflags</a:t>
            </a:r>
            <a:r>
              <a:rPr lang="en-US" sz="2000" dirty="0" smtClean="0">
                <a:latin typeface="Arial Unicode MS" pitchFamily="34" charset="-128"/>
              </a:rPr>
              <a:t>, NULL, NULL);</a:t>
            </a:r>
          </a:p>
          <a:p>
            <a:pPr eaLnBrk="1" hangingPunct="1">
              <a:buFont typeface="Times New Roman" pitchFamily="18" charset="0"/>
              <a:buNone/>
              <a:defRPr/>
            </a:pPr>
            <a:r>
              <a:rPr lang="en-US" sz="2000" dirty="0" err="1" smtClean="0">
                <a:latin typeface="Arial Unicode MS" pitchFamily="34" charset="-128"/>
              </a:rPr>
              <a:t>cl_kernel</a:t>
            </a:r>
            <a:r>
              <a:rPr lang="en-US" sz="2000" dirty="0" smtClean="0">
                <a:latin typeface="Arial Unicode MS" pitchFamily="34" charset="-128"/>
              </a:rPr>
              <a:t> </a:t>
            </a:r>
            <a:r>
              <a:rPr lang="en-US" sz="2000" dirty="0" err="1" smtClean="0">
                <a:latin typeface="Arial Unicode MS" pitchFamily="34" charset="-128"/>
              </a:rPr>
              <a:t>clkern</a:t>
            </a:r>
            <a:r>
              <a:rPr lang="en-US" sz="2000" dirty="0" smtClean="0">
                <a:latin typeface="Arial Unicode MS" pitchFamily="34" charset="-128"/>
              </a:rPr>
              <a:t> = </a:t>
            </a:r>
            <a:r>
              <a:rPr lang="en-US" sz="2000" dirty="0" err="1" smtClean="0">
                <a:latin typeface="Arial Unicode MS" pitchFamily="34" charset="-128"/>
              </a:rPr>
              <a:t>clCreateKernel</a:t>
            </a:r>
            <a:r>
              <a:rPr lang="en-US" sz="2000" dirty="0" smtClean="0">
                <a:latin typeface="Arial Unicode MS" pitchFamily="34" charset="-128"/>
              </a:rPr>
              <a:t>(</a:t>
            </a:r>
            <a:r>
              <a:rPr lang="en-US" sz="2000" dirty="0" err="1" smtClean="0">
                <a:latin typeface="Arial Unicode MS" pitchFamily="34" charset="-128"/>
              </a:rPr>
              <a:t>clpgm</a:t>
            </a:r>
            <a:r>
              <a:rPr lang="en-US" sz="2000" dirty="0" smtClean="0">
                <a:latin typeface="Arial Unicode MS" pitchFamily="34" charset="-128"/>
              </a:rPr>
              <a:t>, “</a:t>
            </a:r>
            <a:r>
              <a:rPr lang="en-US" sz="2000" dirty="0" err="1" smtClean="0">
                <a:latin typeface="Arial Unicode MS" pitchFamily="34" charset="-128"/>
              </a:rPr>
              <a:t>vadd</a:t>
            </a:r>
            <a:r>
              <a:rPr lang="en-US" sz="2000" dirty="0" smtClean="0">
                <a:latin typeface="Arial Unicode MS" pitchFamily="34" charset="-128"/>
              </a:rPr>
              <a:t>", &amp;</a:t>
            </a:r>
            <a:r>
              <a:rPr lang="en-US" sz="2000" dirty="0" err="1" smtClean="0">
                <a:latin typeface="Arial Unicode MS" pitchFamily="34" charset="-128"/>
              </a:rPr>
              <a:t>clerr</a:t>
            </a:r>
            <a:r>
              <a:rPr lang="en-US" sz="2000" dirty="0" smtClean="0">
                <a:latin typeface="Arial Unicode MS" pitchFamily="34" charset="-128"/>
              </a:rPr>
              <a:t>); </a:t>
            </a:r>
            <a:endParaRPr lang="en-US" sz="1800" dirty="0" smtClean="0">
              <a:latin typeface="Arial Unicode MS" pitchFamily="34" charset="-128"/>
            </a:endParaRPr>
          </a:p>
        </p:txBody>
      </p:sp>
      <p:sp>
        <p:nvSpPr>
          <p:cNvPr id="55300" name="AutoShape 4"/>
          <p:cNvSpPr>
            <a:spLocks noChangeArrowheads="1"/>
          </p:cNvSpPr>
          <p:nvPr/>
        </p:nvSpPr>
        <p:spPr bwMode="auto">
          <a:xfrm>
            <a:off x="3657600" y="1143000"/>
            <a:ext cx="5486400" cy="457200"/>
          </a:xfrm>
          <a:prstGeom prst="wedgeRectCallout">
            <a:avLst>
              <a:gd name="adj1" fmla="val -37500"/>
              <a:gd name="adj2" fmla="val 111806"/>
            </a:avLst>
          </a:prstGeom>
          <a:solidFill>
            <a:srgbClr val="FFCC99"/>
          </a:solidFill>
          <a:ln w="9525">
            <a:solidFill>
              <a:schemeClr val="tx1"/>
            </a:solidFill>
            <a:miter lim="800000"/>
            <a:headEnd/>
            <a:tailEnd/>
          </a:ln>
        </p:spPr>
        <p:txBody>
          <a:bodyPr/>
          <a:lstStyle/>
          <a:p>
            <a:r>
              <a:rPr lang="en-US" sz="2000"/>
              <a:t>OpenCL kernel source code as a big string</a:t>
            </a:r>
          </a:p>
        </p:txBody>
      </p:sp>
      <p:sp>
        <p:nvSpPr>
          <p:cNvPr id="55301" name="AutoShape 5"/>
          <p:cNvSpPr>
            <a:spLocks noChangeArrowheads="1"/>
          </p:cNvSpPr>
          <p:nvPr/>
        </p:nvSpPr>
        <p:spPr bwMode="auto">
          <a:xfrm>
            <a:off x="3657600" y="2209800"/>
            <a:ext cx="5486400" cy="457200"/>
          </a:xfrm>
          <a:prstGeom prst="wedgeRectCallout">
            <a:avLst>
              <a:gd name="adj1" fmla="val -26597"/>
              <a:gd name="adj2" fmla="val 115551"/>
            </a:avLst>
          </a:prstGeom>
          <a:solidFill>
            <a:srgbClr val="FFCC99"/>
          </a:solidFill>
          <a:ln w="9525">
            <a:solidFill>
              <a:schemeClr val="tx1"/>
            </a:solidFill>
            <a:miter lim="800000"/>
            <a:headEnd/>
            <a:tailEnd/>
          </a:ln>
        </p:spPr>
        <p:txBody>
          <a:bodyPr/>
          <a:lstStyle/>
          <a:p>
            <a:r>
              <a:rPr lang="en-US" sz="2000"/>
              <a:t>Gives raw source code string(s) to OpenCL</a:t>
            </a:r>
          </a:p>
        </p:txBody>
      </p:sp>
      <p:sp>
        <p:nvSpPr>
          <p:cNvPr id="55302" name="AutoShape 6"/>
          <p:cNvSpPr>
            <a:spLocks noChangeArrowheads="1"/>
          </p:cNvSpPr>
          <p:nvPr/>
        </p:nvSpPr>
        <p:spPr bwMode="auto">
          <a:xfrm>
            <a:off x="3352800" y="5562600"/>
            <a:ext cx="5334000" cy="762000"/>
          </a:xfrm>
          <a:prstGeom prst="wedgeRectCallout">
            <a:avLst>
              <a:gd name="adj1" fmla="val 1505"/>
              <a:gd name="adj2" fmla="val -123713"/>
            </a:avLst>
          </a:prstGeom>
          <a:solidFill>
            <a:srgbClr val="FFCC99"/>
          </a:solidFill>
          <a:ln w="9525">
            <a:solidFill>
              <a:schemeClr val="tx1"/>
            </a:solidFill>
            <a:miter lim="800000"/>
            <a:headEnd/>
            <a:tailEnd/>
          </a:ln>
        </p:spPr>
        <p:txBody>
          <a:bodyPr/>
          <a:lstStyle/>
          <a:p>
            <a:r>
              <a:rPr lang="en-US" sz="2000"/>
              <a:t>Set compiler flags, compile source, and retreive a handle to the “vadd” kernel</a:t>
            </a:r>
          </a:p>
        </p:txBody>
      </p:sp>
      <p:sp>
        <p:nvSpPr>
          <p:cNvPr id="7" name="Footer Placeholder 6"/>
          <p:cNvSpPr>
            <a:spLocks noGrp="1"/>
          </p:cNvSpPr>
          <p:nvPr>
            <p:ph type="ftr" sz="quarter" idx="4294967295"/>
          </p:nvPr>
        </p:nvSpPr>
        <p:spPr>
          <a:xfrm>
            <a:off x="152400" y="6553200"/>
            <a:ext cx="5029200" cy="304800"/>
          </a:xfrm>
          <a:prstGeom prst="rect">
            <a:avLst/>
          </a:prstGeom>
        </p:spPr>
        <p:txBody>
          <a:bodyPr/>
          <a:lstStyle/>
          <a:p>
            <a:pPr>
              <a:defRPr/>
            </a:pPr>
            <a:r>
              <a:rPr lang="en-US"/>
              <a:t>© Wen-mei W. Hwu and John Stone, Urbana July 22, 2010</a:t>
            </a:r>
          </a:p>
        </p:txBody>
      </p:sp>
    </p:spTree>
    <p:extLst>
      <p:ext uri="{BB962C8B-B14F-4D97-AF65-F5344CB8AC3E}">
        <p14:creationId xmlns:p14="http://schemas.microsoft.com/office/powerpoint/2010/main" val="26609167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274638"/>
            <a:ext cx="7924800" cy="641350"/>
          </a:xfrm>
        </p:spPr>
        <p:txBody>
          <a:bodyPr/>
          <a:lstStyle/>
          <a:p>
            <a:pPr>
              <a:defRPr/>
            </a:pPr>
            <a:r>
              <a:rPr lang="en-US" dirty="0" smtClean="0"/>
              <a:t>Summary: Host code for </a:t>
            </a:r>
            <a:r>
              <a:rPr lang="en-US" sz="3600" dirty="0" err="1" smtClean="0">
                <a:latin typeface="Courier New" pitchFamily="49" charset="0"/>
              </a:rPr>
              <a:t>vadd</a:t>
            </a:r>
            <a:endParaRPr lang="en-US" sz="3600" dirty="0" smtClean="0">
              <a:latin typeface="Courier New" pitchFamily="49" charset="0"/>
            </a:endParaRPr>
          </a:p>
        </p:txBody>
      </p:sp>
      <p:sp>
        <p:nvSpPr>
          <p:cNvPr id="342019" name="Rectangle 3"/>
          <p:cNvSpPr>
            <a:spLocks noGrp="1" noChangeArrowheads="1"/>
          </p:cNvSpPr>
          <p:nvPr>
            <p:ph type="body" idx="1"/>
          </p:nvPr>
        </p:nvSpPr>
        <p:spPr>
          <a:xfrm>
            <a:off x="0" y="914400"/>
            <a:ext cx="9144000" cy="5715000"/>
          </a:xfrm>
          <a:solidFill>
            <a:schemeClr val="bg1"/>
          </a:solidFill>
        </p:spPr>
        <p:txBody>
          <a:bodyPr>
            <a:noAutofit/>
          </a:bodyPr>
          <a:lstStyle/>
          <a:p>
            <a:pPr>
              <a:lnSpc>
                <a:spcPct val="80000"/>
              </a:lnSpc>
              <a:buFontTx/>
              <a:buNone/>
              <a:defRPr/>
            </a:pPr>
            <a:r>
              <a:rPr lang="en-US" sz="1800" dirty="0" err="1" smtClean="0">
                <a:latin typeface="Courier New" pitchFamily="49" charset="0"/>
              </a:rPr>
              <a:t>int</a:t>
            </a:r>
            <a:r>
              <a:rPr lang="en-US" sz="1800" dirty="0" smtClean="0">
                <a:latin typeface="Courier New" pitchFamily="49" charset="0"/>
              </a:rPr>
              <a:t> main()</a:t>
            </a:r>
          </a:p>
          <a:p>
            <a:pPr>
              <a:lnSpc>
                <a:spcPct val="80000"/>
              </a:lnSpc>
              <a:buFontTx/>
              <a:buNone/>
              <a:defRPr/>
            </a:pPr>
            <a:r>
              <a:rPr lang="en-US" sz="1800" dirty="0" smtClean="0">
                <a:latin typeface="Courier New" pitchFamily="49" charset="0"/>
              </a:rPr>
              <a:t>{</a:t>
            </a:r>
            <a:r>
              <a:rPr lang="en-US" sz="1800" dirty="0" smtClean="0">
                <a:solidFill>
                  <a:schemeClr val="hlink"/>
                </a:solidFill>
                <a:latin typeface="Courier New" pitchFamily="49" charset="0"/>
              </a:rPr>
              <a:t>   // </a:t>
            </a:r>
            <a:r>
              <a:rPr lang="en-US" sz="1800" dirty="0">
                <a:solidFill>
                  <a:schemeClr val="hlink"/>
                </a:solidFill>
                <a:latin typeface="Courier New" pitchFamily="49" charset="0"/>
              </a:rPr>
              <a:t>allocate and initialize host (CPU) memory</a:t>
            </a:r>
          </a:p>
          <a:p>
            <a:pPr>
              <a:lnSpc>
                <a:spcPct val="80000"/>
              </a:lnSpc>
              <a:buFontTx/>
              <a:buNone/>
              <a:defRPr/>
            </a:pPr>
            <a:r>
              <a:rPr lang="en-US" sz="1800" dirty="0" smtClean="0">
                <a:latin typeface="Courier New" pitchFamily="49" charset="0"/>
              </a:rPr>
              <a:t>    float </a:t>
            </a:r>
            <a:r>
              <a:rPr lang="en-US" sz="1800" dirty="0">
                <a:latin typeface="Courier New" pitchFamily="49" charset="0"/>
              </a:rPr>
              <a:t>*</a:t>
            </a:r>
            <a:r>
              <a:rPr lang="en-US" sz="1800" dirty="0" err="1">
                <a:latin typeface="Courier New" pitchFamily="49" charset="0"/>
              </a:rPr>
              <a:t>h_A</a:t>
            </a:r>
            <a:r>
              <a:rPr lang="en-US" sz="1800" dirty="0">
                <a:latin typeface="Courier New" pitchFamily="49" charset="0"/>
              </a:rPr>
              <a:t> = …,   *</a:t>
            </a:r>
            <a:r>
              <a:rPr lang="en-US" sz="1800" dirty="0" err="1">
                <a:latin typeface="Courier New" pitchFamily="49" charset="0"/>
              </a:rPr>
              <a:t>h_B</a:t>
            </a:r>
            <a:r>
              <a:rPr lang="en-US" sz="1800" dirty="0">
                <a:latin typeface="Courier New" pitchFamily="49" charset="0"/>
              </a:rPr>
              <a:t> = …;</a:t>
            </a:r>
          </a:p>
          <a:p>
            <a:pPr>
              <a:lnSpc>
                <a:spcPct val="80000"/>
              </a:lnSpc>
              <a:buFontTx/>
              <a:buNone/>
              <a:defRPr/>
            </a:pPr>
            <a:r>
              <a:rPr lang="en-US" sz="1800" dirty="0" smtClean="0">
                <a:solidFill>
                  <a:schemeClr val="hlink"/>
                </a:solidFill>
                <a:latin typeface="Courier New" pitchFamily="49" charset="0"/>
              </a:rPr>
              <a:t>    // </a:t>
            </a:r>
            <a:r>
              <a:rPr lang="en-US" sz="1800" dirty="0">
                <a:solidFill>
                  <a:schemeClr val="hlink"/>
                </a:solidFill>
                <a:latin typeface="Courier New" pitchFamily="49" charset="0"/>
              </a:rPr>
              <a:t>allocate device (GPU) memory</a:t>
            </a:r>
          </a:p>
          <a:p>
            <a:pPr>
              <a:lnSpc>
                <a:spcPct val="80000"/>
              </a:lnSpc>
              <a:buFontTx/>
              <a:buNone/>
              <a:defRPr/>
            </a:pPr>
            <a:r>
              <a:rPr lang="en-US" sz="1600" dirty="0" smtClean="0">
                <a:latin typeface="Courier New" pitchFamily="49" charset="0"/>
              </a:rPr>
              <a:t>   </a:t>
            </a:r>
            <a:r>
              <a:rPr lang="en-US" sz="1800" dirty="0" err="1" smtClean="0">
                <a:latin typeface="Courier New" pitchFamily="49" charset="0"/>
              </a:rPr>
              <a:t>cl_mem</a:t>
            </a:r>
            <a:r>
              <a:rPr lang="en-US" sz="1800" dirty="0" smtClean="0">
                <a:latin typeface="Courier New" pitchFamily="49" charset="0"/>
              </a:rPr>
              <a:t> </a:t>
            </a:r>
            <a:r>
              <a:rPr lang="en-US" sz="1800" dirty="0" err="1" smtClean="0">
                <a:latin typeface="Courier New" pitchFamily="49" charset="0"/>
              </a:rPr>
              <a:t>d_A</a:t>
            </a:r>
            <a:r>
              <a:rPr lang="en-US" sz="1800" dirty="0">
                <a:latin typeface="Courier New" pitchFamily="49" charset="0"/>
              </a:rPr>
              <a:t>, </a:t>
            </a:r>
            <a:r>
              <a:rPr lang="en-US" sz="1800" dirty="0" err="1" smtClean="0">
                <a:latin typeface="Courier New" pitchFamily="49" charset="0"/>
              </a:rPr>
              <a:t>d_B</a:t>
            </a:r>
            <a:r>
              <a:rPr lang="en-US" sz="1800" dirty="0">
                <a:latin typeface="Courier New" pitchFamily="49" charset="0"/>
              </a:rPr>
              <a:t>, </a:t>
            </a:r>
            <a:r>
              <a:rPr lang="en-US" sz="1800" dirty="0" err="1" smtClean="0">
                <a:latin typeface="Courier New" pitchFamily="49" charset="0"/>
              </a:rPr>
              <a:t>d_C</a:t>
            </a:r>
            <a:r>
              <a:rPr lang="en-US" sz="1800" dirty="0" smtClean="0">
                <a:latin typeface="Courier New" pitchFamily="49" charset="0"/>
              </a:rPr>
              <a:t>;</a:t>
            </a:r>
          </a:p>
          <a:p>
            <a:pPr marL="457200" indent="-457200">
              <a:buFontTx/>
              <a:buNone/>
              <a:defRPr/>
            </a:pP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d_A</a:t>
            </a:r>
            <a:r>
              <a:rPr lang="en-US" sz="1800" dirty="0" smtClean="0">
                <a:latin typeface="Courier New" pitchFamily="49" charset="0"/>
                <a:cs typeface="Courier New" pitchFamily="49" charset="0"/>
              </a:rPr>
              <a:t> = </a:t>
            </a:r>
            <a:r>
              <a:rPr lang="en-US" sz="1800" dirty="0" err="1" smtClean="0">
                <a:latin typeface="Courier New" pitchFamily="49" charset="0"/>
                <a:cs typeface="Courier New" pitchFamily="49" charset="0"/>
              </a:rPr>
              <a:t>clCreateBuffer</a:t>
            </a:r>
            <a:r>
              <a:rPr lang="en-US" sz="1800" dirty="0" smtClean="0">
                <a:latin typeface="Courier New" pitchFamily="49" charset="0"/>
                <a:cs typeface="Courier New" pitchFamily="49" charset="0"/>
              </a:rPr>
              <a:t>(</a:t>
            </a:r>
            <a:r>
              <a:rPr lang="en-US" sz="1800" dirty="0" err="1" smtClean="0">
                <a:latin typeface="Courier New" pitchFamily="49" charset="0"/>
                <a:cs typeface="Courier New" pitchFamily="49" charset="0"/>
              </a:rPr>
              <a:t>clctx</a:t>
            </a:r>
            <a:r>
              <a:rPr lang="en-US" sz="1800" dirty="0" smtClean="0">
                <a:latin typeface="Courier New" pitchFamily="49" charset="0"/>
                <a:cs typeface="Courier New" pitchFamily="49" charset="0"/>
              </a:rPr>
              <a:t>, CL_MEM_READ_ONLY | </a:t>
            </a:r>
          </a:p>
          <a:p>
            <a:pPr marL="457200" indent="-457200">
              <a:buFontTx/>
              <a:buNone/>
              <a:defRPr/>
            </a:pPr>
            <a:r>
              <a:rPr lang="en-US" sz="1800" dirty="0" smtClean="0">
                <a:latin typeface="Courier New" pitchFamily="49" charset="0"/>
                <a:cs typeface="Courier New" pitchFamily="49" charset="0"/>
              </a:rPr>
              <a:t>          CL_MEM_COPY_HOST_PTR, N *</a:t>
            </a:r>
            <a:r>
              <a:rPr lang="en-US" sz="1800" dirty="0" err="1" smtClean="0">
                <a:latin typeface="Courier New" pitchFamily="49" charset="0"/>
                <a:cs typeface="Courier New" pitchFamily="49" charset="0"/>
              </a:rPr>
              <a:t>sizeof</a:t>
            </a:r>
            <a:r>
              <a:rPr lang="en-US" sz="1800" dirty="0" smtClean="0">
                <a:latin typeface="Courier New" pitchFamily="49" charset="0"/>
                <a:cs typeface="Courier New" pitchFamily="49" charset="0"/>
              </a:rPr>
              <a:t>(float), </a:t>
            </a:r>
            <a:r>
              <a:rPr lang="en-US" sz="1800" dirty="0" err="1" smtClean="0">
                <a:latin typeface="Courier New" pitchFamily="49" charset="0"/>
                <a:cs typeface="Courier New" pitchFamily="49" charset="0"/>
              </a:rPr>
              <a:t>h_A</a:t>
            </a:r>
            <a:r>
              <a:rPr lang="en-US" sz="1800" dirty="0" smtClean="0">
                <a:latin typeface="Courier New" pitchFamily="49" charset="0"/>
                <a:cs typeface="Courier New" pitchFamily="49" charset="0"/>
              </a:rPr>
              <a:t>, NULL);</a:t>
            </a:r>
          </a:p>
          <a:p>
            <a:pPr marL="457200" indent="-457200">
              <a:buFontTx/>
              <a:buNone/>
              <a:defRPr/>
            </a:pP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d_B</a:t>
            </a:r>
            <a:r>
              <a:rPr lang="en-US" sz="1800" dirty="0" smtClean="0">
                <a:latin typeface="Courier New" pitchFamily="49" charset="0"/>
                <a:cs typeface="Courier New" pitchFamily="49" charset="0"/>
              </a:rPr>
              <a:t> = </a:t>
            </a:r>
            <a:r>
              <a:rPr lang="en-US" sz="1800" dirty="0" err="1" smtClean="0">
                <a:latin typeface="Courier New" pitchFamily="49" charset="0"/>
                <a:cs typeface="Courier New" pitchFamily="49" charset="0"/>
              </a:rPr>
              <a:t>clCreateBuffer</a:t>
            </a:r>
            <a:r>
              <a:rPr lang="en-US" sz="1800" dirty="0" smtClean="0">
                <a:latin typeface="Courier New" pitchFamily="49" charset="0"/>
                <a:cs typeface="Courier New" pitchFamily="49" charset="0"/>
              </a:rPr>
              <a:t>(</a:t>
            </a:r>
            <a:r>
              <a:rPr lang="en-US" sz="1800" dirty="0" err="1" smtClean="0">
                <a:latin typeface="Courier New" pitchFamily="49" charset="0"/>
                <a:cs typeface="Courier New" pitchFamily="49" charset="0"/>
              </a:rPr>
              <a:t>clctx</a:t>
            </a:r>
            <a:r>
              <a:rPr lang="en-US" sz="1800" dirty="0" smtClean="0">
                <a:latin typeface="Courier New" pitchFamily="49" charset="0"/>
                <a:cs typeface="Courier New" pitchFamily="49" charset="0"/>
              </a:rPr>
              <a:t>, CL_MEM_READ_ONLY | </a:t>
            </a:r>
          </a:p>
          <a:p>
            <a:pPr marL="457200" indent="-457200">
              <a:buFontTx/>
              <a:buNone/>
              <a:defRPr/>
            </a:pPr>
            <a:r>
              <a:rPr lang="en-US" sz="1800" dirty="0" smtClean="0">
                <a:latin typeface="Courier New" pitchFamily="49" charset="0"/>
                <a:cs typeface="Courier New" pitchFamily="49" charset="0"/>
              </a:rPr>
              <a:t>          CL_MEM_COPY_HOST_PTR, N *</a:t>
            </a:r>
            <a:r>
              <a:rPr lang="en-US" sz="1800" dirty="0" err="1" smtClean="0">
                <a:latin typeface="Courier New" pitchFamily="49" charset="0"/>
                <a:cs typeface="Courier New" pitchFamily="49" charset="0"/>
              </a:rPr>
              <a:t>sizeof</a:t>
            </a:r>
            <a:r>
              <a:rPr lang="en-US" sz="1800" dirty="0" smtClean="0">
                <a:latin typeface="Courier New" pitchFamily="49" charset="0"/>
                <a:cs typeface="Courier New" pitchFamily="49" charset="0"/>
              </a:rPr>
              <a:t>(float), </a:t>
            </a:r>
            <a:r>
              <a:rPr lang="en-US" sz="1800" dirty="0" err="1" smtClean="0">
                <a:latin typeface="Courier New" pitchFamily="49" charset="0"/>
                <a:cs typeface="Courier New" pitchFamily="49" charset="0"/>
              </a:rPr>
              <a:t>h_B</a:t>
            </a:r>
            <a:r>
              <a:rPr lang="en-US" sz="1800" dirty="0" smtClean="0">
                <a:latin typeface="Courier New" pitchFamily="49" charset="0"/>
                <a:cs typeface="Courier New" pitchFamily="49" charset="0"/>
              </a:rPr>
              <a:t>, NULL);</a:t>
            </a:r>
          </a:p>
          <a:p>
            <a:pPr marL="457200" indent="-457200">
              <a:buFontTx/>
              <a:buNone/>
              <a:defRPr/>
            </a:pP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d_C</a:t>
            </a:r>
            <a:r>
              <a:rPr lang="en-US" sz="1800" dirty="0" smtClean="0">
                <a:latin typeface="Courier New" pitchFamily="49" charset="0"/>
                <a:cs typeface="Courier New" pitchFamily="49" charset="0"/>
              </a:rPr>
              <a:t> = </a:t>
            </a:r>
            <a:r>
              <a:rPr lang="en-US" sz="1800" dirty="0" err="1" smtClean="0">
                <a:latin typeface="Courier New" pitchFamily="49" charset="0"/>
                <a:cs typeface="Courier New" pitchFamily="49" charset="0"/>
              </a:rPr>
              <a:t>clCreateBuffer</a:t>
            </a:r>
            <a:r>
              <a:rPr lang="en-US" sz="1800" dirty="0" smtClean="0">
                <a:latin typeface="Courier New" pitchFamily="49" charset="0"/>
                <a:cs typeface="Courier New" pitchFamily="49" charset="0"/>
              </a:rPr>
              <a:t>(</a:t>
            </a:r>
            <a:r>
              <a:rPr lang="en-US" sz="1800" dirty="0" err="1" smtClean="0">
                <a:latin typeface="Courier New" pitchFamily="49" charset="0"/>
                <a:cs typeface="Courier New" pitchFamily="49" charset="0"/>
              </a:rPr>
              <a:t>clctx</a:t>
            </a:r>
            <a:r>
              <a:rPr lang="en-US" sz="1800" dirty="0" smtClean="0">
                <a:latin typeface="Courier New" pitchFamily="49" charset="0"/>
                <a:cs typeface="Courier New" pitchFamily="49" charset="0"/>
              </a:rPr>
              <a:t>, CL_MEM_WRITE_ONLY, N *</a:t>
            </a:r>
            <a:r>
              <a:rPr lang="en-US" sz="1800" dirty="0" err="1" smtClean="0">
                <a:latin typeface="Courier New" pitchFamily="49" charset="0"/>
                <a:cs typeface="Courier New" pitchFamily="49" charset="0"/>
              </a:rPr>
              <a:t>sizeof</a:t>
            </a:r>
            <a:r>
              <a:rPr lang="en-US" sz="1800" dirty="0" smtClean="0">
                <a:latin typeface="Courier New" pitchFamily="49" charset="0"/>
                <a:cs typeface="Courier New" pitchFamily="49" charset="0"/>
              </a:rPr>
              <a:t>(float), NULL, NULL);</a:t>
            </a:r>
            <a:r>
              <a:rPr lang="en-US" sz="1800" dirty="0" smtClean="0">
                <a:solidFill>
                  <a:schemeClr val="hlink"/>
                </a:solidFill>
                <a:latin typeface="Courier New" pitchFamily="49" charset="0"/>
              </a:rPr>
              <a:t>    </a:t>
            </a:r>
            <a:r>
              <a:rPr lang="en-US" sz="1800" dirty="0" smtClean="0">
                <a:solidFill>
                  <a:schemeClr val="accent2"/>
                </a:solidFill>
                <a:latin typeface="Courier New" pitchFamily="49" charset="0"/>
              </a:rPr>
              <a:t>    </a:t>
            </a:r>
            <a:endParaRPr lang="en-US" sz="1800" dirty="0">
              <a:latin typeface="Courier New" pitchFamily="49" charset="0"/>
            </a:endParaRPr>
          </a:p>
          <a:p>
            <a:pPr>
              <a:lnSpc>
                <a:spcPct val="80000"/>
              </a:lnSpc>
              <a:buFontTx/>
              <a:buNone/>
              <a:defRPr/>
            </a:pP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clkern</a:t>
            </a:r>
            <a:r>
              <a:rPr lang="en-US" sz="1800" dirty="0" smtClean="0">
                <a:latin typeface="Courier New" pitchFamily="49" charset="0"/>
                <a:cs typeface="Courier New" pitchFamily="49" charset="0"/>
              </a:rPr>
              <a:t>=</a:t>
            </a:r>
            <a:r>
              <a:rPr lang="en-US" sz="1800" dirty="0" err="1" smtClean="0">
                <a:latin typeface="Courier New" pitchFamily="49" charset="0"/>
                <a:cs typeface="Courier New" pitchFamily="49" charset="0"/>
              </a:rPr>
              <a:t>clCreateKernel</a:t>
            </a:r>
            <a:r>
              <a:rPr lang="en-US" sz="1800" dirty="0" smtClean="0">
                <a:latin typeface="Courier New" pitchFamily="49" charset="0"/>
                <a:cs typeface="Courier New" pitchFamily="49" charset="0"/>
              </a:rPr>
              <a:t>(</a:t>
            </a:r>
            <a:r>
              <a:rPr lang="en-US" sz="1800" dirty="0" err="1" smtClean="0">
                <a:latin typeface="Courier New" pitchFamily="49" charset="0"/>
                <a:cs typeface="Courier New" pitchFamily="49" charset="0"/>
              </a:rPr>
              <a:t>clpgm</a:t>
            </a: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vadd</a:t>
            </a:r>
            <a:r>
              <a:rPr lang="en-US" sz="1800" dirty="0" smtClean="0">
                <a:latin typeface="Courier New" pitchFamily="49" charset="0"/>
                <a:cs typeface="Courier New" pitchFamily="49" charset="0"/>
              </a:rPr>
              <a:t>", NULL); </a:t>
            </a:r>
          </a:p>
          <a:p>
            <a:pPr>
              <a:lnSpc>
                <a:spcPct val="80000"/>
              </a:lnSpc>
              <a:buFontTx/>
              <a:buNone/>
              <a:defRPr/>
            </a:pP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clerr</a:t>
            </a: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clSetKernelArg</a:t>
            </a:r>
            <a:r>
              <a:rPr lang="en-US" sz="1800" dirty="0" smtClean="0">
                <a:latin typeface="Courier New" pitchFamily="49" charset="0"/>
                <a:cs typeface="Courier New" pitchFamily="49" charset="0"/>
              </a:rPr>
              <a:t>(</a:t>
            </a:r>
            <a:r>
              <a:rPr lang="en-US" sz="1800" dirty="0" err="1" smtClean="0">
                <a:latin typeface="Courier New" pitchFamily="49" charset="0"/>
                <a:cs typeface="Courier New" pitchFamily="49" charset="0"/>
              </a:rPr>
              <a:t>clkern</a:t>
            </a:r>
            <a:r>
              <a:rPr lang="en-US" sz="1800" dirty="0" smtClean="0">
                <a:latin typeface="Courier New" pitchFamily="49" charset="0"/>
                <a:cs typeface="Courier New" pitchFamily="49" charset="0"/>
              </a:rPr>
              <a:t>, 0, </a:t>
            </a:r>
            <a:r>
              <a:rPr lang="en-US" sz="1800" dirty="0" err="1" smtClean="0">
                <a:latin typeface="Courier New" pitchFamily="49" charset="0"/>
                <a:cs typeface="Courier New" pitchFamily="49" charset="0"/>
              </a:rPr>
              <a:t>sizeof</a:t>
            </a:r>
            <a:r>
              <a:rPr lang="en-US" sz="1800" dirty="0" smtClean="0">
                <a:latin typeface="Courier New" pitchFamily="49" charset="0"/>
                <a:cs typeface="Courier New" pitchFamily="49" charset="0"/>
              </a:rPr>
              <a:t>(</a:t>
            </a:r>
            <a:r>
              <a:rPr lang="en-US" sz="1800" dirty="0" err="1" smtClean="0">
                <a:latin typeface="Courier New" pitchFamily="49" charset="0"/>
                <a:cs typeface="Courier New" pitchFamily="49" charset="0"/>
              </a:rPr>
              <a:t>cl_mem</a:t>
            </a:r>
            <a:r>
              <a:rPr lang="en-US" sz="1800" dirty="0" smtClean="0">
                <a:latin typeface="Courier New" pitchFamily="49" charset="0"/>
                <a:cs typeface="Courier New" pitchFamily="49" charset="0"/>
              </a:rPr>
              <a:t>), (void *)&amp;</a:t>
            </a:r>
            <a:r>
              <a:rPr lang="en-US" sz="1800" dirty="0" err="1" smtClean="0">
                <a:latin typeface="Courier New" pitchFamily="49" charset="0"/>
                <a:cs typeface="Courier New" pitchFamily="49" charset="0"/>
              </a:rPr>
              <a:t>d_A</a:t>
            </a:r>
            <a:r>
              <a:rPr lang="en-US" sz="1800" dirty="0" smtClean="0">
                <a:latin typeface="Courier New" pitchFamily="49" charset="0"/>
                <a:cs typeface="Courier New" pitchFamily="49" charset="0"/>
              </a:rPr>
              <a:t>);</a:t>
            </a:r>
          </a:p>
          <a:p>
            <a:pPr>
              <a:buFontTx/>
              <a:buNone/>
              <a:defRPr/>
            </a:pP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clerr</a:t>
            </a: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clSetKernelArg</a:t>
            </a:r>
            <a:r>
              <a:rPr lang="en-US" sz="1800" dirty="0" smtClean="0">
                <a:latin typeface="Courier New" pitchFamily="49" charset="0"/>
                <a:cs typeface="Courier New" pitchFamily="49" charset="0"/>
              </a:rPr>
              <a:t>(</a:t>
            </a:r>
            <a:r>
              <a:rPr lang="en-US" sz="1800" dirty="0" err="1" smtClean="0">
                <a:latin typeface="Courier New" pitchFamily="49" charset="0"/>
                <a:cs typeface="Courier New" pitchFamily="49" charset="0"/>
              </a:rPr>
              <a:t>clkern</a:t>
            </a:r>
            <a:r>
              <a:rPr lang="en-US" sz="1800" dirty="0" smtClean="0">
                <a:latin typeface="Courier New" pitchFamily="49" charset="0"/>
                <a:cs typeface="Courier New" pitchFamily="49" charset="0"/>
              </a:rPr>
              <a:t>, 1, </a:t>
            </a:r>
            <a:r>
              <a:rPr lang="en-US" sz="1800" dirty="0" err="1" smtClean="0">
                <a:latin typeface="Courier New" pitchFamily="49" charset="0"/>
                <a:cs typeface="Courier New" pitchFamily="49" charset="0"/>
              </a:rPr>
              <a:t>sizeof</a:t>
            </a:r>
            <a:r>
              <a:rPr lang="en-US" sz="1800" dirty="0" smtClean="0">
                <a:latin typeface="Courier New" pitchFamily="49" charset="0"/>
                <a:cs typeface="Courier New" pitchFamily="49" charset="0"/>
              </a:rPr>
              <a:t>(</a:t>
            </a:r>
            <a:r>
              <a:rPr lang="en-US" sz="1800" dirty="0" err="1" smtClean="0">
                <a:latin typeface="Courier New" pitchFamily="49" charset="0"/>
                <a:cs typeface="Courier New" pitchFamily="49" charset="0"/>
              </a:rPr>
              <a:t>cl_mem</a:t>
            </a:r>
            <a:r>
              <a:rPr lang="en-US" sz="1800" dirty="0" smtClean="0">
                <a:latin typeface="Courier New" pitchFamily="49" charset="0"/>
                <a:cs typeface="Courier New" pitchFamily="49" charset="0"/>
              </a:rPr>
              <a:t>), (void *)&amp;</a:t>
            </a:r>
            <a:r>
              <a:rPr lang="en-US" sz="1800" dirty="0" err="1" smtClean="0">
                <a:latin typeface="Courier New" pitchFamily="49" charset="0"/>
                <a:cs typeface="Courier New" pitchFamily="49" charset="0"/>
              </a:rPr>
              <a:t>d_B</a:t>
            </a:r>
            <a:r>
              <a:rPr lang="en-US" sz="1800" dirty="0" smtClean="0">
                <a:latin typeface="Courier New" pitchFamily="49" charset="0"/>
                <a:cs typeface="Courier New" pitchFamily="49" charset="0"/>
              </a:rPr>
              <a:t>);</a:t>
            </a:r>
          </a:p>
          <a:p>
            <a:pPr>
              <a:buFontTx/>
              <a:buNone/>
              <a:defRPr/>
            </a:pP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clerr</a:t>
            </a: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clSetKernelArg</a:t>
            </a:r>
            <a:r>
              <a:rPr lang="en-US" sz="1800" dirty="0" smtClean="0">
                <a:latin typeface="Courier New" pitchFamily="49" charset="0"/>
                <a:cs typeface="Courier New" pitchFamily="49" charset="0"/>
              </a:rPr>
              <a:t>(</a:t>
            </a:r>
            <a:r>
              <a:rPr lang="en-US" sz="1800" dirty="0" err="1" smtClean="0">
                <a:latin typeface="Courier New" pitchFamily="49" charset="0"/>
                <a:cs typeface="Courier New" pitchFamily="49" charset="0"/>
              </a:rPr>
              <a:t>clkern</a:t>
            </a:r>
            <a:r>
              <a:rPr lang="en-US" sz="1800" dirty="0" smtClean="0">
                <a:latin typeface="Courier New" pitchFamily="49" charset="0"/>
                <a:cs typeface="Courier New" pitchFamily="49" charset="0"/>
              </a:rPr>
              <a:t>, 2, </a:t>
            </a:r>
            <a:r>
              <a:rPr lang="en-US" sz="1800" dirty="0" err="1" smtClean="0">
                <a:latin typeface="Courier New" pitchFamily="49" charset="0"/>
                <a:cs typeface="Courier New" pitchFamily="49" charset="0"/>
              </a:rPr>
              <a:t>sizeof</a:t>
            </a:r>
            <a:r>
              <a:rPr lang="en-US" sz="1800" dirty="0" smtClean="0">
                <a:latin typeface="Courier New" pitchFamily="49" charset="0"/>
                <a:cs typeface="Courier New" pitchFamily="49" charset="0"/>
              </a:rPr>
              <a:t>(</a:t>
            </a:r>
            <a:r>
              <a:rPr lang="en-US" sz="1800" dirty="0" err="1" smtClean="0">
                <a:latin typeface="Courier New" pitchFamily="49" charset="0"/>
                <a:cs typeface="Courier New" pitchFamily="49" charset="0"/>
              </a:rPr>
              <a:t>cl_mem</a:t>
            </a:r>
            <a:r>
              <a:rPr lang="en-US" sz="1800" dirty="0" smtClean="0">
                <a:latin typeface="Courier New" pitchFamily="49" charset="0"/>
                <a:cs typeface="Courier New" pitchFamily="49" charset="0"/>
              </a:rPr>
              <a:t>), (void *)&amp;</a:t>
            </a:r>
            <a:r>
              <a:rPr lang="en-US" sz="1800" dirty="0" err="1" smtClean="0">
                <a:latin typeface="Courier New" pitchFamily="49" charset="0"/>
                <a:cs typeface="Courier New" pitchFamily="49" charset="0"/>
              </a:rPr>
              <a:t>d_C</a:t>
            </a:r>
            <a:r>
              <a:rPr lang="en-US" sz="1800" dirty="0" smtClean="0">
                <a:latin typeface="Courier New" pitchFamily="49" charset="0"/>
                <a:cs typeface="Courier New" pitchFamily="49" charset="0"/>
              </a:rPr>
              <a:t>);</a:t>
            </a:r>
          </a:p>
          <a:p>
            <a:pPr>
              <a:buFontTx/>
              <a:buNone/>
              <a:defRPr/>
            </a:pP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clerr</a:t>
            </a: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clSetKernelArg</a:t>
            </a:r>
            <a:r>
              <a:rPr lang="en-US" sz="1800" dirty="0" smtClean="0">
                <a:latin typeface="Courier New" pitchFamily="49" charset="0"/>
                <a:cs typeface="Courier New" pitchFamily="49" charset="0"/>
              </a:rPr>
              <a:t>(</a:t>
            </a:r>
            <a:r>
              <a:rPr lang="en-US" sz="1800" dirty="0" err="1" smtClean="0">
                <a:latin typeface="Courier New" pitchFamily="49" charset="0"/>
                <a:cs typeface="Courier New" pitchFamily="49" charset="0"/>
              </a:rPr>
              <a:t>clkern</a:t>
            </a:r>
            <a:r>
              <a:rPr lang="en-US" sz="1800" dirty="0" smtClean="0">
                <a:latin typeface="Courier New" pitchFamily="49" charset="0"/>
                <a:cs typeface="Courier New" pitchFamily="49" charset="0"/>
              </a:rPr>
              <a:t>, 3, </a:t>
            </a:r>
            <a:r>
              <a:rPr lang="en-US" sz="1800" dirty="0" err="1" smtClean="0">
                <a:latin typeface="Courier New" pitchFamily="49" charset="0"/>
                <a:cs typeface="Courier New" pitchFamily="49" charset="0"/>
              </a:rPr>
              <a:t>sizeof</a:t>
            </a:r>
            <a:r>
              <a:rPr lang="en-US" sz="1800" dirty="0" smtClean="0">
                <a:latin typeface="Courier New" pitchFamily="49" charset="0"/>
                <a:cs typeface="Courier New" pitchFamily="49" charset="0"/>
              </a:rPr>
              <a:t>(</a:t>
            </a:r>
            <a:r>
              <a:rPr lang="en-US" sz="1800" dirty="0" err="1" smtClean="0">
                <a:latin typeface="Courier New" pitchFamily="49" charset="0"/>
                <a:cs typeface="Courier New" pitchFamily="49" charset="0"/>
              </a:rPr>
              <a:t>int</a:t>
            </a:r>
            <a:r>
              <a:rPr lang="en-US" sz="1800" dirty="0" smtClean="0">
                <a:latin typeface="Courier New" pitchFamily="49" charset="0"/>
                <a:cs typeface="Courier New" pitchFamily="49" charset="0"/>
              </a:rPr>
              <a:t>), &amp;N);</a:t>
            </a:r>
          </a:p>
          <a:p>
            <a:pPr>
              <a:buFontTx/>
              <a:buNone/>
              <a:defRPr/>
            </a:pPr>
            <a:endParaRPr lang="en-US" sz="1300" dirty="0">
              <a:latin typeface="Courier New" pitchFamily="49" charset="0"/>
            </a:endParaRPr>
          </a:p>
        </p:txBody>
      </p:sp>
    </p:spTree>
    <p:extLst>
      <p:ext uri="{BB962C8B-B14F-4D97-AF65-F5344CB8AC3E}">
        <p14:creationId xmlns:p14="http://schemas.microsoft.com/office/powerpoint/2010/main" val="2124666737"/>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Host Code (cont.)</a:t>
            </a:r>
            <a:endParaRPr lang="en-US" dirty="0"/>
          </a:p>
        </p:txBody>
      </p:sp>
      <p:sp>
        <p:nvSpPr>
          <p:cNvPr id="3" name="Content Placeholder 2"/>
          <p:cNvSpPr>
            <a:spLocks noGrp="1"/>
          </p:cNvSpPr>
          <p:nvPr>
            <p:ph idx="1"/>
          </p:nvPr>
        </p:nvSpPr>
        <p:spPr>
          <a:xfrm>
            <a:off x="685800" y="1524000"/>
            <a:ext cx="8458200" cy="4570413"/>
          </a:xfrm>
        </p:spPr>
        <p:txBody>
          <a:bodyPr/>
          <a:lstStyle/>
          <a:p>
            <a:pPr marL="0" indent="0">
              <a:buNone/>
            </a:pPr>
            <a:r>
              <a:rPr lang="en-US" sz="1800" dirty="0" err="1"/>
              <a:t>cl_event</a:t>
            </a:r>
            <a:r>
              <a:rPr lang="en-US" sz="1800" dirty="0"/>
              <a:t> event=NULL; </a:t>
            </a:r>
          </a:p>
          <a:p>
            <a:pPr marL="0" indent="0">
              <a:buNone/>
            </a:pPr>
            <a:r>
              <a:rPr lang="en-US" sz="1800" dirty="0" err="1" smtClean="0"/>
              <a:t>clerr</a:t>
            </a:r>
            <a:r>
              <a:rPr lang="en-US" sz="1800" dirty="0"/>
              <a:t>= </a:t>
            </a:r>
            <a:r>
              <a:rPr lang="en-US" sz="1800" dirty="0" err="1"/>
              <a:t>clEnqueueNDRangeKernel</a:t>
            </a:r>
            <a:r>
              <a:rPr lang="en-US" sz="1800" dirty="0"/>
              <a:t>(</a:t>
            </a:r>
            <a:r>
              <a:rPr lang="en-US" sz="1800" dirty="0" err="1"/>
              <a:t>clcmdq</a:t>
            </a:r>
            <a:r>
              <a:rPr lang="en-US" sz="1800" dirty="0" smtClean="0"/>
              <a:t>, </a:t>
            </a:r>
            <a:r>
              <a:rPr lang="en-US" sz="1800" dirty="0" err="1" smtClean="0"/>
              <a:t>clkern</a:t>
            </a:r>
            <a:r>
              <a:rPr lang="en-US" sz="1800" dirty="0"/>
              <a:t>, 2, NULL, </a:t>
            </a:r>
            <a:r>
              <a:rPr lang="en-US" sz="1800" dirty="0" err="1"/>
              <a:t>Gsz,Bsz</a:t>
            </a:r>
            <a:r>
              <a:rPr lang="en-US" sz="1800" dirty="0"/>
              <a:t>, 0, NULL, </a:t>
            </a:r>
            <a:r>
              <a:rPr lang="en-US" sz="1800" dirty="0" smtClean="0"/>
              <a:t>			&amp;</a:t>
            </a:r>
            <a:r>
              <a:rPr lang="en-US" sz="1800" dirty="0"/>
              <a:t>event);</a:t>
            </a:r>
          </a:p>
          <a:p>
            <a:pPr marL="0" indent="0">
              <a:buNone/>
            </a:pPr>
            <a:r>
              <a:rPr lang="en-US" sz="1800" dirty="0" err="1" smtClean="0"/>
              <a:t>clerr</a:t>
            </a:r>
            <a:r>
              <a:rPr lang="en-US" sz="1800" dirty="0"/>
              <a:t>= </a:t>
            </a:r>
            <a:r>
              <a:rPr lang="en-US" sz="1800" dirty="0" err="1"/>
              <a:t>clWaitForEvents</a:t>
            </a:r>
            <a:r>
              <a:rPr lang="en-US" sz="1800" dirty="0"/>
              <a:t>(1, &amp;event);</a:t>
            </a:r>
          </a:p>
          <a:p>
            <a:pPr marL="0" indent="0">
              <a:buNone/>
            </a:pPr>
            <a:r>
              <a:rPr lang="en-US" sz="1800" dirty="0" err="1" smtClean="0"/>
              <a:t>clEnqueueReadBuffer</a:t>
            </a:r>
            <a:r>
              <a:rPr lang="en-US" sz="1800" dirty="0" smtClean="0"/>
              <a:t>(</a:t>
            </a:r>
            <a:r>
              <a:rPr lang="en-US" sz="1800" dirty="0" err="1" smtClean="0"/>
              <a:t>clcmdq</a:t>
            </a:r>
            <a:r>
              <a:rPr lang="en-US" sz="1800" dirty="0"/>
              <a:t>, </a:t>
            </a:r>
            <a:r>
              <a:rPr lang="en-US" sz="1800" dirty="0" err="1"/>
              <a:t>d_C</a:t>
            </a:r>
            <a:r>
              <a:rPr lang="en-US" sz="1800" dirty="0" smtClean="0"/>
              <a:t>, CL_TRUE</a:t>
            </a:r>
            <a:r>
              <a:rPr lang="en-US" sz="1800" dirty="0"/>
              <a:t>, 0</a:t>
            </a:r>
            <a:r>
              <a:rPr lang="en-US" sz="1800" dirty="0" smtClean="0"/>
              <a:t>, N*</a:t>
            </a:r>
            <a:r>
              <a:rPr lang="en-US" sz="1800" dirty="0" err="1" smtClean="0"/>
              <a:t>sizeof</a:t>
            </a:r>
            <a:r>
              <a:rPr lang="en-US" sz="1800" dirty="0" smtClean="0"/>
              <a:t>(float</a:t>
            </a:r>
            <a:r>
              <a:rPr lang="en-US" sz="1800" dirty="0"/>
              <a:t>), </a:t>
            </a:r>
            <a:r>
              <a:rPr lang="en-US" sz="1800" dirty="0" err="1"/>
              <a:t>h_C</a:t>
            </a:r>
            <a:r>
              <a:rPr lang="en-US" sz="1800" dirty="0"/>
              <a:t>, 0, NULL</a:t>
            </a:r>
            <a:r>
              <a:rPr lang="en-US" sz="1800" dirty="0" smtClean="0"/>
              <a:t>, 			NULL</a:t>
            </a:r>
            <a:r>
              <a:rPr lang="en-US" sz="1800" dirty="0"/>
              <a:t>);</a:t>
            </a:r>
          </a:p>
          <a:p>
            <a:pPr marL="0" indent="0">
              <a:buNone/>
            </a:pPr>
            <a:r>
              <a:rPr lang="en-US" sz="1800" dirty="0" err="1" smtClean="0"/>
              <a:t>clReleaseMemObject</a:t>
            </a:r>
            <a:r>
              <a:rPr lang="en-US" sz="1800" dirty="0" smtClean="0"/>
              <a:t>(</a:t>
            </a:r>
            <a:r>
              <a:rPr lang="en-US" sz="1800" dirty="0" err="1" smtClean="0"/>
              <a:t>d_A</a:t>
            </a:r>
            <a:r>
              <a:rPr lang="en-US" sz="1800" dirty="0"/>
              <a:t>);</a:t>
            </a:r>
          </a:p>
          <a:p>
            <a:pPr marL="0" indent="0">
              <a:buNone/>
            </a:pPr>
            <a:r>
              <a:rPr lang="en-US" sz="1800" dirty="0" err="1" smtClean="0"/>
              <a:t>clReleaseMemObject</a:t>
            </a:r>
            <a:r>
              <a:rPr lang="en-US" sz="1800" dirty="0" smtClean="0"/>
              <a:t>(</a:t>
            </a:r>
            <a:r>
              <a:rPr lang="en-US" sz="1800" dirty="0" err="1" smtClean="0"/>
              <a:t>d_B</a:t>
            </a:r>
            <a:r>
              <a:rPr lang="en-US" sz="1800" dirty="0"/>
              <a:t>);</a:t>
            </a:r>
          </a:p>
          <a:p>
            <a:pPr marL="0" indent="0">
              <a:buNone/>
            </a:pPr>
            <a:r>
              <a:rPr lang="en-US" sz="1800" dirty="0" err="1" smtClean="0"/>
              <a:t>clReleaseMemObject</a:t>
            </a:r>
            <a:r>
              <a:rPr lang="en-US" sz="1800" dirty="0" smtClean="0"/>
              <a:t>(</a:t>
            </a:r>
            <a:r>
              <a:rPr lang="en-US" sz="1800" dirty="0" err="1" smtClean="0"/>
              <a:t>d_C</a:t>
            </a:r>
            <a:r>
              <a:rPr lang="en-US" sz="1800" dirty="0"/>
              <a:t>);</a:t>
            </a:r>
          </a:p>
          <a:p>
            <a:pPr marL="0" indent="0">
              <a:buNone/>
            </a:pPr>
            <a:r>
              <a:rPr lang="en-US" sz="1800" dirty="0"/>
              <a:t>}</a:t>
            </a:r>
          </a:p>
          <a:p>
            <a:pPr marL="0" indent="0">
              <a:buNone/>
            </a:pPr>
            <a:endParaRPr lang="en-US" sz="1800" dirty="0"/>
          </a:p>
        </p:txBody>
      </p:sp>
    </p:spTree>
    <p:extLst>
      <p:ext uri="{BB962C8B-B14F-4D97-AF65-F5344CB8AC3E}">
        <p14:creationId xmlns:p14="http://schemas.microsoft.com/office/powerpoint/2010/main" val="3780260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762000" y="228600"/>
            <a:ext cx="7770813" cy="1141413"/>
          </a:xfrm>
        </p:spPr>
        <p:txBody>
          <a:bodyPr/>
          <a:lstStyle/>
          <a:p>
            <a:pPr eaLnBrk="1" hangingPunct="1"/>
            <a:r>
              <a:rPr lang="en-US" smtClean="0"/>
              <a:t>OpenCL Programs</a:t>
            </a:r>
          </a:p>
        </p:txBody>
      </p:sp>
      <p:sp>
        <p:nvSpPr>
          <p:cNvPr id="33795" name="Rectangle 3"/>
          <p:cNvSpPr>
            <a:spLocks noGrp="1" noChangeArrowheads="1"/>
          </p:cNvSpPr>
          <p:nvPr>
            <p:ph type="body" sz="half" idx="1"/>
          </p:nvPr>
        </p:nvSpPr>
        <p:spPr>
          <a:xfrm>
            <a:off x="685800" y="1285284"/>
            <a:ext cx="4495800" cy="4113213"/>
          </a:xfrm>
        </p:spPr>
        <p:txBody>
          <a:bodyPr/>
          <a:lstStyle/>
          <a:p>
            <a:pPr eaLnBrk="1" hangingPunct="1"/>
            <a:r>
              <a:rPr lang="en-US" dirty="0" smtClean="0"/>
              <a:t>An </a:t>
            </a:r>
            <a:r>
              <a:rPr lang="en-US" dirty="0" err="1" smtClean="0"/>
              <a:t>OpenCL</a:t>
            </a:r>
            <a:r>
              <a:rPr lang="en-US" dirty="0" smtClean="0"/>
              <a:t> “program” contains one or more “kernels” and any supporting routines that run on a target device</a:t>
            </a:r>
          </a:p>
          <a:p>
            <a:pPr eaLnBrk="1" hangingPunct="1"/>
            <a:r>
              <a:rPr lang="en-US" dirty="0" smtClean="0"/>
              <a:t>An </a:t>
            </a:r>
            <a:r>
              <a:rPr lang="en-US" dirty="0" err="1" smtClean="0"/>
              <a:t>OpenCL</a:t>
            </a:r>
            <a:r>
              <a:rPr lang="en-US" dirty="0" smtClean="0"/>
              <a:t> kernel is the basic unit of parallel code that can be executed on a target device</a:t>
            </a:r>
          </a:p>
        </p:txBody>
      </p:sp>
      <p:grpSp>
        <p:nvGrpSpPr>
          <p:cNvPr id="33796" name="Group 18"/>
          <p:cNvGrpSpPr>
            <a:grpSpLocks/>
          </p:cNvGrpSpPr>
          <p:nvPr/>
        </p:nvGrpSpPr>
        <p:grpSpPr bwMode="auto">
          <a:xfrm>
            <a:off x="5562600" y="1981200"/>
            <a:ext cx="3214688" cy="4191000"/>
            <a:chOff x="3504" y="1104"/>
            <a:chExt cx="2025" cy="2640"/>
          </a:xfrm>
        </p:grpSpPr>
        <p:sp>
          <p:nvSpPr>
            <p:cNvPr id="33798" name="Rectangle 7"/>
            <p:cNvSpPr>
              <a:spLocks noChangeArrowheads="1"/>
            </p:cNvSpPr>
            <p:nvPr/>
          </p:nvSpPr>
          <p:spPr bwMode="auto">
            <a:xfrm>
              <a:off x="3504" y="1104"/>
              <a:ext cx="2016" cy="2640"/>
            </a:xfrm>
            <a:prstGeom prst="rect">
              <a:avLst/>
            </a:prstGeom>
            <a:solidFill>
              <a:srgbClr val="CCFFCC"/>
            </a:solidFill>
            <a:ln w="9525">
              <a:solidFill>
                <a:schemeClr val="tx1"/>
              </a:solidFill>
              <a:miter lim="800000"/>
              <a:headEnd/>
              <a:tailEnd/>
            </a:ln>
          </p:spPr>
          <p:txBody>
            <a:bodyPr anchor="ctr"/>
            <a:lstStyle/>
            <a:p>
              <a:endParaRPr lang="en-US"/>
            </a:p>
          </p:txBody>
        </p:sp>
        <p:sp>
          <p:nvSpPr>
            <p:cNvPr id="33799" name="Rectangle 12"/>
            <p:cNvSpPr>
              <a:spLocks noChangeArrowheads="1"/>
            </p:cNvSpPr>
            <p:nvPr/>
          </p:nvSpPr>
          <p:spPr bwMode="auto">
            <a:xfrm>
              <a:off x="3888" y="2281"/>
              <a:ext cx="1270" cy="306"/>
            </a:xfrm>
            <a:prstGeom prst="rect">
              <a:avLst/>
            </a:prstGeom>
            <a:solidFill>
              <a:srgbClr val="FFFF99"/>
            </a:solidFill>
            <a:ln w="9525">
              <a:solidFill>
                <a:schemeClr val="tx1"/>
              </a:solidFill>
              <a:miter lim="800000"/>
              <a:headEnd/>
              <a:tailEnd/>
            </a:ln>
          </p:spPr>
          <p:txBody>
            <a:bodyPr anchor="ctr">
              <a:spAutoFit/>
            </a:bodyPr>
            <a:lstStyle/>
            <a:p>
              <a:r>
                <a:rPr lang="en-US" sz="2800"/>
                <a:t>Kernel A</a:t>
              </a:r>
            </a:p>
          </p:txBody>
        </p:sp>
        <p:sp>
          <p:nvSpPr>
            <p:cNvPr id="33800" name="Rectangle 13"/>
            <p:cNvSpPr>
              <a:spLocks noChangeArrowheads="1"/>
            </p:cNvSpPr>
            <p:nvPr/>
          </p:nvSpPr>
          <p:spPr bwMode="auto">
            <a:xfrm>
              <a:off x="3888" y="2761"/>
              <a:ext cx="1270" cy="306"/>
            </a:xfrm>
            <a:prstGeom prst="rect">
              <a:avLst/>
            </a:prstGeom>
            <a:solidFill>
              <a:srgbClr val="FFFF99"/>
            </a:solidFill>
            <a:ln w="9525">
              <a:solidFill>
                <a:schemeClr val="tx1"/>
              </a:solidFill>
              <a:miter lim="800000"/>
              <a:headEnd/>
              <a:tailEnd/>
            </a:ln>
          </p:spPr>
          <p:txBody>
            <a:bodyPr anchor="ctr">
              <a:spAutoFit/>
            </a:bodyPr>
            <a:lstStyle/>
            <a:p>
              <a:r>
                <a:rPr lang="en-US" sz="2800"/>
                <a:t>Kernel B</a:t>
              </a:r>
            </a:p>
          </p:txBody>
        </p:sp>
        <p:sp>
          <p:nvSpPr>
            <p:cNvPr id="33801" name="Rectangle 14"/>
            <p:cNvSpPr>
              <a:spLocks noChangeArrowheads="1"/>
            </p:cNvSpPr>
            <p:nvPr/>
          </p:nvSpPr>
          <p:spPr bwMode="auto">
            <a:xfrm>
              <a:off x="3888" y="3241"/>
              <a:ext cx="1270" cy="306"/>
            </a:xfrm>
            <a:prstGeom prst="rect">
              <a:avLst/>
            </a:prstGeom>
            <a:solidFill>
              <a:srgbClr val="FFFF99"/>
            </a:solidFill>
            <a:ln w="9525">
              <a:solidFill>
                <a:schemeClr val="tx1"/>
              </a:solidFill>
              <a:miter lim="800000"/>
              <a:headEnd/>
              <a:tailEnd/>
            </a:ln>
          </p:spPr>
          <p:txBody>
            <a:bodyPr anchor="ctr">
              <a:spAutoFit/>
            </a:bodyPr>
            <a:lstStyle/>
            <a:p>
              <a:r>
                <a:rPr lang="en-US" sz="2800"/>
                <a:t>Kernel C</a:t>
              </a:r>
            </a:p>
          </p:txBody>
        </p:sp>
        <p:sp>
          <p:nvSpPr>
            <p:cNvPr id="33802" name="Rectangle 15"/>
            <p:cNvSpPr>
              <a:spLocks noChangeArrowheads="1"/>
            </p:cNvSpPr>
            <p:nvPr/>
          </p:nvSpPr>
          <p:spPr bwMode="auto">
            <a:xfrm>
              <a:off x="3888" y="1488"/>
              <a:ext cx="1270" cy="601"/>
            </a:xfrm>
            <a:prstGeom prst="rect">
              <a:avLst/>
            </a:prstGeom>
            <a:solidFill>
              <a:srgbClr val="99CCFF"/>
            </a:solidFill>
            <a:ln w="9525">
              <a:solidFill>
                <a:schemeClr val="tx1"/>
              </a:solidFill>
              <a:miter lim="800000"/>
              <a:headEnd/>
              <a:tailEnd/>
            </a:ln>
          </p:spPr>
          <p:txBody>
            <a:bodyPr wrap="none"/>
            <a:lstStyle/>
            <a:p>
              <a:r>
                <a:rPr lang="en-US"/>
                <a:t>Misc support</a:t>
              </a:r>
            </a:p>
            <a:p>
              <a:r>
                <a:rPr lang="en-US"/>
                <a:t>   functions</a:t>
              </a:r>
            </a:p>
          </p:txBody>
        </p:sp>
        <p:sp>
          <p:nvSpPr>
            <p:cNvPr id="33803" name="Text Box 17"/>
            <p:cNvSpPr txBox="1">
              <a:spLocks noChangeArrowheads="1"/>
            </p:cNvSpPr>
            <p:nvPr/>
          </p:nvSpPr>
          <p:spPr bwMode="auto">
            <a:xfrm>
              <a:off x="3552" y="1152"/>
              <a:ext cx="1977"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spcBef>
                  <a:spcPct val="50000"/>
                </a:spcBef>
              </a:pPr>
              <a:r>
                <a:rPr lang="en-US" sz="2800"/>
                <a:t>OpenCL Program</a:t>
              </a:r>
            </a:p>
          </p:txBody>
        </p:sp>
      </p:grpSp>
      <p:sp>
        <p:nvSpPr>
          <p:cNvPr id="33797" name="Footer Placeholder 10"/>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r>
              <a:rPr lang="en-US" sz="1200" smtClean="0">
                <a:solidFill>
                  <a:schemeClr val="bg1"/>
                </a:solidFill>
              </a:rPr>
              <a:t>© Wen-mei W. Hwu and John Stone, Urbana July 22, 2010</a:t>
            </a:r>
          </a:p>
        </p:txBody>
      </p:sp>
    </p:spTree>
    <p:extLst>
      <p:ext uri="{BB962C8B-B14F-4D97-AF65-F5344CB8AC3E}">
        <p14:creationId xmlns:p14="http://schemas.microsoft.com/office/powerpoint/2010/main" val="40694239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Any MORE Questions?</a:t>
            </a:r>
            <a:br>
              <a:rPr lang="en-US" dirty="0" smtClean="0"/>
            </a:br>
            <a:r>
              <a:rPr lang="en-US" dirty="0" smtClean="0"/>
              <a:t>Read Chapter 14</a:t>
            </a:r>
            <a:endParaRPr lang="en-US" dirty="0"/>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26138737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66688"/>
            <a:ext cx="8686800" cy="703262"/>
          </a:xfrm>
        </p:spPr>
        <p:txBody>
          <a:bodyPr lIns="90000" tIns="46800" rIns="90000" bIns="46800"/>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mtClean="0"/>
              <a:t>OpenCL Execution Model</a:t>
            </a:r>
          </a:p>
        </p:txBody>
      </p:sp>
      <p:sp>
        <p:nvSpPr>
          <p:cNvPr id="34819" name="Rectangle 3"/>
          <p:cNvSpPr>
            <a:spLocks noGrp="1" noChangeArrowheads="1"/>
          </p:cNvSpPr>
          <p:nvPr>
            <p:ph type="body" idx="1"/>
          </p:nvPr>
        </p:nvSpPr>
        <p:spPr>
          <a:xfrm>
            <a:off x="533400" y="990600"/>
            <a:ext cx="8610600" cy="1403350"/>
          </a:xfrm>
        </p:spPr>
        <p:txBody>
          <a:bodyPr lIns="90000" tIns="46800" rIns="90000" bIns="46800"/>
          <a:lstStyle/>
          <a:p>
            <a:pPr marL="457200" indent="-457200" defTabSz="449263" eaLnBrk="1" hangingPunct="1">
              <a:tabLst>
                <a:tab pos="1027113" algn="l"/>
                <a:tab pos="1941513" algn="l"/>
                <a:tab pos="2855913" algn="l"/>
                <a:tab pos="3770313" algn="l"/>
                <a:tab pos="4684713" algn="l"/>
                <a:tab pos="5599113" algn="l"/>
                <a:tab pos="6513513" algn="l"/>
                <a:tab pos="7427913" algn="l"/>
                <a:tab pos="8342313" algn="l"/>
                <a:tab pos="9256713" algn="l"/>
                <a:tab pos="10171113" algn="l"/>
              </a:tabLst>
            </a:pPr>
            <a:r>
              <a:rPr lang="en-US" smtClean="0"/>
              <a:t>Integrated host+device app C program</a:t>
            </a:r>
          </a:p>
          <a:p>
            <a:pPr marL="973138" lvl="1" indent="-401638" defTabSz="449263" eaLnBrk="1" hangingPunct="1">
              <a:tabLst>
                <a:tab pos="1027113" algn="l"/>
                <a:tab pos="1941513" algn="l"/>
                <a:tab pos="2855913" algn="l"/>
                <a:tab pos="3770313" algn="l"/>
                <a:tab pos="4684713" algn="l"/>
                <a:tab pos="5599113" algn="l"/>
                <a:tab pos="6513513" algn="l"/>
                <a:tab pos="7427913" algn="l"/>
                <a:tab pos="8342313" algn="l"/>
                <a:tab pos="9256713" algn="l"/>
                <a:tab pos="10171113" algn="l"/>
              </a:tabLst>
            </a:pPr>
            <a:r>
              <a:rPr lang="en-US" smtClean="0"/>
              <a:t>Serial or modestly parallel parts in </a:t>
            </a:r>
            <a:r>
              <a:rPr lang="en-US" b="1" smtClean="0"/>
              <a:t>host </a:t>
            </a:r>
            <a:r>
              <a:rPr lang="en-US" smtClean="0"/>
              <a:t>C code</a:t>
            </a:r>
          </a:p>
          <a:p>
            <a:pPr marL="973138" lvl="1" indent="-401638" defTabSz="449263" eaLnBrk="1" hangingPunct="1">
              <a:tabLst>
                <a:tab pos="1027113" algn="l"/>
                <a:tab pos="1941513" algn="l"/>
                <a:tab pos="2855913" algn="l"/>
                <a:tab pos="3770313" algn="l"/>
                <a:tab pos="4684713" algn="l"/>
                <a:tab pos="5599113" algn="l"/>
                <a:tab pos="6513513" algn="l"/>
                <a:tab pos="7427913" algn="l"/>
                <a:tab pos="8342313" algn="l"/>
                <a:tab pos="9256713" algn="l"/>
                <a:tab pos="10171113" algn="l"/>
              </a:tabLst>
            </a:pPr>
            <a:r>
              <a:rPr lang="en-US" smtClean="0"/>
              <a:t>Highly parallel parts in </a:t>
            </a:r>
            <a:r>
              <a:rPr lang="en-US" b="1" smtClean="0"/>
              <a:t>device</a:t>
            </a:r>
            <a:r>
              <a:rPr lang="en-US" smtClean="0"/>
              <a:t> SPMD kernel C code</a:t>
            </a:r>
          </a:p>
        </p:txBody>
      </p:sp>
      <p:sp>
        <p:nvSpPr>
          <p:cNvPr id="34820" name="Text Box 4"/>
          <p:cNvSpPr txBox="1">
            <a:spLocks noChangeArrowheads="1"/>
          </p:cNvSpPr>
          <p:nvPr/>
        </p:nvSpPr>
        <p:spPr bwMode="auto">
          <a:xfrm>
            <a:off x="1346200" y="2990850"/>
            <a:ext cx="2262188"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lnSpc>
                <a:spcPct val="85000"/>
              </a:lnSpc>
              <a:spcBef>
                <a:spcPts val="225"/>
              </a:spcBef>
              <a:buClr>
                <a:srgbClr val="3333CC"/>
              </a:buClr>
              <a:buSzPct val="100000"/>
              <a:buFont typeface="Arial" pitchFamily="34" charset="0"/>
              <a:buNone/>
            </a:pPr>
            <a:r>
              <a:rPr lang="en-US" sz="1800" b="1">
                <a:solidFill>
                  <a:srgbClr val="3333CC"/>
                </a:solidFill>
                <a:latin typeface="Arial" pitchFamily="34" charset="0"/>
                <a:ea typeface="MS PGothic" pitchFamily="34" charset="-128"/>
              </a:rPr>
              <a:t>Serial Code (host)</a:t>
            </a:r>
            <a:r>
              <a:rPr lang="ar-SA" sz="1800" b="1">
                <a:solidFill>
                  <a:srgbClr val="3333CC"/>
                </a:solidFill>
                <a:latin typeface="Arial" pitchFamily="34" charset="0"/>
                <a:ea typeface="MS PGothic" pitchFamily="34" charset="-128"/>
                <a:cs typeface="Arial" pitchFamily="34" charset="0"/>
              </a:rPr>
              <a:t>‏</a:t>
            </a:r>
            <a:endParaRPr lang="en-US" sz="1800" b="1">
              <a:solidFill>
                <a:srgbClr val="3333CC"/>
              </a:solidFill>
              <a:latin typeface="Arial" pitchFamily="34" charset="0"/>
              <a:ea typeface="MS PGothic" pitchFamily="34" charset="-128"/>
            </a:endParaRPr>
          </a:p>
        </p:txBody>
      </p:sp>
      <p:grpSp>
        <p:nvGrpSpPr>
          <p:cNvPr id="34821" name="Group 5"/>
          <p:cNvGrpSpPr>
            <a:grpSpLocks/>
          </p:cNvGrpSpPr>
          <p:nvPr/>
        </p:nvGrpSpPr>
        <p:grpSpPr bwMode="auto">
          <a:xfrm>
            <a:off x="4471988" y="3644900"/>
            <a:ext cx="3925887" cy="833438"/>
            <a:chOff x="2817" y="2296"/>
            <a:chExt cx="2473" cy="525"/>
          </a:xfrm>
        </p:grpSpPr>
        <p:sp>
          <p:nvSpPr>
            <p:cNvPr id="34887" name="Rectangle 6"/>
            <p:cNvSpPr>
              <a:spLocks noChangeArrowheads="1"/>
            </p:cNvSpPr>
            <p:nvPr/>
          </p:nvSpPr>
          <p:spPr bwMode="auto">
            <a:xfrm>
              <a:off x="2817" y="2296"/>
              <a:ext cx="2474" cy="526"/>
            </a:xfrm>
            <a:prstGeom prst="rect">
              <a:avLst/>
            </a:prstGeom>
            <a:noFill/>
            <a:ln w="28440">
              <a:solidFill>
                <a:srgbClr val="00CC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888" name="Text Box 7"/>
            <p:cNvSpPr txBox="1">
              <a:spLocks noChangeArrowheads="1"/>
            </p:cNvSpPr>
            <p:nvPr/>
          </p:nvSpPr>
          <p:spPr bwMode="auto">
            <a:xfrm>
              <a:off x="4431" y="2498"/>
              <a:ext cx="316"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0000"/>
                </a:buClr>
                <a:buSzPct val="100000"/>
                <a:buFont typeface="Arial" pitchFamily="34" charset="0"/>
                <a:buNone/>
              </a:pPr>
              <a:r>
                <a:rPr lang="en-US" sz="1800" b="1">
                  <a:solidFill>
                    <a:srgbClr val="000000"/>
                  </a:solidFill>
                  <a:latin typeface="Arial" pitchFamily="34" charset="0"/>
                  <a:ea typeface="MS PGothic" pitchFamily="34" charset="-128"/>
                </a:rPr>
                <a:t>. . .</a:t>
              </a:r>
            </a:p>
          </p:txBody>
        </p:sp>
        <p:grpSp>
          <p:nvGrpSpPr>
            <p:cNvPr id="34889" name="Group 8"/>
            <p:cNvGrpSpPr>
              <a:grpSpLocks/>
            </p:cNvGrpSpPr>
            <p:nvPr/>
          </p:nvGrpSpPr>
          <p:grpSpPr bwMode="auto">
            <a:xfrm>
              <a:off x="2872" y="2339"/>
              <a:ext cx="489" cy="440"/>
              <a:chOff x="2872" y="2339"/>
              <a:chExt cx="489" cy="440"/>
            </a:xfrm>
          </p:grpSpPr>
          <p:sp>
            <p:nvSpPr>
              <p:cNvPr id="34932" name="Text Box 9"/>
              <p:cNvSpPr txBox="1">
                <a:spLocks noChangeArrowheads="1"/>
              </p:cNvSpPr>
              <p:nvPr/>
            </p:nvSpPr>
            <p:spPr bwMode="auto">
              <a:xfrm>
                <a:off x="2872" y="2339"/>
                <a:ext cx="490" cy="441"/>
              </a:xfrm>
              <a:prstGeom prst="rect">
                <a:avLst/>
              </a:prstGeom>
              <a:noFill/>
              <a:ln w="19080">
                <a:solidFill>
                  <a:srgbClr val="00CC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endParaRPr lang="en-US"/>
              </a:p>
            </p:txBody>
          </p:sp>
          <p:grpSp>
            <p:nvGrpSpPr>
              <p:cNvPr id="34933" name="Group 10"/>
              <p:cNvGrpSpPr>
                <a:grpSpLocks/>
              </p:cNvGrpSpPr>
              <p:nvPr/>
            </p:nvGrpSpPr>
            <p:grpSpPr bwMode="auto">
              <a:xfrm>
                <a:off x="2920" y="2393"/>
                <a:ext cx="392" cy="332"/>
                <a:chOff x="2920" y="2393"/>
                <a:chExt cx="392" cy="332"/>
              </a:xfrm>
            </p:grpSpPr>
            <p:sp>
              <p:nvSpPr>
                <p:cNvPr id="34934" name="Freeform 11"/>
                <p:cNvSpPr>
                  <a:spLocks/>
                </p:cNvSpPr>
                <p:nvPr/>
              </p:nvSpPr>
              <p:spPr bwMode="auto">
                <a:xfrm>
                  <a:off x="2920" y="2393"/>
                  <a:ext cx="72"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35" name="Freeform 12"/>
                <p:cNvSpPr>
                  <a:spLocks/>
                </p:cNvSpPr>
                <p:nvPr/>
              </p:nvSpPr>
              <p:spPr bwMode="auto">
                <a:xfrm>
                  <a:off x="2955" y="2393"/>
                  <a:ext cx="72"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36" name="Freeform 13"/>
                <p:cNvSpPr>
                  <a:spLocks/>
                </p:cNvSpPr>
                <p:nvPr/>
              </p:nvSpPr>
              <p:spPr bwMode="auto">
                <a:xfrm>
                  <a:off x="2986" y="2393"/>
                  <a:ext cx="72"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37" name="Freeform 14"/>
                <p:cNvSpPr>
                  <a:spLocks/>
                </p:cNvSpPr>
                <p:nvPr/>
              </p:nvSpPr>
              <p:spPr bwMode="auto">
                <a:xfrm>
                  <a:off x="3019" y="2393"/>
                  <a:ext cx="72"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38" name="Freeform 15"/>
                <p:cNvSpPr>
                  <a:spLocks/>
                </p:cNvSpPr>
                <p:nvPr/>
              </p:nvSpPr>
              <p:spPr bwMode="auto">
                <a:xfrm>
                  <a:off x="3050"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39" name="Freeform 16"/>
                <p:cNvSpPr>
                  <a:spLocks/>
                </p:cNvSpPr>
                <p:nvPr/>
              </p:nvSpPr>
              <p:spPr bwMode="auto">
                <a:xfrm>
                  <a:off x="3083"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40" name="Freeform 17"/>
                <p:cNvSpPr>
                  <a:spLocks/>
                </p:cNvSpPr>
                <p:nvPr/>
              </p:nvSpPr>
              <p:spPr bwMode="auto">
                <a:xfrm>
                  <a:off x="3114"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41" name="Freeform 18"/>
                <p:cNvSpPr>
                  <a:spLocks/>
                </p:cNvSpPr>
                <p:nvPr/>
              </p:nvSpPr>
              <p:spPr bwMode="auto">
                <a:xfrm>
                  <a:off x="3146"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42" name="Freeform 19"/>
                <p:cNvSpPr>
                  <a:spLocks/>
                </p:cNvSpPr>
                <p:nvPr/>
              </p:nvSpPr>
              <p:spPr bwMode="auto">
                <a:xfrm>
                  <a:off x="3178"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43" name="Freeform 20"/>
                <p:cNvSpPr>
                  <a:spLocks/>
                </p:cNvSpPr>
                <p:nvPr/>
              </p:nvSpPr>
              <p:spPr bwMode="auto">
                <a:xfrm>
                  <a:off x="3210"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44" name="Freeform 21"/>
                <p:cNvSpPr>
                  <a:spLocks/>
                </p:cNvSpPr>
                <p:nvPr/>
              </p:nvSpPr>
              <p:spPr bwMode="auto">
                <a:xfrm>
                  <a:off x="3242"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grpSp>
          <p:nvGrpSpPr>
            <p:cNvPr id="34890" name="Group 22"/>
            <p:cNvGrpSpPr>
              <a:grpSpLocks/>
            </p:cNvGrpSpPr>
            <p:nvPr/>
          </p:nvGrpSpPr>
          <p:grpSpPr bwMode="auto">
            <a:xfrm>
              <a:off x="3406" y="2339"/>
              <a:ext cx="489" cy="440"/>
              <a:chOff x="3406" y="2339"/>
              <a:chExt cx="489" cy="440"/>
            </a:xfrm>
          </p:grpSpPr>
          <p:sp>
            <p:nvSpPr>
              <p:cNvPr id="34919" name="Text Box 23"/>
              <p:cNvSpPr txBox="1">
                <a:spLocks noChangeArrowheads="1"/>
              </p:cNvSpPr>
              <p:nvPr/>
            </p:nvSpPr>
            <p:spPr bwMode="auto">
              <a:xfrm>
                <a:off x="3406" y="2339"/>
                <a:ext cx="490" cy="441"/>
              </a:xfrm>
              <a:prstGeom prst="rect">
                <a:avLst/>
              </a:prstGeom>
              <a:noFill/>
              <a:ln w="19080">
                <a:solidFill>
                  <a:srgbClr val="00CC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endParaRPr lang="en-US"/>
              </a:p>
            </p:txBody>
          </p:sp>
          <p:grpSp>
            <p:nvGrpSpPr>
              <p:cNvPr id="34920" name="Group 24"/>
              <p:cNvGrpSpPr>
                <a:grpSpLocks/>
              </p:cNvGrpSpPr>
              <p:nvPr/>
            </p:nvGrpSpPr>
            <p:grpSpPr bwMode="auto">
              <a:xfrm>
                <a:off x="3454" y="2393"/>
                <a:ext cx="392" cy="332"/>
                <a:chOff x="3454" y="2393"/>
                <a:chExt cx="392" cy="332"/>
              </a:xfrm>
            </p:grpSpPr>
            <p:sp>
              <p:nvSpPr>
                <p:cNvPr id="34921" name="Freeform 25"/>
                <p:cNvSpPr>
                  <a:spLocks/>
                </p:cNvSpPr>
                <p:nvPr/>
              </p:nvSpPr>
              <p:spPr bwMode="auto">
                <a:xfrm>
                  <a:off x="3454" y="2393"/>
                  <a:ext cx="72"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22" name="Freeform 26"/>
                <p:cNvSpPr>
                  <a:spLocks/>
                </p:cNvSpPr>
                <p:nvPr/>
              </p:nvSpPr>
              <p:spPr bwMode="auto">
                <a:xfrm>
                  <a:off x="3489" y="2393"/>
                  <a:ext cx="72"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23" name="Freeform 27"/>
                <p:cNvSpPr>
                  <a:spLocks/>
                </p:cNvSpPr>
                <p:nvPr/>
              </p:nvSpPr>
              <p:spPr bwMode="auto">
                <a:xfrm>
                  <a:off x="3520" y="2393"/>
                  <a:ext cx="72"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24" name="Freeform 28"/>
                <p:cNvSpPr>
                  <a:spLocks/>
                </p:cNvSpPr>
                <p:nvPr/>
              </p:nvSpPr>
              <p:spPr bwMode="auto">
                <a:xfrm>
                  <a:off x="3553" y="2393"/>
                  <a:ext cx="72"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25" name="Freeform 29"/>
                <p:cNvSpPr>
                  <a:spLocks/>
                </p:cNvSpPr>
                <p:nvPr/>
              </p:nvSpPr>
              <p:spPr bwMode="auto">
                <a:xfrm>
                  <a:off x="3584"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26" name="Freeform 30"/>
                <p:cNvSpPr>
                  <a:spLocks/>
                </p:cNvSpPr>
                <p:nvPr/>
              </p:nvSpPr>
              <p:spPr bwMode="auto">
                <a:xfrm>
                  <a:off x="3617"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27" name="Freeform 31"/>
                <p:cNvSpPr>
                  <a:spLocks/>
                </p:cNvSpPr>
                <p:nvPr/>
              </p:nvSpPr>
              <p:spPr bwMode="auto">
                <a:xfrm>
                  <a:off x="3648"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28" name="Freeform 32"/>
                <p:cNvSpPr>
                  <a:spLocks/>
                </p:cNvSpPr>
                <p:nvPr/>
              </p:nvSpPr>
              <p:spPr bwMode="auto">
                <a:xfrm>
                  <a:off x="3680"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29" name="Freeform 33"/>
                <p:cNvSpPr>
                  <a:spLocks/>
                </p:cNvSpPr>
                <p:nvPr/>
              </p:nvSpPr>
              <p:spPr bwMode="auto">
                <a:xfrm>
                  <a:off x="3712"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30" name="Freeform 34"/>
                <p:cNvSpPr>
                  <a:spLocks/>
                </p:cNvSpPr>
                <p:nvPr/>
              </p:nvSpPr>
              <p:spPr bwMode="auto">
                <a:xfrm>
                  <a:off x="3744"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31" name="Freeform 35"/>
                <p:cNvSpPr>
                  <a:spLocks/>
                </p:cNvSpPr>
                <p:nvPr/>
              </p:nvSpPr>
              <p:spPr bwMode="auto">
                <a:xfrm>
                  <a:off x="3776"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grpSp>
          <p:nvGrpSpPr>
            <p:cNvPr id="34891" name="Group 36"/>
            <p:cNvGrpSpPr>
              <a:grpSpLocks/>
            </p:cNvGrpSpPr>
            <p:nvPr/>
          </p:nvGrpSpPr>
          <p:grpSpPr bwMode="auto">
            <a:xfrm>
              <a:off x="4746" y="2339"/>
              <a:ext cx="489" cy="440"/>
              <a:chOff x="4746" y="2339"/>
              <a:chExt cx="489" cy="440"/>
            </a:xfrm>
          </p:grpSpPr>
          <p:sp>
            <p:nvSpPr>
              <p:cNvPr id="34906" name="Text Box 37"/>
              <p:cNvSpPr txBox="1">
                <a:spLocks noChangeArrowheads="1"/>
              </p:cNvSpPr>
              <p:nvPr/>
            </p:nvSpPr>
            <p:spPr bwMode="auto">
              <a:xfrm>
                <a:off x="4746" y="2339"/>
                <a:ext cx="490" cy="441"/>
              </a:xfrm>
              <a:prstGeom prst="rect">
                <a:avLst/>
              </a:prstGeom>
              <a:noFill/>
              <a:ln w="19080">
                <a:solidFill>
                  <a:srgbClr val="00CC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endParaRPr lang="en-US"/>
              </a:p>
            </p:txBody>
          </p:sp>
          <p:grpSp>
            <p:nvGrpSpPr>
              <p:cNvPr id="34907" name="Group 38"/>
              <p:cNvGrpSpPr>
                <a:grpSpLocks/>
              </p:cNvGrpSpPr>
              <p:nvPr/>
            </p:nvGrpSpPr>
            <p:grpSpPr bwMode="auto">
              <a:xfrm>
                <a:off x="4794" y="2393"/>
                <a:ext cx="392" cy="332"/>
                <a:chOff x="4794" y="2393"/>
                <a:chExt cx="392" cy="332"/>
              </a:xfrm>
            </p:grpSpPr>
            <p:sp>
              <p:nvSpPr>
                <p:cNvPr id="34908" name="Freeform 39"/>
                <p:cNvSpPr>
                  <a:spLocks/>
                </p:cNvSpPr>
                <p:nvPr/>
              </p:nvSpPr>
              <p:spPr bwMode="auto">
                <a:xfrm>
                  <a:off x="4794" y="2393"/>
                  <a:ext cx="72"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09" name="Freeform 40"/>
                <p:cNvSpPr>
                  <a:spLocks/>
                </p:cNvSpPr>
                <p:nvPr/>
              </p:nvSpPr>
              <p:spPr bwMode="auto">
                <a:xfrm>
                  <a:off x="4829" y="2393"/>
                  <a:ext cx="72"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10" name="Freeform 41"/>
                <p:cNvSpPr>
                  <a:spLocks/>
                </p:cNvSpPr>
                <p:nvPr/>
              </p:nvSpPr>
              <p:spPr bwMode="auto">
                <a:xfrm>
                  <a:off x="4860" y="2393"/>
                  <a:ext cx="72"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11" name="Freeform 42"/>
                <p:cNvSpPr>
                  <a:spLocks/>
                </p:cNvSpPr>
                <p:nvPr/>
              </p:nvSpPr>
              <p:spPr bwMode="auto">
                <a:xfrm>
                  <a:off x="4893" y="2393"/>
                  <a:ext cx="72"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12" name="Freeform 43"/>
                <p:cNvSpPr>
                  <a:spLocks/>
                </p:cNvSpPr>
                <p:nvPr/>
              </p:nvSpPr>
              <p:spPr bwMode="auto">
                <a:xfrm>
                  <a:off x="4924"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13" name="Freeform 44"/>
                <p:cNvSpPr>
                  <a:spLocks/>
                </p:cNvSpPr>
                <p:nvPr/>
              </p:nvSpPr>
              <p:spPr bwMode="auto">
                <a:xfrm>
                  <a:off x="4957"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14" name="Freeform 45"/>
                <p:cNvSpPr>
                  <a:spLocks/>
                </p:cNvSpPr>
                <p:nvPr/>
              </p:nvSpPr>
              <p:spPr bwMode="auto">
                <a:xfrm>
                  <a:off x="4988"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15" name="Freeform 46"/>
                <p:cNvSpPr>
                  <a:spLocks/>
                </p:cNvSpPr>
                <p:nvPr/>
              </p:nvSpPr>
              <p:spPr bwMode="auto">
                <a:xfrm>
                  <a:off x="5020"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16" name="Freeform 47"/>
                <p:cNvSpPr>
                  <a:spLocks/>
                </p:cNvSpPr>
                <p:nvPr/>
              </p:nvSpPr>
              <p:spPr bwMode="auto">
                <a:xfrm>
                  <a:off x="5052"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17" name="Freeform 48"/>
                <p:cNvSpPr>
                  <a:spLocks/>
                </p:cNvSpPr>
                <p:nvPr/>
              </p:nvSpPr>
              <p:spPr bwMode="auto">
                <a:xfrm>
                  <a:off x="5084"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18" name="Freeform 49"/>
                <p:cNvSpPr>
                  <a:spLocks/>
                </p:cNvSpPr>
                <p:nvPr/>
              </p:nvSpPr>
              <p:spPr bwMode="auto">
                <a:xfrm>
                  <a:off x="5116"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grpSp>
          <p:nvGrpSpPr>
            <p:cNvPr id="34892" name="Group 50"/>
            <p:cNvGrpSpPr>
              <a:grpSpLocks/>
            </p:cNvGrpSpPr>
            <p:nvPr/>
          </p:nvGrpSpPr>
          <p:grpSpPr bwMode="auto">
            <a:xfrm>
              <a:off x="3942" y="2339"/>
              <a:ext cx="488" cy="440"/>
              <a:chOff x="3942" y="2339"/>
              <a:chExt cx="488" cy="440"/>
            </a:xfrm>
          </p:grpSpPr>
          <p:sp>
            <p:nvSpPr>
              <p:cNvPr id="34893" name="Text Box 51"/>
              <p:cNvSpPr txBox="1">
                <a:spLocks noChangeArrowheads="1"/>
              </p:cNvSpPr>
              <p:nvPr/>
            </p:nvSpPr>
            <p:spPr bwMode="auto">
              <a:xfrm>
                <a:off x="3942" y="2339"/>
                <a:ext cx="489" cy="441"/>
              </a:xfrm>
              <a:prstGeom prst="rect">
                <a:avLst/>
              </a:prstGeom>
              <a:noFill/>
              <a:ln w="19080">
                <a:solidFill>
                  <a:srgbClr val="00CC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endParaRPr lang="en-US"/>
              </a:p>
            </p:txBody>
          </p:sp>
          <p:grpSp>
            <p:nvGrpSpPr>
              <p:cNvPr id="34894" name="Group 52"/>
              <p:cNvGrpSpPr>
                <a:grpSpLocks/>
              </p:cNvGrpSpPr>
              <p:nvPr/>
            </p:nvGrpSpPr>
            <p:grpSpPr bwMode="auto">
              <a:xfrm>
                <a:off x="3990" y="2393"/>
                <a:ext cx="391" cy="332"/>
                <a:chOff x="3990" y="2393"/>
                <a:chExt cx="391" cy="332"/>
              </a:xfrm>
            </p:grpSpPr>
            <p:sp>
              <p:nvSpPr>
                <p:cNvPr id="34895" name="Freeform 53"/>
                <p:cNvSpPr>
                  <a:spLocks/>
                </p:cNvSpPr>
                <p:nvPr/>
              </p:nvSpPr>
              <p:spPr bwMode="auto">
                <a:xfrm>
                  <a:off x="3990"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896" name="Freeform 54"/>
                <p:cNvSpPr>
                  <a:spLocks/>
                </p:cNvSpPr>
                <p:nvPr/>
              </p:nvSpPr>
              <p:spPr bwMode="auto">
                <a:xfrm>
                  <a:off x="4025"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897" name="Freeform 55"/>
                <p:cNvSpPr>
                  <a:spLocks/>
                </p:cNvSpPr>
                <p:nvPr/>
              </p:nvSpPr>
              <p:spPr bwMode="auto">
                <a:xfrm>
                  <a:off x="4056"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898" name="Freeform 56"/>
                <p:cNvSpPr>
                  <a:spLocks/>
                </p:cNvSpPr>
                <p:nvPr/>
              </p:nvSpPr>
              <p:spPr bwMode="auto">
                <a:xfrm>
                  <a:off x="4088"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899" name="Freeform 57"/>
                <p:cNvSpPr>
                  <a:spLocks/>
                </p:cNvSpPr>
                <p:nvPr/>
              </p:nvSpPr>
              <p:spPr bwMode="auto">
                <a:xfrm>
                  <a:off x="4120"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00" name="Freeform 58"/>
                <p:cNvSpPr>
                  <a:spLocks/>
                </p:cNvSpPr>
                <p:nvPr/>
              </p:nvSpPr>
              <p:spPr bwMode="auto">
                <a:xfrm>
                  <a:off x="4152"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01" name="Freeform 59"/>
                <p:cNvSpPr>
                  <a:spLocks/>
                </p:cNvSpPr>
                <p:nvPr/>
              </p:nvSpPr>
              <p:spPr bwMode="auto">
                <a:xfrm>
                  <a:off x="4184"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02" name="Freeform 60"/>
                <p:cNvSpPr>
                  <a:spLocks/>
                </p:cNvSpPr>
                <p:nvPr/>
              </p:nvSpPr>
              <p:spPr bwMode="auto">
                <a:xfrm>
                  <a:off x="4216"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03" name="Freeform 61"/>
                <p:cNvSpPr>
                  <a:spLocks/>
                </p:cNvSpPr>
                <p:nvPr/>
              </p:nvSpPr>
              <p:spPr bwMode="auto">
                <a:xfrm>
                  <a:off x="4248"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04" name="Freeform 62"/>
                <p:cNvSpPr>
                  <a:spLocks/>
                </p:cNvSpPr>
                <p:nvPr/>
              </p:nvSpPr>
              <p:spPr bwMode="auto">
                <a:xfrm>
                  <a:off x="4280" y="2393"/>
                  <a:ext cx="70"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905" name="Freeform 63"/>
                <p:cNvSpPr>
                  <a:spLocks/>
                </p:cNvSpPr>
                <p:nvPr/>
              </p:nvSpPr>
              <p:spPr bwMode="auto">
                <a:xfrm>
                  <a:off x="4311" y="2393"/>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1908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grpSp>
      <p:grpSp>
        <p:nvGrpSpPr>
          <p:cNvPr id="34822" name="Group 64"/>
          <p:cNvGrpSpPr>
            <a:grpSpLocks/>
          </p:cNvGrpSpPr>
          <p:nvPr/>
        </p:nvGrpSpPr>
        <p:grpSpPr bwMode="auto">
          <a:xfrm>
            <a:off x="4471988" y="5565775"/>
            <a:ext cx="3925887" cy="831850"/>
            <a:chOff x="2817" y="3506"/>
            <a:chExt cx="2473" cy="524"/>
          </a:xfrm>
        </p:grpSpPr>
        <p:sp>
          <p:nvSpPr>
            <p:cNvPr id="34829" name="Rectangle 65"/>
            <p:cNvSpPr>
              <a:spLocks noChangeArrowheads="1"/>
            </p:cNvSpPr>
            <p:nvPr/>
          </p:nvSpPr>
          <p:spPr bwMode="auto">
            <a:xfrm>
              <a:off x="2817" y="3506"/>
              <a:ext cx="2474" cy="525"/>
            </a:xfrm>
            <a:prstGeom prst="rect">
              <a:avLst/>
            </a:prstGeom>
            <a:solidFill>
              <a:schemeClr val="bg1"/>
            </a:solidFill>
            <a:ln w="28440">
              <a:solidFill>
                <a:srgbClr val="00CC00"/>
              </a:solidFill>
              <a:miter lim="800000"/>
              <a:headEnd/>
              <a:tailEnd/>
            </a:ln>
          </p:spPr>
          <p:txBody>
            <a:bodyPr wrap="none" anchor="ctr"/>
            <a:lstStyle/>
            <a:p>
              <a:endParaRPr lang="en-US"/>
            </a:p>
          </p:txBody>
        </p:sp>
        <p:sp>
          <p:nvSpPr>
            <p:cNvPr id="34830" name="Text Box 66"/>
            <p:cNvSpPr txBox="1">
              <a:spLocks noChangeArrowheads="1"/>
            </p:cNvSpPr>
            <p:nvPr/>
          </p:nvSpPr>
          <p:spPr bwMode="auto">
            <a:xfrm>
              <a:off x="4431" y="3708"/>
              <a:ext cx="315" cy="232"/>
            </a:xfrm>
            <a:prstGeom prst="rect">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Clr>
                  <a:srgbClr val="000000"/>
                </a:buClr>
                <a:buSzPct val="100000"/>
                <a:buFont typeface="Arial" pitchFamily="34" charset="0"/>
                <a:buNone/>
              </a:pPr>
              <a:r>
                <a:rPr lang="en-US" sz="1800" b="1">
                  <a:solidFill>
                    <a:srgbClr val="000000"/>
                  </a:solidFill>
                  <a:latin typeface="Arial" pitchFamily="34" charset="0"/>
                  <a:ea typeface="MS PGothic" pitchFamily="34" charset="-128"/>
                </a:rPr>
                <a:t>. . .</a:t>
              </a:r>
            </a:p>
          </p:txBody>
        </p:sp>
        <p:grpSp>
          <p:nvGrpSpPr>
            <p:cNvPr id="34831" name="Group 67"/>
            <p:cNvGrpSpPr>
              <a:grpSpLocks/>
            </p:cNvGrpSpPr>
            <p:nvPr/>
          </p:nvGrpSpPr>
          <p:grpSpPr bwMode="auto">
            <a:xfrm>
              <a:off x="2872" y="3549"/>
              <a:ext cx="489" cy="440"/>
              <a:chOff x="2872" y="3549"/>
              <a:chExt cx="489" cy="440"/>
            </a:xfrm>
          </p:grpSpPr>
          <p:sp>
            <p:nvSpPr>
              <p:cNvPr id="34874" name="Text Box 68"/>
              <p:cNvSpPr txBox="1">
                <a:spLocks noChangeArrowheads="1"/>
              </p:cNvSpPr>
              <p:nvPr/>
            </p:nvSpPr>
            <p:spPr bwMode="auto">
              <a:xfrm>
                <a:off x="2872" y="3549"/>
                <a:ext cx="490" cy="441"/>
              </a:xfrm>
              <a:prstGeom prst="rect">
                <a:avLst/>
              </a:prstGeom>
              <a:solidFill>
                <a:schemeClr val="bg1"/>
              </a:solidFill>
              <a:ln w="19080">
                <a:solidFill>
                  <a:srgbClr val="00CC00"/>
                </a:solidFill>
                <a:miter lim="800000"/>
                <a:headEnd/>
                <a:tailEnd/>
              </a:ln>
            </p:spPr>
            <p:txBody>
              <a:bodyPr wrap="none" anchor="ct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endParaRPr lang="en-US"/>
              </a:p>
            </p:txBody>
          </p:sp>
          <p:grpSp>
            <p:nvGrpSpPr>
              <p:cNvPr id="34875" name="Group 69"/>
              <p:cNvGrpSpPr>
                <a:grpSpLocks/>
              </p:cNvGrpSpPr>
              <p:nvPr/>
            </p:nvGrpSpPr>
            <p:grpSpPr bwMode="auto">
              <a:xfrm>
                <a:off x="2920" y="3602"/>
                <a:ext cx="392" cy="332"/>
                <a:chOff x="2920" y="3602"/>
                <a:chExt cx="392" cy="332"/>
              </a:xfrm>
            </p:grpSpPr>
            <p:sp>
              <p:nvSpPr>
                <p:cNvPr id="34876" name="Freeform 70"/>
                <p:cNvSpPr>
                  <a:spLocks/>
                </p:cNvSpPr>
                <p:nvPr/>
              </p:nvSpPr>
              <p:spPr bwMode="auto">
                <a:xfrm>
                  <a:off x="2920" y="3602"/>
                  <a:ext cx="72"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77" name="Freeform 71"/>
                <p:cNvSpPr>
                  <a:spLocks/>
                </p:cNvSpPr>
                <p:nvPr/>
              </p:nvSpPr>
              <p:spPr bwMode="auto">
                <a:xfrm>
                  <a:off x="2955" y="3602"/>
                  <a:ext cx="72"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78" name="Freeform 72"/>
                <p:cNvSpPr>
                  <a:spLocks/>
                </p:cNvSpPr>
                <p:nvPr/>
              </p:nvSpPr>
              <p:spPr bwMode="auto">
                <a:xfrm>
                  <a:off x="2986" y="3602"/>
                  <a:ext cx="72"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79" name="Freeform 73"/>
                <p:cNvSpPr>
                  <a:spLocks/>
                </p:cNvSpPr>
                <p:nvPr/>
              </p:nvSpPr>
              <p:spPr bwMode="auto">
                <a:xfrm>
                  <a:off x="3019" y="3602"/>
                  <a:ext cx="72"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80" name="Freeform 74"/>
                <p:cNvSpPr>
                  <a:spLocks/>
                </p:cNvSpPr>
                <p:nvPr/>
              </p:nvSpPr>
              <p:spPr bwMode="auto">
                <a:xfrm>
                  <a:off x="3050"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81" name="Freeform 75"/>
                <p:cNvSpPr>
                  <a:spLocks/>
                </p:cNvSpPr>
                <p:nvPr/>
              </p:nvSpPr>
              <p:spPr bwMode="auto">
                <a:xfrm>
                  <a:off x="3083"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82" name="Freeform 76"/>
                <p:cNvSpPr>
                  <a:spLocks/>
                </p:cNvSpPr>
                <p:nvPr/>
              </p:nvSpPr>
              <p:spPr bwMode="auto">
                <a:xfrm>
                  <a:off x="3114"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83" name="Freeform 77"/>
                <p:cNvSpPr>
                  <a:spLocks/>
                </p:cNvSpPr>
                <p:nvPr/>
              </p:nvSpPr>
              <p:spPr bwMode="auto">
                <a:xfrm>
                  <a:off x="3146"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84" name="Freeform 78"/>
                <p:cNvSpPr>
                  <a:spLocks/>
                </p:cNvSpPr>
                <p:nvPr/>
              </p:nvSpPr>
              <p:spPr bwMode="auto">
                <a:xfrm>
                  <a:off x="3178"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85" name="Freeform 79"/>
                <p:cNvSpPr>
                  <a:spLocks/>
                </p:cNvSpPr>
                <p:nvPr/>
              </p:nvSpPr>
              <p:spPr bwMode="auto">
                <a:xfrm>
                  <a:off x="3210"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86" name="Freeform 80"/>
                <p:cNvSpPr>
                  <a:spLocks/>
                </p:cNvSpPr>
                <p:nvPr/>
              </p:nvSpPr>
              <p:spPr bwMode="auto">
                <a:xfrm>
                  <a:off x="3242"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grpSp>
        </p:grpSp>
        <p:grpSp>
          <p:nvGrpSpPr>
            <p:cNvPr id="34832" name="Group 81"/>
            <p:cNvGrpSpPr>
              <a:grpSpLocks/>
            </p:cNvGrpSpPr>
            <p:nvPr/>
          </p:nvGrpSpPr>
          <p:grpSpPr bwMode="auto">
            <a:xfrm>
              <a:off x="3406" y="3549"/>
              <a:ext cx="489" cy="440"/>
              <a:chOff x="3406" y="3549"/>
              <a:chExt cx="489" cy="440"/>
            </a:xfrm>
          </p:grpSpPr>
          <p:sp>
            <p:nvSpPr>
              <p:cNvPr id="34861" name="Text Box 82"/>
              <p:cNvSpPr txBox="1">
                <a:spLocks noChangeArrowheads="1"/>
              </p:cNvSpPr>
              <p:nvPr/>
            </p:nvSpPr>
            <p:spPr bwMode="auto">
              <a:xfrm>
                <a:off x="3406" y="3549"/>
                <a:ext cx="490" cy="441"/>
              </a:xfrm>
              <a:prstGeom prst="rect">
                <a:avLst/>
              </a:prstGeom>
              <a:solidFill>
                <a:schemeClr val="bg1"/>
              </a:solidFill>
              <a:ln w="19080">
                <a:solidFill>
                  <a:srgbClr val="00CC00"/>
                </a:solidFill>
                <a:miter lim="800000"/>
                <a:headEnd/>
                <a:tailEnd/>
              </a:ln>
            </p:spPr>
            <p:txBody>
              <a:bodyPr wrap="none" anchor="ct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endParaRPr lang="en-US"/>
              </a:p>
            </p:txBody>
          </p:sp>
          <p:grpSp>
            <p:nvGrpSpPr>
              <p:cNvPr id="34862" name="Group 83"/>
              <p:cNvGrpSpPr>
                <a:grpSpLocks/>
              </p:cNvGrpSpPr>
              <p:nvPr/>
            </p:nvGrpSpPr>
            <p:grpSpPr bwMode="auto">
              <a:xfrm>
                <a:off x="3454" y="3602"/>
                <a:ext cx="392" cy="332"/>
                <a:chOff x="3454" y="3602"/>
                <a:chExt cx="392" cy="332"/>
              </a:xfrm>
            </p:grpSpPr>
            <p:sp>
              <p:nvSpPr>
                <p:cNvPr id="34863" name="Freeform 84"/>
                <p:cNvSpPr>
                  <a:spLocks/>
                </p:cNvSpPr>
                <p:nvPr/>
              </p:nvSpPr>
              <p:spPr bwMode="auto">
                <a:xfrm>
                  <a:off x="3454" y="3602"/>
                  <a:ext cx="72"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64" name="Freeform 85"/>
                <p:cNvSpPr>
                  <a:spLocks/>
                </p:cNvSpPr>
                <p:nvPr/>
              </p:nvSpPr>
              <p:spPr bwMode="auto">
                <a:xfrm>
                  <a:off x="3489" y="3602"/>
                  <a:ext cx="72"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65" name="Freeform 86"/>
                <p:cNvSpPr>
                  <a:spLocks/>
                </p:cNvSpPr>
                <p:nvPr/>
              </p:nvSpPr>
              <p:spPr bwMode="auto">
                <a:xfrm>
                  <a:off x="3520" y="3602"/>
                  <a:ext cx="72"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66" name="Freeform 87"/>
                <p:cNvSpPr>
                  <a:spLocks/>
                </p:cNvSpPr>
                <p:nvPr/>
              </p:nvSpPr>
              <p:spPr bwMode="auto">
                <a:xfrm>
                  <a:off x="3553" y="3602"/>
                  <a:ext cx="72"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67" name="Freeform 88"/>
                <p:cNvSpPr>
                  <a:spLocks/>
                </p:cNvSpPr>
                <p:nvPr/>
              </p:nvSpPr>
              <p:spPr bwMode="auto">
                <a:xfrm>
                  <a:off x="3584"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68" name="Freeform 89"/>
                <p:cNvSpPr>
                  <a:spLocks/>
                </p:cNvSpPr>
                <p:nvPr/>
              </p:nvSpPr>
              <p:spPr bwMode="auto">
                <a:xfrm>
                  <a:off x="3617"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69" name="Freeform 90"/>
                <p:cNvSpPr>
                  <a:spLocks/>
                </p:cNvSpPr>
                <p:nvPr/>
              </p:nvSpPr>
              <p:spPr bwMode="auto">
                <a:xfrm>
                  <a:off x="3648"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70" name="Freeform 91"/>
                <p:cNvSpPr>
                  <a:spLocks/>
                </p:cNvSpPr>
                <p:nvPr/>
              </p:nvSpPr>
              <p:spPr bwMode="auto">
                <a:xfrm>
                  <a:off x="3680"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71" name="Freeform 92"/>
                <p:cNvSpPr>
                  <a:spLocks/>
                </p:cNvSpPr>
                <p:nvPr/>
              </p:nvSpPr>
              <p:spPr bwMode="auto">
                <a:xfrm>
                  <a:off x="3712"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72" name="Freeform 93"/>
                <p:cNvSpPr>
                  <a:spLocks/>
                </p:cNvSpPr>
                <p:nvPr/>
              </p:nvSpPr>
              <p:spPr bwMode="auto">
                <a:xfrm>
                  <a:off x="3744"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73" name="Freeform 94"/>
                <p:cNvSpPr>
                  <a:spLocks/>
                </p:cNvSpPr>
                <p:nvPr/>
              </p:nvSpPr>
              <p:spPr bwMode="auto">
                <a:xfrm>
                  <a:off x="3776"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grpSp>
        </p:grpSp>
        <p:grpSp>
          <p:nvGrpSpPr>
            <p:cNvPr id="34833" name="Group 95"/>
            <p:cNvGrpSpPr>
              <a:grpSpLocks/>
            </p:cNvGrpSpPr>
            <p:nvPr/>
          </p:nvGrpSpPr>
          <p:grpSpPr bwMode="auto">
            <a:xfrm>
              <a:off x="4746" y="3549"/>
              <a:ext cx="489" cy="440"/>
              <a:chOff x="4746" y="3549"/>
              <a:chExt cx="489" cy="440"/>
            </a:xfrm>
          </p:grpSpPr>
          <p:sp>
            <p:nvSpPr>
              <p:cNvPr id="34848" name="Text Box 96"/>
              <p:cNvSpPr txBox="1">
                <a:spLocks noChangeArrowheads="1"/>
              </p:cNvSpPr>
              <p:nvPr/>
            </p:nvSpPr>
            <p:spPr bwMode="auto">
              <a:xfrm>
                <a:off x="4746" y="3549"/>
                <a:ext cx="490" cy="441"/>
              </a:xfrm>
              <a:prstGeom prst="rect">
                <a:avLst/>
              </a:prstGeom>
              <a:solidFill>
                <a:schemeClr val="bg1"/>
              </a:solidFill>
              <a:ln w="19080">
                <a:solidFill>
                  <a:srgbClr val="00CC00"/>
                </a:solidFill>
                <a:miter lim="800000"/>
                <a:headEnd/>
                <a:tailEnd/>
              </a:ln>
            </p:spPr>
            <p:txBody>
              <a:bodyPr wrap="none" anchor="ct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endParaRPr lang="en-US"/>
              </a:p>
            </p:txBody>
          </p:sp>
          <p:grpSp>
            <p:nvGrpSpPr>
              <p:cNvPr id="34849" name="Group 97"/>
              <p:cNvGrpSpPr>
                <a:grpSpLocks/>
              </p:cNvGrpSpPr>
              <p:nvPr/>
            </p:nvGrpSpPr>
            <p:grpSpPr bwMode="auto">
              <a:xfrm>
                <a:off x="4794" y="3602"/>
                <a:ext cx="392" cy="332"/>
                <a:chOff x="4794" y="3602"/>
                <a:chExt cx="392" cy="332"/>
              </a:xfrm>
            </p:grpSpPr>
            <p:sp>
              <p:nvSpPr>
                <p:cNvPr id="34850" name="Freeform 98"/>
                <p:cNvSpPr>
                  <a:spLocks/>
                </p:cNvSpPr>
                <p:nvPr/>
              </p:nvSpPr>
              <p:spPr bwMode="auto">
                <a:xfrm>
                  <a:off x="4794" y="3602"/>
                  <a:ext cx="72"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51" name="Freeform 99"/>
                <p:cNvSpPr>
                  <a:spLocks/>
                </p:cNvSpPr>
                <p:nvPr/>
              </p:nvSpPr>
              <p:spPr bwMode="auto">
                <a:xfrm>
                  <a:off x="4829" y="3602"/>
                  <a:ext cx="72"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52" name="Freeform 100"/>
                <p:cNvSpPr>
                  <a:spLocks/>
                </p:cNvSpPr>
                <p:nvPr/>
              </p:nvSpPr>
              <p:spPr bwMode="auto">
                <a:xfrm>
                  <a:off x="4860" y="3602"/>
                  <a:ext cx="72"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53" name="Freeform 101"/>
                <p:cNvSpPr>
                  <a:spLocks/>
                </p:cNvSpPr>
                <p:nvPr/>
              </p:nvSpPr>
              <p:spPr bwMode="auto">
                <a:xfrm>
                  <a:off x="4893" y="3602"/>
                  <a:ext cx="72"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54" name="Freeform 102"/>
                <p:cNvSpPr>
                  <a:spLocks/>
                </p:cNvSpPr>
                <p:nvPr/>
              </p:nvSpPr>
              <p:spPr bwMode="auto">
                <a:xfrm>
                  <a:off x="4924"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55" name="Freeform 103"/>
                <p:cNvSpPr>
                  <a:spLocks/>
                </p:cNvSpPr>
                <p:nvPr/>
              </p:nvSpPr>
              <p:spPr bwMode="auto">
                <a:xfrm>
                  <a:off x="4957"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56" name="Freeform 104"/>
                <p:cNvSpPr>
                  <a:spLocks/>
                </p:cNvSpPr>
                <p:nvPr/>
              </p:nvSpPr>
              <p:spPr bwMode="auto">
                <a:xfrm>
                  <a:off x="4988"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57" name="Freeform 105"/>
                <p:cNvSpPr>
                  <a:spLocks/>
                </p:cNvSpPr>
                <p:nvPr/>
              </p:nvSpPr>
              <p:spPr bwMode="auto">
                <a:xfrm>
                  <a:off x="5020"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58" name="Freeform 106"/>
                <p:cNvSpPr>
                  <a:spLocks/>
                </p:cNvSpPr>
                <p:nvPr/>
              </p:nvSpPr>
              <p:spPr bwMode="auto">
                <a:xfrm>
                  <a:off x="5052"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59" name="Freeform 107"/>
                <p:cNvSpPr>
                  <a:spLocks/>
                </p:cNvSpPr>
                <p:nvPr/>
              </p:nvSpPr>
              <p:spPr bwMode="auto">
                <a:xfrm>
                  <a:off x="5084"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60" name="Freeform 108"/>
                <p:cNvSpPr>
                  <a:spLocks/>
                </p:cNvSpPr>
                <p:nvPr/>
              </p:nvSpPr>
              <p:spPr bwMode="auto">
                <a:xfrm>
                  <a:off x="5116"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grpSp>
        </p:grpSp>
        <p:grpSp>
          <p:nvGrpSpPr>
            <p:cNvPr id="34834" name="Group 109"/>
            <p:cNvGrpSpPr>
              <a:grpSpLocks/>
            </p:cNvGrpSpPr>
            <p:nvPr/>
          </p:nvGrpSpPr>
          <p:grpSpPr bwMode="auto">
            <a:xfrm>
              <a:off x="3942" y="3549"/>
              <a:ext cx="488" cy="440"/>
              <a:chOff x="3942" y="3549"/>
              <a:chExt cx="488" cy="440"/>
            </a:xfrm>
          </p:grpSpPr>
          <p:sp>
            <p:nvSpPr>
              <p:cNvPr id="34835" name="Text Box 110"/>
              <p:cNvSpPr txBox="1">
                <a:spLocks noChangeArrowheads="1"/>
              </p:cNvSpPr>
              <p:nvPr/>
            </p:nvSpPr>
            <p:spPr bwMode="auto">
              <a:xfrm>
                <a:off x="3942" y="3549"/>
                <a:ext cx="489" cy="441"/>
              </a:xfrm>
              <a:prstGeom prst="rect">
                <a:avLst/>
              </a:prstGeom>
              <a:solidFill>
                <a:schemeClr val="bg1"/>
              </a:solidFill>
              <a:ln w="19080">
                <a:solidFill>
                  <a:srgbClr val="00CC00"/>
                </a:solidFill>
                <a:miter lim="800000"/>
                <a:headEnd/>
                <a:tailEnd/>
              </a:ln>
            </p:spPr>
            <p:txBody>
              <a:bodyPr wrap="none" anchor="ct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endParaRPr lang="en-US"/>
              </a:p>
            </p:txBody>
          </p:sp>
          <p:grpSp>
            <p:nvGrpSpPr>
              <p:cNvPr id="34836" name="Group 111"/>
              <p:cNvGrpSpPr>
                <a:grpSpLocks/>
              </p:cNvGrpSpPr>
              <p:nvPr/>
            </p:nvGrpSpPr>
            <p:grpSpPr bwMode="auto">
              <a:xfrm>
                <a:off x="3990" y="3602"/>
                <a:ext cx="391" cy="332"/>
                <a:chOff x="3990" y="3602"/>
                <a:chExt cx="391" cy="332"/>
              </a:xfrm>
            </p:grpSpPr>
            <p:sp>
              <p:nvSpPr>
                <p:cNvPr id="34837" name="Freeform 112"/>
                <p:cNvSpPr>
                  <a:spLocks/>
                </p:cNvSpPr>
                <p:nvPr/>
              </p:nvSpPr>
              <p:spPr bwMode="auto">
                <a:xfrm>
                  <a:off x="3990"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38" name="Freeform 113"/>
                <p:cNvSpPr>
                  <a:spLocks/>
                </p:cNvSpPr>
                <p:nvPr/>
              </p:nvSpPr>
              <p:spPr bwMode="auto">
                <a:xfrm>
                  <a:off x="4025"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39" name="Freeform 114"/>
                <p:cNvSpPr>
                  <a:spLocks/>
                </p:cNvSpPr>
                <p:nvPr/>
              </p:nvSpPr>
              <p:spPr bwMode="auto">
                <a:xfrm>
                  <a:off x="4056"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40" name="Freeform 115"/>
                <p:cNvSpPr>
                  <a:spLocks/>
                </p:cNvSpPr>
                <p:nvPr/>
              </p:nvSpPr>
              <p:spPr bwMode="auto">
                <a:xfrm>
                  <a:off x="4088"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41" name="Freeform 116"/>
                <p:cNvSpPr>
                  <a:spLocks/>
                </p:cNvSpPr>
                <p:nvPr/>
              </p:nvSpPr>
              <p:spPr bwMode="auto">
                <a:xfrm>
                  <a:off x="4120"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42" name="Freeform 117"/>
                <p:cNvSpPr>
                  <a:spLocks/>
                </p:cNvSpPr>
                <p:nvPr/>
              </p:nvSpPr>
              <p:spPr bwMode="auto">
                <a:xfrm>
                  <a:off x="4152"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43" name="Freeform 118"/>
                <p:cNvSpPr>
                  <a:spLocks/>
                </p:cNvSpPr>
                <p:nvPr/>
              </p:nvSpPr>
              <p:spPr bwMode="auto">
                <a:xfrm>
                  <a:off x="4184"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44" name="Freeform 119"/>
                <p:cNvSpPr>
                  <a:spLocks/>
                </p:cNvSpPr>
                <p:nvPr/>
              </p:nvSpPr>
              <p:spPr bwMode="auto">
                <a:xfrm>
                  <a:off x="4216"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45" name="Freeform 120"/>
                <p:cNvSpPr>
                  <a:spLocks/>
                </p:cNvSpPr>
                <p:nvPr/>
              </p:nvSpPr>
              <p:spPr bwMode="auto">
                <a:xfrm>
                  <a:off x="4248"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46" name="Freeform 121"/>
                <p:cNvSpPr>
                  <a:spLocks/>
                </p:cNvSpPr>
                <p:nvPr/>
              </p:nvSpPr>
              <p:spPr bwMode="auto">
                <a:xfrm>
                  <a:off x="4280" y="3602"/>
                  <a:ext cx="70"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sp>
              <p:nvSpPr>
                <p:cNvPr id="34847" name="Freeform 122"/>
                <p:cNvSpPr>
                  <a:spLocks/>
                </p:cNvSpPr>
                <p:nvPr/>
              </p:nvSpPr>
              <p:spPr bwMode="auto">
                <a:xfrm>
                  <a:off x="4311" y="3602"/>
                  <a:ext cx="71" cy="333"/>
                </a:xfrm>
                <a:custGeom>
                  <a:avLst/>
                  <a:gdLst>
                    <a:gd name="T0" fmla="*/ 0 w 208"/>
                    <a:gd name="T1" fmla="*/ 0 h 1536"/>
                    <a:gd name="T2" fmla="*/ 0 w 208"/>
                    <a:gd name="T3" fmla="*/ 0 h 1536"/>
                    <a:gd name="T4" fmla="*/ 0 w 208"/>
                    <a:gd name="T5" fmla="*/ 0 h 1536"/>
                    <a:gd name="T6" fmla="*/ 0 w 208"/>
                    <a:gd name="T7" fmla="*/ 0 h 1536"/>
                    <a:gd name="T8" fmla="*/ 0 w 208"/>
                    <a:gd name="T9" fmla="*/ 0 h 1536"/>
                    <a:gd name="T10" fmla="*/ 0 w 208"/>
                    <a:gd name="T11" fmla="*/ 0 h 1536"/>
                    <a:gd name="T12" fmla="*/ 0 w 208"/>
                    <a:gd name="T13" fmla="*/ 0 h 1536"/>
                    <a:gd name="T14" fmla="*/ 0 w 208"/>
                    <a:gd name="T15" fmla="*/ 0 h 1536"/>
                    <a:gd name="T16" fmla="*/ 0 w 208"/>
                    <a:gd name="T17" fmla="*/ 0 h 1536"/>
                    <a:gd name="T18" fmla="*/ 0 w 208"/>
                    <a:gd name="T19" fmla="*/ 0 h 1536"/>
                    <a:gd name="T20" fmla="*/ 0 w 208"/>
                    <a:gd name="T21" fmla="*/ 0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solidFill>
                  <a:schemeClr val="bg1"/>
                </a:solidFill>
                <a:ln w="19080">
                  <a:solidFill>
                    <a:srgbClr val="000000"/>
                  </a:solidFill>
                  <a:round/>
                  <a:headEnd/>
                  <a:tailEnd type="triangle" w="med" len="med"/>
                </a:ln>
              </p:spPr>
              <p:txBody>
                <a:bodyPr wrap="none" anchor="ctr"/>
                <a:lstStyle/>
                <a:p>
                  <a:endParaRPr lang="en-US"/>
                </a:p>
              </p:txBody>
            </p:sp>
          </p:grpSp>
        </p:grpSp>
      </p:grpSp>
      <p:sp>
        <p:nvSpPr>
          <p:cNvPr id="34823" name="Text Box 123"/>
          <p:cNvSpPr txBox="1">
            <a:spLocks noChangeArrowheads="1"/>
          </p:cNvSpPr>
          <p:nvPr/>
        </p:nvSpPr>
        <p:spPr bwMode="auto">
          <a:xfrm>
            <a:off x="546100" y="3714750"/>
            <a:ext cx="3860800"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spcBef>
                <a:spcPts val="450"/>
              </a:spcBef>
              <a:buClr>
                <a:srgbClr val="00CC00"/>
              </a:buClr>
              <a:buSzPct val="100000"/>
              <a:buFont typeface="Arial" pitchFamily="34" charset="0"/>
              <a:buNone/>
            </a:pPr>
            <a:r>
              <a:rPr lang="en-US" sz="1800" b="1">
                <a:solidFill>
                  <a:srgbClr val="00CC00"/>
                </a:solidFill>
                <a:latin typeface="Arial" pitchFamily="34" charset="0"/>
                <a:ea typeface="MS PGothic" pitchFamily="34" charset="-128"/>
              </a:rPr>
              <a:t>Parallel Kernel (device)</a:t>
            </a:r>
            <a:r>
              <a:rPr lang="ar-SA" sz="1800" b="1">
                <a:solidFill>
                  <a:srgbClr val="00CC00"/>
                </a:solidFill>
                <a:latin typeface="Arial" pitchFamily="34" charset="0"/>
                <a:ea typeface="MS PGothic" pitchFamily="34" charset="-128"/>
                <a:cs typeface="Arial" pitchFamily="34" charset="0"/>
              </a:rPr>
              <a:t>‏</a:t>
            </a:r>
            <a:endParaRPr lang="en-US" sz="1800" b="1">
              <a:solidFill>
                <a:srgbClr val="00CC00"/>
              </a:solidFill>
              <a:latin typeface="Arial" pitchFamily="34" charset="0"/>
              <a:ea typeface="MS PGothic" pitchFamily="34" charset="-128"/>
            </a:endParaRPr>
          </a:p>
          <a:p>
            <a:pPr algn="ctr" eaLnBrk="1" hangingPunct="1">
              <a:spcBef>
                <a:spcPts val="450"/>
              </a:spcBef>
              <a:buClr>
                <a:srgbClr val="00CC00"/>
              </a:buClr>
              <a:buSzPct val="100000"/>
              <a:buFont typeface="Arial" pitchFamily="34" charset="0"/>
              <a:buNone/>
            </a:pPr>
            <a:r>
              <a:rPr lang="en-US" sz="1800" b="1">
                <a:solidFill>
                  <a:srgbClr val="00CC00"/>
                </a:solidFill>
                <a:latin typeface="Arial" pitchFamily="34" charset="0"/>
                <a:ea typeface="MS PGothic" pitchFamily="34" charset="-128"/>
              </a:rPr>
              <a:t>KernelA&lt;&lt;&lt; nBlk, nTid &gt;&gt;&gt;(args);</a:t>
            </a:r>
          </a:p>
        </p:txBody>
      </p:sp>
      <p:sp>
        <p:nvSpPr>
          <p:cNvPr id="34824" name="Freeform 124"/>
          <p:cNvSpPr>
            <a:spLocks/>
          </p:cNvSpPr>
          <p:nvPr/>
        </p:nvSpPr>
        <p:spPr bwMode="auto">
          <a:xfrm>
            <a:off x="6399213" y="2749550"/>
            <a:ext cx="73025" cy="808038"/>
          </a:xfrm>
          <a:custGeom>
            <a:avLst/>
            <a:gdLst>
              <a:gd name="T0" fmla="*/ 2147483647 w 208"/>
              <a:gd name="T1" fmla="*/ 0 h 1536"/>
              <a:gd name="T2" fmla="*/ 2147483647 w 208"/>
              <a:gd name="T3" fmla="*/ 2147483647 h 1536"/>
              <a:gd name="T4" fmla="*/ 2147483647 w 208"/>
              <a:gd name="T5" fmla="*/ 2147483647 h 1536"/>
              <a:gd name="T6" fmla="*/ 2147483647 w 208"/>
              <a:gd name="T7" fmla="*/ 2147483647 h 1536"/>
              <a:gd name="T8" fmla="*/ 2147483647 w 208"/>
              <a:gd name="T9" fmla="*/ 2147483647 h 1536"/>
              <a:gd name="T10" fmla="*/ 2147483647 w 208"/>
              <a:gd name="T11" fmla="*/ 2147483647 h 1536"/>
              <a:gd name="T12" fmla="*/ 2147483647 w 208"/>
              <a:gd name="T13" fmla="*/ 2147483647 h 1536"/>
              <a:gd name="T14" fmla="*/ 2147483647 w 208"/>
              <a:gd name="T15" fmla="*/ 2147483647 h 1536"/>
              <a:gd name="T16" fmla="*/ 2147483647 w 208"/>
              <a:gd name="T17" fmla="*/ 2147483647 h 1536"/>
              <a:gd name="T18" fmla="*/ 2147483647 w 208"/>
              <a:gd name="T19" fmla="*/ 2147483647 h 1536"/>
              <a:gd name="T20" fmla="*/ 2147483647 w 208"/>
              <a:gd name="T21" fmla="*/ 2147483647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2844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825" name="Text Box 125"/>
          <p:cNvSpPr txBox="1">
            <a:spLocks noChangeArrowheads="1"/>
          </p:cNvSpPr>
          <p:nvPr/>
        </p:nvSpPr>
        <p:spPr bwMode="auto">
          <a:xfrm>
            <a:off x="1330325" y="4897438"/>
            <a:ext cx="2293938"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lnSpc>
                <a:spcPct val="85000"/>
              </a:lnSpc>
              <a:spcBef>
                <a:spcPts val="225"/>
              </a:spcBef>
              <a:buClr>
                <a:srgbClr val="3333CC"/>
              </a:buClr>
              <a:buSzPct val="100000"/>
              <a:buFont typeface="Arial" pitchFamily="34" charset="0"/>
              <a:buNone/>
            </a:pPr>
            <a:r>
              <a:rPr lang="en-US" sz="1800" b="1">
                <a:solidFill>
                  <a:srgbClr val="3333CC"/>
                </a:solidFill>
                <a:latin typeface="Arial" pitchFamily="34" charset="0"/>
                <a:ea typeface="MS PGothic" pitchFamily="34" charset="-128"/>
              </a:rPr>
              <a:t>Serial Code (host)</a:t>
            </a:r>
            <a:r>
              <a:rPr lang="ar-SA" sz="1800" b="1">
                <a:solidFill>
                  <a:srgbClr val="3333CC"/>
                </a:solidFill>
                <a:latin typeface="Arial" pitchFamily="34" charset="0"/>
                <a:ea typeface="MS PGothic" pitchFamily="34" charset="-128"/>
                <a:cs typeface="Arial" pitchFamily="34" charset="0"/>
              </a:rPr>
              <a:t>‏</a:t>
            </a:r>
            <a:endParaRPr lang="en-US" sz="1800" b="1">
              <a:solidFill>
                <a:srgbClr val="3333CC"/>
              </a:solidFill>
              <a:latin typeface="Arial" pitchFamily="34" charset="0"/>
              <a:ea typeface="MS PGothic" pitchFamily="34" charset="-128"/>
            </a:endParaRPr>
          </a:p>
        </p:txBody>
      </p:sp>
      <p:sp>
        <p:nvSpPr>
          <p:cNvPr id="34826" name="Freeform 126"/>
          <p:cNvSpPr>
            <a:spLocks/>
          </p:cNvSpPr>
          <p:nvPr/>
        </p:nvSpPr>
        <p:spPr bwMode="auto">
          <a:xfrm>
            <a:off x="6399213" y="4656138"/>
            <a:ext cx="73025" cy="808037"/>
          </a:xfrm>
          <a:custGeom>
            <a:avLst/>
            <a:gdLst>
              <a:gd name="T0" fmla="*/ 2147483647 w 208"/>
              <a:gd name="T1" fmla="*/ 0 h 1536"/>
              <a:gd name="T2" fmla="*/ 2147483647 w 208"/>
              <a:gd name="T3" fmla="*/ 2147483647 h 1536"/>
              <a:gd name="T4" fmla="*/ 2147483647 w 208"/>
              <a:gd name="T5" fmla="*/ 2147483647 h 1536"/>
              <a:gd name="T6" fmla="*/ 2147483647 w 208"/>
              <a:gd name="T7" fmla="*/ 2147483647 h 1536"/>
              <a:gd name="T8" fmla="*/ 2147483647 w 208"/>
              <a:gd name="T9" fmla="*/ 2147483647 h 1536"/>
              <a:gd name="T10" fmla="*/ 2147483647 w 208"/>
              <a:gd name="T11" fmla="*/ 2147483647 h 1536"/>
              <a:gd name="T12" fmla="*/ 2147483647 w 208"/>
              <a:gd name="T13" fmla="*/ 2147483647 h 1536"/>
              <a:gd name="T14" fmla="*/ 2147483647 w 208"/>
              <a:gd name="T15" fmla="*/ 2147483647 h 1536"/>
              <a:gd name="T16" fmla="*/ 2147483647 w 208"/>
              <a:gd name="T17" fmla="*/ 2147483647 h 1536"/>
              <a:gd name="T18" fmla="*/ 2147483647 w 208"/>
              <a:gd name="T19" fmla="*/ 2147483647 h 1536"/>
              <a:gd name="T20" fmla="*/ 2147483647 w 208"/>
              <a:gd name="T21" fmla="*/ 2147483647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8"/>
              <a:gd name="T34" fmla="*/ 0 h 1536"/>
              <a:gd name="T35" fmla="*/ 208 w 208"/>
              <a:gd name="T36" fmla="*/ 1536 h 1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8" h="1536">
                <a:moveTo>
                  <a:pt x="56" y="0"/>
                </a:moveTo>
                <a:cubicBezTo>
                  <a:pt x="132" y="68"/>
                  <a:pt x="208" y="136"/>
                  <a:pt x="200" y="192"/>
                </a:cubicBezTo>
                <a:cubicBezTo>
                  <a:pt x="192" y="248"/>
                  <a:pt x="16" y="280"/>
                  <a:pt x="8" y="336"/>
                </a:cubicBezTo>
                <a:cubicBezTo>
                  <a:pt x="0" y="392"/>
                  <a:pt x="152" y="464"/>
                  <a:pt x="152" y="528"/>
                </a:cubicBezTo>
                <a:cubicBezTo>
                  <a:pt x="152" y="592"/>
                  <a:pt x="8" y="672"/>
                  <a:pt x="8" y="720"/>
                </a:cubicBezTo>
                <a:cubicBezTo>
                  <a:pt x="8" y="768"/>
                  <a:pt x="144" y="776"/>
                  <a:pt x="152" y="816"/>
                </a:cubicBezTo>
                <a:cubicBezTo>
                  <a:pt x="160" y="856"/>
                  <a:pt x="56" y="912"/>
                  <a:pt x="56" y="960"/>
                </a:cubicBezTo>
                <a:cubicBezTo>
                  <a:pt x="56" y="1008"/>
                  <a:pt x="160" y="1056"/>
                  <a:pt x="152" y="1104"/>
                </a:cubicBezTo>
                <a:cubicBezTo>
                  <a:pt x="144" y="1152"/>
                  <a:pt x="16" y="1208"/>
                  <a:pt x="8" y="1248"/>
                </a:cubicBezTo>
                <a:cubicBezTo>
                  <a:pt x="0" y="1288"/>
                  <a:pt x="96" y="1296"/>
                  <a:pt x="104" y="1344"/>
                </a:cubicBezTo>
                <a:cubicBezTo>
                  <a:pt x="112" y="1392"/>
                  <a:pt x="40" y="1496"/>
                  <a:pt x="56" y="1536"/>
                </a:cubicBezTo>
              </a:path>
            </a:pathLst>
          </a:custGeom>
          <a:noFill/>
          <a:ln w="2844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827" name="Text Box 127"/>
          <p:cNvSpPr txBox="1">
            <a:spLocks noChangeArrowheads="1"/>
          </p:cNvSpPr>
          <p:nvPr/>
        </p:nvSpPr>
        <p:spPr bwMode="auto">
          <a:xfrm>
            <a:off x="546100" y="5634038"/>
            <a:ext cx="3860800" cy="700087"/>
          </a:xfrm>
          <a:prstGeom prst="rect">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spcBef>
                <a:spcPts val="450"/>
              </a:spcBef>
              <a:buClr>
                <a:srgbClr val="00CC00"/>
              </a:buClr>
              <a:buSzPct val="100000"/>
              <a:buFont typeface="Arial" pitchFamily="34" charset="0"/>
              <a:buNone/>
            </a:pPr>
            <a:r>
              <a:rPr lang="en-US" sz="1800" b="1">
                <a:solidFill>
                  <a:srgbClr val="00CC00"/>
                </a:solidFill>
                <a:latin typeface="Arial" pitchFamily="34" charset="0"/>
                <a:ea typeface="MS PGothic" pitchFamily="34" charset="-128"/>
              </a:rPr>
              <a:t>Parallel Kernel (device)</a:t>
            </a:r>
            <a:r>
              <a:rPr lang="ar-SA" sz="1800" b="1">
                <a:solidFill>
                  <a:srgbClr val="00CC00"/>
                </a:solidFill>
                <a:latin typeface="Arial" pitchFamily="34" charset="0"/>
                <a:ea typeface="MS PGothic" pitchFamily="34" charset="-128"/>
                <a:cs typeface="Arial" pitchFamily="34" charset="0"/>
              </a:rPr>
              <a:t>‏</a:t>
            </a:r>
            <a:endParaRPr lang="en-US" sz="1800" b="1">
              <a:solidFill>
                <a:srgbClr val="00CC00"/>
              </a:solidFill>
              <a:latin typeface="Arial" pitchFamily="34" charset="0"/>
              <a:ea typeface="MS PGothic" pitchFamily="34" charset="-128"/>
            </a:endParaRPr>
          </a:p>
          <a:p>
            <a:pPr algn="ctr" eaLnBrk="1" hangingPunct="1">
              <a:spcBef>
                <a:spcPts val="450"/>
              </a:spcBef>
              <a:buClr>
                <a:srgbClr val="00CC00"/>
              </a:buClr>
              <a:buSzPct val="100000"/>
              <a:buFont typeface="Arial" pitchFamily="34" charset="0"/>
              <a:buNone/>
            </a:pPr>
            <a:r>
              <a:rPr lang="en-US" sz="1800" b="1">
                <a:solidFill>
                  <a:srgbClr val="00CC00"/>
                </a:solidFill>
                <a:latin typeface="Arial" pitchFamily="34" charset="0"/>
                <a:ea typeface="MS PGothic" pitchFamily="34" charset="-128"/>
              </a:rPr>
              <a:t>KernelB&lt;&lt;&lt; nBlk, nTid &gt;&gt;&gt;(args);</a:t>
            </a:r>
          </a:p>
        </p:txBody>
      </p:sp>
      <p:sp>
        <p:nvSpPr>
          <p:cNvPr id="34828" name="Footer Placeholder 129"/>
          <p:cNvSpPr>
            <a:spLocks noGrp="1"/>
          </p:cNvSpPr>
          <p:nvPr>
            <p:ph type="ftr" sz="quarter" idx="4294967295"/>
          </p:nvPr>
        </p:nvSpPr>
        <p:spPr>
          <a:xfrm>
            <a:off x="457200" y="6553200"/>
            <a:ext cx="4724400" cy="2286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r>
              <a:rPr lang="en-US" sz="1200" smtClean="0">
                <a:solidFill>
                  <a:schemeClr val="bg1"/>
                </a:solidFill>
              </a:rPr>
              <a:t>© Wen-mei W. Hwu and John Stone, Urbana July 22, 2010</a:t>
            </a:r>
          </a:p>
        </p:txBody>
      </p:sp>
    </p:spTree>
    <p:extLst>
      <p:ext uri="{BB962C8B-B14F-4D97-AF65-F5344CB8AC3E}">
        <p14:creationId xmlns:p14="http://schemas.microsoft.com/office/powerpoint/2010/main" val="3213093203"/>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title"/>
          </p:nvPr>
        </p:nvSpPr>
        <p:spPr>
          <a:xfrm>
            <a:off x="685800" y="609600"/>
            <a:ext cx="7770813" cy="685800"/>
          </a:xfrm>
        </p:spPr>
        <p:txBody>
          <a:bodyPr/>
          <a:lstStyle/>
          <a:p>
            <a:pPr eaLnBrk="1" hangingPunct="1"/>
            <a:r>
              <a:rPr lang="en-US" smtClean="0"/>
              <a:t>OpenCL Kernels</a:t>
            </a:r>
          </a:p>
        </p:txBody>
      </p:sp>
      <p:sp>
        <p:nvSpPr>
          <p:cNvPr id="35843" name="Rectangle 8"/>
          <p:cNvSpPr>
            <a:spLocks noGrp="1" noChangeArrowheads="1"/>
          </p:cNvSpPr>
          <p:nvPr>
            <p:ph type="body" sz="half" idx="1"/>
          </p:nvPr>
        </p:nvSpPr>
        <p:spPr>
          <a:xfrm>
            <a:off x="457200" y="1524000"/>
            <a:ext cx="3733800" cy="4876800"/>
          </a:xfrm>
        </p:spPr>
        <p:txBody>
          <a:bodyPr/>
          <a:lstStyle/>
          <a:p>
            <a:pPr eaLnBrk="1" hangingPunct="1">
              <a:lnSpc>
                <a:spcPct val="90000"/>
              </a:lnSpc>
            </a:pPr>
            <a:r>
              <a:rPr lang="en-US" dirty="0" smtClean="0"/>
              <a:t>Code that actually executes on target devices</a:t>
            </a:r>
          </a:p>
          <a:p>
            <a:pPr eaLnBrk="1" hangingPunct="1">
              <a:lnSpc>
                <a:spcPct val="90000"/>
              </a:lnSpc>
            </a:pPr>
            <a:r>
              <a:rPr lang="en-US" dirty="0" smtClean="0"/>
              <a:t>Kernel body is instantiated once for each work item</a:t>
            </a:r>
          </a:p>
          <a:p>
            <a:pPr lvl="1" eaLnBrk="1" hangingPunct="1">
              <a:lnSpc>
                <a:spcPct val="90000"/>
              </a:lnSpc>
            </a:pPr>
            <a:r>
              <a:rPr lang="en-US" dirty="0" smtClean="0"/>
              <a:t>An </a:t>
            </a:r>
            <a:r>
              <a:rPr lang="en-US" dirty="0" err="1" smtClean="0"/>
              <a:t>OpenCL</a:t>
            </a:r>
            <a:r>
              <a:rPr lang="en-US" dirty="0" smtClean="0"/>
              <a:t> work item is equivalent to a CUDA thread</a:t>
            </a:r>
          </a:p>
          <a:p>
            <a:pPr eaLnBrk="1" hangingPunct="1">
              <a:lnSpc>
                <a:spcPct val="90000"/>
              </a:lnSpc>
            </a:pPr>
            <a:r>
              <a:rPr lang="en-US" dirty="0" smtClean="0"/>
              <a:t>Each </a:t>
            </a:r>
            <a:r>
              <a:rPr lang="en-US" dirty="0" err="1" smtClean="0"/>
              <a:t>OpenCL</a:t>
            </a:r>
            <a:r>
              <a:rPr lang="en-US" dirty="0" smtClean="0"/>
              <a:t> work item gets a unique index</a:t>
            </a:r>
          </a:p>
        </p:txBody>
      </p:sp>
      <p:sp>
        <p:nvSpPr>
          <p:cNvPr id="35844" name="Rectangle 9"/>
          <p:cNvSpPr>
            <a:spLocks noGrp="1" noChangeArrowheads="1"/>
          </p:cNvSpPr>
          <p:nvPr>
            <p:ph type="body" sz="half" idx="2"/>
          </p:nvPr>
        </p:nvSpPr>
        <p:spPr>
          <a:xfrm>
            <a:off x="4267200" y="1600200"/>
            <a:ext cx="4648200" cy="4494213"/>
          </a:xfrm>
        </p:spPr>
        <p:txBody>
          <a:bodyPr wrap="none"/>
          <a:lstStyle/>
          <a:p>
            <a:pPr eaLnBrk="1" hangingPunct="1">
              <a:buFont typeface="Times New Roman" pitchFamily="18" charset="0"/>
              <a:buNone/>
            </a:pPr>
            <a:r>
              <a:rPr lang="en-US" dirty="0" smtClean="0">
                <a:solidFill>
                  <a:srgbClr val="008000"/>
                </a:solidFill>
              </a:rPr>
              <a:t>__kernel</a:t>
            </a:r>
            <a:r>
              <a:rPr lang="en-US" dirty="0" smtClean="0"/>
              <a:t> void </a:t>
            </a:r>
          </a:p>
          <a:p>
            <a:pPr eaLnBrk="1" hangingPunct="1">
              <a:buFont typeface="Times New Roman" pitchFamily="18" charset="0"/>
              <a:buNone/>
            </a:pPr>
            <a:r>
              <a:rPr lang="en-US" dirty="0" err="1" smtClean="0"/>
              <a:t>vadd</a:t>
            </a:r>
            <a:r>
              <a:rPr lang="en-US" dirty="0" smtClean="0"/>
              <a:t>(</a:t>
            </a:r>
            <a:r>
              <a:rPr lang="en-US" dirty="0" smtClean="0">
                <a:solidFill>
                  <a:srgbClr val="008000"/>
                </a:solidFill>
              </a:rPr>
              <a:t>__global</a:t>
            </a:r>
            <a:r>
              <a:rPr lang="en-US" dirty="0" smtClean="0"/>
              <a:t> </a:t>
            </a:r>
            <a:r>
              <a:rPr lang="en-US" dirty="0" err="1" smtClean="0"/>
              <a:t>const</a:t>
            </a:r>
            <a:r>
              <a:rPr lang="en-US" dirty="0" smtClean="0"/>
              <a:t> float *a,</a:t>
            </a:r>
          </a:p>
          <a:p>
            <a:pPr eaLnBrk="1" hangingPunct="1">
              <a:buFont typeface="Times New Roman" pitchFamily="18" charset="0"/>
              <a:buNone/>
            </a:pPr>
            <a:r>
              <a:rPr lang="en-US" dirty="0" smtClean="0"/>
              <a:t>         </a:t>
            </a:r>
            <a:r>
              <a:rPr lang="en-US" dirty="0" smtClean="0">
                <a:solidFill>
                  <a:srgbClr val="008000"/>
                </a:solidFill>
              </a:rPr>
              <a:t>__global</a:t>
            </a:r>
            <a:r>
              <a:rPr lang="en-US" dirty="0" smtClean="0"/>
              <a:t> </a:t>
            </a:r>
            <a:r>
              <a:rPr lang="en-US" dirty="0" err="1" smtClean="0"/>
              <a:t>const</a:t>
            </a:r>
            <a:r>
              <a:rPr lang="en-US" dirty="0" smtClean="0"/>
              <a:t> float *b,</a:t>
            </a:r>
          </a:p>
          <a:p>
            <a:pPr eaLnBrk="1" hangingPunct="1">
              <a:buFont typeface="Times New Roman" pitchFamily="18" charset="0"/>
              <a:buNone/>
            </a:pPr>
            <a:r>
              <a:rPr lang="en-US" dirty="0" smtClean="0"/>
              <a:t>         </a:t>
            </a:r>
            <a:r>
              <a:rPr lang="en-US" dirty="0" smtClean="0">
                <a:solidFill>
                  <a:srgbClr val="008000"/>
                </a:solidFill>
              </a:rPr>
              <a:t>__global</a:t>
            </a:r>
            <a:r>
              <a:rPr lang="en-US" dirty="0" smtClean="0"/>
              <a:t> float *result) </a:t>
            </a:r>
          </a:p>
          <a:p>
            <a:pPr eaLnBrk="1" hangingPunct="1">
              <a:buFont typeface="Times New Roman" pitchFamily="18" charset="0"/>
              <a:buNone/>
            </a:pPr>
            <a:r>
              <a:rPr lang="en-US" dirty="0" smtClean="0"/>
              <a:t>{</a:t>
            </a:r>
          </a:p>
          <a:p>
            <a:pPr eaLnBrk="1" hangingPunct="1">
              <a:buFont typeface="Times New Roman" pitchFamily="18" charset="0"/>
              <a:buNone/>
            </a:pPr>
            <a:r>
              <a:rPr lang="en-US" dirty="0" smtClean="0"/>
              <a:t>  </a:t>
            </a:r>
            <a:r>
              <a:rPr lang="en-US" dirty="0" err="1" smtClean="0"/>
              <a:t>int</a:t>
            </a:r>
            <a:r>
              <a:rPr lang="en-US" dirty="0" smtClean="0"/>
              <a:t> id = </a:t>
            </a:r>
            <a:r>
              <a:rPr lang="en-US" dirty="0" err="1" smtClean="0">
                <a:solidFill>
                  <a:srgbClr val="008000"/>
                </a:solidFill>
              </a:rPr>
              <a:t>get_global_id</a:t>
            </a:r>
            <a:r>
              <a:rPr lang="en-US" dirty="0" smtClean="0"/>
              <a:t>(0);</a:t>
            </a:r>
          </a:p>
          <a:p>
            <a:pPr eaLnBrk="1" hangingPunct="1">
              <a:buFont typeface="Times New Roman" pitchFamily="18" charset="0"/>
              <a:buNone/>
            </a:pPr>
            <a:r>
              <a:rPr lang="en-US" dirty="0" smtClean="0"/>
              <a:t>  result[id] = a[id] + b[id];</a:t>
            </a:r>
          </a:p>
          <a:p>
            <a:pPr eaLnBrk="1" hangingPunct="1">
              <a:buFont typeface="Times New Roman" pitchFamily="18" charset="0"/>
              <a:buNone/>
            </a:pPr>
            <a:r>
              <a:rPr lang="en-US" dirty="0" smtClean="0"/>
              <a:t>}</a:t>
            </a:r>
          </a:p>
        </p:txBody>
      </p:sp>
      <p:sp>
        <p:nvSpPr>
          <p:cNvPr id="35845" name="Footer Placeholder 5"/>
          <p:cNvSpPr>
            <a:spLocks noGrp="1"/>
          </p:cNvSpPr>
          <p:nvPr>
            <p:ph type="ftr" sz="quarter" idx="4294967295"/>
          </p:nvPr>
        </p:nvSpPr>
        <p:spPr>
          <a:xfrm>
            <a:off x="457200" y="6553200"/>
            <a:ext cx="4724400" cy="2286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r>
              <a:rPr lang="en-US" sz="1200" smtClean="0">
                <a:solidFill>
                  <a:schemeClr val="bg1"/>
                </a:solidFill>
              </a:rPr>
              <a:t>© Wen-mei W. Hwu and John Stone, Urbana July 22, 2010</a:t>
            </a:r>
          </a:p>
        </p:txBody>
      </p:sp>
    </p:spTree>
    <p:extLst>
      <p:ext uri="{BB962C8B-B14F-4D97-AF65-F5344CB8AC3E}">
        <p14:creationId xmlns:p14="http://schemas.microsoft.com/office/powerpoint/2010/main" val="17456388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1"/>
          <p:cNvSpPr txBox="1">
            <a:spLocks noChangeArrowheads="1"/>
          </p:cNvSpPr>
          <p:nvPr/>
        </p:nvSpPr>
        <p:spPr bwMode="auto">
          <a:xfrm>
            <a:off x="6629400" y="645795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r" eaLnBrk="1" hangingPunct="1">
              <a:buFont typeface="Arial" pitchFamily="34" charset="0"/>
              <a:buNone/>
            </a:pPr>
            <a:fld id="{E94DF106-7651-48D3-8C07-EBC5E75530C2}" type="slidenum">
              <a:rPr lang="en-US" sz="1400">
                <a:solidFill>
                  <a:srgbClr val="000000"/>
                </a:solidFill>
                <a:latin typeface="Arial" pitchFamily="34" charset="0"/>
              </a:rPr>
              <a:pPr algn="r" eaLnBrk="1" hangingPunct="1">
                <a:buFont typeface="Arial" pitchFamily="34" charset="0"/>
                <a:buNone/>
              </a:pPr>
              <a:t>6</a:t>
            </a:fld>
            <a:endParaRPr lang="en-US" sz="1400">
              <a:solidFill>
                <a:srgbClr val="000000"/>
              </a:solidFill>
              <a:latin typeface="Arial" pitchFamily="34" charset="0"/>
            </a:endParaRPr>
          </a:p>
        </p:txBody>
      </p:sp>
      <p:sp>
        <p:nvSpPr>
          <p:cNvPr id="36867" name="Text Box 2"/>
          <p:cNvSpPr txBox="1">
            <a:spLocks noChangeArrowheads="1"/>
          </p:cNvSpPr>
          <p:nvPr/>
        </p:nvSpPr>
        <p:spPr bwMode="auto">
          <a:xfrm>
            <a:off x="419100" y="0"/>
            <a:ext cx="8305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algn="ctr" eaLnBrk="1" hangingPunct="1">
              <a:buFont typeface="Arial" pitchFamily="34" charset="0"/>
              <a:buNone/>
            </a:pPr>
            <a:r>
              <a:rPr lang="en-US" sz="4000">
                <a:solidFill>
                  <a:srgbClr val="000000"/>
                </a:solidFill>
                <a:latin typeface="Arial" pitchFamily="34" charset="0"/>
              </a:rPr>
              <a:t>Array of Parallel Work Items </a:t>
            </a:r>
          </a:p>
        </p:txBody>
      </p:sp>
      <p:sp>
        <p:nvSpPr>
          <p:cNvPr id="36868" name="Text Box 3"/>
          <p:cNvSpPr txBox="1">
            <a:spLocks noChangeArrowheads="1"/>
          </p:cNvSpPr>
          <p:nvPr/>
        </p:nvSpPr>
        <p:spPr bwMode="auto">
          <a:xfrm>
            <a:off x="457200" y="1066800"/>
            <a:ext cx="8305800" cy="531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457200" indent="-457200" eaLnBrk="0" hangingPunct="0">
              <a:tabLst>
                <a:tab pos="1027113" algn="l"/>
                <a:tab pos="1941513" algn="l"/>
                <a:tab pos="2855913" algn="l"/>
                <a:tab pos="3770313" algn="l"/>
                <a:tab pos="4684713" algn="l"/>
                <a:tab pos="5599113" algn="l"/>
                <a:tab pos="6513513" algn="l"/>
                <a:tab pos="7427913" algn="l"/>
                <a:tab pos="8342313" algn="l"/>
                <a:tab pos="9256713" algn="l"/>
                <a:tab pos="10171113" algn="l"/>
              </a:tabLst>
              <a:defRPr sz="2400">
                <a:solidFill>
                  <a:schemeClr val="tx1"/>
                </a:solidFill>
                <a:latin typeface="Palatino" pitchFamily="18" charset="0"/>
              </a:defRPr>
            </a:lvl1pPr>
            <a:lvl2pPr marL="973138" indent="-401638" eaLnBrk="0" hangingPunct="0">
              <a:tabLst>
                <a:tab pos="1027113" algn="l"/>
                <a:tab pos="1941513" algn="l"/>
                <a:tab pos="2855913" algn="l"/>
                <a:tab pos="3770313" algn="l"/>
                <a:tab pos="4684713" algn="l"/>
                <a:tab pos="5599113" algn="l"/>
                <a:tab pos="6513513" algn="l"/>
                <a:tab pos="7427913" algn="l"/>
                <a:tab pos="8342313" algn="l"/>
                <a:tab pos="9256713" algn="l"/>
                <a:tab pos="10171113" algn="l"/>
              </a:tabLst>
              <a:defRPr sz="2400">
                <a:solidFill>
                  <a:schemeClr val="tx1"/>
                </a:solidFill>
                <a:latin typeface="Palatino" pitchFamily="18" charset="0"/>
              </a:defRPr>
            </a:lvl2pPr>
            <a:lvl3pPr marL="1143000" indent="-228600" eaLnBrk="0" hangingPunct="0">
              <a:tabLst>
                <a:tab pos="1027113" algn="l"/>
                <a:tab pos="1941513" algn="l"/>
                <a:tab pos="2855913" algn="l"/>
                <a:tab pos="3770313" algn="l"/>
                <a:tab pos="4684713" algn="l"/>
                <a:tab pos="5599113" algn="l"/>
                <a:tab pos="6513513" algn="l"/>
                <a:tab pos="7427913" algn="l"/>
                <a:tab pos="8342313" algn="l"/>
                <a:tab pos="9256713" algn="l"/>
                <a:tab pos="10171113" algn="l"/>
              </a:tabLst>
              <a:defRPr sz="2400">
                <a:solidFill>
                  <a:schemeClr val="tx1"/>
                </a:solidFill>
                <a:latin typeface="Palatino" pitchFamily="18" charset="0"/>
              </a:defRPr>
            </a:lvl3pPr>
            <a:lvl4pPr marL="1600200" indent="-228600" eaLnBrk="0" hangingPunct="0">
              <a:tabLst>
                <a:tab pos="1027113" algn="l"/>
                <a:tab pos="1941513" algn="l"/>
                <a:tab pos="2855913" algn="l"/>
                <a:tab pos="3770313" algn="l"/>
                <a:tab pos="4684713" algn="l"/>
                <a:tab pos="5599113" algn="l"/>
                <a:tab pos="6513513" algn="l"/>
                <a:tab pos="7427913" algn="l"/>
                <a:tab pos="8342313" algn="l"/>
                <a:tab pos="9256713" algn="l"/>
                <a:tab pos="10171113" algn="l"/>
              </a:tabLst>
              <a:defRPr sz="2400">
                <a:solidFill>
                  <a:schemeClr val="tx1"/>
                </a:solidFill>
                <a:latin typeface="Palatino" pitchFamily="18" charset="0"/>
              </a:defRPr>
            </a:lvl4pPr>
            <a:lvl5pPr marL="2057400" indent="-228600" eaLnBrk="0" hangingPunct="0">
              <a:tabLst>
                <a:tab pos="1027113" algn="l"/>
                <a:tab pos="1941513" algn="l"/>
                <a:tab pos="2855913" algn="l"/>
                <a:tab pos="3770313" algn="l"/>
                <a:tab pos="4684713" algn="l"/>
                <a:tab pos="5599113" algn="l"/>
                <a:tab pos="6513513" algn="l"/>
                <a:tab pos="7427913" algn="l"/>
                <a:tab pos="8342313" algn="l"/>
                <a:tab pos="9256713" algn="l"/>
                <a:tab pos="10171113" algn="l"/>
              </a:tabLst>
              <a:defRPr sz="2400">
                <a:solidFill>
                  <a:schemeClr val="tx1"/>
                </a:solidFill>
                <a:latin typeface="Palatino" pitchFamily="18" charset="0"/>
              </a:defRPr>
            </a:lvl5pPr>
            <a:lvl6pPr marL="2514600" indent="-228600" eaLnBrk="0" fontAlgn="base" hangingPunct="0">
              <a:spcBef>
                <a:spcPct val="0"/>
              </a:spcBef>
              <a:spcAft>
                <a:spcPct val="0"/>
              </a:spcAft>
              <a:tabLst>
                <a:tab pos="1027113" algn="l"/>
                <a:tab pos="1941513" algn="l"/>
                <a:tab pos="2855913" algn="l"/>
                <a:tab pos="3770313" algn="l"/>
                <a:tab pos="4684713" algn="l"/>
                <a:tab pos="5599113" algn="l"/>
                <a:tab pos="6513513" algn="l"/>
                <a:tab pos="7427913" algn="l"/>
                <a:tab pos="8342313" algn="l"/>
                <a:tab pos="9256713" algn="l"/>
                <a:tab pos="10171113" algn="l"/>
              </a:tabLst>
              <a:defRPr sz="2400">
                <a:solidFill>
                  <a:schemeClr val="tx1"/>
                </a:solidFill>
                <a:latin typeface="Palatino" pitchFamily="18" charset="0"/>
              </a:defRPr>
            </a:lvl6pPr>
            <a:lvl7pPr marL="2971800" indent="-228600" eaLnBrk="0" fontAlgn="base" hangingPunct="0">
              <a:spcBef>
                <a:spcPct val="0"/>
              </a:spcBef>
              <a:spcAft>
                <a:spcPct val="0"/>
              </a:spcAft>
              <a:tabLst>
                <a:tab pos="1027113" algn="l"/>
                <a:tab pos="1941513" algn="l"/>
                <a:tab pos="2855913" algn="l"/>
                <a:tab pos="3770313" algn="l"/>
                <a:tab pos="4684713" algn="l"/>
                <a:tab pos="5599113" algn="l"/>
                <a:tab pos="6513513" algn="l"/>
                <a:tab pos="7427913" algn="l"/>
                <a:tab pos="8342313" algn="l"/>
                <a:tab pos="9256713" algn="l"/>
                <a:tab pos="10171113" algn="l"/>
              </a:tabLst>
              <a:defRPr sz="2400">
                <a:solidFill>
                  <a:schemeClr val="tx1"/>
                </a:solidFill>
                <a:latin typeface="Palatino" pitchFamily="18" charset="0"/>
              </a:defRPr>
            </a:lvl7pPr>
            <a:lvl8pPr marL="3429000" indent="-228600" eaLnBrk="0" fontAlgn="base" hangingPunct="0">
              <a:spcBef>
                <a:spcPct val="0"/>
              </a:spcBef>
              <a:spcAft>
                <a:spcPct val="0"/>
              </a:spcAft>
              <a:tabLst>
                <a:tab pos="1027113" algn="l"/>
                <a:tab pos="1941513" algn="l"/>
                <a:tab pos="2855913" algn="l"/>
                <a:tab pos="3770313" algn="l"/>
                <a:tab pos="4684713" algn="l"/>
                <a:tab pos="5599113" algn="l"/>
                <a:tab pos="6513513" algn="l"/>
                <a:tab pos="7427913" algn="l"/>
                <a:tab pos="8342313" algn="l"/>
                <a:tab pos="9256713" algn="l"/>
                <a:tab pos="10171113" algn="l"/>
              </a:tabLst>
              <a:defRPr sz="2400">
                <a:solidFill>
                  <a:schemeClr val="tx1"/>
                </a:solidFill>
                <a:latin typeface="Palatino" pitchFamily="18" charset="0"/>
              </a:defRPr>
            </a:lvl8pPr>
            <a:lvl9pPr marL="3886200" indent="-228600" eaLnBrk="0" fontAlgn="base" hangingPunct="0">
              <a:spcBef>
                <a:spcPct val="0"/>
              </a:spcBef>
              <a:spcAft>
                <a:spcPct val="0"/>
              </a:spcAft>
              <a:tabLst>
                <a:tab pos="1027113" algn="l"/>
                <a:tab pos="1941513" algn="l"/>
                <a:tab pos="2855913" algn="l"/>
                <a:tab pos="3770313" algn="l"/>
                <a:tab pos="4684713" algn="l"/>
                <a:tab pos="5599113" algn="l"/>
                <a:tab pos="6513513" algn="l"/>
                <a:tab pos="7427913" algn="l"/>
                <a:tab pos="8342313" algn="l"/>
                <a:tab pos="9256713" algn="l"/>
                <a:tab pos="10171113" algn="l"/>
              </a:tabLst>
              <a:defRPr sz="2400">
                <a:solidFill>
                  <a:schemeClr val="tx1"/>
                </a:solidFill>
                <a:latin typeface="Palatino" pitchFamily="18" charset="0"/>
              </a:defRPr>
            </a:lvl9pPr>
          </a:lstStyle>
          <a:p>
            <a:pPr eaLnBrk="1" hangingPunct="1">
              <a:lnSpc>
                <a:spcPct val="90000"/>
              </a:lnSpc>
              <a:spcBef>
                <a:spcPts val="700"/>
              </a:spcBef>
              <a:buFont typeface="Arial" pitchFamily="34" charset="0"/>
              <a:buChar char="•"/>
            </a:pPr>
            <a:r>
              <a:rPr lang="en-US" sz="2800">
                <a:solidFill>
                  <a:srgbClr val="000000"/>
                </a:solidFill>
                <a:latin typeface="Arial" pitchFamily="34" charset="0"/>
              </a:rPr>
              <a:t>An OpenCL kernel is executed by an array of</a:t>
            </a:r>
            <a:r>
              <a:rPr lang="en-US" sz="2800">
                <a:solidFill>
                  <a:srgbClr val="3333CC"/>
                </a:solidFill>
                <a:latin typeface="Arial" pitchFamily="34" charset="0"/>
              </a:rPr>
              <a:t> </a:t>
            </a:r>
            <a:r>
              <a:rPr lang="en-US" sz="2800">
                <a:solidFill>
                  <a:srgbClr val="000000"/>
                </a:solidFill>
                <a:latin typeface="Arial" pitchFamily="34" charset="0"/>
              </a:rPr>
              <a:t>work items</a:t>
            </a:r>
          </a:p>
          <a:p>
            <a:pPr lvl="1" eaLnBrk="1" hangingPunct="1">
              <a:lnSpc>
                <a:spcPct val="90000"/>
              </a:lnSpc>
              <a:spcBef>
                <a:spcPts val="600"/>
              </a:spcBef>
              <a:buFont typeface="Arial" pitchFamily="34" charset="0"/>
              <a:buChar char="–"/>
            </a:pPr>
            <a:r>
              <a:rPr lang="en-US">
                <a:solidFill>
                  <a:srgbClr val="000000"/>
                </a:solidFill>
                <a:latin typeface="Arial" pitchFamily="34" charset="0"/>
              </a:rPr>
              <a:t>All work items run the same code (SPMD)</a:t>
            </a:r>
            <a:r>
              <a:rPr lang="ar-SA">
                <a:solidFill>
                  <a:srgbClr val="000000"/>
                </a:solidFill>
                <a:latin typeface="Arial" pitchFamily="34" charset="0"/>
                <a:cs typeface="Arial" pitchFamily="34" charset="0"/>
              </a:rPr>
              <a:t>‏</a:t>
            </a:r>
            <a:endParaRPr lang="en-US">
              <a:solidFill>
                <a:srgbClr val="000000"/>
              </a:solidFill>
              <a:latin typeface="Arial" pitchFamily="34" charset="0"/>
            </a:endParaRPr>
          </a:p>
          <a:p>
            <a:pPr lvl="1" eaLnBrk="1" hangingPunct="1">
              <a:lnSpc>
                <a:spcPct val="90000"/>
              </a:lnSpc>
              <a:spcBef>
                <a:spcPts val="600"/>
              </a:spcBef>
              <a:buFont typeface="Arial" pitchFamily="34" charset="0"/>
              <a:buChar char="–"/>
            </a:pPr>
            <a:r>
              <a:rPr lang="en-US">
                <a:solidFill>
                  <a:srgbClr val="000000"/>
                </a:solidFill>
                <a:latin typeface="Arial" pitchFamily="34" charset="0"/>
              </a:rPr>
              <a:t>Each work item has an index that it uses to compute memory addresses and make control decisions</a:t>
            </a:r>
          </a:p>
          <a:p>
            <a:pPr eaLnBrk="1" hangingPunct="1">
              <a:lnSpc>
                <a:spcPct val="90000"/>
              </a:lnSpc>
              <a:spcBef>
                <a:spcPts val="700"/>
              </a:spcBef>
              <a:buFont typeface="Arial" pitchFamily="34" charset="0"/>
              <a:buNone/>
            </a:pPr>
            <a:endParaRPr lang="en-US" sz="2800">
              <a:solidFill>
                <a:srgbClr val="000000"/>
              </a:solidFill>
              <a:latin typeface="Arial" pitchFamily="34" charset="0"/>
            </a:endParaRPr>
          </a:p>
        </p:txBody>
      </p:sp>
      <p:grpSp>
        <p:nvGrpSpPr>
          <p:cNvPr id="36869" name="Group 4"/>
          <p:cNvGrpSpPr>
            <a:grpSpLocks/>
          </p:cNvGrpSpPr>
          <p:nvPr/>
        </p:nvGrpSpPr>
        <p:grpSpPr bwMode="auto">
          <a:xfrm>
            <a:off x="3605213" y="3295650"/>
            <a:ext cx="1862137" cy="241300"/>
            <a:chOff x="2271" y="2076"/>
            <a:chExt cx="1173" cy="152"/>
          </a:xfrm>
        </p:grpSpPr>
        <p:sp>
          <p:nvSpPr>
            <p:cNvPr id="36883" name="Rectangle 5"/>
            <p:cNvSpPr>
              <a:spLocks noChangeArrowheads="1"/>
            </p:cNvSpPr>
            <p:nvPr/>
          </p:nvSpPr>
          <p:spPr bwMode="auto">
            <a:xfrm>
              <a:off x="3298" y="2076"/>
              <a:ext cx="147"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3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latin typeface="Arial" pitchFamily="34" charset="0"/>
                </a:rPr>
                <a:t>7</a:t>
              </a:r>
            </a:p>
          </p:txBody>
        </p:sp>
        <p:sp>
          <p:nvSpPr>
            <p:cNvPr id="36884" name="Rectangle 6"/>
            <p:cNvSpPr>
              <a:spLocks noChangeArrowheads="1"/>
            </p:cNvSpPr>
            <p:nvPr/>
          </p:nvSpPr>
          <p:spPr bwMode="auto">
            <a:xfrm>
              <a:off x="3152" y="2076"/>
              <a:ext cx="146"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3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latin typeface="Arial" pitchFamily="34" charset="0"/>
                </a:rPr>
                <a:t>6</a:t>
              </a:r>
            </a:p>
          </p:txBody>
        </p:sp>
        <p:sp>
          <p:nvSpPr>
            <p:cNvPr id="36885" name="Rectangle 7"/>
            <p:cNvSpPr>
              <a:spLocks noChangeArrowheads="1"/>
            </p:cNvSpPr>
            <p:nvPr/>
          </p:nvSpPr>
          <p:spPr bwMode="auto">
            <a:xfrm>
              <a:off x="3005" y="2076"/>
              <a:ext cx="147"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3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latin typeface="Arial" pitchFamily="34" charset="0"/>
                </a:rPr>
                <a:t>5</a:t>
              </a:r>
            </a:p>
          </p:txBody>
        </p:sp>
        <p:sp>
          <p:nvSpPr>
            <p:cNvPr id="36886" name="Rectangle 8"/>
            <p:cNvSpPr>
              <a:spLocks noChangeArrowheads="1"/>
            </p:cNvSpPr>
            <p:nvPr/>
          </p:nvSpPr>
          <p:spPr bwMode="auto">
            <a:xfrm>
              <a:off x="2858" y="2076"/>
              <a:ext cx="147"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3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latin typeface="Arial" pitchFamily="34" charset="0"/>
                </a:rPr>
                <a:t>4</a:t>
              </a:r>
            </a:p>
          </p:txBody>
        </p:sp>
        <p:sp>
          <p:nvSpPr>
            <p:cNvPr id="36887" name="Rectangle 9"/>
            <p:cNvSpPr>
              <a:spLocks noChangeArrowheads="1"/>
            </p:cNvSpPr>
            <p:nvPr/>
          </p:nvSpPr>
          <p:spPr bwMode="auto">
            <a:xfrm>
              <a:off x="2711" y="2076"/>
              <a:ext cx="147"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3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latin typeface="Arial" pitchFamily="34" charset="0"/>
                </a:rPr>
                <a:t>3</a:t>
              </a:r>
            </a:p>
          </p:txBody>
        </p:sp>
        <p:sp>
          <p:nvSpPr>
            <p:cNvPr id="36888" name="Rectangle 10"/>
            <p:cNvSpPr>
              <a:spLocks noChangeArrowheads="1"/>
            </p:cNvSpPr>
            <p:nvPr/>
          </p:nvSpPr>
          <p:spPr bwMode="auto">
            <a:xfrm>
              <a:off x="2565" y="2076"/>
              <a:ext cx="146"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3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latin typeface="Arial" pitchFamily="34" charset="0"/>
                </a:rPr>
                <a:t>2</a:t>
              </a:r>
            </a:p>
          </p:txBody>
        </p:sp>
        <p:sp>
          <p:nvSpPr>
            <p:cNvPr id="36889" name="Rectangle 11"/>
            <p:cNvSpPr>
              <a:spLocks noChangeArrowheads="1"/>
            </p:cNvSpPr>
            <p:nvPr/>
          </p:nvSpPr>
          <p:spPr bwMode="auto">
            <a:xfrm>
              <a:off x="2418" y="2076"/>
              <a:ext cx="147"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3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latin typeface="Arial" pitchFamily="34" charset="0"/>
                </a:rPr>
                <a:t>1</a:t>
              </a:r>
            </a:p>
          </p:txBody>
        </p:sp>
        <p:sp>
          <p:nvSpPr>
            <p:cNvPr id="36890" name="Rectangle 12"/>
            <p:cNvSpPr>
              <a:spLocks noChangeArrowheads="1"/>
            </p:cNvSpPr>
            <p:nvPr/>
          </p:nvSpPr>
          <p:spPr bwMode="auto">
            <a:xfrm>
              <a:off x="2271" y="2076"/>
              <a:ext cx="147"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3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latin typeface="Arial" pitchFamily="34" charset="0"/>
                </a:rPr>
                <a:t>0</a:t>
              </a:r>
            </a:p>
          </p:txBody>
        </p:sp>
        <p:sp>
          <p:nvSpPr>
            <p:cNvPr id="36891" name="Line 13"/>
            <p:cNvSpPr>
              <a:spLocks noChangeShapeType="1"/>
            </p:cNvSpPr>
            <p:nvPr/>
          </p:nvSpPr>
          <p:spPr bwMode="auto">
            <a:xfrm>
              <a:off x="2271" y="2076"/>
              <a:ext cx="1174" cy="1"/>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6892" name="Line 14"/>
            <p:cNvSpPr>
              <a:spLocks noChangeShapeType="1"/>
            </p:cNvSpPr>
            <p:nvPr/>
          </p:nvSpPr>
          <p:spPr bwMode="auto">
            <a:xfrm>
              <a:off x="2271" y="2229"/>
              <a:ext cx="1174" cy="1"/>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6893" name="Line 15"/>
            <p:cNvSpPr>
              <a:spLocks noChangeShapeType="1"/>
            </p:cNvSpPr>
            <p:nvPr/>
          </p:nvSpPr>
          <p:spPr bwMode="auto">
            <a:xfrm>
              <a:off x="2271" y="2076"/>
              <a:ext cx="1" cy="153"/>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6894" name="Line 16"/>
            <p:cNvSpPr>
              <a:spLocks noChangeShapeType="1"/>
            </p:cNvSpPr>
            <p:nvPr/>
          </p:nvSpPr>
          <p:spPr bwMode="auto">
            <a:xfrm>
              <a:off x="2418" y="2076"/>
              <a:ext cx="1" cy="153"/>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6895" name="Line 17"/>
            <p:cNvSpPr>
              <a:spLocks noChangeShapeType="1"/>
            </p:cNvSpPr>
            <p:nvPr/>
          </p:nvSpPr>
          <p:spPr bwMode="auto">
            <a:xfrm>
              <a:off x="2565" y="2076"/>
              <a:ext cx="1" cy="153"/>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6896" name="Line 18"/>
            <p:cNvSpPr>
              <a:spLocks noChangeShapeType="1"/>
            </p:cNvSpPr>
            <p:nvPr/>
          </p:nvSpPr>
          <p:spPr bwMode="auto">
            <a:xfrm>
              <a:off x="2711" y="2076"/>
              <a:ext cx="1" cy="153"/>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6897" name="Line 19"/>
            <p:cNvSpPr>
              <a:spLocks noChangeShapeType="1"/>
            </p:cNvSpPr>
            <p:nvPr/>
          </p:nvSpPr>
          <p:spPr bwMode="auto">
            <a:xfrm>
              <a:off x="2858" y="2076"/>
              <a:ext cx="1" cy="153"/>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6898" name="Line 20"/>
            <p:cNvSpPr>
              <a:spLocks noChangeShapeType="1"/>
            </p:cNvSpPr>
            <p:nvPr/>
          </p:nvSpPr>
          <p:spPr bwMode="auto">
            <a:xfrm>
              <a:off x="3005" y="2076"/>
              <a:ext cx="1" cy="153"/>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6899" name="Line 21"/>
            <p:cNvSpPr>
              <a:spLocks noChangeShapeType="1"/>
            </p:cNvSpPr>
            <p:nvPr/>
          </p:nvSpPr>
          <p:spPr bwMode="auto">
            <a:xfrm>
              <a:off x="3152" y="2076"/>
              <a:ext cx="1" cy="153"/>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6900" name="Line 22"/>
            <p:cNvSpPr>
              <a:spLocks noChangeShapeType="1"/>
            </p:cNvSpPr>
            <p:nvPr/>
          </p:nvSpPr>
          <p:spPr bwMode="auto">
            <a:xfrm>
              <a:off x="3298" y="2076"/>
              <a:ext cx="1" cy="153"/>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6901" name="Line 23"/>
            <p:cNvSpPr>
              <a:spLocks noChangeShapeType="1"/>
            </p:cNvSpPr>
            <p:nvPr/>
          </p:nvSpPr>
          <p:spPr bwMode="auto">
            <a:xfrm>
              <a:off x="3445" y="2076"/>
              <a:ext cx="1" cy="153"/>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6870" name="Group 24"/>
          <p:cNvGrpSpPr>
            <a:grpSpLocks/>
          </p:cNvGrpSpPr>
          <p:nvPr/>
        </p:nvGrpSpPr>
        <p:grpSpPr bwMode="auto">
          <a:xfrm>
            <a:off x="2209800" y="3244850"/>
            <a:ext cx="4038600" cy="2798763"/>
            <a:chOff x="1392" y="2044"/>
            <a:chExt cx="2544" cy="1763"/>
          </a:xfrm>
        </p:grpSpPr>
        <p:grpSp>
          <p:nvGrpSpPr>
            <p:cNvPr id="36872" name="Group 25"/>
            <p:cNvGrpSpPr>
              <a:grpSpLocks/>
            </p:cNvGrpSpPr>
            <p:nvPr/>
          </p:nvGrpSpPr>
          <p:grpSpPr bwMode="auto">
            <a:xfrm>
              <a:off x="2354" y="2303"/>
              <a:ext cx="1165" cy="1504"/>
              <a:chOff x="2354" y="2303"/>
              <a:chExt cx="1165" cy="1504"/>
            </a:xfrm>
          </p:grpSpPr>
          <p:sp>
            <p:nvSpPr>
              <p:cNvPr id="36875" name="Freeform 26"/>
              <p:cNvSpPr>
                <a:spLocks/>
              </p:cNvSpPr>
              <p:nvPr/>
            </p:nvSpPr>
            <p:spPr bwMode="auto">
              <a:xfrm>
                <a:off x="2354" y="2304"/>
                <a:ext cx="152" cy="1494"/>
              </a:xfrm>
              <a:custGeom>
                <a:avLst/>
                <a:gdLst>
                  <a:gd name="T0" fmla="*/ 0 w 152"/>
                  <a:gd name="T1" fmla="*/ 0 h 1893"/>
                  <a:gd name="T2" fmla="*/ 148 w 152"/>
                  <a:gd name="T3" fmla="*/ 13 h 1893"/>
                  <a:gd name="T4" fmla="*/ 22 w 152"/>
                  <a:gd name="T5" fmla="*/ 25 h 1893"/>
                  <a:gd name="T6" fmla="*/ 120 w 152"/>
                  <a:gd name="T7" fmla="*/ 41 h 1893"/>
                  <a:gd name="T8" fmla="*/ 11 w 152"/>
                  <a:gd name="T9" fmla="*/ 52 h 1893"/>
                  <a:gd name="T10" fmla="*/ 126 w 152"/>
                  <a:gd name="T11" fmla="*/ 62 h 1893"/>
                  <a:gd name="T12" fmla="*/ 71 w 152"/>
                  <a:gd name="T13" fmla="*/ 69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noFill/>
              <a:ln w="93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6876" name="Freeform 27"/>
              <p:cNvSpPr>
                <a:spLocks/>
              </p:cNvSpPr>
              <p:nvPr/>
            </p:nvSpPr>
            <p:spPr bwMode="auto">
              <a:xfrm>
                <a:off x="2518" y="2303"/>
                <a:ext cx="152" cy="1493"/>
              </a:xfrm>
              <a:custGeom>
                <a:avLst/>
                <a:gdLst>
                  <a:gd name="T0" fmla="*/ 0 w 152"/>
                  <a:gd name="T1" fmla="*/ 0 h 1893"/>
                  <a:gd name="T2" fmla="*/ 148 w 152"/>
                  <a:gd name="T3" fmla="*/ 13 h 1893"/>
                  <a:gd name="T4" fmla="*/ 22 w 152"/>
                  <a:gd name="T5" fmla="*/ 25 h 1893"/>
                  <a:gd name="T6" fmla="*/ 120 w 152"/>
                  <a:gd name="T7" fmla="*/ 40 h 1893"/>
                  <a:gd name="T8" fmla="*/ 11 w 152"/>
                  <a:gd name="T9" fmla="*/ 52 h 1893"/>
                  <a:gd name="T10" fmla="*/ 126 w 152"/>
                  <a:gd name="T11" fmla="*/ 62 h 1893"/>
                  <a:gd name="T12" fmla="*/ 71 w 152"/>
                  <a:gd name="T13" fmla="*/ 69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noFill/>
              <a:ln w="93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6877" name="Freeform 28"/>
              <p:cNvSpPr>
                <a:spLocks/>
              </p:cNvSpPr>
              <p:nvPr/>
            </p:nvSpPr>
            <p:spPr bwMode="auto">
              <a:xfrm>
                <a:off x="2655" y="2304"/>
                <a:ext cx="152" cy="1493"/>
              </a:xfrm>
              <a:custGeom>
                <a:avLst/>
                <a:gdLst>
                  <a:gd name="T0" fmla="*/ 0 w 152"/>
                  <a:gd name="T1" fmla="*/ 0 h 1893"/>
                  <a:gd name="T2" fmla="*/ 148 w 152"/>
                  <a:gd name="T3" fmla="*/ 13 h 1893"/>
                  <a:gd name="T4" fmla="*/ 22 w 152"/>
                  <a:gd name="T5" fmla="*/ 25 h 1893"/>
                  <a:gd name="T6" fmla="*/ 120 w 152"/>
                  <a:gd name="T7" fmla="*/ 40 h 1893"/>
                  <a:gd name="T8" fmla="*/ 11 w 152"/>
                  <a:gd name="T9" fmla="*/ 52 h 1893"/>
                  <a:gd name="T10" fmla="*/ 126 w 152"/>
                  <a:gd name="T11" fmla="*/ 62 h 1893"/>
                  <a:gd name="T12" fmla="*/ 71 w 152"/>
                  <a:gd name="T13" fmla="*/ 69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noFill/>
              <a:ln w="93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6878" name="Freeform 29"/>
              <p:cNvSpPr>
                <a:spLocks/>
              </p:cNvSpPr>
              <p:nvPr/>
            </p:nvSpPr>
            <p:spPr bwMode="auto">
              <a:xfrm>
                <a:off x="2808" y="2308"/>
                <a:ext cx="152" cy="1494"/>
              </a:xfrm>
              <a:custGeom>
                <a:avLst/>
                <a:gdLst>
                  <a:gd name="T0" fmla="*/ 0 w 152"/>
                  <a:gd name="T1" fmla="*/ 0 h 1893"/>
                  <a:gd name="T2" fmla="*/ 148 w 152"/>
                  <a:gd name="T3" fmla="*/ 13 h 1893"/>
                  <a:gd name="T4" fmla="*/ 22 w 152"/>
                  <a:gd name="T5" fmla="*/ 25 h 1893"/>
                  <a:gd name="T6" fmla="*/ 120 w 152"/>
                  <a:gd name="T7" fmla="*/ 41 h 1893"/>
                  <a:gd name="T8" fmla="*/ 11 w 152"/>
                  <a:gd name="T9" fmla="*/ 52 h 1893"/>
                  <a:gd name="T10" fmla="*/ 126 w 152"/>
                  <a:gd name="T11" fmla="*/ 62 h 1893"/>
                  <a:gd name="T12" fmla="*/ 71 w 152"/>
                  <a:gd name="T13" fmla="*/ 69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noFill/>
              <a:ln w="93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6879" name="Freeform 30"/>
              <p:cNvSpPr>
                <a:spLocks/>
              </p:cNvSpPr>
              <p:nvPr/>
            </p:nvSpPr>
            <p:spPr bwMode="auto">
              <a:xfrm>
                <a:off x="3368" y="2303"/>
                <a:ext cx="152" cy="1494"/>
              </a:xfrm>
              <a:custGeom>
                <a:avLst/>
                <a:gdLst>
                  <a:gd name="T0" fmla="*/ 0 w 152"/>
                  <a:gd name="T1" fmla="*/ 0 h 1893"/>
                  <a:gd name="T2" fmla="*/ 148 w 152"/>
                  <a:gd name="T3" fmla="*/ 13 h 1893"/>
                  <a:gd name="T4" fmla="*/ 22 w 152"/>
                  <a:gd name="T5" fmla="*/ 25 h 1893"/>
                  <a:gd name="T6" fmla="*/ 120 w 152"/>
                  <a:gd name="T7" fmla="*/ 41 h 1893"/>
                  <a:gd name="T8" fmla="*/ 11 w 152"/>
                  <a:gd name="T9" fmla="*/ 52 h 1893"/>
                  <a:gd name="T10" fmla="*/ 126 w 152"/>
                  <a:gd name="T11" fmla="*/ 62 h 1893"/>
                  <a:gd name="T12" fmla="*/ 71 w 152"/>
                  <a:gd name="T13" fmla="*/ 69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noFill/>
              <a:ln w="93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6880" name="Freeform 31"/>
              <p:cNvSpPr>
                <a:spLocks/>
              </p:cNvSpPr>
              <p:nvPr/>
            </p:nvSpPr>
            <p:spPr bwMode="auto">
              <a:xfrm>
                <a:off x="2928" y="2314"/>
                <a:ext cx="152" cy="1493"/>
              </a:xfrm>
              <a:custGeom>
                <a:avLst/>
                <a:gdLst>
                  <a:gd name="T0" fmla="*/ 0 w 152"/>
                  <a:gd name="T1" fmla="*/ 0 h 1893"/>
                  <a:gd name="T2" fmla="*/ 148 w 152"/>
                  <a:gd name="T3" fmla="*/ 13 h 1893"/>
                  <a:gd name="T4" fmla="*/ 22 w 152"/>
                  <a:gd name="T5" fmla="*/ 25 h 1893"/>
                  <a:gd name="T6" fmla="*/ 120 w 152"/>
                  <a:gd name="T7" fmla="*/ 40 h 1893"/>
                  <a:gd name="T8" fmla="*/ 11 w 152"/>
                  <a:gd name="T9" fmla="*/ 52 h 1893"/>
                  <a:gd name="T10" fmla="*/ 126 w 152"/>
                  <a:gd name="T11" fmla="*/ 62 h 1893"/>
                  <a:gd name="T12" fmla="*/ 71 w 152"/>
                  <a:gd name="T13" fmla="*/ 69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noFill/>
              <a:ln w="93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6881" name="Freeform 32"/>
              <p:cNvSpPr>
                <a:spLocks/>
              </p:cNvSpPr>
              <p:nvPr/>
            </p:nvSpPr>
            <p:spPr bwMode="auto">
              <a:xfrm>
                <a:off x="3076" y="2315"/>
                <a:ext cx="152" cy="1493"/>
              </a:xfrm>
              <a:custGeom>
                <a:avLst/>
                <a:gdLst>
                  <a:gd name="T0" fmla="*/ 0 w 152"/>
                  <a:gd name="T1" fmla="*/ 0 h 1893"/>
                  <a:gd name="T2" fmla="*/ 148 w 152"/>
                  <a:gd name="T3" fmla="*/ 13 h 1893"/>
                  <a:gd name="T4" fmla="*/ 22 w 152"/>
                  <a:gd name="T5" fmla="*/ 25 h 1893"/>
                  <a:gd name="T6" fmla="*/ 120 w 152"/>
                  <a:gd name="T7" fmla="*/ 40 h 1893"/>
                  <a:gd name="T8" fmla="*/ 11 w 152"/>
                  <a:gd name="T9" fmla="*/ 52 h 1893"/>
                  <a:gd name="T10" fmla="*/ 126 w 152"/>
                  <a:gd name="T11" fmla="*/ 62 h 1893"/>
                  <a:gd name="T12" fmla="*/ 71 w 152"/>
                  <a:gd name="T13" fmla="*/ 69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noFill/>
              <a:ln w="93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6882" name="Freeform 33"/>
              <p:cNvSpPr>
                <a:spLocks/>
              </p:cNvSpPr>
              <p:nvPr/>
            </p:nvSpPr>
            <p:spPr bwMode="auto">
              <a:xfrm>
                <a:off x="3229" y="2303"/>
                <a:ext cx="152" cy="1494"/>
              </a:xfrm>
              <a:custGeom>
                <a:avLst/>
                <a:gdLst>
                  <a:gd name="T0" fmla="*/ 0 w 152"/>
                  <a:gd name="T1" fmla="*/ 0 h 1893"/>
                  <a:gd name="T2" fmla="*/ 148 w 152"/>
                  <a:gd name="T3" fmla="*/ 13 h 1893"/>
                  <a:gd name="T4" fmla="*/ 22 w 152"/>
                  <a:gd name="T5" fmla="*/ 25 h 1893"/>
                  <a:gd name="T6" fmla="*/ 120 w 152"/>
                  <a:gd name="T7" fmla="*/ 41 h 1893"/>
                  <a:gd name="T8" fmla="*/ 11 w 152"/>
                  <a:gd name="T9" fmla="*/ 52 h 1893"/>
                  <a:gd name="T10" fmla="*/ 126 w 152"/>
                  <a:gd name="T11" fmla="*/ 62 h 1893"/>
                  <a:gd name="T12" fmla="*/ 71 w 152"/>
                  <a:gd name="T13" fmla="*/ 69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noFill/>
              <a:ln w="93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36873" name="Text Box 34"/>
            <p:cNvSpPr txBox="1">
              <a:spLocks noChangeArrowheads="1"/>
            </p:cNvSpPr>
            <p:nvPr/>
          </p:nvSpPr>
          <p:spPr bwMode="auto">
            <a:xfrm>
              <a:off x="2134" y="2686"/>
              <a:ext cx="1802" cy="525"/>
            </a:xfrm>
            <a:prstGeom prst="rect">
              <a:avLst/>
            </a:prstGeom>
            <a:solidFill>
              <a:srgbClr val="000000"/>
            </a:solidFill>
            <a:ln w="25560">
              <a:solidFill>
                <a:srgbClr val="000000"/>
              </a:solidFill>
              <a:miter lim="800000"/>
              <a:headEnd/>
              <a:tailEnd/>
            </a:ln>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Clr>
                  <a:srgbClr val="FFFFFF"/>
                </a:buClr>
                <a:buFont typeface="Courier New" pitchFamily="49" charset="0"/>
                <a:buNone/>
              </a:pPr>
              <a:r>
                <a:rPr lang="en-US" sz="1200" b="1">
                  <a:solidFill>
                    <a:srgbClr val="FFFFFF"/>
                  </a:solidFill>
                  <a:latin typeface="Courier New" pitchFamily="49" charset="0"/>
                </a:rPr>
                <a:t>…</a:t>
              </a:r>
            </a:p>
            <a:p>
              <a:pPr eaLnBrk="1" hangingPunct="1">
                <a:buClr>
                  <a:srgbClr val="FFFFFF"/>
                </a:buClr>
                <a:buFont typeface="Courier New" pitchFamily="49" charset="0"/>
                <a:buNone/>
              </a:pPr>
              <a:r>
                <a:rPr lang="en-US" sz="1200" b="1">
                  <a:solidFill>
                    <a:srgbClr val="FFFFFF"/>
                  </a:solidFill>
                  <a:latin typeface="Courier New" pitchFamily="49" charset="0"/>
                </a:rPr>
                <a:t>int id = get_global_id(0);</a:t>
              </a:r>
            </a:p>
            <a:p>
              <a:pPr eaLnBrk="1" hangingPunct="1">
                <a:buClr>
                  <a:srgbClr val="FFFFFF"/>
                </a:buClr>
                <a:buFont typeface="Courier New" pitchFamily="49" charset="0"/>
                <a:buNone/>
              </a:pPr>
              <a:r>
                <a:rPr lang="en-US" sz="1200" b="1">
                  <a:solidFill>
                    <a:srgbClr val="FFFFFF"/>
                  </a:solidFill>
                  <a:latin typeface="Courier New" pitchFamily="49" charset="0"/>
                </a:rPr>
                <a:t>result[id] = a[id] + b [id];</a:t>
              </a:r>
            </a:p>
            <a:p>
              <a:pPr eaLnBrk="1" hangingPunct="1">
                <a:buClr>
                  <a:srgbClr val="FFFFFF"/>
                </a:buClr>
                <a:buFont typeface="Courier New" pitchFamily="49" charset="0"/>
                <a:buNone/>
              </a:pPr>
              <a:r>
                <a:rPr lang="en-US" sz="1200" b="1">
                  <a:solidFill>
                    <a:srgbClr val="FFFFFF"/>
                  </a:solidFill>
                  <a:latin typeface="Courier New" pitchFamily="49" charset="0"/>
                </a:rPr>
                <a:t>…</a:t>
              </a:r>
            </a:p>
          </p:txBody>
        </p:sp>
        <p:sp>
          <p:nvSpPr>
            <p:cNvPr id="36874" name="Rectangle 35"/>
            <p:cNvSpPr>
              <a:spLocks noChangeArrowheads="1"/>
            </p:cNvSpPr>
            <p:nvPr/>
          </p:nvSpPr>
          <p:spPr bwMode="auto">
            <a:xfrm>
              <a:off x="1392" y="2044"/>
              <a:ext cx="890"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a:buFont typeface="Courier New" pitchFamily="49"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1">
                  <a:solidFill>
                    <a:srgbClr val="000000"/>
                  </a:solidFill>
                  <a:latin typeface="Courier New" pitchFamily="49" charset="0"/>
                </a:rPr>
                <a:t>threads</a:t>
              </a:r>
            </a:p>
          </p:txBody>
        </p:sp>
      </p:grpSp>
      <p:sp>
        <p:nvSpPr>
          <p:cNvPr id="36871" name="Footer Placeholder 37"/>
          <p:cNvSpPr>
            <a:spLocks noGrp="1"/>
          </p:cNvSpPr>
          <p:nvPr>
            <p:ph type="ftr" sz="quarter" idx="4294967295"/>
          </p:nvPr>
        </p:nvSpPr>
        <p:spPr>
          <a:xfrm>
            <a:off x="457200" y="6553200"/>
            <a:ext cx="4724400" cy="2286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Palatino" pitchFamily="18" charset="0"/>
              </a:defRPr>
            </a:lvl1pPr>
            <a:lvl2pPr marL="742950" indent="-285750" eaLnBrk="0" hangingPunct="0">
              <a:defRPr sz="2400">
                <a:solidFill>
                  <a:schemeClr val="tx1"/>
                </a:solidFill>
                <a:latin typeface="Palatino" pitchFamily="18" charset="0"/>
              </a:defRPr>
            </a:lvl2pPr>
            <a:lvl3pPr marL="1143000" indent="-228600" eaLnBrk="0" hangingPunct="0">
              <a:defRPr sz="2400">
                <a:solidFill>
                  <a:schemeClr val="tx1"/>
                </a:solidFill>
                <a:latin typeface="Palatino" pitchFamily="18" charset="0"/>
              </a:defRPr>
            </a:lvl3pPr>
            <a:lvl4pPr marL="1600200" indent="-228600" eaLnBrk="0" hangingPunct="0">
              <a:defRPr sz="2400">
                <a:solidFill>
                  <a:schemeClr val="tx1"/>
                </a:solidFill>
                <a:latin typeface="Palatino" pitchFamily="18" charset="0"/>
              </a:defRPr>
            </a:lvl4pPr>
            <a:lvl5pPr marL="2057400" indent="-228600" eaLnBrk="0" hangingPunct="0">
              <a:defRPr sz="2400">
                <a:solidFill>
                  <a:schemeClr val="tx1"/>
                </a:solidFill>
                <a:latin typeface="Palatino" pitchFamily="18" charset="0"/>
              </a:defRPr>
            </a:lvl5pPr>
            <a:lvl6pPr marL="2514600" indent="-228600" eaLnBrk="0" fontAlgn="base" hangingPunct="0">
              <a:spcBef>
                <a:spcPct val="0"/>
              </a:spcBef>
              <a:spcAft>
                <a:spcPct val="0"/>
              </a:spcAft>
              <a:defRPr sz="2400">
                <a:solidFill>
                  <a:schemeClr val="tx1"/>
                </a:solidFill>
                <a:latin typeface="Palatino" pitchFamily="18" charset="0"/>
              </a:defRPr>
            </a:lvl6pPr>
            <a:lvl7pPr marL="2971800" indent="-228600" eaLnBrk="0" fontAlgn="base" hangingPunct="0">
              <a:spcBef>
                <a:spcPct val="0"/>
              </a:spcBef>
              <a:spcAft>
                <a:spcPct val="0"/>
              </a:spcAft>
              <a:defRPr sz="2400">
                <a:solidFill>
                  <a:schemeClr val="tx1"/>
                </a:solidFill>
                <a:latin typeface="Palatino" pitchFamily="18" charset="0"/>
              </a:defRPr>
            </a:lvl7pPr>
            <a:lvl8pPr marL="3429000" indent="-228600" eaLnBrk="0" fontAlgn="base" hangingPunct="0">
              <a:spcBef>
                <a:spcPct val="0"/>
              </a:spcBef>
              <a:spcAft>
                <a:spcPct val="0"/>
              </a:spcAft>
              <a:defRPr sz="2400">
                <a:solidFill>
                  <a:schemeClr val="tx1"/>
                </a:solidFill>
                <a:latin typeface="Palatino" pitchFamily="18" charset="0"/>
              </a:defRPr>
            </a:lvl8pPr>
            <a:lvl9pPr marL="3886200" indent="-228600" eaLnBrk="0" fontAlgn="base" hangingPunct="0">
              <a:spcBef>
                <a:spcPct val="0"/>
              </a:spcBef>
              <a:spcAft>
                <a:spcPct val="0"/>
              </a:spcAft>
              <a:defRPr sz="2400">
                <a:solidFill>
                  <a:schemeClr val="tx1"/>
                </a:solidFill>
                <a:latin typeface="Palatino" pitchFamily="18" charset="0"/>
              </a:defRPr>
            </a:lvl9pPr>
          </a:lstStyle>
          <a:p>
            <a:pPr eaLnBrk="1" hangingPunct="1"/>
            <a:r>
              <a:rPr lang="en-US" sz="1200" smtClean="0">
                <a:solidFill>
                  <a:schemeClr val="bg1"/>
                </a:solidFill>
              </a:rPr>
              <a:t>© Wen-mei W. Hwu and John Stone, Urbana July 22, 2010</a:t>
            </a:r>
          </a:p>
        </p:txBody>
      </p:sp>
    </p:spTree>
    <p:extLst>
      <p:ext uri="{BB962C8B-B14F-4D97-AF65-F5344CB8AC3E}">
        <p14:creationId xmlns:p14="http://schemas.microsoft.com/office/powerpoint/2010/main" val="3503190735"/>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890" name="Group 2"/>
          <p:cNvGrpSpPr>
            <a:grpSpLocks/>
          </p:cNvGrpSpPr>
          <p:nvPr/>
        </p:nvGrpSpPr>
        <p:grpSpPr bwMode="auto">
          <a:xfrm>
            <a:off x="1727200" y="4314825"/>
            <a:ext cx="1854200" cy="1779588"/>
            <a:chOff x="1147" y="2718"/>
            <a:chExt cx="868" cy="1121"/>
          </a:xfrm>
        </p:grpSpPr>
        <p:sp>
          <p:nvSpPr>
            <p:cNvPr id="37973" name="Freeform 3"/>
            <p:cNvSpPr>
              <a:spLocks/>
            </p:cNvSpPr>
            <p:nvPr/>
          </p:nvSpPr>
          <p:spPr bwMode="auto">
            <a:xfrm>
              <a:off x="1147" y="2719"/>
              <a:ext cx="113" cy="1113"/>
            </a:xfrm>
            <a:custGeom>
              <a:avLst/>
              <a:gdLst>
                <a:gd name="T0" fmla="*/ 0 w 152"/>
                <a:gd name="T1" fmla="*/ 0 h 1893"/>
                <a:gd name="T2" fmla="*/ 2 w 152"/>
                <a:gd name="T3" fmla="*/ 1 h 1893"/>
                <a:gd name="T4" fmla="*/ 1 w 152"/>
                <a:gd name="T5" fmla="*/ 1 h 1893"/>
                <a:gd name="T6" fmla="*/ 1 w 152"/>
                <a:gd name="T7" fmla="*/ 1 h 1893"/>
                <a:gd name="T8" fmla="*/ 1 w 152"/>
                <a:gd name="T9" fmla="*/ 1 h 1893"/>
                <a:gd name="T10" fmla="*/ 2 w 152"/>
                <a:gd name="T11" fmla="*/ 1 h 1893"/>
                <a:gd name="T12" fmla="*/ 1 w 152"/>
                <a:gd name="T13" fmla="*/ 1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noFill/>
            <a:ln w="93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74" name="Freeform 4"/>
            <p:cNvSpPr>
              <a:spLocks/>
            </p:cNvSpPr>
            <p:nvPr/>
          </p:nvSpPr>
          <p:spPr bwMode="auto">
            <a:xfrm>
              <a:off x="1269" y="2718"/>
              <a:ext cx="113" cy="1113"/>
            </a:xfrm>
            <a:custGeom>
              <a:avLst/>
              <a:gdLst>
                <a:gd name="T0" fmla="*/ 0 w 152"/>
                <a:gd name="T1" fmla="*/ 0 h 1893"/>
                <a:gd name="T2" fmla="*/ 2 w 152"/>
                <a:gd name="T3" fmla="*/ 1 h 1893"/>
                <a:gd name="T4" fmla="*/ 1 w 152"/>
                <a:gd name="T5" fmla="*/ 1 h 1893"/>
                <a:gd name="T6" fmla="*/ 1 w 152"/>
                <a:gd name="T7" fmla="*/ 1 h 1893"/>
                <a:gd name="T8" fmla="*/ 1 w 152"/>
                <a:gd name="T9" fmla="*/ 1 h 1893"/>
                <a:gd name="T10" fmla="*/ 2 w 152"/>
                <a:gd name="T11" fmla="*/ 1 h 1893"/>
                <a:gd name="T12" fmla="*/ 1 w 152"/>
                <a:gd name="T13" fmla="*/ 1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noFill/>
            <a:ln w="93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75" name="Freeform 5"/>
            <p:cNvSpPr>
              <a:spLocks/>
            </p:cNvSpPr>
            <p:nvPr/>
          </p:nvSpPr>
          <p:spPr bwMode="auto">
            <a:xfrm>
              <a:off x="1371" y="2719"/>
              <a:ext cx="113" cy="1113"/>
            </a:xfrm>
            <a:custGeom>
              <a:avLst/>
              <a:gdLst>
                <a:gd name="T0" fmla="*/ 0 w 152"/>
                <a:gd name="T1" fmla="*/ 0 h 1893"/>
                <a:gd name="T2" fmla="*/ 2 w 152"/>
                <a:gd name="T3" fmla="*/ 1 h 1893"/>
                <a:gd name="T4" fmla="*/ 1 w 152"/>
                <a:gd name="T5" fmla="*/ 1 h 1893"/>
                <a:gd name="T6" fmla="*/ 1 w 152"/>
                <a:gd name="T7" fmla="*/ 1 h 1893"/>
                <a:gd name="T8" fmla="*/ 1 w 152"/>
                <a:gd name="T9" fmla="*/ 1 h 1893"/>
                <a:gd name="T10" fmla="*/ 2 w 152"/>
                <a:gd name="T11" fmla="*/ 1 h 1893"/>
                <a:gd name="T12" fmla="*/ 1 w 152"/>
                <a:gd name="T13" fmla="*/ 1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noFill/>
            <a:ln w="93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76" name="Freeform 6"/>
            <p:cNvSpPr>
              <a:spLocks/>
            </p:cNvSpPr>
            <p:nvPr/>
          </p:nvSpPr>
          <p:spPr bwMode="auto">
            <a:xfrm>
              <a:off x="1485" y="2722"/>
              <a:ext cx="113" cy="1113"/>
            </a:xfrm>
            <a:custGeom>
              <a:avLst/>
              <a:gdLst>
                <a:gd name="T0" fmla="*/ 0 w 152"/>
                <a:gd name="T1" fmla="*/ 0 h 1893"/>
                <a:gd name="T2" fmla="*/ 2 w 152"/>
                <a:gd name="T3" fmla="*/ 1 h 1893"/>
                <a:gd name="T4" fmla="*/ 1 w 152"/>
                <a:gd name="T5" fmla="*/ 1 h 1893"/>
                <a:gd name="T6" fmla="*/ 1 w 152"/>
                <a:gd name="T7" fmla="*/ 1 h 1893"/>
                <a:gd name="T8" fmla="*/ 1 w 152"/>
                <a:gd name="T9" fmla="*/ 1 h 1893"/>
                <a:gd name="T10" fmla="*/ 2 w 152"/>
                <a:gd name="T11" fmla="*/ 1 h 1893"/>
                <a:gd name="T12" fmla="*/ 1 w 152"/>
                <a:gd name="T13" fmla="*/ 1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noFill/>
            <a:ln w="93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77" name="Freeform 7"/>
            <p:cNvSpPr>
              <a:spLocks/>
            </p:cNvSpPr>
            <p:nvPr/>
          </p:nvSpPr>
          <p:spPr bwMode="auto">
            <a:xfrm>
              <a:off x="1902" y="2718"/>
              <a:ext cx="113" cy="1113"/>
            </a:xfrm>
            <a:custGeom>
              <a:avLst/>
              <a:gdLst>
                <a:gd name="T0" fmla="*/ 0 w 152"/>
                <a:gd name="T1" fmla="*/ 0 h 1893"/>
                <a:gd name="T2" fmla="*/ 2 w 152"/>
                <a:gd name="T3" fmla="*/ 1 h 1893"/>
                <a:gd name="T4" fmla="*/ 1 w 152"/>
                <a:gd name="T5" fmla="*/ 1 h 1893"/>
                <a:gd name="T6" fmla="*/ 1 w 152"/>
                <a:gd name="T7" fmla="*/ 1 h 1893"/>
                <a:gd name="T8" fmla="*/ 1 w 152"/>
                <a:gd name="T9" fmla="*/ 1 h 1893"/>
                <a:gd name="T10" fmla="*/ 2 w 152"/>
                <a:gd name="T11" fmla="*/ 1 h 1893"/>
                <a:gd name="T12" fmla="*/ 1 w 152"/>
                <a:gd name="T13" fmla="*/ 1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noFill/>
            <a:ln w="93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78" name="Freeform 8"/>
            <p:cNvSpPr>
              <a:spLocks/>
            </p:cNvSpPr>
            <p:nvPr/>
          </p:nvSpPr>
          <p:spPr bwMode="auto">
            <a:xfrm>
              <a:off x="1574" y="2726"/>
              <a:ext cx="113" cy="1113"/>
            </a:xfrm>
            <a:custGeom>
              <a:avLst/>
              <a:gdLst>
                <a:gd name="T0" fmla="*/ 0 w 152"/>
                <a:gd name="T1" fmla="*/ 0 h 1893"/>
                <a:gd name="T2" fmla="*/ 2 w 152"/>
                <a:gd name="T3" fmla="*/ 1 h 1893"/>
                <a:gd name="T4" fmla="*/ 1 w 152"/>
                <a:gd name="T5" fmla="*/ 1 h 1893"/>
                <a:gd name="T6" fmla="*/ 1 w 152"/>
                <a:gd name="T7" fmla="*/ 1 h 1893"/>
                <a:gd name="T8" fmla="*/ 1 w 152"/>
                <a:gd name="T9" fmla="*/ 1 h 1893"/>
                <a:gd name="T10" fmla="*/ 2 w 152"/>
                <a:gd name="T11" fmla="*/ 1 h 1893"/>
                <a:gd name="T12" fmla="*/ 1 w 152"/>
                <a:gd name="T13" fmla="*/ 1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noFill/>
            <a:ln w="93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79" name="Freeform 9"/>
            <p:cNvSpPr>
              <a:spLocks/>
            </p:cNvSpPr>
            <p:nvPr/>
          </p:nvSpPr>
          <p:spPr bwMode="auto">
            <a:xfrm>
              <a:off x="1685" y="2727"/>
              <a:ext cx="113" cy="1113"/>
            </a:xfrm>
            <a:custGeom>
              <a:avLst/>
              <a:gdLst>
                <a:gd name="T0" fmla="*/ 0 w 152"/>
                <a:gd name="T1" fmla="*/ 0 h 1893"/>
                <a:gd name="T2" fmla="*/ 2 w 152"/>
                <a:gd name="T3" fmla="*/ 1 h 1893"/>
                <a:gd name="T4" fmla="*/ 1 w 152"/>
                <a:gd name="T5" fmla="*/ 1 h 1893"/>
                <a:gd name="T6" fmla="*/ 1 w 152"/>
                <a:gd name="T7" fmla="*/ 1 h 1893"/>
                <a:gd name="T8" fmla="*/ 1 w 152"/>
                <a:gd name="T9" fmla="*/ 1 h 1893"/>
                <a:gd name="T10" fmla="*/ 2 w 152"/>
                <a:gd name="T11" fmla="*/ 1 h 1893"/>
                <a:gd name="T12" fmla="*/ 1 w 152"/>
                <a:gd name="T13" fmla="*/ 1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noFill/>
            <a:ln w="93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80" name="Freeform 10"/>
            <p:cNvSpPr>
              <a:spLocks/>
            </p:cNvSpPr>
            <p:nvPr/>
          </p:nvSpPr>
          <p:spPr bwMode="auto">
            <a:xfrm>
              <a:off x="1799" y="2718"/>
              <a:ext cx="113" cy="1113"/>
            </a:xfrm>
            <a:custGeom>
              <a:avLst/>
              <a:gdLst>
                <a:gd name="T0" fmla="*/ 0 w 152"/>
                <a:gd name="T1" fmla="*/ 0 h 1893"/>
                <a:gd name="T2" fmla="*/ 2 w 152"/>
                <a:gd name="T3" fmla="*/ 1 h 1893"/>
                <a:gd name="T4" fmla="*/ 1 w 152"/>
                <a:gd name="T5" fmla="*/ 1 h 1893"/>
                <a:gd name="T6" fmla="*/ 1 w 152"/>
                <a:gd name="T7" fmla="*/ 1 h 1893"/>
                <a:gd name="T8" fmla="*/ 1 w 152"/>
                <a:gd name="T9" fmla="*/ 1 h 1893"/>
                <a:gd name="T10" fmla="*/ 2 w 152"/>
                <a:gd name="T11" fmla="*/ 1 h 1893"/>
                <a:gd name="T12" fmla="*/ 1 w 152"/>
                <a:gd name="T13" fmla="*/ 1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noFill/>
            <a:ln w="93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37891" name="Text Box 11"/>
          <p:cNvSpPr txBox="1">
            <a:spLocks noChangeArrowheads="1"/>
          </p:cNvSpPr>
          <p:nvPr/>
        </p:nvSpPr>
        <p:spPr bwMode="auto">
          <a:xfrm>
            <a:off x="1335088" y="4768850"/>
            <a:ext cx="2322512" cy="649288"/>
          </a:xfrm>
          <a:prstGeom prst="rect">
            <a:avLst/>
          </a:prstGeom>
          <a:solidFill>
            <a:srgbClr val="000000"/>
          </a:solidFill>
          <a:ln w="25560">
            <a:solidFill>
              <a:srgbClr val="000000"/>
            </a:solidFill>
            <a:miter lim="800000"/>
            <a:headEnd/>
            <a:tailEnd/>
          </a:ln>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Clr>
                <a:srgbClr val="FFFFFF"/>
              </a:buClr>
              <a:buFont typeface="Courier New" pitchFamily="49" charset="0"/>
              <a:buNone/>
            </a:pPr>
            <a:r>
              <a:rPr lang="en-US" sz="900" b="1">
                <a:solidFill>
                  <a:srgbClr val="FFFFFF"/>
                </a:solidFill>
                <a:latin typeface="Courier New" pitchFamily="49" charset="0"/>
              </a:rPr>
              <a:t>…</a:t>
            </a:r>
          </a:p>
          <a:p>
            <a:pPr eaLnBrk="1" hangingPunct="1">
              <a:buClr>
                <a:srgbClr val="FFFFFF"/>
              </a:buClr>
              <a:buFont typeface="Courier New" pitchFamily="49" charset="0"/>
              <a:buNone/>
            </a:pPr>
            <a:r>
              <a:rPr lang="en-US" sz="900" b="1">
                <a:solidFill>
                  <a:srgbClr val="FFFFFF"/>
                </a:solidFill>
                <a:latin typeface="Courier New" pitchFamily="49" charset="0"/>
              </a:rPr>
              <a:t>int id = get_global_id(0);</a:t>
            </a:r>
          </a:p>
          <a:p>
            <a:pPr eaLnBrk="1" hangingPunct="1">
              <a:buClr>
                <a:srgbClr val="FFFFFF"/>
              </a:buClr>
              <a:buFont typeface="Courier New" pitchFamily="49" charset="0"/>
              <a:buNone/>
            </a:pPr>
            <a:r>
              <a:rPr lang="en-US" sz="900" b="1">
                <a:solidFill>
                  <a:srgbClr val="FFFFFF"/>
                </a:solidFill>
                <a:latin typeface="Courier New" pitchFamily="49" charset="0"/>
              </a:rPr>
              <a:t>result[id] = a[id] + b [id];</a:t>
            </a:r>
          </a:p>
          <a:p>
            <a:pPr eaLnBrk="1" hangingPunct="1">
              <a:buClr>
                <a:srgbClr val="FFFFFF"/>
              </a:buClr>
              <a:buFont typeface="Courier New" pitchFamily="49" charset="0"/>
              <a:buNone/>
            </a:pPr>
            <a:r>
              <a:rPr lang="en-US" sz="900" b="1">
                <a:solidFill>
                  <a:srgbClr val="FFFFFF"/>
                </a:solidFill>
                <a:latin typeface="Courier New" pitchFamily="49" charset="0"/>
              </a:rPr>
              <a:t>…</a:t>
            </a:r>
          </a:p>
        </p:txBody>
      </p:sp>
      <p:sp>
        <p:nvSpPr>
          <p:cNvPr id="37892" name="Rectangle 12"/>
          <p:cNvSpPr>
            <a:spLocks noChangeArrowheads="1"/>
          </p:cNvSpPr>
          <p:nvPr/>
        </p:nvSpPr>
        <p:spPr bwMode="auto">
          <a:xfrm>
            <a:off x="304800" y="4038600"/>
            <a:ext cx="12192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a:buFont typeface="Courier New" pitchFamily="49"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a:solidFill>
                  <a:srgbClr val="000000"/>
                </a:solidFill>
                <a:latin typeface="Courier New" pitchFamily="49" charset="0"/>
              </a:rPr>
              <a:t>work items</a:t>
            </a:r>
          </a:p>
        </p:txBody>
      </p:sp>
      <p:sp>
        <p:nvSpPr>
          <p:cNvPr id="37893" name="Text Box 13"/>
          <p:cNvSpPr txBox="1">
            <a:spLocks noChangeArrowheads="1"/>
          </p:cNvSpPr>
          <p:nvPr/>
        </p:nvSpPr>
        <p:spPr bwMode="auto">
          <a:xfrm>
            <a:off x="1752600" y="3657600"/>
            <a:ext cx="1216025" cy="30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Font typeface="Arial" pitchFamily="34" charset="0"/>
              <a:buNone/>
            </a:pPr>
            <a:r>
              <a:rPr lang="en-US" sz="1400">
                <a:solidFill>
                  <a:srgbClr val="000000"/>
                </a:solidFill>
                <a:latin typeface="Arial" pitchFamily="34" charset="0"/>
              </a:rPr>
              <a:t>work group 0</a:t>
            </a:r>
          </a:p>
        </p:txBody>
      </p:sp>
      <p:sp>
        <p:nvSpPr>
          <p:cNvPr id="37894" name="Text Box 14"/>
          <p:cNvSpPr txBox="1">
            <a:spLocks noChangeArrowheads="1"/>
          </p:cNvSpPr>
          <p:nvPr/>
        </p:nvSpPr>
        <p:spPr bwMode="auto">
          <a:xfrm>
            <a:off x="6096000" y="4953000"/>
            <a:ext cx="57308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Font typeface="Arial" pitchFamily="34" charset="0"/>
              <a:buNone/>
            </a:pPr>
            <a:r>
              <a:rPr lang="en-US" sz="2800" b="1">
                <a:solidFill>
                  <a:srgbClr val="000000"/>
                </a:solidFill>
                <a:latin typeface="Arial" pitchFamily="34" charset="0"/>
              </a:rPr>
              <a:t>…</a:t>
            </a:r>
          </a:p>
        </p:txBody>
      </p:sp>
      <p:grpSp>
        <p:nvGrpSpPr>
          <p:cNvPr id="37895" name="Group 16"/>
          <p:cNvGrpSpPr>
            <a:grpSpLocks/>
          </p:cNvGrpSpPr>
          <p:nvPr/>
        </p:nvGrpSpPr>
        <p:grpSpPr bwMode="auto">
          <a:xfrm>
            <a:off x="4035425" y="4300538"/>
            <a:ext cx="2136775" cy="1779587"/>
            <a:chOff x="2542" y="2709"/>
            <a:chExt cx="868" cy="1121"/>
          </a:xfrm>
        </p:grpSpPr>
        <p:sp>
          <p:nvSpPr>
            <p:cNvPr id="2" name="Freeform 17"/>
            <p:cNvSpPr>
              <a:spLocks/>
            </p:cNvSpPr>
            <p:nvPr/>
          </p:nvSpPr>
          <p:spPr bwMode="auto">
            <a:xfrm>
              <a:off x="2542" y="2710"/>
              <a:ext cx="113" cy="1114"/>
            </a:xfrm>
            <a:custGeom>
              <a:avLst/>
              <a:gdLst>
                <a:gd name="T0" fmla="*/ 0 w 152"/>
                <a:gd name="T1" fmla="*/ 0 h 1893"/>
                <a:gd name="T2" fmla="*/ 2 w 152"/>
                <a:gd name="T3" fmla="*/ 1 h 1893"/>
                <a:gd name="T4" fmla="*/ 1 w 152"/>
                <a:gd name="T5" fmla="*/ 1 h 1893"/>
                <a:gd name="T6" fmla="*/ 1 w 152"/>
                <a:gd name="T7" fmla="*/ 1 h 1893"/>
                <a:gd name="T8" fmla="*/ 1 w 152"/>
                <a:gd name="T9" fmla="*/ 1 h 1893"/>
                <a:gd name="T10" fmla="*/ 2 w 152"/>
                <a:gd name="T11" fmla="*/ 1 h 1893"/>
                <a:gd name="T12" fmla="*/ 1 w 152"/>
                <a:gd name="T13" fmla="*/ 1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noFill/>
            <a:ln w="93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 name="Freeform 18"/>
            <p:cNvSpPr>
              <a:spLocks/>
            </p:cNvSpPr>
            <p:nvPr/>
          </p:nvSpPr>
          <p:spPr bwMode="auto">
            <a:xfrm>
              <a:off x="2664" y="2709"/>
              <a:ext cx="113" cy="1113"/>
            </a:xfrm>
            <a:custGeom>
              <a:avLst/>
              <a:gdLst>
                <a:gd name="T0" fmla="*/ 0 w 152"/>
                <a:gd name="T1" fmla="*/ 0 h 1893"/>
                <a:gd name="T2" fmla="*/ 2 w 152"/>
                <a:gd name="T3" fmla="*/ 1 h 1893"/>
                <a:gd name="T4" fmla="*/ 1 w 152"/>
                <a:gd name="T5" fmla="*/ 1 h 1893"/>
                <a:gd name="T6" fmla="*/ 1 w 152"/>
                <a:gd name="T7" fmla="*/ 1 h 1893"/>
                <a:gd name="T8" fmla="*/ 1 w 152"/>
                <a:gd name="T9" fmla="*/ 1 h 1893"/>
                <a:gd name="T10" fmla="*/ 2 w 152"/>
                <a:gd name="T11" fmla="*/ 1 h 1893"/>
                <a:gd name="T12" fmla="*/ 1 w 152"/>
                <a:gd name="T13" fmla="*/ 1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noFill/>
            <a:ln w="93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 name="Freeform 19"/>
            <p:cNvSpPr>
              <a:spLocks/>
            </p:cNvSpPr>
            <p:nvPr/>
          </p:nvSpPr>
          <p:spPr bwMode="auto">
            <a:xfrm>
              <a:off x="2766" y="2710"/>
              <a:ext cx="113" cy="1113"/>
            </a:xfrm>
            <a:custGeom>
              <a:avLst/>
              <a:gdLst>
                <a:gd name="T0" fmla="*/ 0 w 152"/>
                <a:gd name="T1" fmla="*/ 0 h 1893"/>
                <a:gd name="T2" fmla="*/ 2 w 152"/>
                <a:gd name="T3" fmla="*/ 1 h 1893"/>
                <a:gd name="T4" fmla="*/ 1 w 152"/>
                <a:gd name="T5" fmla="*/ 1 h 1893"/>
                <a:gd name="T6" fmla="*/ 1 w 152"/>
                <a:gd name="T7" fmla="*/ 1 h 1893"/>
                <a:gd name="T8" fmla="*/ 1 w 152"/>
                <a:gd name="T9" fmla="*/ 1 h 1893"/>
                <a:gd name="T10" fmla="*/ 2 w 152"/>
                <a:gd name="T11" fmla="*/ 1 h 1893"/>
                <a:gd name="T12" fmla="*/ 1 w 152"/>
                <a:gd name="T13" fmla="*/ 1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noFill/>
            <a:ln w="93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 name="Freeform 20"/>
            <p:cNvSpPr>
              <a:spLocks/>
            </p:cNvSpPr>
            <p:nvPr/>
          </p:nvSpPr>
          <p:spPr bwMode="auto">
            <a:xfrm>
              <a:off x="2880" y="2713"/>
              <a:ext cx="113" cy="1114"/>
            </a:xfrm>
            <a:custGeom>
              <a:avLst/>
              <a:gdLst>
                <a:gd name="T0" fmla="*/ 0 w 152"/>
                <a:gd name="T1" fmla="*/ 0 h 1893"/>
                <a:gd name="T2" fmla="*/ 2 w 152"/>
                <a:gd name="T3" fmla="*/ 1 h 1893"/>
                <a:gd name="T4" fmla="*/ 1 w 152"/>
                <a:gd name="T5" fmla="*/ 1 h 1893"/>
                <a:gd name="T6" fmla="*/ 1 w 152"/>
                <a:gd name="T7" fmla="*/ 1 h 1893"/>
                <a:gd name="T8" fmla="*/ 1 w 152"/>
                <a:gd name="T9" fmla="*/ 1 h 1893"/>
                <a:gd name="T10" fmla="*/ 2 w 152"/>
                <a:gd name="T11" fmla="*/ 1 h 1893"/>
                <a:gd name="T12" fmla="*/ 1 w 152"/>
                <a:gd name="T13" fmla="*/ 1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noFill/>
            <a:ln w="93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 name="Freeform 21"/>
            <p:cNvSpPr>
              <a:spLocks/>
            </p:cNvSpPr>
            <p:nvPr/>
          </p:nvSpPr>
          <p:spPr bwMode="auto">
            <a:xfrm>
              <a:off x="3298" y="2709"/>
              <a:ext cx="113" cy="1114"/>
            </a:xfrm>
            <a:custGeom>
              <a:avLst/>
              <a:gdLst>
                <a:gd name="T0" fmla="*/ 0 w 152"/>
                <a:gd name="T1" fmla="*/ 0 h 1893"/>
                <a:gd name="T2" fmla="*/ 2 w 152"/>
                <a:gd name="T3" fmla="*/ 1 h 1893"/>
                <a:gd name="T4" fmla="*/ 1 w 152"/>
                <a:gd name="T5" fmla="*/ 1 h 1893"/>
                <a:gd name="T6" fmla="*/ 1 w 152"/>
                <a:gd name="T7" fmla="*/ 1 h 1893"/>
                <a:gd name="T8" fmla="*/ 1 w 152"/>
                <a:gd name="T9" fmla="*/ 1 h 1893"/>
                <a:gd name="T10" fmla="*/ 2 w 152"/>
                <a:gd name="T11" fmla="*/ 1 h 1893"/>
                <a:gd name="T12" fmla="*/ 1 w 152"/>
                <a:gd name="T13" fmla="*/ 1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noFill/>
            <a:ln w="93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7" name="Freeform 22"/>
            <p:cNvSpPr>
              <a:spLocks/>
            </p:cNvSpPr>
            <p:nvPr/>
          </p:nvSpPr>
          <p:spPr bwMode="auto">
            <a:xfrm>
              <a:off x="2970" y="2717"/>
              <a:ext cx="113" cy="1113"/>
            </a:xfrm>
            <a:custGeom>
              <a:avLst/>
              <a:gdLst>
                <a:gd name="T0" fmla="*/ 0 w 152"/>
                <a:gd name="T1" fmla="*/ 0 h 1893"/>
                <a:gd name="T2" fmla="*/ 2 w 152"/>
                <a:gd name="T3" fmla="*/ 1 h 1893"/>
                <a:gd name="T4" fmla="*/ 1 w 152"/>
                <a:gd name="T5" fmla="*/ 1 h 1893"/>
                <a:gd name="T6" fmla="*/ 1 w 152"/>
                <a:gd name="T7" fmla="*/ 1 h 1893"/>
                <a:gd name="T8" fmla="*/ 1 w 152"/>
                <a:gd name="T9" fmla="*/ 1 h 1893"/>
                <a:gd name="T10" fmla="*/ 2 w 152"/>
                <a:gd name="T11" fmla="*/ 1 h 1893"/>
                <a:gd name="T12" fmla="*/ 1 w 152"/>
                <a:gd name="T13" fmla="*/ 1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noFill/>
            <a:ln w="93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8" name="Freeform 23"/>
            <p:cNvSpPr>
              <a:spLocks/>
            </p:cNvSpPr>
            <p:nvPr/>
          </p:nvSpPr>
          <p:spPr bwMode="auto">
            <a:xfrm>
              <a:off x="3080" y="2718"/>
              <a:ext cx="113" cy="1113"/>
            </a:xfrm>
            <a:custGeom>
              <a:avLst/>
              <a:gdLst>
                <a:gd name="T0" fmla="*/ 0 w 152"/>
                <a:gd name="T1" fmla="*/ 0 h 1893"/>
                <a:gd name="T2" fmla="*/ 2 w 152"/>
                <a:gd name="T3" fmla="*/ 1 h 1893"/>
                <a:gd name="T4" fmla="*/ 1 w 152"/>
                <a:gd name="T5" fmla="*/ 1 h 1893"/>
                <a:gd name="T6" fmla="*/ 1 w 152"/>
                <a:gd name="T7" fmla="*/ 1 h 1893"/>
                <a:gd name="T8" fmla="*/ 1 w 152"/>
                <a:gd name="T9" fmla="*/ 1 h 1893"/>
                <a:gd name="T10" fmla="*/ 2 w 152"/>
                <a:gd name="T11" fmla="*/ 1 h 1893"/>
                <a:gd name="T12" fmla="*/ 1 w 152"/>
                <a:gd name="T13" fmla="*/ 1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noFill/>
            <a:ln w="93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9" name="Freeform 24"/>
            <p:cNvSpPr>
              <a:spLocks/>
            </p:cNvSpPr>
            <p:nvPr/>
          </p:nvSpPr>
          <p:spPr bwMode="auto">
            <a:xfrm>
              <a:off x="3194" y="2709"/>
              <a:ext cx="113" cy="1114"/>
            </a:xfrm>
            <a:custGeom>
              <a:avLst/>
              <a:gdLst>
                <a:gd name="T0" fmla="*/ 0 w 152"/>
                <a:gd name="T1" fmla="*/ 0 h 1893"/>
                <a:gd name="T2" fmla="*/ 2 w 152"/>
                <a:gd name="T3" fmla="*/ 1 h 1893"/>
                <a:gd name="T4" fmla="*/ 1 w 152"/>
                <a:gd name="T5" fmla="*/ 1 h 1893"/>
                <a:gd name="T6" fmla="*/ 1 w 152"/>
                <a:gd name="T7" fmla="*/ 1 h 1893"/>
                <a:gd name="T8" fmla="*/ 1 w 152"/>
                <a:gd name="T9" fmla="*/ 1 h 1893"/>
                <a:gd name="T10" fmla="*/ 2 w 152"/>
                <a:gd name="T11" fmla="*/ 1 h 1893"/>
                <a:gd name="T12" fmla="*/ 1 w 152"/>
                <a:gd name="T13" fmla="*/ 1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noFill/>
            <a:ln w="93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37896" name="Text Box 25"/>
          <p:cNvSpPr txBox="1">
            <a:spLocks noChangeArrowheads="1"/>
          </p:cNvSpPr>
          <p:nvPr/>
        </p:nvSpPr>
        <p:spPr bwMode="auto">
          <a:xfrm>
            <a:off x="3962400" y="4800600"/>
            <a:ext cx="2168525" cy="649288"/>
          </a:xfrm>
          <a:prstGeom prst="rect">
            <a:avLst/>
          </a:prstGeom>
          <a:solidFill>
            <a:srgbClr val="000000"/>
          </a:solidFill>
          <a:ln w="25560">
            <a:solidFill>
              <a:srgbClr val="000000"/>
            </a:solidFill>
            <a:miter lim="800000"/>
            <a:headEnd/>
            <a:tailEnd/>
          </a:ln>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Clr>
                <a:srgbClr val="FFFFFF"/>
              </a:buClr>
              <a:buFont typeface="Courier New" pitchFamily="49" charset="0"/>
              <a:buNone/>
            </a:pPr>
            <a:r>
              <a:rPr lang="en-US" sz="900" b="1">
                <a:solidFill>
                  <a:srgbClr val="FFFFFF"/>
                </a:solidFill>
                <a:latin typeface="Courier New" pitchFamily="49" charset="0"/>
              </a:rPr>
              <a:t>…</a:t>
            </a:r>
          </a:p>
          <a:p>
            <a:pPr eaLnBrk="1" hangingPunct="1">
              <a:buClr>
                <a:srgbClr val="FFFFFF"/>
              </a:buClr>
              <a:buFont typeface="Courier New" pitchFamily="49" charset="0"/>
              <a:buNone/>
            </a:pPr>
            <a:r>
              <a:rPr lang="en-US" sz="900" b="1">
                <a:solidFill>
                  <a:srgbClr val="FFFFFF"/>
                </a:solidFill>
                <a:latin typeface="Courier New" pitchFamily="49" charset="0"/>
              </a:rPr>
              <a:t>int id = get_global_id(0);</a:t>
            </a:r>
          </a:p>
          <a:p>
            <a:pPr eaLnBrk="1" hangingPunct="1">
              <a:buClr>
                <a:srgbClr val="FFFFFF"/>
              </a:buClr>
              <a:buFont typeface="Courier New" pitchFamily="49" charset="0"/>
              <a:buNone/>
            </a:pPr>
            <a:r>
              <a:rPr lang="en-US" sz="900" b="1">
                <a:solidFill>
                  <a:srgbClr val="FFFFFF"/>
                </a:solidFill>
                <a:latin typeface="Courier New" pitchFamily="49" charset="0"/>
              </a:rPr>
              <a:t>result[id] = a[id] + b [id];</a:t>
            </a:r>
          </a:p>
          <a:p>
            <a:pPr eaLnBrk="1" hangingPunct="1">
              <a:buClr>
                <a:srgbClr val="FFFFFF"/>
              </a:buClr>
              <a:buFont typeface="Courier New" pitchFamily="49" charset="0"/>
              <a:buNone/>
            </a:pPr>
            <a:r>
              <a:rPr lang="en-US" sz="900" b="1">
                <a:solidFill>
                  <a:srgbClr val="FFFFFF"/>
                </a:solidFill>
                <a:latin typeface="Courier New" pitchFamily="49" charset="0"/>
              </a:rPr>
              <a:t>…</a:t>
            </a:r>
          </a:p>
        </p:txBody>
      </p:sp>
      <p:sp>
        <p:nvSpPr>
          <p:cNvPr id="37897" name="Text Box 26"/>
          <p:cNvSpPr txBox="1">
            <a:spLocks noChangeArrowheads="1"/>
          </p:cNvSpPr>
          <p:nvPr/>
        </p:nvSpPr>
        <p:spPr bwMode="auto">
          <a:xfrm>
            <a:off x="4191000" y="3657600"/>
            <a:ext cx="1216025" cy="30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Font typeface="Arial" pitchFamily="34" charset="0"/>
              <a:buNone/>
            </a:pPr>
            <a:r>
              <a:rPr lang="en-US" sz="1400">
                <a:solidFill>
                  <a:srgbClr val="000000"/>
                </a:solidFill>
                <a:latin typeface="Arial" pitchFamily="34" charset="0"/>
              </a:rPr>
              <a:t>work group 1</a:t>
            </a:r>
          </a:p>
        </p:txBody>
      </p:sp>
      <p:grpSp>
        <p:nvGrpSpPr>
          <p:cNvPr id="12" name="Group 28"/>
          <p:cNvGrpSpPr>
            <a:grpSpLocks/>
          </p:cNvGrpSpPr>
          <p:nvPr/>
        </p:nvGrpSpPr>
        <p:grpSpPr bwMode="auto">
          <a:xfrm>
            <a:off x="6781800" y="4343400"/>
            <a:ext cx="2133600" cy="1779588"/>
            <a:chOff x="4265" y="2710"/>
            <a:chExt cx="868" cy="1121"/>
          </a:xfrm>
          <a:solidFill>
            <a:schemeClr val="bg1"/>
          </a:solidFill>
        </p:grpSpPr>
        <p:sp>
          <p:nvSpPr>
            <p:cNvPr id="37965" name="Freeform 29"/>
            <p:cNvSpPr>
              <a:spLocks/>
            </p:cNvSpPr>
            <p:nvPr/>
          </p:nvSpPr>
          <p:spPr bwMode="auto">
            <a:xfrm>
              <a:off x="4265" y="2711"/>
              <a:ext cx="113" cy="1114"/>
            </a:xfrm>
            <a:custGeom>
              <a:avLst/>
              <a:gdLst>
                <a:gd name="T0" fmla="*/ 0 w 152"/>
                <a:gd name="T1" fmla="*/ 0 h 1893"/>
                <a:gd name="T2" fmla="*/ 7 w 152"/>
                <a:gd name="T3" fmla="*/ 2 h 1893"/>
                <a:gd name="T4" fmla="*/ 1 w 152"/>
                <a:gd name="T5" fmla="*/ 4 h 1893"/>
                <a:gd name="T6" fmla="*/ 6 w 152"/>
                <a:gd name="T7" fmla="*/ 5 h 1893"/>
                <a:gd name="T8" fmla="*/ 1 w 152"/>
                <a:gd name="T9" fmla="*/ 7 h 1893"/>
                <a:gd name="T10" fmla="*/ 7 w 152"/>
                <a:gd name="T11" fmla="*/ 9 h 1893"/>
                <a:gd name="T12" fmla="*/ 4 w 152"/>
                <a:gd name="T13" fmla="*/ 9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grpFill/>
            <a:ln w="9360">
              <a:solidFill>
                <a:srgbClr val="000000"/>
              </a:solidFill>
              <a:round/>
              <a:headEnd/>
              <a:tailEnd type="triangle" w="med" len="med"/>
            </a:ln>
          </p:spPr>
          <p:txBody>
            <a:bodyPr wrap="none" anchor="ctr"/>
            <a:lstStyle/>
            <a:p>
              <a:pPr>
                <a:defRPr/>
              </a:pPr>
              <a:endParaRPr lang="en-US"/>
            </a:p>
          </p:txBody>
        </p:sp>
        <p:sp>
          <p:nvSpPr>
            <p:cNvPr id="37966" name="Freeform 30"/>
            <p:cNvSpPr>
              <a:spLocks/>
            </p:cNvSpPr>
            <p:nvPr/>
          </p:nvSpPr>
          <p:spPr bwMode="auto">
            <a:xfrm>
              <a:off x="4387" y="2710"/>
              <a:ext cx="113" cy="1113"/>
            </a:xfrm>
            <a:custGeom>
              <a:avLst/>
              <a:gdLst>
                <a:gd name="T0" fmla="*/ 0 w 152"/>
                <a:gd name="T1" fmla="*/ 0 h 1893"/>
                <a:gd name="T2" fmla="*/ 7 w 152"/>
                <a:gd name="T3" fmla="*/ 2 h 1893"/>
                <a:gd name="T4" fmla="*/ 1 w 152"/>
                <a:gd name="T5" fmla="*/ 4 h 1893"/>
                <a:gd name="T6" fmla="*/ 6 w 152"/>
                <a:gd name="T7" fmla="*/ 5 h 1893"/>
                <a:gd name="T8" fmla="*/ 1 w 152"/>
                <a:gd name="T9" fmla="*/ 7 h 1893"/>
                <a:gd name="T10" fmla="*/ 7 w 152"/>
                <a:gd name="T11" fmla="*/ 9 h 1893"/>
                <a:gd name="T12" fmla="*/ 4 w 152"/>
                <a:gd name="T13" fmla="*/ 9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grpFill/>
            <a:ln w="9360">
              <a:solidFill>
                <a:srgbClr val="000000"/>
              </a:solidFill>
              <a:round/>
              <a:headEnd/>
              <a:tailEnd type="triangle" w="med" len="med"/>
            </a:ln>
          </p:spPr>
          <p:txBody>
            <a:bodyPr wrap="none" anchor="ctr"/>
            <a:lstStyle/>
            <a:p>
              <a:pPr>
                <a:defRPr/>
              </a:pPr>
              <a:endParaRPr lang="en-US"/>
            </a:p>
          </p:txBody>
        </p:sp>
        <p:sp>
          <p:nvSpPr>
            <p:cNvPr id="37967" name="Freeform 31"/>
            <p:cNvSpPr>
              <a:spLocks/>
            </p:cNvSpPr>
            <p:nvPr/>
          </p:nvSpPr>
          <p:spPr bwMode="auto">
            <a:xfrm>
              <a:off x="4489" y="2711"/>
              <a:ext cx="113" cy="1113"/>
            </a:xfrm>
            <a:custGeom>
              <a:avLst/>
              <a:gdLst>
                <a:gd name="T0" fmla="*/ 0 w 152"/>
                <a:gd name="T1" fmla="*/ 0 h 1893"/>
                <a:gd name="T2" fmla="*/ 7 w 152"/>
                <a:gd name="T3" fmla="*/ 2 h 1893"/>
                <a:gd name="T4" fmla="*/ 1 w 152"/>
                <a:gd name="T5" fmla="*/ 4 h 1893"/>
                <a:gd name="T6" fmla="*/ 6 w 152"/>
                <a:gd name="T7" fmla="*/ 5 h 1893"/>
                <a:gd name="T8" fmla="*/ 1 w 152"/>
                <a:gd name="T9" fmla="*/ 7 h 1893"/>
                <a:gd name="T10" fmla="*/ 7 w 152"/>
                <a:gd name="T11" fmla="*/ 9 h 1893"/>
                <a:gd name="T12" fmla="*/ 4 w 152"/>
                <a:gd name="T13" fmla="*/ 9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grpFill/>
            <a:ln w="9360">
              <a:solidFill>
                <a:srgbClr val="000000"/>
              </a:solidFill>
              <a:round/>
              <a:headEnd/>
              <a:tailEnd type="triangle" w="med" len="med"/>
            </a:ln>
          </p:spPr>
          <p:txBody>
            <a:bodyPr wrap="none" anchor="ctr"/>
            <a:lstStyle/>
            <a:p>
              <a:pPr>
                <a:defRPr/>
              </a:pPr>
              <a:endParaRPr lang="en-US"/>
            </a:p>
          </p:txBody>
        </p:sp>
        <p:sp>
          <p:nvSpPr>
            <p:cNvPr id="37968" name="Freeform 32"/>
            <p:cNvSpPr>
              <a:spLocks/>
            </p:cNvSpPr>
            <p:nvPr/>
          </p:nvSpPr>
          <p:spPr bwMode="auto">
            <a:xfrm>
              <a:off x="4603" y="2714"/>
              <a:ext cx="113" cy="1114"/>
            </a:xfrm>
            <a:custGeom>
              <a:avLst/>
              <a:gdLst>
                <a:gd name="T0" fmla="*/ 0 w 152"/>
                <a:gd name="T1" fmla="*/ 0 h 1893"/>
                <a:gd name="T2" fmla="*/ 7 w 152"/>
                <a:gd name="T3" fmla="*/ 2 h 1893"/>
                <a:gd name="T4" fmla="*/ 1 w 152"/>
                <a:gd name="T5" fmla="*/ 4 h 1893"/>
                <a:gd name="T6" fmla="*/ 6 w 152"/>
                <a:gd name="T7" fmla="*/ 5 h 1893"/>
                <a:gd name="T8" fmla="*/ 1 w 152"/>
                <a:gd name="T9" fmla="*/ 7 h 1893"/>
                <a:gd name="T10" fmla="*/ 7 w 152"/>
                <a:gd name="T11" fmla="*/ 9 h 1893"/>
                <a:gd name="T12" fmla="*/ 4 w 152"/>
                <a:gd name="T13" fmla="*/ 9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grpFill/>
            <a:ln w="9360">
              <a:solidFill>
                <a:srgbClr val="000000"/>
              </a:solidFill>
              <a:round/>
              <a:headEnd/>
              <a:tailEnd type="triangle" w="med" len="med"/>
            </a:ln>
          </p:spPr>
          <p:txBody>
            <a:bodyPr wrap="none" anchor="ctr"/>
            <a:lstStyle/>
            <a:p>
              <a:pPr>
                <a:defRPr/>
              </a:pPr>
              <a:endParaRPr lang="en-US"/>
            </a:p>
          </p:txBody>
        </p:sp>
        <p:sp>
          <p:nvSpPr>
            <p:cNvPr id="37969" name="Freeform 33"/>
            <p:cNvSpPr>
              <a:spLocks/>
            </p:cNvSpPr>
            <p:nvPr/>
          </p:nvSpPr>
          <p:spPr bwMode="auto">
            <a:xfrm>
              <a:off x="5021" y="2710"/>
              <a:ext cx="113" cy="1114"/>
            </a:xfrm>
            <a:custGeom>
              <a:avLst/>
              <a:gdLst>
                <a:gd name="T0" fmla="*/ 0 w 152"/>
                <a:gd name="T1" fmla="*/ 0 h 1893"/>
                <a:gd name="T2" fmla="*/ 7 w 152"/>
                <a:gd name="T3" fmla="*/ 2 h 1893"/>
                <a:gd name="T4" fmla="*/ 1 w 152"/>
                <a:gd name="T5" fmla="*/ 4 h 1893"/>
                <a:gd name="T6" fmla="*/ 6 w 152"/>
                <a:gd name="T7" fmla="*/ 5 h 1893"/>
                <a:gd name="T8" fmla="*/ 1 w 152"/>
                <a:gd name="T9" fmla="*/ 7 h 1893"/>
                <a:gd name="T10" fmla="*/ 7 w 152"/>
                <a:gd name="T11" fmla="*/ 9 h 1893"/>
                <a:gd name="T12" fmla="*/ 4 w 152"/>
                <a:gd name="T13" fmla="*/ 9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grpFill/>
            <a:ln w="9360">
              <a:solidFill>
                <a:srgbClr val="000000"/>
              </a:solidFill>
              <a:round/>
              <a:headEnd/>
              <a:tailEnd type="triangle" w="med" len="med"/>
            </a:ln>
          </p:spPr>
          <p:txBody>
            <a:bodyPr wrap="none" anchor="ctr"/>
            <a:lstStyle/>
            <a:p>
              <a:pPr>
                <a:defRPr/>
              </a:pPr>
              <a:endParaRPr lang="en-US"/>
            </a:p>
          </p:txBody>
        </p:sp>
        <p:sp>
          <p:nvSpPr>
            <p:cNvPr id="37970" name="Freeform 34"/>
            <p:cNvSpPr>
              <a:spLocks/>
            </p:cNvSpPr>
            <p:nvPr/>
          </p:nvSpPr>
          <p:spPr bwMode="auto">
            <a:xfrm>
              <a:off x="4693" y="2718"/>
              <a:ext cx="113" cy="1113"/>
            </a:xfrm>
            <a:custGeom>
              <a:avLst/>
              <a:gdLst>
                <a:gd name="T0" fmla="*/ 0 w 152"/>
                <a:gd name="T1" fmla="*/ 0 h 1893"/>
                <a:gd name="T2" fmla="*/ 7 w 152"/>
                <a:gd name="T3" fmla="*/ 2 h 1893"/>
                <a:gd name="T4" fmla="*/ 1 w 152"/>
                <a:gd name="T5" fmla="*/ 4 h 1893"/>
                <a:gd name="T6" fmla="*/ 6 w 152"/>
                <a:gd name="T7" fmla="*/ 5 h 1893"/>
                <a:gd name="T8" fmla="*/ 1 w 152"/>
                <a:gd name="T9" fmla="*/ 7 h 1893"/>
                <a:gd name="T10" fmla="*/ 7 w 152"/>
                <a:gd name="T11" fmla="*/ 9 h 1893"/>
                <a:gd name="T12" fmla="*/ 4 w 152"/>
                <a:gd name="T13" fmla="*/ 9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grpFill/>
            <a:ln w="9360">
              <a:solidFill>
                <a:srgbClr val="000000"/>
              </a:solidFill>
              <a:round/>
              <a:headEnd/>
              <a:tailEnd type="triangle" w="med" len="med"/>
            </a:ln>
          </p:spPr>
          <p:txBody>
            <a:bodyPr wrap="none" anchor="ctr"/>
            <a:lstStyle/>
            <a:p>
              <a:pPr>
                <a:defRPr/>
              </a:pPr>
              <a:endParaRPr lang="en-US"/>
            </a:p>
          </p:txBody>
        </p:sp>
        <p:sp>
          <p:nvSpPr>
            <p:cNvPr id="37971" name="Freeform 35"/>
            <p:cNvSpPr>
              <a:spLocks/>
            </p:cNvSpPr>
            <p:nvPr/>
          </p:nvSpPr>
          <p:spPr bwMode="auto">
            <a:xfrm>
              <a:off x="4803" y="2719"/>
              <a:ext cx="113" cy="1113"/>
            </a:xfrm>
            <a:custGeom>
              <a:avLst/>
              <a:gdLst>
                <a:gd name="T0" fmla="*/ 0 w 152"/>
                <a:gd name="T1" fmla="*/ 0 h 1893"/>
                <a:gd name="T2" fmla="*/ 7 w 152"/>
                <a:gd name="T3" fmla="*/ 2 h 1893"/>
                <a:gd name="T4" fmla="*/ 1 w 152"/>
                <a:gd name="T5" fmla="*/ 4 h 1893"/>
                <a:gd name="T6" fmla="*/ 6 w 152"/>
                <a:gd name="T7" fmla="*/ 5 h 1893"/>
                <a:gd name="T8" fmla="*/ 1 w 152"/>
                <a:gd name="T9" fmla="*/ 7 h 1893"/>
                <a:gd name="T10" fmla="*/ 7 w 152"/>
                <a:gd name="T11" fmla="*/ 9 h 1893"/>
                <a:gd name="T12" fmla="*/ 4 w 152"/>
                <a:gd name="T13" fmla="*/ 9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grpFill/>
            <a:ln w="9360">
              <a:solidFill>
                <a:srgbClr val="000000"/>
              </a:solidFill>
              <a:round/>
              <a:headEnd/>
              <a:tailEnd type="triangle" w="med" len="med"/>
            </a:ln>
          </p:spPr>
          <p:txBody>
            <a:bodyPr wrap="none" anchor="ctr"/>
            <a:lstStyle/>
            <a:p>
              <a:pPr>
                <a:defRPr/>
              </a:pPr>
              <a:endParaRPr lang="en-US"/>
            </a:p>
          </p:txBody>
        </p:sp>
        <p:sp>
          <p:nvSpPr>
            <p:cNvPr id="37972" name="Freeform 36"/>
            <p:cNvSpPr>
              <a:spLocks/>
            </p:cNvSpPr>
            <p:nvPr/>
          </p:nvSpPr>
          <p:spPr bwMode="auto">
            <a:xfrm>
              <a:off x="4917" y="2710"/>
              <a:ext cx="113" cy="1114"/>
            </a:xfrm>
            <a:custGeom>
              <a:avLst/>
              <a:gdLst>
                <a:gd name="T0" fmla="*/ 0 w 152"/>
                <a:gd name="T1" fmla="*/ 0 h 1893"/>
                <a:gd name="T2" fmla="*/ 7 w 152"/>
                <a:gd name="T3" fmla="*/ 2 h 1893"/>
                <a:gd name="T4" fmla="*/ 1 w 152"/>
                <a:gd name="T5" fmla="*/ 4 h 1893"/>
                <a:gd name="T6" fmla="*/ 6 w 152"/>
                <a:gd name="T7" fmla="*/ 5 h 1893"/>
                <a:gd name="T8" fmla="*/ 1 w 152"/>
                <a:gd name="T9" fmla="*/ 7 h 1893"/>
                <a:gd name="T10" fmla="*/ 7 w 152"/>
                <a:gd name="T11" fmla="*/ 9 h 1893"/>
                <a:gd name="T12" fmla="*/ 4 w 152"/>
                <a:gd name="T13" fmla="*/ 9 h 1893"/>
                <a:gd name="T14" fmla="*/ 0 60000 65536"/>
                <a:gd name="T15" fmla="*/ 0 60000 65536"/>
                <a:gd name="T16" fmla="*/ 0 60000 65536"/>
                <a:gd name="T17" fmla="*/ 0 60000 65536"/>
                <a:gd name="T18" fmla="*/ 0 60000 65536"/>
                <a:gd name="T19" fmla="*/ 0 60000 65536"/>
                <a:gd name="T20" fmla="*/ 0 60000 65536"/>
                <a:gd name="T21" fmla="*/ 0 w 152"/>
                <a:gd name="T22" fmla="*/ 0 h 1893"/>
                <a:gd name="T23" fmla="*/ 152 w 152"/>
                <a:gd name="T24" fmla="*/ 1893 h 18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2" h="1893">
                  <a:moveTo>
                    <a:pt x="0" y="0"/>
                  </a:moveTo>
                  <a:cubicBezTo>
                    <a:pt x="72" y="119"/>
                    <a:pt x="144" y="238"/>
                    <a:pt x="148" y="357"/>
                  </a:cubicBezTo>
                  <a:cubicBezTo>
                    <a:pt x="152" y="476"/>
                    <a:pt x="27" y="585"/>
                    <a:pt x="22" y="713"/>
                  </a:cubicBezTo>
                  <a:cubicBezTo>
                    <a:pt x="17" y="841"/>
                    <a:pt x="122" y="1003"/>
                    <a:pt x="120" y="1125"/>
                  </a:cubicBezTo>
                  <a:cubicBezTo>
                    <a:pt x="118" y="1247"/>
                    <a:pt x="10" y="1349"/>
                    <a:pt x="11" y="1448"/>
                  </a:cubicBezTo>
                  <a:cubicBezTo>
                    <a:pt x="12" y="1547"/>
                    <a:pt x="116" y="1643"/>
                    <a:pt x="126" y="1717"/>
                  </a:cubicBezTo>
                  <a:cubicBezTo>
                    <a:pt x="136" y="1791"/>
                    <a:pt x="81" y="1864"/>
                    <a:pt x="71" y="1893"/>
                  </a:cubicBezTo>
                </a:path>
              </a:pathLst>
            </a:custGeom>
            <a:grpFill/>
            <a:ln w="9360">
              <a:solidFill>
                <a:srgbClr val="000000"/>
              </a:solidFill>
              <a:round/>
              <a:headEnd/>
              <a:tailEnd type="triangle" w="med" len="med"/>
            </a:ln>
          </p:spPr>
          <p:txBody>
            <a:bodyPr wrap="none" anchor="ctr"/>
            <a:lstStyle/>
            <a:p>
              <a:pPr>
                <a:defRPr/>
              </a:pPr>
              <a:endParaRPr lang="en-US"/>
            </a:p>
          </p:txBody>
        </p:sp>
      </p:grpSp>
      <p:sp>
        <p:nvSpPr>
          <p:cNvPr id="37899" name="Text Box 37"/>
          <p:cNvSpPr txBox="1">
            <a:spLocks noChangeArrowheads="1"/>
          </p:cNvSpPr>
          <p:nvPr/>
        </p:nvSpPr>
        <p:spPr bwMode="auto">
          <a:xfrm>
            <a:off x="6629400" y="4797425"/>
            <a:ext cx="2209800" cy="649288"/>
          </a:xfrm>
          <a:prstGeom prst="rect">
            <a:avLst/>
          </a:prstGeom>
          <a:solidFill>
            <a:srgbClr val="000000"/>
          </a:solidFill>
          <a:ln w="25560">
            <a:solidFill>
              <a:srgbClr val="000000"/>
            </a:solidFill>
            <a:miter lim="800000"/>
            <a:headEnd/>
            <a:tailEnd/>
          </a:ln>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Clr>
                <a:srgbClr val="FFFFFF"/>
              </a:buClr>
              <a:buFont typeface="Courier New" pitchFamily="49" charset="0"/>
              <a:buNone/>
            </a:pPr>
            <a:r>
              <a:rPr lang="en-US" sz="900" b="1">
                <a:solidFill>
                  <a:srgbClr val="FFFFFF"/>
                </a:solidFill>
                <a:latin typeface="Courier New" pitchFamily="49" charset="0"/>
              </a:rPr>
              <a:t>…</a:t>
            </a:r>
          </a:p>
          <a:p>
            <a:pPr eaLnBrk="1" hangingPunct="1">
              <a:buClr>
                <a:srgbClr val="FFFFFF"/>
              </a:buClr>
              <a:buFont typeface="Courier New" pitchFamily="49" charset="0"/>
              <a:buNone/>
            </a:pPr>
            <a:r>
              <a:rPr lang="en-US" sz="900" b="1">
                <a:solidFill>
                  <a:srgbClr val="FFFFFF"/>
                </a:solidFill>
                <a:latin typeface="Courier New" pitchFamily="49" charset="0"/>
              </a:rPr>
              <a:t>int id = get_global_id(0);</a:t>
            </a:r>
          </a:p>
          <a:p>
            <a:pPr eaLnBrk="1" hangingPunct="1">
              <a:buClr>
                <a:srgbClr val="FFFFFF"/>
              </a:buClr>
              <a:buFont typeface="Courier New" pitchFamily="49" charset="0"/>
              <a:buNone/>
            </a:pPr>
            <a:r>
              <a:rPr lang="en-US" sz="900" b="1">
                <a:solidFill>
                  <a:srgbClr val="FFFFFF"/>
                </a:solidFill>
                <a:latin typeface="Courier New" pitchFamily="49" charset="0"/>
              </a:rPr>
              <a:t>result[id] = a[id] + b [id];</a:t>
            </a:r>
          </a:p>
          <a:p>
            <a:pPr eaLnBrk="1" hangingPunct="1">
              <a:buClr>
                <a:srgbClr val="FFFFFF"/>
              </a:buClr>
              <a:buFont typeface="Courier New" pitchFamily="49" charset="0"/>
              <a:buNone/>
            </a:pPr>
            <a:r>
              <a:rPr lang="en-US" sz="900" b="1">
                <a:solidFill>
                  <a:srgbClr val="FFFFFF"/>
                </a:solidFill>
                <a:latin typeface="Courier New" pitchFamily="49" charset="0"/>
              </a:rPr>
              <a:t>…</a:t>
            </a:r>
          </a:p>
        </p:txBody>
      </p:sp>
      <p:sp>
        <p:nvSpPr>
          <p:cNvPr id="37900" name="Text Box 38"/>
          <p:cNvSpPr txBox="1">
            <a:spLocks noChangeArrowheads="1"/>
          </p:cNvSpPr>
          <p:nvPr/>
        </p:nvSpPr>
        <p:spPr bwMode="auto">
          <a:xfrm>
            <a:off x="6858000" y="3657600"/>
            <a:ext cx="1216025" cy="30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Palatino" pitchFamily="18" charset="0"/>
              </a:defRPr>
            </a:lvl9pPr>
          </a:lstStyle>
          <a:p>
            <a:pPr eaLnBrk="1" hangingPunct="1">
              <a:buFont typeface="Arial" pitchFamily="34" charset="0"/>
              <a:buNone/>
            </a:pPr>
            <a:r>
              <a:rPr lang="en-US" sz="1400">
                <a:solidFill>
                  <a:srgbClr val="000000"/>
                </a:solidFill>
                <a:latin typeface="Arial" pitchFamily="34" charset="0"/>
              </a:rPr>
              <a:t>work group 7</a:t>
            </a:r>
          </a:p>
        </p:txBody>
      </p:sp>
      <p:sp>
        <p:nvSpPr>
          <p:cNvPr id="37901" name="Rectangle 39"/>
          <p:cNvSpPr>
            <a:spLocks noChangeArrowheads="1"/>
          </p:cNvSpPr>
          <p:nvPr/>
        </p:nvSpPr>
        <p:spPr bwMode="auto">
          <a:xfrm>
            <a:off x="7724775" y="274638"/>
            <a:ext cx="1419225" cy="579437"/>
          </a:xfrm>
          <a:prstGeom prst="rect">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3563" name="Rectangle 40"/>
          <p:cNvSpPr>
            <a:spLocks noGrp="1" noChangeArrowheads="1"/>
          </p:cNvSpPr>
          <p:nvPr>
            <p:ph type="title"/>
          </p:nvPr>
        </p:nvSpPr>
        <p:spPr>
          <a:xfrm>
            <a:off x="381000" y="212725"/>
            <a:ext cx="8610600" cy="703263"/>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smtClean="0"/>
              <a:t>Work Groups: Scalable Cooperation</a:t>
            </a:r>
          </a:p>
        </p:txBody>
      </p:sp>
      <p:sp>
        <p:nvSpPr>
          <p:cNvPr id="23564" name="Rectangle 41"/>
          <p:cNvSpPr>
            <a:spLocks noGrp="1" noChangeArrowheads="1"/>
          </p:cNvSpPr>
          <p:nvPr>
            <p:ph type="body" idx="1"/>
          </p:nvPr>
        </p:nvSpPr>
        <p:spPr>
          <a:xfrm>
            <a:off x="533400" y="1295400"/>
            <a:ext cx="8610600" cy="2057400"/>
          </a:xfrm>
        </p:spPr>
        <p:txBody>
          <a:bodyPr/>
          <a:lstStyle/>
          <a:p>
            <a:pPr marL="457200" indent="-457200" eaLnBrk="1" hangingPunct="1">
              <a:tabLst>
                <a:tab pos="1027113" algn="l"/>
                <a:tab pos="1941513" algn="l"/>
                <a:tab pos="2855913" algn="l"/>
                <a:tab pos="3770313" algn="l"/>
                <a:tab pos="4684713" algn="l"/>
                <a:tab pos="5599113" algn="l"/>
                <a:tab pos="6513513" algn="l"/>
                <a:tab pos="7427913" algn="l"/>
                <a:tab pos="8342313" algn="l"/>
                <a:tab pos="9256713" algn="l"/>
                <a:tab pos="10171113" algn="l"/>
              </a:tabLst>
              <a:defRPr/>
            </a:pPr>
            <a:r>
              <a:rPr lang="en-US" sz="2800" dirty="0" smtClean="0"/>
              <a:t>Divide monolithic work item array into work groups</a:t>
            </a:r>
          </a:p>
          <a:p>
            <a:pPr marL="973138" lvl="1" indent="-401638" eaLnBrk="1" hangingPunct="1">
              <a:tabLst>
                <a:tab pos="1027113" algn="l"/>
                <a:tab pos="1941513" algn="l"/>
                <a:tab pos="2855913" algn="l"/>
                <a:tab pos="3770313" algn="l"/>
                <a:tab pos="4684713" algn="l"/>
                <a:tab pos="5599113" algn="l"/>
                <a:tab pos="6513513" algn="l"/>
                <a:tab pos="7427913" algn="l"/>
                <a:tab pos="8342313" algn="l"/>
                <a:tab pos="9256713" algn="l"/>
                <a:tab pos="10171113" algn="l"/>
              </a:tabLst>
              <a:defRPr/>
            </a:pPr>
            <a:r>
              <a:rPr lang="en-US" sz="2400" dirty="0" smtClean="0"/>
              <a:t>Work items within a work group cooperate via </a:t>
            </a:r>
            <a:r>
              <a:rPr lang="en-US" sz="2400" b="1" dirty="0" smtClean="0">
                <a:solidFill>
                  <a:srgbClr val="3333CC"/>
                </a:solidFill>
              </a:rPr>
              <a:t>shared memory, atomic operations </a:t>
            </a:r>
            <a:r>
              <a:rPr lang="en-US" sz="2400" dirty="0" smtClean="0"/>
              <a:t>and </a:t>
            </a:r>
            <a:r>
              <a:rPr lang="en-US" sz="2400" b="1" dirty="0" smtClean="0">
                <a:solidFill>
                  <a:srgbClr val="3333CC"/>
                </a:solidFill>
              </a:rPr>
              <a:t>barrier synchronization</a:t>
            </a:r>
          </a:p>
          <a:p>
            <a:pPr marL="973138" lvl="1" indent="-401638" eaLnBrk="1" hangingPunct="1">
              <a:tabLst>
                <a:tab pos="1027113" algn="l"/>
                <a:tab pos="1941513" algn="l"/>
                <a:tab pos="2855913" algn="l"/>
                <a:tab pos="3770313" algn="l"/>
                <a:tab pos="4684713" algn="l"/>
                <a:tab pos="5599113" algn="l"/>
                <a:tab pos="6513513" algn="l"/>
                <a:tab pos="7427913" algn="l"/>
                <a:tab pos="8342313" algn="l"/>
                <a:tab pos="9256713" algn="l"/>
                <a:tab pos="10171113" algn="l"/>
              </a:tabLst>
              <a:defRPr/>
            </a:pPr>
            <a:r>
              <a:rPr lang="en-US" sz="2400" dirty="0" smtClean="0"/>
              <a:t>Work items in different work groups cannot cooperate</a:t>
            </a:r>
          </a:p>
        </p:txBody>
      </p:sp>
      <p:grpSp>
        <p:nvGrpSpPr>
          <p:cNvPr id="37904" name="Group 42"/>
          <p:cNvGrpSpPr>
            <a:grpSpLocks/>
          </p:cNvGrpSpPr>
          <p:nvPr/>
        </p:nvGrpSpPr>
        <p:grpSpPr bwMode="auto">
          <a:xfrm>
            <a:off x="1447800" y="4038600"/>
            <a:ext cx="2133600" cy="228600"/>
            <a:chOff x="1033" y="2544"/>
            <a:chExt cx="982" cy="133"/>
          </a:xfrm>
        </p:grpSpPr>
        <p:sp>
          <p:nvSpPr>
            <p:cNvPr id="37946" name="Rectangle 43"/>
            <p:cNvSpPr>
              <a:spLocks noChangeArrowheads="1"/>
            </p:cNvSpPr>
            <p:nvPr/>
          </p:nvSpPr>
          <p:spPr bwMode="auto">
            <a:xfrm>
              <a:off x="1893" y="2544"/>
              <a:ext cx="12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2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800">
                  <a:solidFill>
                    <a:srgbClr val="000000"/>
                  </a:solidFill>
                  <a:latin typeface="Arial" pitchFamily="34" charset="0"/>
                </a:rPr>
                <a:t>7</a:t>
              </a:r>
            </a:p>
          </p:txBody>
        </p:sp>
        <p:sp>
          <p:nvSpPr>
            <p:cNvPr id="37947" name="Rectangle 44"/>
            <p:cNvSpPr>
              <a:spLocks noChangeArrowheads="1"/>
            </p:cNvSpPr>
            <p:nvPr/>
          </p:nvSpPr>
          <p:spPr bwMode="auto">
            <a:xfrm>
              <a:off x="1771" y="2544"/>
              <a:ext cx="12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2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800">
                  <a:solidFill>
                    <a:srgbClr val="000000"/>
                  </a:solidFill>
                  <a:latin typeface="Arial" pitchFamily="34" charset="0"/>
                </a:rPr>
                <a:t>6</a:t>
              </a:r>
            </a:p>
          </p:txBody>
        </p:sp>
        <p:sp>
          <p:nvSpPr>
            <p:cNvPr id="37948" name="Rectangle 45"/>
            <p:cNvSpPr>
              <a:spLocks noChangeArrowheads="1"/>
            </p:cNvSpPr>
            <p:nvPr/>
          </p:nvSpPr>
          <p:spPr bwMode="auto">
            <a:xfrm>
              <a:off x="1648" y="2544"/>
              <a:ext cx="12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2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800">
                  <a:solidFill>
                    <a:srgbClr val="000000"/>
                  </a:solidFill>
                  <a:latin typeface="Arial" pitchFamily="34" charset="0"/>
                </a:rPr>
                <a:t>5</a:t>
              </a:r>
            </a:p>
          </p:txBody>
        </p:sp>
        <p:sp>
          <p:nvSpPr>
            <p:cNvPr id="37949" name="Rectangle 46"/>
            <p:cNvSpPr>
              <a:spLocks noChangeArrowheads="1"/>
            </p:cNvSpPr>
            <p:nvPr/>
          </p:nvSpPr>
          <p:spPr bwMode="auto">
            <a:xfrm>
              <a:off x="1525" y="2544"/>
              <a:ext cx="12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2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800">
                  <a:solidFill>
                    <a:srgbClr val="000000"/>
                  </a:solidFill>
                  <a:latin typeface="Arial" pitchFamily="34" charset="0"/>
                </a:rPr>
                <a:t>4</a:t>
              </a:r>
            </a:p>
          </p:txBody>
        </p:sp>
        <p:sp>
          <p:nvSpPr>
            <p:cNvPr id="37950" name="Rectangle 47"/>
            <p:cNvSpPr>
              <a:spLocks noChangeArrowheads="1"/>
            </p:cNvSpPr>
            <p:nvPr/>
          </p:nvSpPr>
          <p:spPr bwMode="auto">
            <a:xfrm>
              <a:off x="1401" y="2544"/>
              <a:ext cx="124"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2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800">
                  <a:solidFill>
                    <a:srgbClr val="000000"/>
                  </a:solidFill>
                  <a:latin typeface="Arial" pitchFamily="34" charset="0"/>
                </a:rPr>
                <a:t>3</a:t>
              </a:r>
            </a:p>
          </p:txBody>
        </p:sp>
        <p:sp>
          <p:nvSpPr>
            <p:cNvPr id="37951" name="Rectangle 48"/>
            <p:cNvSpPr>
              <a:spLocks noChangeArrowheads="1"/>
            </p:cNvSpPr>
            <p:nvPr/>
          </p:nvSpPr>
          <p:spPr bwMode="auto">
            <a:xfrm>
              <a:off x="1279" y="2544"/>
              <a:ext cx="12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2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800">
                  <a:solidFill>
                    <a:srgbClr val="000000"/>
                  </a:solidFill>
                  <a:latin typeface="Arial" pitchFamily="34" charset="0"/>
                </a:rPr>
                <a:t>2</a:t>
              </a:r>
            </a:p>
          </p:txBody>
        </p:sp>
        <p:sp>
          <p:nvSpPr>
            <p:cNvPr id="37952" name="Rectangle 49"/>
            <p:cNvSpPr>
              <a:spLocks noChangeArrowheads="1"/>
            </p:cNvSpPr>
            <p:nvPr/>
          </p:nvSpPr>
          <p:spPr bwMode="auto">
            <a:xfrm>
              <a:off x="1156" y="2544"/>
              <a:ext cx="12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2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800">
                  <a:solidFill>
                    <a:srgbClr val="000000"/>
                  </a:solidFill>
                  <a:latin typeface="Arial" pitchFamily="34" charset="0"/>
                </a:rPr>
                <a:t>1</a:t>
              </a:r>
            </a:p>
          </p:txBody>
        </p:sp>
        <p:sp>
          <p:nvSpPr>
            <p:cNvPr id="37953" name="Rectangle 50"/>
            <p:cNvSpPr>
              <a:spLocks noChangeArrowheads="1"/>
            </p:cNvSpPr>
            <p:nvPr/>
          </p:nvSpPr>
          <p:spPr bwMode="auto">
            <a:xfrm>
              <a:off x="1033" y="2544"/>
              <a:ext cx="12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2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800">
                  <a:solidFill>
                    <a:srgbClr val="000000"/>
                  </a:solidFill>
                  <a:latin typeface="Arial" pitchFamily="34" charset="0"/>
                </a:rPr>
                <a:t>0</a:t>
              </a:r>
            </a:p>
          </p:txBody>
        </p:sp>
        <p:sp>
          <p:nvSpPr>
            <p:cNvPr id="37954" name="Line 51"/>
            <p:cNvSpPr>
              <a:spLocks noChangeShapeType="1"/>
            </p:cNvSpPr>
            <p:nvPr/>
          </p:nvSpPr>
          <p:spPr bwMode="auto">
            <a:xfrm>
              <a:off x="1033" y="2544"/>
              <a:ext cx="983" cy="1"/>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55" name="Line 52"/>
            <p:cNvSpPr>
              <a:spLocks noChangeShapeType="1"/>
            </p:cNvSpPr>
            <p:nvPr/>
          </p:nvSpPr>
          <p:spPr bwMode="auto">
            <a:xfrm>
              <a:off x="1033" y="2678"/>
              <a:ext cx="983" cy="1"/>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56" name="Line 53"/>
            <p:cNvSpPr>
              <a:spLocks noChangeShapeType="1"/>
            </p:cNvSpPr>
            <p:nvPr/>
          </p:nvSpPr>
          <p:spPr bwMode="auto">
            <a:xfrm>
              <a:off x="1033" y="2544"/>
              <a:ext cx="1" cy="134"/>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57" name="Line 54"/>
            <p:cNvSpPr>
              <a:spLocks noChangeShapeType="1"/>
            </p:cNvSpPr>
            <p:nvPr/>
          </p:nvSpPr>
          <p:spPr bwMode="auto">
            <a:xfrm>
              <a:off x="1156" y="2544"/>
              <a:ext cx="1" cy="134"/>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58" name="Line 55"/>
            <p:cNvSpPr>
              <a:spLocks noChangeShapeType="1"/>
            </p:cNvSpPr>
            <p:nvPr/>
          </p:nvSpPr>
          <p:spPr bwMode="auto">
            <a:xfrm>
              <a:off x="1279" y="2544"/>
              <a:ext cx="1" cy="134"/>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59" name="Line 56"/>
            <p:cNvSpPr>
              <a:spLocks noChangeShapeType="1"/>
            </p:cNvSpPr>
            <p:nvPr/>
          </p:nvSpPr>
          <p:spPr bwMode="auto">
            <a:xfrm>
              <a:off x="1401" y="2544"/>
              <a:ext cx="1" cy="134"/>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60" name="Line 57"/>
            <p:cNvSpPr>
              <a:spLocks noChangeShapeType="1"/>
            </p:cNvSpPr>
            <p:nvPr/>
          </p:nvSpPr>
          <p:spPr bwMode="auto">
            <a:xfrm>
              <a:off x="1525" y="2544"/>
              <a:ext cx="1" cy="134"/>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61" name="Line 58"/>
            <p:cNvSpPr>
              <a:spLocks noChangeShapeType="1"/>
            </p:cNvSpPr>
            <p:nvPr/>
          </p:nvSpPr>
          <p:spPr bwMode="auto">
            <a:xfrm>
              <a:off x="1648" y="2544"/>
              <a:ext cx="1" cy="134"/>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62" name="Line 59"/>
            <p:cNvSpPr>
              <a:spLocks noChangeShapeType="1"/>
            </p:cNvSpPr>
            <p:nvPr/>
          </p:nvSpPr>
          <p:spPr bwMode="auto">
            <a:xfrm>
              <a:off x="1771" y="2544"/>
              <a:ext cx="1" cy="134"/>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63" name="Line 60"/>
            <p:cNvSpPr>
              <a:spLocks noChangeShapeType="1"/>
            </p:cNvSpPr>
            <p:nvPr/>
          </p:nvSpPr>
          <p:spPr bwMode="auto">
            <a:xfrm>
              <a:off x="1893" y="2544"/>
              <a:ext cx="1" cy="134"/>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64" name="Line 61"/>
            <p:cNvSpPr>
              <a:spLocks noChangeShapeType="1"/>
            </p:cNvSpPr>
            <p:nvPr/>
          </p:nvSpPr>
          <p:spPr bwMode="auto">
            <a:xfrm>
              <a:off x="2016" y="2544"/>
              <a:ext cx="1" cy="134"/>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7905" name="Group 62"/>
          <p:cNvGrpSpPr>
            <a:grpSpLocks/>
          </p:cNvGrpSpPr>
          <p:nvPr/>
        </p:nvGrpSpPr>
        <p:grpSpPr bwMode="auto">
          <a:xfrm>
            <a:off x="3798888" y="4038600"/>
            <a:ext cx="2373312" cy="228600"/>
            <a:chOff x="2393" y="2544"/>
            <a:chExt cx="982" cy="133"/>
          </a:xfrm>
        </p:grpSpPr>
        <p:sp>
          <p:nvSpPr>
            <p:cNvPr id="37927" name="Rectangle 63"/>
            <p:cNvSpPr>
              <a:spLocks noChangeArrowheads="1"/>
            </p:cNvSpPr>
            <p:nvPr/>
          </p:nvSpPr>
          <p:spPr bwMode="auto">
            <a:xfrm>
              <a:off x="3253" y="2544"/>
              <a:ext cx="12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2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800">
                  <a:solidFill>
                    <a:srgbClr val="000000"/>
                  </a:solidFill>
                  <a:latin typeface="Arial" pitchFamily="34" charset="0"/>
                </a:rPr>
                <a:t>15</a:t>
              </a:r>
            </a:p>
          </p:txBody>
        </p:sp>
        <p:sp>
          <p:nvSpPr>
            <p:cNvPr id="37928" name="Rectangle 64"/>
            <p:cNvSpPr>
              <a:spLocks noChangeArrowheads="1"/>
            </p:cNvSpPr>
            <p:nvPr/>
          </p:nvSpPr>
          <p:spPr bwMode="auto">
            <a:xfrm>
              <a:off x="3131" y="2544"/>
              <a:ext cx="12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2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800">
                  <a:solidFill>
                    <a:srgbClr val="000000"/>
                  </a:solidFill>
                  <a:latin typeface="Arial" pitchFamily="34" charset="0"/>
                </a:rPr>
                <a:t>14</a:t>
              </a:r>
            </a:p>
          </p:txBody>
        </p:sp>
        <p:sp>
          <p:nvSpPr>
            <p:cNvPr id="37929" name="Rectangle 65"/>
            <p:cNvSpPr>
              <a:spLocks noChangeArrowheads="1"/>
            </p:cNvSpPr>
            <p:nvPr/>
          </p:nvSpPr>
          <p:spPr bwMode="auto">
            <a:xfrm>
              <a:off x="3008" y="2544"/>
              <a:ext cx="12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2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800">
                  <a:solidFill>
                    <a:srgbClr val="000000"/>
                  </a:solidFill>
                  <a:latin typeface="Arial" pitchFamily="34" charset="0"/>
                </a:rPr>
                <a:t>13</a:t>
              </a:r>
            </a:p>
          </p:txBody>
        </p:sp>
        <p:sp>
          <p:nvSpPr>
            <p:cNvPr id="37930" name="Rectangle 66"/>
            <p:cNvSpPr>
              <a:spLocks noChangeArrowheads="1"/>
            </p:cNvSpPr>
            <p:nvPr/>
          </p:nvSpPr>
          <p:spPr bwMode="auto">
            <a:xfrm>
              <a:off x="2885" y="2544"/>
              <a:ext cx="12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2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800">
                  <a:solidFill>
                    <a:srgbClr val="000000"/>
                  </a:solidFill>
                  <a:latin typeface="Arial" pitchFamily="34" charset="0"/>
                </a:rPr>
                <a:t>12</a:t>
              </a:r>
            </a:p>
          </p:txBody>
        </p:sp>
        <p:sp>
          <p:nvSpPr>
            <p:cNvPr id="37931" name="Rectangle 67"/>
            <p:cNvSpPr>
              <a:spLocks noChangeArrowheads="1"/>
            </p:cNvSpPr>
            <p:nvPr/>
          </p:nvSpPr>
          <p:spPr bwMode="auto">
            <a:xfrm>
              <a:off x="2761" y="2544"/>
              <a:ext cx="124"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2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800">
                  <a:solidFill>
                    <a:srgbClr val="000000"/>
                  </a:solidFill>
                  <a:latin typeface="Arial" pitchFamily="34" charset="0"/>
                </a:rPr>
                <a:t>11</a:t>
              </a:r>
            </a:p>
          </p:txBody>
        </p:sp>
        <p:sp>
          <p:nvSpPr>
            <p:cNvPr id="37932" name="Rectangle 68"/>
            <p:cNvSpPr>
              <a:spLocks noChangeArrowheads="1"/>
            </p:cNvSpPr>
            <p:nvPr/>
          </p:nvSpPr>
          <p:spPr bwMode="auto">
            <a:xfrm>
              <a:off x="2639" y="2544"/>
              <a:ext cx="12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2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800">
                  <a:solidFill>
                    <a:srgbClr val="000000"/>
                  </a:solidFill>
                  <a:latin typeface="Arial" pitchFamily="34" charset="0"/>
                </a:rPr>
                <a:t>10</a:t>
              </a:r>
            </a:p>
          </p:txBody>
        </p:sp>
        <p:sp>
          <p:nvSpPr>
            <p:cNvPr id="37933" name="Rectangle 69"/>
            <p:cNvSpPr>
              <a:spLocks noChangeArrowheads="1"/>
            </p:cNvSpPr>
            <p:nvPr/>
          </p:nvSpPr>
          <p:spPr bwMode="auto">
            <a:xfrm>
              <a:off x="2516" y="2544"/>
              <a:ext cx="12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2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800">
                  <a:solidFill>
                    <a:srgbClr val="000000"/>
                  </a:solidFill>
                  <a:latin typeface="Arial" pitchFamily="34" charset="0"/>
                </a:rPr>
                <a:t>9</a:t>
              </a:r>
            </a:p>
          </p:txBody>
        </p:sp>
        <p:sp>
          <p:nvSpPr>
            <p:cNvPr id="37934" name="Rectangle 70"/>
            <p:cNvSpPr>
              <a:spLocks noChangeArrowheads="1"/>
            </p:cNvSpPr>
            <p:nvPr/>
          </p:nvSpPr>
          <p:spPr bwMode="auto">
            <a:xfrm>
              <a:off x="2393" y="2544"/>
              <a:ext cx="12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2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800">
                  <a:solidFill>
                    <a:srgbClr val="000000"/>
                  </a:solidFill>
                  <a:latin typeface="Arial" pitchFamily="34" charset="0"/>
                </a:rPr>
                <a:t>8</a:t>
              </a:r>
            </a:p>
          </p:txBody>
        </p:sp>
        <p:sp>
          <p:nvSpPr>
            <p:cNvPr id="37935" name="Line 71"/>
            <p:cNvSpPr>
              <a:spLocks noChangeShapeType="1"/>
            </p:cNvSpPr>
            <p:nvPr/>
          </p:nvSpPr>
          <p:spPr bwMode="auto">
            <a:xfrm>
              <a:off x="2393" y="2544"/>
              <a:ext cx="983" cy="1"/>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36" name="Line 72"/>
            <p:cNvSpPr>
              <a:spLocks noChangeShapeType="1"/>
            </p:cNvSpPr>
            <p:nvPr/>
          </p:nvSpPr>
          <p:spPr bwMode="auto">
            <a:xfrm>
              <a:off x="2393" y="2678"/>
              <a:ext cx="983" cy="1"/>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37" name="Line 73"/>
            <p:cNvSpPr>
              <a:spLocks noChangeShapeType="1"/>
            </p:cNvSpPr>
            <p:nvPr/>
          </p:nvSpPr>
          <p:spPr bwMode="auto">
            <a:xfrm>
              <a:off x="2393" y="2544"/>
              <a:ext cx="1" cy="134"/>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38" name="Line 74"/>
            <p:cNvSpPr>
              <a:spLocks noChangeShapeType="1"/>
            </p:cNvSpPr>
            <p:nvPr/>
          </p:nvSpPr>
          <p:spPr bwMode="auto">
            <a:xfrm>
              <a:off x="2516" y="2544"/>
              <a:ext cx="1" cy="134"/>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39" name="Line 75"/>
            <p:cNvSpPr>
              <a:spLocks noChangeShapeType="1"/>
            </p:cNvSpPr>
            <p:nvPr/>
          </p:nvSpPr>
          <p:spPr bwMode="auto">
            <a:xfrm>
              <a:off x="2639" y="2544"/>
              <a:ext cx="1" cy="134"/>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40" name="Line 76"/>
            <p:cNvSpPr>
              <a:spLocks noChangeShapeType="1"/>
            </p:cNvSpPr>
            <p:nvPr/>
          </p:nvSpPr>
          <p:spPr bwMode="auto">
            <a:xfrm>
              <a:off x="2761" y="2544"/>
              <a:ext cx="1" cy="134"/>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41" name="Line 77"/>
            <p:cNvSpPr>
              <a:spLocks noChangeShapeType="1"/>
            </p:cNvSpPr>
            <p:nvPr/>
          </p:nvSpPr>
          <p:spPr bwMode="auto">
            <a:xfrm>
              <a:off x="2885" y="2544"/>
              <a:ext cx="1" cy="134"/>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42" name="Line 78"/>
            <p:cNvSpPr>
              <a:spLocks noChangeShapeType="1"/>
            </p:cNvSpPr>
            <p:nvPr/>
          </p:nvSpPr>
          <p:spPr bwMode="auto">
            <a:xfrm>
              <a:off x="3008" y="2544"/>
              <a:ext cx="1" cy="134"/>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43" name="Line 79"/>
            <p:cNvSpPr>
              <a:spLocks noChangeShapeType="1"/>
            </p:cNvSpPr>
            <p:nvPr/>
          </p:nvSpPr>
          <p:spPr bwMode="auto">
            <a:xfrm>
              <a:off x="3131" y="2544"/>
              <a:ext cx="1" cy="134"/>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44" name="Line 80"/>
            <p:cNvSpPr>
              <a:spLocks noChangeShapeType="1"/>
            </p:cNvSpPr>
            <p:nvPr/>
          </p:nvSpPr>
          <p:spPr bwMode="auto">
            <a:xfrm>
              <a:off x="3253" y="2544"/>
              <a:ext cx="1" cy="134"/>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45" name="Line 81"/>
            <p:cNvSpPr>
              <a:spLocks noChangeShapeType="1"/>
            </p:cNvSpPr>
            <p:nvPr/>
          </p:nvSpPr>
          <p:spPr bwMode="auto">
            <a:xfrm>
              <a:off x="3376" y="2544"/>
              <a:ext cx="1" cy="134"/>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7906" name="Group 82"/>
          <p:cNvGrpSpPr>
            <a:grpSpLocks/>
          </p:cNvGrpSpPr>
          <p:nvPr/>
        </p:nvGrpSpPr>
        <p:grpSpPr bwMode="auto">
          <a:xfrm>
            <a:off x="6553200" y="4038600"/>
            <a:ext cx="2443163" cy="231775"/>
            <a:chOff x="4116" y="2514"/>
            <a:chExt cx="984" cy="166"/>
          </a:xfrm>
        </p:grpSpPr>
        <p:sp>
          <p:nvSpPr>
            <p:cNvPr id="37908" name="Rectangle 83"/>
            <p:cNvSpPr>
              <a:spLocks noChangeArrowheads="1"/>
            </p:cNvSpPr>
            <p:nvPr/>
          </p:nvSpPr>
          <p:spPr bwMode="auto">
            <a:xfrm>
              <a:off x="4976" y="2545"/>
              <a:ext cx="12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2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800">
                  <a:solidFill>
                    <a:srgbClr val="000000"/>
                  </a:solidFill>
                  <a:latin typeface="Arial" pitchFamily="34" charset="0"/>
                </a:rPr>
                <a:t>63</a:t>
              </a:r>
            </a:p>
          </p:txBody>
        </p:sp>
        <p:sp>
          <p:nvSpPr>
            <p:cNvPr id="37909" name="Rectangle 84"/>
            <p:cNvSpPr>
              <a:spLocks noChangeArrowheads="1"/>
            </p:cNvSpPr>
            <p:nvPr/>
          </p:nvSpPr>
          <p:spPr bwMode="auto">
            <a:xfrm>
              <a:off x="4854" y="2545"/>
              <a:ext cx="12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2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800">
                  <a:solidFill>
                    <a:srgbClr val="000000"/>
                  </a:solidFill>
                  <a:latin typeface="Arial" pitchFamily="34" charset="0"/>
                </a:rPr>
                <a:t>62</a:t>
              </a:r>
            </a:p>
          </p:txBody>
        </p:sp>
        <p:sp>
          <p:nvSpPr>
            <p:cNvPr id="37910" name="Rectangle 85"/>
            <p:cNvSpPr>
              <a:spLocks noChangeArrowheads="1"/>
            </p:cNvSpPr>
            <p:nvPr/>
          </p:nvSpPr>
          <p:spPr bwMode="auto">
            <a:xfrm>
              <a:off x="4731" y="2545"/>
              <a:ext cx="12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2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800">
                  <a:solidFill>
                    <a:srgbClr val="000000"/>
                  </a:solidFill>
                  <a:latin typeface="Arial" pitchFamily="34" charset="0"/>
                </a:rPr>
                <a:t>61</a:t>
              </a:r>
            </a:p>
          </p:txBody>
        </p:sp>
        <p:sp>
          <p:nvSpPr>
            <p:cNvPr id="37911" name="Rectangle 86"/>
            <p:cNvSpPr>
              <a:spLocks noChangeArrowheads="1"/>
            </p:cNvSpPr>
            <p:nvPr/>
          </p:nvSpPr>
          <p:spPr bwMode="auto">
            <a:xfrm>
              <a:off x="4608" y="2545"/>
              <a:ext cx="12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2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800">
                  <a:solidFill>
                    <a:srgbClr val="000000"/>
                  </a:solidFill>
                  <a:latin typeface="Arial" pitchFamily="34" charset="0"/>
                </a:rPr>
                <a:t>60</a:t>
              </a:r>
            </a:p>
          </p:txBody>
        </p:sp>
        <p:sp>
          <p:nvSpPr>
            <p:cNvPr id="37912" name="Rectangle 87"/>
            <p:cNvSpPr>
              <a:spLocks noChangeArrowheads="1"/>
            </p:cNvSpPr>
            <p:nvPr/>
          </p:nvSpPr>
          <p:spPr bwMode="auto">
            <a:xfrm>
              <a:off x="4484" y="2545"/>
              <a:ext cx="124"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2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800">
                  <a:solidFill>
                    <a:srgbClr val="000000"/>
                  </a:solidFill>
                  <a:latin typeface="Arial" pitchFamily="34" charset="0"/>
                </a:rPr>
                <a:t>59</a:t>
              </a:r>
            </a:p>
          </p:txBody>
        </p:sp>
        <p:sp>
          <p:nvSpPr>
            <p:cNvPr id="37913" name="Rectangle 88"/>
            <p:cNvSpPr>
              <a:spLocks noChangeArrowheads="1"/>
            </p:cNvSpPr>
            <p:nvPr/>
          </p:nvSpPr>
          <p:spPr bwMode="auto">
            <a:xfrm>
              <a:off x="4362" y="2545"/>
              <a:ext cx="12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2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800">
                  <a:solidFill>
                    <a:srgbClr val="000000"/>
                  </a:solidFill>
                  <a:latin typeface="Arial" pitchFamily="34" charset="0"/>
                </a:rPr>
                <a:t>58</a:t>
              </a:r>
            </a:p>
          </p:txBody>
        </p:sp>
        <p:sp>
          <p:nvSpPr>
            <p:cNvPr id="37914" name="Rectangle 89"/>
            <p:cNvSpPr>
              <a:spLocks noChangeArrowheads="1"/>
            </p:cNvSpPr>
            <p:nvPr/>
          </p:nvSpPr>
          <p:spPr bwMode="auto">
            <a:xfrm>
              <a:off x="4239" y="2545"/>
              <a:ext cx="12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2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800">
                  <a:solidFill>
                    <a:srgbClr val="000000"/>
                  </a:solidFill>
                  <a:latin typeface="Arial" pitchFamily="34" charset="0"/>
                </a:rPr>
                <a:t>57</a:t>
              </a:r>
            </a:p>
          </p:txBody>
        </p:sp>
        <p:sp>
          <p:nvSpPr>
            <p:cNvPr id="37915" name="Rectangle 90"/>
            <p:cNvSpPr>
              <a:spLocks noChangeArrowheads="1"/>
            </p:cNvSpPr>
            <p:nvPr/>
          </p:nvSpPr>
          <p:spPr bwMode="auto">
            <a:xfrm>
              <a:off x="4116" y="2545"/>
              <a:ext cx="123"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200"/>
                </a:spcBef>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800">
                  <a:solidFill>
                    <a:srgbClr val="000000"/>
                  </a:solidFill>
                  <a:latin typeface="Arial" pitchFamily="34" charset="0"/>
                </a:rPr>
                <a:t>56</a:t>
              </a:r>
            </a:p>
          </p:txBody>
        </p:sp>
        <p:sp>
          <p:nvSpPr>
            <p:cNvPr id="37916" name="Line 91"/>
            <p:cNvSpPr>
              <a:spLocks noChangeShapeType="1"/>
            </p:cNvSpPr>
            <p:nvPr/>
          </p:nvSpPr>
          <p:spPr bwMode="auto">
            <a:xfrm flipV="1">
              <a:off x="4116" y="2514"/>
              <a:ext cx="982" cy="0"/>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17" name="Line 92"/>
            <p:cNvSpPr>
              <a:spLocks noChangeShapeType="1"/>
            </p:cNvSpPr>
            <p:nvPr/>
          </p:nvSpPr>
          <p:spPr bwMode="auto">
            <a:xfrm>
              <a:off x="4116" y="2679"/>
              <a:ext cx="983" cy="1"/>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18" name="Line 93"/>
            <p:cNvSpPr>
              <a:spLocks noChangeShapeType="1"/>
            </p:cNvSpPr>
            <p:nvPr/>
          </p:nvSpPr>
          <p:spPr bwMode="auto">
            <a:xfrm>
              <a:off x="4116" y="2545"/>
              <a:ext cx="1" cy="134"/>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19" name="Line 94"/>
            <p:cNvSpPr>
              <a:spLocks noChangeShapeType="1"/>
            </p:cNvSpPr>
            <p:nvPr/>
          </p:nvSpPr>
          <p:spPr bwMode="auto">
            <a:xfrm>
              <a:off x="4239" y="2545"/>
              <a:ext cx="1" cy="134"/>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20" name="Line 95"/>
            <p:cNvSpPr>
              <a:spLocks noChangeShapeType="1"/>
            </p:cNvSpPr>
            <p:nvPr/>
          </p:nvSpPr>
          <p:spPr bwMode="auto">
            <a:xfrm>
              <a:off x="4362" y="2545"/>
              <a:ext cx="1" cy="134"/>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21" name="Line 96"/>
            <p:cNvSpPr>
              <a:spLocks noChangeShapeType="1"/>
            </p:cNvSpPr>
            <p:nvPr/>
          </p:nvSpPr>
          <p:spPr bwMode="auto">
            <a:xfrm>
              <a:off x="4484" y="2545"/>
              <a:ext cx="1" cy="134"/>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22" name="Line 97"/>
            <p:cNvSpPr>
              <a:spLocks noChangeShapeType="1"/>
            </p:cNvSpPr>
            <p:nvPr/>
          </p:nvSpPr>
          <p:spPr bwMode="auto">
            <a:xfrm>
              <a:off x="4608" y="2545"/>
              <a:ext cx="1" cy="134"/>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23" name="Line 98"/>
            <p:cNvSpPr>
              <a:spLocks noChangeShapeType="1"/>
            </p:cNvSpPr>
            <p:nvPr/>
          </p:nvSpPr>
          <p:spPr bwMode="auto">
            <a:xfrm>
              <a:off x="4731" y="2545"/>
              <a:ext cx="1" cy="134"/>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24" name="Line 99"/>
            <p:cNvSpPr>
              <a:spLocks noChangeShapeType="1"/>
            </p:cNvSpPr>
            <p:nvPr/>
          </p:nvSpPr>
          <p:spPr bwMode="auto">
            <a:xfrm>
              <a:off x="4854" y="2545"/>
              <a:ext cx="1" cy="134"/>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25" name="Line 100"/>
            <p:cNvSpPr>
              <a:spLocks noChangeShapeType="1"/>
            </p:cNvSpPr>
            <p:nvPr/>
          </p:nvSpPr>
          <p:spPr bwMode="auto">
            <a:xfrm>
              <a:off x="4976" y="2545"/>
              <a:ext cx="1" cy="134"/>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926" name="Line 101"/>
            <p:cNvSpPr>
              <a:spLocks noChangeShapeType="1"/>
            </p:cNvSpPr>
            <p:nvPr/>
          </p:nvSpPr>
          <p:spPr bwMode="auto">
            <a:xfrm>
              <a:off x="5099" y="2545"/>
              <a:ext cx="1" cy="134"/>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grpSp>
      <p:sp>
        <p:nvSpPr>
          <p:cNvPr id="104" name="Footer Placeholder 103"/>
          <p:cNvSpPr>
            <a:spLocks noGrp="1"/>
          </p:cNvSpPr>
          <p:nvPr>
            <p:ph type="ftr" sz="quarter" idx="4294967295"/>
          </p:nvPr>
        </p:nvSpPr>
        <p:spPr>
          <a:xfrm>
            <a:off x="152400" y="6553200"/>
            <a:ext cx="5029200" cy="304800"/>
          </a:xfrm>
          <a:prstGeom prst="rect">
            <a:avLst/>
          </a:prstGeom>
        </p:spPr>
        <p:txBody>
          <a:bodyPr/>
          <a:lstStyle/>
          <a:p>
            <a:pPr>
              <a:defRPr/>
            </a:pPr>
            <a:r>
              <a:rPr lang="en-US"/>
              <a:t>© Wen-mei W. Hwu and John Stone, Urbana July 22, 2010</a:t>
            </a:r>
          </a:p>
        </p:txBody>
      </p:sp>
    </p:spTree>
    <p:extLst>
      <p:ext uri="{BB962C8B-B14F-4D97-AF65-F5344CB8AC3E}">
        <p14:creationId xmlns:p14="http://schemas.microsoft.com/office/powerpoint/2010/main" val="2782474064"/>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OpenCL</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4770" y="1524000"/>
            <a:ext cx="7645272" cy="4570413"/>
          </a:xfrm>
        </p:spPr>
      </p:pic>
    </p:spTree>
    <p:extLst>
      <p:ext uri="{BB962C8B-B14F-4D97-AF65-F5344CB8AC3E}">
        <p14:creationId xmlns:p14="http://schemas.microsoft.com/office/powerpoint/2010/main" val="269682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Multidimensional Work indexing</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800" y="1886491"/>
            <a:ext cx="7923213" cy="3845430"/>
          </a:xfrm>
        </p:spPr>
      </p:pic>
    </p:spTree>
    <p:extLst>
      <p:ext uri="{BB962C8B-B14F-4D97-AF65-F5344CB8AC3E}">
        <p14:creationId xmlns:p14="http://schemas.microsoft.com/office/powerpoint/2010/main" val="42409022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solidFill>
              <a:schemeClr val="bg1"/>
            </a:solidFill>
            <a:effectLst/>
            <a:latin typeface="Times New Roman"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solidFill>
              <a:schemeClr val="bg1"/>
            </a:solidFill>
            <a:effectLst/>
            <a:latin typeface="Times New Roman"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FFFFFF"/>
      </a:dk2>
      <a:lt2>
        <a:srgbClr val="FFCC33"/>
      </a:lt2>
      <a:accent1>
        <a:srgbClr val="FF6633"/>
      </a:accent1>
      <a:accent2>
        <a:srgbClr val="B9D300"/>
      </a:accent2>
      <a:accent3>
        <a:srgbClr val="FFFFFF"/>
      </a:accent3>
      <a:accent4>
        <a:srgbClr val="000000"/>
      </a:accent4>
      <a:accent5>
        <a:srgbClr val="FFB8AD"/>
      </a:accent5>
      <a:accent6>
        <a:srgbClr val="A7BF00"/>
      </a:accent6>
      <a:hlink>
        <a:srgbClr val="62BD19"/>
      </a:hlink>
      <a:folHlink>
        <a:srgbClr val="993399"/>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solidFill>
              <a:schemeClr val="bg1"/>
            </a:solidFill>
            <a:effectLst/>
            <a:latin typeface="Times New Roman"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solidFill>
              <a:schemeClr val="bg1"/>
            </a:solidFill>
            <a:effectLst/>
            <a:latin typeface="Times New Roman" charset="0"/>
          </a:defRPr>
        </a:defPPr>
      </a:lstStyle>
    </a:lnDef>
  </a:objectDefaults>
  <a:extraClrSchemeLst>
    <a:extraClrScheme>
      <a:clrScheme name="Custom Design 1">
        <a:dk1>
          <a:srgbClr val="000000"/>
        </a:dk1>
        <a:lt1>
          <a:srgbClr val="FFFFFF"/>
        </a:lt1>
        <a:dk2>
          <a:srgbClr val="FFFFFF"/>
        </a:dk2>
        <a:lt2>
          <a:srgbClr val="FFCC33"/>
        </a:lt2>
        <a:accent1>
          <a:srgbClr val="FF6633"/>
        </a:accent1>
        <a:accent2>
          <a:srgbClr val="B9D300"/>
        </a:accent2>
        <a:accent3>
          <a:srgbClr val="FFFFFF"/>
        </a:accent3>
        <a:accent4>
          <a:srgbClr val="000000"/>
        </a:accent4>
        <a:accent5>
          <a:srgbClr val="FFB8AD"/>
        </a:accent5>
        <a:accent6>
          <a:srgbClr val="A7BF00"/>
        </a:accent6>
        <a:hlink>
          <a:srgbClr val="62BD19"/>
        </a:hlink>
        <a:folHlink>
          <a:srgbClr val="99339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D5958040C243B47934B331ABABBB60A" ma:contentTypeVersion="0" ma:contentTypeDescription="Create a new document." ma:contentTypeScope="" ma:versionID="161d8e412e6d3cb302c24d310324e988">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D1E02BA-F5BE-404D-A8BC-DBE952ECA471}">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5BA577B-6972-42A6-9B7D-6B3A6E619F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E9AA3F9E-BE06-4DD0-B17D-D2B7DED3D7F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29797</TotalTime>
  <Words>2430</Words>
  <Application>Microsoft Macintosh PowerPoint</Application>
  <PresentationFormat>On-screen Show (4:3)</PresentationFormat>
  <Paragraphs>403</Paragraphs>
  <Slides>30</Slides>
  <Notes>14</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30</vt:i4>
      </vt:variant>
    </vt:vector>
  </HeadingPairs>
  <TitlesOfParts>
    <vt:vector size="40" baseType="lpstr">
      <vt:lpstr>Arial Unicode MS</vt:lpstr>
      <vt:lpstr>Courier New</vt:lpstr>
      <vt:lpstr>MS PGothic</vt:lpstr>
      <vt:lpstr>ＭＳ Ｐゴシック</vt:lpstr>
      <vt:lpstr>Palatino</vt:lpstr>
      <vt:lpstr>StarSymbol</vt:lpstr>
      <vt:lpstr>Times New Roman</vt:lpstr>
      <vt:lpstr>Arial</vt:lpstr>
      <vt:lpstr>Default Design</vt:lpstr>
      <vt:lpstr>Custom Design</vt:lpstr>
      <vt:lpstr>CS/EE 217 GPU Architecture and Parallel Programming   Lecture 22:  Introduction to OpenCL</vt:lpstr>
      <vt:lpstr>Objective</vt:lpstr>
      <vt:lpstr>OpenCL Programs</vt:lpstr>
      <vt:lpstr>OpenCL Execution Model</vt:lpstr>
      <vt:lpstr>OpenCL Kernels</vt:lpstr>
      <vt:lpstr>PowerPoint Presentation</vt:lpstr>
      <vt:lpstr>Work Groups: Scalable Cooperation</vt:lpstr>
      <vt:lpstr>OpenCL</vt:lpstr>
      <vt:lpstr>Multidimensional Work indexing</vt:lpstr>
      <vt:lpstr>OpenCL Data Parallel Model Summary</vt:lpstr>
      <vt:lpstr>OpenCL Host Code</vt:lpstr>
      <vt:lpstr>OpenCL Hardware Abstraction</vt:lpstr>
      <vt:lpstr>PowerPoint Presentation</vt:lpstr>
      <vt:lpstr>An Example of Physical Reality Behind OpenCL Abstraction</vt:lpstr>
      <vt:lpstr>OpenCL Context</vt:lpstr>
      <vt:lpstr>OpenCL Context Setup Code (simple)</vt:lpstr>
      <vt:lpstr>OpenCL Memory Model Overview</vt:lpstr>
      <vt:lpstr>OpenCL Device Memory Allocation</vt:lpstr>
      <vt:lpstr>OpenCL Device Memory Allocation (cont.)‏</vt:lpstr>
      <vt:lpstr>OpenCL Device Command Execution</vt:lpstr>
      <vt:lpstr>OpenCL Host-to-Device Data Transfer</vt:lpstr>
      <vt:lpstr>OpenCL Device-to-Host Data Transfer</vt:lpstr>
      <vt:lpstr>OpenCL Host-Device Data Transfer (cont.)‏</vt:lpstr>
      <vt:lpstr>OpenCL Host-Device Data Transfer (cont.)‏</vt:lpstr>
      <vt:lpstr>OpenCL Memories</vt:lpstr>
      <vt:lpstr>OpenCL Kernel Execution Launch</vt:lpstr>
      <vt:lpstr>OpenCL Kernel Compilation Example</vt:lpstr>
      <vt:lpstr>Summary: Host code for vadd</vt:lpstr>
      <vt:lpstr>Summary of Host Code (cont.)</vt:lpstr>
      <vt:lpstr>Any MORE Questions? Read Chapter 14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498AL  Lecture 4:  GPU as part of the PC Architecture</dc:title>
  <dc:creator>Wen-mei Hwu</dc:creator>
  <cp:lastModifiedBy>Tala Abughazaleh</cp:lastModifiedBy>
  <cp:revision>98</cp:revision>
  <cp:lastPrinted>2015-11-30T15:48:12Z</cp:lastPrinted>
  <dcterms:created xsi:type="dcterms:W3CDTF">2010-02-09T04:41:45Z</dcterms:created>
  <dcterms:modified xsi:type="dcterms:W3CDTF">2015-11-30T15:49:06Z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0x0101006D5958040C243B47934B331ABABBB60A</vt:lpwstr>
  </property>
</Properties>
</file>