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60" r:id="rId2"/>
  </p:sldMasterIdLst>
  <p:notesMasterIdLst>
    <p:notesMasterId r:id="rId44"/>
  </p:notesMasterIdLst>
  <p:sldIdLst>
    <p:sldId id="316" r:id="rId3"/>
    <p:sldId id="256" r:id="rId4"/>
    <p:sldId id="257" r:id="rId5"/>
    <p:sldId id="317" r:id="rId6"/>
    <p:sldId id="262" r:id="rId7"/>
    <p:sldId id="263" r:id="rId8"/>
    <p:sldId id="264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318" r:id="rId17"/>
    <p:sldId id="319" r:id="rId18"/>
    <p:sldId id="274" r:id="rId19"/>
    <p:sldId id="320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14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15" r:id="rId4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C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gbmv_s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mc2depi</c:v>
                </c:pt>
                <c:pt idx="1">
                  <c:v>webbase-1M</c:v>
                </c:pt>
                <c:pt idx="2">
                  <c:v>mac_econ_fwd500</c:v>
                </c:pt>
                <c:pt idx="3">
                  <c:v>scircuit</c:v>
                </c:pt>
                <c:pt idx="4">
                  <c:v>cop20k_A</c:v>
                </c:pt>
              </c:strCache>
            </c:strRef>
          </c:cat>
          <c:val>
            <c:numRef>
              <c:f>Sheet1!$B$2:$B$6</c:f>
              <c:numCache>
                <c:formatCode>0.000</c:formatCode>
                <c:ptCount val="5"/>
                <c:pt idx="0">
                  <c:v>0.435</c:v>
                </c:pt>
                <c:pt idx="1">
                  <c:v>7.661999999999994</c:v>
                </c:pt>
                <c:pt idx="2">
                  <c:v>1.0</c:v>
                </c:pt>
                <c:pt idx="3">
                  <c:v>0.597</c:v>
                </c:pt>
                <c:pt idx="4">
                  <c:v>2.165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gbmv_w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mc2depi</c:v>
                </c:pt>
                <c:pt idx="1">
                  <c:v>webbase-1M</c:v>
                </c:pt>
                <c:pt idx="2">
                  <c:v>mac_econ_fwd500</c:v>
                </c:pt>
                <c:pt idx="3">
                  <c:v>scircuit</c:v>
                </c:pt>
                <c:pt idx="4">
                  <c:v>cop20k_A</c:v>
                </c:pt>
              </c:strCache>
            </c:strRef>
          </c:cat>
          <c:val>
            <c:numRef>
              <c:f>Sheet1!$C$2:$C$6</c:f>
              <c:numCache>
                <c:formatCode>0.000</c:formatCode>
                <c:ptCount val="5"/>
                <c:pt idx="0">
                  <c:v>6.323999999999994</c:v>
                </c:pt>
                <c:pt idx="1">
                  <c:v>14.1</c:v>
                </c:pt>
                <c:pt idx="2">
                  <c:v>3.112</c:v>
                </c:pt>
                <c:pt idx="3">
                  <c:v>2.354999999999999</c:v>
                </c:pt>
                <c:pt idx="4">
                  <c:v>1.794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mc2depi</c:v>
                </c:pt>
                <c:pt idx="1">
                  <c:v>webbase-1M</c:v>
                </c:pt>
                <c:pt idx="2">
                  <c:v>mac_econ_fwd500</c:v>
                </c:pt>
                <c:pt idx="3">
                  <c:v>scircuit</c:v>
                </c:pt>
                <c:pt idx="4">
                  <c:v>cop20k_A</c:v>
                </c:pt>
              </c:strCache>
            </c:strRef>
          </c:cat>
          <c:val>
            <c:numRef>
              <c:f>Sheet1!$D$2:$D$6</c:f>
              <c:numCache>
                <c:formatCode>0.000</c:formatCode>
                <c:ptCount val="5"/>
                <c:pt idx="0">
                  <c:v>0.514</c:v>
                </c:pt>
                <c:pt idx="1">
                  <c:v>11.068</c:v>
                </c:pt>
                <c:pt idx="2">
                  <c:v>0.496</c:v>
                </c:pt>
                <c:pt idx="3">
                  <c:v>0.328</c:v>
                </c:pt>
                <c:pt idx="4">
                  <c:v>0.906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segSpMV_r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mc2depi</c:v>
                </c:pt>
                <c:pt idx="1">
                  <c:v>webbase-1M</c:v>
                </c:pt>
                <c:pt idx="2">
                  <c:v>mac_econ_fwd500</c:v>
                </c:pt>
                <c:pt idx="3">
                  <c:v>scircuit</c:v>
                </c:pt>
                <c:pt idx="4">
                  <c:v>cop20k_A</c:v>
                </c:pt>
              </c:strCache>
            </c:strRef>
          </c:cat>
          <c:val>
            <c:numRef>
              <c:f>Sheet1!$E$2:$E$6</c:f>
              <c:numCache>
                <c:formatCode>0.000</c:formatCode>
                <c:ptCount val="5"/>
                <c:pt idx="0">
                  <c:v>0.358</c:v>
                </c:pt>
                <c:pt idx="1">
                  <c:v>1.001</c:v>
                </c:pt>
                <c:pt idx="2">
                  <c:v>0.439</c:v>
                </c:pt>
                <c:pt idx="3">
                  <c:v>0.318</c:v>
                </c:pt>
                <c:pt idx="4">
                  <c:v>0.523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segSpMV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mc2depi</c:v>
                </c:pt>
                <c:pt idx="1">
                  <c:v>webbase-1M</c:v>
                </c:pt>
                <c:pt idx="2">
                  <c:v>mac_econ_fwd500</c:v>
                </c:pt>
                <c:pt idx="3">
                  <c:v>scircuit</c:v>
                </c:pt>
                <c:pt idx="4">
                  <c:v>cop20k_A</c:v>
                </c:pt>
              </c:strCache>
            </c:strRef>
          </c:cat>
          <c:val>
            <c:numRef>
              <c:f>Sheet1!$F$2:$F$6</c:f>
              <c:numCache>
                <c:formatCode>0.000</c:formatCode>
                <c:ptCount val="5"/>
                <c:pt idx="0">
                  <c:v>0.25</c:v>
                </c:pt>
                <c:pt idx="1">
                  <c:v>0.696</c:v>
                </c:pt>
                <c:pt idx="2">
                  <c:v>0.275</c:v>
                </c:pt>
                <c:pt idx="3">
                  <c:v>0.199</c:v>
                </c:pt>
                <c:pt idx="4">
                  <c:v>0.218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895877928"/>
        <c:axId val="-2124236760"/>
      </c:barChart>
      <c:catAx>
        <c:axId val="-189587792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4236760"/>
        <c:crosses val="autoZero"/>
        <c:auto val="1"/>
        <c:lblAlgn val="ctr"/>
        <c:lblOffset val="100"/>
        <c:noMultiLvlLbl val="0"/>
      </c:catAx>
      <c:valAx>
        <c:axId val="-2124236760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-1895877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gbmv_s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mc2depi</c:v>
                </c:pt>
                <c:pt idx="1">
                  <c:v>webbase-1M</c:v>
                </c:pt>
                <c:pt idx="2">
                  <c:v>mac_econ_fwd500</c:v>
                </c:pt>
                <c:pt idx="3">
                  <c:v>scircuit</c:v>
                </c:pt>
                <c:pt idx="4">
                  <c:v>cop20k_A</c:v>
                </c:pt>
              </c:strCache>
            </c:strRef>
          </c:cat>
          <c:val>
            <c:numRef>
              <c:f>Sheet1!$B$2:$B$6</c:f>
              <c:numCache>
                <c:formatCode>0.00</c:formatCode>
                <c:ptCount val="5"/>
                <c:pt idx="0">
                  <c:v>1.74</c:v>
                </c:pt>
                <c:pt idx="1">
                  <c:v>11.00862068965517</c:v>
                </c:pt>
                <c:pt idx="2">
                  <c:v>3.636363636363636</c:v>
                </c:pt>
                <c:pt idx="3">
                  <c:v>3.0</c:v>
                </c:pt>
                <c:pt idx="4">
                  <c:v>9.931192660550446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gbmv_w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mc2depi</c:v>
                </c:pt>
                <c:pt idx="1">
                  <c:v>webbase-1M</c:v>
                </c:pt>
                <c:pt idx="2">
                  <c:v>mac_econ_fwd500</c:v>
                </c:pt>
                <c:pt idx="3">
                  <c:v>scircuit</c:v>
                </c:pt>
                <c:pt idx="4">
                  <c:v>cop20k_A</c:v>
                </c:pt>
              </c:strCache>
            </c:strRef>
          </c:cat>
          <c:val>
            <c:numRef>
              <c:f>Sheet1!$C$2:$C$6</c:f>
              <c:numCache>
                <c:formatCode>0.00</c:formatCode>
                <c:ptCount val="5"/>
                <c:pt idx="0">
                  <c:v>25.296</c:v>
                </c:pt>
                <c:pt idx="1">
                  <c:v>20.25862068965517</c:v>
                </c:pt>
                <c:pt idx="2">
                  <c:v>11.31636363636364</c:v>
                </c:pt>
                <c:pt idx="3">
                  <c:v>11.83417085427136</c:v>
                </c:pt>
                <c:pt idx="4">
                  <c:v>8.229357798165138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mc2depi</c:v>
                </c:pt>
                <c:pt idx="1">
                  <c:v>webbase-1M</c:v>
                </c:pt>
                <c:pt idx="2">
                  <c:v>mac_econ_fwd500</c:v>
                </c:pt>
                <c:pt idx="3">
                  <c:v>scircuit</c:v>
                </c:pt>
                <c:pt idx="4">
                  <c:v>cop20k_A</c:v>
                </c:pt>
              </c:strCache>
            </c:strRef>
          </c:cat>
          <c:val>
            <c:numRef>
              <c:f>Sheet1!$D$2:$D$6</c:f>
              <c:numCache>
                <c:formatCode>0.00</c:formatCode>
                <c:ptCount val="5"/>
                <c:pt idx="0">
                  <c:v>2.056</c:v>
                </c:pt>
                <c:pt idx="1">
                  <c:v>15.90229885057471</c:v>
                </c:pt>
                <c:pt idx="2">
                  <c:v>1.803636363636363</c:v>
                </c:pt>
                <c:pt idx="3">
                  <c:v>1.648241206030151</c:v>
                </c:pt>
                <c:pt idx="4">
                  <c:v>4.155963302752292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SpMV_r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mc2depi</c:v>
                </c:pt>
                <c:pt idx="1">
                  <c:v>webbase-1M</c:v>
                </c:pt>
                <c:pt idx="2">
                  <c:v>mac_econ_fwd500</c:v>
                </c:pt>
                <c:pt idx="3">
                  <c:v>scircuit</c:v>
                </c:pt>
                <c:pt idx="4">
                  <c:v>cop20k_A</c:v>
                </c:pt>
              </c:strCache>
            </c:strRef>
          </c:cat>
          <c:val>
            <c:numRef>
              <c:f>Sheet1!$E$2:$E$6</c:f>
              <c:numCache>
                <c:formatCode>0.00</c:formatCode>
                <c:ptCount val="5"/>
                <c:pt idx="0">
                  <c:v>1.432</c:v>
                </c:pt>
                <c:pt idx="1">
                  <c:v>1.438218390804598</c:v>
                </c:pt>
                <c:pt idx="2">
                  <c:v>1.596363636363636</c:v>
                </c:pt>
                <c:pt idx="3">
                  <c:v>1.597989949748744</c:v>
                </c:pt>
                <c:pt idx="4">
                  <c:v>2.39908256880734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11060008"/>
        <c:axId val="-1210778952"/>
      </c:barChart>
      <c:catAx>
        <c:axId val="-1211060008"/>
        <c:scaling>
          <c:orientation val="minMax"/>
        </c:scaling>
        <c:delete val="0"/>
        <c:axPos val="b"/>
        <c:majorTickMark val="out"/>
        <c:minorTickMark val="none"/>
        <c:tickLblPos val="nextTo"/>
        <c:crossAx val="-1210778952"/>
        <c:crosses val="autoZero"/>
        <c:auto val="1"/>
        <c:lblAlgn val="ctr"/>
        <c:lblOffset val="100"/>
        <c:noMultiLvlLbl val="0"/>
      </c:catAx>
      <c:valAx>
        <c:axId val="-1210778952"/>
        <c:scaling>
          <c:orientation val="minMax"/>
          <c:max val="20.0"/>
        </c:scaling>
        <c:delete val="0"/>
        <c:axPos val="l"/>
        <c:majorGridlines/>
        <c:minorGridlines/>
        <c:numFmt formatCode="General" sourceLinked="0"/>
        <c:majorTickMark val="out"/>
        <c:minorTickMark val="none"/>
        <c:tickLblPos val="nextTo"/>
        <c:crossAx val="-1211060008"/>
        <c:crosses val="autoZero"/>
        <c:crossBetween val="between"/>
        <c:majorUnit val="4.0"/>
        <c:minorUnit val="1.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gbmv_s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cant</c:v>
                </c:pt>
                <c:pt idx="1">
                  <c:v>consph</c:v>
                </c:pt>
                <c:pt idx="2">
                  <c:v>pwtk</c:v>
                </c:pt>
                <c:pt idx="3">
                  <c:v>qcd5_4</c:v>
                </c:pt>
                <c:pt idx="4">
                  <c:v>shipsec1</c:v>
                </c:pt>
                <c:pt idx="5">
                  <c:v>pdb1HYS</c:v>
                </c:pt>
                <c:pt idx="6">
                  <c:v>rma10</c:v>
                </c:pt>
              </c:strCache>
            </c:strRef>
          </c:cat>
          <c:val>
            <c:numRef>
              <c:f>Sheet1!$B$2:$B$8</c:f>
              <c:numCache>
                <c:formatCode>0.000</c:formatCode>
                <c:ptCount val="7"/>
                <c:pt idx="0">
                  <c:v>3.68</c:v>
                </c:pt>
                <c:pt idx="1">
                  <c:v>5.809</c:v>
                </c:pt>
                <c:pt idx="2">
                  <c:v>10.035</c:v>
                </c:pt>
                <c:pt idx="3">
                  <c:v>3.818999999999999</c:v>
                </c:pt>
                <c:pt idx="4">
                  <c:v>6.59</c:v>
                </c:pt>
                <c:pt idx="5">
                  <c:v>4.096</c:v>
                </c:pt>
                <c:pt idx="6">
                  <c:v>4.467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gbmv_w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cant</c:v>
                </c:pt>
                <c:pt idx="1">
                  <c:v>consph</c:v>
                </c:pt>
                <c:pt idx="2">
                  <c:v>pwtk</c:v>
                </c:pt>
                <c:pt idx="3">
                  <c:v>qcd5_4</c:v>
                </c:pt>
                <c:pt idx="4">
                  <c:v>shipsec1</c:v>
                </c:pt>
                <c:pt idx="5">
                  <c:v>pdb1HYS</c:v>
                </c:pt>
                <c:pt idx="6">
                  <c:v>rma10</c:v>
                </c:pt>
              </c:strCache>
            </c:strRef>
          </c:cat>
          <c:val>
            <c:numRef>
              <c:f>Sheet1!$C$2:$C$8</c:f>
              <c:numCache>
                <c:formatCode>0.000</c:formatCode>
                <c:ptCount val="7"/>
                <c:pt idx="0">
                  <c:v>1.365</c:v>
                </c:pt>
                <c:pt idx="1">
                  <c:v>1.966</c:v>
                </c:pt>
                <c:pt idx="2">
                  <c:v>4.194999999999994</c:v>
                </c:pt>
                <c:pt idx="3">
                  <c:v>1.247</c:v>
                </c:pt>
                <c:pt idx="4">
                  <c:v>2.871</c:v>
                </c:pt>
                <c:pt idx="5">
                  <c:v>1.286</c:v>
                </c:pt>
                <c:pt idx="6">
                  <c:v>1.464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ps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cant</c:v>
                </c:pt>
                <c:pt idx="1">
                  <c:v>consph</c:v>
                </c:pt>
                <c:pt idx="2">
                  <c:v>pwtk</c:v>
                </c:pt>
                <c:pt idx="3">
                  <c:v>qcd5_4</c:v>
                </c:pt>
                <c:pt idx="4">
                  <c:v>shipsec1</c:v>
                </c:pt>
                <c:pt idx="5">
                  <c:v>pdb1HYS</c:v>
                </c:pt>
                <c:pt idx="6">
                  <c:v>rma10</c:v>
                </c:pt>
              </c:strCache>
            </c:strRef>
          </c:cat>
          <c:val>
            <c:numRef>
              <c:f>Sheet1!$D$2:$D$8</c:f>
              <c:numCache>
                <c:formatCode>0.000</c:formatCode>
                <c:ptCount val="7"/>
                <c:pt idx="0">
                  <c:v>1.944</c:v>
                </c:pt>
                <c:pt idx="1">
                  <c:v>3.232</c:v>
                </c:pt>
                <c:pt idx="2">
                  <c:v>4.408</c:v>
                </c:pt>
                <c:pt idx="3">
                  <c:v>2.218</c:v>
                </c:pt>
                <c:pt idx="4">
                  <c:v>2.752</c:v>
                </c:pt>
                <c:pt idx="5">
                  <c:v>2.3</c:v>
                </c:pt>
                <c:pt idx="6">
                  <c:v>2.313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segSpMV_r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cant</c:v>
                </c:pt>
                <c:pt idx="1">
                  <c:v>consph</c:v>
                </c:pt>
                <c:pt idx="2">
                  <c:v>pwtk</c:v>
                </c:pt>
                <c:pt idx="3">
                  <c:v>qcd5_4</c:v>
                </c:pt>
                <c:pt idx="4">
                  <c:v>shipsec1</c:v>
                </c:pt>
                <c:pt idx="5">
                  <c:v>pdb1HYS</c:v>
                </c:pt>
                <c:pt idx="6">
                  <c:v>rma10</c:v>
                </c:pt>
              </c:strCache>
            </c:strRef>
          </c:cat>
          <c:val>
            <c:numRef>
              <c:f>Sheet1!$E$2:$E$8</c:f>
              <c:numCache>
                <c:formatCode>0.000</c:formatCode>
                <c:ptCount val="7"/>
                <c:pt idx="0">
                  <c:v>0.19</c:v>
                </c:pt>
                <c:pt idx="1">
                  <c:v>0.387</c:v>
                </c:pt>
                <c:pt idx="2">
                  <c:v>0.767</c:v>
                </c:pt>
                <c:pt idx="3">
                  <c:v>0.233</c:v>
                </c:pt>
                <c:pt idx="4">
                  <c:v>0.5078</c:v>
                </c:pt>
                <c:pt idx="5">
                  <c:v>0.275</c:v>
                </c:pt>
                <c:pt idx="6">
                  <c:v>0.293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segSpMV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cant</c:v>
                </c:pt>
                <c:pt idx="1">
                  <c:v>consph</c:v>
                </c:pt>
                <c:pt idx="2">
                  <c:v>pwtk</c:v>
                </c:pt>
                <c:pt idx="3">
                  <c:v>qcd5_4</c:v>
                </c:pt>
                <c:pt idx="4">
                  <c:v>shipsec1</c:v>
                </c:pt>
                <c:pt idx="5">
                  <c:v>pdb1HYS</c:v>
                </c:pt>
                <c:pt idx="6">
                  <c:v>rma10</c:v>
                </c:pt>
              </c:strCache>
            </c:strRef>
          </c:cat>
          <c:val>
            <c:numRef>
              <c:f>Sheet1!$F$2:$F$8</c:f>
              <c:numCache>
                <c:formatCode>0.000</c:formatCode>
                <c:ptCount val="7"/>
                <c:pt idx="0">
                  <c:v>0.312</c:v>
                </c:pt>
                <c:pt idx="1">
                  <c:v>0.452</c:v>
                </c:pt>
                <c:pt idx="2">
                  <c:v>0.885</c:v>
                </c:pt>
                <c:pt idx="3">
                  <c:v>0.275</c:v>
                </c:pt>
                <c:pt idx="4">
                  <c:v>0.576</c:v>
                </c:pt>
                <c:pt idx="5">
                  <c:v>0.316</c:v>
                </c:pt>
                <c:pt idx="6">
                  <c:v>0.343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9419976"/>
        <c:axId val="-1936476264"/>
      </c:barChart>
      <c:catAx>
        <c:axId val="2099419976"/>
        <c:scaling>
          <c:orientation val="minMax"/>
        </c:scaling>
        <c:delete val="0"/>
        <c:axPos val="b"/>
        <c:majorTickMark val="out"/>
        <c:minorTickMark val="none"/>
        <c:tickLblPos val="nextTo"/>
        <c:crossAx val="-1936476264"/>
        <c:crosses val="autoZero"/>
        <c:auto val="1"/>
        <c:lblAlgn val="ctr"/>
        <c:lblOffset val="100"/>
        <c:noMultiLvlLbl val="0"/>
      </c:catAx>
      <c:valAx>
        <c:axId val="-1936476264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099419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0CFAE-94A6-4C72-B50B-4A0B85DCF61F}" type="datetimeFigureOut">
              <a:rPr lang="zh-CN" altLang="en-US" smtClean="0"/>
              <a:pPr/>
              <a:t>11/20/15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97C43-A1C0-4240-8C8C-6BE30BC8B6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785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97C43-A1C0-4240-8C8C-6BE30BC8B648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97C43-A1C0-4240-8C8C-6BE30BC8B648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97C43-A1C0-4240-8C8C-6BE30BC8B648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97C43-A1C0-4240-8C8C-6BE30BC8B648}" type="slidenum">
              <a:rPr lang="zh-CN" altLang="en-US" smtClean="0"/>
              <a:pPr/>
              <a:t>32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"/>
          <p:cNvSpPr>
            <a:spLocks noChangeShapeType="1"/>
          </p:cNvSpPr>
          <p:nvPr userDrawn="1"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5" name="Line 47"/>
          <p:cNvSpPr>
            <a:spLocks noChangeShapeType="1"/>
          </p:cNvSpPr>
          <p:nvPr userDrawn="1"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pic>
        <p:nvPicPr>
          <p:cNvPr id="6" name="Picture 48" descr="ucr_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914400"/>
            <a:ext cx="1219200" cy="121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" name="Picture 49" descr="ucr_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4763"/>
            <a:ext cx="1676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35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8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2F11-C286-40D1-8DCE-4864AA8D9B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6A79A-6A7A-4E10-8378-55E78E4771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E4D80-01B7-4D71-A548-9148BC3F2C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8467B-6388-41C2-8A07-035216E5D8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7724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6868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0D9D4-5FB2-413C-8209-F9FC866C6C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7724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95400"/>
            <a:ext cx="4267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267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4267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9D508-8322-41BD-ABD8-37141073CD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"/>
          <p:cNvSpPr>
            <a:spLocks noChangeShapeType="1"/>
          </p:cNvSpPr>
          <p:nvPr userDrawn="1"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5" name="Line 47"/>
          <p:cNvSpPr>
            <a:spLocks noChangeShapeType="1"/>
          </p:cNvSpPr>
          <p:nvPr userDrawn="1"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pic>
        <p:nvPicPr>
          <p:cNvPr id="6" name="Picture 48" descr="ucr_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914400"/>
            <a:ext cx="1219200" cy="121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" name="Picture 49" descr="ucr_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4763"/>
            <a:ext cx="1676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35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8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2F11-C286-40D1-8DCE-4864AA8D9B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38F27-09F5-49C8-832A-880548C5B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A91C5-E9EF-423D-8AEA-A95C53FF0A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520D3-7806-47E3-88FB-FE833DCBC9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853E6-674C-4275-8BFD-47ABD79C02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38F27-09F5-49C8-832A-880548C5B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1769E-143A-42F8-9C82-579E3C7702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77919-FCCF-46D0-AFE5-E61849B7DF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8FAD8-3C05-49A0-81DD-319D5AE7A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715AA-D643-4FF3-85D7-8C0953AB55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6A79A-6A7A-4E10-8378-55E78E4771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E4D80-01B7-4D71-A548-9148BC3F2C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8467B-6388-41C2-8A07-035216E5D8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7724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6868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0D9D4-5FB2-413C-8209-F9FC866C6C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7724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95400"/>
            <a:ext cx="4267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267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4267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9D508-8322-41BD-ABD8-37141073CD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A91C5-E9EF-423D-8AEA-A95C53FF0A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520D3-7806-47E3-88FB-FE833DCBC9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853E6-674C-4275-8BFD-47ABD79C02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1769E-143A-42F8-9C82-579E3C7702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77919-FCCF-46D0-AFE5-E61849B7DF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8FAD8-3C05-49A0-81DD-319D5AE7A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715AA-D643-4FF3-85D7-8C0953AB55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8.xml"/><Relationship Id="rId15" Type="http://schemas.openxmlformats.org/officeDocument/2006/relationships/theme" Target="../theme/theme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77724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686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2570" name="Rectangle 4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572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9D6CCFF-70BD-4270-B9A9-5D588D23A2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0" name="Picture 45" descr="ucr_seal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001000" y="304800"/>
            <a:ext cx="952500" cy="952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rgbClr val="333300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rgbClr val="006699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hlink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rgbClr val="333300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77724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686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2570" name="Rectangle 4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572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9D6CCFF-70BD-4270-B9A9-5D588D23A2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0" name="Picture 45" descr="ucr_seal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001000" y="304800"/>
            <a:ext cx="952500" cy="952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rgbClr val="333300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rgbClr val="006699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hlink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rgbClr val="333300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Irregular Applications –Sparse Matrix Vector Multiplication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CS/EE217 GPU Architecture and Parallel Programming</a:t>
            </a:r>
          </a:p>
          <a:p>
            <a:r>
              <a:rPr lang="en-US" dirty="0" smtClean="0"/>
              <a:t>Lecture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49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519864" cy="868363"/>
          </a:xfrm>
        </p:spPr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Computing Sparse Matrix-Vector Multiplication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42" name="Rectangle 3"/>
          <p:cNvSpPr/>
          <p:nvPr/>
        </p:nvSpPr>
        <p:spPr>
          <a:xfrm>
            <a:off x="762000" y="1246685"/>
            <a:ext cx="1981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3" name="Rectangle 4"/>
          <p:cNvSpPr/>
          <p:nvPr/>
        </p:nvSpPr>
        <p:spPr>
          <a:xfrm>
            <a:off x="838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4" name="Rectangle 5"/>
          <p:cNvSpPr/>
          <p:nvPr/>
        </p:nvSpPr>
        <p:spPr>
          <a:xfrm>
            <a:off x="1219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5" name="Rectangle 6"/>
          <p:cNvSpPr/>
          <p:nvPr/>
        </p:nvSpPr>
        <p:spPr>
          <a:xfrm>
            <a:off x="1219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6" name="Rectangle 7"/>
          <p:cNvSpPr/>
          <p:nvPr/>
        </p:nvSpPr>
        <p:spPr>
          <a:xfrm>
            <a:off x="1600200" y="2084885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7" name="Rectangle 8"/>
          <p:cNvSpPr/>
          <p:nvPr/>
        </p:nvSpPr>
        <p:spPr>
          <a:xfrm>
            <a:off x="1981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8" name="Rectangle 9"/>
          <p:cNvSpPr/>
          <p:nvPr/>
        </p:nvSpPr>
        <p:spPr>
          <a:xfrm>
            <a:off x="838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9" name="Rectangle 11"/>
          <p:cNvSpPr/>
          <p:nvPr/>
        </p:nvSpPr>
        <p:spPr>
          <a:xfrm>
            <a:off x="2362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0" name="Rectangle 13"/>
          <p:cNvSpPr/>
          <p:nvPr/>
        </p:nvSpPr>
        <p:spPr>
          <a:xfrm>
            <a:off x="1600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1" name="Rectangle 14"/>
          <p:cNvSpPr/>
          <p:nvPr/>
        </p:nvSpPr>
        <p:spPr>
          <a:xfrm>
            <a:off x="1219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2" name="Rectangle 16"/>
          <p:cNvSpPr/>
          <p:nvPr/>
        </p:nvSpPr>
        <p:spPr>
          <a:xfrm>
            <a:off x="2362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3" name="Rectangle 17"/>
          <p:cNvSpPr/>
          <p:nvPr/>
        </p:nvSpPr>
        <p:spPr>
          <a:xfrm>
            <a:off x="2362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4" name="Rectangle 18"/>
          <p:cNvSpPr/>
          <p:nvPr/>
        </p:nvSpPr>
        <p:spPr>
          <a:xfrm>
            <a:off x="1600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5" name="Rectangle 19"/>
          <p:cNvSpPr/>
          <p:nvPr/>
        </p:nvSpPr>
        <p:spPr>
          <a:xfrm>
            <a:off x="789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6" name="Rectangle 20"/>
          <p:cNvSpPr/>
          <p:nvPr/>
        </p:nvSpPr>
        <p:spPr>
          <a:xfrm>
            <a:off x="1170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7" name="Rectangle 21"/>
          <p:cNvSpPr/>
          <p:nvPr/>
        </p:nvSpPr>
        <p:spPr>
          <a:xfrm>
            <a:off x="2694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8" name="Rectangle 22"/>
          <p:cNvSpPr/>
          <p:nvPr/>
        </p:nvSpPr>
        <p:spPr>
          <a:xfrm>
            <a:off x="3456475" y="525930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9" name="Rectangle 23"/>
          <p:cNvSpPr/>
          <p:nvPr/>
        </p:nvSpPr>
        <p:spPr>
          <a:xfrm>
            <a:off x="3837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0" name="Rectangle 24"/>
          <p:cNvSpPr/>
          <p:nvPr/>
        </p:nvSpPr>
        <p:spPr>
          <a:xfrm>
            <a:off x="2313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1" name="Rectangle 25"/>
          <p:cNvSpPr/>
          <p:nvPr/>
        </p:nvSpPr>
        <p:spPr>
          <a:xfrm>
            <a:off x="1932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2" name="Rectangle 26"/>
          <p:cNvSpPr/>
          <p:nvPr/>
        </p:nvSpPr>
        <p:spPr>
          <a:xfrm>
            <a:off x="3075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27"/>
          <p:cNvSpPr/>
          <p:nvPr/>
        </p:nvSpPr>
        <p:spPr>
          <a:xfrm>
            <a:off x="4218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4" name="Rectangle 28"/>
          <p:cNvSpPr/>
          <p:nvPr/>
        </p:nvSpPr>
        <p:spPr>
          <a:xfrm>
            <a:off x="4980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5" name="Rectangle 29"/>
          <p:cNvSpPr/>
          <p:nvPr/>
        </p:nvSpPr>
        <p:spPr>
          <a:xfrm>
            <a:off x="1551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6" name="Rectangle 30"/>
          <p:cNvSpPr/>
          <p:nvPr/>
        </p:nvSpPr>
        <p:spPr>
          <a:xfrm>
            <a:off x="4599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7" name="Rectangle 31"/>
          <p:cNvSpPr/>
          <p:nvPr/>
        </p:nvSpPr>
        <p:spPr>
          <a:xfrm>
            <a:off x="713275" y="5183102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8" name="Multiply 25"/>
          <p:cNvSpPr/>
          <p:nvPr/>
        </p:nvSpPr>
        <p:spPr>
          <a:xfrm>
            <a:off x="4431506" y="1868149"/>
            <a:ext cx="685800" cy="685800"/>
          </a:xfrm>
          <a:prstGeom prst="mathMultiply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9" name="Rectangle 18"/>
          <p:cNvSpPr/>
          <p:nvPr/>
        </p:nvSpPr>
        <p:spPr>
          <a:xfrm>
            <a:off x="7195278" y="1170485"/>
            <a:ext cx="457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0" name="Rectangle 19"/>
          <p:cNvSpPr/>
          <p:nvPr/>
        </p:nvSpPr>
        <p:spPr>
          <a:xfrm>
            <a:off x="7271478" y="1246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1" name="Rectangle 20"/>
          <p:cNvSpPr/>
          <p:nvPr/>
        </p:nvSpPr>
        <p:spPr>
          <a:xfrm>
            <a:off x="7271478" y="1627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2" name="Rectangle 21"/>
          <p:cNvSpPr/>
          <p:nvPr/>
        </p:nvSpPr>
        <p:spPr>
          <a:xfrm>
            <a:off x="7271478" y="2008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3" name="Rectangle 22"/>
          <p:cNvSpPr/>
          <p:nvPr/>
        </p:nvSpPr>
        <p:spPr>
          <a:xfrm>
            <a:off x="7271478" y="2389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4" name="Rectangle 23"/>
          <p:cNvSpPr/>
          <p:nvPr/>
        </p:nvSpPr>
        <p:spPr>
          <a:xfrm>
            <a:off x="7271478" y="2770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5" name="TextBox 74"/>
          <p:cNvSpPr txBox="1"/>
          <p:nvPr/>
        </p:nvSpPr>
        <p:spPr>
          <a:xfrm>
            <a:off x="866930" y="6020053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Row laid out in sequence</a:t>
            </a:r>
            <a:endParaRPr lang="zh-CN" altLang="en-US" dirty="0"/>
          </a:p>
        </p:txBody>
      </p:sp>
      <p:sp>
        <p:nvSpPr>
          <p:cNvPr id="76" name="左弧形箭头 75"/>
          <p:cNvSpPr/>
          <p:nvPr/>
        </p:nvSpPr>
        <p:spPr>
          <a:xfrm>
            <a:off x="89941" y="2211049"/>
            <a:ext cx="623334" cy="3057994"/>
          </a:xfrm>
          <a:prstGeom prst="curv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77" name="形状 76"/>
          <p:cNvCxnSpPr>
            <a:stCxn id="55" idx="0"/>
            <a:endCxn id="70" idx="1"/>
          </p:cNvCxnSpPr>
          <p:nvPr/>
        </p:nvCxnSpPr>
        <p:spPr>
          <a:xfrm rot="5400000" flipH="1" flipV="1">
            <a:off x="2176568" y="164393"/>
            <a:ext cx="3860217" cy="6329603"/>
          </a:xfrm>
          <a:prstGeom prst="curvedConnector2">
            <a:avLst/>
          </a:prstGeom>
          <a:ln w="19050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形状 77"/>
          <p:cNvCxnSpPr>
            <a:stCxn id="56" idx="0"/>
            <a:endCxn id="71" idx="1"/>
          </p:cNvCxnSpPr>
          <p:nvPr/>
        </p:nvCxnSpPr>
        <p:spPr>
          <a:xfrm rot="5400000" flipH="1" flipV="1">
            <a:off x="2557568" y="545393"/>
            <a:ext cx="3479217" cy="5948603"/>
          </a:xfrm>
          <a:prstGeom prst="curvedConnector2">
            <a:avLst/>
          </a:prstGeom>
          <a:ln w="19050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形状 78"/>
          <p:cNvCxnSpPr>
            <a:stCxn id="65" idx="0"/>
            <a:endCxn id="74" idx="1"/>
          </p:cNvCxnSpPr>
          <p:nvPr/>
        </p:nvCxnSpPr>
        <p:spPr>
          <a:xfrm rot="5400000" flipH="1" flipV="1">
            <a:off x="3319568" y="1307393"/>
            <a:ext cx="2336217" cy="5567603"/>
          </a:xfrm>
          <a:prstGeom prst="curvedConnector2">
            <a:avLst/>
          </a:prstGeom>
          <a:ln w="19050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142275" y="6020053"/>
            <a:ext cx="4908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Middle[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=  </a:t>
            </a:r>
            <a:r>
              <a:rPr lang="en-US" altLang="zh-CN" dirty="0" err="1" smtClean="0"/>
              <a:t>val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* </a:t>
            </a:r>
            <a:r>
              <a:rPr lang="en-US" altLang="zh-CN" dirty="0" err="1" smtClean="0"/>
              <a:t>vec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]]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591872" cy="868363"/>
          </a:xfrm>
        </p:spPr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Computing Sparse Matrix-Vector Multiplication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42" name="Rectangle 3"/>
          <p:cNvSpPr/>
          <p:nvPr/>
        </p:nvSpPr>
        <p:spPr>
          <a:xfrm>
            <a:off x="762000" y="1246685"/>
            <a:ext cx="1981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3" name="Rectangle 4"/>
          <p:cNvSpPr/>
          <p:nvPr/>
        </p:nvSpPr>
        <p:spPr>
          <a:xfrm>
            <a:off x="838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4" name="Rectangle 5"/>
          <p:cNvSpPr/>
          <p:nvPr/>
        </p:nvSpPr>
        <p:spPr>
          <a:xfrm>
            <a:off x="1219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5" name="Rectangle 6"/>
          <p:cNvSpPr/>
          <p:nvPr/>
        </p:nvSpPr>
        <p:spPr>
          <a:xfrm>
            <a:off x="1219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6" name="Rectangle 7"/>
          <p:cNvSpPr/>
          <p:nvPr/>
        </p:nvSpPr>
        <p:spPr>
          <a:xfrm>
            <a:off x="1600200" y="2084885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7" name="Rectangle 8"/>
          <p:cNvSpPr/>
          <p:nvPr/>
        </p:nvSpPr>
        <p:spPr>
          <a:xfrm>
            <a:off x="1981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8" name="Rectangle 9"/>
          <p:cNvSpPr/>
          <p:nvPr/>
        </p:nvSpPr>
        <p:spPr>
          <a:xfrm>
            <a:off x="838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9" name="Rectangle 11"/>
          <p:cNvSpPr/>
          <p:nvPr/>
        </p:nvSpPr>
        <p:spPr>
          <a:xfrm>
            <a:off x="2362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0" name="Rectangle 13"/>
          <p:cNvSpPr/>
          <p:nvPr/>
        </p:nvSpPr>
        <p:spPr>
          <a:xfrm>
            <a:off x="1600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1" name="Rectangle 14"/>
          <p:cNvSpPr/>
          <p:nvPr/>
        </p:nvSpPr>
        <p:spPr>
          <a:xfrm>
            <a:off x="1219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2" name="Rectangle 16"/>
          <p:cNvSpPr/>
          <p:nvPr/>
        </p:nvSpPr>
        <p:spPr>
          <a:xfrm>
            <a:off x="2362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3" name="Rectangle 17"/>
          <p:cNvSpPr/>
          <p:nvPr/>
        </p:nvSpPr>
        <p:spPr>
          <a:xfrm>
            <a:off x="2362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4" name="Rectangle 18"/>
          <p:cNvSpPr/>
          <p:nvPr/>
        </p:nvSpPr>
        <p:spPr>
          <a:xfrm>
            <a:off x="1600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5" name="Rectangle 19"/>
          <p:cNvSpPr/>
          <p:nvPr/>
        </p:nvSpPr>
        <p:spPr>
          <a:xfrm>
            <a:off x="789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6" name="Rectangle 20"/>
          <p:cNvSpPr/>
          <p:nvPr/>
        </p:nvSpPr>
        <p:spPr>
          <a:xfrm>
            <a:off x="1170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7" name="Rectangle 21"/>
          <p:cNvSpPr/>
          <p:nvPr/>
        </p:nvSpPr>
        <p:spPr>
          <a:xfrm>
            <a:off x="2694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8" name="Rectangle 22"/>
          <p:cNvSpPr/>
          <p:nvPr/>
        </p:nvSpPr>
        <p:spPr>
          <a:xfrm>
            <a:off x="3456475" y="525930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9" name="Rectangle 23"/>
          <p:cNvSpPr/>
          <p:nvPr/>
        </p:nvSpPr>
        <p:spPr>
          <a:xfrm>
            <a:off x="3837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0" name="Rectangle 24"/>
          <p:cNvSpPr/>
          <p:nvPr/>
        </p:nvSpPr>
        <p:spPr>
          <a:xfrm>
            <a:off x="2313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1" name="Rectangle 25"/>
          <p:cNvSpPr/>
          <p:nvPr/>
        </p:nvSpPr>
        <p:spPr>
          <a:xfrm>
            <a:off x="1932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2" name="Rectangle 26"/>
          <p:cNvSpPr/>
          <p:nvPr/>
        </p:nvSpPr>
        <p:spPr>
          <a:xfrm>
            <a:off x="3075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27"/>
          <p:cNvSpPr/>
          <p:nvPr/>
        </p:nvSpPr>
        <p:spPr>
          <a:xfrm>
            <a:off x="4218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4" name="Rectangle 28"/>
          <p:cNvSpPr/>
          <p:nvPr/>
        </p:nvSpPr>
        <p:spPr>
          <a:xfrm>
            <a:off x="4980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5" name="Rectangle 29"/>
          <p:cNvSpPr/>
          <p:nvPr/>
        </p:nvSpPr>
        <p:spPr>
          <a:xfrm>
            <a:off x="1551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6" name="Rectangle 30"/>
          <p:cNvSpPr/>
          <p:nvPr/>
        </p:nvSpPr>
        <p:spPr>
          <a:xfrm>
            <a:off x="4599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7" name="Rectangle 31"/>
          <p:cNvSpPr/>
          <p:nvPr/>
        </p:nvSpPr>
        <p:spPr>
          <a:xfrm>
            <a:off x="713275" y="5183102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8" name="Multiply 25"/>
          <p:cNvSpPr/>
          <p:nvPr/>
        </p:nvSpPr>
        <p:spPr>
          <a:xfrm>
            <a:off x="4431506" y="1868149"/>
            <a:ext cx="685800" cy="685800"/>
          </a:xfrm>
          <a:prstGeom prst="mathMultiply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9" name="Rectangle 18"/>
          <p:cNvSpPr/>
          <p:nvPr/>
        </p:nvSpPr>
        <p:spPr>
          <a:xfrm>
            <a:off x="7195278" y="1170485"/>
            <a:ext cx="457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0" name="Rectangle 19"/>
          <p:cNvSpPr/>
          <p:nvPr/>
        </p:nvSpPr>
        <p:spPr>
          <a:xfrm>
            <a:off x="7271478" y="1246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1" name="Rectangle 20"/>
          <p:cNvSpPr/>
          <p:nvPr/>
        </p:nvSpPr>
        <p:spPr>
          <a:xfrm>
            <a:off x="7271478" y="1627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2" name="Rectangle 21"/>
          <p:cNvSpPr/>
          <p:nvPr/>
        </p:nvSpPr>
        <p:spPr>
          <a:xfrm>
            <a:off x="7271478" y="2008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3" name="Rectangle 22"/>
          <p:cNvSpPr/>
          <p:nvPr/>
        </p:nvSpPr>
        <p:spPr>
          <a:xfrm>
            <a:off x="7271478" y="2389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4" name="Rectangle 23"/>
          <p:cNvSpPr/>
          <p:nvPr/>
        </p:nvSpPr>
        <p:spPr>
          <a:xfrm>
            <a:off x="7271478" y="2770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5" name="TextBox 74"/>
          <p:cNvSpPr txBox="1"/>
          <p:nvPr/>
        </p:nvSpPr>
        <p:spPr>
          <a:xfrm>
            <a:off x="866930" y="6020053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Row laid out in sequence</a:t>
            </a:r>
            <a:endParaRPr lang="zh-CN" altLang="en-US" dirty="0"/>
          </a:p>
        </p:txBody>
      </p:sp>
      <p:sp>
        <p:nvSpPr>
          <p:cNvPr id="76" name="左弧形箭头 75"/>
          <p:cNvSpPr/>
          <p:nvPr/>
        </p:nvSpPr>
        <p:spPr>
          <a:xfrm>
            <a:off x="89941" y="2211049"/>
            <a:ext cx="623334" cy="3057994"/>
          </a:xfrm>
          <a:prstGeom prst="curv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77" name="形状 76"/>
          <p:cNvCxnSpPr>
            <a:stCxn id="61" idx="0"/>
          </p:cNvCxnSpPr>
          <p:nvPr/>
        </p:nvCxnSpPr>
        <p:spPr>
          <a:xfrm rot="5400000" flipH="1" flipV="1">
            <a:off x="2748817" y="727876"/>
            <a:ext cx="3867485" cy="5195368"/>
          </a:xfrm>
          <a:prstGeom prst="curvedConnector2">
            <a:avLst/>
          </a:prstGeom>
          <a:ln w="19050">
            <a:solidFill>
              <a:srgbClr val="0070C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形状 77"/>
          <p:cNvCxnSpPr>
            <a:stCxn id="60" idx="0"/>
          </p:cNvCxnSpPr>
          <p:nvPr/>
        </p:nvCxnSpPr>
        <p:spPr>
          <a:xfrm rot="5400000" flipH="1" flipV="1">
            <a:off x="3129817" y="1108876"/>
            <a:ext cx="3486485" cy="4814368"/>
          </a:xfrm>
          <a:prstGeom prst="curvedConnector2">
            <a:avLst/>
          </a:prstGeom>
          <a:ln w="19050">
            <a:solidFill>
              <a:srgbClr val="0070C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形状 78"/>
          <p:cNvCxnSpPr>
            <a:stCxn id="62" idx="0"/>
            <a:endCxn id="74" idx="1"/>
          </p:cNvCxnSpPr>
          <p:nvPr/>
        </p:nvCxnSpPr>
        <p:spPr>
          <a:xfrm rot="5400000" flipH="1" flipV="1">
            <a:off x="4081568" y="2069393"/>
            <a:ext cx="2336217" cy="4043603"/>
          </a:xfrm>
          <a:prstGeom prst="curvedConnector2">
            <a:avLst/>
          </a:prstGeom>
          <a:ln w="19050">
            <a:solidFill>
              <a:srgbClr val="0070C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142275" y="6020053"/>
            <a:ext cx="4908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Middle[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=  </a:t>
            </a:r>
            <a:r>
              <a:rPr lang="en-US" altLang="zh-CN" dirty="0" err="1" smtClean="0"/>
              <a:t>val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* </a:t>
            </a:r>
            <a:r>
              <a:rPr lang="en-US" altLang="zh-CN" dirty="0" err="1" smtClean="0"/>
              <a:t>vec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]]</a:t>
            </a:r>
            <a:endParaRPr lang="zh-CN" altLang="en-US" dirty="0"/>
          </a:p>
        </p:txBody>
      </p:sp>
      <p:cxnSp>
        <p:nvCxnSpPr>
          <p:cNvPr id="86" name="形状 85"/>
          <p:cNvCxnSpPr>
            <a:stCxn id="57" idx="0"/>
            <a:endCxn id="72" idx="1"/>
          </p:cNvCxnSpPr>
          <p:nvPr/>
        </p:nvCxnSpPr>
        <p:spPr>
          <a:xfrm rot="5400000" flipH="1" flipV="1">
            <a:off x="3510068" y="1497893"/>
            <a:ext cx="3098217" cy="4424603"/>
          </a:xfrm>
          <a:prstGeom prst="curvedConnector2">
            <a:avLst/>
          </a:prstGeom>
          <a:ln w="19050">
            <a:solidFill>
              <a:srgbClr val="0070C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519864" cy="868363"/>
          </a:xfrm>
        </p:spPr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Computing Sparse Matrix-Vector Multiplication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42" name="Rectangle 3"/>
          <p:cNvSpPr/>
          <p:nvPr/>
        </p:nvSpPr>
        <p:spPr>
          <a:xfrm>
            <a:off x="762000" y="1246685"/>
            <a:ext cx="1981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3" name="Rectangle 4"/>
          <p:cNvSpPr/>
          <p:nvPr/>
        </p:nvSpPr>
        <p:spPr>
          <a:xfrm>
            <a:off x="838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4" name="Rectangle 5"/>
          <p:cNvSpPr/>
          <p:nvPr/>
        </p:nvSpPr>
        <p:spPr>
          <a:xfrm>
            <a:off x="1219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5" name="Rectangle 6"/>
          <p:cNvSpPr/>
          <p:nvPr/>
        </p:nvSpPr>
        <p:spPr>
          <a:xfrm>
            <a:off x="1219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6" name="Rectangle 7"/>
          <p:cNvSpPr/>
          <p:nvPr/>
        </p:nvSpPr>
        <p:spPr>
          <a:xfrm>
            <a:off x="1600200" y="2084885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7" name="Rectangle 8"/>
          <p:cNvSpPr/>
          <p:nvPr/>
        </p:nvSpPr>
        <p:spPr>
          <a:xfrm>
            <a:off x="1981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8" name="Rectangle 9"/>
          <p:cNvSpPr/>
          <p:nvPr/>
        </p:nvSpPr>
        <p:spPr>
          <a:xfrm>
            <a:off x="838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9" name="Rectangle 11"/>
          <p:cNvSpPr/>
          <p:nvPr/>
        </p:nvSpPr>
        <p:spPr>
          <a:xfrm>
            <a:off x="2362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0" name="Rectangle 13"/>
          <p:cNvSpPr/>
          <p:nvPr/>
        </p:nvSpPr>
        <p:spPr>
          <a:xfrm>
            <a:off x="1600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1" name="Rectangle 14"/>
          <p:cNvSpPr/>
          <p:nvPr/>
        </p:nvSpPr>
        <p:spPr>
          <a:xfrm>
            <a:off x="1219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2" name="Rectangle 16"/>
          <p:cNvSpPr/>
          <p:nvPr/>
        </p:nvSpPr>
        <p:spPr>
          <a:xfrm>
            <a:off x="2362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3" name="Rectangle 17"/>
          <p:cNvSpPr/>
          <p:nvPr/>
        </p:nvSpPr>
        <p:spPr>
          <a:xfrm>
            <a:off x="2362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4" name="Rectangle 18"/>
          <p:cNvSpPr/>
          <p:nvPr/>
        </p:nvSpPr>
        <p:spPr>
          <a:xfrm>
            <a:off x="1600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5" name="Rectangle 19"/>
          <p:cNvSpPr/>
          <p:nvPr/>
        </p:nvSpPr>
        <p:spPr>
          <a:xfrm>
            <a:off x="789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6" name="Rectangle 20"/>
          <p:cNvSpPr/>
          <p:nvPr/>
        </p:nvSpPr>
        <p:spPr>
          <a:xfrm>
            <a:off x="1170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7" name="Rectangle 21"/>
          <p:cNvSpPr/>
          <p:nvPr/>
        </p:nvSpPr>
        <p:spPr>
          <a:xfrm>
            <a:off x="2694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8" name="Rectangle 22"/>
          <p:cNvSpPr/>
          <p:nvPr/>
        </p:nvSpPr>
        <p:spPr>
          <a:xfrm>
            <a:off x="3456475" y="525930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9" name="Rectangle 23"/>
          <p:cNvSpPr/>
          <p:nvPr/>
        </p:nvSpPr>
        <p:spPr>
          <a:xfrm>
            <a:off x="3837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0" name="Rectangle 24"/>
          <p:cNvSpPr/>
          <p:nvPr/>
        </p:nvSpPr>
        <p:spPr>
          <a:xfrm>
            <a:off x="2313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1" name="Rectangle 25"/>
          <p:cNvSpPr/>
          <p:nvPr/>
        </p:nvSpPr>
        <p:spPr>
          <a:xfrm>
            <a:off x="1932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2" name="Rectangle 26"/>
          <p:cNvSpPr/>
          <p:nvPr/>
        </p:nvSpPr>
        <p:spPr>
          <a:xfrm>
            <a:off x="3075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27"/>
          <p:cNvSpPr/>
          <p:nvPr/>
        </p:nvSpPr>
        <p:spPr>
          <a:xfrm>
            <a:off x="4218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4" name="Rectangle 28"/>
          <p:cNvSpPr/>
          <p:nvPr/>
        </p:nvSpPr>
        <p:spPr>
          <a:xfrm>
            <a:off x="4980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5" name="Rectangle 29"/>
          <p:cNvSpPr/>
          <p:nvPr/>
        </p:nvSpPr>
        <p:spPr>
          <a:xfrm>
            <a:off x="1551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6" name="Rectangle 30"/>
          <p:cNvSpPr/>
          <p:nvPr/>
        </p:nvSpPr>
        <p:spPr>
          <a:xfrm>
            <a:off x="4599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7" name="Rectangle 31"/>
          <p:cNvSpPr/>
          <p:nvPr/>
        </p:nvSpPr>
        <p:spPr>
          <a:xfrm>
            <a:off x="713275" y="5183102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8" name="Multiply 25"/>
          <p:cNvSpPr/>
          <p:nvPr/>
        </p:nvSpPr>
        <p:spPr>
          <a:xfrm>
            <a:off x="4431506" y="1868149"/>
            <a:ext cx="685800" cy="685800"/>
          </a:xfrm>
          <a:prstGeom prst="mathMultiply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9" name="Rectangle 18"/>
          <p:cNvSpPr/>
          <p:nvPr/>
        </p:nvSpPr>
        <p:spPr>
          <a:xfrm>
            <a:off x="7195278" y="1170485"/>
            <a:ext cx="457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0" name="Rectangle 19"/>
          <p:cNvSpPr/>
          <p:nvPr/>
        </p:nvSpPr>
        <p:spPr>
          <a:xfrm>
            <a:off x="7271478" y="1246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1" name="Rectangle 20"/>
          <p:cNvSpPr/>
          <p:nvPr/>
        </p:nvSpPr>
        <p:spPr>
          <a:xfrm>
            <a:off x="7271478" y="1627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2" name="Rectangle 21"/>
          <p:cNvSpPr/>
          <p:nvPr/>
        </p:nvSpPr>
        <p:spPr>
          <a:xfrm>
            <a:off x="7271478" y="2008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3" name="Rectangle 22"/>
          <p:cNvSpPr/>
          <p:nvPr/>
        </p:nvSpPr>
        <p:spPr>
          <a:xfrm>
            <a:off x="7271478" y="2389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4" name="Rectangle 23"/>
          <p:cNvSpPr/>
          <p:nvPr/>
        </p:nvSpPr>
        <p:spPr>
          <a:xfrm>
            <a:off x="7271478" y="2770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5" name="TextBox 74"/>
          <p:cNvSpPr txBox="1"/>
          <p:nvPr/>
        </p:nvSpPr>
        <p:spPr>
          <a:xfrm>
            <a:off x="866930" y="6020053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Row laid out in sequence</a:t>
            </a:r>
            <a:endParaRPr lang="zh-CN" altLang="en-US" dirty="0"/>
          </a:p>
        </p:txBody>
      </p:sp>
      <p:sp>
        <p:nvSpPr>
          <p:cNvPr id="76" name="左弧形箭头 75"/>
          <p:cNvSpPr/>
          <p:nvPr/>
        </p:nvSpPr>
        <p:spPr>
          <a:xfrm>
            <a:off x="89941" y="2211049"/>
            <a:ext cx="623334" cy="3057994"/>
          </a:xfrm>
          <a:prstGeom prst="curv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79" name="形状 78"/>
          <p:cNvCxnSpPr>
            <a:stCxn id="58" idx="0"/>
            <a:endCxn id="72" idx="1"/>
          </p:cNvCxnSpPr>
          <p:nvPr/>
        </p:nvCxnSpPr>
        <p:spPr>
          <a:xfrm rot="5400000" flipH="1" flipV="1">
            <a:off x="3891068" y="1878893"/>
            <a:ext cx="3098217" cy="3662603"/>
          </a:xfrm>
          <a:prstGeom prst="curvedConnector2">
            <a:avLst/>
          </a:prstGeom>
          <a:ln w="19050">
            <a:solidFill>
              <a:srgbClr val="92D05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142275" y="6020053"/>
            <a:ext cx="4908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Middle[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=  </a:t>
            </a:r>
            <a:r>
              <a:rPr lang="en-US" altLang="zh-CN" dirty="0" err="1" smtClean="0"/>
              <a:t>val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* </a:t>
            </a:r>
            <a:r>
              <a:rPr lang="en-US" altLang="zh-CN" dirty="0" err="1" smtClean="0"/>
              <a:t>vec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]]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-27384"/>
            <a:ext cx="8591872" cy="868363"/>
          </a:xfrm>
        </p:spPr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Computing Sparse Matrix-Vector Multiplication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42" name="Rectangle 3"/>
          <p:cNvSpPr/>
          <p:nvPr/>
        </p:nvSpPr>
        <p:spPr>
          <a:xfrm>
            <a:off x="762000" y="1246685"/>
            <a:ext cx="1981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3" name="Rectangle 4"/>
          <p:cNvSpPr/>
          <p:nvPr/>
        </p:nvSpPr>
        <p:spPr>
          <a:xfrm>
            <a:off x="838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4" name="Rectangle 5"/>
          <p:cNvSpPr/>
          <p:nvPr/>
        </p:nvSpPr>
        <p:spPr>
          <a:xfrm>
            <a:off x="1219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5" name="Rectangle 6"/>
          <p:cNvSpPr/>
          <p:nvPr/>
        </p:nvSpPr>
        <p:spPr>
          <a:xfrm>
            <a:off x="1219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6" name="Rectangle 7"/>
          <p:cNvSpPr/>
          <p:nvPr/>
        </p:nvSpPr>
        <p:spPr>
          <a:xfrm>
            <a:off x="1600200" y="2084885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7" name="Rectangle 8"/>
          <p:cNvSpPr/>
          <p:nvPr/>
        </p:nvSpPr>
        <p:spPr>
          <a:xfrm>
            <a:off x="1981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8" name="Rectangle 9"/>
          <p:cNvSpPr/>
          <p:nvPr/>
        </p:nvSpPr>
        <p:spPr>
          <a:xfrm>
            <a:off x="838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9" name="Rectangle 11"/>
          <p:cNvSpPr/>
          <p:nvPr/>
        </p:nvSpPr>
        <p:spPr>
          <a:xfrm>
            <a:off x="2362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0" name="Rectangle 13"/>
          <p:cNvSpPr/>
          <p:nvPr/>
        </p:nvSpPr>
        <p:spPr>
          <a:xfrm>
            <a:off x="1600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1" name="Rectangle 14"/>
          <p:cNvSpPr/>
          <p:nvPr/>
        </p:nvSpPr>
        <p:spPr>
          <a:xfrm>
            <a:off x="1219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2" name="Rectangle 16"/>
          <p:cNvSpPr/>
          <p:nvPr/>
        </p:nvSpPr>
        <p:spPr>
          <a:xfrm>
            <a:off x="2362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3" name="Rectangle 17"/>
          <p:cNvSpPr/>
          <p:nvPr/>
        </p:nvSpPr>
        <p:spPr>
          <a:xfrm>
            <a:off x="2362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4" name="Rectangle 18"/>
          <p:cNvSpPr/>
          <p:nvPr/>
        </p:nvSpPr>
        <p:spPr>
          <a:xfrm>
            <a:off x="1600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5" name="Rectangle 19"/>
          <p:cNvSpPr/>
          <p:nvPr/>
        </p:nvSpPr>
        <p:spPr>
          <a:xfrm>
            <a:off x="789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6" name="Rectangle 20"/>
          <p:cNvSpPr/>
          <p:nvPr/>
        </p:nvSpPr>
        <p:spPr>
          <a:xfrm>
            <a:off x="1170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7" name="Rectangle 21"/>
          <p:cNvSpPr/>
          <p:nvPr/>
        </p:nvSpPr>
        <p:spPr>
          <a:xfrm>
            <a:off x="2694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8" name="Rectangle 22"/>
          <p:cNvSpPr/>
          <p:nvPr/>
        </p:nvSpPr>
        <p:spPr>
          <a:xfrm>
            <a:off x="3456475" y="525930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9" name="Rectangle 23"/>
          <p:cNvSpPr/>
          <p:nvPr/>
        </p:nvSpPr>
        <p:spPr>
          <a:xfrm>
            <a:off x="3837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0" name="Rectangle 24"/>
          <p:cNvSpPr/>
          <p:nvPr/>
        </p:nvSpPr>
        <p:spPr>
          <a:xfrm>
            <a:off x="2313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1" name="Rectangle 25"/>
          <p:cNvSpPr/>
          <p:nvPr/>
        </p:nvSpPr>
        <p:spPr>
          <a:xfrm>
            <a:off x="1932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2" name="Rectangle 26"/>
          <p:cNvSpPr/>
          <p:nvPr/>
        </p:nvSpPr>
        <p:spPr>
          <a:xfrm>
            <a:off x="3075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27"/>
          <p:cNvSpPr/>
          <p:nvPr/>
        </p:nvSpPr>
        <p:spPr>
          <a:xfrm>
            <a:off x="4218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4" name="Rectangle 28"/>
          <p:cNvSpPr/>
          <p:nvPr/>
        </p:nvSpPr>
        <p:spPr>
          <a:xfrm>
            <a:off x="4980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5" name="Rectangle 29"/>
          <p:cNvSpPr/>
          <p:nvPr/>
        </p:nvSpPr>
        <p:spPr>
          <a:xfrm>
            <a:off x="1551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6" name="Rectangle 30"/>
          <p:cNvSpPr/>
          <p:nvPr/>
        </p:nvSpPr>
        <p:spPr>
          <a:xfrm>
            <a:off x="4599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7" name="Rectangle 31"/>
          <p:cNvSpPr/>
          <p:nvPr/>
        </p:nvSpPr>
        <p:spPr>
          <a:xfrm>
            <a:off x="713275" y="5183102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8" name="Multiply 25"/>
          <p:cNvSpPr/>
          <p:nvPr/>
        </p:nvSpPr>
        <p:spPr>
          <a:xfrm>
            <a:off x="4431506" y="1868149"/>
            <a:ext cx="685800" cy="685800"/>
          </a:xfrm>
          <a:prstGeom prst="mathMultiply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9" name="Rectangle 18"/>
          <p:cNvSpPr/>
          <p:nvPr/>
        </p:nvSpPr>
        <p:spPr>
          <a:xfrm>
            <a:off x="7195278" y="1170485"/>
            <a:ext cx="457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0" name="Rectangle 19"/>
          <p:cNvSpPr/>
          <p:nvPr/>
        </p:nvSpPr>
        <p:spPr>
          <a:xfrm>
            <a:off x="7271478" y="1246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1" name="Rectangle 20"/>
          <p:cNvSpPr/>
          <p:nvPr/>
        </p:nvSpPr>
        <p:spPr>
          <a:xfrm>
            <a:off x="7271478" y="1627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2" name="Rectangle 21"/>
          <p:cNvSpPr/>
          <p:nvPr/>
        </p:nvSpPr>
        <p:spPr>
          <a:xfrm>
            <a:off x="7271478" y="2008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3" name="Rectangle 22"/>
          <p:cNvSpPr/>
          <p:nvPr/>
        </p:nvSpPr>
        <p:spPr>
          <a:xfrm>
            <a:off x="7271478" y="2389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4" name="Rectangle 23"/>
          <p:cNvSpPr/>
          <p:nvPr/>
        </p:nvSpPr>
        <p:spPr>
          <a:xfrm>
            <a:off x="7271478" y="2770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5" name="TextBox 74"/>
          <p:cNvSpPr txBox="1"/>
          <p:nvPr/>
        </p:nvSpPr>
        <p:spPr>
          <a:xfrm>
            <a:off x="866930" y="6020053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Row laid out in sequence</a:t>
            </a:r>
            <a:endParaRPr lang="zh-CN" altLang="en-US" dirty="0"/>
          </a:p>
        </p:txBody>
      </p:sp>
      <p:sp>
        <p:nvSpPr>
          <p:cNvPr id="76" name="左弧形箭头 75"/>
          <p:cNvSpPr/>
          <p:nvPr/>
        </p:nvSpPr>
        <p:spPr>
          <a:xfrm>
            <a:off x="89941" y="2211049"/>
            <a:ext cx="623334" cy="3057994"/>
          </a:xfrm>
          <a:prstGeom prst="curv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77" name="形状 76"/>
          <p:cNvCxnSpPr>
            <a:stCxn id="59" idx="0"/>
            <a:endCxn id="71" idx="1"/>
          </p:cNvCxnSpPr>
          <p:nvPr/>
        </p:nvCxnSpPr>
        <p:spPr>
          <a:xfrm rot="5400000" flipH="1" flipV="1">
            <a:off x="3891068" y="1878893"/>
            <a:ext cx="3479217" cy="3281603"/>
          </a:xfrm>
          <a:prstGeom prst="curvedConnector2">
            <a:avLst/>
          </a:prstGeom>
          <a:ln w="19050">
            <a:solidFill>
              <a:srgbClr val="FFC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形状 77"/>
          <p:cNvCxnSpPr>
            <a:stCxn id="63" idx="0"/>
            <a:endCxn id="73" idx="1"/>
          </p:cNvCxnSpPr>
          <p:nvPr/>
        </p:nvCxnSpPr>
        <p:spPr>
          <a:xfrm rot="5400000" flipH="1" flipV="1">
            <a:off x="4462568" y="2450393"/>
            <a:ext cx="2717217" cy="2900603"/>
          </a:xfrm>
          <a:prstGeom prst="curvedConnector2">
            <a:avLst/>
          </a:prstGeom>
          <a:ln w="19050">
            <a:solidFill>
              <a:srgbClr val="FFC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142275" y="6020053"/>
            <a:ext cx="4908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Middle[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=  </a:t>
            </a:r>
            <a:r>
              <a:rPr lang="en-US" altLang="zh-CN" dirty="0" err="1" smtClean="0"/>
              <a:t>val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* </a:t>
            </a:r>
            <a:r>
              <a:rPr lang="en-US" altLang="zh-CN" dirty="0" err="1" smtClean="0"/>
              <a:t>vec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]]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519864" cy="868363"/>
          </a:xfrm>
        </p:spPr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Computing Sparse Matrix-Vector Multiplication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42" name="Rectangle 3"/>
          <p:cNvSpPr/>
          <p:nvPr/>
        </p:nvSpPr>
        <p:spPr>
          <a:xfrm>
            <a:off x="762000" y="1246685"/>
            <a:ext cx="1981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3" name="Rectangle 4"/>
          <p:cNvSpPr/>
          <p:nvPr/>
        </p:nvSpPr>
        <p:spPr>
          <a:xfrm>
            <a:off x="838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4" name="Rectangle 5"/>
          <p:cNvSpPr/>
          <p:nvPr/>
        </p:nvSpPr>
        <p:spPr>
          <a:xfrm>
            <a:off x="1219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5" name="Rectangle 6"/>
          <p:cNvSpPr/>
          <p:nvPr/>
        </p:nvSpPr>
        <p:spPr>
          <a:xfrm>
            <a:off x="1219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6" name="Rectangle 7"/>
          <p:cNvSpPr/>
          <p:nvPr/>
        </p:nvSpPr>
        <p:spPr>
          <a:xfrm>
            <a:off x="1600200" y="2084885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7" name="Rectangle 8"/>
          <p:cNvSpPr/>
          <p:nvPr/>
        </p:nvSpPr>
        <p:spPr>
          <a:xfrm>
            <a:off x="1981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8" name="Rectangle 9"/>
          <p:cNvSpPr/>
          <p:nvPr/>
        </p:nvSpPr>
        <p:spPr>
          <a:xfrm>
            <a:off x="838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49" name="Rectangle 11"/>
          <p:cNvSpPr/>
          <p:nvPr/>
        </p:nvSpPr>
        <p:spPr>
          <a:xfrm>
            <a:off x="2362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0" name="Rectangle 13"/>
          <p:cNvSpPr/>
          <p:nvPr/>
        </p:nvSpPr>
        <p:spPr>
          <a:xfrm>
            <a:off x="1600200" y="1703885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1" name="Rectangle 14"/>
          <p:cNvSpPr/>
          <p:nvPr/>
        </p:nvSpPr>
        <p:spPr>
          <a:xfrm>
            <a:off x="1219200" y="2465885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2" name="Rectangle 16"/>
          <p:cNvSpPr/>
          <p:nvPr/>
        </p:nvSpPr>
        <p:spPr>
          <a:xfrm>
            <a:off x="2362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3" name="Rectangle 17"/>
          <p:cNvSpPr/>
          <p:nvPr/>
        </p:nvSpPr>
        <p:spPr>
          <a:xfrm>
            <a:off x="2362200" y="1322885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4" name="Rectangle 18"/>
          <p:cNvSpPr/>
          <p:nvPr/>
        </p:nvSpPr>
        <p:spPr>
          <a:xfrm>
            <a:off x="1600200" y="2846885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5" name="Rectangle 19"/>
          <p:cNvSpPr/>
          <p:nvPr/>
        </p:nvSpPr>
        <p:spPr>
          <a:xfrm>
            <a:off x="789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6" name="Rectangle 20"/>
          <p:cNvSpPr/>
          <p:nvPr/>
        </p:nvSpPr>
        <p:spPr>
          <a:xfrm>
            <a:off x="1170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7" name="Rectangle 21"/>
          <p:cNvSpPr/>
          <p:nvPr/>
        </p:nvSpPr>
        <p:spPr>
          <a:xfrm>
            <a:off x="2694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8" name="Rectangle 22"/>
          <p:cNvSpPr/>
          <p:nvPr/>
        </p:nvSpPr>
        <p:spPr>
          <a:xfrm>
            <a:off x="3456475" y="525930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9" name="Rectangle 23"/>
          <p:cNvSpPr/>
          <p:nvPr/>
        </p:nvSpPr>
        <p:spPr>
          <a:xfrm>
            <a:off x="3837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0" name="Rectangle 24"/>
          <p:cNvSpPr/>
          <p:nvPr/>
        </p:nvSpPr>
        <p:spPr>
          <a:xfrm>
            <a:off x="2313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1" name="Rectangle 25"/>
          <p:cNvSpPr/>
          <p:nvPr/>
        </p:nvSpPr>
        <p:spPr>
          <a:xfrm>
            <a:off x="1932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2" name="Rectangle 26"/>
          <p:cNvSpPr/>
          <p:nvPr/>
        </p:nvSpPr>
        <p:spPr>
          <a:xfrm>
            <a:off x="3075475" y="525930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27"/>
          <p:cNvSpPr/>
          <p:nvPr/>
        </p:nvSpPr>
        <p:spPr>
          <a:xfrm>
            <a:off x="4218475" y="525930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4" name="Rectangle 28"/>
          <p:cNvSpPr/>
          <p:nvPr/>
        </p:nvSpPr>
        <p:spPr>
          <a:xfrm>
            <a:off x="4980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5" name="Rectangle 29"/>
          <p:cNvSpPr/>
          <p:nvPr/>
        </p:nvSpPr>
        <p:spPr>
          <a:xfrm>
            <a:off x="1551475" y="525930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6" name="Rectangle 30"/>
          <p:cNvSpPr/>
          <p:nvPr/>
        </p:nvSpPr>
        <p:spPr>
          <a:xfrm>
            <a:off x="4599475" y="525930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7" name="Rectangle 31"/>
          <p:cNvSpPr/>
          <p:nvPr/>
        </p:nvSpPr>
        <p:spPr>
          <a:xfrm>
            <a:off x="713275" y="5183102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8" name="Multiply 25"/>
          <p:cNvSpPr/>
          <p:nvPr/>
        </p:nvSpPr>
        <p:spPr>
          <a:xfrm>
            <a:off x="4431506" y="1868149"/>
            <a:ext cx="685800" cy="685800"/>
          </a:xfrm>
          <a:prstGeom prst="mathMultiply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9" name="Rectangle 18"/>
          <p:cNvSpPr/>
          <p:nvPr/>
        </p:nvSpPr>
        <p:spPr>
          <a:xfrm>
            <a:off x="7195278" y="1170485"/>
            <a:ext cx="457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0" name="Rectangle 19"/>
          <p:cNvSpPr/>
          <p:nvPr/>
        </p:nvSpPr>
        <p:spPr>
          <a:xfrm>
            <a:off x="7271478" y="1246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1" name="Rectangle 20"/>
          <p:cNvSpPr/>
          <p:nvPr/>
        </p:nvSpPr>
        <p:spPr>
          <a:xfrm>
            <a:off x="7271478" y="1627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2" name="Rectangle 21"/>
          <p:cNvSpPr/>
          <p:nvPr/>
        </p:nvSpPr>
        <p:spPr>
          <a:xfrm>
            <a:off x="7271478" y="2008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3" name="Rectangle 22"/>
          <p:cNvSpPr/>
          <p:nvPr/>
        </p:nvSpPr>
        <p:spPr>
          <a:xfrm>
            <a:off x="7271478" y="2389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4" name="Rectangle 23"/>
          <p:cNvSpPr/>
          <p:nvPr/>
        </p:nvSpPr>
        <p:spPr>
          <a:xfrm>
            <a:off x="7271478" y="2770685"/>
            <a:ext cx="304800" cy="304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5" name="TextBox 74"/>
          <p:cNvSpPr txBox="1"/>
          <p:nvPr/>
        </p:nvSpPr>
        <p:spPr>
          <a:xfrm>
            <a:off x="866930" y="6020053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Row laid out in sequence</a:t>
            </a:r>
            <a:endParaRPr lang="zh-CN" altLang="en-US" dirty="0"/>
          </a:p>
        </p:txBody>
      </p:sp>
      <p:sp>
        <p:nvSpPr>
          <p:cNvPr id="76" name="左弧形箭头 75"/>
          <p:cNvSpPr/>
          <p:nvPr/>
        </p:nvSpPr>
        <p:spPr>
          <a:xfrm>
            <a:off x="89941" y="2211049"/>
            <a:ext cx="623334" cy="3057994"/>
          </a:xfrm>
          <a:prstGeom prst="curv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78" name="形状 77"/>
          <p:cNvCxnSpPr>
            <a:stCxn id="66" idx="0"/>
            <a:endCxn id="72" idx="1"/>
          </p:cNvCxnSpPr>
          <p:nvPr/>
        </p:nvCxnSpPr>
        <p:spPr>
          <a:xfrm rot="5400000" flipH="1" flipV="1">
            <a:off x="4462568" y="2450393"/>
            <a:ext cx="3098217" cy="2519603"/>
          </a:xfrm>
          <a:prstGeom prst="curvedConnector2">
            <a:avLst/>
          </a:pr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形状 78"/>
          <p:cNvCxnSpPr>
            <a:stCxn id="64" idx="0"/>
            <a:endCxn id="74" idx="1"/>
          </p:cNvCxnSpPr>
          <p:nvPr/>
        </p:nvCxnSpPr>
        <p:spPr>
          <a:xfrm rot="5400000" flipH="1" flipV="1">
            <a:off x="5034068" y="3021893"/>
            <a:ext cx="2336217" cy="2138603"/>
          </a:xfrm>
          <a:prstGeom prst="curvedConnector2">
            <a:avLst/>
          </a:pr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142275" y="6020053"/>
            <a:ext cx="4908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Middle[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=  </a:t>
            </a:r>
            <a:r>
              <a:rPr lang="en-US" altLang="zh-CN" dirty="0" err="1" smtClean="0"/>
              <a:t>val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* </a:t>
            </a:r>
            <a:r>
              <a:rPr lang="en-US" altLang="zh-CN" dirty="0" err="1" smtClean="0"/>
              <a:t>vec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]]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Sequential loop to implement </a:t>
            </a:r>
            <a:r>
              <a:rPr lang="en-US" sz="3200" dirty="0" err="1" smtClean="0"/>
              <a:t>SpMV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056" y="1484784"/>
            <a:ext cx="8496944" cy="418755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f</a:t>
            </a:r>
            <a:r>
              <a:rPr lang="en-US" sz="2400" dirty="0" smtClean="0"/>
              <a:t>or (</a:t>
            </a:r>
            <a:r>
              <a:rPr lang="en-US" sz="2400" dirty="0" err="1" smtClean="0"/>
              <a:t>int</a:t>
            </a:r>
            <a:r>
              <a:rPr lang="en-US" sz="2400" dirty="0" smtClean="0"/>
              <a:t> row=0; row &lt; </a:t>
            </a:r>
            <a:r>
              <a:rPr lang="en-US" sz="2400" dirty="0" err="1" smtClean="0"/>
              <a:t>num_rows</a:t>
            </a:r>
            <a:r>
              <a:rPr lang="en-US" sz="2400" dirty="0" smtClean="0"/>
              <a:t>; row++) {</a:t>
            </a:r>
          </a:p>
          <a:p>
            <a:pPr marL="0" indent="0">
              <a:buNone/>
            </a:pPr>
            <a:r>
              <a:rPr lang="en-US" sz="2400" dirty="0" smtClean="0"/>
              <a:t>	float dot = 0;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row_start</a:t>
            </a:r>
            <a:r>
              <a:rPr lang="en-US" sz="2400" dirty="0" smtClean="0"/>
              <a:t> = </a:t>
            </a:r>
            <a:r>
              <a:rPr lang="en-US" sz="2400" dirty="0" err="1" smtClean="0"/>
              <a:t>row_ptr</a:t>
            </a:r>
            <a:r>
              <a:rPr lang="en-US" sz="2400" dirty="0" smtClean="0"/>
              <a:t>[row];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row_end</a:t>
            </a:r>
            <a:r>
              <a:rPr lang="en-US" sz="2400" dirty="0" smtClean="0"/>
              <a:t> = </a:t>
            </a:r>
            <a:r>
              <a:rPr lang="en-US" sz="2400" dirty="0" err="1" smtClean="0"/>
              <a:t>row_ptr</a:t>
            </a:r>
            <a:r>
              <a:rPr lang="en-US" sz="2400" dirty="0" smtClean="0"/>
              <a:t>[row+1];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for(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elem</a:t>
            </a:r>
            <a:r>
              <a:rPr lang="en-US" sz="2400" dirty="0" smtClean="0"/>
              <a:t> = </a:t>
            </a:r>
            <a:r>
              <a:rPr lang="en-US" sz="2400" dirty="0" err="1" smtClean="0"/>
              <a:t>row_start</a:t>
            </a:r>
            <a:r>
              <a:rPr lang="en-US" sz="2400" dirty="0" smtClean="0"/>
              <a:t>; </a:t>
            </a:r>
            <a:r>
              <a:rPr lang="en-US" sz="2400" dirty="0" err="1" smtClean="0"/>
              <a:t>elem</a:t>
            </a:r>
            <a:r>
              <a:rPr lang="en-US" sz="2400" dirty="0" smtClean="0"/>
              <a:t> &lt; </a:t>
            </a:r>
            <a:r>
              <a:rPr lang="en-US" sz="2400" dirty="0" err="1" smtClean="0"/>
              <a:t>row_end</a:t>
            </a:r>
            <a:r>
              <a:rPr lang="en-US" sz="2400" dirty="0" smtClean="0"/>
              <a:t>; </a:t>
            </a:r>
            <a:r>
              <a:rPr lang="en-US" sz="2400" dirty="0" err="1" smtClean="0"/>
              <a:t>elem</a:t>
            </a:r>
            <a:r>
              <a:rPr lang="en-US" sz="2400" dirty="0" smtClean="0"/>
              <a:t>++) {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dot+= data[</a:t>
            </a:r>
            <a:r>
              <a:rPr lang="en-US" sz="2400" dirty="0" err="1" smtClean="0"/>
              <a:t>elem</a:t>
            </a:r>
            <a:r>
              <a:rPr lang="en-US" sz="2400" dirty="0" smtClean="0"/>
              <a:t>] * x [</a:t>
            </a:r>
            <a:r>
              <a:rPr lang="en-US" sz="2400" dirty="0" err="1" smtClean="0"/>
              <a:t>col_index</a:t>
            </a:r>
            <a:r>
              <a:rPr lang="en-US" sz="2400" dirty="0" smtClean="0"/>
              <a:t>[</a:t>
            </a:r>
            <a:r>
              <a:rPr lang="en-US" sz="2400" dirty="0" err="1" smtClean="0"/>
              <a:t>elem</a:t>
            </a:r>
            <a:r>
              <a:rPr lang="en-US" sz="2400" dirty="0" smtClean="0"/>
              <a:t>]];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}</a:t>
            </a:r>
          </a:p>
          <a:p>
            <a:pPr marL="0" indent="0">
              <a:buNone/>
            </a:pPr>
            <a:r>
              <a:rPr lang="en-US" sz="2400" dirty="0" smtClean="0"/>
              <a:t>	y[row] =dot;</a:t>
            </a:r>
          </a:p>
          <a:p>
            <a:pPr marL="0" indent="0">
              <a:buNone/>
            </a:pPr>
            <a:r>
              <a:rPr lang="en-US" sz="2400" dirty="0"/>
              <a:t>}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89977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assign threads to work?</a:t>
            </a:r>
          </a:p>
          <a:p>
            <a:endParaRPr lang="en-US" dirty="0" smtClean="0"/>
          </a:p>
          <a:p>
            <a:r>
              <a:rPr lang="en-US" dirty="0" smtClean="0"/>
              <a:t>How will this parallelize?</a:t>
            </a:r>
          </a:p>
          <a:p>
            <a:pPr lvl="1"/>
            <a:r>
              <a:rPr lang="en-US" dirty="0" smtClean="0"/>
              <a:t>Think of memory access patterns</a:t>
            </a:r>
          </a:p>
          <a:p>
            <a:pPr lvl="1"/>
            <a:r>
              <a:rPr lang="en-US" dirty="0" smtClean="0"/>
              <a:t>Think of control divergence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41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Algorithm: </a:t>
            </a:r>
            <a:r>
              <a:rPr lang="en-US" altLang="zh-CN" sz="3200" kern="1200" dirty="0" err="1" smtClean="0">
                <a:solidFill>
                  <a:srgbClr val="0070C0"/>
                </a:solidFill>
                <a:latin typeface="Calibri" pitchFamily="34" charset="0"/>
              </a:rPr>
              <a:t>gbmv_s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24" name="内容占位符 2"/>
          <p:cNvSpPr>
            <a:spLocks noGrp="1"/>
          </p:cNvSpPr>
          <p:nvPr>
            <p:ph idx="1"/>
          </p:nvPr>
        </p:nvSpPr>
        <p:spPr>
          <a:xfrm>
            <a:off x="228600" y="1484784"/>
            <a:ext cx="8519864" cy="4763616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One thread per row</a:t>
            </a:r>
          </a:p>
          <a:p>
            <a:pPr lvl="1">
              <a:buClr>
                <a:srgbClr val="0070C0"/>
              </a:buClr>
              <a:buSzPct val="100000"/>
              <a:buNone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" name="Down Arrow 16"/>
          <p:cNvSpPr/>
          <p:nvPr/>
        </p:nvSpPr>
        <p:spPr>
          <a:xfrm>
            <a:off x="2000240" y="466150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0" name="Down Arrow 19"/>
          <p:cNvSpPr/>
          <p:nvPr/>
        </p:nvSpPr>
        <p:spPr>
          <a:xfrm>
            <a:off x="3143240" y="466150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1" name="Down Arrow 23"/>
          <p:cNvSpPr/>
          <p:nvPr/>
        </p:nvSpPr>
        <p:spPr>
          <a:xfrm>
            <a:off x="4667240" y="466150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2" name="Down Arrow 24"/>
          <p:cNvSpPr/>
          <p:nvPr/>
        </p:nvSpPr>
        <p:spPr>
          <a:xfrm>
            <a:off x="5048240" y="466150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3" name="Down Arrow 26"/>
          <p:cNvSpPr/>
          <p:nvPr/>
        </p:nvSpPr>
        <p:spPr>
          <a:xfrm>
            <a:off x="5810240" y="466150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4" name="TextBox 28"/>
          <p:cNvSpPr txBox="1">
            <a:spLocks noChangeArrowheads="1"/>
          </p:cNvSpPr>
          <p:nvPr/>
        </p:nvSpPr>
        <p:spPr bwMode="auto">
          <a:xfrm rot="18737740">
            <a:off x="1851809" y="3895536"/>
            <a:ext cx="110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Thread 0</a:t>
            </a:r>
          </a:p>
        </p:txBody>
      </p:sp>
      <p:sp>
        <p:nvSpPr>
          <p:cNvPr id="35" name="TextBox 31"/>
          <p:cNvSpPr txBox="1">
            <a:spLocks noChangeArrowheads="1"/>
          </p:cNvSpPr>
          <p:nvPr/>
        </p:nvSpPr>
        <p:spPr bwMode="auto">
          <a:xfrm rot="18737740">
            <a:off x="2997190" y="3894742"/>
            <a:ext cx="110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Thread 1</a:t>
            </a:r>
          </a:p>
        </p:txBody>
      </p:sp>
      <p:sp>
        <p:nvSpPr>
          <p:cNvPr id="36" name="TextBox 32"/>
          <p:cNvSpPr txBox="1">
            <a:spLocks noChangeArrowheads="1"/>
          </p:cNvSpPr>
          <p:nvPr/>
        </p:nvSpPr>
        <p:spPr bwMode="auto">
          <a:xfrm rot="18737740">
            <a:off x="4521190" y="3894742"/>
            <a:ext cx="110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Thread 2</a:t>
            </a:r>
          </a:p>
        </p:txBody>
      </p:sp>
      <p:sp>
        <p:nvSpPr>
          <p:cNvPr id="37" name="TextBox 33"/>
          <p:cNvSpPr txBox="1">
            <a:spLocks noChangeArrowheads="1"/>
          </p:cNvSpPr>
          <p:nvPr/>
        </p:nvSpPr>
        <p:spPr bwMode="auto">
          <a:xfrm rot="18737740">
            <a:off x="4902190" y="3894742"/>
            <a:ext cx="110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Thread 3</a:t>
            </a:r>
          </a:p>
        </p:txBody>
      </p:sp>
      <p:sp>
        <p:nvSpPr>
          <p:cNvPr id="38" name="TextBox 34"/>
          <p:cNvSpPr txBox="1">
            <a:spLocks noChangeArrowheads="1"/>
          </p:cNvSpPr>
          <p:nvPr/>
        </p:nvSpPr>
        <p:spPr bwMode="auto">
          <a:xfrm rot="18737740">
            <a:off x="5664190" y="3894742"/>
            <a:ext cx="110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Thread 4</a:t>
            </a:r>
          </a:p>
        </p:txBody>
      </p:sp>
      <p:sp>
        <p:nvSpPr>
          <p:cNvPr id="39" name="TextBox 27"/>
          <p:cNvSpPr txBox="1">
            <a:spLocks noChangeArrowheads="1"/>
          </p:cNvSpPr>
          <p:nvPr/>
        </p:nvSpPr>
        <p:spPr bwMode="auto">
          <a:xfrm>
            <a:off x="2152640" y="4737704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/>
              <a:t>…</a:t>
            </a:r>
          </a:p>
        </p:txBody>
      </p:sp>
      <p:sp>
        <p:nvSpPr>
          <p:cNvPr id="40" name="TextBox 29"/>
          <p:cNvSpPr txBox="1">
            <a:spLocks noChangeArrowheads="1"/>
          </p:cNvSpPr>
          <p:nvPr/>
        </p:nvSpPr>
        <p:spPr bwMode="auto">
          <a:xfrm>
            <a:off x="3295640" y="4737704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/>
              <a:t>…</a:t>
            </a:r>
          </a:p>
        </p:txBody>
      </p:sp>
      <p:sp>
        <p:nvSpPr>
          <p:cNvPr id="41" name="TextBox 30"/>
          <p:cNvSpPr txBox="1">
            <a:spLocks noChangeArrowheads="1"/>
          </p:cNvSpPr>
          <p:nvPr/>
        </p:nvSpPr>
        <p:spPr bwMode="auto">
          <a:xfrm>
            <a:off x="6003915" y="4737704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/>
              <a:t>…</a:t>
            </a:r>
          </a:p>
        </p:txBody>
      </p:sp>
      <p:sp>
        <p:nvSpPr>
          <p:cNvPr id="42" name="TextBox 35"/>
          <p:cNvSpPr txBox="1">
            <a:spLocks noChangeArrowheads="1"/>
          </p:cNvSpPr>
          <p:nvPr/>
        </p:nvSpPr>
        <p:spPr bwMode="auto">
          <a:xfrm>
            <a:off x="5241915" y="4737704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/>
              <a:t>…</a:t>
            </a:r>
          </a:p>
        </p:txBody>
      </p:sp>
      <p:sp>
        <p:nvSpPr>
          <p:cNvPr id="56" name="Rectangle 19"/>
          <p:cNvSpPr/>
          <p:nvPr/>
        </p:nvSpPr>
        <p:spPr>
          <a:xfrm>
            <a:off x="1983904" y="5496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7" name="Rectangle 20"/>
          <p:cNvSpPr/>
          <p:nvPr/>
        </p:nvSpPr>
        <p:spPr>
          <a:xfrm>
            <a:off x="2364904" y="5496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8" name="Rectangle 21"/>
          <p:cNvSpPr/>
          <p:nvPr/>
        </p:nvSpPr>
        <p:spPr>
          <a:xfrm>
            <a:off x="3888904" y="5496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9" name="Rectangle 22"/>
          <p:cNvSpPr/>
          <p:nvPr/>
        </p:nvSpPr>
        <p:spPr>
          <a:xfrm>
            <a:off x="4650904" y="549627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0" name="Rectangle 23"/>
          <p:cNvSpPr/>
          <p:nvPr/>
        </p:nvSpPr>
        <p:spPr>
          <a:xfrm>
            <a:off x="5031904" y="549627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1" name="Rectangle 24"/>
          <p:cNvSpPr/>
          <p:nvPr/>
        </p:nvSpPr>
        <p:spPr>
          <a:xfrm>
            <a:off x="3507904" y="5496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2" name="Rectangle 25"/>
          <p:cNvSpPr/>
          <p:nvPr/>
        </p:nvSpPr>
        <p:spPr>
          <a:xfrm>
            <a:off x="3126904" y="5496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26"/>
          <p:cNvSpPr/>
          <p:nvPr/>
        </p:nvSpPr>
        <p:spPr>
          <a:xfrm>
            <a:off x="4269904" y="5496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4" name="Rectangle 27"/>
          <p:cNvSpPr/>
          <p:nvPr/>
        </p:nvSpPr>
        <p:spPr>
          <a:xfrm>
            <a:off x="5412904" y="549627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5" name="Rectangle 28"/>
          <p:cNvSpPr/>
          <p:nvPr/>
        </p:nvSpPr>
        <p:spPr>
          <a:xfrm>
            <a:off x="6174904" y="549627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6" name="Rectangle 29"/>
          <p:cNvSpPr/>
          <p:nvPr/>
        </p:nvSpPr>
        <p:spPr>
          <a:xfrm>
            <a:off x="2745904" y="5496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7" name="Rectangle 30"/>
          <p:cNvSpPr/>
          <p:nvPr/>
        </p:nvSpPr>
        <p:spPr>
          <a:xfrm>
            <a:off x="5793904" y="549627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8" name="Rectangle 31"/>
          <p:cNvSpPr/>
          <p:nvPr/>
        </p:nvSpPr>
        <p:spPr>
          <a:xfrm>
            <a:off x="1907704" y="5420072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bmv_s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7396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__global__ void </a:t>
            </a:r>
            <a:r>
              <a:rPr lang="en-US" sz="2000" dirty="0" err="1" smtClean="0"/>
              <a:t>SpMV_CSR</a:t>
            </a:r>
            <a:r>
              <a:rPr lang="en-US" sz="2000" dirty="0" smtClean="0"/>
              <a:t>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num_rows</a:t>
            </a:r>
            <a:r>
              <a:rPr lang="en-US" sz="2000" dirty="0" smtClean="0"/>
              <a:t>, float *data, </a:t>
            </a:r>
            <a:r>
              <a:rPr lang="en-US" sz="2000" dirty="0" err="1" smtClean="0"/>
              <a:t>int</a:t>
            </a:r>
            <a:r>
              <a:rPr lang="en-US" sz="2000" dirty="0" smtClean="0"/>
              <a:t> *</a:t>
            </a:r>
            <a:r>
              <a:rPr lang="en-US" sz="2000" dirty="0" err="1" smtClean="0"/>
              <a:t>col_index</a:t>
            </a:r>
            <a:r>
              <a:rPr lang="en-US" sz="2000" dirty="0" smtClean="0"/>
              <a:t>, </a:t>
            </a:r>
            <a:r>
              <a:rPr lang="en-US" sz="2000" dirty="0" err="1" smtClean="0"/>
              <a:t>int</a:t>
            </a:r>
            <a:r>
              <a:rPr lang="en-US" sz="2000" dirty="0" smtClean="0"/>
              <a:t> *</a:t>
            </a:r>
            <a:r>
              <a:rPr lang="en-US" sz="2000" dirty="0" err="1" smtClean="0"/>
              <a:t>row_ptr</a:t>
            </a:r>
            <a:r>
              <a:rPr lang="en-US" sz="2000" dirty="0" smtClean="0"/>
              <a:t>, float *x, float *y) {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int</a:t>
            </a:r>
            <a:r>
              <a:rPr lang="en-US" sz="2000" dirty="0" smtClean="0"/>
              <a:t> row=</a:t>
            </a:r>
            <a:r>
              <a:rPr lang="en-US" sz="2000" dirty="0" err="1" smtClean="0"/>
              <a:t>blockIdx.x</a:t>
            </a:r>
            <a:r>
              <a:rPr lang="en-US" sz="2000" dirty="0" smtClean="0"/>
              <a:t> * </a:t>
            </a:r>
            <a:r>
              <a:rPr lang="en-US" sz="2000" dirty="0" err="1" smtClean="0"/>
              <a:t>blockDim.x</a:t>
            </a:r>
            <a:r>
              <a:rPr lang="en-US" sz="2000" dirty="0" smtClean="0"/>
              <a:t> + </a:t>
            </a:r>
            <a:r>
              <a:rPr lang="en-US" sz="2000" dirty="0" err="1" smtClean="0"/>
              <a:t>threadIdx.x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if(row &lt; </a:t>
            </a:r>
            <a:r>
              <a:rPr lang="en-US" sz="2000" dirty="0" err="1" smtClean="0"/>
              <a:t>num_rows</a:t>
            </a:r>
            <a:r>
              <a:rPr lang="en-US" sz="2000" dirty="0" smtClean="0"/>
              <a:t>) {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float dot = 0;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row_start</a:t>
            </a:r>
            <a:r>
              <a:rPr lang="en-US" sz="2000" dirty="0" smtClean="0"/>
              <a:t> = </a:t>
            </a:r>
            <a:r>
              <a:rPr lang="en-US" sz="2000" dirty="0" err="1" smtClean="0"/>
              <a:t>row_ptr</a:t>
            </a:r>
            <a:r>
              <a:rPr lang="en-US" sz="2000" dirty="0" smtClean="0"/>
              <a:t>[row];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row_end</a:t>
            </a:r>
            <a:r>
              <a:rPr lang="en-US" sz="2000" dirty="0" smtClean="0"/>
              <a:t> = </a:t>
            </a:r>
            <a:r>
              <a:rPr lang="en-US" sz="2000" dirty="0" err="1" smtClean="0"/>
              <a:t>row_ptr</a:t>
            </a:r>
            <a:r>
              <a:rPr lang="en-US" sz="2000" dirty="0" smtClean="0"/>
              <a:t>[row+1];</a:t>
            </a:r>
          </a:p>
          <a:p>
            <a:pPr marL="0" indent="0">
              <a:buNone/>
            </a:pPr>
            <a:r>
              <a:rPr lang="en-US" sz="2000" dirty="0" smtClean="0"/>
              <a:t>		for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elem</a:t>
            </a:r>
            <a:r>
              <a:rPr lang="en-US" sz="2000" dirty="0"/>
              <a:t> = </a:t>
            </a:r>
            <a:r>
              <a:rPr lang="en-US" sz="2000" dirty="0" err="1"/>
              <a:t>row_start</a:t>
            </a:r>
            <a:r>
              <a:rPr lang="en-US" sz="2000" dirty="0"/>
              <a:t>; </a:t>
            </a:r>
            <a:r>
              <a:rPr lang="en-US" sz="2000" dirty="0" err="1"/>
              <a:t>elem</a:t>
            </a:r>
            <a:r>
              <a:rPr lang="en-US" sz="2000" dirty="0"/>
              <a:t> &lt; </a:t>
            </a:r>
            <a:r>
              <a:rPr lang="en-US" sz="2000" dirty="0" err="1"/>
              <a:t>row_end</a:t>
            </a:r>
            <a:r>
              <a:rPr lang="en-US" sz="2000" dirty="0"/>
              <a:t>; </a:t>
            </a:r>
            <a:r>
              <a:rPr lang="en-US" sz="2000" dirty="0" err="1"/>
              <a:t>elem</a:t>
            </a:r>
            <a:r>
              <a:rPr lang="en-US" sz="2000" dirty="0"/>
              <a:t>++) {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/>
              <a:t>	dot+= data[</a:t>
            </a:r>
            <a:r>
              <a:rPr lang="en-US" sz="2000" dirty="0" err="1"/>
              <a:t>elem</a:t>
            </a:r>
            <a:r>
              <a:rPr lang="en-US" sz="2000" dirty="0"/>
              <a:t>] * x [</a:t>
            </a:r>
            <a:r>
              <a:rPr lang="en-US" sz="2000" dirty="0" err="1"/>
              <a:t>col_index</a:t>
            </a:r>
            <a:r>
              <a:rPr lang="en-US" sz="2000" dirty="0"/>
              <a:t>[</a:t>
            </a:r>
            <a:r>
              <a:rPr lang="en-US" sz="2000" dirty="0" err="1"/>
              <a:t>elem</a:t>
            </a:r>
            <a:r>
              <a:rPr lang="en-US" sz="2000" dirty="0"/>
              <a:t>]];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}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y[row] =dot</a:t>
            </a:r>
            <a:r>
              <a:rPr lang="en-US" sz="2000" dirty="0" smtClean="0"/>
              <a:t>;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} 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2780928"/>
            <a:ext cx="4412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Issues?</a:t>
            </a:r>
          </a:p>
          <a:p>
            <a:pPr marL="742950" lvl="1" indent="-285750">
              <a:buFont typeface="Arial"/>
              <a:buChar char="•"/>
            </a:pPr>
            <a:r>
              <a:rPr lang="en-US" sz="3600" dirty="0" smtClean="0"/>
              <a:t>Poor coalescing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0122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Algorithm: </a:t>
            </a:r>
            <a:r>
              <a:rPr lang="en-US" altLang="zh-CN" sz="3200" kern="1200" dirty="0" err="1" smtClean="0">
                <a:solidFill>
                  <a:srgbClr val="0070C0"/>
                </a:solidFill>
                <a:latin typeface="Calibri" pitchFamily="34" charset="0"/>
              </a:rPr>
              <a:t>gbmv_w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24" name="内容占位符 2"/>
          <p:cNvSpPr>
            <a:spLocks noGrp="1"/>
          </p:cNvSpPr>
          <p:nvPr>
            <p:ph idx="1"/>
          </p:nvPr>
        </p:nvSpPr>
        <p:spPr>
          <a:xfrm>
            <a:off x="228600" y="1484784"/>
            <a:ext cx="8519864" cy="4763616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One warp per row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Partial memory coalescing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err="1" smtClean="0">
                <a:solidFill>
                  <a:schemeClr val="tx1"/>
                </a:solidFill>
                <a:latin typeface="Calibri" pitchFamily="34" charset="0"/>
              </a:rPr>
              <a:t>vec</a:t>
            </a: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[col[</a:t>
            </a:r>
            <a:r>
              <a:rPr lang="en-US" altLang="zh-CN" sz="2000" dirty="0" err="1" smtClean="0">
                <a:solidFill>
                  <a:schemeClr val="tx1"/>
                </a:solidFill>
                <a:latin typeface="Calibri" pitchFamily="34" charset="0"/>
              </a:rPr>
              <a:t>elemid</a:t>
            </a: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]] cannot be coalesced because the col[</a:t>
            </a:r>
            <a:r>
              <a:rPr lang="en-US" altLang="zh-CN" sz="2000" dirty="0" err="1" smtClean="0">
                <a:solidFill>
                  <a:schemeClr val="tx1"/>
                </a:solidFill>
                <a:latin typeface="Calibri" pitchFamily="34" charset="0"/>
              </a:rPr>
              <a:t>elemid</a:t>
            </a: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] can be arbitrary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How do you size the warps?</a:t>
            </a:r>
          </a:p>
          <a:p>
            <a:pPr lvl="1">
              <a:buClr>
                <a:srgbClr val="0070C0"/>
              </a:buClr>
              <a:buSzPct val="100000"/>
              <a:buNone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" name="Rectangle 19"/>
          <p:cNvSpPr/>
          <p:nvPr/>
        </p:nvSpPr>
        <p:spPr>
          <a:xfrm>
            <a:off x="1983904" y="5521424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7" name="Rectangle 20"/>
          <p:cNvSpPr/>
          <p:nvPr/>
        </p:nvSpPr>
        <p:spPr>
          <a:xfrm>
            <a:off x="2364904" y="5521424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8" name="Rectangle 21"/>
          <p:cNvSpPr/>
          <p:nvPr/>
        </p:nvSpPr>
        <p:spPr>
          <a:xfrm>
            <a:off x="3888904" y="5521424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9" name="Rectangle 22"/>
          <p:cNvSpPr/>
          <p:nvPr/>
        </p:nvSpPr>
        <p:spPr>
          <a:xfrm>
            <a:off x="4650904" y="5521424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0" name="Rectangle 23"/>
          <p:cNvSpPr/>
          <p:nvPr/>
        </p:nvSpPr>
        <p:spPr>
          <a:xfrm>
            <a:off x="5031904" y="5521424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1" name="Rectangle 24"/>
          <p:cNvSpPr/>
          <p:nvPr/>
        </p:nvSpPr>
        <p:spPr>
          <a:xfrm>
            <a:off x="3507904" y="5521424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2" name="Rectangle 25"/>
          <p:cNvSpPr/>
          <p:nvPr/>
        </p:nvSpPr>
        <p:spPr>
          <a:xfrm>
            <a:off x="3126904" y="5521424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26"/>
          <p:cNvSpPr/>
          <p:nvPr/>
        </p:nvSpPr>
        <p:spPr>
          <a:xfrm>
            <a:off x="4269904" y="5521424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4" name="Rectangle 27"/>
          <p:cNvSpPr/>
          <p:nvPr/>
        </p:nvSpPr>
        <p:spPr>
          <a:xfrm>
            <a:off x="5412904" y="5521424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5" name="Rectangle 28"/>
          <p:cNvSpPr/>
          <p:nvPr/>
        </p:nvSpPr>
        <p:spPr>
          <a:xfrm>
            <a:off x="6174904" y="5521424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6" name="Rectangle 29"/>
          <p:cNvSpPr/>
          <p:nvPr/>
        </p:nvSpPr>
        <p:spPr>
          <a:xfrm>
            <a:off x="2745904" y="5521424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7" name="Rectangle 30"/>
          <p:cNvSpPr/>
          <p:nvPr/>
        </p:nvSpPr>
        <p:spPr>
          <a:xfrm>
            <a:off x="5793904" y="5521424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8" name="Rectangle 31"/>
          <p:cNvSpPr/>
          <p:nvPr/>
        </p:nvSpPr>
        <p:spPr>
          <a:xfrm>
            <a:off x="1907704" y="5445224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8" name="Down Arrow 16"/>
          <p:cNvSpPr/>
          <p:nvPr/>
        </p:nvSpPr>
        <p:spPr>
          <a:xfrm>
            <a:off x="2008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9" name="Down Arrow 17"/>
          <p:cNvSpPr/>
          <p:nvPr/>
        </p:nvSpPr>
        <p:spPr>
          <a:xfrm>
            <a:off x="2389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0" name="Down Arrow 18"/>
          <p:cNvSpPr/>
          <p:nvPr/>
        </p:nvSpPr>
        <p:spPr>
          <a:xfrm>
            <a:off x="2770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1" name="Down Arrow 19"/>
          <p:cNvSpPr/>
          <p:nvPr/>
        </p:nvSpPr>
        <p:spPr>
          <a:xfrm>
            <a:off x="3151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2" name="Down Arrow 20"/>
          <p:cNvSpPr/>
          <p:nvPr/>
        </p:nvSpPr>
        <p:spPr>
          <a:xfrm>
            <a:off x="3532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3" name="Down Arrow 21"/>
          <p:cNvSpPr/>
          <p:nvPr/>
        </p:nvSpPr>
        <p:spPr>
          <a:xfrm>
            <a:off x="3913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4" name="Down Arrow 22"/>
          <p:cNvSpPr/>
          <p:nvPr/>
        </p:nvSpPr>
        <p:spPr>
          <a:xfrm>
            <a:off x="4294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5" name="Down Arrow 23"/>
          <p:cNvSpPr/>
          <p:nvPr/>
        </p:nvSpPr>
        <p:spPr>
          <a:xfrm>
            <a:off x="4675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6" name="Down Arrow 24"/>
          <p:cNvSpPr/>
          <p:nvPr/>
        </p:nvSpPr>
        <p:spPr>
          <a:xfrm>
            <a:off x="5056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7" name="Down Arrow 25"/>
          <p:cNvSpPr/>
          <p:nvPr/>
        </p:nvSpPr>
        <p:spPr>
          <a:xfrm>
            <a:off x="5437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8" name="Down Arrow 26"/>
          <p:cNvSpPr/>
          <p:nvPr/>
        </p:nvSpPr>
        <p:spPr>
          <a:xfrm>
            <a:off x="5818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9" name="Down Arrow 27"/>
          <p:cNvSpPr/>
          <p:nvPr/>
        </p:nvSpPr>
        <p:spPr>
          <a:xfrm>
            <a:off x="6199436" y="473821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90" name="TextBox 28"/>
          <p:cNvSpPr txBox="1">
            <a:spLocks noChangeArrowheads="1"/>
          </p:cNvSpPr>
          <p:nvPr/>
        </p:nvSpPr>
        <p:spPr bwMode="auto">
          <a:xfrm rot="18737740">
            <a:off x="2223542" y="3708720"/>
            <a:ext cx="9191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Warp 0</a:t>
            </a:r>
          </a:p>
        </p:txBody>
      </p:sp>
      <p:sp>
        <p:nvSpPr>
          <p:cNvPr id="91" name="TextBox 31"/>
          <p:cNvSpPr txBox="1">
            <a:spLocks noChangeArrowheads="1"/>
          </p:cNvSpPr>
          <p:nvPr/>
        </p:nvSpPr>
        <p:spPr bwMode="auto">
          <a:xfrm rot="18737740">
            <a:off x="3541167" y="3708720"/>
            <a:ext cx="9191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Warp 1</a:t>
            </a:r>
          </a:p>
        </p:txBody>
      </p:sp>
      <p:sp>
        <p:nvSpPr>
          <p:cNvPr id="92" name="TextBox 32"/>
          <p:cNvSpPr txBox="1">
            <a:spLocks noChangeArrowheads="1"/>
          </p:cNvSpPr>
          <p:nvPr/>
        </p:nvSpPr>
        <p:spPr bwMode="auto">
          <a:xfrm rot="18737740">
            <a:off x="4509542" y="3708720"/>
            <a:ext cx="9191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Warp 2</a:t>
            </a:r>
          </a:p>
        </p:txBody>
      </p:sp>
      <p:sp>
        <p:nvSpPr>
          <p:cNvPr id="93" name="TextBox 33"/>
          <p:cNvSpPr txBox="1">
            <a:spLocks noChangeArrowheads="1"/>
          </p:cNvSpPr>
          <p:nvPr/>
        </p:nvSpPr>
        <p:spPr bwMode="auto">
          <a:xfrm rot="18737740">
            <a:off x="5065167" y="3708720"/>
            <a:ext cx="9191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Warp 3</a:t>
            </a:r>
          </a:p>
        </p:txBody>
      </p:sp>
      <p:sp>
        <p:nvSpPr>
          <p:cNvPr id="94" name="TextBox 34"/>
          <p:cNvSpPr txBox="1">
            <a:spLocks noChangeArrowheads="1"/>
          </p:cNvSpPr>
          <p:nvPr/>
        </p:nvSpPr>
        <p:spPr bwMode="auto">
          <a:xfrm rot="18737740">
            <a:off x="5827167" y="3708720"/>
            <a:ext cx="9191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Warp 4</a:t>
            </a:r>
          </a:p>
        </p:txBody>
      </p:sp>
      <p:sp>
        <p:nvSpPr>
          <p:cNvPr id="95" name="Right Brace 35"/>
          <p:cNvSpPr>
            <a:spLocks/>
          </p:cNvSpPr>
          <p:nvPr/>
        </p:nvSpPr>
        <p:spPr bwMode="auto">
          <a:xfrm rot="16200000">
            <a:off x="2389436" y="4052413"/>
            <a:ext cx="228600" cy="990600"/>
          </a:xfrm>
          <a:prstGeom prst="rightBrace">
            <a:avLst>
              <a:gd name="adj1" fmla="val 8326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96" name="Right Brace 36"/>
          <p:cNvSpPr>
            <a:spLocks/>
          </p:cNvSpPr>
          <p:nvPr/>
        </p:nvSpPr>
        <p:spPr bwMode="auto">
          <a:xfrm rot="16200000">
            <a:off x="3722936" y="3861913"/>
            <a:ext cx="228600" cy="1371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97" name="Right Brace 37"/>
          <p:cNvSpPr>
            <a:spLocks/>
          </p:cNvSpPr>
          <p:nvPr/>
        </p:nvSpPr>
        <p:spPr bwMode="auto">
          <a:xfrm rot="16200000">
            <a:off x="4675436" y="4433413"/>
            <a:ext cx="228600" cy="228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98" name="Right Brace 38"/>
          <p:cNvSpPr>
            <a:spLocks/>
          </p:cNvSpPr>
          <p:nvPr/>
        </p:nvSpPr>
        <p:spPr bwMode="auto">
          <a:xfrm rot="16200000">
            <a:off x="5246936" y="4242913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99" name="Right Brace 39"/>
          <p:cNvSpPr>
            <a:spLocks/>
          </p:cNvSpPr>
          <p:nvPr/>
        </p:nvSpPr>
        <p:spPr bwMode="auto">
          <a:xfrm rot="16200000">
            <a:off x="6008936" y="4242913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sz="2800" dirty="0" smtClean="0">
                <a:solidFill>
                  <a:srgbClr val="0070C0"/>
                </a:solidFill>
                <a:latin typeface="Calibri" pitchFamily="34" charset="0"/>
              </a:rPr>
              <a:t>Sparse Matrix-Vector Multiplication</a:t>
            </a:r>
            <a:endParaRPr lang="zh-CN" altLang="en-US" sz="2800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4" name="Picture 19" descr="pict_towe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05200"/>
            <a:ext cx="21431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2852936"/>
            <a:ext cx="4031704" cy="331236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Many slides from presentation by: Kai He</a:t>
            </a:r>
            <a:r>
              <a:rPr lang="en-US" sz="2000" b="1" baseline="30000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1</a:t>
            </a:r>
            <a:r>
              <a:rPr lang="en-US" sz="2000" b="1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, Sheldon Tan</a:t>
            </a:r>
            <a:r>
              <a:rPr lang="en-US" sz="2000" b="1" baseline="30000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1</a:t>
            </a:r>
            <a:r>
              <a:rPr lang="en-US" sz="2000" b="1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,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Esteban Tlelo-Cuautle</a:t>
            </a:r>
            <a:r>
              <a:rPr lang="en-US" sz="2000" b="1" baseline="30000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2</a:t>
            </a:r>
            <a:r>
              <a:rPr lang="en-US" sz="2000" b="1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, </a:t>
            </a:r>
            <a:r>
              <a:rPr lang="en-US" sz="2000" b="1" dirty="0" err="1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Hai</a:t>
            </a:r>
            <a:r>
              <a:rPr lang="en-US" sz="2000" b="1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 Wang</a:t>
            </a:r>
            <a:r>
              <a:rPr lang="en-US" sz="2000" b="1" baseline="30000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3</a:t>
            </a:r>
            <a:r>
              <a:rPr lang="en-US" sz="2000" b="1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 and He Tang</a:t>
            </a:r>
            <a:r>
              <a:rPr lang="en-US" sz="2000" b="1" baseline="30000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3</a:t>
            </a:r>
            <a:r>
              <a:rPr lang="en-US" sz="2000" b="1" dirty="0" smtClean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  </a:t>
            </a:r>
            <a:endParaRPr lang="en-US" sz="2000" b="1" dirty="0" smtClean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FangSong" pitchFamily="49" charset="-122"/>
              <a:cs typeface="Arial Unicode MS" pitchFamily="34" charset="-128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lang="en-US" sz="2400" b="1" dirty="0" smtClean="0">
              <a:solidFill>
                <a:srgbClr val="0066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FangSong" pitchFamily="49" charset="-122"/>
              <a:cs typeface="Arial Unicode MS" pitchFamily="34" charset="-128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20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1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University of California, Riverside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20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2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Institute National Astrophysics, Optical and Electrics, Mexico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20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3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FangSong" pitchFamily="49" charset="-122"/>
                <a:cs typeface="Arial Unicode MS" pitchFamily="34" charset="-128"/>
              </a:rPr>
              <a:t>UESTC, China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en-US" sz="2400" dirty="0" smtClean="0">
              <a:ea typeface="FangSong" pitchFamily="49" charset="-122"/>
              <a:cs typeface="Arial Unicode MS" pitchFamily="34" charset="-128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lang="en-US" sz="2400" dirty="0" smtClean="0">
              <a:ea typeface="FangSong" pitchFamily="49" charset="-122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ea typeface="FangSong" pitchFamily="49" charset="-122"/>
              <a:cs typeface="Arial Unicode MS" pitchFamily="34" charset="-128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lang="en-US" sz="1800" dirty="0" smtClean="0">
              <a:ea typeface="FangSong" pitchFamily="49" charset="-122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Vector Expansion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40" name="Rectangle 19"/>
          <p:cNvSpPr/>
          <p:nvPr/>
        </p:nvSpPr>
        <p:spPr>
          <a:xfrm>
            <a:off x="2282247" y="163299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1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1" name="Rectangle 20"/>
          <p:cNvSpPr/>
          <p:nvPr/>
        </p:nvSpPr>
        <p:spPr>
          <a:xfrm>
            <a:off x="2663247" y="163299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2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2" name="Rectangle 21"/>
          <p:cNvSpPr/>
          <p:nvPr/>
        </p:nvSpPr>
        <p:spPr>
          <a:xfrm>
            <a:off x="4187247" y="163299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3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3" name="Rectangle 22"/>
          <p:cNvSpPr/>
          <p:nvPr/>
        </p:nvSpPr>
        <p:spPr>
          <a:xfrm>
            <a:off x="4949247" y="163299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3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4" name="Rectangle 23"/>
          <p:cNvSpPr/>
          <p:nvPr/>
        </p:nvSpPr>
        <p:spPr>
          <a:xfrm>
            <a:off x="5330247" y="163299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2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5" name="Rectangle 24"/>
          <p:cNvSpPr/>
          <p:nvPr/>
        </p:nvSpPr>
        <p:spPr>
          <a:xfrm>
            <a:off x="3806247" y="163299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2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6" name="Rectangle 25"/>
          <p:cNvSpPr/>
          <p:nvPr/>
        </p:nvSpPr>
        <p:spPr>
          <a:xfrm>
            <a:off x="3425247" y="163299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1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7" name="Rectangle 26"/>
          <p:cNvSpPr/>
          <p:nvPr/>
        </p:nvSpPr>
        <p:spPr>
          <a:xfrm>
            <a:off x="4568247" y="163299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5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8" name="Rectangle 27"/>
          <p:cNvSpPr/>
          <p:nvPr/>
        </p:nvSpPr>
        <p:spPr>
          <a:xfrm>
            <a:off x="5711247" y="163299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4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9" name="Rectangle 28"/>
          <p:cNvSpPr/>
          <p:nvPr/>
        </p:nvSpPr>
        <p:spPr>
          <a:xfrm>
            <a:off x="6473247" y="163299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5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50" name="Rectangle 29"/>
          <p:cNvSpPr/>
          <p:nvPr/>
        </p:nvSpPr>
        <p:spPr>
          <a:xfrm>
            <a:off x="3044247" y="163299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5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51" name="Rectangle 30"/>
          <p:cNvSpPr/>
          <p:nvPr/>
        </p:nvSpPr>
        <p:spPr>
          <a:xfrm>
            <a:off x="6092247" y="163299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3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52" name="Rectangle 31"/>
          <p:cNvSpPr/>
          <p:nvPr/>
        </p:nvSpPr>
        <p:spPr>
          <a:xfrm>
            <a:off x="2206047" y="1556792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7238" y="1604416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Col Index</a:t>
            </a:r>
            <a:endParaRPr lang="zh-CN" altLang="en-US" dirty="0"/>
          </a:p>
        </p:txBody>
      </p:sp>
      <p:sp>
        <p:nvSpPr>
          <p:cNvPr id="54" name="Rectangle 18"/>
          <p:cNvSpPr/>
          <p:nvPr/>
        </p:nvSpPr>
        <p:spPr>
          <a:xfrm>
            <a:off x="1176347" y="2943983"/>
            <a:ext cx="4572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5" name="Rectangle 19"/>
          <p:cNvSpPr/>
          <p:nvPr/>
        </p:nvSpPr>
        <p:spPr>
          <a:xfrm>
            <a:off x="1252547" y="3020183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3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69" name="Rectangle 20"/>
          <p:cNvSpPr/>
          <p:nvPr/>
        </p:nvSpPr>
        <p:spPr>
          <a:xfrm>
            <a:off x="1252547" y="3401183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7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0" name="Rectangle 21"/>
          <p:cNvSpPr/>
          <p:nvPr/>
        </p:nvSpPr>
        <p:spPr>
          <a:xfrm>
            <a:off x="1252547" y="3782183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6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1" name="Rectangle 22"/>
          <p:cNvSpPr/>
          <p:nvPr/>
        </p:nvSpPr>
        <p:spPr>
          <a:xfrm>
            <a:off x="1252547" y="4163183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9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2" name="Rectangle 23"/>
          <p:cNvSpPr/>
          <p:nvPr/>
        </p:nvSpPr>
        <p:spPr>
          <a:xfrm>
            <a:off x="1252547" y="4544183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1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3" name="Rectangle 18"/>
          <p:cNvSpPr/>
          <p:nvPr/>
        </p:nvSpPr>
        <p:spPr>
          <a:xfrm>
            <a:off x="7231856" y="2013992"/>
            <a:ext cx="457200" cy="4729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4" name="Rectangle 19"/>
          <p:cNvSpPr/>
          <p:nvPr/>
        </p:nvSpPr>
        <p:spPr>
          <a:xfrm>
            <a:off x="7308056" y="2093877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3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5" name="Rectangle 20"/>
          <p:cNvSpPr/>
          <p:nvPr/>
        </p:nvSpPr>
        <p:spPr>
          <a:xfrm>
            <a:off x="7308056" y="2474877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7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6" name="Rectangle 21"/>
          <p:cNvSpPr/>
          <p:nvPr/>
        </p:nvSpPr>
        <p:spPr>
          <a:xfrm>
            <a:off x="7308056" y="2855877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1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7" name="Rectangle 22"/>
          <p:cNvSpPr/>
          <p:nvPr/>
        </p:nvSpPr>
        <p:spPr>
          <a:xfrm>
            <a:off x="7308056" y="3236877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0" name="Rectangle 23"/>
          <p:cNvSpPr/>
          <p:nvPr/>
        </p:nvSpPr>
        <p:spPr>
          <a:xfrm>
            <a:off x="7308056" y="3617877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7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1" name="Rectangle 23"/>
          <p:cNvSpPr/>
          <p:nvPr/>
        </p:nvSpPr>
        <p:spPr>
          <a:xfrm>
            <a:off x="7308056" y="3998877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6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2" name="Rectangle 23"/>
          <p:cNvSpPr/>
          <p:nvPr/>
        </p:nvSpPr>
        <p:spPr>
          <a:xfrm>
            <a:off x="7308056" y="4379877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1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3" name="Rectangle 23"/>
          <p:cNvSpPr/>
          <p:nvPr/>
        </p:nvSpPr>
        <p:spPr>
          <a:xfrm>
            <a:off x="7308056" y="4776242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rgbClr val="31D6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6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4" name="Rectangle 23"/>
          <p:cNvSpPr/>
          <p:nvPr/>
        </p:nvSpPr>
        <p:spPr>
          <a:xfrm>
            <a:off x="7308056" y="5169148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7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5" name="Rectangle 23"/>
          <p:cNvSpPr/>
          <p:nvPr/>
        </p:nvSpPr>
        <p:spPr>
          <a:xfrm>
            <a:off x="7308056" y="5583486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9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6" name="Rectangle 23"/>
          <p:cNvSpPr/>
          <p:nvPr/>
        </p:nvSpPr>
        <p:spPr>
          <a:xfrm>
            <a:off x="7308056" y="5974014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6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7" name="Rectangle 23"/>
          <p:cNvSpPr/>
          <p:nvPr/>
        </p:nvSpPr>
        <p:spPr>
          <a:xfrm>
            <a:off x="7308056" y="6357398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1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95281" y="3516852"/>
            <a:ext cx="981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Original Vector</a:t>
            </a:r>
            <a:endParaRPr lang="zh-CN" alt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7805756" y="3840017"/>
            <a:ext cx="133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Expanded Vector</a:t>
            </a:r>
            <a:endParaRPr lang="zh-CN" altLang="en-US" dirty="0"/>
          </a:p>
        </p:txBody>
      </p:sp>
      <p:cxnSp>
        <p:nvCxnSpPr>
          <p:cNvPr id="110" name="直接连接符 109"/>
          <p:cNvCxnSpPr>
            <a:stCxn id="55" idx="3"/>
            <a:endCxn id="40" idx="2"/>
          </p:cNvCxnSpPr>
          <p:nvPr/>
        </p:nvCxnSpPr>
        <p:spPr>
          <a:xfrm flipV="1">
            <a:off x="1557347" y="1937792"/>
            <a:ext cx="877300" cy="123479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>
            <a:stCxn id="69" idx="3"/>
            <a:endCxn id="41" idx="2"/>
          </p:cNvCxnSpPr>
          <p:nvPr/>
        </p:nvCxnSpPr>
        <p:spPr>
          <a:xfrm flipV="1">
            <a:off x="1557347" y="1937792"/>
            <a:ext cx="1258300" cy="161579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>
            <a:stCxn id="72" idx="3"/>
            <a:endCxn id="50" idx="2"/>
          </p:cNvCxnSpPr>
          <p:nvPr/>
        </p:nvCxnSpPr>
        <p:spPr>
          <a:xfrm flipV="1">
            <a:off x="1557347" y="1937792"/>
            <a:ext cx="1639300" cy="275879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箭头连接符 112"/>
          <p:cNvCxnSpPr>
            <a:stCxn id="40" idx="2"/>
            <a:endCxn id="74" idx="1"/>
          </p:cNvCxnSpPr>
          <p:nvPr/>
        </p:nvCxnSpPr>
        <p:spPr>
          <a:xfrm>
            <a:off x="2434647" y="1937792"/>
            <a:ext cx="4873409" cy="30848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箭头连接符 113"/>
          <p:cNvCxnSpPr>
            <a:stCxn id="41" idx="2"/>
            <a:endCxn id="75" idx="1"/>
          </p:cNvCxnSpPr>
          <p:nvPr/>
        </p:nvCxnSpPr>
        <p:spPr>
          <a:xfrm>
            <a:off x="2815647" y="1937792"/>
            <a:ext cx="4492409" cy="68948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箭头连接符 114"/>
          <p:cNvCxnSpPr>
            <a:stCxn id="50" idx="2"/>
            <a:endCxn id="76" idx="1"/>
          </p:cNvCxnSpPr>
          <p:nvPr/>
        </p:nvCxnSpPr>
        <p:spPr>
          <a:xfrm>
            <a:off x="3196647" y="1937792"/>
            <a:ext cx="4111409" cy="107048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>
            <a:stCxn id="55" idx="3"/>
            <a:endCxn id="46" idx="2"/>
          </p:cNvCxnSpPr>
          <p:nvPr/>
        </p:nvCxnSpPr>
        <p:spPr>
          <a:xfrm flipV="1">
            <a:off x="1557347" y="1937792"/>
            <a:ext cx="2020300" cy="123479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箭头连接符 116"/>
          <p:cNvCxnSpPr>
            <a:endCxn id="101" idx="1"/>
          </p:cNvCxnSpPr>
          <p:nvPr/>
        </p:nvCxnSpPr>
        <p:spPr>
          <a:xfrm>
            <a:off x="4339647" y="1937792"/>
            <a:ext cx="2968409" cy="2213485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17"/>
          <p:cNvCxnSpPr>
            <a:stCxn id="69" idx="3"/>
            <a:endCxn id="45" idx="2"/>
          </p:cNvCxnSpPr>
          <p:nvPr/>
        </p:nvCxnSpPr>
        <p:spPr>
          <a:xfrm flipV="1">
            <a:off x="1557347" y="1937792"/>
            <a:ext cx="2401300" cy="161579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箭头连接符 118"/>
          <p:cNvCxnSpPr>
            <a:stCxn id="46" idx="2"/>
            <a:endCxn id="77" idx="1"/>
          </p:cNvCxnSpPr>
          <p:nvPr/>
        </p:nvCxnSpPr>
        <p:spPr>
          <a:xfrm>
            <a:off x="3577647" y="1937792"/>
            <a:ext cx="3730409" cy="1451485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/>
          <p:cNvCxnSpPr>
            <a:stCxn id="70" idx="3"/>
            <a:endCxn id="42" idx="2"/>
          </p:cNvCxnSpPr>
          <p:nvPr/>
        </p:nvCxnSpPr>
        <p:spPr>
          <a:xfrm flipV="1">
            <a:off x="1557347" y="1937792"/>
            <a:ext cx="2782300" cy="199679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箭头连接符 120"/>
          <p:cNvCxnSpPr>
            <a:stCxn id="45" idx="2"/>
            <a:endCxn id="100" idx="1"/>
          </p:cNvCxnSpPr>
          <p:nvPr/>
        </p:nvCxnSpPr>
        <p:spPr>
          <a:xfrm>
            <a:off x="3958647" y="1937792"/>
            <a:ext cx="3349409" cy="1832485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>
            <a:stCxn id="72" idx="3"/>
            <a:endCxn id="47" idx="2"/>
          </p:cNvCxnSpPr>
          <p:nvPr/>
        </p:nvCxnSpPr>
        <p:spPr>
          <a:xfrm flipV="1">
            <a:off x="1557347" y="1937792"/>
            <a:ext cx="3163300" cy="275879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接箭头连接符 122"/>
          <p:cNvCxnSpPr>
            <a:stCxn id="47" idx="2"/>
            <a:endCxn id="102" idx="1"/>
          </p:cNvCxnSpPr>
          <p:nvPr/>
        </p:nvCxnSpPr>
        <p:spPr>
          <a:xfrm>
            <a:off x="4720647" y="1937792"/>
            <a:ext cx="2587409" cy="2594485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接连接符 123"/>
          <p:cNvCxnSpPr>
            <a:stCxn id="70" idx="3"/>
            <a:endCxn id="43" idx="2"/>
          </p:cNvCxnSpPr>
          <p:nvPr/>
        </p:nvCxnSpPr>
        <p:spPr>
          <a:xfrm flipV="1">
            <a:off x="1557347" y="1937792"/>
            <a:ext cx="3544300" cy="1996791"/>
          </a:xfrm>
          <a:prstGeom prst="line">
            <a:avLst/>
          </a:prstGeom>
          <a:ln w="19050">
            <a:solidFill>
              <a:srgbClr val="31D6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接箭头连接符 124"/>
          <p:cNvCxnSpPr>
            <a:stCxn id="43" idx="2"/>
            <a:endCxn id="103" idx="1"/>
          </p:cNvCxnSpPr>
          <p:nvPr/>
        </p:nvCxnSpPr>
        <p:spPr>
          <a:xfrm>
            <a:off x="5101647" y="1937792"/>
            <a:ext cx="2206409" cy="2990850"/>
          </a:xfrm>
          <a:prstGeom prst="straightConnector1">
            <a:avLst/>
          </a:prstGeom>
          <a:ln w="19050">
            <a:solidFill>
              <a:srgbClr val="31D629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连接符 125"/>
          <p:cNvCxnSpPr>
            <a:stCxn id="69" idx="3"/>
            <a:endCxn id="44" idx="2"/>
          </p:cNvCxnSpPr>
          <p:nvPr/>
        </p:nvCxnSpPr>
        <p:spPr>
          <a:xfrm flipV="1">
            <a:off x="1557347" y="1937792"/>
            <a:ext cx="3925300" cy="161579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箭头连接符 126"/>
          <p:cNvCxnSpPr>
            <a:stCxn id="44" idx="2"/>
            <a:endCxn id="104" idx="1"/>
          </p:cNvCxnSpPr>
          <p:nvPr/>
        </p:nvCxnSpPr>
        <p:spPr>
          <a:xfrm>
            <a:off x="5482647" y="1937792"/>
            <a:ext cx="1825409" cy="3383756"/>
          </a:xfrm>
          <a:prstGeom prst="straightConnector1">
            <a:avLst/>
          </a:prstGeom>
          <a:ln w="1905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接连接符 127"/>
          <p:cNvCxnSpPr>
            <a:stCxn id="71" idx="3"/>
            <a:endCxn id="48" idx="2"/>
          </p:cNvCxnSpPr>
          <p:nvPr/>
        </p:nvCxnSpPr>
        <p:spPr>
          <a:xfrm flipV="1">
            <a:off x="1557347" y="1937792"/>
            <a:ext cx="4306300" cy="237779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箭头连接符 128"/>
          <p:cNvCxnSpPr>
            <a:stCxn id="48" idx="2"/>
            <a:endCxn id="105" idx="1"/>
          </p:cNvCxnSpPr>
          <p:nvPr/>
        </p:nvCxnSpPr>
        <p:spPr>
          <a:xfrm>
            <a:off x="5863647" y="1937792"/>
            <a:ext cx="1444409" cy="3798094"/>
          </a:xfrm>
          <a:prstGeom prst="straightConnector1">
            <a:avLst/>
          </a:prstGeom>
          <a:ln w="1905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/>
          <p:cNvCxnSpPr>
            <a:stCxn id="70" idx="3"/>
            <a:endCxn id="51" idx="2"/>
          </p:cNvCxnSpPr>
          <p:nvPr/>
        </p:nvCxnSpPr>
        <p:spPr>
          <a:xfrm flipV="1">
            <a:off x="1557347" y="1937792"/>
            <a:ext cx="4687300" cy="19967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连接符 130"/>
          <p:cNvCxnSpPr>
            <a:stCxn id="72" idx="3"/>
            <a:endCxn id="49" idx="2"/>
          </p:cNvCxnSpPr>
          <p:nvPr/>
        </p:nvCxnSpPr>
        <p:spPr>
          <a:xfrm flipV="1">
            <a:off x="1557347" y="1937792"/>
            <a:ext cx="5068300" cy="27587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箭头连接符 131"/>
          <p:cNvCxnSpPr>
            <a:stCxn id="51" idx="2"/>
            <a:endCxn id="106" idx="1"/>
          </p:cNvCxnSpPr>
          <p:nvPr/>
        </p:nvCxnSpPr>
        <p:spPr>
          <a:xfrm>
            <a:off x="6244647" y="1937792"/>
            <a:ext cx="1063409" cy="4188622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箭头连接符 132"/>
          <p:cNvCxnSpPr>
            <a:stCxn id="49" idx="2"/>
            <a:endCxn id="107" idx="1"/>
          </p:cNvCxnSpPr>
          <p:nvPr/>
        </p:nvCxnSpPr>
        <p:spPr>
          <a:xfrm>
            <a:off x="6625647" y="1937792"/>
            <a:ext cx="682409" cy="4572006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417223" y="6094148"/>
            <a:ext cx="4796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expansion operation will be done on CPU.</a:t>
            </a:r>
            <a:endParaRPr lang="zh-CN" alt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457200" y="5703620"/>
            <a:ext cx="4690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vec_expanded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 = </a:t>
            </a:r>
            <a:r>
              <a:rPr lang="en-US" altLang="zh-CN" dirty="0" err="1" smtClean="0"/>
              <a:t>vec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elemid</a:t>
            </a:r>
            <a:r>
              <a:rPr lang="en-US" altLang="zh-CN" dirty="0" smtClean="0"/>
              <a:t>]]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Algorithm: PS (Product &amp; Summation)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64" name="内容占位符 2"/>
          <p:cNvSpPr>
            <a:spLocks noGrp="1"/>
          </p:cNvSpPr>
          <p:nvPr>
            <p:ph idx="1"/>
          </p:nvPr>
        </p:nvSpPr>
        <p:spPr>
          <a:xfrm>
            <a:off x="228600" y="1484784"/>
            <a:ext cx="8519864" cy="4763616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One thread per non-zero element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Memory coalescing</a:t>
            </a:r>
          </a:p>
          <a:p>
            <a:pPr lvl="1">
              <a:buClr>
                <a:srgbClr val="0070C0"/>
              </a:buClr>
              <a:buSzPct val="100000"/>
              <a:buNone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5" name="TextBox 28"/>
          <p:cNvSpPr txBox="1">
            <a:spLocks noChangeArrowheads="1"/>
          </p:cNvSpPr>
          <p:nvPr/>
        </p:nvSpPr>
        <p:spPr bwMode="auto">
          <a:xfrm rot="18737740">
            <a:off x="2766209" y="3143913"/>
            <a:ext cx="110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0</a:t>
            </a:r>
          </a:p>
        </p:txBody>
      </p:sp>
      <p:sp>
        <p:nvSpPr>
          <p:cNvPr id="66" name="TextBox 31"/>
          <p:cNvSpPr txBox="1">
            <a:spLocks noChangeArrowheads="1"/>
          </p:cNvSpPr>
          <p:nvPr/>
        </p:nvSpPr>
        <p:spPr bwMode="auto">
          <a:xfrm rot="18737740">
            <a:off x="3958028" y="3185079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3</a:t>
            </a:r>
            <a:endParaRPr lang="en-US" altLang="zh-CN" sz="1800" dirty="0"/>
          </a:p>
        </p:txBody>
      </p:sp>
      <p:sp>
        <p:nvSpPr>
          <p:cNvPr id="67" name="TextBox 32"/>
          <p:cNvSpPr txBox="1">
            <a:spLocks noChangeArrowheads="1"/>
          </p:cNvSpPr>
          <p:nvPr/>
        </p:nvSpPr>
        <p:spPr bwMode="auto">
          <a:xfrm rot="18737740">
            <a:off x="5482028" y="3185079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7</a:t>
            </a:r>
            <a:endParaRPr lang="en-US" altLang="zh-CN" sz="1800" dirty="0"/>
          </a:p>
        </p:txBody>
      </p:sp>
      <p:sp>
        <p:nvSpPr>
          <p:cNvPr id="68" name="TextBox 33"/>
          <p:cNvSpPr txBox="1">
            <a:spLocks noChangeArrowheads="1"/>
          </p:cNvSpPr>
          <p:nvPr/>
        </p:nvSpPr>
        <p:spPr bwMode="auto">
          <a:xfrm rot="18737740">
            <a:off x="5863028" y="3185079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8</a:t>
            </a:r>
            <a:endParaRPr lang="en-US" altLang="zh-CN" sz="1800" dirty="0"/>
          </a:p>
        </p:txBody>
      </p:sp>
      <p:sp>
        <p:nvSpPr>
          <p:cNvPr id="78" name="TextBox 34"/>
          <p:cNvSpPr txBox="1">
            <a:spLocks noChangeArrowheads="1"/>
          </p:cNvSpPr>
          <p:nvPr/>
        </p:nvSpPr>
        <p:spPr bwMode="auto">
          <a:xfrm rot="18737740">
            <a:off x="6566518" y="3142215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10</a:t>
            </a:r>
            <a:endParaRPr lang="en-US" altLang="zh-CN" sz="1800" dirty="0"/>
          </a:p>
        </p:txBody>
      </p:sp>
      <p:sp>
        <p:nvSpPr>
          <p:cNvPr id="140" name="TextBox 28"/>
          <p:cNvSpPr txBox="1">
            <a:spLocks noChangeArrowheads="1"/>
          </p:cNvSpPr>
          <p:nvPr/>
        </p:nvSpPr>
        <p:spPr bwMode="auto">
          <a:xfrm rot="18737740">
            <a:off x="3185142" y="3185614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</a:t>
            </a:r>
            <a:endParaRPr lang="en-US" altLang="zh-CN" sz="1800" dirty="0"/>
          </a:p>
        </p:txBody>
      </p:sp>
      <p:sp>
        <p:nvSpPr>
          <p:cNvPr id="141" name="TextBox 28"/>
          <p:cNvSpPr txBox="1">
            <a:spLocks noChangeArrowheads="1"/>
          </p:cNvSpPr>
          <p:nvPr/>
        </p:nvSpPr>
        <p:spPr bwMode="auto">
          <a:xfrm rot="18737740">
            <a:off x="3566143" y="3184543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2</a:t>
            </a:r>
            <a:endParaRPr lang="en-US" altLang="zh-CN" sz="1800" dirty="0"/>
          </a:p>
        </p:txBody>
      </p:sp>
      <p:sp>
        <p:nvSpPr>
          <p:cNvPr id="142" name="TextBox 28"/>
          <p:cNvSpPr txBox="1">
            <a:spLocks noChangeArrowheads="1"/>
          </p:cNvSpPr>
          <p:nvPr/>
        </p:nvSpPr>
        <p:spPr bwMode="auto">
          <a:xfrm rot="18737740">
            <a:off x="4328141" y="3185616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4</a:t>
            </a:r>
            <a:endParaRPr lang="en-US" altLang="zh-CN" sz="1800" dirty="0"/>
          </a:p>
        </p:txBody>
      </p:sp>
      <p:sp>
        <p:nvSpPr>
          <p:cNvPr id="143" name="TextBox 28"/>
          <p:cNvSpPr txBox="1">
            <a:spLocks noChangeArrowheads="1"/>
          </p:cNvSpPr>
          <p:nvPr/>
        </p:nvSpPr>
        <p:spPr bwMode="auto">
          <a:xfrm rot="18737740">
            <a:off x="4715553" y="3185617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5</a:t>
            </a:r>
            <a:endParaRPr lang="en-US" altLang="zh-CN" sz="1800" dirty="0"/>
          </a:p>
        </p:txBody>
      </p:sp>
      <p:sp>
        <p:nvSpPr>
          <p:cNvPr id="144" name="TextBox 28"/>
          <p:cNvSpPr txBox="1">
            <a:spLocks noChangeArrowheads="1"/>
          </p:cNvSpPr>
          <p:nvPr/>
        </p:nvSpPr>
        <p:spPr bwMode="auto">
          <a:xfrm rot="18737740">
            <a:off x="5090141" y="3184542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6</a:t>
            </a:r>
            <a:endParaRPr lang="en-US" altLang="zh-CN" sz="1800" dirty="0"/>
          </a:p>
        </p:txBody>
      </p:sp>
      <p:sp>
        <p:nvSpPr>
          <p:cNvPr id="145" name="TextBox 28"/>
          <p:cNvSpPr txBox="1">
            <a:spLocks noChangeArrowheads="1"/>
          </p:cNvSpPr>
          <p:nvPr/>
        </p:nvSpPr>
        <p:spPr bwMode="auto">
          <a:xfrm rot="18737740">
            <a:off x="6239553" y="3185618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9</a:t>
            </a:r>
            <a:endParaRPr lang="en-US" altLang="zh-CN" sz="1800" dirty="0"/>
          </a:p>
        </p:txBody>
      </p:sp>
      <p:sp>
        <p:nvSpPr>
          <p:cNvPr id="146" name="TextBox 28"/>
          <p:cNvSpPr txBox="1">
            <a:spLocks noChangeArrowheads="1"/>
          </p:cNvSpPr>
          <p:nvPr/>
        </p:nvSpPr>
        <p:spPr bwMode="auto">
          <a:xfrm rot="18737740">
            <a:off x="6936631" y="3142755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11</a:t>
            </a:r>
            <a:endParaRPr lang="en-US" altLang="zh-CN" sz="1800" dirty="0"/>
          </a:p>
        </p:txBody>
      </p:sp>
      <p:sp>
        <p:nvSpPr>
          <p:cNvPr id="160" name="Multiply 25"/>
          <p:cNvSpPr/>
          <p:nvPr/>
        </p:nvSpPr>
        <p:spPr>
          <a:xfrm>
            <a:off x="4866237" y="5085184"/>
            <a:ext cx="685800" cy="685800"/>
          </a:xfrm>
          <a:prstGeom prst="mathMultiply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161" name="TextBox 160"/>
          <p:cNvSpPr txBox="1"/>
          <p:nvPr/>
        </p:nvSpPr>
        <p:spPr>
          <a:xfrm>
            <a:off x="1043608" y="4528156"/>
            <a:ext cx="1606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Matrix in CSR Format</a:t>
            </a:r>
            <a:endParaRPr lang="zh-CN" alt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1043608" y="5805264"/>
            <a:ext cx="145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Expanded Vector</a:t>
            </a:r>
            <a:endParaRPr lang="zh-CN" altLang="en-US" dirty="0"/>
          </a:p>
        </p:txBody>
      </p:sp>
      <p:sp>
        <p:nvSpPr>
          <p:cNvPr id="163" name="Rectangle 31"/>
          <p:cNvSpPr/>
          <p:nvPr/>
        </p:nvSpPr>
        <p:spPr>
          <a:xfrm>
            <a:off x="635794" y="2300288"/>
            <a:ext cx="7715249" cy="44505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823911" y="2461289"/>
            <a:ext cx="15835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</a:rPr>
              <a:t>Product Kernel</a:t>
            </a:r>
            <a:endParaRPr lang="zh-CN" altLang="en-US" sz="2800" dirty="0">
              <a:solidFill>
                <a:srgbClr val="0070C0"/>
              </a:solidFill>
            </a:endParaRPr>
          </a:p>
        </p:txBody>
      </p:sp>
      <p:sp>
        <p:nvSpPr>
          <p:cNvPr id="165" name="Rectangle 19"/>
          <p:cNvSpPr/>
          <p:nvPr/>
        </p:nvSpPr>
        <p:spPr>
          <a:xfrm>
            <a:off x="2920008" y="4572251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66" name="Rectangle 20"/>
          <p:cNvSpPr/>
          <p:nvPr/>
        </p:nvSpPr>
        <p:spPr>
          <a:xfrm>
            <a:off x="3301008" y="4572251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67" name="Rectangle 21"/>
          <p:cNvSpPr/>
          <p:nvPr/>
        </p:nvSpPr>
        <p:spPr>
          <a:xfrm>
            <a:off x="4825008" y="4572251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68" name="Rectangle 22"/>
          <p:cNvSpPr/>
          <p:nvPr/>
        </p:nvSpPr>
        <p:spPr>
          <a:xfrm>
            <a:off x="5587008" y="4572251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69" name="Rectangle 23"/>
          <p:cNvSpPr/>
          <p:nvPr/>
        </p:nvSpPr>
        <p:spPr>
          <a:xfrm>
            <a:off x="5968008" y="4572251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70" name="Rectangle 24"/>
          <p:cNvSpPr/>
          <p:nvPr/>
        </p:nvSpPr>
        <p:spPr>
          <a:xfrm>
            <a:off x="4444008" y="4572251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71" name="Rectangle 25"/>
          <p:cNvSpPr/>
          <p:nvPr/>
        </p:nvSpPr>
        <p:spPr>
          <a:xfrm>
            <a:off x="4063008" y="4572251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72" name="Rectangle 26"/>
          <p:cNvSpPr/>
          <p:nvPr/>
        </p:nvSpPr>
        <p:spPr>
          <a:xfrm>
            <a:off x="5206008" y="4572251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73" name="Rectangle 27"/>
          <p:cNvSpPr/>
          <p:nvPr/>
        </p:nvSpPr>
        <p:spPr>
          <a:xfrm>
            <a:off x="6349008" y="4572251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74" name="Rectangle 28"/>
          <p:cNvSpPr/>
          <p:nvPr/>
        </p:nvSpPr>
        <p:spPr>
          <a:xfrm>
            <a:off x="7111008" y="4572251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75" name="Rectangle 29"/>
          <p:cNvSpPr/>
          <p:nvPr/>
        </p:nvSpPr>
        <p:spPr>
          <a:xfrm>
            <a:off x="3682008" y="4572251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76" name="Rectangle 30"/>
          <p:cNvSpPr/>
          <p:nvPr/>
        </p:nvSpPr>
        <p:spPr>
          <a:xfrm>
            <a:off x="6730008" y="4572251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77" name="Rectangle 31"/>
          <p:cNvSpPr/>
          <p:nvPr/>
        </p:nvSpPr>
        <p:spPr>
          <a:xfrm>
            <a:off x="2843808" y="4496051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78" name="Down Arrow 16"/>
          <p:cNvSpPr/>
          <p:nvPr/>
        </p:nvSpPr>
        <p:spPr>
          <a:xfrm>
            <a:off x="2944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79" name="Down Arrow 17"/>
          <p:cNvSpPr/>
          <p:nvPr/>
        </p:nvSpPr>
        <p:spPr>
          <a:xfrm>
            <a:off x="3325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0" name="Down Arrow 18"/>
          <p:cNvSpPr/>
          <p:nvPr/>
        </p:nvSpPr>
        <p:spPr>
          <a:xfrm>
            <a:off x="3706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1" name="Down Arrow 19"/>
          <p:cNvSpPr/>
          <p:nvPr/>
        </p:nvSpPr>
        <p:spPr>
          <a:xfrm>
            <a:off x="4087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2" name="Down Arrow 20"/>
          <p:cNvSpPr/>
          <p:nvPr/>
        </p:nvSpPr>
        <p:spPr>
          <a:xfrm>
            <a:off x="4468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3" name="Down Arrow 21"/>
          <p:cNvSpPr/>
          <p:nvPr/>
        </p:nvSpPr>
        <p:spPr>
          <a:xfrm>
            <a:off x="4849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4" name="Down Arrow 22"/>
          <p:cNvSpPr/>
          <p:nvPr/>
        </p:nvSpPr>
        <p:spPr>
          <a:xfrm>
            <a:off x="5230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5" name="Down Arrow 23"/>
          <p:cNvSpPr/>
          <p:nvPr/>
        </p:nvSpPr>
        <p:spPr>
          <a:xfrm>
            <a:off x="5611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6" name="Down Arrow 24"/>
          <p:cNvSpPr/>
          <p:nvPr/>
        </p:nvSpPr>
        <p:spPr>
          <a:xfrm>
            <a:off x="5992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7" name="Down Arrow 25"/>
          <p:cNvSpPr/>
          <p:nvPr/>
        </p:nvSpPr>
        <p:spPr>
          <a:xfrm>
            <a:off x="6373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8" name="Down Arrow 26"/>
          <p:cNvSpPr/>
          <p:nvPr/>
        </p:nvSpPr>
        <p:spPr>
          <a:xfrm>
            <a:off x="6754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9" name="Down Arrow 27"/>
          <p:cNvSpPr/>
          <p:nvPr/>
        </p:nvSpPr>
        <p:spPr>
          <a:xfrm>
            <a:off x="7135540" y="3789040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90" name="Rectangle 19"/>
          <p:cNvSpPr/>
          <p:nvPr/>
        </p:nvSpPr>
        <p:spPr>
          <a:xfrm>
            <a:off x="2920008" y="607233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91" name="Rectangle 20"/>
          <p:cNvSpPr/>
          <p:nvPr/>
        </p:nvSpPr>
        <p:spPr>
          <a:xfrm>
            <a:off x="3301008" y="607233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92" name="Rectangle 21"/>
          <p:cNvSpPr/>
          <p:nvPr/>
        </p:nvSpPr>
        <p:spPr>
          <a:xfrm>
            <a:off x="4825008" y="607233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93" name="Rectangle 22"/>
          <p:cNvSpPr/>
          <p:nvPr/>
        </p:nvSpPr>
        <p:spPr>
          <a:xfrm>
            <a:off x="5587008" y="6072336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94" name="Rectangle 23"/>
          <p:cNvSpPr/>
          <p:nvPr/>
        </p:nvSpPr>
        <p:spPr>
          <a:xfrm>
            <a:off x="5968008" y="6072336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95" name="Rectangle 24"/>
          <p:cNvSpPr/>
          <p:nvPr/>
        </p:nvSpPr>
        <p:spPr>
          <a:xfrm>
            <a:off x="4444008" y="607233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96" name="Rectangle 25"/>
          <p:cNvSpPr/>
          <p:nvPr/>
        </p:nvSpPr>
        <p:spPr>
          <a:xfrm>
            <a:off x="4063008" y="607233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97" name="Rectangle 26"/>
          <p:cNvSpPr/>
          <p:nvPr/>
        </p:nvSpPr>
        <p:spPr>
          <a:xfrm>
            <a:off x="5206008" y="607233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98" name="Rectangle 27"/>
          <p:cNvSpPr/>
          <p:nvPr/>
        </p:nvSpPr>
        <p:spPr>
          <a:xfrm>
            <a:off x="6349008" y="6072336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99" name="Rectangle 28"/>
          <p:cNvSpPr/>
          <p:nvPr/>
        </p:nvSpPr>
        <p:spPr>
          <a:xfrm>
            <a:off x="7111008" y="6072336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00" name="Rectangle 29"/>
          <p:cNvSpPr/>
          <p:nvPr/>
        </p:nvSpPr>
        <p:spPr>
          <a:xfrm>
            <a:off x="3682008" y="607233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01" name="Rectangle 30"/>
          <p:cNvSpPr/>
          <p:nvPr/>
        </p:nvSpPr>
        <p:spPr>
          <a:xfrm>
            <a:off x="6730008" y="6072336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02" name="Rectangle 31"/>
          <p:cNvSpPr/>
          <p:nvPr/>
        </p:nvSpPr>
        <p:spPr>
          <a:xfrm>
            <a:off x="2843808" y="5996136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Algorithm: PS (Product &amp; Summation)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79" name="Rectangle 19"/>
          <p:cNvSpPr/>
          <p:nvPr/>
        </p:nvSpPr>
        <p:spPr>
          <a:xfrm>
            <a:off x="2921765" y="597126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0" name="Rectangle 22"/>
          <p:cNvSpPr/>
          <p:nvPr/>
        </p:nvSpPr>
        <p:spPr>
          <a:xfrm>
            <a:off x="3721865" y="5971266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1" name="Rectangle 23"/>
          <p:cNvSpPr/>
          <p:nvPr/>
        </p:nvSpPr>
        <p:spPr>
          <a:xfrm>
            <a:off x="4138871" y="5971266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2" name="Rectangle 25"/>
          <p:cNvSpPr/>
          <p:nvPr/>
        </p:nvSpPr>
        <p:spPr>
          <a:xfrm>
            <a:off x="3325130" y="597126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3" name="Rectangle 30"/>
          <p:cNvSpPr/>
          <p:nvPr/>
        </p:nvSpPr>
        <p:spPr>
          <a:xfrm>
            <a:off x="4519871" y="5971266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4" name="Rectangle 31"/>
          <p:cNvSpPr/>
          <p:nvPr/>
        </p:nvSpPr>
        <p:spPr>
          <a:xfrm>
            <a:off x="2845565" y="5895066"/>
            <a:ext cx="2055306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191967" y="3310940"/>
            <a:ext cx="145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Product</a:t>
            </a:r>
          </a:p>
          <a:p>
            <a:r>
              <a:rPr lang="en-US" altLang="zh-CN" dirty="0" smtClean="0"/>
              <a:t>(SMEM)</a:t>
            </a:r>
            <a:endParaRPr lang="zh-CN" alt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1028701" y="5755831"/>
            <a:ext cx="1613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Multiplication result</a:t>
            </a:r>
            <a:endParaRPr lang="zh-CN" altLang="en-US" dirty="0"/>
          </a:p>
        </p:txBody>
      </p:sp>
      <p:sp>
        <p:nvSpPr>
          <p:cNvPr id="87" name="Rectangle 31"/>
          <p:cNvSpPr/>
          <p:nvPr/>
        </p:nvSpPr>
        <p:spPr>
          <a:xfrm>
            <a:off x="627612" y="1268760"/>
            <a:ext cx="7715249" cy="5377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15729" y="1402726"/>
            <a:ext cx="19870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</a:rPr>
              <a:t>Summation Kernel</a:t>
            </a:r>
            <a:endParaRPr lang="zh-CN" altLang="en-US" sz="2800" dirty="0">
              <a:solidFill>
                <a:srgbClr val="0070C0"/>
              </a:solidFill>
            </a:endParaRPr>
          </a:p>
        </p:txBody>
      </p:sp>
      <p:sp>
        <p:nvSpPr>
          <p:cNvPr id="89" name="TextBox 28"/>
          <p:cNvSpPr txBox="1">
            <a:spLocks noChangeArrowheads="1"/>
          </p:cNvSpPr>
          <p:nvPr/>
        </p:nvSpPr>
        <p:spPr bwMode="auto">
          <a:xfrm rot="18737740">
            <a:off x="1936200" y="4038721"/>
            <a:ext cx="110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0</a:t>
            </a:r>
          </a:p>
        </p:txBody>
      </p:sp>
      <p:sp>
        <p:nvSpPr>
          <p:cNvPr id="90" name="TextBox 31"/>
          <p:cNvSpPr txBox="1">
            <a:spLocks noChangeArrowheads="1"/>
          </p:cNvSpPr>
          <p:nvPr/>
        </p:nvSpPr>
        <p:spPr bwMode="auto">
          <a:xfrm rot="18737740">
            <a:off x="3992662" y="1814354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3</a:t>
            </a:r>
            <a:endParaRPr lang="en-US" altLang="zh-CN" sz="1800" dirty="0"/>
          </a:p>
        </p:txBody>
      </p:sp>
      <p:sp>
        <p:nvSpPr>
          <p:cNvPr id="91" name="TextBox 32"/>
          <p:cNvSpPr txBox="1">
            <a:spLocks noChangeArrowheads="1"/>
          </p:cNvSpPr>
          <p:nvPr/>
        </p:nvSpPr>
        <p:spPr bwMode="auto">
          <a:xfrm rot="18737740">
            <a:off x="5516662" y="1814354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7</a:t>
            </a:r>
            <a:endParaRPr lang="en-US" altLang="zh-CN" sz="1800" dirty="0"/>
          </a:p>
        </p:txBody>
      </p:sp>
      <p:sp>
        <p:nvSpPr>
          <p:cNvPr id="92" name="TextBox 33"/>
          <p:cNvSpPr txBox="1">
            <a:spLocks noChangeArrowheads="1"/>
          </p:cNvSpPr>
          <p:nvPr/>
        </p:nvSpPr>
        <p:spPr bwMode="auto">
          <a:xfrm rot="18737740">
            <a:off x="5897662" y="1814354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8</a:t>
            </a:r>
            <a:endParaRPr lang="en-US" altLang="zh-CN" sz="1800" dirty="0"/>
          </a:p>
        </p:txBody>
      </p:sp>
      <p:sp>
        <p:nvSpPr>
          <p:cNvPr id="93" name="TextBox 34"/>
          <p:cNvSpPr txBox="1">
            <a:spLocks noChangeArrowheads="1"/>
          </p:cNvSpPr>
          <p:nvPr/>
        </p:nvSpPr>
        <p:spPr bwMode="auto">
          <a:xfrm rot="18737740">
            <a:off x="6601152" y="1771490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10</a:t>
            </a:r>
            <a:endParaRPr lang="en-US" altLang="zh-CN" sz="1800" dirty="0"/>
          </a:p>
        </p:txBody>
      </p:sp>
      <p:sp>
        <p:nvSpPr>
          <p:cNvPr id="106" name="TextBox 28"/>
          <p:cNvSpPr txBox="1">
            <a:spLocks noChangeArrowheads="1"/>
          </p:cNvSpPr>
          <p:nvPr/>
        </p:nvSpPr>
        <p:spPr bwMode="auto">
          <a:xfrm rot="18737740">
            <a:off x="3219776" y="1814889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</a:t>
            </a:r>
            <a:endParaRPr lang="en-US" altLang="zh-CN" sz="1800" dirty="0"/>
          </a:p>
        </p:txBody>
      </p:sp>
      <p:sp>
        <p:nvSpPr>
          <p:cNvPr id="107" name="TextBox 28"/>
          <p:cNvSpPr txBox="1">
            <a:spLocks noChangeArrowheads="1"/>
          </p:cNvSpPr>
          <p:nvPr/>
        </p:nvSpPr>
        <p:spPr bwMode="auto">
          <a:xfrm rot="18737740">
            <a:off x="3600777" y="1813818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2</a:t>
            </a:r>
            <a:endParaRPr lang="en-US" altLang="zh-CN" sz="1800" dirty="0"/>
          </a:p>
        </p:txBody>
      </p:sp>
      <p:sp>
        <p:nvSpPr>
          <p:cNvPr id="108" name="TextBox 28"/>
          <p:cNvSpPr txBox="1">
            <a:spLocks noChangeArrowheads="1"/>
          </p:cNvSpPr>
          <p:nvPr/>
        </p:nvSpPr>
        <p:spPr bwMode="auto">
          <a:xfrm rot="18737740">
            <a:off x="4362775" y="1814891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4</a:t>
            </a:r>
            <a:endParaRPr lang="en-US" altLang="zh-CN" sz="1800" dirty="0"/>
          </a:p>
        </p:txBody>
      </p:sp>
      <p:sp>
        <p:nvSpPr>
          <p:cNvPr id="109" name="TextBox 28"/>
          <p:cNvSpPr txBox="1">
            <a:spLocks noChangeArrowheads="1"/>
          </p:cNvSpPr>
          <p:nvPr/>
        </p:nvSpPr>
        <p:spPr bwMode="auto">
          <a:xfrm rot="18737740">
            <a:off x="4750187" y="1814892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5</a:t>
            </a:r>
            <a:endParaRPr lang="en-US" altLang="zh-CN" sz="1800" dirty="0"/>
          </a:p>
        </p:txBody>
      </p:sp>
      <p:sp>
        <p:nvSpPr>
          <p:cNvPr id="110" name="TextBox 28"/>
          <p:cNvSpPr txBox="1">
            <a:spLocks noChangeArrowheads="1"/>
          </p:cNvSpPr>
          <p:nvPr/>
        </p:nvSpPr>
        <p:spPr bwMode="auto">
          <a:xfrm rot="18737740">
            <a:off x="5124775" y="1813817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6</a:t>
            </a:r>
            <a:endParaRPr lang="en-US" altLang="zh-CN" sz="1800" dirty="0"/>
          </a:p>
        </p:txBody>
      </p:sp>
      <p:sp>
        <p:nvSpPr>
          <p:cNvPr id="111" name="TextBox 28"/>
          <p:cNvSpPr txBox="1">
            <a:spLocks noChangeArrowheads="1"/>
          </p:cNvSpPr>
          <p:nvPr/>
        </p:nvSpPr>
        <p:spPr bwMode="auto">
          <a:xfrm rot="18737740">
            <a:off x="6274187" y="1814893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9</a:t>
            </a:r>
            <a:endParaRPr lang="en-US" altLang="zh-CN" sz="1800" dirty="0"/>
          </a:p>
        </p:txBody>
      </p:sp>
      <p:sp>
        <p:nvSpPr>
          <p:cNvPr id="112" name="TextBox 28"/>
          <p:cNvSpPr txBox="1">
            <a:spLocks noChangeArrowheads="1"/>
          </p:cNvSpPr>
          <p:nvPr/>
        </p:nvSpPr>
        <p:spPr bwMode="auto">
          <a:xfrm rot="18737740">
            <a:off x="6971265" y="1772030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11</a:t>
            </a:r>
            <a:endParaRPr lang="en-US" altLang="zh-CN" sz="1800" dirty="0"/>
          </a:p>
        </p:txBody>
      </p:sp>
      <p:sp>
        <p:nvSpPr>
          <p:cNvPr id="113" name="Down Arrow 16"/>
          <p:cNvSpPr/>
          <p:nvPr/>
        </p:nvSpPr>
        <p:spPr>
          <a:xfrm>
            <a:off x="2995871" y="3854415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4" name="Down Arrow 19"/>
          <p:cNvSpPr/>
          <p:nvPr/>
        </p:nvSpPr>
        <p:spPr>
          <a:xfrm>
            <a:off x="4138871" y="3854415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5" name="Down Arrow 23"/>
          <p:cNvSpPr/>
          <p:nvPr/>
        </p:nvSpPr>
        <p:spPr>
          <a:xfrm>
            <a:off x="5662871" y="3854415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6" name="Down Arrow 24"/>
          <p:cNvSpPr/>
          <p:nvPr/>
        </p:nvSpPr>
        <p:spPr>
          <a:xfrm>
            <a:off x="6043871" y="3854415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7" name="Down Arrow 26"/>
          <p:cNvSpPr/>
          <p:nvPr/>
        </p:nvSpPr>
        <p:spPr>
          <a:xfrm>
            <a:off x="6805871" y="3854415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8" name="Right Brace 35"/>
          <p:cNvSpPr>
            <a:spLocks/>
          </p:cNvSpPr>
          <p:nvPr/>
        </p:nvSpPr>
        <p:spPr bwMode="auto">
          <a:xfrm rot="5400000">
            <a:off x="3378965" y="4389316"/>
            <a:ext cx="228600" cy="990600"/>
          </a:xfrm>
          <a:prstGeom prst="rightBrace">
            <a:avLst>
              <a:gd name="adj1" fmla="val 8326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19" name="Right Brace 36"/>
          <p:cNvSpPr>
            <a:spLocks/>
          </p:cNvSpPr>
          <p:nvPr/>
        </p:nvSpPr>
        <p:spPr bwMode="auto">
          <a:xfrm rot="5400000">
            <a:off x="4712465" y="4198816"/>
            <a:ext cx="228600" cy="1371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20" name="Right Brace 37"/>
          <p:cNvSpPr>
            <a:spLocks/>
          </p:cNvSpPr>
          <p:nvPr/>
        </p:nvSpPr>
        <p:spPr bwMode="auto">
          <a:xfrm rot="5400000">
            <a:off x="5664965" y="4770316"/>
            <a:ext cx="228600" cy="228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21" name="Right Brace 38"/>
          <p:cNvSpPr>
            <a:spLocks/>
          </p:cNvSpPr>
          <p:nvPr/>
        </p:nvSpPr>
        <p:spPr bwMode="auto">
          <a:xfrm rot="5400000">
            <a:off x="6236465" y="4579816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22" name="Right Brace 39"/>
          <p:cNvSpPr>
            <a:spLocks/>
          </p:cNvSpPr>
          <p:nvPr/>
        </p:nvSpPr>
        <p:spPr bwMode="auto">
          <a:xfrm rot="5400000">
            <a:off x="6998465" y="4579816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23" name="TextBox 31"/>
          <p:cNvSpPr txBox="1">
            <a:spLocks noChangeArrowheads="1"/>
          </p:cNvSpPr>
          <p:nvPr/>
        </p:nvSpPr>
        <p:spPr bwMode="auto">
          <a:xfrm rot="18737740">
            <a:off x="3295977" y="4034998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3</a:t>
            </a:r>
            <a:endParaRPr lang="en-US" altLang="zh-CN" sz="1800" dirty="0"/>
          </a:p>
        </p:txBody>
      </p:sp>
      <p:sp>
        <p:nvSpPr>
          <p:cNvPr id="124" name="TextBox 32"/>
          <p:cNvSpPr txBox="1">
            <a:spLocks noChangeArrowheads="1"/>
          </p:cNvSpPr>
          <p:nvPr/>
        </p:nvSpPr>
        <p:spPr bwMode="auto">
          <a:xfrm rot="18737740">
            <a:off x="4835711" y="4034996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7</a:t>
            </a:r>
            <a:endParaRPr lang="en-US" altLang="zh-CN" sz="1800" dirty="0"/>
          </a:p>
        </p:txBody>
      </p:sp>
      <p:sp>
        <p:nvSpPr>
          <p:cNvPr id="125" name="TextBox 33"/>
          <p:cNvSpPr txBox="1">
            <a:spLocks noChangeArrowheads="1"/>
          </p:cNvSpPr>
          <p:nvPr/>
        </p:nvSpPr>
        <p:spPr bwMode="auto">
          <a:xfrm rot="18737740">
            <a:off x="6050013" y="4035003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8</a:t>
            </a:r>
            <a:endParaRPr lang="en-US" altLang="zh-CN" sz="1800" dirty="0"/>
          </a:p>
        </p:txBody>
      </p:sp>
      <p:sp>
        <p:nvSpPr>
          <p:cNvPr id="126" name="TextBox 34"/>
          <p:cNvSpPr txBox="1">
            <a:spLocks noChangeArrowheads="1"/>
          </p:cNvSpPr>
          <p:nvPr/>
        </p:nvSpPr>
        <p:spPr bwMode="auto">
          <a:xfrm rot="18737740">
            <a:off x="6833831" y="3991718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10</a:t>
            </a:r>
            <a:endParaRPr lang="en-US" altLang="zh-CN" sz="1800" dirty="0"/>
          </a:p>
        </p:txBody>
      </p:sp>
      <p:cxnSp>
        <p:nvCxnSpPr>
          <p:cNvPr id="127" name="直接箭头连接符 126"/>
          <p:cNvCxnSpPr>
            <a:stCxn id="118" idx="1"/>
            <a:endCxn id="79" idx="0"/>
          </p:cNvCxnSpPr>
          <p:nvPr/>
        </p:nvCxnSpPr>
        <p:spPr>
          <a:xfrm flipH="1">
            <a:off x="3074165" y="4998916"/>
            <a:ext cx="419100" cy="97235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接箭头连接符 127"/>
          <p:cNvCxnSpPr>
            <a:stCxn id="119" idx="1"/>
            <a:endCxn id="82" idx="0"/>
          </p:cNvCxnSpPr>
          <p:nvPr/>
        </p:nvCxnSpPr>
        <p:spPr>
          <a:xfrm flipH="1">
            <a:off x="3477530" y="4998916"/>
            <a:ext cx="1349235" cy="97235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箭头连接符 128"/>
          <p:cNvCxnSpPr>
            <a:stCxn id="120" idx="1"/>
            <a:endCxn id="80" idx="0"/>
          </p:cNvCxnSpPr>
          <p:nvPr/>
        </p:nvCxnSpPr>
        <p:spPr>
          <a:xfrm flipH="1">
            <a:off x="3874265" y="4998916"/>
            <a:ext cx="1905000" cy="972350"/>
          </a:xfrm>
          <a:prstGeom prst="straightConnector1">
            <a:avLst/>
          </a:prstGeom>
          <a:ln w="19050">
            <a:solidFill>
              <a:srgbClr val="31D629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箭头连接符 129"/>
          <p:cNvCxnSpPr>
            <a:stCxn id="121" idx="1"/>
            <a:endCxn id="81" idx="0"/>
          </p:cNvCxnSpPr>
          <p:nvPr/>
        </p:nvCxnSpPr>
        <p:spPr>
          <a:xfrm flipH="1">
            <a:off x="4291271" y="4998916"/>
            <a:ext cx="2059494" cy="972350"/>
          </a:xfrm>
          <a:prstGeom prst="straightConnector1">
            <a:avLst/>
          </a:prstGeom>
          <a:ln w="1905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箭头连接符 130"/>
          <p:cNvCxnSpPr>
            <a:stCxn id="122" idx="1"/>
            <a:endCxn id="83" idx="0"/>
          </p:cNvCxnSpPr>
          <p:nvPr/>
        </p:nvCxnSpPr>
        <p:spPr>
          <a:xfrm flipH="1">
            <a:off x="4672271" y="4998916"/>
            <a:ext cx="2440494" cy="972350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Multiply 25"/>
          <p:cNvSpPr/>
          <p:nvPr/>
        </p:nvSpPr>
        <p:spPr>
          <a:xfrm rot="2806185">
            <a:off x="1266850" y="4148804"/>
            <a:ext cx="685800" cy="685800"/>
          </a:xfrm>
          <a:prstGeom prst="mathMultiply">
            <a:avLst>
              <a:gd name="adj1" fmla="val 21437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133" name="TextBox 28"/>
          <p:cNvSpPr txBox="1">
            <a:spLocks noChangeArrowheads="1"/>
          </p:cNvSpPr>
          <p:nvPr/>
        </p:nvSpPr>
        <p:spPr bwMode="auto">
          <a:xfrm rot="18737740">
            <a:off x="2787621" y="1807727"/>
            <a:ext cx="110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0</a:t>
            </a:r>
          </a:p>
        </p:txBody>
      </p:sp>
      <p:sp>
        <p:nvSpPr>
          <p:cNvPr id="134" name="Rectangle 19"/>
          <p:cNvSpPr/>
          <p:nvPr/>
        </p:nvSpPr>
        <p:spPr>
          <a:xfrm>
            <a:off x="2952328" y="332282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35" name="Rectangle 20"/>
          <p:cNvSpPr/>
          <p:nvPr/>
        </p:nvSpPr>
        <p:spPr>
          <a:xfrm>
            <a:off x="3333328" y="332282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36" name="Rectangle 21"/>
          <p:cNvSpPr/>
          <p:nvPr/>
        </p:nvSpPr>
        <p:spPr>
          <a:xfrm>
            <a:off x="4857328" y="332282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37" name="Rectangle 22"/>
          <p:cNvSpPr/>
          <p:nvPr/>
        </p:nvSpPr>
        <p:spPr>
          <a:xfrm>
            <a:off x="5619328" y="3322826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38" name="Rectangle 23"/>
          <p:cNvSpPr/>
          <p:nvPr/>
        </p:nvSpPr>
        <p:spPr>
          <a:xfrm>
            <a:off x="6000328" y="3322826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39" name="Rectangle 24"/>
          <p:cNvSpPr/>
          <p:nvPr/>
        </p:nvSpPr>
        <p:spPr>
          <a:xfrm>
            <a:off x="4476328" y="332282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47" name="Rectangle 25"/>
          <p:cNvSpPr/>
          <p:nvPr/>
        </p:nvSpPr>
        <p:spPr>
          <a:xfrm>
            <a:off x="4095328" y="332282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48" name="Rectangle 26"/>
          <p:cNvSpPr/>
          <p:nvPr/>
        </p:nvSpPr>
        <p:spPr>
          <a:xfrm>
            <a:off x="5238328" y="332282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49" name="Rectangle 27"/>
          <p:cNvSpPr/>
          <p:nvPr/>
        </p:nvSpPr>
        <p:spPr>
          <a:xfrm>
            <a:off x="6381328" y="3322826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0" name="Rectangle 28"/>
          <p:cNvSpPr/>
          <p:nvPr/>
        </p:nvSpPr>
        <p:spPr>
          <a:xfrm>
            <a:off x="7143328" y="3322826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1" name="Rectangle 29"/>
          <p:cNvSpPr/>
          <p:nvPr/>
        </p:nvSpPr>
        <p:spPr>
          <a:xfrm>
            <a:off x="3714328" y="332282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2" name="Rectangle 30"/>
          <p:cNvSpPr/>
          <p:nvPr/>
        </p:nvSpPr>
        <p:spPr>
          <a:xfrm>
            <a:off x="6762328" y="3322826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3" name="Rectangle 31"/>
          <p:cNvSpPr/>
          <p:nvPr/>
        </p:nvSpPr>
        <p:spPr>
          <a:xfrm>
            <a:off x="2876128" y="3246626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54" name="Down Arrow 16"/>
          <p:cNvSpPr/>
          <p:nvPr/>
        </p:nvSpPr>
        <p:spPr>
          <a:xfrm>
            <a:off x="2976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55" name="Down Arrow 17"/>
          <p:cNvSpPr/>
          <p:nvPr/>
        </p:nvSpPr>
        <p:spPr>
          <a:xfrm>
            <a:off x="3357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56" name="Down Arrow 18"/>
          <p:cNvSpPr/>
          <p:nvPr/>
        </p:nvSpPr>
        <p:spPr>
          <a:xfrm>
            <a:off x="3738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57" name="Down Arrow 19"/>
          <p:cNvSpPr/>
          <p:nvPr/>
        </p:nvSpPr>
        <p:spPr>
          <a:xfrm>
            <a:off x="4119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58" name="Down Arrow 20"/>
          <p:cNvSpPr/>
          <p:nvPr/>
        </p:nvSpPr>
        <p:spPr>
          <a:xfrm>
            <a:off x="4500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59" name="Down Arrow 21"/>
          <p:cNvSpPr/>
          <p:nvPr/>
        </p:nvSpPr>
        <p:spPr>
          <a:xfrm>
            <a:off x="4881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03" name="Down Arrow 22"/>
          <p:cNvSpPr/>
          <p:nvPr/>
        </p:nvSpPr>
        <p:spPr>
          <a:xfrm>
            <a:off x="5262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04" name="Down Arrow 23"/>
          <p:cNvSpPr/>
          <p:nvPr/>
        </p:nvSpPr>
        <p:spPr>
          <a:xfrm>
            <a:off x="5643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05" name="Down Arrow 24"/>
          <p:cNvSpPr/>
          <p:nvPr/>
        </p:nvSpPr>
        <p:spPr>
          <a:xfrm>
            <a:off x="6024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06" name="Down Arrow 25"/>
          <p:cNvSpPr/>
          <p:nvPr/>
        </p:nvSpPr>
        <p:spPr>
          <a:xfrm>
            <a:off x="6405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07" name="Down Arrow 26"/>
          <p:cNvSpPr/>
          <p:nvPr/>
        </p:nvSpPr>
        <p:spPr>
          <a:xfrm>
            <a:off x="6786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08" name="Down Arrow 27"/>
          <p:cNvSpPr/>
          <p:nvPr/>
        </p:nvSpPr>
        <p:spPr>
          <a:xfrm>
            <a:off x="7167860" y="2539615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Algorithm: PS (Product &amp; Summation)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64" name="内容占位符 2"/>
          <p:cNvSpPr>
            <a:spLocks noGrp="1"/>
          </p:cNvSpPr>
          <p:nvPr>
            <p:ph idx="1"/>
          </p:nvPr>
        </p:nvSpPr>
        <p:spPr>
          <a:xfrm>
            <a:off x="228600" y="1484784"/>
            <a:ext cx="8519864" cy="4763616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We need to read row pointer array to get </a:t>
            </a:r>
            <a:r>
              <a:rPr lang="en-US" altLang="zh-CN" sz="2400" dirty="0" err="1" smtClean="0">
                <a:solidFill>
                  <a:schemeClr val="tx1"/>
                </a:solidFill>
                <a:latin typeface="Calibri" pitchFamily="34" charset="0"/>
              </a:rPr>
              <a:t>row_begin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 and </a:t>
            </a:r>
            <a:r>
              <a:rPr lang="en-US" altLang="zh-CN" sz="2400" dirty="0" err="1" smtClean="0">
                <a:solidFill>
                  <a:schemeClr val="tx1"/>
                </a:solidFill>
                <a:latin typeface="Calibri" pitchFamily="34" charset="0"/>
              </a:rPr>
              <a:t>row_end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 for summation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The number of addition on each threads are different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May not have enough shared memory when there are too many </a:t>
            </a:r>
            <a:r>
              <a:rPr lang="en-US" altLang="zh-CN" sz="2400" dirty="0" err="1" smtClean="0">
                <a:solidFill>
                  <a:schemeClr val="tx1"/>
                </a:solidFill>
                <a:latin typeface="Calibri" pitchFamily="34" charset="0"/>
              </a:rPr>
              <a:t>nonzeros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 in a row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Clr>
                <a:srgbClr val="0070C0"/>
              </a:buClr>
              <a:buSzPct val="100000"/>
              <a:buNone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9" name="TextBox 28"/>
          <p:cNvSpPr txBox="1">
            <a:spLocks noChangeArrowheads="1"/>
          </p:cNvSpPr>
          <p:nvPr/>
        </p:nvSpPr>
        <p:spPr bwMode="auto">
          <a:xfrm rot="18737740">
            <a:off x="1142902" y="4653143"/>
            <a:ext cx="110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0</a:t>
            </a:r>
          </a:p>
        </p:txBody>
      </p:sp>
      <p:sp>
        <p:nvSpPr>
          <p:cNvPr id="60" name="Down Arrow 16"/>
          <p:cNvSpPr/>
          <p:nvPr/>
        </p:nvSpPr>
        <p:spPr>
          <a:xfrm>
            <a:off x="2202573" y="4468837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1" name="Down Arrow 19"/>
          <p:cNvSpPr/>
          <p:nvPr/>
        </p:nvSpPr>
        <p:spPr>
          <a:xfrm>
            <a:off x="3345573" y="4468837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2" name="Down Arrow 23"/>
          <p:cNvSpPr/>
          <p:nvPr/>
        </p:nvSpPr>
        <p:spPr>
          <a:xfrm>
            <a:off x="4869573" y="4468837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3" name="Down Arrow 24"/>
          <p:cNvSpPr/>
          <p:nvPr/>
        </p:nvSpPr>
        <p:spPr>
          <a:xfrm>
            <a:off x="5250573" y="4468837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9" name="Down Arrow 26"/>
          <p:cNvSpPr/>
          <p:nvPr/>
        </p:nvSpPr>
        <p:spPr>
          <a:xfrm>
            <a:off x="6012573" y="4468837"/>
            <a:ext cx="228600" cy="915901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0" name="TextBox 31"/>
          <p:cNvSpPr txBox="1">
            <a:spLocks noChangeArrowheads="1"/>
          </p:cNvSpPr>
          <p:nvPr/>
        </p:nvSpPr>
        <p:spPr bwMode="auto">
          <a:xfrm rot="18737740">
            <a:off x="2502679" y="4649420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3</a:t>
            </a:r>
            <a:endParaRPr lang="en-US" altLang="zh-CN" sz="1800" dirty="0"/>
          </a:p>
        </p:txBody>
      </p:sp>
      <p:sp>
        <p:nvSpPr>
          <p:cNvPr id="71" name="TextBox 32"/>
          <p:cNvSpPr txBox="1">
            <a:spLocks noChangeArrowheads="1"/>
          </p:cNvSpPr>
          <p:nvPr/>
        </p:nvSpPr>
        <p:spPr bwMode="auto">
          <a:xfrm rot="18737740">
            <a:off x="4042413" y="4649418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7</a:t>
            </a:r>
            <a:endParaRPr lang="en-US" altLang="zh-CN" sz="1800" dirty="0"/>
          </a:p>
        </p:txBody>
      </p:sp>
      <p:sp>
        <p:nvSpPr>
          <p:cNvPr id="72" name="TextBox 33"/>
          <p:cNvSpPr txBox="1">
            <a:spLocks noChangeArrowheads="1"/>
          </p:cNvSpPr>
          <p:nvPr/>
        </p:nvSpPr>
        <p:spPr bwMode="auto">
          <a:xfrm rot="18737740">
            <a:off x="5256715" y="4649425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8</a:t>
            </a:r>
            <a:endParaRPr lang="en-US" altLang="zh-CN" sz="1800" dirty="0"/>
          </a:p>
        </p:txBody>
      </p:sp>
      <p:sp>
        <p:nvSpPr>
          <p:cNvPr id="73" name="TextBox 34"/>
          <p:cNvSpPr txBox="1">
            <a:spLocks noChangeArrowheads="1"/>
          </p:cNvSpPr>
          <p:nvPr/>
        </p:nvSpPr>
        <p:spPr bwMode="auto">
          <a:xfrm rot="18737740">
            <a:off x="6040533" y="4606140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10</a:t>
            </a:r>
            <a:endParaRPr lang="en-US" altLang="zh-CN" sz="1800" dirty="0"/>
          </a:p>
        </p:txBody>
      </p:sp>
      <p:sp>
        <p:nvSpPr>
          <p:cNvPr id="74" name="Rectangle 19"/>
          <p:cNvSpPr/>
          <p:nvPr/>
        </p:nvSpPr>
        <p:spPr>
          <a:xfrm>
            <a:off x="2159030" y="3937248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5" name="Rectangle 20"/>
          <p:cNvSpPr/>
          <p:nvPr/>
        </p:nvSpPr>
        <p:spPr>
          <a:xfrm>
            <a:off x="2540030" y="3937248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6" name="Rectangle 21"/>
          <p:cNvSpPr/>
          <p:nvPr/>
        </p:nvSpPr>
        <p:spPr>
          <a:xfrm>
            <a:off x="4064030" y="393724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7" name="Rectangle 22"/>
          <p:cNvSpPr/>
          <p:nvPr/>
        </p:nvSpPr>
        <p:spPr>
          <a:xfrm>
            <a:off x="4826030" y="3937248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9" name="Rectangle 23"/>
          <p:cNvSpPr/>
          <p:nvPr/>
        </p:nvSpPr>
        <p:spPr>
          <a:xfrm>
            <a:off x="5207030" y="3937248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0" name="Rectangle 24"/>
          <p:cNvSpPr/>
          <p:nvPr/>
        </p:nvSpPr>
        <p:spPr>
          <a:xfrm>
            <a:off x="3683030" y="393724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1" name="Rectangle 25"/>
          <p:cNvSpPr/>
          <p:nvPr/>
        </p:nvSpPr>
        <p:spPr>
          <a:xfrm>
            <a:off x="3302030" y="393724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2" name="Rectangle 26"/>
          <p:cNvSpPr/>
          <p:nvPr/>
        </p:nvSpPr>
        <p:spPr>
          <a:xfrm>
            <a:off x="4445030" y="393724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3" name="Rectangle 27"/>
          <p:cNvSpPr/>
          <p:nvPr/>
        </p:nvSpPr>
        <p:spPr>
          <a:xfrm>
            <a:off x="5588030" y="3937248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4" name="Rectangle 28"/>
          <p:cNvSpPr/>
          <p:nvPr/>
        </p:nvSpPr>
        <p:spPr>
          <a:xfrm>
            <a:off x="6350030" y="3937248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5" name="Rectangle 29"/>
          <p:cNvSpPr/>
          <p:nvPr/>
        </p:nvSpPr>
        <p:spPr>
          <a:xfrm>
            <a:off x="2921030" y="3937248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6" name="Rectangle 30"/>
          <p:cNvSpPr/>
          <p:nvPr/>
        </p:nvSpPr>
        <p:spPr>
          <a:xfrm>
            <a:off x="5969030" y="3937248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7" name="Rectangle 31"/>
          <p:cNvSpPr/>
          <p:nvPr/>
        </p:nvSpPr>
        <p:spPr>
          <a:xfrm>
            <a:off x="2082830" y="3861048"/>
            <a:ext cx="4648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Algorithm: </a:t>
            </a:r>
            <a:r>
              <a:rPr lang="en-US" altLang="zh-CN" sz="3200" kern="1200" dirty="0" err="1" smtClean="0">
                <a:solidFill>
                  <a:srgbClr val="0070C0"/>
                </a:solidFill>
                <a:latin typeface="Calibri" pitchFamily="34" charset="0"/>
              </a:rPr>
              <a:t>segSpMV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64" name="内容占位符 2"/>
          <p:cNvSpPr>
            <a:spLocks noGrp="1"/>
          </p:cNvSpPr>
          <p:nvPr>
            <p:ph idx="1"/>
          </p:nvPr>
        </p:nvSpPr>
        <p:spPr>
          <a:xfrm>
            <a:off x="228600" y="1484784"/>
            <a:ext cx="8519864" cy="4763616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Divide the matrix in CSR format and expanded vector into small segments with constant length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Segments without enough elements will be appended zeros.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Clr>
                <a:srgbClr val="0070C0"/>
              </a:buClr>
              <a:buSzPct val="100000"/>
              <a:buNone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7" name="Rectangle 19"/>
          <p:cNvSpPr/>
          <p:nvPr/>
        </p:nvSpPr>
        <p:spPr>
          <a:xfrm>
            <a:off x="2385998" y="428537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8" name="Rectangle 20"/>
          <p:cNvSpPr/>
          <p:nvPr/>
        </p:nvSpPr>
        <p:spPr>
          <a:xfrm>
            <a:off x="2766998" y="428537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9" name="Rectangle 21"/>
          <p:cNvSpPr/>
          <p:nvPr/>
        </p:nvSpPr>
        <p:spPr>
          <a:xfrm>
            <a:off x="4671998" y="428537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0" name="Rectangle 22"/>
          <p:cNvSpPr/>
          <p:nvPr/>
        </p:nvSpPr>
        <p:spPr>
          <a:xfrm>
            <a:off x="5433998" y="4285370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1" name="Rectangle 23"/>
          <p:cNvSpPr/>
          <p:nvPr/>
        </p:nvSpPr>
        <p:spPr>
          <a:xfrm>
            <a:off x="6195998" y="4285370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2" name="Rectangle 24"/>
          <p:cNvSpPr/>
          <p:nvPr/>
        </p:nvSpPr>
        <p:spPr>
          <a:xfrm>
            <a:off x="4290998" y="428537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3" name="Rectangle 25"/>
          <p:cNvSpPr/>
          <p:nvPr/>
        </p:nvSpPr>
        <p:spPr>
          <a:xfrm>
            <a:off x="3909998" y="428537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4" name="Rectangle 26"/>
          <p:cNvSpPr/>
          <p:nvPr/>
        </p:nvSpPr>
        <p:spPr>
          <a:xfrm>
            <a:off x="5052998" y="428537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5" name="Rectangle 27"/>
          <p:cNvSpPr/>
          <p:nvPr/>
        </p:nvSpPr>
        <p:spPr>
          <a:xfrm>
            <a:off x="6576998" y="4285370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6" name="Rectangle 28"/>
          <p:cNvSpPr/>
          <p:nvPr/>
        </p:nvSpPr>
        <p:spPr>
          <a:xfrm>
            <a:off x="7338998" y="4285370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7" name="Rectangle 29"/>
          <p:cNvSpPr/>
          <p:nvPr/>
        </p:nvSpPr>
        <p:spPr>
          <a:xfrm>
            <a:off x="3147998" y="428537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8" name="Rectangle 30"/>
          <p:cNvSpPr/>
          <p:nvPr/>
        </p:nvSpPr>
        <p:spPr>
          <a:xfrm>
            <a:off x="6957998" y="4285370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39" name="Rectangle 31"/>
          <p:cNvSpPr/>
          <p:nvPr/>
        </p:nvSpPr>
        <p:spPr>
          <a:xfrm>
            <a:off x="2309797" y="4209170"/>
            <a:ext cx="541974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0" name="Rectangle 25"/>
          <p:cNvSpPr/>
          <p:nvPr/>
        </p:nvSpPr>
        <p:spPr>
          <a:xfrm>
            <a:off x="3531382" y="428537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1" name="Rectangle 22"/>
          <p:cNvSpPr/>
          <p:nvPr/>
        </p:nvSpPr>
        <p:spPr>
          <a:xfrm>
            <a:off x="5819758" y="4285370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42" name="Right Brace 38"/>
          <p:cNvSpPr>
            <a:spLocks/>
          </p:cNvSpPr>
          <p:nvPr/>
        </p:nvSpPr>
        <p:spPr bwMode="auto">
          <a:xfrm rot="5400000">
            <a:off x="5624498" y="4643438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43" name="Right Brace 39"/>
          <p:cNvSpPr>
            <a:spLocks/>
          </p:cNvSpPr>
          <p:nvPr/>
        </p:nvSpPr>
        <p:spPr bwMode="auto">
          <a:xfrm rot="5400000">
            <a:off x="6386498" y="4643438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44" name="Right Brace 38"/>
          <p:cNvSpPr>
            <a:spLocks/>
          </p:cNvSpPr>
          <p:nvPr/>
        </p:nvSpPr>
        <p:spPr bwMode="auto">
          <a:xfrm rot="5400000">
            <a:off x="2576498" y="4652962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45" name="Right Brace 38"/>
          <p:cNvSpPr>
            <a:spLocks/>
          </p:cNvSpPr>
          <p:nvPr/>
        </p:nvSpPr>
        <p:spPr bwMode="auto">
          <a:xfrm rot="5400000">
            <a:off x="3338498" y="4652962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46" name="Right Brace 38"/>
          <p:cNvSpPr>
            <a:spLocks/>
          </p:cNvSpPr>
          <p:nvPr/>
        </p:nvSpPr>
        <p:spPr bwMode="auto">
          <a:xfrm rot="5400000">
            <a:off x="4100498" y="4652962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47" name="Right Brace 38"/>
          <p:cNvSpPr>
            <a:spLocks/>
          </p:cNvSpPr>
          <p:nvPr/>
        </p:nvSpPr>
        <p:spPr bwMode="auto">
          <a:xfrm rot="5400000">
            <a:off x="4862498" y="4652962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48" name="Right Brace 39"/>
          <p:cNvSpPr>
            <a:spLocks/>
          </p:cNvSpPr>
          <p:nvPr/>
        </p:nvSpPr>
        <p:spPr bwMode="auto">
          <a:xfrm rot="5400000">
            <a:off x="7162786" y="4643438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49" name="TextBox 28"/>
          <p:cNvSpPr txBox="1">
            <a:spLocks noChangeArrowheads="1"/>
          </p:cNvSpPr>
          <p:nvPr/>
        </p:nvSpPr>
        <p:spPr bwMode="auto">
          <a:xfrm rot="18737740">
            <a:off x="1896466" y="5469584"/>
            <a:ext cx="11812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Segment 0</a:t>
            </a:r>
            <a:endParaRPr lang="en-US" altLang="zh-CN" sz="1800" dirty="0"/>
          </a:p>
        </p:txBody>
      </p:sp>
      <p:sp>
        <p:nvSpPr>
          <p:cNvPr id="50" name="TextBox 28"/>
          <p:cNvSpPr txBox="1">
            <a:spLocks noChangeArrowheads="1"/>
          </p:cNvSpPr>
          <p:nvPr/>
        </p:nvSpPr>
        <p:spPr bwMode="auto">
          <a:xfrm rot="18737740">
            <a:off x="2634238" y="5469585"/>
            <a:ext cx="11812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Segment 1</a:t>
            </a:r>
            <a:endParaRPr lang="en-US" altLang="zh-CN" sz="1800" dirty="0"/>
          </a:p>
        </p:txBody>
      </p:sp>
      <p:sp>
        <p:nvSpPr>
          <p:cNvPr id="51" name="TextBox 28"/>
          <p:cNvSpPr txBox="1">
            <a:spLocks noChangeArrowheads="1"/>
          </p:cNvSpPr>
          <p:nvPr/>
        </p:nvSpPr>
        <p:spPr bwMode="auto">
          <a:xfrm rot="18737740">
            <a:off x="3394938" y="5469586"/>
            <a:ext cx="11812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Segment 2</a:t>
            </a:r>
            <a:endParaRPr lang="en-US" altLang="zh-CN" sz="1800" dirty="0"/>
          </a:p>
        </p:txBody>
      </p:sp>
      <p:sp>
        <p:nvSpPr>
          <p:cNvPr id="52" name="TextBox 28"/>
          <p:cNvSpPr txBox="1">
            <a:spLocks noChangeArrowheads="1"/>
          </p:cNvSpPr>
          <p:nvPr/>
        </p:nvSpPr>
        <p:spPr bwMode="auto">
          <a:xfrm rot="18737740">
            <a:off x="4156938" y="5469586"/>
            <a:ext cx="11812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Segment 3</a:t>
            </a:r>
            <a:endParaRPr lang="en-US" altLang="zh-CN" sz="1800" dirty="0"/>
          </a:p>
        </p:txBody>
      </p:sp>
      <p:sp>
        <p:nvSpPr>
          <p:cNvPr id="53" name="TextBox 28"/>
          <p:cNvSpPr txBox="1">
            <a:spLocks noChangeArrowheads="1"/>
          </p:cNvSpPr>
          <p:nvPr/>
        </p:nvSpPr>
        <p:spPr bwMode="auto">
          <a:xfrm rot="18737740">
            <a:off x="4920237" y="5469586"/>
            <a:ext cx="11812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Segment 4</a:t>
            </a:r>
            <a:endParaRPr lang="en-US" altLang="zh-CN" sz="1800" dirty="0"/>
          </a:p>
        </p:txBody>
      </p:sp>
      <p:sp>
        <p:nvSpPr>
          <p:cNvPr id="54" name="TextBox 28"/>
          <p:cNvSpPr txBox="1">
            <a:spLocks noChangeArrowheads="1"/>
          </p:cNvSpPr>
          <p:nvPr/>
        </p:nvSpPr>
        <p:spPr bwMode="auto">
          <a:xfrm rot="18737740">
            <a:off x="5682238" y="5469588"/>
            <a:ext cx="11812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Segment 5</a:t>
            </a:r>
            <a:endParaRPr lang="en-US" altLang="zh-CN" sz="1800" dirty="0"/>
          </a:p>
        </p:txBody>
      </p:sp>
      <p:sp>
        <p:nvSpPr>
          <p:cNvPr id="55" name="TextBox 28"/>
          <p:cNvSpPr txBox="1">
            <a:spLocks noChangeArrowheads="1"/>
          </p:cNvSpPr>
          <p:nvPr/>
        </p:nvSpPr>
        <p:spPr bwMode="auto">
          <a:xfrm rot="18737740">
            <a:off x="6457227" y="5469589"/>
            <a:ext cx="11812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Segment 6</a:t>
            </a:r>
            <a:endParaRPr lang="en-US" altLang="zh-CN" sz="1800" dirty="0"/>
          </a:p>
        </p:txBody>
      </p:sp>
      <p:sp>
        <p:nvSpPr>
          <p:cNvPr id="56" name="TextBox 55"/>
          <p:cNvSpPr txBox="1"/>
          <p:nvPr/>
        </p:nvSpPr>
        <p:spPr>
          <a:xfrm>
            <a:off x="969154" y="3526870"/>
            <a:ext cx="2295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Segment length = 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err="1" smtClean="0">
                <a:solidFill>
                  <a:srgbClr val="0070C0"/>
                </a:solidFill>
                <a:latin typeface="Calibri" pitchFamily="34" charset="0"/>
              </a:rPr>
              <a:t>segSpMV</a:t>
            </a:r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 Kernel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60" name="Rectangle 31"/>
          <p:cNvSpPr/>
          <p:nvPr/>
        </p:nvSpPr>
        <p:spPr>
          <a:xfrm>
            <a:off x="627612" y="921926"/>
            <a:ext cx="7715249" cy="5377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15729" y="1067436"/>
            <a:ext cx="19870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 smtClean="0"/>
              <a:t>segSpMV</a:t>
            </a:r>
            <a:r>
              <a:rPr lang="en-US" altLang="zh-CN" sz="2800" dirty="0" smtClean="0"/>
              <a:t> Kernel</a:t>
            </a:r>
            <a:endParaRPr lang="zh-CN" altLang="en-US" sz="2800" dirty="0"/>
          </a:p>
        </p:txBody>
      </p:sp>
      <p:sp>
        <p:nvSpPr>
          <p:cNvPr id="62" name="Rectangle 19"/>
          <p:cNvSpPr/>
          <p:nvPr/>
        </p:nvSpPr>
        <p:spPr>
          <a:xfrm>
            <a:off x="2294191" y="2862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20"/>
          <p:cNvSpPr/>
          <p:nvPr/>
        </p:nvSpPr>
        <p:spPr>
          <a:xfrm>
            <a:off x="2675191" y="2862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9" name="Rectangle 21"/>
          <p:cNvSpPr/>
          <p:nvPr/>
        </p:nvSpPr>
        <p:spPr>
          <a:xfrm>
            <a:off x="4580191" y="2862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0" name="Rectangle 22"/>
          <p:cNvSpPr/>
          <p:nvPr/>
        </p:nvSpPr>
        <p:spPr>
          <a:xfrm>
            <a:off x="5342191" y="286227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1" name="Rectangle 23"/>
          <p:cNvSpPr/>
          <p:nvPr/>
        </p:nvSpPr>
        <p:spPr>
          <a:xfrm>
            <a:off x="6104191" y="286227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2" name="Rectangle 24"/>
          <p:cNvSpPr/>
          <p:nvPr/>
        </p:nvSpPr>
        <p:spPr>
          <a:xfrm>
            <a:off x="4199191" y="2862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3" name="Rectangle 25"/>
          <p:cNvSpPr/>
          <p:nvPr/>
        </p:nvSpPr>
        <p:spPr>
          <a:xfrm>
            <a:off x="3818191" y="2862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4" name="Rectangle 26"/>
          <p:cNvSpPr/>
          <p:nvPr/>
        </p:nvSpPr>
        <p:spPr>
          <a:xfrm>
            <a:off x="4961191" y="2862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5" name="Rectangle 27"/>
          <p:cNvSpPr/>
          <p:nvPr/>
        </p:nvSpPr>
        <p:spPr>
          <a:xfrm>
            <a:off x="6485191" y="286227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6" name="Rectangle 28"/>
          <p:cNvSpPr/>
          <p:nvPr/>
        </p:nvSpPr>
        <p:spPr>
          <a:xfrm>
            <a:off x="7247191" y="286227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7" name="Rectangle 29"/>
          <p:cNvSpPr/>
          <p:nvPr/>
        </p:nvSpPr>
        <p:spPr>
          <a:xfrm>
            <a:off x="3056191" y="2862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9" name="Rectangle 30"/>
          <p:cNvSpPr/>
          <p:nvPr/>
        </p:nvSpPr>
        <p:spPr>
          <a:xfrm>
            <a:off x="6866191" y="286227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0" name="Rectangle 31"/>
          <p:cNvSpPr/>
          <p:nvPr/>
        </p:nvSpPr>
        <p:spPr>
          <a:xfrm>
            <a:off x="2217990" y="2786072"/>
            <a:ext cx="541974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1" name="Rectangle 25"/>
          <p:cNvSpPr/>
          <p:nvPr/>
        </p:nvSpPr>
        <p:spPr>
          <a:xfrm>
            <a:off x="3439575" y="2862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82" name="Rectangle 22"/>
          <p:cNvSpPr/>
          <p:nvPr/>
        </p:nvSpPr>
        <p:spPr>
          <a:xfrm>
            <a:off x="5727951" y="286227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98" name="TextBox 28"/>
          <p:cNvSpPr txBox="1">
            <a:spLocks noChangeArrowheads="1"/>
          </p:cNvSpPr>
          <p:nvPr/>
        </p:nvSpPr>
        <p:spPr bwMode="auto">
          <a:xfrm rot="18737740">
            <a:off x="2141930" y="1262561"/>
            <a:ext cx="110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0</a:t>
            </a:r>
          </a:p>
        </p:txBody>
      </p:sp>
      <p:sp>
        <p:nvSpPr>
          <p:cNvPr id="99" name="TextBox 31"/>
          <p:cNvSpPr txBox="1">
            <a:spLocks noChangeArrowheads="1"/>
          </p:cNvSpPr>
          <p:nvPr/>
        </p:nvSpPr>
        <p:spPr bwMode="auto">
          <a:xfrm rot="18737740">
            <a:off x="3333749" y="1303727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3</a:t>
            </a:r>
            <a:endParaRPr lang="en-US" altLang="zh-CN" sz="1800" dirty="0"/>
          </a:p>
        </p:txBody>
      </p:sp>
      <p:sp>
        <p:nvSpPr>
          <p:cNvPr id="100" name="TextBox 32"/>
          <p:cNvSpPr txBox="1">
            <a:spLocks noChangeArrowheads="1"/>
          </p:cNvSpPr>
          <p:nvPr/>
        </p:nvSpPr>
        <p:spPr bwMode="auto">
          <a:xfrm rot="18737740">
            <a:off x="4857749" y="1303727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7</a:t>
            </a:r>
            <a:endParaRPr lang="en-US" altLang="zh-CN" sz="1800" dirty="0"/>
          </a:p>
        </p:txBody>
      </p:sp>
      <p:sp>
        <p:nvSpPr>
          <p:cNvPr id="101" name="TextBox 33"/>
          <p:cNvSpPr txBox="1">
            <a:spLocks noChangeArrowheads="1"/>
          </p:cNvSpPr>
          <p:nvPr/>
        </p:nvSpPr>
        <p:spPr bwMode="auto">
          <a:xfrm rot="18737740">
            <a:off x="5238749" y="1303727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8</a:t>
            </a:r>
            <a:endParaRPr lang="en-US" altLang="zh-CN" sz="1800" dirty="0"/>
          </a:p>
        </p:txBody>
      </p:sp>
      <p:sp>
        <p:nvSpPr>
          <p:cNvPr id="102" name="TextBox 34"/>
          <p:cNvSpPr txBox="1">
            <a:spLocks noChangeArrowheads="1"/>
          </p:cNvSpPr>
          <p:nvPr/>
        </p:nvSpPr>
        <p:spPr bwMode="auto">
          <a:xfrm rot="18737740">
            <a:off x="5942239" y="1260863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10</a:t>
            </a:r>
            <a:endParaRPr lang="en-US" altLang="zh-CN" sz="1800" dirty="0"/>
          </a:p>
        </p:txBody>
      </p:sp>
      <p:sp>
        <p:nvSpPr>
          <p:cNvPr id="103" name="Down Arrow 16"/>
          <p:cNvSpPr/>
          <p:nvPr/>
        </p:nvSpPr>
        <p:spPr>
          <a:xfrm>
            <a:off x="2336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4" name="Down Arrow 17"/>
          <p:cNvSpPr/>
          <p:nvPr/>
        </p:nvSpPr>
        <p:spPr>
          <a:xfrm>
            <a:off x="2717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5" name="Down Arrow 18"/>
          <p:cNvSpPr/>
          <p:nvPr/>
        </p:nvSpPr>
        <p:spPr>
          <a:xfrm>
            <a:off x="3098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6" name="Down Arrow 19"/>
          <p:cNvSpPr/>
          <p:nvPr/>
        </p:nvSpPr>
        <p:spPr>
          <a:xfrm>
            <a:off x="3479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7" name="Down Arrow 20"/>
          <p:cNvSpPr/>
          <p:nvPr/>
        </p:nvSpPr>
        <p:spPr>
          <a:xfrm>
            <a:off x="3860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8" name="Down Arrow 21"/>
          <p:cNvSpPr/>
          <p:nvPr/>
        </p:nvSpPr>
        <p:spPr>
          <a:xfrm>
            <a:off x="4241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9" name="Down Arrow 22"/>
          <p:cNvSpPr/>
          <p:nvPr/>
        </p:nvSpPr>
        <p:spPr>
          <a:xfrm>
            <a:off x="4622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0" name="Down Arrow 23"/>
          <p:cNvSpPr/>
          <p:nvPr/>
        </p:nvSpPr>
        <p:spPr>
          <a:xfrm>
            <a:off x="5003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1" name="Down Arrow 24"/>
          <p:cNvSpPr/>
          <p:nvPr/>
        </p:nvSpPr>
        <p:spPr>
          <a:xfrm>
            <a:off x="5384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2" name="Down Arrow 25"/>
          <p:cNvSpPr/>
          <p:nvPr/>
        </p:nvSpPr>
        <p:spPr>
          <a:xfrm>
            <a:off x="5765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3" name="Down Arrow 26"/>
          <p:cNvSpPr/>
          <p:nvPr/>
        </p:nvSpPr>
        <p:spPr>
          <a:xfrm>
            <a:off x="6146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4" name="Down Arrow 27"/>
          <p:cNvSpPr/>
          <p:nvPr/>
        </p:nvSpPr>
        <p:spPr>
          <a:xfrm>
            <a:off x="6527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5" name="TextBox 28"/>
          <p:cNvSpPr txBox="1">
            <a:spLocks noChangeArrowheads="1"/>
          </p:cNvSpPr>
          <p:nvPr/>
        </p:nvSpPr>
        <p:spPr bwMode="auto">
          <a:xfrm rot="18737740">
            <a:off x="2560863" y="1304262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</a:t>
            </a:r>
            <a:endParaRPr lang="en-US" altLang="zh-CN" sz="1800" dirty="0"/>
          </a:p>
        </p:txBody>
      </p:sp>
      <p:sp>
        <p:nvSpPr>
          <p:cNvPr id="116" name="TextBox 28"/>
          <p:cNvSpPr txBox="1">
            <a:spLocks noChangeArrowheads="1"/>
          </p:cNvSpPr>
          <p:nvPr/>
        </p:nvSpPr>
        <p:spPr bwMode="auto">
          <a:xfrm rot="18737740">
            <a:off x="2941864" y="1303191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2</a:t>
            </a:r>
            <a:endParaRPr lang="en-US" altLang="zh-CN" sz="1800" dirty="0"/>
          </a:p>
        </p:txBody>
      </p:sp>
      <p:sp>
        <p:nvSpPr>
          <p:cNvPr id="117" name="TextBox 28"/>
          <p:cNvSpPr txBox="1">
            <a:spLocks noChangeArrowheads="1"/>
          </p:cNvSpPr>
          <p:nvPr/>
        </p:nvSpPr>
        <p:spPr bwMode="auto">
          <a:xfrm rot="18737740">
            <a:off x="3703862" y="1304264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4</a:t>
            </a:r>
            <a:endParaRPr lang="en-US" altLang="zh-CN" sz="1800" dirty="0"/>
          </a:p>
        </p:txBody>
      </p:sp>
      <p:sp>
        <p:nvSpPr>
          <p:cNvPr id="118" name="TextBox 28"/>
          <p:cNvSpPr txBox="1">
            <a:spLocks noChangeArrowheads="1"/>
          </p:cNvSpPr>
          <p:nvPr/>
        </p:nvSpPr>
        <p:spPr bwMode="auto">
          <a:xfrm rot="18737740">
            <a:off x="4091274" y="1304265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5</a:t>
            </a:r>
            <a:endParaRPr lang="en-US" altLang="zh-CN" sz="1800" dirty="0"/>
          </a:p>
        </p:txBody>
      </p:sp>
      <p:sp>
        <p:nvSpPr>
          <p:cNvPr id="119" name="TextBox 28"/>
          <p:cNvSpPr txBox="1">
            <a:spLocks noChangeArrowheads="1"/>
          </p:cNvSpPr>
          <p:nvPr/>
        </p:nvSpPr>
        <p:spPr bwMode="auto">
          <a:xfrm rot="18737740">
            <a:off x="4465862" y="1303190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6</a:t>
            </a:r>
            <a:endParaRPr lang="en-US" altLang="zh-CN" sz="1800" dirty="0"/>
          </a:p>
        </p:txBody>
      </p:sp>
      <p:sp>
        <p:nvSpPr>
          <p:cNvPr id="120" name="TextBox 28"/>
          <p:cNvSpPr txBox="1">
            <a:spLocks noChangeArrowheads="1"/>
          </p:cNvSpPr>
          <p:nvPr/>
        </p:nvSpPr>
        <p:spPr bwMode="auto">
          <a:xfrm rot="18737740">
            <a:off x="5615274" y="1304266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9</a:t>
            </a:r>
            <a:endParaRPr lang="en-US" altLang="zh-CN" sz="1800" dirty="0"/>
          </a:p>
        </p:txBody>
      </p:sp>
      <p:sp>
        <p:nvSpPr>
          <p:cNvPr id="121" name="TextBox 28"/>
          <p:cNvSpPr txBox="1">
            <a:spLocks noChangeArrowheads="1"/>
          </p:cNvSpPr>
          <p:nvPr/>
        </p:nvSpPr>
        <p:spPr bwMode="auto">
          <a:xfrm rot="18737740">
            <a:off x="6312352" y="1261403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11</a:t>
            </a:r>
            <a:endParaRPr lang="en-US" altLang="zh-CN" sz="1800" dirty="0"/>
          </a:p>
        </p:txBody>
      </p:sp>
      <p:sp>
        <p:nvSpPr>
          <p:cNvPr id="122" name="TextBox 34"/>
          <p:cNvSpPr txBox="1">
            <a:spLocks noChangeArrowheads="1"/>
          </p:cNvSpPr>
          <p:nvPr/>
        </p:nvSpPr>
        <p:spPr bwMode="auto">
          <a:xfrm rot="18737740">
            <a:off x="6694676" y="1265398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12</a:t>
            </a:r>
            <a:endParaRPr lang="en-US" altLang="zh-CN" sz="1800" dirty="0"/>
          </a:p>
        </p:txBody>
      </p:sp>
      <p:sp>
        <p:nvSpPr>
          <p:cNvPr id="123" name="Down Arrow 26"/>
          <p:cNvSpPr/>
          <p:nvPr/>
        </p:nvSpPr>
        <p:spPr>
          <a:xfrm>
            <a:off x="6899395" y="2026078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24" name="Down Arrow 27"/>
          <p:cNvSpPr/>
          <p:nvPr/>
        </p:nvSpPr>
        <p:spPr>
          <a:xfrm>
            <a:off x="7280395" y="2026078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25" name="TextBox 28"/>
          <p:cNvSpPr txBox="1">
            <a:spLocks noChangeArrowheads="1"/>
          </p:cNvSpPr>
          <p:nvPr/>
        </p:nvSpPr>
        <p:spPr bwMode="auto">
          <a:xfrm rot="18737740">
            <a:off x="7064789" y="1265938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13</a:t>
            </a:r>
            <a:endParaRPr lang="en-US" altLang="zh-CN" sz="1800" dirty="0"/>
          </a:p>
        </p:txBody>
      </p:sp>
      <p:sp>
        <p:nvSpPr>
          <p:cNvPr id="126" name="Multiply 25"/>
          <p:cNvSpPr/>
          <p:nvPr/>
        </p:nvSpPr>
        <p:spPr>
          <a:xfrm>
            <a:off x="4546758" y="3393291"/>
            <a:ext cx="685800" cy="685800"/>
          </a:xfrm>
          <a:prstGeom prst="mathMultiply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127" name="TextBox 126"/>
          <p:cNvSpPr txBox="1"/>
          <p:nvPr/>
        </p:nvSpPr>
        <p:spPr>
          <a:xfrm>
            <a:off x="736471" y="2711878"/>
            <a:ext cx="145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Matrix in CSR Format</a:t>
            </a:r>
            <a:endParaRPr lang="zh-CN" alt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736471" y="4044009"/>
            <a:ext cx="145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Expanded Vector</a:t>
            </a:r>
            <a:endParaRPr lang="zh-CN" altLang="en-US" dirty="0"/>
          </a:p>
        </p:txBody>
      </p:sp>
      <p:sp>
        <p:nvSpPr>
          <p:cNvPr id="151" name="Equal 33"/>
          <p:cNvSpPr/>
          <p:nvPr/>
        </p:nvSpPr>
        <p:spPr>
          <a:xfrm rot="5400000">
            <a:off x="4580191" y="4781550"/>
            <a:ext cx="609600" cy="762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736471" y="5467350"/>
            <a:ext cx="145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Product</a:t>
            </a:r>
          </a:p>
          <a:p>
            <a:r>
              <a:rPr lang="en-US" altLang="zh-CN" dirty="0" smtClean="0"/>
              <a:t>(SMEM)</a:t>
            </a:r>
            <a:endParaRPr lang="zh-CN" altLang="en-US" dirty="0"/>
          </a:p>
        </p:txBody>
      </p:sp>
      <p:sp>
        <p:nvSpPr>
          <p:cNvPr id="153" name="Rectangle 19"/>
          <p:cNvSpPr/>
          <p:nvPr/>
        </p:nvSpPr>
        <p:spPr>
          <a:xfrm>
            <a:off x="2271937" y="422528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4" name="Rectangle 20"/>
          <p:cNvSpPr/>
          <p:nvPr/>
        </p:nvSpPr>
        <p:spPr>
          <a:xfrm>
            <a:off x="2652937" y="422528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5" name="Rectangle 21"/>
          <p:cNvSpPr/>
          <p:nvPr/>
        </p:nvSpPr>
        <p:spPr>
          <a:xfrm>
            <a:off x="4557937" y="422528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6" name="Rectangle 22"/>
          <p:cNvSpPr/>
          <p:nvPr/>
        </p:nvSpPr>
        <p:spPr>
          <a:xfrm>
            <a:off x="5319937" y="4225280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7" name="Rectangle 23"/>
          <p:cNvSpPr/>
          <p:nvPr/>
        </p:nvSpPr>
        <p:spPr>
          <a:xfrm>
            <a:off x="6081937" y="4225280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8" name="Rectangle 24"/>
          <p:cNvSpPr/>
          <p:nvPr/>
        </p:nvSpPr>
        <p:spPr>
          <a:xfrm>
            <a:off x="4176937" y="422528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159" name="Rectangle 25"/>
          <p:cNvSpPr/>
          <p:nvPr/>
        </p:nvSpPr>
        <p:spPr>
          <a:xfrm>
            <a:off x="3795937" y="422528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03" name="Rectangle 26"/>
          <p:cNvSpPr/>
          <p:nvPr/>
        </p:nvSpPr>
        <p:spPr>
          <a:xfrm>
            <a:off x="4938937" y="422528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04" name="Rectangle 27"/>
          <p:cNvSpPr/>
          <p:nvPr/>
        </p:nvSpPr>
        <p:spPr>
          <a:xfrm>
            <a:off x="6462937" y="4225280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05" name="Rectangle 28"/>
          <p:cNvSpPr/>
          <p:nvPr/>
        </p:nvSpPr>
        <p:spPr>
          <a:xfrm>
            <a:off x="7224937" y="4225280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06" name="Rectangle 29"/>
          <p:cNvSpPr/>
          <p:nvPr/>
        </p:nvSpPr>
        <p:spPr>
          <a:xfrm>
            <a:off x="3033937" y="422528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07" name="Rectangle 30"/>
          <p:cNvSpPr/>
          <p:nvPr/>
        </p:nvSpPr>
        <p:spPr>
          <a:xfrm>
            <a:off x="6843937" y="4225280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08" name="Rectangle 31"/>
          <p:cNvSpPr/>
          <p:nvPr/>
        </p:nvSpPr>
        <p:spPr>
          <a:xfrm>
            <a:off x="2195736" y="4149080"/>
            <a:ext cx="541974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09" name="Rectangle 25"/>
          <p:cNvSpPr/>
          <p:nvPr/>
        </p:nvSpPr>
        <p:spPr>
          <a:xfrm>
            <a:off x="3417321" y="422528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10" name="Rectangle 22"/>
          <p:cNvSpPr/>
          <p:nvPr/>
        </p:nvSpPr>
        <p:spPr>
          <a:xfrm>
            <a:off x="5705697" y="4225280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11" name="Rectangle 19"/>
          <p:cNvSpPr/>
          <p:nvPr/>
        </p:nvSpPr>
        <p:spPr>
          <a:xfrm>
            <a:off x="2252796" y="571229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12" name="Rectangle 20"/>
          <p:cNvSpPr/>
          <p:nvPr/>
        </p:nvSpPr>
        <p:spPr>
          <a:xfrm>
            <a:off x="2633796" y="571229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13" name="Rectangle 21"/>
          <p:cNvSpPr/>
          <p:nvPr/>
        </p:nvSpPr>
        <p:spPr>
          <a:xfrm>
            <a:off x="4538796" y="571229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14" name="Rectangle 22"/>
          <p:cNvSpPr/>
          <p:nvPr/>
        </p:nvSpPr>
        <p:spPr>
          <a:xfrm>
            <a:off x="5300796" y="5712296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15" name="Rectangle 23"/>
          <p:cNvSpPr/>
          <p:nvPr/>
        </p:nvSpPr>
        <p:spPr>
          <a:xfrm>
            <a:off x="6062796" y="5712296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16" name="Rectangle 24"/>
          <p:cNvSpPr/>
          <p:nvPr/>
        </p:nvSpPr>
        <p:spPr>
          <a:xfrm>
            <a:off x="4157796" y="571229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17" name="Rectangle 25"/>
          <p:cNvSpPr/>
          <p:nvPr/>
        </p:nvSpPr>
        <p:spPr>
          <a:xfrm>
            <a:off x="3776796" y="571229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18" name="Rectangle 26"/>
          <p:cNvSpPr/>
          <p:nvPr/>
        </p:nvSpPr>
        <p:spPr>
          <a:xfrm>
            <a:off x="4919796" y="5712296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19" name="Rectangle 27"/>
          <p:cNvSpPr/>
          <p:nvPr/>
        </p:nvSpPr>
        <p:spPr>
          <a:xfrm>
            <a:off x="6443796" y="5712296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20" name="Rectangle 28"/>
          <p:cNvSpPr/>
          <p:nvPr/>
        </p:nvSpPr>
        <p:spPr>
          <a:xfrm>
            <a:off x="7205796" y="5712296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21" name="Rectangle 29"/>
          <p:cNvSpPr/>
          <p:nvPr/>
        </p:nvSpPr>
        <p:spPr>
          <a:xfrm>
            <a:off x="3014796" y="571229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22" name="Rectangle 30"/>
          <p:cNvSpPr/>
          <p:nvPr/>
        </p:nvSpPr>
        <p:spPr>
          <a:xfrm>
            <a:off x="6824796" y="5712296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223" name="Rectangle 31"/>
          <p:cNvSpPr/>
          <p:nvPr/>
        </p:nvSpPr>
        <p:spPr>
          <a:xfrm>
            <a:off x="2176595" y="5636096"/>
            <a:ext cx="541974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24" name="Rectangle 25"/>
          <p:cNvSpPr/>
          <p:nvPr/>
        </p:nvSpPr>
        <p:spPr>
          <a:xfrm>
            <a:off x="3398180" y="5712296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25" name="Rectangle 22"/>
          <p:cNvSpPr/>
          <p:nvPr/>
        </p:nvSpPr>
        <p:spPr>
          <a:xfrm>
            <a:off x="5686556" y="5712296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err="1" smtClean="0">
                <a:solidFill>
                  <a:srgbClr val="0070C0"/>
                </a:solidFill>
                <a:latin typeface="Calibri" pitchFamily="34" charset="0"/>
              </a:rPr>
              <a:t>segSpMV</a:t>
            </a:r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 Kernel (Cont.)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60" name="Rectangle 31"/>
          <p:cNvSpPr/>
          <p:nvPr/>
        </p:nvSpPr>
        <p:spPr>
          <a:xfrm>
            <a:off x="627612" y="921926"/>
            <a:ext cx="7715249" cy="5377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15729" y="1067436"/>
            <a:ext cx="19870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 smtClean="0"/>
              <a:t>segSpMV</a:t>
            </a:r>
            <a:r>
              <a:rPr lang="en-US" altLang="zh-CN" sz="2800" dirty="0" smtClean="0"/>
              <a:t> Kernel</a:t>
            </a:r>
            <a:endParaRPr lang="zh-CN" altLang="en-US" sz="2800" dirty="0"/>
          </a:p>
        </p:txBody>
      </p:sp>
      <p:sp>
        <p:nvSpPr>
          <p:cNvPr id="62" name="Rectangle 19"/>
          <p:cNvSpPr/>
          <p:nvPr/>
        </p:nvSpPr>
        <p:spPr>
          <a:xfrm>
            <a:off x="2294191" y="2862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20"/>
          <p:cNvSpPr/>
          <p:nvPr/>
        </p:nvSpPr>
        <p:spPr>
          <a:xfrm>
            <a:off x="2675191" y="2862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9" name="Rectangle 21"/>
          <p:cNvSpPr/>
          <p:nvPr/>
        </p:nvSpPr>
        <p:spPr>
          <a:xfrm>
            <a:off x="4580191" y="2862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0" name="Rectangle 22"/>
          <p:cNvSpPr/>
          <p:nvPr/>
        </p:nvSpPr>
        <p:spPr>
          <a:xfrm>
            <a:off x="5342191" y="286227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1" name="Rectangle 23"/>
          <p:cNvSpPr/>
          <p:nvPr/>
        </p:nvSpPr>
        <p:spPr>
          <a:xfrm>
            <a:off x="6104191" y="286227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2" name="Rectangle 24"/>
          <p:cNvSpPr/>
          <p:nvPr/>
        </p:nvSpPr>
        <p:spPr>
          <a:xfrm>
            <a:off x="4199191" y="2862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3" name="Rectangle 25"/>
          <p:cNvSpPr/>
          <p:nvPr/>
        </p:nvSpPr>
        <p:spPr>
          <a:xfrm>
            <a:off x="3818191" y="2862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4" name="Rectangle 26"/>
          <p:cNvSpPr/>
          <p:nvPr/>
        </p:nvSpPr>
        <p:spPr>
          <a:xfrm>
            <a:off x="4961191" y="28622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5" name="Rectangle 27"/>
          <p:cNvSpPr/>
          <p:nvPr/>
        </p:nvSpPr>
        <p:spPr>
          <a:xfrm>
            <a:off x="6485191" y="286227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6" name="Rectangle 28"/>
          <p:cNvSpPr/>
          <p:nvPr/>
        </p:nvSpPr>
        <p:spPr>
          <a:xfrm>
            <a:off x="7247191" y="286227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7" name="Rectangle 29"/>
          <p:cNvSpPr/>
          <p:nvPr/>
        </p:nvSpPr>
        <p:spPr>
          <a:xfrm>
            <a:off x="3056191" y="2862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9" name="Rectangle 30"/>
          <p:cNvSpPr/>
          <p:nvPr/>
        </p:nvSpPr>
        <p:spPr>
          <a:xfrm>
            <a:off x="6866191" y="286227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0" name="Rectangle 31"/>
          <p:cNvSpPr/>
          <p:nvPr/>
        </p:nvSpPr>
        <p:spPr>
          <a:xfrm>
            <a:off x="2217990" y="2786072"/>
            <a:ext cx="541974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1" name="Rectangle 25"/>
          <p:cNvSpPr/>
          <p:nvPr/>
        </p:nvSpPr>
        <p:spPr>
          <a:xfrm>
            <a:off x="3439575" y="28622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82" name="Rectangle 22"/>
          <p:cNvSpPr/>
          <p:nvPr/>
        </p:nvSpPr>
        <p:spPr>
          <a:xfrm>
            <a:off x="5727951" y="286227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0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98" name="TextBox 28"/>
          <p:cNvSpPr txBox="1">
            <a:spLocks noChangeArrowheads="1"/>
          </p:cNvSpPr>
          <p:nvPr/>
        </p:nvSpPr>
        <p:spPr bwMode="auto">
          <a:xfrm rot="18737740">
            <a:off x="2141930" y="1262561"/>
            <a:ext cx="110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0</a:t>
            </a:r>
          </a:p>
        </p:txBody>
      </p:sp>
      <p:sp>
        <p:nvSpPr>
          <p:cNvPr id="99" name="TextBox 31"/>
          <p:cNvSpPr txBox="1">
            <a:spLocks noChangeArrowheads="1"/>
          </p:cNvSpPr>
          <p:nvPr/>
        </p:nvSpPr>
        <p:spPr bwMode="auto">
          <a:xfrm rot="18737740">
            <a:off x="3333749" y="1303727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3</a:t>
            </a:r>
            <a:endParaRPr lang="en-US" altLang="zh-CN" sz="1800" dirty="0"/>
          </a:p>
        </p:txBody>
      </p:sp>
      <p:sp>
        <p:nvSpPr>
          <p:cNvPr id="100" name="TextBox 32"/>
          <p:cNvSpPr txBox="1">
            <a:spLocks noChangeArrowheads="1"/>
          </p:cNvSpPr>
          <p:nvPr/>
        </p:nvSpPr>
        <p:spPr bwMode="auto">
          <a:xfrm rot="18737740">
            <a:off x="4857749" y="1303727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7</a:t>
            </a:r>
            <a:endParaRPr lang="en-US" altLang="zh-CN" sz="1800" dirty="0"/>
          </a:p>
        </p:txBody>
      </p:sp>
      <p:sp>
        <p:nvSpPr>
          <p:cNvPr id="101" name="TextBox 33"/>
          <p:cNvSpPr txBox="1">
            <a:spLocks noChangeArrowheads="1"/>
          </p:cNvSpPr>
          <p:nvPr/>
        </p:nvSpPr>
        <p:spPr bwMode="auto">
          <a:xfrm rot="18737740">
            <a:off x="5238749" y="1303727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8</a:t>
            </a:r>
            <a:endParaRPr lang="en-US" altLang="zh-CN" sz="1800" dirty="0"/>
          </a:p>
        </p:txBody>
      </p:sp>
      <p:sp>
        <p:nvSpPr>
          <p:cNvPr id="102" name="TextBox 34"/>
          <p:cNvSpPr txBox="1">
            <a:spLocks noChangeArrowheads="1"/>
          </p:cNvSpPr>
          <p:nvPr/>
        </p:nvSpPr>
        <p:spPr bwMode="auto">
          <a:xfrm rot="18737740">
            <a:off x="5942239" y="1260863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10</a:t>
            </a:r>
            <a:endParaRPr lang="en-US" altLang="zh-CN" sz="1800" dirty="0"/>
          </a:p>
        </p:txBody>
      </p:sp>
      <p:sp>
        <p:nvSpPr>
          <p:cNvPr id="103" name="Down Arrow 16"/>
          <p:cNvSpPr/>
          <p:nvPr/>
        </p:nvSpPr>
        <p:spPr>
          <a:xfrm>
            <a:off x="2336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4" name="Down Arrow 17"/>
          <p:cNvSpPr/>
          <p:nvPr/>
        </p:nvSpPr>
        <p:spPr>
          <a:xfrm>
            <a:off x="2717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5" name="Down Arrow 18"/>
          <p:cNvSpPr/>
          <p:nvPr/>
        </p:nvSpPr>
        <p:spPr>
          <a:xfrm>
            <a:off x="3098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6" name="Down Arrow 19"/>
          <p:cNvSpPr/>
          <p:nvPr/>
        </p:nvSpPr>
        <p:spPr>
          <a:xfrm>
            <a:off x="3479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7" name="Down Arrow 20"/>
          <p:cNvSpPr/>
          <p:nvPr/>
        </p:nvSpPr>
        <p:spPr>
          <a:xfrm>
            <a:off x="3860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8" name="Down Arrow 21"/>
          <p:cNvSpPr/>
          <p:nvPr/>
        </p:nvSpPr>
        <p:spPr>
          <a:xfrm>
            <a:off x="4241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9" name="Down Arrow 22"/>
          <p:cNvSpPr/>
          <p:nvPr/>
        </p:nvSpPr>
        <p:spPr>
          <a:xfrm>
            <a:off x="4622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0" name="Down Arrow 23"/>
          <p:cNvSpPr/>
          <p:nvPr/>
        </p:nvSpPr>
        <p:spPr>
          <a:xfrm>
            <a:off x="5003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1" name="Down Arrow 24"/>
          <p:cNvSpPr/>
          <p:nvPr/>
        </p:nvSpPr>
        <p:spPr>
          <a:xfrm>
            <a:off x="5384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2" name="Down Arrow 25"/>
          <p:cNvSpPr/>
          <p:nvPr/>
        </p:nvSpPr>
        <p:spPr>
          <a:xfrm>
            <a:off x="5765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3" name="Down Arrow 26"/>
          <p:cNvSpPr/>
          <p:nvPr/>
        </p:nvSpPr>
        <p:spPr>
          <a:xfrm>
            <a:off x="6146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4" name="Down Arrow 27"/>
          <p:cNvSpPr/>
          <p:nvPr/>
        </p:nvSpPr>
        <p:spPr>
          <a:xfrm>
            <a:off x="6527958" y="2021543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15" name="TextBox 28"/>
          <p:cNvSpPr txBox="1">
            <a:spLocks noChangeArrowheads="1"/>
          </p:cNvSpPr>
          <p:nvPr/>
        </p:nvSpPr>
        <p:spPr bwMode="auto">
          <a:xfrm rot="18737740">
            <a:off x="2560863" y="1304262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</a:t>
            </a:r>
            <a:endParaRPr lang="en-US" altLang="zh-CN" sz="1800" dirty="0"/>
          </a:p>
        </p:txBody>
      </p:sp>
      <p:sp>
        <p:nvSpPr>
          <p:cNvPr id="116" name="TextBox 28"/>
          <p:cNvSpPr txBox="1">
            <a:spLocks noChangeArrowheads="1"/>
          </p:cNvSpPr>
          <p:nvPr/>
        </p:nvSpPr>
        <p:spPr bwMode="auto">
          <a:xfrm rot="18737740">
            <a:off x="2941864" y="1303191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2</a:t>
            </a:r>
            <a:endParaRPr lang="en-US" altLang="zh-CN" sz="1800" dirty="0"/>
          </a:p>
        </p:txBody>
      </p:sp>
      <p:sp>
        <p:nvSpPr>
          <p:cNvPr id="117" name="TextBox 28"/>
          <p:cNvSpPr txBox="1">
            <a:spLocks noChangeArrowheads="1"/>
          </p:cNvSpPr>
          <p:nvPr/>
        </p:nvSpPr>
        <p:spPr bwMode="auto">
          <a:xfrm rot="18737740">
            <a:off x="3703862" y="1304264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4</a:t>
            </a:r>
            <a:endParaRPr lang="en-US" altLang="zh-CN" sz="1800" dirty="0"/>
          </a:p>
        </p:txBody>
      </p:sp>
      <p:sp>
        <p:nvSpPr>
          <p:cNvPr id="118" name="TextBox 28"/>
          <p:cNvSpPr txBox="1">
            <a:spLocks noChangeArrowheads="1"/>
          </p:cNvSpPr>
          <p:nvPr/>
        </p:nvSpPr>
        <p:spPr bwMode="auto">
          <a:xfrm rot="18737740">
            <a:off x="4091274" y="1304265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5</a:t>
            </a:r>
            <a:endParaRPr lang="en-US" altLang="zh-CN" sz="1800" dirty="0"/>
          </a:p>
        </p:txBody>
      </p:sp>
      <p:sp>
        <p:nvSpPr>
          <p:cNvPr id="119" name="TextBox 28"/>
          <p:cNvSpPr txBox="1">
            <a:spLocks noChangeArrowheads="1"/>
          </p:cNvSpPr>
          <p:nvPr/>
        </p:nvSpPr>
        <p:spPr bwMode="auto">
          <a:xfrm rot="18737740">
            <a:off x="4465862" y="1303190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6</a:t>
            </a:r>
            <a:endParaRPr lang="en-US" altLang="zh-CN" sz="1800" dirty="0"/>
          </a:p>
        </p:txBody>
      </p:sp>
      <p:sp>
        <p:nvSpPr>
          <p:cNvPr id="120" name="TextBox 28"/>
          <p:cNvSpPr txBox="1">
            <a:spLocks noChangeArrowheads="1"/>
          </p:cNvSpPr>
          <p:nvPr/>
        </p:nvSpPr>
        <p:spPr bwMode="auto">
          <a:xfrm rot="18737740">
            <a:off x="5615274" y="1304266"/>
            <a:ext cx="101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9</a:t>
            </a:r>
            <a:endParaRPr lang="en-US" altLang="zh-CN" sz="1800" dirty="0"/>
          </a:p>
        </p:txBody>
      </p:sp>
      <p:sp>
        <p:nvSpPr>
          <p:cNvPr id="121" name="TextBox 28"/>
          <p:cNvSpPr txBox="1">
            <a:spLocks noChangeArrowheads="1"/>
          </p:cNvSpPr>
          <p:nvPr/>
        </p:nvSpPr>
        <p:spPr bwMode="auto">
          <a:xfrm rot="18737740">
            <a:off x="6312352" y="1261403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11</a:t>
            </a:r>
            <a:endParaRPr lang="en-US" altLang="zh-CN" sz="1800" dirty="0"/>
          </a:p>
        </p:txBody>
      </p:sp>
      <p:sp>
        <p:nvSpPr>
          <p:cNvPr id="122" name="TextBox 34"/>
          <p:cNvSpPr txBox="1">
            <a:spLocks noChangeArrowheads="1"/>
          </p:cNvSpPr>
          <p:nvPr/>
        </p:nvSpPr>
        <p:spPr bwMode="auto">
          <a:xfrm rot="18737740">
            <a:off x="6694676" y="1265398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12</a:t>
            </a:r>
            <a:endParaRPr lang="en-US" altLang="zh-CN" sz="1800" dirty="0"/>
          </a:p>
        </p:txBody>
      </p:sp>
      <p:sp>
        <p:nvSpPr>
          <p:cNvPr id="123" name="Down Arrow 26"/>
          <p:cNvSpPr/>
          <p:nvPr/>
        </p:nvSpPr>
        <p:spPr>
          <a:xfrm>
            <a:off x="6899395" y="2026078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24" name="Down Arrow 27"/>
          <p:cNvSpPr/>
          <p:nvPr/>
        </p:nvSpPr>
        <p:spPr>
          <a:xfrm>
            <a:off x="7280395" y="2026078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25" name="TextBox 28"/>
          <p:cNvSpPr txBox="1">
            <a:spLocks noChangeArrowheads="1"/>
          </p:cNvSpPr>
          <p:nvPr/>
        </p:nvSpPr>
        <p:spPr bwMode="auto">
          <a:xfrm rot="18737740">
            <a:off x="7064789" y="1265938"/>
            <a:ext cx="1130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/>
              <a:t>Thread </a:t>
            </a:r>
            <a:r>
              <a:rPr lang="en-US" altLang="zh-CN" sz="1800" dirty="0" smtClean="0"/>
              <a:t>13</a:t>
            </a:r>
            <a:endParaRPr lang="en-US" altLang="zh-CN" sz="1800" dirty="0"/>
          </a:p>
        </p:txBody>
      </p:sp>
      <p:sp>
        <p:nvSpPr>
          <p:cNvPr id="83" name="TextBox 82"/>
          <p:cNvSpPr txBox="1"/>
          <p:nvPr/>
        </p:nvSpPr>
        <p:spPr>
          <a:xfrm>
            <a:off x="683568" y="2708920"/>
            <a:ext cx="145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Product</a:t>
            </a:r>
          </a:p>
          <a:p>
            <a:r>
              <a:rPr lang="en-US" altLang="zh-CN" dirty="0" smtClean="0"/>
              <a:t>(SMEM)</a:t>
            </a:r>
            <a:endParaRPr lang="zh-CN" altLang="en-US" dirty="0"/>
          </a:p>
        </p:txBody>
      </p:sp>
      <p:sp>
        <p:nvSpPr>
          <p:cNvPr id="84" name="Rectangle 19"/>
          <p:cNvSpPr/>
          <p:nvPr/>
        </p:nvSpPr>
        <p:spPr>
          <a:xfrm>
            <a:off x="2294191" y="561975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5" name="Rectangle 20"/>
          <p:cNvSpPr/>
          <p:nvPr/>
        </p:nvSpPr>
        <p:spPr>
          <a:xfrm>
            <a:off x="2675191" y="561975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6" name="Rectangle 22"/>
          <p:cNvSpPr/>
          <p:nvPr/>
        </p:nvSpPr>
        <p:spPr>
          <a:xfrm>
            <a:off x="3818191" y="5619750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7" name="Rectangle 23"/>
          <p:cNvSpPr/>
          <p:nvPr/>
        </p:nvSpPr>
        <p:spPr>
          <a:xfrm>
            <a:off x="4190215" y="5619750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8" name="Rectangle 24"/>
          <p:cNvSpPr/>
          <p:nvPr/>
        </p:nvSpPr>
        <p:spPr>
          <a:xfrm>
            <a:off x="3437191" y="561975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89" name="Rectangle 25"/>
          <p:cNvSpPr/>
          <p:nvPr/>
        </p:nvSpPr>
        <p:spPr>
          <a:xfrm>
            <a:off x="3056191" y="5619750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90" name="Rectangle 30"/>
          <p:cNvSpPr/>
          <p:nvPr/>
        </p:nvSpPr>
        <p:spPr>
          <a:xfrm>
            <a:off x="4582102" y="5619750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91" name="Rectangle 31"/>
          <p:cNvSpPr/>
          <p:nvPr/>
        </p:nvSpPr>
        <p:spPr>
          <a:xfrm>
            <a:off x="2217991" y="5543550"/>
            <a:ext cx="2785968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92" name="Down Arrow 16"/>
          <p:cNvSpPr/>
          <p:nvPr/>
        </p:nvSpPr>
        <p:spPr>
          <a:xfrm>
            <a:off x="2322040" y="335367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93" name="Down Arrow 18"/>
          <p:cNvSpPr/>
          <p:nvPr/>
        </p:nvSpPr>
        <p:spPr>
          <a:xfrm>
            <a:off x="3084040" y="335367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94" name="Down Arrow 20"/>
          <p:cNvSpPr/>
          <p:nvPr/>
        </p:nvSpPr>
        <p:spPr>
          <a:xfrm>
            <a:off x="3846040" y="335367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95" name="Down Arrow 22"/>
          <p:cNvSpPr/>
          <p:nvPr/>
        </p:nvSpPr>
        <p:spPr>
          <a:xfrm>
            <a:off x="4608040" y="335367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96" name="Down Arrow 24"/>
          <p:cNvSpPr/>
          <p:nvPr/>
        </p:nvSpPr>
        <p:spPr>
          <a:xfrm>
            <a:off x="5370040" y="335367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97" name="Down Arrow 26"/>
          <p:cNvSpPr/>
          <p:nvPr/>
        </p:nvSpPr>
        <p:spPr>
          <a:xfrm>
            <a:off x="6132040" y="3353674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29" name="Down Arrow 26"/>
          <p:cNvSpPr/>
          <p:nvPr/>
        </p:nvSpPr>
        <p:spPr>
          <a:xfrm>
            <a:off x="6884477" y="3358209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30" name="Right Brace 38"/>
          <p:cNvSpPr>
            <a:spLocks/>
          </p:cNvSpPr>
          <p:nvPr/>
        </p:nvSpPr>
        <p:spPr bwMode="auto">
          <a:xfrm rot="5400000">
            <a:off x="5560540" y="3853509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31" name="Right Brace 39"/>
          <p:cNvSpPr>
            <a:spLocks/>
          </p:cNvSpPr>
          <p:nvPr/>
        </p:nvSpPr>
        <p:spPr bwMode="auto">
          <a:xfrm rot="5400000">
            <a:off x="6322540" y="3853509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32" name="Right Brace 38"/>
          <p:cNvSpPr>
            <a:spLocks/>
          </p:cNvSpPr>
          <p:nvPr/>
        </p:nvSpPr>
        <p:spPr bwMode="auto">
          <a:xfrm rot="5400000">
            <a:off x="2512540" y="3863033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33" name="Right Brace 38"/>
          <p:cNvSpPr>
            <a:spLocks/>
          </p:cNvSpPr>
          <p:nvPr/>
        </p:nvSpPr>
        <p:spPr bwMode="auto">
          <a:xfrm rot="5400000">
            <a:off x="3274540" y="3863033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34" name="Right Brace 38"/>
          <p:cNvSpPr>
            <a:spLocks/>
          </p:cNvSpPr>
          <p:nvPr/>
        </p:nvSpPr>
        <p:spPr bwMode="auto">
          <a:xfrm rot="5400000">
            <a:off x="4036540" y="3863033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35" name="Right Brace 38"/>
          <p:cNvSpPr>
            <a:spLocks/>
          </p:cNvSpPr>
          <p:nvPr/>
        </p:nvSpPr>
        <p:spPr bwMode="auto">
          <a:xfrm rot="5400000">
            <a:off x="4798540" y="3863033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36" name="Right Brace 39"/>
          <p:cNvSpPr>
            <a:spLocks/>
          </p:cNvSpPr>
          <p:nvPr/>
        </p:nvSpPr>
        <p:spPr bwMode="auto">
          <a:xfrm rot="5400000">
            <a:off x="7098828" y="3853509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137" name="Multiply 25"/>
          <p:cNvSpPr/>
          <p:nvPr/>
        </p:nvSpPr>
        <p:spPr>
          <a:xfrm rot="2806185">
            <a:off x="1102543" y="3801968"/>
            <a:ext cx="685800" cy="685800"/>
          </a:xfrm>
          <a:prstGeom prst="mathMultiply">
            <a:avLst>
              <a:gd name="adj1" fmla="val 21437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cxnSp>
        <p:nvCxnSpPr>
          <p:cNvPr id="138" name="直接箭头连接符 137"/>
          <p:cNvCxnSpPr>
            <a:stCxn id="132" idx="1"/>
            <a:endCxn id="84" idx="0"/>
          </p:cNvCxnSpPr>
          <p:nvPr/>
        </p:nvCxnSpPr>
        <p:spPr>
          <a:xfrm flipH="1">
            <a:off x="2446591" y="4282133"/>
            <a:ext cx="180249" cy="1337617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接箭头连接符 138"/>
          <p:cNvCxnSpPr>
            <a:stCxn id="133" idx="1"/>
            <a:endCxn id="85" idx="0"/>
          </p:cNvCxnSpPr>
          <p:nvPr/>
        </p:nvCxnSpPr>
        <p:spPr>
          <a:xfrm flipH="1">
            <a:off x="2827591" y="4282133"/>
            <a:ext cx="561249" cy="1337617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接箭头连接符 139"/>
          <p:cNvCxnSpPr>
            <a:stCxn id="134" idx="1"/>
            <a:endCxn id="89" idx="0"/>
          </p:cNvCxnSpPr>
          <p:nvPr/>
        </p:nvCxnSpPr>
        <p:spPr>
          <a:xfrm flipH="1">
            <a:off x="3208591" y="4282133"/>
            <a:ext cx="942249" cy="1337617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接箭头连接符 140"/>
          <p:cNvCxnSpPr>
            <a:stCxn id="135" idx="1"/>
            <a:endCxn id="88" idx="0"/>
          </p:cNvCxnSpPr>
          <p:nvPr/>
        </p:nvCxnSpPr>
        <p:spPr>
          <a:xfrm flipH="1">
            <a:off x="3589591" y="4282133"/>
            <a:ext cx="1323249" cy="1337617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箭头连接符 141"/>
          <p:cNvCxnSpPr>
            <a:stCxn id="130" idx="1"/>
            <a:endCxn id="86" idx="0"/>
          </p:cNvCxnSpPr>
          <p:nvPr/>
        </p:nvCxnSpPr>
        <p:spPr>
          <a:xfrm flipH="1">
            <a:off x="3970591" y="4272609"/>
            <a:ext cx="1704249" cy="1347141"/>
          </a:xfrm>
          <a:prstGeom prst="straightConnector1">
            <a:avLst/>
          </a:prstGeom>
          <a:ln w="19050">
            <a:solidFill>
              <a:srgbClr val="31D629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接箭头连接符 142"/>
          <p:cNvCxnSpPr>
            <a:stCxn id="131" idx="1"/>
            <a:endCxn id="87" idx="0"/>
          </p:cNvCxnSpPr>
          <p:nvPr/>
        </p:nvCxnSpPr>
        <p:spPr>
          <a:xfrm flipH="1">
            <a:off x="4342615" y="4272609"/>
            <a:ext cx="2094225" cy="1347141"/>
          </a:xfrm>
          <a:prstGeom prst="straightConnector1">
            <a:avLst/>
          </a:prstGeom>
          <a:ln w="1905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接箭头连接符 143"/>
          <p:cNvCxnSpPr>
            <a:stCxn id="136" idx="1"/>
            <a:endCxn id="90" idx="0"/>
          </p:cNvCxnSpPr>
          <p:nvPr/>
        </p:nvCxnSpPr>
        <p:spPr>
          <a:xfrm flipH="1">
            <a:off x="4734502" y="4272609"/>
            <a:ext cx="2478626" cy="1347141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80743" y="5408997"/>
            <a:ext cx="1613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Intermediate result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Final Summation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64" name="内容占位符 2"/>
          <p:cNvSpPr>
            <a:spLocks noGrp="1"/>
          </p:cNvSpPr>
          <p:nvPr>
            <p:ph idx="1"/>
          </p:nvPr>
        </p:nvSpPr>
        <p:spPr>
          <a:xfrm>
            <a:off x="228600" y="1484784"/>
            <a:ext cx="8519864" cy="4763616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Final summation is done on CPU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There will be very few additions in final summation if we choose segment length carefully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Clr>
                <a:srgbClr val="0070C0"/>
              </a:buClr>
              <a:buSzPct val="100000"/>
              <a:buNone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7" name="Rectangle 19"/>
          <p:cNvSpPr/>
          <p:nvPr/>
        </p:nvSpPr>
        <p:spPr>
          <a:xfrm>
            <a:off x="3737176" y="3639753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8" name="Rectangle 20"/>
          <p:cNvSpPr/>
          <p:nvPr/>
        </p:nvSpPr>
        <p:spPr>
          <a:xfrm>
            <a:off x="4118176" y="3639753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59" name="Rectangle 22"/>
          <p:cNvSpPr/>
          <p:nvPr/>
        </p:nvSpPr>
        <p:spPr>
          <a:xfrm>
            <a:off x="5261176" y="3639753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0" name="Rectangle 23"/>
          <p:cNvSpPr/>
          <p:nvPr/>
        </p:nvSpPr>
        <p:spPr>
          <a:xfrm>
            <a:off x="5633200" y="3639753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1" name="Rectangle 24"/>
          <p:cNvSpPr/>
          <p:nvPr/>
        </p:nvSpPr>
        <p:spPr>
          <a:xfrm>
            <a:off x="4880176" y="3639753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2" name="Rectangle 25"/>
          <p:cNvSpPr/>
          <p:nvPr/>
        </p:nvSpPr>
        <p:spPr>
          <a:xfrm>
            <a:off x="4499176" y="3639753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3" name="Rectangle 30"/>
          <p:cNvSpPr/>
          <p:nvPr/>
        </p:nvSpPr>
        <p:spPr>
          <a:xfrm>
            <a:off x="6025087" y="3639753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65" name="Rectangle 31"/>
          <p:cNvSpPr/>
          <p:nvPr/>
        </p:nvSpPr>
        <p:spPr>
          <a:xfrm>
            <a:off x="3660976" y="3563553"/>
            <a:ext cx="2785968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835696" y="3429000"/>
            <a:ext cx="1613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Intermediate result</a:t>
            </a:r>
            <a:endParaRPr lang="zh-CN" altLang="en-US" dirty="0"/>
          </a:p>
        </p:txBody>
      </p:sp>
      <p:sp>
        <p:nvSpPr>
          <p:cNvPr id="67" name="Right Brace 38"/>
          <p:cNvSpPr>
            <a:spLocks/>
          </p:cNvSpPr>
          <p:nvPr/>
        </p:nvSpPr>
        <p:spPr bwMode="auto">
          <a:xfrm rot="5400000">
            <a:off x="3943283" y="3987415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68" name="Right Brace 38"/>
          <p:cNvSpPr>
            <a:spLocks/>
          </p:cNvSpPr>
          <p:nvPr/>
        </p:nvSpPr>
        <p:spPr bwMode="auto">
          <a:xfrm rot="5400000">
            <a:off x="4705283" y="3987415"/>
            <a:ext cx="2286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69" name="Right Brace 37"/>
          <p:cNvSpPr>
            <a:spLocks/>
          </p:cNvSpPr>
          <p:nvPr/>
        </p:nvSpPr>
        <p:spPr bwMode="auto">
          <a:xfrm rot="5400000">
            <a:off x="5261176" y="4177915"/>
            <a:ext cx="228600" cy="228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70" name="Right Brace 37"/>
          <p:cNvSpPr>
            <a:spLocks/>
          </p:cNvSpPr>
          <p:nvPr/>
        </p:nvSpPr>
        <p:spPr bwMode="auto">
          <a:xfrm rot="5400000">
            <a:off x="5661776" y="4177915"/>
            <a:ext cx="228600" cy="228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71" name="Right Brace 37"/>
          <p:cNvSpPr>
            <a:spLocks/>
          </p:cNvSpPr>
          <p:nvPr/>
        </p:nvSpPr>
        <p:spPr bwMode="auto">
          <a:xfrm rot="5400000">
            <a:off x="6060807" y="4177915"/>
            <a:ext cx="228600" cy="2286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zh-CN" altLang="zh-CN" sz="1800"/>
          </a:p>
        </p:txBody>
      </p:sp>
      <p:sp>
        <p:nvSpPr>
          <p:cNvPr id="72" name="Rectangle 19"/>
          <p:cNvSpPr/>
          <p:nvPr/>
        </p:nvSpPr>
        <p:spPr>
          <a:xfrm>
            <a:off x="3740462" y="5847172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3" name="Rectangle 22"/>
          <p:cNvSpPr/>
          <p:nvPr/>
        </p:nvSpPr>
        <p:spPr>
          <a:xfrm>
            <a:off x="4540562" y="5847172"/>
            <a:ext cx="304800" cy="304800"/>
          </a:xfrm>
          <a:prstGeom prst="rect">
            <a:avLst/>
          </a:prstGeom>
          <a:noFill/>
          <a:ln>
            <a:solidFill>
              <a:srgbClr val="36D63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4" name="Rectangle 23"/>
          <p:cNvSpPr/>
          <p:nvPr/>
        </p:nvSpPr>
        <p:spPr>
          <a:xfrm>
            <a:off x="4957568" y="5847172"/>
            <a:ext cx="304800" cy="304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5" name="Rectangle 25"/>
          <p:cNvSpPr/>
          <p:nvPr/>
        </p:nvSpPr>
        <p:spPr>
          <a:xfrm>
            <a:off x="4143827" y="5847172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6" name="Rectangle 30"/>
          <p:cNvSpPr/>
          <p:nvPr/>
        </p:nvSpPr>
        <p:spPr>
          <a:xfrm>
            <a:off x="5338568" y="5847172"/>
            <a:ext cx="304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808080"/>
              </a:solidFill>
              <a:ea typeface="ＭＳ Ｐゴシック" charset="-128"/>
            </a:endParaRPr>
          </a:p>
        </p:txBody>
      </p:sp>
      <p:sp>
        <p:nvSpPr>
          <p:cNvPr id="77" name="Rectangle 31"/>
          <p:cNvSpPr/>
          <p:nvPr/>
        </p:nvSpPr>
        <p:spPr>
          <a:xfrm>
            <a:off x="3664262" y="5770972"/>
            <a:ext cx="2055306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cxnSp>
        <p:nvCxnSpPr>
          <p:cNvPr id="78" name="直接箭头连接符 77"/>
          <p:cNvCxnSpPr>
            <a:stCxn id="67" idx="1"/>
            <a:endCxn id="72" idx="0"/>
          </p:cNvCxnSpPr>
          <p:nvPr/>
        </p:nvCxnSpPr>
        <p:spPr>
          <a:xfrm flipH="1">
            <a:off x="3892862" y="4406515"/>
            <a:ext cx="164721" cy="1440657"/>
          </a:xfrm>
          <a:prstGeom prst="straightConnector1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>
            <a:stCxn id="68" idx="1"/>
            <a:endCxn id="75" idx="0"/>
          </p:cNvCxnSpPr>
          <p:nvPr/>
        </p:nvCxnSpPr>
        <p:spPr>
          <a:xfrm flipH="1">
            <a:off x="4296227" y="4406515"/>
            <a:ext cx="523356" cy="1440657"/>
          </a:xfrm>
          <a:prstGeom prst="straightConnector1">
            <a:avLst/>
          </a:prstGeom>
          <a:ln w="1905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箭头连接符 79"/>
          <p:cNvCxnSpPr>
            <a:stCxn id="69" idx="1"/>
            <a:endCxn id="73" idx="0"/>
          </p:cNvCxnSpPr>
          <p:nvPr/>
        </p:nvCxnSpPr>
        <p:spPr>
          <a:xfrm flipH="1">
            <a:off x="4692962" y="4406515"/>
            <a:ext cx="682514" cy="1440657"/>
          </a:xfrm>
          <a:prstGeom prst="straightConnector1">
            <a:avLst/>
          </a:prstGeom>
          <a:ln w="19050">
            <a:solidFill>
              <a:srgbClr val="31D629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/>
          <p:cNvCxnSpPr>
            <a:stCxn id="70" idx="1"/>
            <a:endCxn id="74" idx="0"/>
          </p:cNvCxnSpPr>
          <p:nvPr/>
        </p:nvCxnSpPr>
        <p:spPr>
          <a:xfrm flipH="1">
            <a:off x="5109968" y="4406515"/>
            <a:ext cx="666108" cy="1440657"/>
          </a:xfrm>
          <a:prstGeom prst="straightConnector1">
            <a:avLst/>
          </a:prstGeom>
          <a:ln w="1905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>
            <a:stCxn id="71" idx="1"/>
            <a:endCxn id="76" idx="0"/>
          </p:cNvCxnSpPr>
          <p:nvPr/>
        </p:nvCxnSpPr>
        <p:spPr>
          <a:xfrm flipH="1">
            <a:off x="5490968" y="4406515"/>
            <a:ext cx="684139" cy="1440657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933523" y="5678103"/>
            <a:ext cx="1613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Multiplication result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Algorithm: </a:t>
            </a:r>
            <a:r>
              <a:rPr lang="en-US" altLang="zh-CN" sz="3200" kern="1200" dirty="0" err="1" smtClean="0">
                <a:solidFill>
                  <a:srgbClr val="0070C0"/>
                </a:solidFill>
                <a:latin typeface="Calibri" pitchFamily="34" charset="0"/>
              </a:rPr>
              <a:t>segSpMV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64" name="内容占位符 2"/>
          <p:cNvSpPr>
            <a:spLocks noGrp="1"/>
          </p:cNvSpPr>
          <p:nvPr>
            <p:ph idx="1"/>
          </p:nvPr>
        </p:nvSpPr>
        <p:spPr>
          <a:xfrm>
            <a:off x="4932040" y="1484784"/>
            <a:ext cx="3816424" cy="4763616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Advantages: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Can enjoy full coalesced memory access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Less synchronization overhead because all segments have same length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Can store all intermediate results in shared memory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Clr>
                <a:srgbClr val="0070C0"/>
              </a:buClr>
              <a:buSzPct val="100000"/>
              <a:buNone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0280" y="2164556"/>
            <a:ext cx="1613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CPU part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30280" y="5756832"/>
            <a:ext cx="1613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CPU part</a:t>
            </a:r>
            <a:endParaRPr lang="zh-CN" altLang="en-US" dirty="0"/>
          </a:p>
        </p:txBody>
      </p:sp>
      <p:sp>
        <p:nvSpPr>
          <p:cNvPr id="32" name="Rectangle 31"/>
          <p:cNvSpPr/>
          <p:nvPr/>
        </p:nvSpPr>
        <p:spPr>
          <a:xfrm>
            <a:off x="1979712" y="2035969"/>
            <a:ext cx="2785968" cy="6429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Read matrix in CSR format and original vector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33" name="Rectangle 31"/>
          <p:cNvSpPr/>
          <p:nvPr/>
        </p:nvSpPr>
        <p:spPr>
          <a:xfrm>
            <a:off x="1979712" y="3021808"/>
            <a:ext cx="2785968" cy="314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Vector Expansion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34" name="Rectangle 31"/>
          <p:cNvSpPr/>
          <p:nvPr/>
        </p:nvSpPr>
        <p:spPr>
          <a:xfrm>
            <a:off x="1979712" y="5772151"/>
            <a:ext cx="2785968" cy="314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  <a:ea typeface="ＭＳ Ｐゴシック" charset="-128"/>
              </a:rPr>
              <a:t>Final Summation</a:t>
            </a:r>
            <a:endParaRPr lang="zh-CN" altLang="zh-CN" sz="1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1979712" y="3979069"/>
            <a:ext cx="2800350" cy="10858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SpMV</a:t>
            </a:r>
            <a:r>
              <a:rPr lang="en-US" altLang="zh-CN" dirty="0" smtClean="0">
                <a:solidFill>
                  <a:schemeClr val="tx1"/>
                </a:solidFill>
              </a:rPr>
              <a:t> Kernel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0280" y="4314825"/>
            <a:ext cx="1613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GPU part</a:t>
            </a:r>
            <a:endParaRPr lang="zh-CN" altLang="en-US" dirty="0"/>
          </a:p>
        </p:txBody>
      </p:sp>
      <p:cxnSp>
        <p:nvCxnSpPr>
          <p:cNvPr id="37" name="直接连接符 36"/>
          <p:cNvCxnSpPr/>
          <p:nvPr/>
        </p:nvCxnSpPr>
        <p:spPr>
          <a:xfrm>
            <a:off x="635794" y="3557588"/>
            <a:ext cx="4224238" cy="1542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V="1">
            <a:off x="635794" y="5373216"/>
            <a:ext cx="4368254" cy="346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own Arrow 16"/>
          <p:cNvSpPr/>
          <p:nvPr/>
        </p:nvSpPr>
        <p:spPr>
          <a:xfrm>
            <a:off x="3272910" y="2678906"/>
            <a:ext cx="228600" cy="342902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0" name="Down Arrow 16"/>
          <p:cNvSpPr/>
          <p:nvPr/>
        </p:nvSpPr>
        <p:spPr>
          <a:xfrm>
            <a:off x="3272910" y="3336131"/>
            <a:ext cx="228600" cy="642938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1" name="Down Arrow 16"/>
          <p:cNvSpPr/>
          <p:nvPr/>
        </p:nvSpPr>
        <p:spPr>
          <a:xfrm>
            <a:off x="3272910" y="5086351"/>
            <a:ext cx="228600" cy="68580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 sz="1800">
              <a:solidFill>
                <a:srgbClr val="FFFFFF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Experiment Results</a:t>
            </a:r>
            <a:endParaRPr lang="zh-CN" altLang="en-US" sz="3200" kern="1200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17" name="内容占位符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625432"/>
              </p:ext>
            </p:extLst>
          </p:nvPr>
        </p:nvGraphicFramePr>
        <p:xfrm>
          <a:off x="228600" y="1295400"/>
          <a:ext cx="8686800" cy="4820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Matrices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size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nnz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nzperrow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Seg</a:t>
                      </a:r>
                      <a:r>
                        <a:rPr lang="en-US" altLang="zh-CN" baseline="0" dirty="0" err="1" smtClean="0"/>
                        <a:t>_length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mc2depi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525825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2100225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3.9942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mac_econ_fwd500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206500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1273389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6.1665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</a:rPr>
                        <a:t>scircuit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170998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958936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5.6079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webbase-1M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1000005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6105536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6.1055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cop20k_A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121192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1362087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11.2391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cant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62451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2034917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32.5842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</a:rPr>
                        <a:t>consph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83334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3046907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36.5626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</a:rPr>
                        <a:t>pwtk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217918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5926171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27.1945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qcd5_4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49152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1916928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shipsec1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140874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3977139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28.2319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pdb1HYS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36417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2190591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60.153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rma10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46835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2374001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50.6886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Outline</a:t>
            </a:r>
            <a:endParaRPr lang="zh-CN" altLang="en-US" sz="3200" kern="12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Background</a:t>
            </a:r>
            <a:endParaRPr lang="en-US" altLang="zh-CN" sz="20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Review of existing methods of Sparse Matrix-Vector (</a:t>
            </a:r>
            <a:r>
              <a:rPr lang="en-US" altLang="zh-CN" sz="2400" dirty="0" err="1" smtClean="0">
                <a:solidFill>
                  <a:schemeClr val="tx1"/>
                </a:solidFill>
                <a:latin typeface="Calibri" pitchFamily="34" charset="0"/>
              </a:rPr>
              <a:t>SpMV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) Multiplication on GPU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err="1" smtClean="0">
                <a:solidFill>
                  <a:schemeClr val="tx1"/>
                </a:solidFill>
                <a:latin typeface="Calibri" pitchFamily="34" charset="0"/>
              </a:rPr>
              <a:t>SegSpMV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 method on GPU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Experimenta</a:t>
            </a:r>
            <a:r>
              <a:rPr lang="en-US" altLang="zh-CN" sz="2400" dirty="0">
                <a:solidFill>
                  <a:schemeClr val="tx1"/>
                </a:solidFill>
                <a:latin typeface="Calibri" pitchFamily="34" charset="0"/>
              </a:rPr>
              <a:t>l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 results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Conclusion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Results of Short </a:t>
            </a:r>
            <a:r>
              <a:rPr lang="en-US" altLang="zh-CN" sz="3200" kern="1200" dirty="0">
                <a:solidFill>
                  <a:srgbClr val="0070C0"/>
                </a:solidFill>
                <a:latin typeface="Calibri" pitchFamily="34" charset="0"/>
              </a:rPr>
              <a:t>S</a:t>
            </a:r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egment</a:t>
            </a:r>
            <a:endParaRPr lang="zh-CN" altLang="en-US" sz="3200" kern="1200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97790"/>
              </p:ext>
            </p:extLst>
          </p:nvPr>
        </p:nvGraphicFramePr>
        <p:xfrm>
          <a:off x="228600" y="1295400"/>
          <a:ext cx="8686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9807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libri" pitchFamily="34" charset="0"/>
              </a:rPr>
              <a:t>(ms)</a:t>
            </a:r>
            <a:endParaRPr lang="zh-CN" alt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Speedup of </a:t>
            </a:r>
            <a:r>
              <a:rPr lang="en-US" altLang="zh-CN" sz="3200" kern="1200" dirty="0" err="1" smtClean="0">
                <a:solidFill>
                  <a:srgbClr val="0070C0"/>
                </a:solidFill>
                <a:latin typeface="Calibri" pitchFamily="34" charset="0"/>
              </a:rPr>
              <a:t>SpMV</a:t>
            </a:r>
            <a:endParaRPr lang="zh-CN" altLang="en-US" sz="3200" kern="1200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837608"/>
              </p:ext>
            </p:extLst>
          </p:nvPr>
        </p:nvGraphicFramePr>
        <p:xfrm>
          <a:off x="251520" y="1268760"/>
          <a:ext cx="8686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Results of Long </a:t>
            </a:r>
            <a:r>
              <a:rPr lang="en-US" altLang="zh-CN" sz="3200" kern="1200" dirty="0">
                <a:solidFill>
                  <a:srgbClr val="0070C0"/>
                </a:solidFill>
                <a:latin typeface="Calibri" pitchFamily="34" charset="0"/>
              </a:rPr>
              <a:t>S</a:t>
            </a:r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egment</a:t>
            </a:r>
            <a:endParaRPr lang="zh-CN" altLang="en-US" sz="3200" kern="1200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997362"/>
              </p:ext>
            </p:extLst>
          </p:nvPr>
        </p:nvGraphicFramePr>
        <p:xfrm>
          <a:off x="228600" y="1295400"/>
          <a:ext cx="8686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9807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alibri" pitchFamily="34" charset="0"/>
              </a:rPr>
              <a:t>(ms)</a:t>
            </a:r>
            <a:endParaRPr lang="zh-CN" alt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Reference</a:t>
            </a:r>
            <a:endParaRPr lang="zh-CN" altLang="en-US" sz="3200" kern="12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1" name="内容占位符 2"/>
          <p:cNvSpPr txBox="1">
            <a:spLocks/>
          </p:cNvSpPr>
          <p:nvPr/>
        </p:nvSpPr>
        <p:spPr bwMode="auto">
          <a:xfrm>
            <a:off x="323528" y="1268760"/>
            <a:ext cx="8352928" cy="513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Char char="Ø"/>
              <a:defRPr/>
            </a:pPr>
            <a:r>
              <a:rPr lang="en-US" altLang="zh-CN" sz="2000" dirty="0" smtClean="0">
                <a:latin typeface="Calibri" pitchFamily="34" charset="0"/>
              </a:rPr>
              <a:t>[0] This paper: Kai He, Sheldon Tan, Esteban </a:t>
            </a:r>
            <a:r>
              <a:rPr lang="en-US" altLang="zh-CN" sz="2000" dirty="0" err="1" smtClean="0">
                <a:latin typeface="Calibri" pitchFamily="34" charset="0"/>
              </a:rPr>
              <a:t>Tlelo-Cuautle</a:t>
            </a:r>
            <a:r>
              <a:rPr lang="en-US" altLang="zh-CN" sz="2000" dirty="0" smtClean="0">
                <a:latin typeface="Calibri" pitchFamily="34" charset="0"/>
              </a:rPr>
              <a:t>, </a:t>
            </a:r>
            <a:r>
              <a:rPr lang="en-US" altLang="zh-CN" sz="2000" dirty="0" err="1" smtClean="0">
                <a:latin typeface="Calibri" pitchFamily="34" charset="0"/>
              </a:rPr>
              <a:t>Hai</a:t>
            </a:r>
            <a:r>
              <a:rPr lang="en-US" altLang="zh-CN" sz="2000" dirty="0" smtClean="0">
                <a:latin typeface="Calibri" pitchFamily="34" charset="0"/>
              </a:rPr>
              <a:t> Wang an He Tang, “A New Segmentation-Based GPU Accelerated Sparse Matrix Vector Multiplication”, IEEE MWCAS 2014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Char char="Ø"/>
              <a:defRPr/>
            </a:pPr>
            <a:endParaRPr lang="en-US" altLang="zh-CN" sz="2000" dirty="0">
              <a:latin typeface="Calibri" pitchFamily="34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Char char="Ø"/>
              <a:defRPr/>
            </a:pPr>
            <a:r>
              <a:rPr lang="en-US" altLang="zh-CN" sz="2000" dirty="0" smtClean="0">
                <a:latin typeface="Calibri" pitchFamily="34" charset="0"/>
              </a:rPr>
              <a:t>[1] </a:t>
            </a:r>
            <a:r>
              <a:rPr lang="de-DE" altLang="zh-CN" sz="2000" dirty="0" smtClean="0">
                <a:latin typeface="Calibri" pitchFamily="34" charset="0"/>
              </a:rPr>
              <a:t>Wang BoXiong David and Mu Shuai,  </a:t>
            </a:r>
            <a:r>
              <a:rPr lang="en-US" altLang="zh-CN" sz="2000" dirty="0" smtClean="0">
                <a:latin typeface="Calibri" pitchFamily="34" charset="0"/>
              </a:rPr>
              <a:t>“Taming Irregular EDA Applications on GPUs”, ICCAD 2009.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Char char="Ø"/>
              <a:defRPr/>
            </a:pPr>
            <a:endParaRPr lang="en-US" altLang="zh-CN" sz="2000" dirty="0" smtClean="0">
              <a:latin typeface="Calibri" pitchFamily="34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Char char="Ø"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[2] </a:t>
            </a:r>
            <a:r>
              <a:rPr lang="en-US" altLang="zh-CN" sz="2000" dirty="0" smtClean="0">
                <a:latin typeface="Calibri" pitchFamily="34" charset="0"/>
              </a:rPr>
              <a:t>Nathan Bell and Michael Garland, “Sparse Matrix-Vector Multiplication </a:t>
            </a:r>
            <a:br>
              <a:rPr lang="en-US" altLang="zh-CN" sz="2000" dirty="0" smtClean="0">
                <a:latin typeface="Calibri" pitchFamily="34" charset="0"/>
              </a:rPr>
            </a:br>
            <a:r>
              <a:rPr lang="en-US" altLang="zh-CN" sz="2000" dirty="0" smtClean="0">
                <a:latin typeface="Calibri" pitchFamily="34" charset="0"/>
              </a:rPr>
              <a:t>on Throughput-Oriented Processors”, NVIDIA Research.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Char char="Ø"/>
              <a:defRPr/>
            </a:pPr>
            <a:endParaRPr lang="en-US" altLang="zh-CN" sz="2000" dirty="0" smtClean="0">
              <a:latin typeface="Calibri" pitchFamily="34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Char char="Ø"/>
              <a:defRPr/>
            </a:pPr>
            <a:r>
              <a:rPr lang="en-US" altLang="zh-CN" sz="2000" kern="0" dirty="0" smtClean="0">
                <a:latin typeface="Calibri" pitchFamily="34" charset="0"/>
              </a:rPr>
              <a:t>[3] M. </a:t>
            </a:r>
            <a:r>
              <a:rPr lang="en-US" altLang="zh-CN" sz="2000" kern="0" dirty="0" err="1" smtClean="0">
                <a:latin typeface="Calibri" pitchFamily="34" charset="0"/>
              </a:rPr>
              <a:t>Naumov</a:t>
            </a:r>
            <a:r>
              <a:rPr lang="en-US" altLang="zh-CN" sz="2000" kern="0" dirty="0" smtClean="0">
                <a:latin typeface="Calibri" pitchFamily="34" charset="0"/>
              </a:rPr>
              <a:t>, “Parallel Solution of Sparse Triangular Linear Systems in the Preconditioned Iterative Methods on the GPU”, NVIDIA Technical Report, NVR-2011-001, 2011.</a:t>
            </a:r>
          </a:p>
          <a:p>
            <a:pPr marL="692150" marR="0" lvl="1" indent="-3476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Alternative; 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501008"/>
            <a:ext cx="8686800" cy="2963416"/>
          </a:xfrm>
        </p:spPr>
        <p:txBody>
          <a:bodyPr/>
          <a:lstStyle/>
          <a:p>
            <a:r>
              <a:rPr lang="en-US" dirty="0" smtClean="0"/>
              <a:t>ELL representation; alternative to CSR</a:t>
            </a:r>
          </a:p>
          <a:p>
            <a:pPr lvl="1"/>
            <a:r>
              <a:rPr lang="en-US" dirty="0" smtClean="0"/>
              <a:t>Start with CSR</a:t>
            </a:r>
          </a:p>
          <a:p>
            <a:pPr lvl="1"/>
            <a:r>
              <a:rPr lang="en-US" dirty="0" smtClean="0"/>
              <a:t>PAD each row to the size of the longest row</a:t>
            </a:r>
          </a:p>
          <a:p>
            <a:pPr lvl="1"/>
            <a:r>
              <a:rPr lang="en-US" dirty="0" smtClean="0"/>
              <a:t>Transpose it</a:t>
            </a:r>
            <a:endParaRPr lang="en-US" dirty="0"/>
          </a:p>
        </p:txBody>
      </p:sp>
      <p:pic>
        <p:nvPicPr>
          <p:cNvPr id="4" name="Picture 3" descr="f10.8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980728"/>
            <a:ext cx="4320480" cy="226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756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__global__ void </a:t>
            </a:r>
            <a:r>
              <a:rPr lang="en-US" sz="2000" dirty="0" err="1" smtClean="0"/>
              <a:t>SpMV_ELL</a:t>
            </a:r>
            <a:r>
              <a:rPr lang="en-US" sz="2000" dirty="0" smtClean="0"/>
              <a:t>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num_rows</a:t>
            </a:r>
            <a:r>
              <a:rPr lang="en-US" sz="2000" dirty="0"/>
              <a:t>, float *data, </a:t>
            </a:r>
            <a:r>
              <a:rPr lang="en-US" sz="2000" dirty="0" err="1"/>
              <a:t>int</a:t>
            </a:r>
            <a:r>
              <a:rPr lang="en-US" sz="2000" dirty="0"/>
              <a:t> *</a:t>
            </a:r>
            <a:r>
              <a:rPr lang="en-US" sz="2000" dirty="0" err="1"/>
              <a:t>col_index</a:t>
            </a:r>
            <a:r>
              <a:rPr lang="en-US" sz="2000" dirty="0"/>
              <a:t>,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num_elem</a:t>
            </a:r>
            <a:r>
              <a:rPr lang="en-US" sz="2000" dirty="0" smtClean="0"/>
              <a:t>, </a:t>
            </a:r>
            <a:r>
              <a:rPr lang="en-US" sz="2000" dirty="0"/>
              <a:t>float *x, float *y) {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int</a:t>
            </a:r>
            <a:r>
              <a:rPr lang="en-US" sz="2000" dirty="0"/>
              <a:t> row=</a:t>
            </a:r>
            <a:r>
              <a:rPr lang="en-US" sz="2000" dirty="0" err="1"/>
              <a:t>blockIdx.x</a:t>
            </a:r>
            <a:r>
              <a:rPr lang="en-US" sz="2000" dirty="0"/>
              <a:t> * </a:t>
            </a:r>
            <a:r>
              <a:rPr lang="en-US" sz="2000" dirty="0" err="1"/>
              <a:t>blockDim.x</a:t>
            </a:r>
            <a:r>
              <a:rPr lang="en-US" sz="2000" dirty="0"/>
              <a:t> + </a:t>
            </a:r>
            <a:r>
              <a:rPr lang="en-US" sz="2000" dirty="0" err="1"/>
              <a:t>threadIdx.x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if(row &lt; </a:t>
            </a:r>
            <a:r>
              <a:rPr lang="en-US" sz="2000" dirty="0" err="1"/>
              <a:t>num_rows</a:t>
            </a:r>
            <a:r>
              <a:rPr lang="en-US" sz="2000" dirty="0"/>
              <a:t>) {</a:t>
            </a:r>
          </a:p>
          <a:p>
            <a:pPr marL="0" indent="0">
              <a:buNone/>
            </a:pPr>
            <a:r>
              <a:rPr lang="en-US" sz="2000" dirty="0"/>
              <a:t>		float dot = 0;</a:t>
            </a:r>
          </a:p>
          <a:p>
            <a:pPr marL="0" indent="0">
              <a:buNone/>
            </a:pPr>
            <a:r>
              <a:rPr lang="en-US" sz="2000" dirty="0"/>
              <a:t>		for(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 smtClean="0"/>
              <a:t> </a:t>
            </a:r>
            <a:r>
              <a:rPr lang="en-US" sz="2000" dirty="0"/>
              <a:t>= 0</a:t>
            </a:r>
            <a:r>
              <a:rPr lang="en-US" sz="2000" dirty="0" smtClean="0"/>
              <a:t>; </a:t>
            </a:r>
            <a:r>
              <a:rPr lang="en-US" sz="2000" dirty="0" err="1"/>
              <a:t>i</a:t>
            </a:r>
            <a:r>
              <a:rPr lang="en-US" sz="2000" dirty="0" smtClean="0"/>
              <a:t> </a:t>
            </a:r>
            <a:r>
              <a:rPr lang="en-US" sz="2000" dirty="0"/>
              <a:t>&lt; </a:t>
            </a:r>
            <a:r>
              <a:rPr lang="en-US" sz="2000" dirty="0" err="1" smtClean="0"/>
              <a:t>num_elem</a:t>
            </a:r>
            <a:r>
              <a:rPr lang="en-US" sz="2000" dirty="0" smtClean="0"/>
              <a:t>; </a:t>
            </a:r>
            <a:r>
              <a:rPr lang="en-US" sz="2000" dirty="0" err="1"/>
              <a:t>i</a:t>
            </a:r>
            <a:r>
              <a:rPr lang="en-US" sz="2000" dirty="0" smtClean="0"/>
              <a:t>+</a:t>
            </a:r>
            <a:r>
              <a:rPr lang="en-US" sz="2000" dirty="0"/>
              <a:t>+) {</a:t>
            </a:r>
          </a:p>
          <a:p>
            <a:pPr marL="0" indent="0">
              <a:buNone/>
            </a:pPr>
            <a:r>
              <a:rPr lang="en-US" sz="2000" dirty="0"/>
              <a:t>			dot+= data</a:t>
            </a:r>
            <a:r>
              <a:rPr lang="en-US" sz="2000" dirty="0" smtClean="0"/>
              <a:t>[</a:t>
            </a:r>
            <a:r>
              <a:rPr lang="en-US" sz="2000" dirty="0" err="1" smtClean="0"/>
              <a:t>row+i</a:t>
            </a:r>
            <a:r>
              <a:rPr lang="en-US" sz="2000" dirty="0" smtClean="0"/>
              <a:t>*</a:t>
            </a:r>
            <a:r>
              <a:rPr lang="en-US" sz="2000" dirty="0" err="1" smtClean="0"/>
              <a:t>num_rows</a:t>
            </a:r>
            <a:r>
              <a:rPr lang="en-US" sz="2000" dirty="0" smtClean="0"/>
              <a:t>] </a:t>
            </a:r>
            <a:r>
              <a:rPr lang="en-US" sz="2000" dirty="0"/>
              <a:t>*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	x </a:t>
            </a:r>
            <a:r>
              <a:rPr lang="en-US" sz="2000" dirty="0"/>
              <a:t>[</a:t>
            </a:r>
            <a:r>
              <a:rPr lang="en-US" sz="2000" dirty="0" err="1"/>
              <a:t>col_index</a:t>
            </a:r>
            <a:r>
              <a:rPr lang="en-US" sz="2000" dirty="0" smtClean="0"/>
              <a:t>[</a:t>
            </a:r>
            <a:r>
              <a:rPr lang="en-US" sz="2000" dirty="0" err="1" smtClean="0"/>
              <a:t>row+i</a:t>
            </a:r>
            <a:r>
              <a:rPr lang="en-US" sz="2000" dirty="0" smtClean="0"/>
              <a:t>*</a:t>
            </a:r>
            <a:r>
              <a:rPr lang="en-US" sz="2000" dirty="0" err="1" smtClean="0"/>
              <a:t>num_rows</a:t>
            </a:r>
            <a:r>
              <a:rPr lang="en-US" sz="2000" dirty="0" smtClean="0"/>
              <a:t>]</a:t>
            </a:r>
            <a:r>
              <a:rPr lang="en-US" sz="2000" dirty="0"/>
              <a:t>];</a:t>
            </a:r>
          </a:p>
          <a:p>
            <a:pPr marL="0" indent="0">
              <a:buNone/>
            </a:pPr>
            <a:r>
              <a:rPr lang="en-US" sz="2000" dirty="0"/>
              <a:t>		}</a:t>
            </a:r>
          </a:p>
          <a:p>
            <a:pPr marL="0" indent="0">
              <a:buNone/>
            </a:pPr>
            <a:r>
              <a:rPr lang="en-US" sz="2000" dirty="0"/>
              <a:t>	y[row] =dot; </a:t>
            </a:r>
          </a:p>
          <a:p>
            <a:pPr marL="0" indent="0">
              <a:buNone/>
            </a:pPr>
            <a:r>
              <a:rPr lang="en-US" sz="2000" dirty="0"/>
              <a:t>	} 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Example/Intuition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3429000"/>
            <a:ext cx="8686800" cy="2819400"/>
          </a:xfrm>
        </p:spPr>
        <p:txBody>
          <a:bodyPr/>
          <a:lstStyle/>
          <a:p>
            <a:r>
              <a:rPr lang="en-US" dirty="0" smtClean="0"/>
              <a:t>Lets look at Thread 0</a:t>
            </a:r>
          </a:p>
          <a:p>
            <a:pPr lvl="1"/>
            <a:r>
              <a:rPr lang="en-US" dirty="0" smtClean="0"/>
              <a:t>First iteration: 3 * col[0]</a:t>
            </a:r>
          </a:p>
          <a:p>
            <a:pPr lvl="1"/>
            <a:r>
              <a:rPr lang="en-US" dirty="0" smtClean="0"/>
              <a:t>Second iteration 1 * col [2]</a:t>
            </a:r>
          </a:p>
          <a:p>
            <a:pPr lvl="1"/>
            <a:r>
              <a:rPr lang="en-US" dirty="0" smtClean="0"/>
              <a:t>Third iteration?</a:t>
            </a:r>
          </a:p>
          <a:p>
            <a:pPr lvl="1"/>
            <a:r>
              <a:rPr lang="en-US" dirty="0" smtClean="0"/>
              <a:t>Is this the correct result?</a:t>
            </a:r>
          </a:p>
          <a:p>
            <a:pPr lvl="1"/>
            <a:r>
              <a:rPr lang="en-US" dirty="0" smtClean="0"/>
              <a:t>What do you think of this implementation?</a:t>
            </a:r>
            <a:endParaRPr lang="en-US" dirty="0"/>
          </a:p>
        </p:txBody>
      </p:sp>
      <p:pic>
        <p:nvPicPr>
          <p:cNvPr id="8" name="Picture 7" descr="f10.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412776"/>
            <a:ext cx="2679298" cy="1368152"/>
          </a:xfrm>
          <a:prstGeom prst="rect">
            <a:avLst/>
          </a:prstGeom>
        </p:spPr>
      </p:pic>
      <p:pic>
        <p:nvPicPr>
          <p:cNvPr id="9" name="Picture 8" descr="f10.9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4216468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574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one (or a few) rows are dense?</a:t>
            </a:r>
          </a:p>
          <a:p>
            <a:pPr lvl="1"/>
            <a:r>
              <a:rPr lang="en-US" dirty="0" smtClean="0"/>
              <a:t>A lot of padding</a:t>
            </a:r>
          </a:p>
          <a:p>
            <a:pPr lvl="1"/>
            <a:r>
              <a:rPr lang="en-US" dirty="0" smtClean="0"/>
              <a:t>Big storage/memory overhead</a:t>
            </a:r>
          </a:p>
          <a:p>
            <a:pPr lvl="1"/>
            <a:r>
              <a:rPr lang="en-US" dirty="0" smtClean="0"/>
              <a:t>Shared memory overhead if you try to use it</a:t>
            </a:r>
          </a:p>
          <a:p>
            <a:pPr lvl="1"/>
            <a:r>
              <a:rPr lang="en-US" dirty="0" smtClean="0"/>
              <a:t>Can actually become slower than CSR</a:t>
            </a:r>
          </a:p>
          <a:p>
            <a:endParaRPr lang="en-US" dirty="0"/>
          </a:p>
          <a:p>
            <a:r>
              <a:rPr lang="en-US" dirty="0" smtClean="0"/>
              <a:t>What can we do?</a:t>
            </a:r>
          </a:p>
          <a:p>
            <a:pPr lvl="1"/>
            <a:r>
              <a:rPr lang="en-US" dirty="0" smtClean="0"/>
              <a:t>In comes COO (Coordinate Format)</a:t>
            </a:r>
          </a:p>
          <a:p>
            <a:pPr marL="344487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185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 (see 10.4 in the book)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996952"/>
            <a:ext cx="8686800" cy="3251448"/>
          </a:xfrm>
        </p:spPr>
        <p:txBody>
          <a:bodyPr/>
          <a:lstStyle/>
          <a:p>
            <a:r>
              <a:rPr lang="en-US" dirty="0" smtClean="0"/>
              <a:t>Start with ELL</a:t>
            </a:r>
          </a:p>
          <a:p>
            <a:r>
              <a:rPr lang="en-US" dirty="0" smtClean="0"/>
              <a:t>Store not only column index, but also row index</a:t>
            </a:r>
          </a:p>
          <a:p>
            <a:pPr lvl="1"/>
            <a:r>
              <a:rPr lang="en-US" dirty="0" smtClean="0"/>
              <a:t>This now allow us to reorder elements </a:t>
            </a:r>
          </a:p>
          <a:p>
            <a:pPr lvl="2"/>
            <a:r>
              <a:rPr lang="en-US" dirty="0" smtClean="0"/>
              <a:t>See code above</a:t>
            </a:r>
          </a:p>
          <a:p>
            <a:pPr lvl="1"/>
            <a:r>
              <a:rPr lang="en-US" dirty="0" smtClean="0"/>
              <a:t>What can we gain from doing that?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79712" y="1556792"/>
            <a:ext cx="5162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num_elem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/>
              <a:t>	</a:t>
            </a:r>
            <a:r>
              <a:rPr lang="en-US" dirty="0" smtClean="0"/>
              <a:t>y[</a:t>
            </a:r>
            <a:r>
              <a:rPr lang="en-US" dirty="0" err="1" smtClean="0"/>
              <a:t>row_index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]]+= data[</a:t>
            </a:r>
            <a:r>
              <a:rPr lang="en-US" dirty="0" err="1" smtClean="0"/>
              <a:t>i</a:t>
            </a:r>
            <a:r>
              <a:rPr lang="en-US" dirty="0" smtClean="0"/>
              <a:t>]* x[</a:t>
            </a:r>
            <a:r>
              <a:rPr lang="en-US" dirty="0" err="1" smtClean="0"/>
              <a:t>col_index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]];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02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CSR to ELL</a:t>
            </a:r>
          </a:p>
          <a:p>
            <a:r>
              <a:rPr lang="en-US" dirty="0" smtClean="0"/>
              <a:t>As you convert, if there is a long row, you remove some elements from it and keep them in COO format</a:t>
            </a:r>
          </a:p>
          <a:p>
            <a:r>
              <a:rPr lang="en-US" dirty="0" smtClean="0"/>
              <a:t>Send ELL (missing the COO elements) to GPU for </a:t>
            </a:r>
            <a:r>
              <a:rPr lang="en-US" dirty="0" err="1" smtClean="0"/>
              <a:t>SpMV_ELL</a:t>
            </a:r>
            <a:r>
              <a:rPr lang="en-US" dirty="0" smtClean="0"/>
              <a:t> kernel to chew on</a:t>
            </a:r>
          </a:p>
          <a:p>
            <a:r>
              <a:rPr lang="en-US" dirty="0" smtClean="0"/>
              <a:t>Once the results are back, the CPU adds in the contributions from the missing COO elements</a:t>
            </a:r>
          </a:p>
          <a:p>
            <a:pPr lvl="1"/>
            <a:r>
              <a:rPr lang="en-US" dirty="0" smtClean="0"/>
              <a:t>Which should be very few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976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Sparse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Matrices where most elements are zeros</a:t>
            </a:r>
          </a:p>
          <a:p>
            <a:r>
              <a:rPr lang="en-US" dirty="0" smtClean="0"/>
              <a:t>Come up frequently in many science, engineering, modeling, computer science, etc.. Problems</a:t>
            </a:r>
          </a:p>
          <a:p>
            <a:pPr lvl="1"/>
            <a:r>
              <a:rPr lang="en-US" dirty="0" smtClean="0"/>
              <a:t>Example, solvers for linear systems of equations</a:t>
            </a:r>
          </a:p>
          <a:p>
            <a:pPr lvl="1"/>
            <a:r>
              <a:rPr lang="en-US" dirty="0" smtClean="0"/>
              <a:t>Example, graphs (e.g., representation of the web connectivity)</a:t>
            </a:r>
          </a:p>
          <a:p>
            <a:r>
              <a:rPr lang="en-US" dirty="0" smtClean="0"/>
              <a:t>What impact/drawback do they have on computations?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76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optimizations?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Sorting rows by length (see 10.5) in the book</a:t>
            </a:r>
          </a:p>
          <a:p>
            <a:pPr lvl="1"/>
            <a:r>
              <a:rPr lang="en-US" dirty="0" smtClean="0"/>
              <a:t>Keep track of original row order</a:t>
            </a:r>
          </a:p>
          <a:p>
            <a:pPr lvl="1"/>
            <a:r>
              <a:rPr lang="en-US" dirty="0" smtClean="0"/>
              <a:t>Create different kernels/grids for rows of similar size</a:t>
            </a:r>
          </a:p>
          <a:p>
            <a:pPr lvl="1"/>
            <a:r>
              <a:rPr lang="en-US" dirty="0" smtClean="0"/>
              <a:t>Reshuffle y at the end to its original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7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6003" y="2967335"/>
            <a:ext cx="819200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Questions?</a:t>
            </a:r>
          </a:p>
          <a:p>
            <a:pPr algn="ctr"/>
            <a:r>
              <a:rPr lang="en-US" altLang="zh-C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Please check chapter 10 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altLang="zh-CN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the book</a:t>
            </a:r>
            <a:endParaRPr lang="zh-CN" alt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Sparse Matrix Format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graphicFrame>
        <p:nvGraphicFramePr>
          <p:cNvPr id="5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214965"/>
              </p:ext>
            </p:extLst>
          </p:nvPr>
        </p:nvGraphicFramePr>
        <p:xfrm>
          <a:off x="304800" y="4172186"/>
          <a:ext cx="2286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Acrobat Document" r:id="rId3" imgW="2602800" imgH="3481560" progId="">
                  <p:embed/>
                </p:oleObj>
              </mc:Choice>
              <mc:Fallback>
                <p:oleObj name="Acrobat Document" r:id="rId3" imgW="2602800" imgH="34815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172186"/>
                        <a:ext cx="2286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7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Left-Right Arrow 35"/>
          <p:cNvSpPr/>
          <p:nvPr/>
        </p:nvSpPr>
        <p:spPr>
          <a:xfrm>
            <a:off x="1098550" y="3333986"/>
            <a:ext cx="6964363" cy="671513"/>
          </a:xfrm>
          <a:prstGeom prst="left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Structured                                                            Unstructured</a:t>
            </a:r>
          </a:p>
        </p:txBody>
      </p:sp>
      <p:sp>
        <p:nvSpPr>
          <p:cNvPr id="57" name="TextBox 5"/>
          <p:cNvSpPr txBox="1">
            <a:spLocks noChangeArrowheads="1"/>
          </p:cNvSpPr>
          <p:nvPr/>
        </p:nvSpPr>
        <p:spPr bwMode="auto">
          <a:xfrm rot="18094558">
            <a:off x="1127919" y="2377518"/>
            <a:ext cx="1762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 (DIA) Diagonal</a:t>
            </a:r>
          </a:p>
        </p:txBody>
      </p:sp>
      <p:sp>
        <p:nvSpPr>
          <p:cNvPr id="58" name="TextBox 7"/>
          <p:cNvSpPr txBox="1">
            <a:spLocks noChangeArrowheads="1"/>
          </p:cNvSpPr>
          <p:nvPr/>
        </p:nvSpPr>
        <p:spPr bwMode="auto">
          <a:xfrm rot="18094558">
            <a:off x="2448719" y="2320367"/>
            <a:ext cx="1898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(ELL)  ELLPACK</a:t>
            </a:r>
          </a:p>
        </p:txBody>
      </p:sp>
      <p:sp>
        <p:nvSpPr>
          <p:cNvPr id="59" name="TextBox 8"/>
          <p:cNvSpPr txBox="1">
            <a:spLocks noChangeArrowheads="1"/>
          </p:cNvSpPr>
          <p:nvPr/>
        </p:nvSpPr>
        <p:spPr bwMode="auto">
          <a:xfrm rot="18094558">
            <a:off x="6608763" y="2225911"/>
            <a:ext cx="2120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(COO)  Coordinate</a:t>
            </a:r>
          </a:p>
        </p:txBody>
      </p:sp>
      <p:sp>
        <p:nvSpPr>
          <p:cNvPr id="60" name="TextBox 9"/>
          <p:cNvSpPr txBox="1">
            <a:spLocks noChangeArrowheads="1"/>
          </p:cNvSpPr>
          <p:nvPr/>
        </p:nvSpPr>
        <p:spPr bwMode="auto">
          <a:xfrm rot="18094558">
            <a:off x="3760788" y="1941749"/>
            <a:ext cx="278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(CSR)  Compressed Row</a:t>
            </a:r>
          </a:p>
        </p:txBody>
      </p:sp>
      <p:graphicFrame>
        <p:nvGraphicFramePr>
          <p:cNvPr id="6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226455"/>
              </p:ext>
            </p:extLst>
          </p:nvPr>
        </p:nvGraphicFramePr>
        <p:xfrm>
          <a:off x="6553200" y="4172186"/>
          <a:ext cx="2286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Acrobat Document" r:id="rId5" imgW="2602800" imgH="3481560" progId="">
                  <p:embed/>
                </p:oleObj>
              </mc:Choice>
              <mc:Fallback>
                <p:oleObj name="Acrobat Document" r:id="rId5" imgW="2602800" imgH="34815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172186"/>
                        <a:ext cx="2286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7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9"/>
          <p:cNvSpPr txBox="1">
            <a:spLocks noChangeArrowheads="1"/>
          </p:cNvSpPr>
          <p:nvPr/>
        </p:nvSpPr>
        <p:spPr bwMode="auto">
          <a:xfrm rot="18094558">
            <a:off x="5427663" y="2470386"/>
            <a:ext cx="1544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(HYB) Hybrid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Compressed Sparse Row (CSR)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11" name="Rectangle 5"/>
          <p:cNvSpPr/>
          <p:nvPr/>
        </p:nvSpPr>
        <p:spPr>
          <a:xfrm>
            <a:off x="3275856" y="1340768"/>
            <a:ext cx="2286000" cy="236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3352056" y="1416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2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7"/>
          <p:cNvSpPr/>
          <p:nvPr/>
        </p:nvSpPr>
        <p:spPr>
          <a:xfrm>
            <a:off x="3733056" y="1416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Rectangle 8"/>
          <p:cNvSpPr/>
          <p:nvPr/>
        </p:nvSpPr>
        <p:spPr>
          <a:xfrm>
            <a:off x="3733056" y="17852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4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>
            <a:off x="4114056" y="2178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2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Rectangle 10"/>
          <p:cNvSpPr/>
          <p:nvPr/>
        </p:nvSpPr>
        <p:spPr>
          <a:xfrm>
            <a:off x="4876056" y="1416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3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Rectangle 11"/>
          <p:cNvSpPr/>
          <p:nvPr/>
        </p:nvSpPr>
        <p:spPr>
          <a:xfrm>
            <a:off x="3352056" y="29282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9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Rectangle 12"/>
          <p:cNvSpPr/>
          <p:nvPr/>
        </p:nvSpPr>
        <p:spPr>
          <a:xfrm>
            <a:off x="4465076" y="2559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6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9" name="Rectangle 13"/>
          <p:cNvSpPr/>
          <p:nvPr/>
        </p:nvSpPr>
        <p:spPr>
          <a:xfrm>
            <a:off x="4822341" y="2940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4"/>
          <p:cNvSpPr/>
          <p:nvPr/>
        </p:nvSpPr>
        <p:spPr>
          <a:xfrm>
            <a:off x="3352056" y="17852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1" name="Rectangle 15"/>
          <p:cNvSpPr/>
          <p:nvPr/>
        </p:nvSpPr>
        <p:spPr>
          <a:xfrm>
            <a:off x="5180856" y="3321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4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2" name="Rectangle 16"/>
          <p:cNvSpPr/>
          <p:nvPr/>
        </p:nvSpPr>
        <p:spPr>
          <a:xfrm>
            <a:off x="5180856" y="2559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3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" name="Rectangle 17"/>
          <p:cNvSpPr/>
          <p:nvPr/>
        </p:nvSpPr>
        <p:spPr>
          <a:xfrm>
            <a:off x="4463826" y="3321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7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4" name="内容占位符 2"/>
          <p:cNvSpPr>
            <a:spLocks noGrp="1"/>
          </p:cNvSpPr>
          <p:nvPr>
            <p:ph idx="1"/>
          </p:nvPr>
        </p:nvSpPr>
        <p:spPr>
          <a:xfrm>
            <a:off x="228600" y="3789040"/>
            <a:ext cx="8519864" cy="2459360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Row </a:t>
            </a:r>
            <a:r>
              <a:rPr lang="en-US" altLang="zh-CN" sz="2400" dirty="0" err="1" smtClean="0">
                <a:solidFill>
                  <a:schemeClr val="tx1"/>
                </a:solidFill>
                <a:latin typeface="Calibri" pitchFamily="34" charset="0"/>
              </a:rPr>
              <a:t>Ptr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	1    4    6    7    9    11    13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Col </a:t>
            </a:r>
            <a:r>
              <a:rPr lang="en-US" altLang="zh-CN" sz="2400" dirty="0" err="1" smtClean="0">
                <a:solidFill>
                  <a:schemeClr val="tx1"/>
                </a:solidFill>
                <a:latin typeface="Calibri" pitchFamily="34" charset="0"/>
              </a:rPr>
              <a:t>Idx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	1    2    5    1    2    3    4    6    1    5    4    6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Values	2    1    3    1    4    2    6    3    9    8    7    4</a:t>
            </a:r>
          </a:p>
        </p:txBody>
      </p:sp>
      <p:sp>
        <p:nvSpPr>
          <p:cNvPr id="25" name="矩形 24"/>
          <p:cNvSpPr/>
          <p:nvPr/>
        </p:nvSpPr>
        <p:spPr>
          <a:xfrm>
            <a:off x="2123728" y="4725144"/>
            <a:ext cx="108012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3347864" y="4725144"/>
            <a:ext cx="72008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211960" y="4725144"/>
            <a:ext cx="288032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4644008" y="4725144"/>
            <a:ext cx="72008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5508104" y="4725144"/>
            <a:ext cx="72008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6372200" y="4725144"/>
            <a:ext cx="72008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箭头连接符 30"/>
          <p:cNvCxnSpPr/>
          <p:nvPr/>
        </p:nvCxnSpPr>
        <p:spPr>
          <a:xfrm flipH="1">
            <a:off x="2195736" y="4149080"/>
            <a:ext cx="10256" cy="52375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2699792" y="4149080"/>
            <a:ext cx="648072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>
            <a:off x="3070088" y="4149080"/>
            <a:ext cx="1141872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>
            <a:off x="3502136" y="4149080"/>
            <a:ext cx="1141872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3934184" y="4149080"/>
            <a:ext cx="1573920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4438240" y="4149080"/>
            <a:ext cx="1933960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Compressed Sparse Column (CSC)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11" name="Rectangle 5"/>
          <p:cNvSpPr/>
          <p:nvPr/>
        </p:nvSpPr>
        <p:spPr>
          <a:xfrm>
            <a:off x="3275856" y="1340768"/>
            <a:ext cx="2286000" cy="236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3352056" y="1416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2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7"/>
          <p:cNvSpPr/>
          <p:nvPr/>
        </p:nvSpPr>
        <p:spPr>
          <a:xfrm>
            <a:off x="3733056" y="1416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Rectangle 8"/>
          <p:cNvSpPr/>
          <p:nvPr/>
        </p:nvSpPr>
        <p:spPr>
          <a:xfrm>
            <a:off x="3733056" y="17852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4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>
            <a:off x="4114056" y="2178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2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Rectangle 10"/>
          <p:cNvSpPr/>
          <p:nvPr/>
        </p:nvSpPr>
        <p:spPr>
          <a:xfrm>
            <a:off x="4876056" y="1416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3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Rectangle 11"/>
          <p:cNvSpPr/>
          <p:nvPr/>
        </p:nvSpPr>
        <p:spPr>
          <a:xfrm>
            <a:off x="3352056" y="29282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9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Rectangle 12"/>
          <p:cNvSpPr/>
          <p:nvPr/>
        </p:nvSpPr>
        <p:spPr>
          <a:xfrm>
            <a:off x="4465076" y="2559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6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9" name="Rectangle 13"/>
          <p:cNvSpPr/>
          <p:nvPr/>
        </p:nvSpPr>
        <p:spPr>
          <a:xfrm>
            <a:off x="4822341" y="2940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4"/>
          <p:cNvSpPr/>
          <p:nvPr/>
        </p:nvSpPr>
        <p:spPr>
          <a:xfrm>
            <a:off x="3352056" y="17852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1" name="Rectangle 15"/>
          <p:cNvSpPr/>
          <p:nvPr/>
        </p:nvSpPr>
        <p:spPr>
          <a:xfrm>
            <a:off x="5180856" y="3321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4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2" name="Rectangle 16"/>
          <p:cNvSpPr/>
          <p:nvPr/>
        </p:nvSpPr>
        <p:spPr>
          <a:xfrm>
            <a:off x="5180856" y="2559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3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" name="Rectangle 17"/>
          <p:cNvSpPr/>
          <p:nvPr/>
        </p:nvSpPr>
        <p:spPr>
          <a:xfrm>
            <a:off x="4463826" y="3321968"/>
            <a:ext cx="304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7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4" name="内容占位符 2"/>
          <p:cNvSpPr>
            <a:spLocks noGrp="1"/>
          </p:cNvSpPr>
          <p:nvPr>
            <p:ph idx="1"/>
          </p:nvPr>
        </p:nvSpPr>
        <p:spPr>
          <a:xfrm>
            <a:off x="228600" y="3789040"/>
            <a:ext cx="8519864" cy="2459360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Col </a:t>
            </a:r>
            <a:r>
              <a:rPr lang="en-US" altLang="zh-CN" sz="2400" dirty="0" err="1" smtClean="0">
                <a:solidFill>
                  <a:schemeClr val="tx1"/>
                </a:solidFill>
                <a:latin typeface="Calibri" pitchFamily="34" charset="0"/>
              </a:rPr>
              <a:t>Ptr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	1    4    6    7    9    11    13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Row </a:t>
            </a:r>
            <a:r>
              <a:rPr lang="en-US" altLang="zh-CN" sz="2400" dirty="0" err="1" smtClean="0">
                <a:solidFill>
                  <a:schemeClr val="tx1"/>
                </a:solidFill>
                <a:latin typeface="Calibri" pitchFamily="34" charset="0"/>
              </a:rPr>
              <a:t>Idx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	1    2    5    1    2    3    4    6    1    5    4    6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Values	2    1    9    1    4    2    6    7    3    8    3    4</a:t>
            </a:r>
          </a:p>
        </p:txBody>
      </p:sp>
      <p:sp>
        <p:nvSpPr>
          <p:cNvPr id="25" name="矩形 24"/>
          <p:cNvSpPr/>
          <p:nvPr/>
        </p:nvSpPr>
        <p:spPr>
          <a:xfrm>
            <a:off x="2123728" y="4725144"/>
            <a:ext cx="108012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3347864" y="4725144"/>
            <a:ext cx="72008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211960" y="4725144"/>
            <a:ext cx="288032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4644008" y="4725144"/>
            <a:ext cx="72008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5508104" y="4725144"/>
            <a:ext cx="72008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6372200" y="4725144"/>
            <a:ext cx="720080" cy="3600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箭头连接符 30"/>
          <p:cNvCxnSpPr/>
          <p:nvPr/>
        </p:nvCxnSpPr>
        <p:spPr>
          <a:xfrm flipH="1">
            <a:off x="2195736" y="4149080"/>
            <a:ext cx="10256" cy="52375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2699792" y="4149080"/>
            <a:ext cx="648072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>
            <a:off x="3070088" y="4149080"/>
            <a:ext cx="1141872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>
            <a:off x="3502136" y="4149080"/>
            <a:ext cx="1141872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3934184" y="4149080"/>
            <a:ext cx="1573920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4438240" y="4149080"/>
            <a:ext cx="1933960" cy="57606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Characteristics of </a:t>
            </a:r>
            <a:r>
              <a:rPr lang="en-US" altLang="zh-CN" sz="3200" kern="1200" dirty="0" err="1" smtClean="0">
                <a:solidFill>
                  <a:srgbClr val="0070C0"/>
                </a:solidFill>
                <a:latin typeface="Calibri" pitchFamily="34" charset="0"/>
              </a:rPr>
              <a:t>SpMV</a:t>
            </a:r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 Multiplication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24" name="内容占位符 2"/>
          <p:cNvSpPr>
            <a:spLocks noGrp="1"/>
          </p:cNvSpPr>
          <p:nvPr>
            <p:ph idx="1"/>
          </p:nvPr>
        </p:nvSpPr>
        <p:spPr>
          <a:xfrm>
            <a:off x="228600" y="1484784"/>
            <a:ext cx="8519864" cy="4763616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Memory bound: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FLOP : Byte ratio is very low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Generally irregular &amp; unstructured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Unlike dense matrix operation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" name="Rectangle 5"/>
          <p:cNvSpPr/>
          <p:nvPr/>
        </p:nvSpPr>
        <p:spPr>
          <a:xfrm>
            <a:off x="1801523" y="3268137"/>
            <a:ext cx="2286000" cy="236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34" name="Rectangle 6"/>
          <p:cNvSpPr/>
          <p:nvPr/>
        </p:nvSpPr>
        <p:spPr>
          <a:xfrm>
            <a:off x="1877723" y="3344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35" name="Rectangle 7"/>
          <p:cNvSpPr/>
          <p:nvPr/>
        </p:nvSpPr>
        <p:spPr>
          <a:xfrm>
            <a:off x="2258723" y="3344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36" name="Rectangle 8"/>
          <p:cNvSpPr/>
          <p:nvPr/>
        </p:nvSpPr>
        <p:spPr>
          <a:xfrm>
            <a:off x="2258723" y="3725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38" name="Rectangle 9"/>
          <p:cNvSpPr/>
          <p:nvPr/>
        </p:nvSpPr>
        <p:spPr>
          <a:xfrm>
            <a:off x="2639723" y="4106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39" name="Rectangle 10"/>
          <p:cNvSpPr/>
          <p:nvPr/>
        </p:nvSpPr>
        <p:spPr>
          <a:xfrm>
            <a:off x="3401723" y="3344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41" name="Rectangle 11"/>
          <p:cNvSpPr/>
          <p:nvPr/>
        </p:nvSpPr>
        <p:spPr>
          <a:xfrm>
            <a:off x="1877723" y="4868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43" name="Rectangle 12"/>
          <p:cNvSpPr/>
          <p:nvPr/>
        </p:nvSpPr>
        <p:spPr>
          <a:xfrm>
            <a:off x="3020723" y="4487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45" name="Rectangle 13"/>
          <p:cNvSpPr/>
          <p:nvPr/>
        </p:nvSpPr>
        <p:spPr>
          <a:xfrm>
            <a:off x="3325523" y="4868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46" name="Rectangle 14"/>
          <p:cNvSpPr/>
          <p:nvPr/>
        </p:nvSpPr>
        <p:spPr>
          <a:xfrm>
            <a:off x="1877723" y="3725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47" name="Rectangle 15"/>
          <p:cNvSpPr/>
          <p:nvPr/>
        </p:nvSpPr>
        <p:spPr>
          <a:xfrm>
            <a:off x="3706523" y="5249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48" name="Rectangle 16"/>
          <p:cNvSpPr/>
          <p:nvPr/>
        </p:nvSpPr>
        <p:spPr>
          <a:xfrm>
            <a:off x="3706523" y="4487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49" name="Rectangle 17"/>
          <p:cNvSpPr/>
          <p:nvPr/>
        </p:nvSpPr>
        <p:spPr>
          <a:xfrm>
            <a:off x="2944523" y="5249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0" name="Rectangle 18"/>
          <p:cNvSpPr/>
          <p:nvPr/>
        </p:nvSpPr>
        <p:spPr>
          <a:xfrm>
            <a:off x="5078123" y="3268137"/>
            <a:ext cx="457200" cy="236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1" name="Rectangle 19"/>
          <p:cNvSpPr/>
          <p:nvPr/>
        </p:nvSpPr>
        <p:spPr>
          <a:xfrm>
            <a:off x="5154323" y="3344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2" name="Rectangle 20"/>
          <p:cNvSpPr/>
          <p:nvPr/>
        </p:nvSpPr>
        <p:spPr>
          <a:xfrm>
            <a:off x="5154323" y="3725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3" name="Rectangle 21"/>
          <p:cNvSpPr/>
          <p:nvPr/>
        </p:nvSpPr>
        <p:spPr>
          <a:xfrm>
            <a:off x="5154323" y="4106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4" name="Rectangle 22"/>
          <p:cNvSpPr/>
          <p:nvPr/>
        </p:nvSpPr>
        <p:spPr>
          <a:xfrm>
            <a:off x="5154323" y="4487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5" name="Rectangle 23"/>
          <p:cNvSpPr/>
          <p:nvPr/>
        </p:nvSpPr>
        <p:spPr>
          <a:xfrm>
            <a:off x="5154323" y="4868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6" name="Rectangle 24"/>
          <p:cNvSpPr/>
          <p:nvPr/>
        </p:nvSpPr>
        <p:spPr>
          <a:xfrm>
            <a:off x="5154323" y="5249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7" name="Multiply 25"/>
          <p:cNvSpPr/>
          <p:nvPr/>
        </p:nvSpPr>
        <p:spPr>
          <a:xfrm>
            <a:off x="4239923" y="4106337"/>
            <a:ext cx="685800" cy="685800"/>
          </a:xfrm>
          <a:prstGeom prst="mathMultiply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8" name="Rectangle 26"/>
          <p:cNvSpPr/>
          <p:nvPr/>
        </p:nvSpPr>
        <p:spPr>
          <a:xfrm>
            <a:off x="6754523" y="3268137"/>
            <a:ext cx="457200" cy="236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59" name="Rectangle 27"/>
          <p:cNvSpPr/>
          <p:nvPr/>
        </p:nvSpPr>
        <p:spPr>
          <a:xfrm>
            <a:off x="6830723" y="3344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0" name="Rectangle 28"/>
          <p:cNvSpPr/>
          <p:nvPr/>
        </p:nvSpPr>
        <p:spPr>
          <a:xfrm>
            <a:off x="6830723" y="3725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1" name="Rectangle 29"/>
          <p:cNvSpPr/>
          <p:nvPr/>
        </p:nvSpPr>
        <p:spPr>
          <a:xfrm>
            <a:off x="6830723" y="4106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2" name="Rectangle 30"/>
          <p:cNvSpPr/>
          <p:nvPr/>
        </p:nvSpPr>
        <p:spPr>
          <a:xfrm>
            <a:off x="6830723" y="4487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3" name="Rectangle 31"/>
          <p:cNvSpPr/>
          <p:nvPr/>
        </p:nvSpPr>
        <p:spPr>
          <a:xfrm>
            <a:off x="6830723" y="4868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4" name="Rectangle 32"/>
          <p:cNvSpPr/>
          <p:nvPr/>
        </p:nvSpPr>
        <p:spPr>
          <a:xfrm>
            <a:off x="6830723" y="5249337"/>
            <a:ext cx="304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5" name="Equal 33"/>
          <p:cNvSpPr/>
          <p:nvPr/>
        </p:nvSpPr>
        <p:spPr>
          <a:xfrm>
            <a:off x="5840123" y="4106337"/>
            <a:ext cx="609600" cy="762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Objectives of </a:t>
            </a:r>
            <a:r>
              <a:rPr lang="en-US" altLang="zh-CN" sz="3200" kern="1200" dirty="0" err="1" smtClean="0">
                <a:solidFill>
                  <a:srgbClr val="0070C0"/>
                </a:solidFill>
                <a:latin typeface="Calibri" pitchFamily="34" charset="0"/>
              </a:rPr>
              <a:t>SpMV</a:t>
            </a:r>
            <a:r>
              <a:rPr lang="en-US" altLang="zh-CN" sz="3200" kern="1200" dirty="0" smtClean="0">
                <a:solidFill>
                  <a:srgbClr val="0070C0"/>
                </a:solidFill>
                <a:latin typeface="Calibri" pitchFamily="34" charset="0"/>
              </a:rPr>
              <a:t> Implementation on GPU</a:t>
            </a:r>
            <a:endParaRPr lang="zh-CN" altLang="en-US" sz="3200" kern="1200" dirty="0">
              <a:solidFill>
                <a:srgbClr val="0070C0"/>
              </a:solidFill>
            </a:endParaRPr>
          </a:p>
        </p:txBody>
      </p:sp>
      <p:sp>
        <p:nvSpPr>
          <p:cNvPr id="24" name="内容占位符 2"/>
          <p:cNvSpPr>
            <a:spLocks noGrp="1"/>
          </p:cNvSpPr>
          <p:nvPr>
            <p:ph idx="1"/>
          </p:nvPr>
        </p:nvSpPr>
        <p:spPr>
          <a:xfrm>
            <a:off x="228600" y="1484784"/>
            <a:ext cx="8519864" cy="4763616"/>
          </a:xfrm>
          <a:noFill/>
          <a:ln>
            <a:noFill/>
          </a:ln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Expose sufficient parallelism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Develop thousands of independent threads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Minimize execution path divergence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SIMD utilization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</a:rPr>
              <a:t>Minimize memory access divergence</a:t>
            </a:r>
          </a:p>
          <a:p>
            <a:pPr lvl="1"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latin typeface="Calibri" pitchFamily="34" charset="0"/>
              </a:rPr>
              <a:t>Memory coalescing</a:t>
            </a:r>
          </a:p>
          <a:p>
            <a:pPr>
              <a:buClr>
                <a:srgbClr val="0070C0"/>
              </a:buClr>
              <a:buSzPct val="100000"/>
              <a:buFont typeface="Wingdings" pitchFamily="2" charset="2"/>
              <a:buChar char="Ø"/>
            </a:pPr>
            <a:endParaRPr lang="en-US" altLang="zh-CN" sz="24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12190</TotalTime>
  <Words>1423</Words>
  <Application>Microsoft Macintosh PowerPoint</Application>
  <PresentationFormat>On-screen Show (4:3)</PresentationFormat>
  <Paragraphs>462</Paragraphs>
  <Slides>41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1_Network</vt:lpstr>
      <vt:lpstr>Network</vt:lpstr>
      <vt:lpstr>Acrobat Document</vt:lpstr>
      <vt:lpstr>Irregular Applications –Sparse Matrix Vector Multiplication</vt:lpstr>
      <vt:lpstr>Sparse Matrix-Vector Multiplication</vt:lpstr>
      <vt:lpstr>Outline</vt:lpstr>
      <vt:lpstr>Sparse Matrices</vt:lpstr>
      <vt:lpstr>Sparse Matrix Format</vt:lpstr>
      <vt:lpstr>Compressed Sparse Row (CSR)</vt:lpstr>
      <vt:lpstr>Compressed Sparse Column (CSC)</vt:lpstr>
      <vt:lpstr>Characteristics of SpMV Multiplication</vt:lpstr>
      <vt:lpstr>Objectives of SpMV Implementation on GPU</vt:lpstr>
      <vt:lpstr>Computing Sparse Matrix-Vector Multiplication</vt:lpstr>
      <vt:lpstr>Computing Sparse Matrix-Vector Multiplication</vt:lpstr>
      <vt:lpstr>Computing Sparse Matrix-Vector Multiplication</vt:lpstr>
      <vt:lpstr>Computing Sparse Matrix-Vector Multiplication</vt:lpstr>
      <vt:lpstr>Computing Sparse Matrix-Vector Multiplication</vt:lpstr>
      <vt:lpstr>Sequential loop to implement SpMV</vt:lpstr>
      <vt:lpstr>Discussion</vt:lpstr>
      <vt:lpstr>Algorithm: gbmv_s</vt:lpstr>
      <vt:lpstr>gbmv_s</vt:lpstr>
      <vt:lpstr>Algorithm: gbmv_w</vt:lpstr>
      <vt:lpstr>Vector Expansion</vt:lpstr>
      <vt:lpstr>Algorithm: PS (Product &amp; Summation)</vt:lpstr>
      <vt:lpstr>Algorithm: PS (Product &amp; Summation)</vt:lpstr>
      <vt:lpstr>Algorithm: PS (Product &amp; Summation)</vt:lpstr>
      <vt:lpstr>Algorithm: segSpMV</vt:lpstr>
      <vt:lpstr>segSpMV Kernel</vt:lpstr>
      <vt:lpstr>segSpMV Kernel (Cont.)</vt:lpstr>
      <vt:lpstr>Final Summation</vt:lpstr>
      <vt:lpstr>Algorithm: segSpMV</vt:lpstr>
      <vt:lpstr>Experiment Results</vt:lpstr>
      <vt:lpstr>Results of Short Segment</vt:lpstr>
      <vt:lpstr>Speedup of SpMV</vt:lpstr>
      <vt:lpstr>Results of Long Segment</vt:lpstr>
      <vt:lpstr>Reference</vt:lpstr>
      <vt:lpstr>Another Alternative; ELL</vt:lpstr>
      <vt:lpstr>PowerPoint Presentation</vt:lpstr>
      <vt:lpstr>Example/Intuition</vt:lpstr>
      <vt:lpstr>Problems?</vt:lpstr>
      <vt:lpstr>Main idea (see 10.4 in the book)</vt:lpstr>
      <vt:lpstr>Main idea (cont’d)</vt:lpstr>
      <vt:lpstr>Other optimizations?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Gilgamesh</dc:creator>
  <cp:lastModifiedBy>Nael Abu-Ghazaleh</cp:lastModifiedBy>
  <cp:revision>190</cp:revision>
  <dcterms:created xsi:type="dcterms:W3CDTF">2013-09-20T17:37:51Z</dcterms:created>
  <dcterms:modified xsi:type="dcterms:W3CDTF">2015-11-20T17:01:38Z</dcterms:modified>
</cp:coreProperties>
</file>