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51" r:id="rId5"/>
  </p:sldMasterIdLst>
  <p:notesMasterIdLst>
    <p:notesMasterId r:id="rId28"/>
  </p:notesMasterIdLst>
  <p:sldIdLst>
    <p:sldId id="256" r:id="rId6"/>
    <p:sldId id="282" r:id="rId7"/>
    <p:sldId id="292" r:id="rId8"/>
    <p:sldId id="293" r:id="rId9"/>
    <p:sldId id="294" r:id="rId10"/>
    <p:sldId id="295" r:id="rId11"/>
    <p:sldId id="307" r:id="rId12"/>
    <p:sldId id="308" r:id="rId13"/>
    <p:sldId id="298" r:id="rId14"/>
    <p:sldId id="300" r:id="rId15"/>
    <p:sldId id="313" r:id="rId16"/>
    <p:sldId id="301" r:id="rId17"/>
    <p:sldId id="299" r:id="rId18"/>
    <p:sldId id="306" r:id="rId19"/>
    <p:sldId id="304" r:id="rId20"/>
    <p:sldId id="303" r:id="rId21"/>
    <p:sldId id="305" r:id="rId22"/>
    <p:sldId id="309" r:id="rId23"/>
    <p:sldId id="310" r:id="rId24"/>
    <p:sldId id="311" r:id="rId25"/>
    <p:sldId id="312" r:id="rId26"/>
    <p:sldId id="314" r:id="rId27"/>
  </p:sldIdLst>
  <p:sldSz cx="9144000" cy="6858000" type="screen4x3"/>
  <p:notesSz cx="7023100" cy="92694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83" autoAdjust="0"/>
  </p:normalViewPr>
  <p:slideViewPr>
    <p:cSldViewPr>
      <p:cViewPr varScale="1">
        <p:scale>
          <a:sx n="98" d="100"/>
          <a:sy n="98" d="100"/>
        </p:scale>
        <p:origin x="-104" y="-4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3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1"/>
          <p:cNvSpPr>
            <a:spLocks noChangeArrowheads="1"/>
          </p:cNvSpPr>
          <p:nvPr/>
        </p:nvSpPr>
        <p:spPr bwMode="auto">
          <a:xfrm>
            <a:off x="0" y="0"/>
            <a:ext cx="7024688" cy="9271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3800" y="695325"/>
            <a:ext cx="4635500" cy="3476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675" y="4403725"/>
            <a:ext cx="5619750" cy="417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39891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Text Box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/>
          </p:nvPr>
        </p:nvSpPr>
        <p:spPr>
          <a:xfrm>
            <a:off x="3978275" y="8804275"/>
            <a:ext cx="3043238" cy="46355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>
              <a:buFont typeface="Times New Roman" pitchFamily="18" charset="0"/>
              <a:buNone/>
            </a:pPr>
            <a:fld id="{3C8E0B34-5E88-4AA5-9F11-5388C0C72756}" type="slidenum">
              <a:rPr lang="en-US" sz="1200">
                <a:solidFill>
                  <a:srgbClr val="000000"/>
                </a:solidFill>
              </a:rPr>
              <a:pPr eaLnBrk="1" hangingPunct="1">
                <a:buFont typeface="Times New Roman" pitchFamily="18" charset="0"/>
                <a:buNone/>
              </a:pPr>
              <a:t>7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17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695325"/>
            <a:ext cx="4635500" cy="3476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1675" y="4403725"/>
            <a:ext cx="5619750" cy="4079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/>
          </p:nvPr>
        </p:nvSpPr>
        <p:spPr>
          <a:xfrm>
            <a:off x="3978275" y="8804275"/>
            <a:ext cx="3043238" cy="46355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>
              <a:buFont typeface="Times New Roman" pitchFamily="18" charset="0"/>
              <a:buNone/>
            </a:pPr>
            <a:fld id="{3995B5AA-8EAF-4CB0-A2AB-6AA58EEE9184}" type="slidenum">
              <a:rPr lang="en-US" sz="1200">
                <a:solidFill>
                  <a:srgbClr val="000000"/>
                </a:solidFill>
              </a:rPr>
              <a:pPr eaLnBrk="1" hangingPunct="1">
                <a:buFont typeface="Times New Roman" pitchFamily="18" charset="0"/>
                <a:buNone/>
              </a:pPr>
              <a:t>8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277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695325"/>
            <a:ext cx="4635500" cy="3476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1675" y="4403725"/>
            <a:ext cx="5619750" cy="4079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Do we need to explain CUDA streams first? Possibly...</a:t>
            </a:r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7531" y="8804043"/>
            <a:ext cx="3043979" cy="4637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383CDD-0148-4B18-AE6B-029774ABCD0A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7531" y="8804043"/>
            <a:ext cx="3043979" cy="4637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383CDD-0148-4B18-AE6B-029774ABCD0A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61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46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1979613" cy="58658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791200" cy="58658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62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9232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74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9232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84613" cy="4570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2813" y="1524000"/>
            <a:ext cx="3886200" cy="4570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49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9232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7923213" cy="2208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84613"/>
            <a:ext cx="7923213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609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15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168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42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7663" y="1905000"/>
            <a:ext cx="4130675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738" y="1905000"/>
            <a:ext cx="4132262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27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965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501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9374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11667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692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82530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6759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25450"/>
            <a:ext cx="2114550" cy="6127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425450"/>
            <a:ext cx="6191250" cy="6127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63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487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846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2813" y="1524000"/>
            <a:ext cx="38862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345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69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0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691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9361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6777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Line 2"/>
          <p:cNvSpPr>
            <a:spLocks noChangeShapeType="1"/>
          </p:cNvSpPr>
          <p:nvPr/>
        </p:nvSpPr>
        <p:spPr bwMode="auto">
          <a:xfrm>
            <a:off x="304800" y="228600"/>
            <a:ext cx="1588" cy="6400800"/>
          </a:xfrm>
          <a:prstGeom prst="line">
            <a:avLst/>
          </a:prstGeom>
          <a:noFill/>
          <a:ln w="3816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Line 3"/>
          <p:cNvSpPr>
            <a:spLocks noChangeShapeType="1"/>
          </p:cNvSpPr>
          <p:nvPr/>
        </p:nvSpPr>
        <p:spPr bwMode="auto">
          <a:xfrm>
            <a:off x="381000" y="228600"/>
            <a:ext cx="1588" cy="6400800"/>
          </a:xfrm>
          <a:prstGeom prst="line">
            <a:avLst/>
          </a:prstGeom>
          <a:noFill/>
          <a:ln w="3816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923213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923213" cy="457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charset="0"/>
          <a:ea typeface="MS PGothic" pitchFamily="34" charset="-128"/>
        </a:defRPr>
      </a:lvl5pPr>
      <a:lvl6pPr marL="1536700" indent="-2159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6pPr>
      <a:lvl7pPr marL="1993900" indent="-2159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7pPr>
      <a:lvl8pPr marL="2451100" indent="-2159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8pPr>
      <a:lvl9pPr marL="2908300" indent="-2159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9pPr>
    </p:titleStyle>
    <p:bodyStyle>
      <a:lvl1pPr marL="341313" indent="-341313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MS PGothic" pitchFamily="34" charset="-128"/>
          <a:cs typeface="+mn-cs"/>
        </a:defRPr>
      </a:lvl1pPr>
      <a:lvl2pPr marL="741363" indent="-284163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MS PGothic" pitchFamily="34" charset="-128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MS PGothic" pitchFamily="34" charset="-128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MS PGothic" pitchFamily="34" charset="-128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MS PGothic" pitchFamily="34" charset="-128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000000"/>
          </a:solidFill>
          <a:latin typeface="+mn-lt"/>
          <a:ea typeface="ＭＳ Ｐゴシック" charset="-128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000000"/>
          </a:solidFill>
          <a:latin typeface="+mn-lt"/>
          <a:ea typeface="ＭＳ Ｐゴシック" charset="-128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000000"/>
          </a:solidFill>
          <a:latin typeface="+mn-lt"/>
          <a:ea typeface="ＭＳ Ｐゴシック" charset="-128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425450"/>
            <a:ext cx="670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chemeClr val="bg2">
                <a:alpha val="74998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7663" y="1905000"/>
            <a:ext cx="8415337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381000" y="1600200"/>
            <a:ext cx="8382000" cy="0"/>
          </a:xfrm>
          <a:prstGeom prst="line">
            <a:avLst/>
          </a:prstGeom>
          <a:noFill/>
          <a:ln w="127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Char char="•"/>
        <a:defRPr sz="3100">
          <a:solidFill>
            <a:srgbClr val="000000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pitchFamily="34" charset="0"/>
        <a:buChar char="–"/>
        <a:defRPr sz="2600">
          <a:solidFill>
            <a:srgbClr val="000000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Char char="•"/>
        <a:defRPr sz="2100">
          <a:solidFill>
            <a:srgbClr val="000000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pitchFamily="34" charset="0"/>
        <a:buChar char="–"/>
        <a:defRPr sz="2000">
          <a:solidFill>
            <a:srgbClr val="000000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pitchFamily="34" charset="0"/>
        <a:buChar char="›"/>
        <a:defRPr sz="2000">
          <a:solidFill>
            <a:srgbClr val="000000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charset="0"/>
        <a:buChar char="›"/>
        <a:defRPr sz="2000">
          <a:solidFill>
            <a:srgbClr val="000000"/>
          </a:solidFill>
          <a:latin typeface="+mn-lt"/>
          <a:ea typeface="ＭＳ Ｐゴシック" charset="-128"/>
        </a:defRPr>
      </a:lvl6pPr>
      <a:lvl7pPr marL="2971800" indent="-228600" algn="l" rtl="0" fontAlgn="base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charset="0"/>
        <a:buChar char="›"/>
        <a:defRPr sz="2000">
          <a:solidFill>
            <a:srgbClr val="000000"/>
          </a:solidFill>
          <a:latin typeface="+mn-lt"/>
          <a:ea typeface="ＭＳ Ｐゴシック" charset="-128"/>
        </a:defRPr>
      </a:lvl7pPr>
      <a:lvl8pPr marL="3429000" indent="-228600" algn="l" rtl="0" fontAlgn="base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charset="0"/>
        <a:buChar char="›"/>
        <a:defRPr sz="2000">
          <a:solidFill>
            <a:srgbClr val="000000"/>
          </a:solidFill>
          <a:latin typeface="+mn-lt"/>
          <a:ea typeface="ＭＳ Ｐゴシック" charset="-128"/>
        </a:defRPr>
      </a:lvl8pPr>
      <a:lvl9pPr marL="3886200" indent="-228600" algn="l" rtl="0" fontAlgn="base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charset="0"/>
        <a:buChar char="›"/>
        <a:defRPr sz="2000"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428750"/>
            <a:ext cx="8153400" cy="2859088"/>
          </a:xfrm>
        </p:spPr>
        <p:txBody>
          <a:bodyPr lIns="90000" tIns="46800" rIns="90000" bIns="468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CS/EE 217</a:t>
            </a:r>
            <a:br>
              <a:rPr lang="en-US" dirty="0" smtClean="0"/>
            </a:br>
            <a:r>
              <a:rPr lang="en-US" dirty="0" smtClean="0"/>
              <a:t>GPU Architecture and Parallel Programming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Lecture 17: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Data Transfer and CUDA Streams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Simple Multi-Stream Host Code</a:t>
            </a:r>
          </a:p>
        </p:txBody>
      </p:sp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303213" y="1295400"/>
            <a:ext cx="8194521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 err="1">
                <a:solidFill>
                  <a:schemeClr val="tx1"/>
                </a:solidFill>
              </a:rPr>
              <a:t>cudaStream_t</a:t>
            </a:r>
            <a:r>
              <a:rPr lang="en-US" dirty="0">
                <a:solidFill>
                  <a:schemeClr val="tx1"/>
                </a:solidFill>
              </a:rPr>
              <a:t>	stream0, stream1;</a:t>
            </a:r>
          </a:p>
          <a:p>
            <a:r>
              <a:rPr lang="en-US" dirty="0" err="1">
                <a:solidFill>
                  <a:schemeClr val="tx1"/>
                </a:solidFill>
              </a:rPr>
              <a:t>cudaStreamCreate</a:t>
            </a:r>
            <a:r>
              <a:rPr lang="en-US" dirty="0">
                <a:solidFill>
                  <a:schemeClr val="tx1"/>
                </a:solidFill>
              </a:rPr>
              <a:t>( &amp;stream0);</a:t>
            </a:r>
          </a:p>
          <a:p>
            <a:r>
              <a:rPr lang="en-US" dirty="0" err="1">
                <a:solidFill>
                  <a:schemeClr val="tx1"/>
                </a:solidFill>
              </a:rPr>
              <a:t>cudaStreamCreate</a:t>
            </a:r>
            <a:r>
              <a:rPr lang="en-US" dirty="0">
                <a:solidFill>
                  <a:schemeClr val="tx1"/>
                </a:solidFill>
              </a:rPr>
              <a:t>( &amp;stream1)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float *d_A0, *d_B0, *d_C0;	// device memory for stream 0</a:t>
            </a:r>
          </a:p>
          <a:p>
            <a:r>
              <a:rPr lang="en-US" dirty="0">
                <a:solidFill>
                  <a:schemeClr val="tx1"/>
                </a:solidFill>
              </a:rPr>
              <a:t>float *d_A1, *d_B1, *d_C1;  // device memory for stream 1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// </a:t>
            </a:r>
            <a:r>
              <a:rPr lang="en-US" dirty="0" err="1">
                <a:solidFill>
                  <a:schemeClr val="tx1"/>
                </a:solidFill>
              </a:rPr>
              <a:t>cudaMalloc</a:t>
            </a:r>
            <a:r>
              <a:rPr lang="en-US" dirty="0">
                <a:solidFill>
                  <a:schemeClr val="tx1"/>
                </a:solidFill>
              </a:rPr>
              <a:t> for d_A0, d_B0, d_C0, d_A1, d_B1, d_C1 go </a:t>
            </a:r>
            <a:r>
              <a:rPr lang="en-US" dirty="0" smtClean="0">
                <a:solidFill>
                  <a:schemeClr val="tx1"/>
                </a:solidFill>
              </a:rPr>
              <a:t>here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5800" y="1828800"/>
            <a:ext cx="8077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for (</a:t>
            </a:r>
            <a:r>
              <a:rPr lang="en-US" dirty="0" err="1">
                <a:solidFill>
                  <a:schemeClr val="tx1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=0;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&lt;n;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+=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*2) {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(d_A0, </a:t>
            </a:r>
            <a:r>
              <a:rPr lang="en-US" dirty="0" err="1">
                <a:solidFill>
                  <a:schemeClr val="tx1"/>
                </a:solidFill>
              </a:rPr>
              <a:t>h_A+i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stream0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(d_B0, </a:t>
            </a:r>
            <a:r>
              <a:rPr lang="en-US" dirty="0" err="1">
                <a:solidFill>
                  <a:schemeClr val="tx1"/>
                </a:solidFill>
              </a:rPr>
              <a:t>h_B+i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stream0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vecAdd</a:t>
            </a:r>
            <a:r>
              <a:rPr lang="en-US" dirty="0">
                <a:solidFill>
                  <a:schemeClr val="tx1"/>
                </a:solidFill>
              </a:rPr>
              <a:t>&lt;&lt;&lt;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/256, 256, 0, </a:t>
            </a:r>
            <a:r>
              <a:rPr lang="en-US" dirty="0">
                <a:solidFill>
                  <a:srgbClr val="FF0000"/>
                </a:solidFill>
              </a:rPr>
              <a:t>stream0</a:t>
            </a:r>
            <a:r>
              <a:rPr lang="en-US" dirty="0">
                <a:solidFill>
                  <a:schemeClr val="tx1"/>
                </a:solidFill>
              </a:rPr>
              <a:t>&gt;&gt;&gt; (…);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(d_C0, </a:t>
            </a:r>
            <a:r>
              <a:rPr lang="en-US" dirty="0" err="1">
                <a:solidFill>
                  <a:schemeClr val="tx1"/>
                </a:solidFill>
              </a:rPr>
              <a:t>h_C+I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stream0</a:t>
            </a:r>
            <a:r>
              <a:rPr lang="en-US" dirty="0">
                <a:solidFill>
                  <a:schemeClr val="tx1"/>
                </a:solidFill>
              </a:rPr>
              <a:t>);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413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Simple Multi-Stream Host Code</a:t>
            </a:r>
            <a:br>
              <a:rPr lang="en-US" smtClean="0"/>
            </a:br>
            <a:r>
              <a:rPr lang="en-US" smtClean="0"/>
              <a:t>(Cont.)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303213" y="1295400"/>
            <a:ext cx="8993187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for (</a:t>
            </a:r>
            <a:r>
              <a:rPr lang="en-US" dirty="0" err="1">
                <a:solidFill>
                  <a:schemeClr val="tx1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=0;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&lt;n;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+=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*2) {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(d_A0, </a:t>
            </a:r>
            <a:r>
              <a:rPr lang="en-US" dirty="0" err="1">
                <a:solidFill>
                  <a:schemeClr val="tx1"/>
                </a:solidFill>
              </a:rPr>
              <a:t>h_A+i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stream0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(d_B0, </a:t>
            </a:r>
            <a:r>
              <a:rPr lang="en-US" dirty="0" err="1">
                <a:solidFill>
                  <a:schemeClr val="tx1"/>
                </a:solidFill>
              </a:rPr>
              <a:t>h_B+i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stream0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vecAdd</a:t>
            </a:r>
            <a:r>
              <a:rPr lang="en-US" dirty="0">
                <a:solidFill>
                  <a:schemeClr val="tx1"/>
                </a:solidFill>
              </a:rPr>
              <a:t>&lt;&lt;&lt;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/256, 256, 0, </a:t>
            </a:r>
            <a:r>
              <a:rPr lang="en-US" dirty="0" smtClean="0">
                <a:solidFill>
                  <a:srgbClr val="FF0000"/>
                </a:solidFill>
              </a:rPr>
              <a:t>stream0</a:t>
            </a:r>
            <a:r>
              <a:rPr lang="en-US" dirty="0" smtClean="0">
                <a:solidFill>
                  <a:schemeClr val="tx1"/>
                </a:solidFill>
              </a:rPr>
              <a:t>&gt;&gt;&gt;(</a:t>
            </a:r>
            <a:r>
              <a:rPr lang="en-US" dirty="0">
                <a:solidFill>
                  <a:schemeClr val="tx1"/>
                </a:solidFill>
              </a:rPr>
              <a:t>d_A0, d_B0, …);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(d_C0, </a:t>
            </a:r>
            <a:r>
              <a:rPr lang="en-US" dirty="0" err="1">
                <a:solidFill>
                  <a:schemeClr val="tx1"/>
                </a:solidFill>
              </a:rPr>
              <a:t>h_C+I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stream0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(d_A1, </a:t>
            </a:r>
            <a:r>
              <a:rPr lang="en-US" dirty="0" err="1">
                <a:solidFill>
                  <a:schemeClr val="tx1"/>
                </a:solidFill>
              </a:rPr>
              <a:t>h_A+i+SegSize</a:t>
            </a:r>
            <a:r>
              <a:rPr lang="en-US" dirty="0">
                <a:solidFill>
                  <a:schemeClr val="tx1"/>
                </a:solidFill>
              </a:rPr>
              <a:t>; </a:t>
            </a:r>
          </a:p>
          <a:p>
            <a:r>
              <a:rPr lang="en-US" dirty="0">
                <a:solidFill>
                  <a:schemeClr val="tx1"/>
                </a:solidFill>
              </a:rPr>
              <a:t>					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stream1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(d_B1, </a:t>
            </a:r>
            <a:r>
              <a:rPr lang="en-US" dirty="0" err="1">
                <a:solidFill>
                  <a:schemeClr val="tx1"/>
                </a:solidFill>
              </a:rPr>
              <a:t>h_B+i+SegSize</a:t>
            </a:r>
            <a:r>
              <a:rPr lang="en-US" dirty="0">
                <a:solidFill>
                  <a:schemeClr val="tx1"/>
                </a:solidFill>
              </a:rPr>
              <a:t>; </a:t>
            </a:r>
          </a:p>
          <a:p>
            <a:r>
              <a:rPr lang="en-US" dirty="0">
                <a:solidFill>
                  <a:schemeClr val="tx1"/>
                </a:solidFill>
              </a:rPr>
              <a:t>					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stream1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vecAdd</a:t>
            </a:r>
            <a:r>
              <a:rPr lang="en-US" dirty="0">
                <a:solidFill>
                  <a:schemeClr val="tx1"/>
                </a:solidFill>
              </a:rPr>
              <a:t>&lt;&lt;&lt;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/256, 256, 0, </a:t>
            </a:r>
            <a:r>
              <a:rPr lang="en-US" dirty="0">
                <a:solidFill>
                  <a:srgbClr val="FF0000"/>
                </a:solidFill>
              </a:rPr>
              <a:t>stream1</a:t>
            </a:r>
            <a:r>
              <a:rPr lang="en-US" dirty="0">
                <a:solidFill>
                  <a:schemeClr val="tx1"/>
                </a:solidFill>
              </a:rPr>
              <a:t>&gt;&gt;&gt;(d_A1, d_B1, …);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(d_C1, </a:t>
            </a:r>
            <a:r>
              <a:rPr lang="en-US" dirty="0" err="1">
                <a:solidFill>
                  <a:schemeClr val="tx1"/>
                </a:solidFill>
              </a:rPr>
              <a:t>h_C+i+SegSize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r>
              <a:rPr lang="en-US" dirty="0">
                <a:solidFill>
                  <a:schemeClr val="tx1"/>
                </a:solidFill>
              </a:rPr>
              <a:t>					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stream1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96938" y="76200"/>
            <a:ext cx="7923212" cy="1141413"/>
          </a:xfrm>
        </p:spPr>
        <p:txBody>
          <a:bodyPr/>
          <a:lstStyle/>
          <a:p>
            <a:r>
              <a:rPr lang="en-US" smtClean="0"/>
              <a:t>A View Closer to Reality</a:t>
            </a: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2286000" y="3424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A.1</a:t>
            </a: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2286000" y="3800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B.1</a:t>
            </a:r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2286000" y="4181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C.1</a:t>
            </a: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2286000" y="4562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A.2</a:t>
            </a:r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2286000" y="4943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B.2</a:t>
            </a:r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4876800" y="3429000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Kernel 1</a:t>
            </a: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4876800" y="3805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Kernel 2</a:t>
            </a:r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4876800" y="4186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4347" name="Rectangle 12"/>
          <p:cNvSpPr>
            <a:spLocks noChangeArrowheads="1"/>
          </p:cNvSpPr>
          <p:nvPr/>
        </p:nvSpPr>
        <p:spPr bwMode="auto">
          <a:xfrm>
            <a:off x="4876800" y="4567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4876800" y="4948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349" name="TextBox 14"/>
          <p:cNvSpPr txBox="1">
            <a:spLocks noChangeArrowheads="1"/>
          </p:cNvSpPr>
          <p:nvPr/>
        </p:nvSpPr>
        <p:spPr bwMode="auto">
          <a:xfrm>
            <a:off x="2944813" y="6002338"/>
            <a:ext cx="1101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2000">
                <a:solidFill>
                  <a:schemeClr val="tx1"/>
                </a:solidFill>
              </a:rPr>
              <a:t>Stream 0</a:t>
            </a:r>
          </a:p>
        </p:txBody>
      </p:sp>
      <p:sp>
        <p:nvSpPr>
          <p:cNvPr id="14350" name="TextBox 15"/>
          <p:cNvSpPr txBox="1">
            <a:spLocks noChangeArrowheads="1"/>
          </p:cNvSpPr>
          <p:nvPr/>
        </p:nvSpPr>
        <p:spPr bwMode="auto">
          <a:xfrm>
            <a:off x="4756150" y="6002338"/>
            <a:ext cx="10112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>
                <a:solidFill>
                  <a:schemeClr val="tx1"/>
                </a:solidFill>
              </a:rPr>
              <a:t>Stream 1</a:t>
            </a:r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2057400" y="1828800"/>
            <a:ext cx="1847850" cy="396875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>
                <a:solidFill>
                  <a:schemeClr val="tx1"/>
                </a:solidFill>
              </a:rPr>
              <a:t>Copy </a:t>
            </a:r>
          </a:p>
          <a:p>
            <a:pPr algn="ctr" eaLnBrk="0" hangingPunct="0"/>
            <a:r>
              <a:rPr lang="en-US">
                <a:solidFill>
                  <a:schemeClr val="tx1"/>
                </a:solidFill>
              </a:rPr>
              <a:t>Engine</a:t>
            </a:r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2286000" y="1143000"/>
            <a:ext cx="723900" cy="533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PCI UP</a:t>
            </a:r>
          </a:p>
        </p:txBody>
      </p:sp>
      <p:sp>
        <p:nvSpPr>
          <p:cNvPr id="14353" name="Rectangle 18"/>
          <p:cNvSpPr>
            <a:spLocks noChangeArrowheads="1"/>
          </p:cNvSpPr>
          <p:nvPr/>
        </p:nvSpPr>
        <p:spPr bwMode="auto">
          <a:xfrm>
            <a:off x="3009900" y="1143000"/>
            <a:ext cx="723900" cy="5334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PCI Down</a:t>
            </a:r>
          </a:p>
        </p:txBody>
      </p:sp>
      <p:sp>
        <p:nvSpPr>
          <p:cNvPr id="14354" name="Up Arrow 19"/>
          <p:cNvSpPr>
            <a:spLocks noChangeArrowheads="1"/>
          </p:cNvSpPr>
          <p:nvPr/>
        </p:nvSpPr>
        <p:spPr bwMode="auto">
          <a:xfrm>
            <a:off x="2894013" y="2649538"/>
            <a:ext cx="357187" cy="528637"/>
          </a:xfrm>
          <a:prstGeom prst="upArrow">
            <a:avLst>
              <a:gd name="adj1" fmla="val 50000"/>
              <a:gd name="adj2" fmla="val 49909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355" name="Rectangle 20"/>
          <p:cNvSpPr>
            <a:spLocks noChangeArrowheads="1"/>
          </p:cNvSpPr>
          <p:nvPr/>
        </p:nvSpPr>
        <p:spPr bwMode="auto">
          <a:xfrm>
            <a:off x="4724400" y="1827213"/>
            <a:ext cx="1758950" cy="3970337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>
                <a:solidFill>
                  <a:schemeClr val="tx1"/>
                </a:solidFill>
              </a:rPr>
              <a:t>Kernel Engine</a:t>
            </a:r>
          </a:p>
        </p:txBody>
      </p:sp>
      <p:sp>
        <p:nvSpPr>
          <p:cNvPr id="14356" name="Up Arrow 21"/>
          <p:cNvSpPr>
            <a:spLocks noChangeArrowheads="1"/>
          </p:cNvSpPr>
          <p:nvPr/>
        </p:nvSpPr>
        <p:spPr bwMode="auto">
          <a:xfrm>
            <a:off x="5429250" y="2649538"/>
            <a:ext cx="357188" cy="528637"/>
          </a:xfrm>
          <a:prstGeom prst="upArrow">
            <a:avLst>
              <a:gd name="adj1" fmla="val 50000"/>
              <a:gd name="adj2" fmla="val 49909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357" name="Up Arrow 24"/>
          <p:cNvSpPr>
            <a:spLocks noChangeArrowheads="1"/>
          </p:cNvSpPr>
          <p:nvPr/>
        </p:nvSpPr>
        <p:spPr bwMode="auto">
          <a:xfrm>
            <a:off x="2970213" y="5797550"/>
            <a:ext cx="355600" cy="528638"/>
          </a:xfrm>
          <a:prstGeom prst="upArrow">
            <a:avLst>
              <a:gd name="adj1" fmla="val 50000"/>
              <a:gd name="adj2" fmla="val 50132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358" name="Up Arrow 25"/>
          <p:cNvSpPr>
            <a:spLocks noChangeArrowheads="1"/>
          </p:cNvSpPr>
          <p:nvPr/>
        </p:nvSpPr>
        <p:spPr bwMode="auto">
          <a:xfrm>
            <a:off x="5480050" y="5797550"/>
            <a:ext cx="355600" cy="528638"/>
          </a:xfrm>
          <a:prstGeom prst="upArrow">
            <a:avLst>
              <a:gd name="adj1" fmla="val 50000"/>
              <a:gd name="adj2" fmla="val 50132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359" name="Up Arrow 26"/>
          <p:cNvSpPr>
            <a:spLocks noChangeArrowheads="1"/>
          </p:cNvSpPr>
          <p:nvPr/>
        </p:nvSpPr>
        <p:spPr bwMode="auto">
          <a:xfrm rot="2475889">
            <a:off x="3727450" y="5734050"/>
            <a:ext cx="355600" cy="631825"/>
          </a:xfrm>
          <a:prstGeom prst="upArrow">
            <a:avLst>
              <a:gd name="adj1" fmla="val 50000"/>
              <a:gd name="adj2" fmla="val 5008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360" name="Up Arrow 27"/>
          <p:cNvSpPr>
            <a:spLocks noChangeArrowheads="1"/>
          </p:cNvSpPr>
          <p:nvPr/>
        </p:nvSpPr>
        <p:spPr bwMode="auto">
          <a:xfrm rot="-2231545">
            <a:off x="4679950" y="5765800"/>
            <a:ext cx="357188" cy="619125"/>
          </a:xfrm>
          <a:prstGeom prst="upArrow">
            <a:avLst>
              <a:gd name="adj1" fmla="val 50000"/>
              <a:gd name="adj2" fmla="val 50026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361" name="TextBox 28"/>
          <p:cNvSpPr txBox="1">
            <a:spLocks noChangeArrowheads="1"/>
          </p:cNvSpPr>
          <p:nvPr/>
        </p:nvSpPr>
        <p:spPr bwMode="auto">
          <a:xfrm>
            <a:off x="2289175" y="6326188"/>
            <a:ext cx="4194175" cy="460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Operations (Kernels, MemCpys)</a:t>
            </a:r>
          </a:p>
        </p:txBody>
      </p:sp>
      <p:cxnSp>
        <p:nvCxnSpPr>
          <p:cNvPr id="14362" name="Straight Arrow Connector 3"/>
          <p:cNvCxnSpPr>
            <a:cxnSpLocks noChangeShapeType="1"/>
            <a:stCxn id="14341" idx="3"/>
          </p:cNvCxnSpPr>
          <p:nvPr/>
        </p:nvCxnSpPr>
        <p:spPr bwMode="auto">
          <a:xfrm flipV="1">
            <a:off x="3733800" y="3695700"/>
            <a:ext cx="1143000" cy="6762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3" name="Straight Arrow Connector 32"/>
          <p:cNvCxnSpPr>
            <a:cxnSpLocks noChangeShapeType="1"/>
            <a:endCxn id="14339" idx="3"/>
          </p:cNvCxnSpPr>
          <p:nvPr/>
        </p:nvCxnSpPr>
        <p:spPr bwMode="auto">
          <a:xfrm flipH="1">
            <a:off x="3733800" y="3505200"/>
            <a:ext cx="1143000" cy="1095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4" name="Straight Arrow Connector 35"/>
          <p:cNvCxnSpPr>
            <a:cxnSpLocks noChangeShapeType="1"/>
            <a:stCxn id="14344" idx="1"/>
            <a:endCxn id="14340" idx="3"/>
          </p:cNvCxnSpPr>
          <p:nvPr/>
        </p:nvCxnSpPr>
        <p:spPr bwMode="auto">
          <a:xfrm flipH="1">
            <a:off x="3733800" y="3619500"/>
            <a:ext cx="1143000" cy="3714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65" name="Rectangle 38"/>
          <p:cNvSpPr>
            <a:spLocks noChangeArrowheads="1"/>
          </p:cNvSpPr>
          <p:nvPr/>
        </p:nvSpPr>
        <p:spPr bwMode="auto">
          <a:xfrm>
            <a:off x="2289175" y="5324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C.2</a:t>
            </a:r>
          </a:p>
        </p:txBody>
      </p:sp>
      <p:cxnSp>
        <p:nvCxnSpPr>
          <p:cNvPr id="14366" name="Straight Arrow Connector 40"/>
          <p:cNvCxnSpPr>
            <a:cxnSpLocks noChangeShapeType="1"/>
            <a:stCxn id="14345" idx="1"/>
            <a:endCxn id="14342" idx="3"/>
          </p:cNvCxnSpPr>
          <p:nvPr/>
        </p:nvCxnSpPr>
        <p:spPr bwMode="auto">
          <a:xfrm flipH="1">
            <a:off x="3733800" y="3995738"/>
            <a:ext cx="1143000" cy="7572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7" name="Straight Arrow Connector 42"/>
          <p:cNvCxnSpPr>
            <a:cxnSpLocks noChangeShapeType="1"/>
            <a:stCxn id="14345" idx="1"/>
            <a:endCxn id="14343" idx="3"/>
          </p:cNvCxnSpPr>
          <p:nvPr/>
        </p:nvCxnSpPr>
        <p:spPr bwMode="auto">
          <a:xfrm flipH="1">
            <a:off x="3733800" y="3995738"/>
            <a:ext cx="1143000" cy="11382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8" name="Straight Arrow Connector 44"/>
          <p:cNvCxnSpPr>
            <a:cxnSpLocks noChangeShapeType="1"/>
            <a:stCxn id="14365" idx="3"/>
          </p:cNvCxnSpPr>
          <p:nvPr/>
        </p:nvCxnSpPr>
        <p:spPr bwMode="auto">
          <a:xfrm flipV="1">
            <a:off x="3736975" y="4114800"/>
            <a:ext cx="1139825" cy="1400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 quite the overlap we want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7923213" cy="4799012"/>
          </a:xfrm>
        </p:spPr>
        <p:txBody>
          <a:bodyPr/>
          <a:lstStyle/>
          <a:p>
            <a:r>
              <a:rPr lang="en-US" smtClean="0"/>
              <a:t>C.1 blocks A.2 and B.2 in the copy engine queue</a:t>
            </a: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798513" y="29718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A.1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1870076" y="2979738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B.1</a:t>
            </a: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5254626" y="29972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C.1</a:t>
            </a:r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5256213" y="3997325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dirty="0"/>
              <a:t>Trans A.2</a:t>
            </a:r>
          </a:p>
        </p:txBody>
      </p:sp>
      <p:sp>
        <p:nvSpPr>
          <p:cNvPr id="15368" name="Rectangle 7"/>
          <p:cNvSpPr>
            <a:spLocks noChangeArrowheads="1"/>
          </p:cNvSpPr>
          <p:nvPr/>
        </p:nvSpPr>
        <p:spPr bwMode="auto">
          <a:xfrm>
            <a:off x="3008313" y="2971800"/>
            <a:ext cx="2133600" cy="838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Comp </a:t>
            </a:r>
          </a:p>
          <a:p>
            <a:pPr eaLnBrk="0" hangingPunct="0"/>
            <a:r>
              <a:rPr lang="en-US"/>
              <a:t>C.1 = A.1 + B.1</a:t>
            </a:r>
          </a:p>
        </p:txBody>
      </p:sp>
      <p:sp>
        <p:nvSpPr>
          <p:cNvPr id="15369" name="Rectangle 8"/>
          <p:cNvSpPr>
            <a:spLocks noChangeArrowheads="1"/>
          </p:cNvSpPr>
          <p:nvPr/>
        </p:nvSpPr>
        <p:spPr bwMode="auto">
          <a:xfrm>
            <a:off x="6399213" y="3997325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B.2</a:t>
            </a:r>
          </a:p>
        </p:txBody>
      </p:sp>
      <p:sp>
        <p:nvSpPr>
          <p:cNvPr id="15370" name="Rectangle 9"/>
          <p:cNvSpPr>
            <a:spLocks noChangeArrowheads="1"/>
          </p:cNvSpPr>
          <p:nvPr/>
        </p:nvSpPr>
        <p:spPr bwMode="auto">
          <a:xfrm>
            <a:off x="7502525" y="3997325"/>
            <a:ext cx="1336675" cy="838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Comp </a:t>
            </a:r>
          </a:p>
          <a:p>
            <a:pPr eaLnBrk="0" hangingPunct="0"/>
            <a:r>
              <a:rPr lang="en-US"/>
              <a:t>C.2 = A.2 + B.2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Better Multi-Stream Host Code</a:t>
            </a:r>
            <a:br>
              <a:rPr lang="en-US" smtClean="0"/>
            </a:br>
            <a:r>
              <a:rPr lang="en-US" smtClean="0"/>
              <a:t>(Cont.)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303213" y="1295400"/>
            <a:ext cx="9070975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for (</a:t>
            </a:r>
            <a:r>
              <a:rPr lang="en-US" dirty="0" err="1">
                <a:solidFill>
                  <a:schemeClr val="tx1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=0;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&lt;n;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+=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*2) {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(d_A0, </a:t>
            </a:r>
            <a:r>
              <a:rPr lang="en-US" dirty="0" err="1">
                <a:solidFill>
                  <a:schemeClr val="tx1"/>
                </a:solidFill>
              </a:rPr>
              <a:t>h_A+i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stream0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(d_B0, </a:t>
            </a:r>
            <a:r>
              <a:rPr lang="en-US" dirty="0" err="1">
                <a:solidFill>
                  <a:schemeClr val="tx1"/>
                </a:solidFill>
              </a:rPr>
              <a:t>h_B+i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stream0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(d_A1, </a:t>
            </a:r>
            <a:r>
              <a:rPr lang="en-US" dirty="0" err="1">
                <a:solidFill>
                  <a:schemeClr val="tx1"/>
                </a:solidFill>
              </a:rPr>
              <a:t>h_A+i+SegSize</a:t>
            </a:r>
            <a:r>
              <a:rPr lang="en-US" dirty="0">
                <a:solidFill>
                  <a:schemeClr val="tx1"/>
                </a:solidFill>
              </a:rPr>
              <a:t>; </a:t>
            </a:r>
          </a:p>
          <a:p>
            <a:r>
              <a:rPr lang="en-US" dirty="0">
                <a:solidFill>
                  <a:schemeClr val="tx1"/>
                </a:solidFill>
              </a:rPr>
              <a:t>					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stream1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(d_B1, </a:t>
            </a:r>
            <a:r>
              <a:rPr lang="en-US" dirty="0" err="1">
                <a:solidFill>
                  <a:schemeClr val="tx1"/>
                </a:solidFill>
              </a:rPr>
              <a:t>h_B+i+SegSize</a:t>
            </a:r>
            <a:r>
              <a:rPr lang="en-US" dirty="0">
                <a:solidFill>
                  <a:schemeClr val="tx1"/>
                </a:solidFill>
              </a:rPr>
              <a:t>; </a:t>
            </a:r>
          </a:p>
          <a:p>
            <a:r>
              <a:rPr lang="en-US" dirty="0">
                <a:solidFill>
                  <a:schemeClr val="tx1"/>
                </a:solidFill>
              </a:rPr>
              <a:t>					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stream1</a:t>
            </a:r>
            <a:r>
              <a:rPr lang="en-US" dirty="0">
                <a:solidFill>
                  <a:schemeClr val="tx1"/>
                </a:solidFill>
              </a:rPr>
              <a:t>); 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vecAdd</a:t>
            </a:r>
            <a:r>
              <a:rPr lang="en-US" dirty="0">
                <a:solidFill>
                  <a:schemeClr val="tx1"/>
                </a:solidFill>
              </a:rPr>
              <a:t>&lt;&lt;&lt;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/256, 256, 0, </a:t>
            </a:r>
            <a:r>
              <a:rPr lang="en-US" dirty="0" smtClean="0">
                <a:solidFill>
                  <a:srgbClr val="FF0000"/>
                </a:solidFill>
              </a:rPr>
              <a:t>stream0</a:t>
            </a:r>
            <a:r>
              <a:rPr lang="en-US" dirty="0" smtClean="0">
                <a:solidFill>
                  <a:schemeClr val="tx1"/>
                </a:solidFill>
              </a:rPr>
              <a:t>&gt;&gt;&gt;(</a:t>
            </a:r>
            <a:r>
              <a:rPr lang="en-US" dirty="0">
                <a:solidFill>
                  <a:schemeClr val="tx1"/>
                </a:solidFill>
              </a:rPr>
              <a:t>d_A0, d_B0, …);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vecAdd</a:t>
            </a:r>
            <a:r>
              <a:rPr lang="en-US" dirty="0">
                <a:solidFill>
                  <a:schemeClr val="tx1"/>
                </a:solidFill>
              </a:rPr>
              <a:t>&lt;&lt;&lt;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/256, 256, 0, </a:t>
            </a:r>
            <a:r>
              <a:rPr lang="en-US" dirty="0">
                <a:solidFill>
                  <a:srgbClr val="FF0000"/>
                </a:solidFill>
              </a:rPr>
              <a:t>stream1</a:t>
            </a:r>
            <a:r>
              <a:rPr lang="en-US" dirty="0">
                <a:solidFill>
                  <a:schemeClr val="tx1"/>
                </a:solidFill>
              </a:rPr>
              <a:t>&gt;&gt;&gt;(d_A1, d_B1, …);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(d_C0, </a:t>
            </a:r>
            <a:r>
              <a:rPr lang="en-US" dirty="0" err="1">
                <a:solidFill>
                  <a:schemeClr val="tx1"/>
                </a:solidFill>
              </a:rPr>
              <a:t>h_C+I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stream0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(d_C1, </a:t>
            </a:r>
            <a:r>
              <a:rPr lang="en-US" dirty="0" err="1">
                <a:solidFill>
                  <a:schemeClr val="tx1"/>
                </a:solidFill>
              </a:rPr>
              <a:t>h_C+i+SegSize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r>
              <a:rPr lang="en-US" dirty="0">
                <a:solidFill>
                  <a:schemeClr val="tx1"/>
                </a:solidFill>
              </a:rPr>
              <a:t>					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stream1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96938" y="76200"/>
            <a:ext cx="7923212" cy="1141413"/>
          </a:xfrm>
        </p:spPr>
        <p:txBody>
          <a:bodyPr/>
          <a:lstStyle/>
          <a:p>
            <a:r>
              <a:rPr lang="en-US" smtClean="0"/>
              <a:t>A View Closer to Reality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2286000" y="3424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A.1</a:t>
            </a: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2286000" y="3800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B.1</a:t>
            </a:r>
          </a:p>
        </p:txBody>
      </p:sp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2286000" y="4181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A.2</a:t>
            </a:r>
          </a:p>
        </p:txBody>
      </p:sp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2286000" y="4562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B.2</a:t>
            </a:r>
          </a:p>
        </p:txBody>
      </p:sp>
      <p:sp>
        <p:nvSpPr>
          <p:cNvPr id="17415" name="Rectangle 8"/>
          <p:cNvSpPr>
            <a:spLocks noChangeArrowheads="1"/>
          </p:cNvSpPr>
          <p:nvPr/>
        </p:nvSpPr>
        <p:spPr bwMode="auto">
          <a:xfrm>
            <a:off x="2286000" y="4943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C.1</a:t>
            </a:r>
          </a:p>
        </p:txBody>
      </p:sp>
      <p:sp>
        <p:nvSpPr>
          <p:cNvPr id="17416" name="Rectangle 9"/>
          <p:cNvSpPr>
            <a:spLocks noChangeArrowheads="1"/>
          </p:cNvSpPr>
          <p:nvPr/>
        </p:nvSpPr>
        <p:spPr bwMode="auto">
          <a:xfrm>
            <a:off x="4876800" y="3429000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Kernel 1</a:t>
            </a:r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>
            <a:off x="4876800" y="3805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Kernel 2</a:t>
            </a:r>
          </a:p>
        </p:txBody>
      </p:sp>
      <p:sp>
        <p:nvSpPr>
          <p:cNvPr id="17418" name="Rectangle 11"/>
          <p:cNvSpPr>
            <a:spLocks noChangeArrowheads="1"/>
          </p:cNvSpPr>
          <p:nvPr/>
        </p:nvSpPr>
        <p:spPr bwMode="auto">
          <a:xfrm>
            <a:off x="4876800" y="4186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7419" name="Rectangle 12"/>
          <p:cNvSpPr>
            <a:spLocks noChangeArrowheads="1"/>
          </p:cNvSpPr>
          <p:nvPr/>
        </p:nvSpPr>
        <p:spPr bwMode="auto">
          <a:xfrm>
            <a:off x="4876800" y="4567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7420" name="Rectangle 13"/>
          <p:cNvSpPr>
            <a:spLocks noChangeArrowheads="1"/>
          </p:cNvSpPr>
          <p:nvPr/>
        </p:nvSpPr>
        <p:spPr bwMode="auto">
          <a:xfrm>
            <a:off x="4876800" y="4948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7421" name="TextBox 14"/>
          <p:cNvSpPr txBox="1">
            <a:spLocks noChangeArrowheads="1"/>
          </p:cNvSpPr>
          <p:nvPr/>
        </p:nvSpPr>
        <p:spPr bwMode="auto">
          <a:xfrm>
            <a:off x="2944813" y="6002338"/>
            <a:ext cx="1101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2000">
                <a:solidFill>
                  <a:schemeClr val="tx1"/>
                </a:solidFill>
              </a:rPr>
              <a:t>Stream 0</a:t>
            </a:r>
          </a:p>
        </p:txBody>
      </p:sp>
      <p:sp>
        <p:nvSpPr>
          <p:cNvPr id="17422" name="TextBox 15"/>
          <p:cNvSpPr txBox="1">
            <a:spLocks noChangeArrowheads="1"/>
          </p:cNvSpPr>
          <p:nvPr/>
        </p:nvSpPr>
        <p:spPr bwMode="auto">
          <a:xfrm>
            <a:off x="4756150" y="6002338"/>
            <a:ext cx="10112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>
                <a:solidFill>
                  <a:schemeClr val="tx1"/>
                </a:solidFill>
              </a:rPr>
              <a:t>Stream 1</a:t>
            </a:r>
          </a:p>
        </p:txBody>
      </p:sp>
      <p:sp>
        <p:nvSpPr>
          <p:cNvPr id="17423" name="Rectangle 16"/>
          <p:cNvSpPr>
            <a:spLocks noChangeArrowheads="1"/>
          </p:cNvSpPr>
          <p:nvPr/>
        </p:nvSpPr>
        <p:spPr bwMode="auto">
          <a:xfrm>
            <a:off x="2057400" y="1828800"/>
            <a:ext cx="1847850" cy="396875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>
                <a:solidFill>
                  <a:schemeClr val="tx1"/>
                </a:solidFill>
              </a:rPr>
              <a:t>Copy </a:t>
            </a:r>
          </a:p>
          <a:p>
            <a:pPr algn="ctr" eaLnBrk="0" hangingPunct="0"/>
            <a:r>
              <a:rPr lang="en-US">
                <a:solidFill>
                  <a:schemeClr val="tx1"/>
                </a:solidFill>
              </a:rPr>
              <a:t>Engine</a:t>
            </a:r>
          </a:p>
        </p:txBody>
      </p:sp>
      <p:sp>
        <p:nvSpPr>
          <p:cNvPr id="17424" name="Rectangle 17"/>
          <p:cNvSpPr>
            <a:spLocks noChangeArrowheads="1"/>
          </p:cNvSpPr>
          <p:nvPr/>
        </p:nvSpPr>
        <p:spPr bwMode="auto">
          <a:xfrm>
            <a:off x="2286000" y="1143000"/>
            <a:ext cx="723900" cy="533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PCI UP</a:t>
            </a:r>
          </a:p>
        </p:txBody>
      </p:sp>
      <p:sp>
        <p:nvSpPr>
          <p:cNvPr id="17425" name="Rectangle 18"/>
          <p:cNvSpPr>
            <a:spLocks noChangeArrowheads="1"/>
          </p:cNvSpPr>
          <p:nvPr/>
        </p:nvSpPr>
        <p:spPr bwMode="auto">
          <a:xfrm>
            <a:off x="3009900" y="1143000"/>
            <a:ext cx="723900" cy="5334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PCI Down</a:t>
            </a:r>
          </a:p>
        </p:txBody>
      </p:sp>
      <p:sp>
        <p:nvSpPr>
          <p:cNvPr id="17426" name="Up Arrow 19"/>
          <p:cNvSpPr>
            <a:spLocks noChangeArrowheads="1"/>
          </p:cNvSpPr>
          <p:nvPr/>
        </p:nvSpPr>
        <p:spPr bwMode="auto">
          <a:xfrm>
            <a:off x="2894013" y="2649538"/>
            <a:ext cx="357187" cy="528637"/>
          </a:xfrm>
          <a:prstGeom prst="upArrow">
            <a:avLst>
              <a:gd name="adj1" fmla="val 50000"/>
              <a:gd name="adj2" fmla="val 49909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7427" name="Rectangle 20"/>
          <p:cNvSpPr>
            <a:spLocks noChangeArrowheads="1"/>
          </p:cNvSpPr>
          <p:nvPr/>
        </p:nvSpPr>
        <p:spPr bwMode="auto">
          <a:xfrm>
            <a:off x="4724400" y="1827213"/>
            <a:ext cx="1758950" cy="3970337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>
                <a:solidFill>
                  <a:schemeClr val="tx1"/>
                </a:solidFill>
              </a:rPr>
              <a:t>Kernel Engine</a:t>
            </a:r>
          </a:p>
        </p:txBody>
      </p:sp>
      <p:sp>
        <p:nvSpPr>
          <p:cNvPr id="17428" name="Up Arrow 21"/>
          <p:cNvSpPr>
            <a:spLocks noChangeArrowheads="1"/>
          </p:cNvSpPr>
          <p:nvPr/>
        </p:nvSpPr>
        <p:spPr bwMode="auto">
          <a:xfrm>
            <a:off x="5429250" y="2649538"/>
            <a:ext cx="357188" cy="528637"/>
          </a:xfrm>
          <a:prstGeom prst="upArrow">
            <a:avLst>
              <a:gd name="adj1" fmla="val 50000"/>
              <a:gd name="adj2" fmla="val 49909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7429" name="Up Arrow 24"/>
          <p:cNvSpPr>
            <a:spLocks noChangeArrowheads="1"/>
          </p:cNvSpPr>
          <p:nvPr/>
        </p:nvSpPr>
        <p:spPr bwMode="auto">
          <a:xfrm>
            <a:off x="2970213" y="5797550"/>
            <a:ext cx="355600" cy="528638"/>
          </a:xfrm>
          <a:prstGeom prst="upArrow">
            <a:avLst>
              <a:gd name="adj1" fmla="val 50000"/>
              <a:gd name="adj2" fmla="val 50132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7430" name="Up Arrow 25"/>
          <p:cNvSpPr>
            <a:spLocks noChangeArrowheads="1"/>
          </p:cNvSpPr>
          <p:nvPr/>
        </p:nvSpPr>
        <p:spPr bwMode="auto">
          <a:xfrm>
            <a:off x="5480050" y="5797550"/>
            <a:ext cx="355600" cy="528638"/>
          </a:xfrm>
          <a:prstGeom prst="upArrow">
            <a:avLst>
              <a:gd name="adj1" fmla="val 50000"/>
              <a:gd name="adj2" fmla="val 50132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7431" name="Up Arrow 26"/>
          <p:cNvSpPr>
            <a:spLocks noChangeArrowheads="1"/>
          </p:cNvSpPr>
          <p:nvPr/>
        </p:nvSpPr>
        <p:spPr bwMode="auto">
          <a:xfrm rot="2475889">
            <a:off x="3727450" y="5734050"/>
            <a:ext cx="355600" cy="631825"/>
          </a:xfrm>
          <a:prstGeom prst="upArrow">
            <a:avLst>
              <a:gd name="adj1" fmla="val 50000"/>
              <a:gd name="adj2" fmla="val 5008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7432" name="Up Arrow 27"/>
          <p:cNvSpPr>
            <a:spLocks noChangeArrowheads="1"/>
          </p:cNvSpPr>
          <p:nvPr/>
        </p:nvSpPr>
        <p:spPr bwMode="auto">
          <a:xfrm rot="-2231545">
            <a:off x="4679950" y="5765800"/>
            <a:ext cx="357188" cy="619125"/>
          </a:xfrm>
          <a:prstGeom prst="upArrow">
            <a:avLst>
              <a:gd name="adj1" fmla="val 50000"/>
              <a:gd name="adj2" fmla="val 50026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7433" name="TextBox 28"/>
          <p:cNvSpPr txBox="1">
            <a:spLocks noChangeArrowheads="1"/>
          </p:cNvSpPr>
          <p:nvPr/>
        </p:nvSpPr>
        <p:spPr bwMode="auto">
          <a:xfrm>
            <a:off x="2289175" y="6326188"/>
            <a:ext cx="4194175" cy="460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Operations (Kernels, MemCpys)</a:t>
            </a:r>
          </a:p>
        </p:txBody>
      </p:sp>
      <p:cxnSp>
        <p:nvCxnSpPr>
          <p:cNvPr id="17434" name="Straight Arrow Connector 3"/>
          <p:cNvCxnSpPr>
            <a:cxnSpLocks noChangeShapeType="1"/>
            <a:stCxn id="17415" idx="3"/>
          </p:cNvCxnSpPr>
          <p:nvPr/>
        </p:nvCxnSpPr>
        <p:spPr bwMode="auto">
          <a:xfrm flipV="1">
            <a:off x="3733800" y="3695700"/>
            <a:ext cx="1143000" cy="14382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35" name="Straight Arrow Connector 32"/>
          <p:cNvCxnSpPr>
            <a:cxnSpLocks noChangeShapeType="1"/>
            <a:endCxn id="17411" idx="3"/>
          </p:cNvCxnSpPr>
          <p:nvPr/>
        </p:nvCxnSpPr>
        <p:spPr bwMode="auto">
          <a:xfrm flipH="1">
            <a:off x="3733800" y="3505200"/>
            <a:ext cx="1143000" cy="1095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36" name="Straight Arrow Connector 35"/>
          <p:cNvCxnSpPr>
            <a:cxnSpLocks noChangeShapeType="1"/>
            <a:stCxn id="17416" idx="1"/>
            <a:endCxn id="17412" idx="3"/>
          </p:cNvCxnSpPr>
          <p:nvPr/>
        </p:nvCxnSpPr>
        <p:spPr bwMode="auto">
          <a:xfrm flipH="1">
            <a:off x="3733800" y="3619500"/>
            <a:ext cx="1143000" cy="3714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37" name="Rectangle 38"/>
          <p:cNvSpPr>
            <a:spLocks noChangeArrowheads="1"/>
          </p:cNvSpPr>
          <p:nvPr/>
        </p:nvSpPr>
        <p:spPr bwMode="auto">
          <a:xfrm>
            <a:off x="2289175" y="5324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C.2</a:t>
            </a:r>
          </a:p>
        </p:txBody>
      </p:sp>
      <p:cxnSp>
        <p:nvCxnSpPr>
          <p:cNvPr id="17438" name="Straight Arrow Connector 40"/>
          <p:cNvCxnSpPr>
            <a:cxnSpLocks noChangeShapeType="1"/>
            <a:stCxn id="17417" idx="1"/>
          </p:cNvCxnSpPr>
          <p:nvPr/>
        </p:nvCxnSpPr>
        <p:spPr bwMode="auto">
          <a:xfrm flipH="1">
            <a:off x="3736975" y="3995738"/>
            <a:ext cx="1139825" cy="5000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39" name="Straight Arrow Connector 42"/>
          <p:cNvCxnSpPr>
            <a:cxnSpLocks noChangeShapeType="1"/>
            <a:stCxn id="17417" idx="1"/>
            <a:endCxn id="17414" idx="3"/>
          </p:cNvCxnSpPr>
          <p:nvPr/>
        </p:nvCxnSpPr>
        <p:spPr bwMode="auto">
          <a:xfrm flipH="1">
            <a:off x="3733800" y="3995738"/>
            <a:ext cx="1143000" cy="7572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40" name="Straight Arrow Connector 44"/>
          <p:cNvCxnSpPr>
            <a:cxnSpLocks noChangeShapeType="1"/>
            <a:stCxn id="17437" idx="3"/>
          </p:cNvCxnSpPr>
          <p:nvPr/>
        </p:nvCxnSpPr>
        <p:spPr bwMode="auto">
          <a:xfrm flipV="1">
            <a:off x="3736975" y="4114800"/>
            <a:ext cx="1139825" cy="1400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Overlapped (Pipelined) Timing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195388"/>
            <a:ext cx="7923213" cy="4799012"/>
          </a:xfrm>
        </p:spPr>
        <p:txBody>
          <a:bodyPr/>
          <a:lstStyle/>
          <a:p>
            <a:r>
              <a:rPr lang="en-US" smtClean="0"/>
              <a:t>Divide large vectors into segments</a:t>
            </a:r>
          </a:p>
          <a:p>
            <a:r>
              <a:rPr lang="en-US" smtClean="0"/>
              <a:t>Overlap transfer and compute of adjacent segments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38100" y="29718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A.1</a:t>
            </a: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1109663" y="2979738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B.1</a:t>
            </a:r>
          </a:p>
        </p:txBody>
      </p:sp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4494213" y="29972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C.1</a:t>
            </a:r>
          </a:p>
        </p:txBody>
      </p:sp>
      <p:sp>
        <p:nvSpPr>
          <p:cNvPr id="18439" name="Rectangle 6"/>
          <p:cNvSpPr>
            <a:spLocks noChangeArrowheads="1"/>
          </p:cNvSpPr>
          <p:nvPr/>
        </p:nvSpPr>
        <p:spPr bwMode="auto">
          <a:xfrm>
            <a:off x="2247900" y="40005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A.2</a:t>
            </a:r>
          </a:p>
        </p:txBody>
      </p:sp>
      <p:sp>
        <p:nvSpPr>
          <p:cNvPr id="18440" name="Rectangle 7"/>
          <p:cNvSpPr>
            <a:spLocks noChangeArrowheads="1"/>
          </p:cNvSpPr>
          <p:nvPr/>
        </p:nvSpPr>
        <p:spPr bwMode="auto">
          <a:xfrm>
            <a:off x="2247900" y="2971800"/>
            <a:ext cx="2133600" cy="838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Comp </a:t>
            </a:r>
          </a:p>
          <a:p>
            <a:pPr eaLnBrk="0" hangingPunct="0"/>
            <a:r>
              <a:rPr lang="en-US"/>
              <a:t>C.1 = A.1 + B.1</a:t>
            </a:r>
          </a:p>
        </p:txBody>
      </p:sp>
      <p:sp>
        <p:nvSpPr>
          <p:cNvPr id="18441" name="Rectangle 8"/>
          <p:cNvSpPr>
            <a:spLocks noChangeArrowheads="1"/>
          </p:cNvSpPr>
          <p:nvPr/>
        </p:nvSpPr>
        <p:spPr bwMode="auto">
          <a:xfrm>
            <a:off x="3390900" y="40005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B.2</a:t>
            </a:r>
          </a:p>
        </p:txBody>
      </p:sp>
      <p:sp>
        <p:nvSpPr>
          <p:cNvPr id="18442" name="Rectangle 9"/>
          <p:cNvSpPr>
            <a:spLocks noChangeArrowheads="1"/>
          </p:cNvSpPr>
          <p:nvPr/>
        </p:nvSpPr>
        <p:spPr bwMode="auto">
          <a:xfrm>
            <a:off x="4494213" y="4000500"/>
            <a:ext cx="2133600" cy="838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Comp </a:t>
            </a:r>
          </a:p>
          <a:p>
            <a:pPr eaLnBrk="0" hangingPunct="0"/>
            <a:r>
              <a:rPr lang="en-US"/>
              <a:t>C.2 = A.2 + B.2</a:t>
            </a:r>
          </a:p>
        </p:txBody>
      </p:sp>
      <p:sp>
        <p:nvSpPr>
          <p:cNvPr id="18443" name="Rectangle 10"/>
          <p:cNvSpPr>
            <a:spLocks noChangeArrowheads="1"/>
          </p:cNvSpPr>
          <p:nvPr/>
        </p:nvSpPr>
        <p:spPr bwMode="auto">
          <a:xfrm>
            <a:off x="4494213" y="49911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A.3</a:t>
            </a:r>
          </a:p>
        </p:txBody>
      </p:sp>
      <p:sp>
        <p:nvSpPr>
          <p:cNvPr id="18444" name="Rectangle 11"/>
          <p:cNvSpPr>
            <a:spLocks noChangeArrowheads="1"/>
          </p:cNvSpPr>
          <p:nvPr/>
        </p:nvSpPr>
        <p:spPr bwMode="auto">
          <a:xfrm>
            <a:off x="5616575" y="49911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B.3</a:t>
            </a:r>
          </a:p>
        </p:txBody>
      </p:sp>
      <p:sp>
        <p:nvSpPr>
          <p:cNvPr id="18445" name="Rectangle 12"/>
          <p:cNvSpPr>
            <a:spLocks noChangeArrowheads="1"/>
          </p:cNvSpPr>
          <p:nvPr/>
        </p:nvSpPr>
        <p:spPr bwMode="auto">
          <a:xfrm>
            <a:off x="6743700" y="40005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C.2</a:t>
            </a:r>
          </a:p>
        </p:txBody>
      </p:sp>
      <p:sp>
        <p:nvSpPr>
          <p:cNvPr id="18446" name="Rectangle 13"/>
          <p:cNvSpPr>
            <a:spLocks noChangeArrowheads="1"/>
          </p:cNvSpPr>
          <p:nvPr/>
        </p:nvSpPr>
        <p:spPr bwMode="auto">
          <a:xfrm>
            <a:off x="6743700" y="4991100"/>
            <a:ext cx="2133600" cy="838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Comp </a:t>
            </a:r>
          </a:p>
          <a:p>
            <a:pPr eaLnBrk="0" hangingPunct="0"/>
            <a:r>
              <a:rPr lang="en-US"/>
              <a:t>C.3 = A.3 + B.3</a:t>
            </a:r>
          </a:p>
        </p:txBody>
      </p:sp>
      <p:sp>
        <p:nvSpPr>
          <p:cNvPr id="18447" name="Rectangle 14"/>
          <p:cNvSpPr>
            <a:spLocks noChangeArrowheads="1"/>
          </p:cNvSpPr>
          <p:nvPr/>
        </p:nvSpPr>
        <p:spPr bwMode="auto">
          <a:xfrm>
            <a:off x="6743700" y="5995988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A.4</a:t>
            </a:r>
          </a:p>
        </p:txBody>
      </p:sp>
      <p:sp>
        <p:nvSpPr>
          <p:cNvPr id="18448" name="Rectangle 15"/>
          <p:cNvSpPr>
            <a:spLocks noChangeArrowheads="1"/>
          </p:cNvSpPr>
          <p:nvPr/>
        </p:nvSpPr>
        <p:spPr bwMode="auto">
          <a:xfrm>
            <a:off x="7840663" y="600075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B.4</a:t>
            </a:r>
          </a:p>
        </p:txBody>
      </p:sp>
      <p:sp>
        <p:nvSpPr>
          <p:cNvPr id="18449" name="Rectangle 16"/>
          <p:cNvSpPr>
            <a:spLocks noChangeArrowheads="1"/>
          </p:cNvSpPr>
          <p:nvPr/>
        </p:nvSpPr>
        <p:spPr bwMode="auto">
          <a:xfrm>
            <a:off x="4424363" y="2743200"/>
            <a:ext cx="2203450" cy="35052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8450" name="Rectangle 17"/>
          <p:cNvSpPr>
            <a:spLocks noChangeArrowheads="1"/>
          </p:cNvSpPr>
          <p:nvPr/>
        </p:nvSpPr>
        <p:spPr bwMode="auto">
          <a:xfrm>
            <a:off x="6743700" y="4000500"/>
            <a:ext cx="2193925" cy="28575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multiple real queues for each engine</a:t>
            </a:r>
          </a:p>
          <a:p>
            <a:r>
              <a:rPr lang="en-US" dirty="0" smtClean="0"/>
              <a:t>Allow much more concurrency by allowing some streams to make progress for an engine while others are blocked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500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Title 1"/>
          <p:cNvSpPr>
            <a:spLocks noGrp="1"/>
          </p:cNvSpPr>
          <p:nvPr>
            <p:ph type="title"/>
          </p:nvPr>
        </p:nvSpPr>
        <p:spPr>
          <a:xfrm>
            <a:off x="464344" y="261408"/>
            <a:ext cx="7670271" cy="656584"/>
          </a:xfrm>
        </p:spPr>
        <p:txBody>
          <a:bodyPr/>
          <a:lstStyle/>
          <a:p>
            <a:pPr eaLnBrk="1" hangingPunct="1"/>
            <a:r>
              <a:rPr lang="en-US" dirty="0" smtClean="0"/>
              <a:t>Fermi (and older) Concurrency</a:t>
            </a:r>
          </a:p>
        </p:txBody>
      </p:sp>
      <p:sp>
        <p:nvSpPr>
          <p:cNvPr id="35846" name="Content Placeholder 2"/>
          <p:cNvSpPr>
            <a:spLocks noGrp="1"/>
          </p:cNvSpPr>
          <p:nvPr>
            <p:ph idx="1"/>
          </p:nvPr>
        </p:nvSpPr>
        <p:spPr>
          <a:xfrm>
            <a:off x="750094" y="4648200"/>
            <a:ext cx="7631907" cy="1930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olidFill>
                  <a:srgbClr val="73B900"/>
                </a:solidFill>
              </a:rPr>
              <a:t>Fermi allows 16-way concurrency</a:t>
            </a:r>
          </a:p>
          <a:p>
            <a:pPr lvl="1"/>
            <a:r>
              <a:rPr lang="en-US" sz="1800" smtClean="0"/>
              <a:t>Up to 16 grids can run at once</a:t>
            </a:r>
          </a:p>
          <a:p>
            <a:pPr lvl="1"/>
            <a:r>
              <a:rPr lang="en-US" sz="1800" smtClean="0"/>
              <a:t>But CUDA streams multiplex into a single queue</a:t>
            </a:r>
          </a:p>
          <a:p>
            <a:pPr lvl="1"/>
            <a:r>
              <a:rPr lang="en-US" sz="1800" smtClean="0"/>
              <a:t>Overlap only at stream edges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6571986" y="1630890"/>
            <a:ext cx="1810014" cy="2523068"/>
            <a:chOff x="6324600" y="1581150"/>
            <a:chExt cx="1810014" cy="1892301"/>
          </a:xfrm>
        </p:grpSpPr>
        <p:sp>
          <p:nvSpPr>
            <p:cNvPr id="6" name="Rounded Rectangle 5"/>
            <p:cNvSpPr/>
            <p:nvPr/>
          </p:nvSpPr>
          <p:spPr>
            <a:xfrm>
              <a:off x="6324600" y="2296607"/>
              <a:ext cx="1796785" cy="477441"/>
            </a:xfrm>
            <a:prstGeom prst="roundRect">
              <a:avLst/>
            </a:prstGeom>
            <a:solidFill>
              <a:srgbClr val="002060"/>
            </a:solidFill>
            <a:ln>
              <a:solidFill>
                <a:srgbClr val="73B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197" tIns="38098" rIns="76197" bIns="38098" anchor="ctr"/>
            <a:lstStyle/>
            <a:p>
              <a:pPr algn="ctr">
                <a:defRPr/>
              </a:pPr>
              <a:r>
                <a:rPr lang="en-US" sz="1400" smtClean="0"/>
                <a:t>P -- Q -- R</a:t>
              </a:r>
              <a:endParaRPr lang="en-US" sz="140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6324600" y="1581150"/>
              <a:ext cx="1796785" cy="477442"/>
            </a:xfrm>
            <a:prstGeom prst="roundRect">
              <a:avLst/>
            </a:prstGeom>
            <a:solidFill>
              <a:srgbClr val="002060"/>
            </a:solidFill>
            <a:ln>
              <a:solidFill>
                <a:srgbClr val="73B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197" tIns="38098" rIns="76197" bIns="38098" anchor="ctr"/>
            <a:lstStyle/>
            <a:p>
              <a:pPr algn="ctr">
                <a:defRPr/>
              </a:pPr>
              <a:r>
                <a:rPr lang="en-US" sz="1400" smtClean="0"/>
                <a:t>A -- B -- C</a:t>
              </a:r>
              <a:endParaRPr lang="en-US" sz="140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6337829" y="2996010"/>
              <a:ext cx="1796785" cy="477441"/>
            </a:xfrm>
            <a:prstGeom prst="roundRect">
              <a:avLst/>
            </a:prstGeom>
            <a:solidFill>
              <a:srgbClr val="002060"/>
            </a:solidFill>
            <a:ln>
              <a:solidFill>
                <a:srgbClr val="73B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76197" tIns="38098" rIns="76197" bIns="38098" anchor="ctr"/>
            <a:lstStyle/>
            <a:p>
              <a:pPr algn="ctr">
                <a:defRPr/>
              </a:pPr>
              <a:r>
                <a:rPr lang="en-US" sz="1400" smtClean="0"/>
                <a:t>X -- Y</a:t>
              </a:r>
              <a:r>
                <a:rPr lang="en-US" sz="1400"/>
                <a:t> </a:t>
              </a:r>
              <a:r>
                <a:rPr lang="en-US" sz="1400" smtClean="0"/>
                <a:t>-- Z</a:t>
              </a:r>
              <a:endParaRPr lang="en-US" sz="140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135849" y="2267479"/>
            <a:ext cx="567457" cy="215440"/>
          </a:xfrm>
          <a:prstGeom prst="rect">
            <a:avLst/>
          </a:prstGeom>
          <a:noFill/>
        </p:spPr>
        <p:txBody>
          <a:bodyPr wrap="none" lIns="76197" tIns="38098" rIns="76197" bIns="38098">
            <a:spAutoFit/>
          </a:bodyPr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Stream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35848" y="3238446"/>
            <a:ext cx="567457" cy="215440"/>
          </a:xfrm>
          <a:prstGeom prst="rect">
            <a:avLst/>
          </a:prstGeom>
          <a:noFill/>
        </p:spPr>
        <p:txBody>
          <a:bodyPr wrap="none" lIns="76197" tIns="38098" rIns="76197" bIns="38098">
            <a:spAutoFit/>
          </a:bodyPr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Stream 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135851" y="4153957"/>
            <a:ext cx="567457" cy="215440"/>
          </a:xfrm>
          <a:prstGeom prst="rect">
            <a:avLst/>
          </a:prstGeom>
          <a:noFill/>
        </p:spPr>
        <p:txBody>
          <a:bodyPr wrap="none" lIns="76197" tIns="38098" rIns="76197" bIns="38098">
            <a:spAutoFit/>
          </a:bodyPr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Stream 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13930" y="3547779"/>
            <a:ext cx="1231100" cy="215440"/>
          </a:xfrm>
          <a:prstGeom prst="rect">
            <a:avLst/>
          </a:prstGeom>
          <a:noFill/>
        </p:spPr>
        <p:txBody>
          <a:bodyPr wrap="none" lIns="76197" tIns="38098" rIns="76197" bIns="38098">
            <a:spAutoFit/>
          </a:bodyPr>
          <a:lstStyle/>
          <a:p>
            <a:pPr algn="ctr">
              <a:defRPr/>
            </a:pPr>
            <a:r>
              <a:rPr lang="en-US" sz="900"/>
              <a:t>Hardware Work Queue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711729" y="2499499"/>
            <a:ext cx="4445000" cy="846667"/>
            <a:chOff x="464343" y="2361009"/>
            <a:chExt cx="4445000" cy="635000"/>
          </a:xfrm>
        </p:grpSpPr>
        <p:sp>
          <p:nvSpPr>
            <p:cNvPr id="22" name="Left Arrow 21"/>
            <p:cNvSpPr/>
            <p:nvPr/>
          </p:nvSpPr>
          <p:spPr>
            <a:xfrm>
              <a:off x="464343" y="2535328"/>
              <a:ext cx="4445000" cy="317500"/>
            </a:xfrm>
            <a:prstGeom prst="leftArrow">
              <a:avLst/>
            </a:prstGeom>
            <a:gradFill>
              <a:gsLst>
                <a:gs pos="50000">
                  <a:srgbClr val="002060"/>
                </a:gs>
                <a:gs pos="99000">
                  <a:schemeClr val="bg1">
                    <a:alpha val="0"/>
                  </a:scheme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197" tIns="38098" rIns="76197" bIns="38098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54843" y="2361009"/>
              <a:ext cx="4254500" cy="635000"/>
            </a:xfrm>
            <a:prstGeom prst="rect">
              <a:avLst/>
            </a:prstGeom>
            <a:gradFill flip="none" rotWithShape="1">
              <a:gsLst>
                <a:gs pos="1000">
                  <a:schemeClr val="bg1">
                    <a:alpha val="0"/>
                  </a:schemeClr>
                </a:gs>
                <a:gs pos="50000">
                  <a:srgbClr val="002060"/>
                </a:gs>
                <a:gs pos="99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197" tIns="38098" rIns="76197" bIns="38098"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654843" y="2361009"/>
              <a:ext cx="4254500" cy="0"/>
            </a:xfrm>
            <a:prstGeom prst="line">
              <a:avLst/>
            </a:prstGeom>
            <a:ln>
              <a:solidFill>
                <a:srgbClr val="73B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654843" y="2996009"/>
              <a:ext cx="4254500" cy="0"/>
            </a:xfrm>
            <a:prstGeom prst="line">
              <a:avLst/>
            </a:prstGeom>
            <a:ln>
              <a:solidFill>
                <a:srgbClr val="73B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857" name="TextBox 16"/>
            <p:cNvSpPr txBox="1">
              <a:spLocks noChangeArrowheads="1"/>
            </p:cNvSpPr>
            <p:nvPr/>
          </p:nvSpPr>
          <p:spPr bwMode="auto">
            <a:xfrm>
              <a:off x="654843" y="2531665"/>
              <a:ext cx="4254500" cy="253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6197" tIns="38098" rIns="76197" bIns="38098">
              <a:spAutoFit/>
            </a:bodyPr>
            <a:lstStyle/>
            <a:p>
              <a:pPr algn="ctr"/>
              <a:r>
                <a:rPr lang="en-US" sz="1700"/>
                <a:t>A--B--C     P--Q--R     X--Y--Z</a:t>
              </a:r>
            </a:p>
          </p:txBody>
        </p:sp>
        <p:sp>
          <p:nvSpPr>
            <p:cNvPr id="20" name="Oval 19"/>
            <p:cNvSpPr/>
            <p:nvPr/>
          </p:nvSpPr>
          <p:spPr>
            <a:xfrm>
              <a:off x="1924843" y="2515790"/>
              <a:ext cx="698500" cy="381000"/>
            </a:xfrm>
            <a:prstGeom prst="ellipse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197" tIns="38098" rIns="76197" bIns="38098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2964656" y="2515790"/>
              <a:ext cx="698500" cy="381000"/>
            </a:xfrm>
            <a:prstGeom prst="ellipse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197" tIns="38098" rIns="76197" bIns="38098" anchor="ctr"/>
            <a:lstStyle/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30" name="Curved Connector 29"/>
          <p:cNvCxnSpPr/>
          <p:nvPr/>
        </p:nvCxnSpPr>
        <p:spPr>
          <a:xfrm rot="10800000" flipV="1">
            <a:off x="5169964" y="1959220"/>
            <a:ext cx="1271081" cy="752331"/>
          </a:xfrm>
          <a:prstGeom prst="curvedConnector3">
            <a:avLst>
              <a:gd name="adj1" fmla="val 50000"/>
            </a:avLst>
          </a:prstGeom>
          <a:ln w="44450">
            <a:solidFill>
              <a:srgbClr val="73B900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31"/>
          <p:cNvCxnSpPr/>
          <p:nvPr/>
        </p:nvCxnSpPr>
        <p:spPr>
          <a:xfrm rot="10800000">
            <a:off x="5169964" y="3134884"/>
            <a:ext cx="1282962" cy="710816"/>
          </a:xfrm>
          <a:prstGeom prst="curvedConnector3">
            <a:avLst>
              <a:gd name="adj1" fmla="val 50000"/>
            </a:avLst>
          </a:prstGeom>
          <a:ln w="44450">
            <a:solidFill>
              <a:srgbClr val="73B900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5169964" y="2921000"/>
            <a:ext cx="1271080" cy="0"/>
          </a:xfrm>
          <a:prstGeom prst="straightConnector1">
            <a:avLst/>
          </a:prstGeom>
          <a:ln w="38100">
            <a:solidFill>
              <a:srgbClr val="73B9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296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To learn more advanced features of the CUDA APIs for data transfer and kernel launch </a:t>
            </a:r>
          </a:p>
          <a:p>
            <a:pPr lvl="1" eaLnBrk="1" hangingPunct="1"/>
            <a:r>
              <a:rPr lang="en-US" sz="2400" dirty="0" smtClean="0"/>
              <a:t>Task parallelism for overlapping data transfer with kernel computation</a:t>
            </a:r>
          </a:p>
          <a:p>
            <a:pPr lvl="1" eaLnBrk="1" hangingPunct="1"/>
            <a:r>
              <a:rPr lang="en-US" sz="2400" dirty="0" smtClean="0"/>
              <a:t>CUDA streams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Kepler Improved Concurrency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571986" y="2584833"/>
            <a:ext cx="1796785" cy="636588"/>
          </a:xfrm>
          <a:prstGeom prst="roundRect">
            <a:avLst/>
          </a:prstGeom>
          <a:solidFill>
            <a:srgbClr val="002060"/>
          </a:solidFill>
          <a:ln>
            <a:solidFill>
              <a:srgbClr val="73B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7" tIns="38098" rIns="76197" bIns="38098" anchor="ctr"/>
          <a:lstStyle/>
          <a:p>
            <a:pPr algn="ctr">
              <a:defRPr/>
            </a:pPr>
            <a:r>
              <a:rPr lang="en-US" sz="1400" smtClean="0"/>
              <a:t>P -- Q -- R</a:t>
            </a:r>
            <a:endParaRPr lang="en-US" sz="1400"/>
          </a:p>
        </p:txBody>
      </p:sp>
      <p:sp>
        <p:nvSpPr>
          <p:cNvPr id="5" name="Rounded Rectangle 4"/>
          <p:cNvSpPr/>
          <p:nvPr/>
        </p:nvSpPr>
        <p:spPr>
          <a:xfrm>
            <a:off x="6571986" y="1630890"/>
            <a:ext cx="1796785" cy="636589"/>
          </a:xfrm>
          <a:prstGeom prst="roundRect">
            <a:avLst/>
          </a:prstGeom>
          <a:solidFill>
            <a:srgbClr val="002060"/>
          </a:solidFill>
          <a:ln>
            <a:solidFill>
              <a:srgbClr val="73B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7" tIns="38098" rIns="76197" bIns="38098" anchor="ctr"/>
          <a:lstStyle/>
          <a:p>
            <a:pPr algn="ctr">
              <a:defRPr/>
            </a:pPr>
            <a:r>
              <a:rPr lang="en-US" sz="1400" smtClean="0"/>
              <a:t>A -- B -- C</a:t>
            </a:r>
            <a:endParaRPr lang="en-US" sz="1400"/>
          </a:p>
        </p:txBody>
      </p:sp>
      <p:sp>
        <p:nvSpPr>
          <p:cNvPr id="7" name="Rounded Rectangle 6"/>
          <p:cNvSpPr/>
          <p:nvPr/>
        </p:nvSpPr>
        <p:spPr>
          <a:xfrm>
            <a:off x="6585216" y="3517370"/>
            <a:ext cx="1796785" cy="636588"/>
          </a:xfrm>
          <a:prstGeom prst="roundRect">
            <a:avLst/>
          </a:prstGeom>
          <a:solidFill>
            <a:srgbClr val="002060"/>
          </a:solidFill>
          <a:ln>
            <a:solidFill>
              <a:srgbClr val="73B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76197" tIns="38098" rIns="76197" bIns="38098" anchor="ctr"/>
          <a:lstStyle/>
          <a:p>
            <a:pPr algn="ctr">
              <a:defRPr/>
            </a:pPr>
            <a:r>
              <a:rPr lang="en-US" sz="1400" smtClean="0"/>
              <a:t>X -- Y</a:t>
            </a:r>
            <a:r>
              <a:rPr lang="en-US" sz="1400"/>
              <a:t> </a:t>
            </a:r>
            <a:r>
              <a:rPr lang="en-US" sz="1400" smtClean="0"/>
              <a:t>-- Z</a:t>
            </a:r>
            <a:endParaRPr lang="en-US" sz="1400"/>
          </a:p>
        </p:txBody>
      </p:sp>
      <p:sp>
        <p:nvSpPr>
          <p:cNvPr id="13" name="TextBox 12"/>
          <p:cNvSpPr txBox="1"/>
          <p:nvPr/>
        </p:nvSpPr>
        <p:spPr>
          <a:xfrm>
            <a:off x="7135849" y="2267479"/>
            <a:ext cx="567457" cy="215440"/>
          </a:xfrm>
          <a:prstGeom prst="rect">
            <a:avLst/>
          </a:prstGeom>
          <a:noFill/>
        </p:spPr>
        <p:txBody>
          <a:bodyPr wrap="none" lIns="76197" tIns="38098" rIns="76197" bIns="38098">
            <a:spAutoFit/>
          </a:bodyPr>
          <a:lstStyle/>
          <a:p>
            <a:pPr algn="ctr">
              <a:defRPr/>
            </a:pPr>
            <a:r>
              <a:rPr lang="en-US" sz="900">
                <a:solidFill>
                  <a:schemeClr val="tx1"/>
                </a:solidFill>
              </a:rPr>
              <a:t>Stream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35849" y="3226327"/>
            <a:ext cx="567457" cy="215440"/>
          </a:xfrm>
          <a:prstGeom prst="rect">
            <a:avLst/>
          </a:prstGeom>
          <a:noFill/>
        </p:spPr>
        <p:txBody>
          <a:bodyPr wrap="none" lIns="76197" tIns="38098" rIns="76197" bIns="38098">
            <a:spAutoFit/>
          </a:bodyPr>
          <a:lstStyle/>
          <a:p>
            <a:pPr algn="ctr">
              <a:defRPr/>
            </a:pPr>
            <a:r>
              <a:rPr lang="en-US" sz="900">
                <a:solidFill>
                  <a:schemeClr val="tx1"/>
                </a:solidFill>
              </a:rPr>
              <a:t>Stream 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135851" y="4153957"/>
            <a:ext cx="567457" cy="215440"/>
          </a:xfrm>
          <a:prstGeom prst="rect">
            <a:avLst/>
          </a:prstGeom>
          <a:noFill/>
        </p:spPr>
        <p:txBody>
          <a:bodyPr wrap="none" lIns="76197" tIns="38098" rIns="76197" bIns="38098">
            <a:spAutoFit/>
          </a:bodyPr>
          <a:lstStyle/>
          <a:p>
            <a:pPr algn="ctr">
              <a:defRPr/>
            </a:pPr>
            <a:r>
              <a:rPr lang="en-US" sz="900">
                <a:solidFill>
                  <a:schemeClr val="tx1"/>
                </a:solidFill>
              </a:rPr>
              <a:t>Stream 3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5169964" y="2897499"/>
            <a:ext cx="1271080" cy="0"/>
          </a:xfrm>
          <a:prstGeom prst="straightConnector1">
            <a:avLst/>
          </a:prstGeom>
          <a:ln w="38100">
            <a:solidFill>
              <a:srgbClr val="73B9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930242" y="3937000"/>
            <a:ext cx="1702383" cy="215440"/>
          </a:xfrm>
          <a:prstGeom prst="rect">
            <a:avLst/>
          </a:prstGeom>
          <a:noFill/>
        </p:spPr>
        <p:txBody>
          <a:bodyPr wrap="none" lIns="76197" tIns="38098" rIns="76197" bIns="38098">
            <a:spAutoFit/>
          </a:bodyPr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Multiple Hardware Work Queues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464343" y="1878049"/>
            <a:ext cx="4445000" cy="460376"/>
            <a:chOff x="464343" y="1397195"/>
            <a:chExt cx="4445000" cy="345282"/>
          </a:xfrm>
        </p:grpSpPr>
        <p:sp>
          <p:nvSpPr>
            <p:cNvPr id="24" name="Left Arrow 23"/>
            <p:cNvSpPr/>
            <p:nvPr/>
          </p:nvSpPr>
          <p:spPr>
            <a:xfrm>
              <a:off x="464343" y="1504657"/>
              <a:ext cx="4445000" cy="170962"/>
            </a:xfrm>
            <a:prstGeom prst="leftArrow">
              <a:avLst/>
            </a:prstGeom>
            <a:gradFill>
              <a:gsLst>
                <a:gs pos="50000">
                  <a:srgbClr val="002060"/>
                </a:gs>
                <a:gs pos="99000">
                  <a:schemeClr val="bg1">
                    <a:alpha val="0"/>
                  </a:scheme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197" tIns="38098" rIns="76197" bIns="38098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54843" y="1397195"/>
              <a:ext cx="4254500" cy="345282"/>
            </a:xfrm>
            <a:prstGeom prst="rect">
              <a:avLst/>
            </a:prstGeom>
            <a:gradFill flip="none" rotWithShape="1">
              <a:gsLst>
                <a:gs pos="1000">
                  <a:schemeClr val="bg1">
                    <a:alpha val="0"/>
                  </a:schemeClr>
                </a:gs>
                <a:gs pos="50000">
                  <a:srgbClr val="002060"/>
                </a:gs>
                <a:gs pos="99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197" tIns="38098" rIns="76197" bIns="38098"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654843" y="1397195"/>
              <a:ext cx="4254500" cy="0"/>
            </a:xfrm>
            <a:prstGeom prst="line">
              <a:avLst/>
            </a:prstGeom>
            <a:ln>
              <a:solidFill>
                <a:srgbClr val="73B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654843" y="1742477"/>
              <a:ext cx="4254500" cy="0"/>
            </a:xfrm>
            <a:prstGeom prst="line">
              <a:avLst/>
            </a:prstGeom>
            <a:ln>
              <a:solidFill>
                <a:srgbClr val="73B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13"/>
            <p:cNvSpPr txBox="1">
              <a:spLocks noChangeArrowheads="1"/>
            </p:cNvSpPr>
            <p:nvPr/>
          </p:nvSpPr>
          <p:spPr bwMode="auto">
            <a:xfrm>
              <a:off x="654843" y="1409102"/>
              <a:ext cx="4254500" cy="253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6197" tIns="38098" rIns="76197" bIns="38098">
              <a:spAutoFit/>
            </a:bodyPr>
            <a:lstStyle/>
            <a:p>
              <a:pPr algn="ctr"/>
              <a:r>
                <a:rPr lang="en-US" sz="1700"/>
                <a:t>A--B--C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64343" y="2663859"/>
            <a:ext cx="4445000" cy="460376"/>
            <a:chOff x="464343" y="2004414"/>
            <a:chExt cx="4445000" cy="345282"/>
          </a:xfrm>
        </p:grpSpPr>
        <p:sp>
          <p:nvSpPr>
            <p:cNvPr id="23" name="Left Arrow 22"/>
            <p:cNvSpPr/>
            <p:nvPr/>
          </p:nvSpPr>
          <p:spPr>
            <a:xfrm>
              <a:off x="464343" y="2115233"/>
              <a:ext cx="4445000" cy="170962"/>
            </a:xfrm>
            <a:prstGeom prst="leftArrow">
              <a:avLst/>
            </a:prstGeom>
            <a:gradFill>
              <a:gsLst>
                <a:gs pos="50000">
                  <a:srgbClr val="002060"/>
                </a:gs>
                <a:gs pos="99000">
                  <a:schemeClr val="bg1">
                    <a:alpha val="0"/>
                  </a:scheme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197" tIns="38098" rIns="76197" bIns="38098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54843" y="2004415"/>
              <a:ext cx="4254500" cy="345281"/>
            </a:xfrm>
            <a:prstGeom prst="rect">
              <a:avLst/>
            </a:prstGeom>
            <a:gradFill flip="none" rotWithShape="1">
              <a:gsLst>
                <a:gs pos="1000">
                  <a:schemeClr val="bg1">
                    <a:alpha val="0"/>
                  </a:schemeClr>
                </a:gs>
                <a:gs pos="50000">
                  <a:srgbClr val="002060"/>
                </a:gs>
                <a:gs pos="99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197" tIns="38098" rIns="76197" bIns="38098"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654843" y="2004414"/>
              <a:ext cx="4254500" cy="0"/>
            </a:xfrm>
            <a:prstGeom prst="line">
              <a:avLst/>
            </a:prstGeom>
            <a:ln>
              <a:solidFill>
                <a:srgbClr val="73B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54843" y="2349695"/>
              <a:ext cx="4254500" cy="0"/>
            </a:xfrm>
            <a:prstGeom prst="line">
              <a:avLst/>
            </a:prstGeom>
            <a:ln>
              <a:solidFill>
                <a:srgbClr val="73B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20"/>
            <p:cNvSpPr txBox="1">
              <a:spLocks noChangeArrowheads="1"/>
            </p:cNvSpPr>
            <p:nvPr/>
          </p:nvSpPr>
          <p:spPr bwMode="auto">
            <a:xfrm>
              <a:off x="654843" y="2016320"/>
              <a:ext cx="4254500" cy="253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6197" tIns="38098" rIns="76197" bIns="38098">
              <a:spAutoFit/>
            </a:bodyPr>
            <a:lstStyle/>
            <a:p>
              <a:pPr algn="ctr"/>
              <a:r>
                <a:rPr lang="en-US" sz="1700"/>
                <a:t>P--Q--R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64343" y="3449671"/>
            <a:ext cx="4445000" cy="460376"/>
            <a:chOff x="464343" y="2575914"/>
            <a:chExt cx="4445000" cy="345282"/>
          </a:xfrm>
        </p:grpSpPr>
        <p:sp>
          <p:nvSpPr>
            <p:cNvPr id="25" name="Left Arrow 24"/>
            <p:cNvSpPr/>
            <p:nvPr/>
          </p:nvSpPr>
          <p:spPr>
            <a:xfrm>
              <a:off x="464343" y="2667195"/>
              <a:ext cx="4445000" cy="170962"/>
            </a:xfrm>
            <a:prstGeom prst="leftArrow">
              <a:avLst/>
            </a:prstGeom>
            <a:gradFill>
              <a:gsLst>
                <a:gs pos="50000">
                  <a:srgbClr val="002060"/>
                </a:gs>
                <a:gs pos="99000">
                  <a:schemeClr val="bg1">
                    <a:alpha val="0"/>
                  </a:scheme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197" tIns="38098" rIns="76197" bIns="38098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54843" y="2575915"/>
              <a:ext cx="4254500" cy="345281"/>
            </a:xfrm>
            <a:prstGeom prst="rect">
              <a:avLst/>
            </a:prstGeom>
            <a:gradFill flip="none" rotWithShape="1">
              <a:gsLst>
                <a:gs pos="1000">
                  <a:schemeClr val="bg1">
                    <a:alpha val="0"/>
                  </a:schemeClr>
                </a:gs>
                <a:gs pos="50000">
                  <a:srgbClr val="002060"/>
                </a:gs>
                <a:gs pos="99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197" tIns="38098" rIns="76197" bIns="38098"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654843" y="2575914"/>
              <a:ext cx="4254500" cy="0"/>
            </a:xfrm>
            <a:prstGeom prst="line">
              <a:avLst/>
            </a:prstGeom>
            <a:ln>
              <a:solidFill>
                <a:srgbClr val="73B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654843" y="2921195"/>
              <a:ext cx="4254500" cy="0"/>
            </a:xfrm>
            <a:prstGeom prst="line">
              <a:avLst/>
            </a:prstGeom>
            <a:ln>
              <a:solidFill>
                <a:srgbClr val="73B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24"/>
            <p:cNvSpPr txBox="1">
              <a:spLocks noChangeArrowheads="1"/>
            </p:cNvSpPr>
            <p:nvPr/>
          </p:nvSpPr>
          <p:spPr bwMode="auto">
            <a:xfrm>
              <a:off x="654843" y="2587820"/>
              <a:ext cx="4254500" cy="253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6197" tIns="38098" rIns="76197" bIns="38098">
              <a:spAutoFit/>
            </a:bodyPr>
            <a:lstStyle/>
            <a:p>
              <a:pPr algn="ctr"/>
              <a:r>
                <a:rPr lang="en-US" sz="1700"/>
                <a:t>X--Y--Z</a:t>
              </a:r>
            </a:p>
          </p:txBody>
        </p:sp>
      </p:grpSp>
      <p:cxnSp>
        <p:nvCxnSpPr>
          <p:cNvPr id="56" name="Straight Arrow Connector 55"/>
          <p:cNvCxnSpPr/>
          <p:nvPr/>
        </p:nvCxnSpPr>
        <p:spPr>
          <a:xfrm flipH="1">
            <a:off x="5181600" y="2111685"/>
            <a:ext cx="1271080" cy="0"/>
          </a:xfrm>
          <a:prstGeom prst="straightConnector1">
            <a:avLst/>
          </a:prstGeom>
          <a:ln w="38100">
            <a:solidFill>
              <a:srgbClr val="73B9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5181600" y="3683311"/>
            <a:ext cx="1271080" cy="0"/>
          </a:xfrm>
          <a:prstGeom prst="straightConnector1">
            <a:avLst/>
          </a:prstGeom>
          <a:ln w="38100">
            <a:solidFill>
              <a:srgbClr val="73B9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ontent Placeholder 2"/>
          <p:cNvSpPr txBox="1">
            <a:spLocks/>
          </p:cNvSpPr>
          <p:nvPr/>
        </p:nvSpPr>
        <p:spPr>
          <a:xfrm>
            <a:off x="685800" y="4656315"/>
            <a:ext cx="8229600" cy="2125485"/>
          </a:xfrm>
          <a:prstGeom prst="rect">
            <a:avLst/>
          </a:prstGeom>
        </p:spPr>
        <p:txBody>
          <a:bodyPr/>
          <a:lstStyle/>
          <a:p>
            <a:pPr marL="285739" marR="0" lvl="0" indent="-285739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smtClean="0">
                <a:ln>
                  <a:noFill/>
                </a:ln>
                <a:solidFill>
                  <a:srgbClr val="73B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Kepler allows 32-way concurrency</a:t>
            </a:r>
          </a:p>
          <a:p>
            <a:pPr marL="742939" lvl="1" indent="-285739" fontAlgn="base">
              <a:spcBef>
                <a:spcPct val="20000"/>
              </a:spcBef>
              <a:spcAft>
                <a:spcPct val="0"/>
              </a:spcAft>
              <a:buSzPct val="100000"/>
              <a:buFontTx/>
              <a:buBlip>
                <a:blip r:embed="rId3"/>
              </a:buBlip>
            </a:pPr>
            <a:r>
              <a:rPr kumimoji="0" lang="en-US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 work queue per stream</a:t>
            </a:r>
          </a:p>
          <a:p>
            <a:pPr marL="742939" lvl="1" indent="-285739" fontAlgn="base">
              <a:spcBef>
                <a:spcPct val="20000"/>
              </a:spcBef>
              <a:spcAft>
                <a:spcPct val="0"/>
              </a:spcAft>
              <a:buSzPct val="100000"/>
              <a:buFontTx/>
              <a:buBlip>
                <a:blip r:embed="rId3"/>
              </a:buBlip>
            </a:pPr>
            <a:r>
              <a:rPr kumimoji="0" lang="en-US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Concurrency at full-stream level</a:t>
            </a:r>
          </a:p>
          <a:p>
            <a:pPr marL="742939" lvl="1" indent="-285739" fontAlgn="base">
              <a:spcBef>
                <a:spcPct val="20000"/>
              </a:spcBef>
              <a:spcAft>
                <a:spcPct val="0"/>
              </a:spcAft>
              <a:buSzPct val="100000"/>
              <a:buFontTx/>
              <a:buBlip>
                <a:blip r:embed="rId3"/>
              </a:buBlip>
            </a:pPr>
            <a:r>
              <a:rPr kumimoji="0" lang="en-US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inter-stream dependencies</a:t>
            </a: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052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873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cudaStreamSynchronize</a:t>
            </a:r>
            <a:r>
              <a:rPr lang="en-US" sz="2800" dirty="0" smtClean="0"/>
              <a:t>(</a:t>
            </a:r>
            <a:r>
              <a:rPr lang="en-US" sz="2800" dirty="0" err="1" smtClean="0"/>
              <a:t>stream_id</a:t>
            </a:r>
            <a:r>
              <a:rPr lang="en-US" sz="2800" dirty="0" smtClean="0"/>
              <a:t>)</a:t>
            </a:r>
          </a:p>
          <a:p>
            <a:pPr lvl="1"/>
            <a:r>
              <a:rPr lang="en-US" sz="2400" dirty="0" smtClean="0"/>
              <a:t>Used in host code</a:t>
            </a:r>
          </a:p>
          <a:p>
            <a:pPr lvl="1"/>
            <a:r>
              <a:rPr lang="en-US" sz="2400" dirty="0" smtClean="0"/>
              <a:t>Takes a stream identifier parameter</a:t>
            </a:r>
          </a:p>
          <a:p>
            <a:pPr lvl="1"/>
            <a:r>
              <a:rPr lang="en-US" sz="2400" dirty="0" smtClean="0"/>
              <a:t>Waits until all tasks in the stream </a:t>
            </a:r>
            <a:r>
              <a:rPr lang="en-US" sz="2400" smtClean="0"/>
              <a:t>have completed</a:t>
            </a:r>
            <a:endParaRPr lang="en-US" sz="2400" dirty="0" smtClean="0"/>
          </a:p>
          <a:p>
            <a:pPr marL="457200" lvl="1" indent="0">
              <a:buNone/>
            </a:pPr>
            <a:endParaRPr lang="en-US" sz="2400" dirty="0" smtClean="0"/>
          </a:p>
          <a:p>
            <a:r>
              <a:rPr lang="en-US" sz="2800" dirty="0" smtClean="0"/>
              <a:t>This is different from </a:t>
            </a:r>
            <a:r>
              <a:rPr lang="en-US" sz="2800" dirty="0" err="1" smtClean="0"/>
              <a:t>cudaDeviceSynchronize</a:t>
            </a:r>
            <a:r>
              <a:rPr lang="en-US" sz="2800" dirty="0" smtClean="0"/>
              <a:t>()</a:t>
            </a:r>
          </a:p>
          <a:p>
            <a:pPr lvl="1"/>
            <a:r>
              <a:rPr lang="en-US" sz="2400" dirty="0" smtClean="0"/>
              <a:t>Also used in host code</a:t>
            </a:r>
          </a:p>
          <a:p>
            <a:pPr lvl="1"/>
            <a:r>
              <a:rPr lang="en-US" sz="2400" dirty="0" smtClean="0"/>
              <a:t>No parameter</a:t>
            </a:r>
          </a:p>
          <a:p>
            <a:pPr lvl="1"/>
            <a:r>
              <a:rPr lang="en-US" sz="2400" dirty="0" smtClean="0"/>
              <a:t>Waits until all tasks in all streams have completed for current device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0575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Serialized Data Transfer and GPU computation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57225" y="1674813"/>
            <a:ext cx="7923213" cy="4570412"/>
          </a:xfrm>
        </p:spPr>
        <p:txBody>
          <a:bodyPr/>
          <a:lstStyle/>
          <a:p>
            <a:r>
              <a:rPr lang="en-US" dirty="0" smtClean="0"/>
              <a:t>So far, the way we use </a:t>
            </a:r>
            <a:r>
              <a:rPr lang="en-US" dirty="0" err="1" smtClean="0"/>
              <a:t>cudaMemcpy</a:t>
            </a:r>
            <a:r>
              <a:rPr lang="en-US" dirty="0" smtClean="0"/>
              <a:t> serializes data transfer and GPU computation 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914400" y="3200400"/>
            <a:ext cx="1600200" cy="3810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Trans. A</a:t>
            </a: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2667000" y="3214688"/>
            <a:ext cx="1600200" cy="3810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Trans. B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4419600" y="3214688"/>
            <a:ext cx="1752600" cy="3810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Vector Add</a:t>
            </a: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6324600" y="3225800"/>
            <a:ext cx="1447800" cy="3810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Tranfer C</a:t>
            </a:r>
          </a:p>
        </p:txBody>
      </p:sp>
      <p:cxnSp>
        <p:nvCxnSpPr>
          <p:cNvPr id="7176" name="Straight Arrow Connector 8"/>
          <p:cNvCxnSpPr>
            <a:cxnSpLocks noChangeShapeType="1"/>
          </p:cNvCxnSpPr>
          <p:nvPr/>
        </p:nvCxnSpPr>
        <p:spPr bwMode="auto">
          <a:xfrm>
            <a:off x="1371600" y="4191000"/>
            <a:ext cx="5867400" cy="0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7" name="TextBox 9"/>
          <p:cNvSpPr txBox="1">
            <a:spLocks noChangeArrowheads="1"/>
          </p:cNvSpPr>
          <p:nvPr/>
        </p:nvSpPr>
        <p:spPr bwMode="auto">
          <a:xfrm>
            <a:off x="3397250" y="3729038"/>
            <a:ext cx="7286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7178" name="TextBox 10"/>
          <p:cNvSpPr txBox="1">
            <a:spLocks noChangeArrowheads="1"/>
          </p:cNvSpPr>
          <p:nvPr/>
        </p:nvSpPr>
        <p:spPr bwMode="auto">
          <a:xfrm>
            <a:off x="914400" y="4800600"/>
            <a:ext cx="30543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Only use one direction,</a:t>
            </a:r>
          </a:p>
          <a:p>
            <a:r>
              <a:rPr lang="en-US">
                <a:solidFill>
                  <a:schemeClr val="tx1"/>
                </a:solidFill>
              </a:rPr>
              <a:t>GPU idle</a:t>
            </a:r>
          </a:p>
        </p:txBody>
      </p:sp>
      <p:sp>
        <p:nvSpPr>
          <p:cNvPr id="7179" name="Up Arrow 11"/>
          <p:cNvSpPr>
            <a:spLocks noChangeArrowheads="1"/>
          </p:cNvSpPr>
          <p:nvPr/>
        </p:nvSpPr>
        <p:spPr bwMode="auto">
          <a:xfrm>
            <a:off x="2409825" y="4343400"/>
            <a:ext cx="457200" cy="457200"/>
          </a:xfrm>
          <a:prstGeom prst="upArrow">
            <a:avLst>
              <a:gd name="adj1" fmla="val 50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7180" name="TextBox 12"/>
          <p:cNvSpPr txBox="1">
            <a:spLocks noChangeArrowheads="1"/>
          </p:cNvSpPr>
          <p:nvPr/>
        </p:nvSpPr>
        <p:spPr bwMode="auto">
          <a:xfrm>
            <a:off x="4618038" y="5029200"/>
            <a:ext cx="1355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PCIe Idle</a:t>
            </a:r>
          </a:p>
        </p:txBody>
      </p:sp>
      <p:sp>
        <p:nvSpPr>
          <p:cNvPr id="7181" name="Up Arrow 13"/>
          <p:cNvSpPr>
            <a:spLocks noChangeArrowheads="1"/>
          </p:cNvSpPr>
          <p:nvPr/>
        </p:nvSpPr>
        <p:spPr bwMode="auto">
          <a:xfrm>
            <a:off x="5067300" y="4378325"/>
            <a:ext cx="457200" cy="457200"/>
          </a:xfrm>
          <a:prstGeom prst="upArrow">
            <a:avLst>
              <a:gd name="adj1" fmla="val 50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7182" name="Up Arrow 15"/>
          <p:cNvSpPr>
            <a:spLocks noChangeArrowheads="1"/>
          </p:cNvSpPr>
          <p:nvPr/>
        </p:nvSpPr>
        <p:spPr bwMode="auto">
          <a:xfrm>
            <a:off x="7010400" y="4379913"/>
            <a:ext cx="457200" cy="457200"/>
          </a:xfrm>
          <a:prstGeom prst="upArrow">
            <a:avLst>
              <a:gd name="adj1" fmla="val 50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7183" name="TextBox 16"/>
          <p:cNvSpPr txBox="1">
            <a:spLocks noChangeArrowheads="1"/>
          </p:cNvSpPr>
          <p:nvPr/>
        </p:nvSpPr>
        <p:spPr bwMode="auto">
          <a:xfrm>
            <a:off x="5940425" y="4854575"/>
            <a:ext cx="30543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Only use one direction,</a:t>
            </a:r>
          </a:p>
          <a:p>
            <a:r>
              <a:rPr lang="en-US">
                <a:solidFill>
                  <a:schemeClr val="tx1"/>
                </a:solidFill>
              </a:rPr>
              <a:t>GPU idle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Device Overlap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pitchFamily="34" charset="-128"/>
              </a:rPr>
              <a:t>Some CUDA devices support </a:t>
            </a:r>
            <a:r>
              <a:rPr lang="en-US" i="1" dirty="0" smtClean="0">
                <a:ea typeface="ＭＳ Ｐゴシック" pitchFamily="34" charset="-128"/>
              </a:rPr>
              <a:t>device overlap</a:t>
            </a:r>
          </a:p>
          <a:p>
            <a:pPr lvl="1">
              <a:defRPr/>
            </a:pPr>
            <a:r>
              <a:rPr lang="en-US" i="1" dirty="0" smtClean="0">
                <a:ea typeface="ＭＳ Ｐゴシック" charset="-128"/>
              </a:rPr>
              <a:t>Simultaneously execute a kernel while performing a copy between device and host memory</a:t>
            </a:r>
          </a:p>
          <a:p>
            <a:pPr lvl="1">
              <a:defRPr/>
            </a:pPr>
            <a:endParaRPr lang="en-US" i="1" dirty="0">
              <a:ea typeface="ＭＳ Ｐゴシック" charset="-128"/>
            </a:endParaRPr>
          </a:p>
          <a:p>
            <a:pPr marL="457200" lvl="1" indent="0">
              <a:buFont typeface="Times New Roman" pitchFamily="18" charset="0"/>
              <a:buNone/>
              <a:defRPr/>
            </a:pPr>
            <a:endParaRPr lang="en-US" i="1" dirty="0">
              <a:ea typeface="ＭＳ Ｐゴシック" charset="-128"/>
            </a:endParaRPr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2057400" y="3276600"/>
            <a:ext cx="4812536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 err="1">
                <a:solidFill>
                  <a:schemeClr val="tx1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dev_count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cudaDeviceProp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prop;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cudaGetDeviceCount</a:t>
            </a:r>
            <a:r>
              <a:rPr lang="en-US" dirty="0" smtClean="0">
                <a:solidFill>
                  <a:schemeClr val="tx1"/>
                </a:solidFill>
              </a:rPr>
              <a:t>( &amp;</a:t>
            </a:r>
            <a:r>
              <a:rPr lang="en-US" dirty="0" err="1" smtClean="0">
                <a:solidFill>
                  <a:schemeClr val="tx1"/>
                </a:solidFill>
              </a:rPr>
              <a:t>dev_count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f</a:t>
            </a:r>
            <a:r>
              <a:rPr lang="en-US" dirty="0" smtClean="0">
                <a:solidFill>
                  <a:schemeClr val="tx1"/>
                </a:solidFill>
              </a:rPr>
              <a:t>or 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= 0;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&lt; </a:t>
            </a:r>
            <a:r>
              <a:rPr lang="en-US" dirty="0" err="1" smtClean="0">
                <a:solidFill>
                  <a:schemeClr val="tx1"/>
                </a:solidFill>
              </a:rPr>
              <a:t>dev_count</a:t>
            </a:r>
            <a:r>
              <a:rPr lang="en-US" dirty="0" smtClean="0">
                <a:solidFill>
                  <a:schemeClr val="tx1"/>
                </a:solidFill>
              </a:rPr>
              <a:t>;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++) {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cudaGetDeviceProperties</a:t>
            </a:r>
            <a:r>
              <a:rPr lang="en-US" dirty="0">
                <a:solidFill>
                  <a:schemeClr val="tx1"/>
                </a:solidFill>
              </a:rPr>
              <a:t>(&amp;prop,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if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prop.deviceOverlap</a:t>
            </a:r>
            <a:r>
              <a:rPr lang="en-US" dirty="0">
                <a:solidFill>
                  <a:schemeClr val="tx1"/>
                </a:solidFill>
              </a:rPr>
              <a:t>) …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Overlapped (Pipelined) Timing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195388"/>
            <a:ext cx="7923213" cy="4799012"/>
          </a:xfrm>
        </p:spPr>
        <p:txBody>
          <a:bodyPr/>
          <a:lstStyle/>
          <a:p>
            <a:r>
              <a:rPr lang="en-US" smtClean="0"/>
              <a:t>Divide large vectors into segments</a:t>
            </a:r>
          </a:p>
          <a:p>
            <a:r>
              <a:rPr lang="en-US" smtClean="0"/>
              <a:t>Overlap transfer and compute of adjacent segments</a:t>
            </a: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38100" y="29718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A.1</a:t>
            </a: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1109663" y="2979738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B.1</a:t>
            </a:r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4494213" y="29972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C.1</a:t>
            </a:r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2247900" y="40005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A.2</a:t>
            </a:r>
          </a:p>
        </p:txBody>
      </p:sp>
      <p:sp>
        <p:nvSpPr>
          <p:cNvPr id="9224" name="Rectangle 7"/>
          <p:cNvSpPr>
            <a:spLocks noChangeArrowheads="1"/>
          </p:cNvSpPr>
          <p:nvPr/>
        </p:nvSpPr>
        <p:spPr bwMode="auto">
          <a:xfrm>
            <a:off x="2247900" y="2971800"/>
            <a:ext cx="2133600" cy="838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Comp </a:t>
            </a:r>
          </a:p>
          <a:p>
            <a:pPr eaLnBrk="0" hangingPunct="0"/>
            <a:r>
              <a:rPr lang="en-US"/>
              <a:t>C.1 = A.1 + B.1</a:t>
            </a:r>
          </a:p>
        </p:txBody>
      </p:sp>
      <p:sp>
        <p:nvSpPr>
          <p:cNvPr id="9225" name="Rectangle 8"/>
          <p:cNvSpPr>
            <a:spLocks noChangeArrowheads="1"/>
          </p:cNvSpPr>
          <p:nvPr/>
        </p:nvSpPr>
        <p:spPr bwMode="auto">
          <a:xfrm>
            <a:off x="3390900" y="40005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B.2</a:t>
            </a:r>
          </a:p>
        </p:txBody>
      </p:sp>
      <p:sp>
        <p:nvSpPr>
          <p:cNvPr id="9226" name="Rectangle 9"/>
          <p:cNvSpPr>
            <a:spLocks noChangeArrowheads="1"/>
          </p:cNvSpPr>
          <p:nvPr/>
        </p:nvSpPr>
        <p:spPr bwMode="auto">
          <a:xfrm>
            <a:off x="4494213" y="4000500"/>
            <a:ext cx="2133600" cy="838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Comp </a:t>
            </a:r>
          </a:p>
          <a:p>
            <a:pPr eaLnBrk="0" hangingPunct="0"/>
            <a:r>
              <a:rPr lang="en-US"/>
              <a:t>C.2 = A.2 + B.2</a:t>
            </a:r>
          </a:p>
        </p:txBody>
      </p:sp>
      <p:sp>
        <p:nvSpPr>
          <p:cNvPr id="9227" name="Rectangle 10"/>
          <p:cNvSpPr>
            <a:spLocks noChangeArrowheads="1"/>
          </p:cNvSpPr>
          <p:nvPr/>
        </p:nvSpPr>
        <p:spPr bwMode="auto">
          <a:xfrm>
            <a:off x="4494213" y="49911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A.3</a:t>
            </a:r>
          </a:p>
        </p:txBody>
      </p:sp>
      <p:sp>
        <p:nvSpPr>
          <p:cNvPr id="9228" name="Rectangle 11"/>
          <p:cNvSpPr>
            <a:spLocks noChangeArrowheads="1"/>
          </p:cNvSpPr>
          <p:nvPr/>
        </p:nvSpPr>
        <p:spPr bwMode="auto">
          <a:xfrm>
            <a:off x="5616575" y="49911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B.3</a:t>
            </a:r>
          </a:p>
        </p:txBody>
      </p:sp>
      <p:sp>
        <p:nvSpPr>
          <p:cNvPr id="9229" name="Rectangle 12"/>
          <p:cNvSpPr>
            <a:spLocks noChangeArrowheads="1"/>
          </p:cNvSpPr>
          <p:nvPr/>
        </p:nvSpPr>
        <p:spPr bwMode="auto">
          <a:xfrm>
            <a:off x="6743700" y="40005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C.2</a:t>
            </a:r>
          </a:p>
        </p:txBody>
      </p:sp>
      <p:sp>
        <p:nvSpPr>
          <p:cNvPr id="9230" name="Rectangle 13"/>
          <p:cNvSpPr>
            <a:spLocks noChangeArrowheads="1"/>
          </p:cNvSpPr>
          <p:nvPr/>
        </p:nvSpPr>
        <p:spPr bwMode="auto">
          <a:xfrm>
            <a:off x="6743700" y="4991100"/>
            <a:ext cx="2133600" cy="838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Comp </a:t>
            </a:r>
          </a:p>
          <a:p>
            <a:pPr eaLnBrk="0" hangingPunct="0"/>
            <a:r>
              <a:rPr lang="en-US"/>
              <a:t>C.3 = A.3 + B.3</a:t>
            </a:r>
          </a:p>
        </p:txBody>
      </p:sp>
      <p:sp>
        <p:nvSpPr>
          <p:cNvPr id="9231" name="Rectangle 14"/>
          <p:cNvSpPr>
            <a:spLocks noChangeArrowheads="1"/>
          </p:cNvSpPr>
          <p:nvPr/>
        </p:nvSpPr>
        <p:spPr bwMode="auto">
          <a:xfrm>
            <a:off x="6743700" y="5995988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A.4</a:t>
            </a:r>
          </a:p>
        </p:txBody>
      </p:sp>
      <p:sp>
        <p:nvSpPr>
          <p:cNvPr id="9232" name="Rectangle 15"/>
          <p:cNvSpPr>
            <a:spLocks noChangeArrowheads="1"/>
          </p:cNvSpPr>
          <p:nvPr/>
        </p:nvSpPr>
        <p:spPr bwMode="auto">
          <a:xfrm>
            <a:off x="7840663" y="600075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B.4</a:t>
            </a:r>
          </a:p>
        </p:txBody>
      </p:sp>
      <p:sp>
        <p:nvSpPr>
          <p:cNvPr id="9233" name="Rectangle 16"/>
          <p:cNvSpPr>
            <a:spLocks noChangeArrowheads="1"/>
          </p:cNvSpPr>
          <p:nvPr/>
        </p:nvSpPr>
        <p:spPr bwMode="auto">
          <a:xfrm>
            <a:off x="4424363" y="2743200"/>
            <a:ext cx="2203450" cy="35052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9234" name="Rectangle 17"/>
          <p:cNvSpPr>
            <a:spLocks noChangeArrowheads="1"/>
          </p:cNvSpPr>
          <p:nvPr/>
        </p:nvSpPr>
        <p:spPr bwMode="auto">
          <a:xfrm>
            <a:off x="6743700" y="4000500"/>
            <a:ext cx="2193925" cy="28575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CUDA Streams and Asynchronous MemCpy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CUDA supports parallel execution of kernels and </a:t>
            </a:r>
            <a:r>
              <a:rPr lang="en-US" dirty="0" err="1"/>
              <a:t>c</a:t>
            </a:r>
            <a:r>
              <a:rPr lang="en-US" dirty="0" err="1" smtClean="0"/>
              <a:t>udaMemcpy</a:t>
            </a:r>
            <a:r>
              <a:rPr lang="en-US" dirty="0" smtClean="0"/>
              <a:t> with “Streams”</a:t>
            </a:r>
          </a:p>
          <a:p>
            <a:r>
              <a:rPr lang="en-US" dirty="0" smtClean="0"/>
              <a:t>Each stream is a queue of operations (kernel launches and </a:t>
            </a:r>
            <a:r>
              <a:rPr lang="en-US" dirty="0" err="1"/>
              <a:t>c</a:t>
            </a:r>
            <a:r>
              <a:rPr lang="en-US" dirty="0" err="1" smtClean="0"/>
              <a:t>udaMemcpy’s</a:t>
            </a:r>
            <a:r>
              <a:rPr lang="en-US" dirty="0" smtClean="0"/>
              <a:t>)</a:t>
            </a:r>
          </a:p>
          <a:p>
            <a:r>
              <a:rPr lang="en-US" dirty="0" smtClean="0"/>
              <a:t>Operations (tasks) in different streams can go in parallel</a:t>
            </a:r>
          </a:p>
          <a:p>
            <a:pPr lvl="1"/>
            <a:r>
              <a:rPr lang="en-US" dirty="0" smtClean="0"/>
              <a:t>“Task parallelism”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1903413" cy="455613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>
              <a:buFont typeface="Times New Roman" pitchFamily="18" charset="0"/>
              <a:buNone/>
            </a:pPr>
            <a:fld id="{FA860356-DF3F-44DA-B501-80E189171EBE}" type="slidenum">
              <a:rPr lang="en-US" sz="1400">
                <a:solidFill>
                  <a:srgbClr val="000000"/>
                </a:solidFill>
              </a:rPr>
              <a:pPr eaLnBrk="1" hangingPunct="1">
                <a:buFont typeface="Times New Roman" pitchFamily="18" charset="0"/>
                <a:buNone/>
              </a:pPr>
              <a:t>7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024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73050"/>
            <a:ext cx="8305800" cy="1054100"/>
          </a:xfrm>
        </p:spPr>
        <p:txBody>
          <a:bodyPr tIns="252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mtClean="0"/>
              <a:t>Streams</a:t>
            </a: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187450"/>
            <a:ext cx="4343400" cy="4483100"/>
          </a:xfrm>
        </p:spPr>
        <p:txBody>
          <a:bodyPr/>
          <a:lstStyle/>
          <a:p>
            <a:pPr marL="341313" indent="-341313" eaLnBrk="1" hangingPunct="1"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</a:t>
            </a:r>
            <a:r>
              <a:rPr lang="en-US" dirty="0" smtClean="0"/>
              <a:t>evice requests made from the host code are put into a queue</a:t>
            </a:r>
          </a:p>
          <a:p>
            <a:pPr marL="741363" lvl="1" indent="-284163" eaLnBrk="1" hangingPunct="1">
              <a:buFont typeface="Times New Roman" pitchFamily="18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Queue is read and processed asynchronously by the driver and device</a:t>
            </a:r>
          </a:p>
          <a:p>
            <a:pPr marL="741363" lvl="1" indent="-284163" eaLnBrk="1" hangingPunct="1">
              <a:buFont typeface="Times New Roman" pitchFamily="18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Driver ensures that commands in the queue are processed in sequence.  Memory copies end before kernel launch, etc.</a:t>
            </a:r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6699250" y="1144588"/>
            <a:ext cx="15303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host thread</a:t>
            </a:r>
          </a:p>
        </p:txBody>
      </p:sp>
      <p:graphicFrame>
        <p:nvGraphicFramePr>
          <p:cNvPr id="11268" name="Group 4"/>
          <p:cNvGraphicFramePr>
            <a:graphicFrameLocks noGrp="1"/>
          </p:cNvGraphicFramePr>
          <p:nvPr/>
        </p:nvGraphicFramePr>
        <p:xfrm>
          <a:off x="7323138" y="2287588"/>
          <a:ext cx="469900" cy="2926000"/>
        </p:xfrm>
        <a:graphic>
          <a:graphicData uri="http://schemas.openxmlformats.org/drawingml/2006/table">
            <a:tbl>
              <a:tblPr/>
              <a:tblGrid>
                <a:gridCol w="469900"/>
              </a:tblGrid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</a:tbl>
          </a:graphicData>
        </a:graphic>
      </p:graphicFrame>
      <p:sp>
        <p:nvSpPr>
          <p:cNvPr id="10267" name="Line 38"/>
          <p:cNvSpPr>
            <a:spLocks noChangeShapeType="1"/>
          </p:cNvSpPr>
          <p:nvPr/>
        </p:nvSpPr>
        <p:spPr bwMode="auto">
          <a:xfrm>
            <a:off x="7543800" y="1600200"/>
            <a:ext cx="1588" cy="68580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Text Box 39"/>
          <p:cNvSpPr txBox="1">
            <a:spLocks noChangeArrowheads="1"/>
          </p:cNvSpPr>
          <p:nvPr/>
        </p:nvSpPr>
        <p:spPr bwMode="auto">
          <a:xfrm>
            <a:off x="5257800" y="1784350"/>
            <a:ext cx="17907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/>
            <a:r>
              <a:rPr lang="en-US" dirty="0" err="1" smtClean="0">
                <a:solidFill>
                  <a:srgbClr val="000000"/>
                </a:solidFill>
              </a:rPr>
              <a:t>cudaMemcpy</a:t>
            </a:r>
            <a:endParaRPr 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0000"/>
                </a:solidFill>
              </a:rPr>
              <a:t>Kernel launch</a:t>
            </a:r>
            <a:endParaRPr 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dirty="0">
                <a:solidFill>
                  <a:srgbClr val="000000"/>
                </a:solidFill>
              </a:rPr>
              <a:t>sync</a:t>
            </a:r>
          </a:p>
        </p:txBody>
      </p:sp>
      <p:sp>
        <p:nvSpPr>
          <p:cNvPr id="10269" name="Text Box 40"/>
          <p:cNvSpPr txBox="1">
            <a:spLocks noChangeArrowheads="1"/>
          </p:cNvSpPr>
          <p:nvPr/>
        </p:nvSpPr>
        <p:spPr bwMode="auto">
          <a:xfrm>
            <a:off x="8001000" y="3429000"/>
            <a:ext cx="619125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fifo</a:t>
            </a:r>
          </a:p>
        </p:txBody>
      </p:sp>
      <p:sp>
        <p:nvSpPr>
          <p:cNvPr id="10270" name="Text Box 41"/>
          <p:cNvSpPr txBox="1">
            <a:spLocks noChangeArrowheads="1"/>
          </p:cNvSpPr>
          <p:nvPr/>
        </p:nvSpPr>
        <p:spPr bwMode="auto">
          <a:xfrm>
            <a:off x="6673850" y="5943600"/>
            <a:ext cx="17843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device driver</a:t>
            </a:r>
          </a:p>
        </p:txBody>
      </p:sp>
      <p:sp>
        <p:nvSpPr>
          <p:cNvPr id="10271" name="Line 42"/>
          <p:cNvSpPr>
            <a:spLocks noChangeShapeType="1"/>
          </p:cNvSpPr>
          <p:nvPr/>
        </p:nvSpPr>
        <p:spPr bwMode="auto">
          <a:xfrm>
            <a:off x="7543800" y="5257800"/>
            <a:ext cx="1588" cy="68580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063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1903413" cy="455613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>
              <a:buFont typeface="Times New Roman" pitchFamily="18" charset="0"/>
              <a:buNone/>
            </a:pPr>
            <a:fld id="{C489C149-95E3-4EFE-BD88-8A7B75FB20D3}" type="slidenum">
              <a:rPr lang="en-US" sz="1400">
                <a:solidFill>
                  <a:srgbClr val="000000"/>
                </a:solidFill>
              </a:rPr>
              <a:pPr eaLnBrk="1" hangingPunct="1">
                <a:buFont typeface="Times New Roman" pitchFamily="18" charset="0"/>
                <a:buNone/>
              </a:pPr>
              <a:t>8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126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73050"/>
            <a:ext cx="8305800" cy="1054100"/>
          </a:xfrm>
        </p:spPr>
        <p:txBody>
          <a:bodyPr tIns="252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mtClean="0"/>
              <a:t>Streams cont.</a:t>
            </a:r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3886200" cy="4483100"/>
          </a:xfrm>
        </p:spPr>
        <p:txBody>
          <a:bodyPr/>
          <a:lstStyle/>
          <a:p>
            <a:pPr marL="341313" indent="-341313" eaLnBrk="1" hangingPunct="1"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To allow concurrent copying and kernel execution, you need to use multiple queues, called “streams”</a:t>
            </a:r>
          </a:p>
          <a:p>
            <a:pPr marL="741363" lvl="1" indent="-284163" eaLnBrk="1" hangingPunct="1">
              <a:buFont typeface="Times New Roman" pitchFamily="18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CUDA “events” allow the host thread to query and synchronize with the individual queues.</a:t>
            </a:r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6400800" y="1144588"/>
            <a:ext cx="15303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host thread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/>
        </p:nvGraphicFramePr>
        <p:xfrm>
          <a:off x="5921375" y="2352675"/>
          <a:ext cx="469900" cy="2926000"/>
        </p:xfrm>
        <a:graphic>
          <a:graphicData uri="http://schemas.openxmlformats.org/drawingml/2006/table">
            <a:tbl>
              <a:tblPr/>
              <a:tblGrid>
                <a:gridCol w="469900"/>
              </a:tblGrid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33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</a:tbl>
          </a:graphicData>
        </a:graphic>
      </p:graphicFrame>
      <p:sp>
        <p:nvSpPr>
          <p:cNvPr id="11291" name="Line 38"/>
          <p:cNvSpPr>
            <a:spLocks noChangeShapeType="1"/>
          </p:cNvSpPr>
          <p:nvPr/>
        </p:nvSpPr>
        <p:spPr bwMode="auto">
          <a:xfrm>
            <a:off x="6172200" y="1708150"/>
            <a:ext cx="1588" cy="68580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2" name="Text Box 39"/>
          <p:cNvSpPr txBox="1">
            <a:spLocks noChangeArrowheads="1"/>
          </p:cNvSpPr>
          <p:nvPr/>
        </p:nvSpPr>
        <p:spPr bwMode="auto">
          <a:xfrm>
            <a:off x="6216650" y="5945188"/>
            <a:ext cx="17843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device driver</a:t>
            </a:r>
          </a:p>
        </p:txBody>
      </p:sp>
      <p:sp>
        <p:nvSpPr>
          <p:cNvPr id="11293" name="Line 40"/>
          <p:cNvSpPr>
            <a:spLocks noChangeShapeType="1"/>
          </p:cNvSpPr>
          <p:nvPr/>
        </p:nvSpPr>
        <p:spPr bwMode="auto">
          <a:xfrm>
            <a:off x="6172200" y="5149850"/>
            <a:ext cx="1588" cy="68580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4" name="Text Box 41"/>
          <p:cNvSpPr txBox="1">
            <a:spLocks noChangeArrowheads="1"/>
          </p:cNvSpPr>
          <p:nvPr/>
        </p:nvSpPr>
        <p:spPr bwMode="auto">
          <a:xfrm>
            <a:off x="4672013" y="3429000"/>
            <a:ext cx="1271587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Stream 1</a:t>
            </a:r>
          </a:p>
        </p:txBody>
      </p:sp>
      <p:graphicFrame>
        <p:nvGraphicFramePr>
          <p:cNvPr id="12330" name="Group 42"/>
          <p:cNvGraphicFramePr>
            <a:graphicFrameLocks noGrp="1"/>
          </p:cNvGraphicFramePr>
          <p:nvPr/>
        </p:nvGraphicFramePr>
        <p:xfrm>
          <a:off x="7964488" y="2389188"/>
          <a:ext cx="469900" cy="2926000"/>
        </p:xfrm>
        <a:graphic>
          <a:graphicData uri="http://schemas.openxmlformats.org/drawingml/2006/table">
            <a:tbl>
              <a:tblPr/>
              <a:tblGrid>
                <a:gridCol w="469900"/>
              </a:tblGrid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</a:tbl>
          </a:graphicData>
        </a:graphic>
      </p:graphicFrame>
      <p:sp>
        <p:nvSpPr>
          <p:cNvPr id="11315" name="Line 76"/>
          <p:cNvSpPr>
            <a:spLocks noChangeShapeType="1"/>
          </p:cNvSpPr>
          <p:nvPr/>
        </p:nvSpPr>
        <p:spPr bwMode="auto">
          <a:xfrm>
            <a:off x="8178800" y="1744663"/>
            <a:ext cx="1588" cy="68580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6" name="Line 77"/>
          <p:cNvSpPr>
            <a:spLocks noChangeShapeType="1"/>
          </p:cNvSpPr>
          <p:nvPr/>
        </p:nvSpPr>
        <p:spPr bwMode="auto">
          <a:xfrm>
            <a:off x="8178800" y="5186363"/>
            <a:ext cx="1588" cy="68580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7" name="Text Box 78"/>
          <p:cNvSpPr txBox="1">
            <a:spLocks noChangeArrowheads="1"/>
          </p:cNvSpPr>
          <p:nvPr/>
        </p:nvSpPr>
        <p:spPr bwMode="auto">
          <a:xfrm>
            <a:off x="6678613" y="3465513"/>
            <a:ext cx="1271587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Stream 2</a:t>
            </a:r>
          </a:p>
        </p:txBody>
      </p:sp>
      <p:sp>
        <p:nvSpPr>
          <p:cNvPr id="11318" name="Text Box 79"/>
          <p:cNvSpPr txBox="1">
            <a:spLocks noChangeArrowheads="1"/>
          </p:cNvSpPr>
          <p:nvPr/>
        </p:nvSpPr>
        <p:spPr bwMode="auto">
          <a:xfrm>
            <a:off x="5168900" y="4105275"/>
            <a:ext cx="774700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00"/>
                </a:solidFill>
              </a:rPr>
              <a:t>Event</a:t>
            </a:r>
          </a:p>
        </p:txBody>
      </p:sp>
    </p:spTree>
    <p:extLst>
      <p:ext uri="{BB962C8B-B14F-4D97-AF65-F5344CB8AC3E}">
        <p14:creationId xmlns:p14="http://schemas.microsoft.com/office/powerpoint/2010/main" val="28363861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96938" y="76200"/>
            <a:ext cx="7923212" cy="1141413"/>
          </a:xfrm>
        </p:spPr>
        <p:txBody>
          <a:bodyPr/>
          <a:lstStyle/>
          <a:p>
            <a:r>
              <a:rPr lang="en-US" smtClean="0"/>
              <a:t>Conceptual View of Streams</a:t>
            </a: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2286000" y="3424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A.1</a:t>
            </a:r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2286000" y="3800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B.1</a:t>
            </a:r>
          </a:p>
        </p:txBody>
      </p: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2286000" y="4181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Kernel 1</a:t>
            </a:r>
          </a:p>
        </p:txBody>
      </p:sp>
      <p:sp>
        <p:nvSpPr>
          <p:cNvPr id="11270" name="Rectangle 7"/>
          <p:cNvSpPr>
            <a:spLocks noChangeArrowheads="1"/>
          </p:cNvSpPr>
          <p:nvPr/>
        </p:nvSpPr>
        <p:spPr bwMode="auto">
          <a:xfrm>
            <a:off x="2286000" y="4562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r>
              <a:rPr lang="en-US" sz="1600">
                <a:solidFill>
                  <a:schemeClr val="tx1"/>
                </a:solidFill>
              </a:rPr>
              <a:t>MemCpy C.1</a:t>
            </a:r>
          </a:p>
        </p:txBody>
      </p:sp>
      <p:sp>
        <p:nvSpPr>
          <p:cNvPr id="11271" name="Rectangle 8"/>
          <p:cNvSpPr>
            <a:spLocks noChangeArrowheads="1"/>
          </p:cNvSpPr>
          <p:nvPr/>
        </p:nvSpPr>
        <p:spPr bwMode="auto">
          <a:xfrm>
            <a:off x="2286000" y="4943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1272" name="Rectangle 9"/>
          <p:cNvSpPr>
            <a:spLocks noChangeArrowheads="1"/>
          </p:cNvSpPr>
          <p:nvPr/>
        </p:nvSpPr>
        <p:spPr bwMode="auto">
          <a:xfrm>
            <a:off x="4876800" y="3429000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A.2</a:t>
            </a:r>
          </a:p>
        </p:txBody>
      </p:sp>
      <p:sp>
        <p:nvSpPr>
          <p:cNvPr id="11273" name="Rectangle 10"/>
          <p:cNvSpPr>
            <a:spLocks noChangeArrowheads="1"/>
          </p:cNvSpPr>
          <p:nvPr/>
        </p:nvSpPr>
        <p:spPr bwMode="auto">
          <a:xfrm>
            <a:off x="4876800" y="3805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B.2</a:t>
            </a:r>
          </a:p>
        </p:txBody>
      </p:sp>
      <p:sp>
        <p:nvSpPr>
          <p:cNvPr id="11274" name="Rectangle 11"/>
          <p:cNvSpPr>
            <a:spLocks noChangeArrowheads="1"/>
          </p:cNvSpPr>
          <p:nvPr/>
        </p:nvSpPr>
        <p:spPr bwMode="auto">
          <a:xfrm>
            <a:off x="4876800" y="4186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Kernel 2</a:t>
            </a:r>
          </a:p>
        </p:txBody>
      </p:sp>
      <p:sp>
        <p:nvSpPr>
          <p:cNvPr id="11275" name="Rectangle 12"/>
          <p:cNvSpPr>
            <a:spLocks noChangeArrowheads="1"/>
          </p:cNvSpPr>
          <p:nvPr/>
        </p:nvSpPr>
        <p:spPr bwMode="auto">
          <a:xfrm>
            <a:off x="4876800" y="4567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C.2</a:t>
            </a:r>
          </a:p>
        </p:txBody>
      </p:sp>
      <p:sp>
        <p:nvSpPr>
          <p:cNvPr id="11276" name="Rectangle 13"/>
          <p:cNvSpPr>
            <a:spLocks noChangeArrowheads="1"/>
          </p:cNvSpPr>
          <p:nvPr/>
        </p:nvSpPr>
        <p:spPr bwMode="auto">
          <a:xfrm>
            <a:off x="4876800" y="4948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1277" name="TextBox 14"/>
          <p:cNvSpPr txBox="1">
            <a:spLocks noChangeArrowheads="1"/>
          </p:cNvSpPr>
          <p:nvPr/>
        </p:nvSpPr>
        <p:spPr bwMode="auto">
          <a:xfrm>
            <a:off x="2447925" y="5429250"/>
            <a:ext cx="1285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Stream 0</a:t>
            </a:r>
          </a:p>
        </p:txBody>
      </p:sp>
      <p:sp>
        <p:nvSpPr>
          <p:cNvPr id="11278" name="TextBox 15"/>
          <p:cNvSpPr txBox="1">
            <a:spLocks noChangeArrowheads="1"/>
          </p:cNvSpPr>
          <p:nvPr/>
        </p:nvSpPr>
        <p:spPr bwMode="auto">
          <a:xfrm>
            <a:off x="5016500" y="5441950"/>
            <a:ext cx="1285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Stream 1</a:t>
            </a:r>
          </a:p>
        </p:txBody>
      </p:sp>
      <p:sp>
        <p:nvSpPr>
          <p:cNvPr id="11279" name="Rectangle 16"/>
          <p:cNvSpPr>
            <a:spLocks noChangeArrowheads="1"/>
          </p:cNvSpPr>
          <p:nvPr/>
        </p:nvSpPr>
        <p:spPr bwMode="auto">
          <a:xfrm>
            <a:off x="2286000" y="1828800"/>
            <a:ext cx="1447800" cy="914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>
                <a:solidFill>
                  <a:schemeClr val="tx1"/>
                </a:solidFill>
              </a:rPr>
              <a:t>Copy Engine</a:t>
            </a:r>
          </a:p>
        </p:txBody>
      </p:sp>
      <p:sp>
        <p:nvSpPr>
          <p:cNvPr id="11280" name="Rectangle 17"/>
          <p:cNvSpPr>
            <a:spLocks noChangeArrowheads="1"/>
          </p:cNvSpPr>
          <p:nvPr/>
        </p:nvSpPr>
        <p:spPr bwMode="auto">
          <a:xfrm>
            <a:off x="2286000" y="1143000"/>
            <a:ext cx="723900" cy="533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 dirty="0" err="1" smtClean="0">
                <a:solidFill>
                  <a:schemeClr val="tx1"/>
                </a:solidFill>
              </a:rPr>
              <a:t>PCIe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UP</a:t>
            </a:r>
          </a:p>
        </p:txBody>
      </p:sp>
      <p:sp>
        <p:nvSpPr>
          <p:cNvPr id="11281" name="Rectangle 18"/>
          <p:cNvSpPr>
            <a:spLocks noChangeArrowheads="1"/>
          </p:cNvSpPr>
          <p:nvPr/>
        </p:nvSpPr>
        <p:spPr bwMode="auto">
          <a:xfrm>
            <a:off x="3009900" y="1143000"/>
            <a:ext cx="723900" cy="5334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 dirty="0" err="1" smtClean="0">
                <a:solidFill>
                  <a:schemeClr val="tx1"/>
                </a:solidFill>
              </a:rPr>
              <a:t>PCIe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Down</a:t>
            </a:r>
          </a:p>
        </p:txBody>
      </p:sp>
      <p:sp>
        <p:nvSpPr>
          <p:cNvPr id="11282" name="Up Arrow 19"/>
          <p:cNvSpPr>
            <a:spLocks noChangeArrowheads="1"/>
          </p:cNvSpPr>
          <p:nvPr/>
        </p:nvSpPr>
        <p:spPr bwMode="auto">
          <a:xfrm>
            <a:off x="2913063" y="2795588"/>
            <a:ext cx="355600" cy="528637"/>
          </a:xfrm>
          <a:prstGeom prst="upArrow">
            <a:avLst>
              <a:gd name="adj1" fmla="val 50000"/>
              <a:gd name="adj2" fmla="val 50132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1283" name="Rectangle 20"/>
          <p:cNvSpPr>
            <a:spLocks noChangeArrowheads="1"/>
          </p:cNvSpPr>
          <p:nvPr/>
        </p:nvSpPr>
        <p:spPr bwMode="auto">
          <a:xfrm>
            <a:off x="4876800" y="1827213"/>
            <a:ext cx="1447800" cy="914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>
                <a:solidFill>
                  <a:schemeClr val="tx1"/>
                </a:solidFill>
              </a:rPr>
              <a:t>Kernel Engine</a:t>
            </a:r>
          </a:p>
        </p:txBody>
      </p:sp>
      <p:sp>
        <p:nvSpPr>
          <p:cNvPr id="11284" name="Up Arrow 21"/>
          <p:cNvSpPr>
            <a:spLocks noChangeArrowheads="1"/>
          </p:cNvSpPr>
          <p:nvPr/>
        </p:nvSpPr>
        <p:spPr bwMode="auto">
          <a:xfrm>
            <a:off x="5422900" y="2795588"/>
            <a:ext cx="355600" cy="528637"/>
          </a:xfrm>
          <a:prstGeom prst="upArrow">
            <a:avLst>
              <a:gd name="adj1" fmla="val 50000"/>
              <a:gd name="adj2" fmla="val 50132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1285" name="Up Arrow 22"/>
          <p:cNvSpPr>
            <a:spLocks noChangeArrowheads="1"/>
          </p:cNvSpPr>
          <p:nvPr/>
        </p:nvSpPr>
        <p:spPr bwMode="auto">
          <a:xfrm rot="2475889">
            <a:off x="3670300" y="2733675"/>
            <a:ext cx="355600" cy="631825"/>
          </a:xfrm>
          <a:prstGeom prst="upArrow">
            <a:avLst>
              <a:gd name="adj1" fmla="val 50000"/>
              <a:gd name="adj2" fmla="val 5008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1286" name="Up Arrow 23"/>
          <p:cNvSpPr>
            <a:spLocks noChangeArrowheads="1"/>
          </p:cNvSpPr>
          <p:nvPr/>
        </p:nvSpPr>
        <p:spPr bwMode="auto">
          <a:xfrm rot="-2231545">
            <a:off x="4622800" y="2765425"/>
            <a:ext cx="355600" cy="617538"/>
          </a:xfrm>
          <a:prstGeom prst="upArrow">
            <a:avLst>
              <a:gd name="adj1" fmla="val 50000"/>
              <a:gd name="adj2" fmla="val 5012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1287" name="Up Arrow 24"/>
          <p:cNvSpPr>
            <a:spLocks noChangeArrowheads="1"/>
          </p:cNvSpPr>
          <p:nvPr/>
        </p:nvSpPr>
        <p:spPr bwMode="auto">
          <a:xfrm>
            <a:off x="2970213" y="5797550"/>
            <a:ext cx="355600" cy="528638"/>
          </a:xfrm>
          <a:prstGeom prst="upArrow">
            <a:avLst>
              <a:gd name="adj1" fmla="val 50000"/>
              <a:gd name="adj2" fmla="val 50132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1288" name="Up Arrow 25"/>
          <p:cNvSpPr>
            <a:spLocks noChangeArrowheads="1"/>
          </p:cNvSpPr>
          <p:nvPr/>
        </p:nvSpPr>
        <p:spPr bwMode="auto">
          <a:xfrm>
            <a:off x="5480050" y="5797550"/>
            <a:ext cx="355600" cy="528638"/>
          </a:xfrm>
          <a:prstGeom prst="upArrow">
            <a:avLst>
              <a:gd name="adj1" fmla="val 50000"/>
              <a:gd name="adj2" fmla="val 50132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1289" name="Up Arrow 26"/>
          <p:cNvSpPr>
            <a:spLocks noChangeArrowheads="1"/>
          </p:cNvSpPr>
          <p:nvPr/>
        </p:nvSpPr>
        <p:spPr bwMode="auto">
          <a:xfrm rot="2475889">
            <a:off x="3727450" y="5734050"/>
            <a:ext cx="355600" cy="631825"/>
          </a:xfrm>
          <a:prstGeom prst="upArrow">
            <a:avLst>
              <a:gd name="adj1" fmla="val 50000"/>
              <a:gd name="adj2" fmla="val 5008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1290" name="Up Arrow 27"/>
          <p:cNvSpPr>
            <a:spLocks noChangeArrowheads="1"/>
          </p:cNvSpPr>
          <p:nvPr/>
        </p:nvSpPr>
        <p:spPr bwMode="auto">
          <a:xfrm rot="-2231545">
            <a:off x="4679950" y="5765800"/>
            <a:ext cx="357188" cy="619125"/>
          </a:xfrm>
          <a:prstGeom prst="upArrow">
            <a:avLst>
              <a:gd name="adj1" fmla="val 50000"/>
              <a:gd name="adj2" fmla="val 50026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1291" name="TextBox 28"/>
          <p:cNvSpPr txBox="1">
            <a:spLocks noChangeArrowheads="1"/>
          </p:cNvSpPr>
          <p:nvPr/>
        </p:nvSpPr>
        <p:spPr bwMode="auto">
          <a:xfrm>
            <a:off x="2289175" y="6326188"/>
            <a:ext cx="4194175" cy="460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Operations (Kernels, MemCpys)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FFFFFF"/>
      </a:dk2>
      <a:lt2>
        <a:srgbClr val="FFCC33"/>
      </a:lt2>
      <a:accent1>
        <a:srgbClr val="FF6633"/>
      </a:accent1>
      <a:accent2>
        <a:srgbClr val="B9D300"/>
      </a:accent2>
      <a:accent3>
        <a:srgbClr val="FFFFFF"/>
      </a:accent3>
      <a:accent4>
        <a:srgbClr val="000000"/>
      </a:accent4>
      <a:accent5>
        <a:srgbClr val="FFB8AD"/>
      </a:accent5>
      <a:accent6>
        <a:srgbClr val="A7BF00"/>
      </a:accent6>
      <a:hlink>
        <a:srgbClr val="62BD19"/>
      </a:hlink>
      <a:folHlink>
        <a:srgbClr val="993399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FFFFFF"/>
        </a:dk2>
        <a:lt2>
          <a:srgbClr val="FFCC33"/>
        </a:lt2>
        <a:accent1>
          <a:srgbClr val="FF6633"/>
        </a:accent1>
        <a:accent2>
          <a:srgbClr val="B9D300"/>
        </a:accent2>
        <a:accent3>
          <a:srgbClr val="FFFFFF"/>
        </a:accent3>
        <a:accent4>
          <a:srgbClr val="000000"/>
        </a:accent4>
        <a:accent5>
          <a:srgbClr val="FFB8AD"/>
        </a:accent5>
        <a:accent6>
          <a:srgbClr val="A7BF00"/>
        </a:accent6>
        <a:hlink>
          <a:srgbClr val="62BD19"/>
        </a:hlink>
        <a:folHlink>
          <a:srgbClr val="99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958040C243B47934B331ABABBB60A" ma:contentTypeVersion="0" ma:contentTypeDescription="Create a new document." ma:contentTypeScope="" ma:versionID="161d8e412e6d3cb302c24d310324e98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ECE28E-F57A-4106-A2CB-089A9175B5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B7848D-CDAD-4869-B8D9-91D7535E78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1D24998-0BA4-4338-B5C9-C04DC96BA24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26779</TotalTime>
  <Words>1277</Words>
  <Application>Microsoft Macintosh PowerPoint</Application>
  <PresentationFormat>On-screen Show (4:3)</PresentationFormat>
  <Paragraphs>248</Paragraphs>
  <Slides>22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Design</vt:lpstr>
      <vt:lpstr>Custom Design</vt:lpstr>
      <vt:lpstr>CS/EE 217 GPU Architecture and Parallel Programming   Lecture 17:  Data Transfer and CUDA Streams</vt:lpstr>
      <vt:lpstr>Objective</vt:lpstr>
      <vt:lpstr>Serialized Data Transfer and GPU computation</vt:lpstr>
      <vt:lpstr>Device Overlap</vt:lpstr>
      <vt:lpstr>Overlapped (Pipelined) Timing</vt:lpstr>
      <vt:lpstr>Using CUDA Streams and Asynchronous MemCpy</vt:lpstr>
      <vt:lpstr>Streams</vt:lpstr>
      <vt:lpstr>Streams cont.</vt:lpstr>
      <vt:lpstr>Conceptual View of Streams</vt:lpstr>
      <vt:lpstr>A Simple Multi-Stream Host Code</vt:lpstr>
      <vt:lpstr>continued</vt:lpstr>
      <vt:lpstr>A Simple Multi-Stream Host Code (Cont.)</vt:lpstr>
      <vt:lpstr>A View Closer to Reality</vt:lpstr>
      <vt:lpstr>Not quite the overlap we want</vt:lpstr>
      <vt:lpstr>A Better Multi-Stream Host Code (Cont.)</vt:lpstr>
      <vt:lpstr>A View Closer to Reality</vt:lpstr>
      <vt:lpstr>Overlapped (Pipelined) Timing</vt:lpstr>
      <vt:lpstr>Hyper Queue</vt:lpstr>
      <vt:lpstr>Fermi (and older) Concurrency</vt:lpstr>
      <vt:lpstr>Kepler Improved Concurrency</vt:lpstr>
      <vt:lpstr>Any Questions?</vt:lpstr>
      <vt:lpstr>Synchronization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498AL  Lecture 4:  GPU as part of the PC Architecture</dc:title>
  <dc:creator>Wen-mei Hwu</dc:creator>
  <cp:lastModifiedBy>Nael Abu-Ghazaleh</cp:lastModifiedBy>
  <cp:revision>64</cp:revision>
  <dcterms:created xsi:type="dcterms:W3CDTF">2010-02-09T04:41:45Z</dcterms:created>
  <dcterms:modified xsi:type="dcterms:W3CDTF">2015-11-04T16:31:52Z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0x0101006D5958040C243B47934B331ABABBB60A</vt:lpwstr>
  </property>
</Properties>
</file>