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1" r:id="rId5"/>
  </p:sldMasterIdLst>
  <p:notesMasterIdLst>
    <p:notesMasterId r:id="rId26"/>
  </p:notesMasterIdLst>
  <p:sldIdLst>
    <p:sldId id="256" r:id="rId6"/>
    <p:sldId id="282" r:id="rId7"/>
    <p:sldId id="285" r:id="rId8"/>
    <p:sldId id="284" r:id="rId9"/>
    <p:sldId id="257" r:id="rId10"/>
    <p:sldId id="258" r:id="rId11"/>
    <p:sldId id="259" r:id="rId12"/>
    <p:sldId id="260" r:id="rId13"/>
    <p:sldId id="261" r:id="rId14"/>
    <p:sldId id="286" r:id="rId15"/>
    <p:sldId id="262" r:id="rId16"/>
    <p:sldId id="278" r:id="rId17"/>
    <p:sldId id="267" r:id="rId18"/>
    <p:sldId id="287" r:id="rId19"/>
    <p:sldId id="288" r:id="rId20"/>
    <p:sldId id="289" r:id="rId21"/>
    <p:sldId id="292" r:id="rId22"/>
    <p:sldId id="293" r:id="rId23"/>
    <p:sldId id="290" r:id="rId24"/>
    <p:sldId id="291" r:id="rId25"/>
  </p:sldIdLst>
  <p:sldSz cx="9144000" cy="6858000" type="screen4x3"/>
  <p:notesSz cx="7023100" cy="92694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3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5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1"/>
          <p:cNvSpPr>
            <a:spLocks noChangeArrowheads="1"/>
          </p:cNvSpPr>
          <p:nvPr/>
        </p:nvSpPr>
        <p:spPr bwMode="auto">
          <a:xfrm>
            <a:off x="0" y="0"/>
            <a:ext cx="7024688" cy="9271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8755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1pPr>
            <a:lvl2pPr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914400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5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3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1979613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91200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87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7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4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923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7923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81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92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8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2798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663" y="1905000"/>
            <a:ext cx="41306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05000"/>
            <a:ext cx="41322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50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9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10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244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7890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8197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711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5450"/>
            <a:ext cx="2114550" cy="6127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25450"/>
            <a:ext cx="6191250" cy="6127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6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4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5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3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04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96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923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923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5pPr>
      <a:lvl6pPr marL="1536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19939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24511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29083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25450"/>
            <a:ext cx="670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7663" y="1905000"/>
            <a:ext cx="84153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Line 4"/>
          <p:cNvSpPr>
            <a:spLocks noChangeShapeType="1"/>
          </p:cNvSpPr>
          <p:nvPr userDrawn="1"/>
        </p:nvSpPr>
        <p:spPr bwMode="auto">
          <a:xfrm>
            <a:off x="381000" y="1600200"/>
            <a:ext cx="8382000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31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6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21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›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CS/ECE 217</a:t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GPU Architecture and Parallel Programming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16: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GPU within a computing system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8/10 bit encoding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/>
              <a:t>Goal is to maintain DC balance while have sufficient state transition for clock recovery</a:t>
            </a:r>
          </a:p>
          <a:p>
            <a:r>
              <a:rPr lang="en-US" sz="2800" smtClean="0"/>
              <a:t>The difference of 1s and 0s in a 20-bit stream should be </a:t>
            </a:r>
            <a:r>
              <a:rPr lang="en-US" sz="2800" smtClean="0">
                <a:cs typeface="Times New Roman" pitchFamily="18" charset="0"/>
              </a:rPr>
              <a:t>≤ </a:t>
            </a:r>
            <a:r>
              <a:rPr lang="en-US" sz="2800" smtClean="0"/>
              <a:t>2</a:t>
            </a:r>
          </a:p>
          <a:p>
            <a:r>
              <a:rPr lang="en-US" sz="2800" smtClean="0"/>
              <a:t>There should be no more than 5 consecutive 1s or 0s in any stream</a:t>
            </a:r>
          </a:p>
          <a:p>
            <a:endParaRPr lang="en-US" sz="2800" smtClean="0"/>
          </a:p>
        </p:txBody>
      </p:sp>
      <p:sp>
        <p:nvSpPr>
          <p:cNvPr id="12292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00000000, 00000111, 11000001 bad</a:t>
            </a:r>
          </a:p>
          <a:p>
            <a:r>
              <a:rPr lang="en-US" sz="2800" dirty="0" smtClean="0"/>
              <a:t>01010101, 11001100 good</a:t>
            </a:r>
          </a:p>
          <a:p>
            <a:r>
              <a:rPr lang="en-US" sz="2800" dirty="0" smtClean="0"/>
              <a:t>Find 256 good patterns among 1024 total patterns of 10 bits to encode an 8-bit data</a:t>
            </a:r>
          </a:p>
          <a:p>
            <a:r>
              <a:rPr lang="en-US" sz="2800" dirty="0" smtClean="0"/>
              <a:t>A 25% </a:t>
            </a:r>
            <a:r>
              <a:rPr lang="en-US" sz="2800" dirty="0" smtClean="0"/>
              <a:t>overhead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PCIe PC Architecture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3886200" cy="45720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PCIe forms the interconnect backbone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Northbridge/Southbridge are both PCIe switches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Some Southbridge designs have built-in PCI-PCIe bridge to allow old PCI cards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Some PCIe I/O cards are PCI cards with a PCI-PCIe bridge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Source: Jon Stokes, PCI Express: An Overview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http://arstechnica.com/articles/paedia/hardware/pcie.ars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0"/>
            <a:ext cx="3886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GeForce 7800 GTX</a:t>
            </a:r>
            <a:br>
              <a:rPr lang="en-US" smtClean="0"/>
            </a:br>
            <a:r>
              <a:rPr lang="en-US" smtClean="0"/>
              <a:t>Board Details</a:t>
            </a:r>
          </a:p>
        </p:txBody>
      </p:sp>
      <p:pic>
        <p:nvPicPr>
          <p:cNvPr id="14339" name="Picture 3" descr="Board_GeForce_7800_GTX_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885950"/>
            <a:ext cx="7772400" cy="4591050"/>
          </a:xfr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429375" y="5789613"/>
            <a:ext cx="26384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256MB/256-bit DDR3 </a:t>
            </a:r>
          </a:p>
          <a:p>
            <a:pPr lvl="1" eaLnBrk="1" hangingPunct="1"/>
            <a:r>
              <a:rPr lang="en-US" sz="1800">
                <a:solidFill>
                  <a:schemeClr val="tx1"/>
                </a:solidFill>
                <a:latin typeface="Arial" pitchFamily="34" charset="0"/>
              </a:rPr>
              <a:t>600 MHz</a:t>
            </a:r>
          </a:p>
          <a:p>
            <a:pPr lvl="1" eaLnBrk="1" hangingPunct="1"/>
            <a:r>
              <a:rPr lang="en-US" sz="1800">
                <a:solidFill>
                  <a:schemeClr val="tx1"/>
                </a:solidFill>
                <a:latin typeface="Arial" pitchFamily="34" charset="0"/>
              </a:rPr>
              <a:t>8 pieces of 8Mx32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33800" y="6248400"/>
            <a:ext cx="197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16x PCI-Express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819400" y="1676400"/>
            <a:ext cx="174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SLI Connector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57200" y="3657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DVI x 2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04800" y="2667000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sVideo</a:t>
            </a:r>
          </a:p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TV Out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3352800" y="1981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1371600" y="37338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295400" y="4038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219200" y="2971800"/>
            <a:ext cx="533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4114800" y="5791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867400" y="1752600"/>
            <a:ext cx="221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b="1">
                <a:solidFill>
                  <a:schemeClr val="tx1"/>
                </a:solidFill>
                <a:latin typeface="Arial" pitchFamily="34" charset="0"/>
              </a:rPr>
              <a:t>Single slot cooling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5029200" y="2133600"/>
            <a:ext cx="114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Tm="5030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smtClean="0"/>
              <a:t>HyperTransport</a:t>
            </a:r>
            <a:r>
              <a:rPr lang="en-GB" sz="4000" smtClean="0">
                <a:cs typeface="Times New Roman" pitchFamily="18" charset="0"/>
              </a:rPr>
              <a:t>™ Feeds and Speeds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3886200" cy="5192713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cs typeface="Times New Roman" pitchFamily="18" charset="0"/>
              </a:rPr>
              <a:t>Primarily a low latency direct chip-to-chip interconnect, supports mapping to board-to-board interconnect such as PCIe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cs typeface="Times New Roman" pitchFamily="18" charset="0"/>
              </a:rPr>
              <a:t>HyperTransport ™ 1.0 Specification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800 MHz max, 12.8 GB/s aggregate bandwidth (6.4 GB/s each way)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cs typeface="Times New Roman" pitchFamily="18" charset="0"/>
              </a:rPr>
              <a:t>HyperTransport ™ 2.0 Specification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>
                <a:cs typeface="Times New Roman" pitchFamily="18" charset="0"/>
              </a:rPr>
              <a:t>Added PCIe mapping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1.0 - 1.4 GHz Clock, 22.4 GB/s aggregate bandwidth (11.2 GB/s each way)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724400" y="1219200"/>
            <a:ext cx="4267200" cy="32766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cs typeface="Times New Roman" pitchFamily="18" charset="0"/>
              </a:rPr>
              <a:t>HyperTransport ™ 3.0 Specification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1.8 - 2.6 GHz Clock, 41.6 GB/s aggregate bandwidth (20.8 GB/s each way)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Added AC coupling to extend HyperTransport</a:t>
            </a:r>
            <a:r>
              <a:rPr lang="en-GB" sz="2000" smtClean="0">
                <a:cs typeface="Times New Roman" pitchFamily="18" charset="0"/>
              </a:rPr>
              <a:t> ™</a:t>
            </a:r>
            <a:r>
              <a:rPr lang="en-GB" sz="2000" smtClean="0"/>
              <a:t> to long distance to system-to-system interconnect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33825"/>
            <a:ext cx="47244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4419600" y="6049963"/>
            <a:ext cx="39020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1200">
                <a:solidFill>
                  <a:schemeClr val="tx1"/>
                </a:solidFill>
                <a:latin typeface="Palatino" pitchFamily="18" charset="0"/>
              </a:rPr>
              <a:t>Courtesy HyperTransport ™ Consortium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3943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>
                <a:solidFill>
                  <a:schemeClr val="tx1"/>
                </a:solidFill>
              </a:rPr>
              <a:t>Source: “White Paper: AMD HyperTransport </a:t>
            </a:r>
          </a:p>
          <a:p>
            <a:r>
              <a:rPr lang="en-US" sz="1600">
                <a:solidFill>
                  <a:schemeClr val="tx1"/>
                </a:solidFill>
              </a:rPr>
              <a:t>Technology-Based System Architecture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PCIe 3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total of 8 Giga Transfers per second in each direction</a:t>
            </a:r>
          </a:p>
          <a:p>
            <a:r>
              <a:rPr lang="en-US" smtClean="0"/>
              <a:t>No more 8/10 encoding but uses a polynomial transformation at the transmitter and its inverse at the receiver to achieve the same effect</a:t>
            </a:r>
          </a:p>
          <a:p>
            <a:r>
              <a:rPr lang="en-US" smtClean="0"/>
              <a:t>So the effective bandwidth is double of PCIe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PCIe Data Transfer using DMA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DMA (Direct Memory Access) is used to fully utilize the bandwidth of an I/O bus</a:t>
            </a:r>
          </a:p>
          <a:p>
            <a:pPr lvl="1"/>
            <a:r>
              <a:rPr lang="en-US" smtClean="0"/>
              <a:t>DMA uses physical address for source and destination</a:t>
            </a:r>
          </a:p>
          <a:p>
            <a:pPr lvl="1"/>
            <a:r>
              <a:rPr lang="en-US" smtClean="0"/>
              <a:t>Transfers a number of bytes requested by OS</a:t>
            </a:r>
          </a:p>
          <a:p>
            <a:pPr lvl="1"/>
            <a:r>
              <a:rPr lang="en-US" smtClean="0"/>
              <a:t>Needs pinned memory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4953000" y="1524000"/>
            <a:ext cx="3352800" cy="12954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Main Memory (DRAM)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4953000" y="4648200"/>
            <a:ext cx="3352800" cy="1600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GPU card 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(or other I/O cards)</a:t>
            </a:r>
          </a:p>
        </p:txBody>
      </p:sp>
      <p:sp>
        <p:nvSpPr>
          <p:cNvPr id="17415" name="Up-Down Arrow 6"/>
          <p:cNvSpPr>
            <a:spLocks noChangeArrowheads="1"/>
          </p:cNvSpPr>
          <p:nvPr/>
        </p:nvSpPr>
        <p:spPr bwMode="auto">
          <a:xfrm>
            <a:off x="7315200" y="2819400"/>
            <a:ext cx="381000" cy="1831975"/>
          </a:xfrm>
          <a:prstGeom prst="upDownArrow">
            <a:avLst>
              <a:gd name="adj1" fmla="val 50000"/>
              <a:gd name="adj2" fmla="val 5002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4940300" y="3124200"/>
            <a:ext cx="1371600" cy="1219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17417" name="Left-Right Arrow 8"/>
          <p:cNvSpPr>
            <a:spLocks noChangeArrowheads="1"/>
          </p:cNvSpPr>
          <p:nvPr/>
        </p:nvSpPr>
        <p:spPr bwMode="auto">
          <a:xfrm>
            <a:off x="6311900" y="3506788"/>
            <a:ext cx="1079500" cy="457200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7010400" y="4724400"/>
            <a:ext cx="1066800" cy="381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DMA</a:t>
            </a: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5029200" y="4724400"/>
            <a:ext cx="1371600" cy="7239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chemeClr val="tx1"/>
                </a:solidFill>
              </a:rPr>
              <a:t>Global Memory</a:t>
            </a:r>
          </a:p>
        </p:txBody>
      </p:sp>
      <p:sp>
        <p:nvSpPr>
          <p:cNvPr id="17420" name="Left-Right Arrow 11"/>
          <p:cNvSpPr>
            <a:spLocks noChangeArrowheads="1"/>
          </p:cNvSpPr>
          <p:nvPr/>
        </p:nvSpPr>
        <p:spPr bwMode="auto">
          <a:xfrm>
            <a:off x="6400800" y="4724400"/>
            <a:ext cx="598488" cy="309563"/>
          </a:xfrm>
          <a:prstGeom prst="leftRightArrow">
            <a:avLst>
              <a:gd name="adj1" fmla="val 50000"/>
              <a:gd name="adj2" fmla="val 50052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Pinned Memory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DMA uses physical addresses</a:t>
            </a:r>
          </a:p>
          <a:p>
            <a:r>
              <a:rPr lang="en-US" smtClean="0"/>
              <a:t>The OS could accidentally page out the data that is being read or written by a DMA and page in another virtual page into the same location</a:t>
            </a:r>
          </a:p>
          <a:p>
            <a:r>
              <a:rPr lang="en-US" smtClean="0"/>
              <a:t>Pinned memory cannot not be paged out</a:t>
            </a:r>
          </a:p>
          <a:p>
            <a:endParaRPr lang="en-US" smtClean="0"/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 a source or destination of a </a:t>
            </a:r>
            <a:r>
              <a:rPr lang="en-US" dirty="0" err="1" smtClean="0"/>
              <a:t>cudaMemCpy</a:t>
            </a:r>
            <a:r>
              <a:rPr lang="en-US" dirty="0" smtClean="0"/>
              <a:t>() in the host memory is not pinned, it needs to be first copied to a pinned memory – extra overhead</a:t>
            </a:r>
          </a:p>
          <a:p>
            <a:r>
              <a:rPr lang="en-US" dirty="0" err="1" smtClean="0"/>
              <a:t>cudaMemcpy</a:t>
            </a:r>
            <a:r>
              <a:rPr lang="en-US" dirty="0" smtClean="0"/>
              <a:t> is much faster with pinned host memory source or destination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3213" cy="1141413"/>
          </a:xfrm>
        </p:spPr>
        <p:txBody>
          <a:bodyPr/>
          <a:lstStyle/>
          <a:p>
            <a:r>
              <a:rPr lang="en-US" smtClean="0"/>
              <a:t>Allocate/Free Pinned Memory</a:t>
            </a:r>
            <a:br>
              <a:rPr lang="en-US" smtClean="0"/>
            </a:br>
            <a:r>
              <a:rPr lang="en-US" smtClean="0"/>
              <a:t>(a.k.a. Page Locked Memory)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3213" cy="4570413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ea typeface="ＭＳ Ｐゴシック" pitchFamily="34" charset="-128"/>
              </a:rPr>
              <a:t>cudaHostAlloc</a:t>
            </a:r>
            <a:r>
              <a:rPr lang="en-US" dirty="0" smtClean="0">
                <a:ea typeface="ＭＳ Ｐゴシック" pitchFamily="34" charset="-128"/>
              </a:rPr>
              <a:t>()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Three parameters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Address of pointer to the allocated memory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Size of the allocated memory in bytes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Option – use </a:t>
            </a:r>
            <a:r>
              <a:rPr lang="en-US" dirty="0" err="1" smtClean="0">
                <a:ea typeface="ＭＳ Ｐゴシック" charset="-128"/>
              </a:rPr>
              <a:t>cudaHostAllocDefault</a:t>
            </a:r>
            <a:r>
              <a:rPr lang="en-US" dirty="0" smtClean="0">
                <a:ea typeface="ＭＳ Ｐゴシック" charset="-128"/>
              </a:rPr>
              <a:t> for now</a:t>
            </a:r>
          </a:p>
          <a:p>
            <a:pPr lvl="2"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defRPr/>
            </a:pPr>
            <a:r>
              <a:rPr lang="en-US" dirty="0" err="1" smtClean="0">
                <a:ea typeface="ＭＳ Ｐゴシック" pitchFamily="34" charset="-128"/>
              </a:rPr>
              <a:t>cudaFreeHost</a:t>
            </a:r>
            <a:r>
              <a:rPr lang="en-US" dirty="0" smtClean="0">
                <a:ea typeface="ＭＳ Ｐゴシック" pitchFamily="34" charset="-128"/>
              </a:rPr>
              <a:t>()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One parameter</a:t>
            </a:r>
          </a:p>
          <a:p>
            <a:pPr lvl="1">
              <a:defRPr/>
            </a:pPr>
            <a:r>
              <a:rPr lang="en-US" dirty="0" smtClean="0">
                <a:ea typeface="ＭＳ Ｐゴシック" charset="-128"/>
              </a:rPr>
              <a:t>Pointer to the memory to be freed</a:t>
            </a:r>
          </a:p>
          <a:p>
            <a:pPr marL="0" indent="0">
              <a:buFont typeface="Times New Roman" pitchFamily="18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56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Pinned Memory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570413"/>
          </a:xfrm>
        </p:spPr>
        <p:txBody>
          <a:bodyPr/>
          <a:lstStyle/>
          <a:p>
            <a:r>
              <a:rPr lang="en-US" dirty="0" smtClean="0"/>
              <a:t>Use the allocated memory and its pointer the same way those returned by </a:t>
            </a:r>
            <a:r>
              <a:rPr lang="en-US" dirty="0" err="1" smtClean="0"/>
              <a:t>malloc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The only difference is that the allocated memory cannot be paged by the OS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cudaMemcpy</a:t>
            </a:r>
            <a:r>
              <a:rPr lang="en-US" dirty="0" smtClean="0"/>
              <a:t> function should be about 2X faster with pinned memory</a:t>
            </a:r>
            <a:endParaRPr lang="en-US" dirty="0"/>
          </a:p>
          <a:p>
            <a:r>
              <a:rPr lang="en-US" dirty="0" smtClean="0"/>
              <a:t>Pinned memory is a limited resource whose over-subscription can have serious consequences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645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Trends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yesterday, today, and tomorrow</a:t>
            </a:r>
          </a:p>
          <a:p>
            <a:pPr lvl="1"/>
            <a:r>
              <a:rPr lang="en-US" dirty="0" smtClean="0"/>
              <a:t>The PC world is becoming flatter</a:t>
            </a:r>
          </a:p>
          <a:p>
            <a:pPr lvl="1"/>
            <a:r>
              <a:rPr lang="en-US" dirty="0" smtClean="0"/>
              <a:t>CPU and GPU are being fused together</a:t>
            </a:r>
          </a:p>
          <a:p>
            <a:pPr lvl="1"/>
            <a:r>
              <a:rPr lang="en-US" dirty="0" smtClean="0"/>
              <a:t>Outsourcing of computation is becoming easier…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53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4570413"/>
          </a:xfrm>
        </p:spPr>
        <p:txBody>
          <a:bodyPr/>
          <a:lstStyle/>
          <a:p>
            <a:r>
              <a:rPr lang="en-US" dirty="0" smtClean="0"/>
              <a:t>To understand the major factors that dictate performance when using GPU as an compute co-processor for the CPU</a:t>
            </a:r>
          </a:p>
          <a:p>
            <a:pPr lvl="1"/>
            <a:r>
              <a:rPr lang="en-US" dirty="0" smtClean="0"/>
              <a:t>The speeds and feeds of the traditional CPU world</a:t>
            </a:r>
          </a:p>
          <a:p>
            <a:pPr lvl="1"/>
            <a:r>
              <a:rPr lang="en-US" dirty="0" smtClean="0"/>
              <a:t>The speeds and feeds when employing a GPU </a:t>
            </a:r>
          </a:p>
          <a:p>
            <a:pPr lvl="1"/>
            <a:r>
              <a:rPr lang="en-US" dirty="0" smtClean="0"/>
              <a:t>To form a solid knowledge base for performance programming in modern GPU’s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err="1" smtClean="0"/>
              <a:t>MoRe</a:t>
            </a:r>
            <a:r>
              <a:rPr lang="en-US" dirty="0" smtClean="0"/>
              <a:t> </a:t>
            </a: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8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05800" cy="4343400"/>
          </a:xfrm>
        </p:spPr>
        <p:txBody>
          <a:bodyPr/>
          <a:lstStyle/>
          <a:p>
            <a:pPr marL="342900" indent="-34290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Global variables declaration</a:t>
            </a:r>
          </a:p>
          <a:p>
            <a:pPr marL="342900" indent="-34290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Function prototypes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__global__ void kernelOne(…)</a:t>
            </a:r>
          </a:p>
          <a:p>
            <a:pPr marL="342900" indent="-34290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Main ()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allocate memory space on the device – cudaMalloc(&amp;d_GlblVarPtr, bytes )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transfer data from host to device – cudaMemCpy(d_GlblVarPtr, h_Gl…)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execution configuration setup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kernel call – kernelOne&lt;&lt;&lt;execution configuration&gt;&gt;&gt;( args… );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transfer results from device to host – cudaMemCpy(h_GlblVarPtr,…)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optional: compare against golden (host computed) solution</a:t>
            </a:r>
          </a:p>
          <a:p>
            <a:pPr marL="342900" indent="-34290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Kernel – void kernelOne(type args,…)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variables declaration -  __local__, __shared__</a:t>
            </a:r>
          </a:p>
          <a:p>
            <a:pPr lvl="2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automatic variables</a:t>
            </a:r>
            <a:r>
              <a:rPr lang="en-US" sz="1600" smtClean="0">
                <a:latin typeface="Arial Unicode MS" pitchFamily="34" charset="-128"/>
              </a:rPr>
              <a:t> transparently assigned to registers or local memory</a:t>
            </a:r>
          </a:p>
          <a:p>
            <a:pPr marL="742950" lvl="1" indent="-285750" defTabSz="914400" eaLnBrk="1" hangingPunct="1">
              <a:lnSpc>
                <a:spcPct val="80000"/>
              </a:lnSpc>
            </a:pPr>
            <a:r>
              <a:rPr lang="en-US" sz="1800" smtClean="0">
                <a:latin typeface="Arial Unicode MS" pitchFamily="34" charset="-128"/>
              </a:rPr>
              <a:t>syncthreads()…								</a:t>
            </a:r>
          </a:p>
          <a:p>
            <a:pPr marL="342900" indent="-342900" defTabSz="914400" eaLnBrk="1" hangingPunct="1">
              <a:lnSpc>
                <a:spcPct val="80000"/>
              </a:lnSpc>
            </a:pPr>
            <a:endParaRPr lang="en-US" sz="1800" smtClean="0">
              <a:latin typeface="Arial Unicode MS" pitchFamily="34" charset="-128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876800" y="2971800"/>
            <a:ext cx="37719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105400" y="4003675"/>
            <a:ext cx="3144838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Review- Typical Structure of a CUDA Program</a:t>
            </a:r>
          </a:p>
        </p:txBody>
      </p:sp>
      <p:sp>
        <p:nvSpPr>
          <p:cNvPr id="5126" name="AutoShape 8"/>
          <p:cNvSpPr>
            <a:spLocks noChangeArrowheads="1"/>
          </p:cNvSpPr>
          <p:nvPr/>
        </p:nvSpPr>
        <p:spPr bwMode="auto">
          <a:xfrm rot="-5685818">
            <a:off x="7728744" y="3548856"/>
            <a:ext cx="688975" cy="296863"/>
          </a:xfrm>
          <a:prstGeom prst="curvedUpArrow">
            <a:avLst>
              <a:gd name="adj1" fmla="val 46417"/>
              <a:gd name="adj2" fmla="val 928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8153400" y="3733800"/>
            <a:ext cx="990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  <a:latin typeface="Palatino" pitchFamily="18" charset="0"/>
              </a:rPr>
              <a:t>repeat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  <a:latin typeface="Palatino" pitchFamily="18" charset="0"/>
              </a:rPr>
              <a:t>as needed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3213" cy="1141413"/>
          </a:xfrm>
        </p:spPr>
        <p:txBody>
          <a:bodyPr/>
          <a:lstStyle/>
          <a:p>
            <a:pPr eaLnBrk="1" hangingPunct="1"/>
            <a:r>
              <a:rPr lang="en-US" sz="4000" smtClean="0"/>
              <a:t>Bandwidth – </a:t>
            </a:r>
            <a:br>
              <a:rPr lang="en-US" sz="4000" smtClean="0"/>
            </a:br>
            <a:r>
              <a:rPr lang="en-US" sz="4000" smtClean="0"/>
              <a:t>Gravity of Modern Computer Systems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Bandwidth between key components ultimately dictates system performance</a:t>
            </a:r>
          </a:p>
          <a:p>
            <a:pPr lvl="1" eaLnBrk="1" hangingPunct="1"/>
            <a:r>
              <a:rPr lang="en-US" dirty="0" smtClean="0"/>
              <a:t>Especially true for massively parallel systems processing massive amount of data </a:t>
            </a:r>
          </a:p>
          <a:p>
            <a:pPr lvl="1" eaLnBrk="1" hangingPunct="1"/>
            <a:r>
              <a:rPr lang="en-US" dirty="0" smtClean="0"/>
              <a:t>Tricks like buffering, reordering, caching can temporarily defy the rules in some cases</a:t>
            </a:r>
          </a:p>
          <a:p>
            <a:pPr lvl="1" eaLnBrk="1" hangingPunct="1"/>
            <a:r>
              <a:rPr lang="en-US" dirty="0" smtClean="0"/>
              <a:t>Ultimately, the performance falls back to what the “speeds and feeds” dictate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Classic PC architecture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3886200" cy="4572000"/>
          </a:xfrm>
        </p:spPr>
        <p:txBody>
          <a:bodyPr lIns="90000" tIns="46800" rIns="90000" bIns="46800"/>
          <a:lstStyle/>
          <a:p>
            <a:pPr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Northbridge connects 3 components that must be communicate at high speed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CPU, DRAM, video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Video also needs to have 1</a:t>
            </a:r>
            <a:r>
              <a:rPr lang="en-GB" sz="2000" baseline="30000" smtClean="0"/>
              <a:t>st</a:t>
            </a:r>
            <a:r>
              <a:rPr lang="en-GB" sz="2000" smtClean="0"/>
              <a:t>-class access to DRAM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Previous NVIDIA cards are connected to AGP, up to 2 GB/s transfers</a:t>
            </a:r>
          </a:p>
          <a:p>
            <a:pPr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Southbridge serves as a concentrator for slower I/O devices</a:t>
            </a: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0"/>
            <a:ext cx="3886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4"/>
          <p:cNvGrpSpPr>
            <a:grpSpLocks/>
          </p:cNvGrpSpPr>
          <p:nvPr/>
        </p:nvGrpSpPr>
        <p:grpSpPr bwMode="auto">
          <a:xfrm>
            <a:off x="7680325" y="2570163"/>
            <a:ext cx="819150" cy="455612"/>
            <a:chOff x="4838" y="1619"/>
            <a:chExt cx="516" cy="287"/>
          </a:xfrm>
        </p:grpSpPr>
        <p:sp>
          <p:nvSpPr>
            <p:cNvPr id="7177" name="AutoShape 5"/>
            <p:cNvSpPr>
              <a:spLocks noChangeArrowheads="1"/>
            </p:cNvSpPr>
            <p:nvPr/>
          </p:nvSpPr>
          <p:spPr bwMode="auto">
            <a:xfrm>
              <a:off x="4838" y="1619"/>
              <a:ext cx="517" cy="288"/>
            </a:xfrm>
            <a:prstGeom prst="roundRect">
              <a:avLst>
                <a:gd name="adj" fmla="val 347"/>
              </a:avLst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AutoShape 6"/>
            <p:cNvSpPr>
              <a:spLocks noChangeArrowheads="1"/>
            </p:cNvSpPr>
            <p:nvPr/>
          </p:nvSpPr>
          <p:spPr bwMode="auto">
            <a:xfrm>
              <a:off x="4838" y="1619"/>
              <a:ext cx="517" cy="288"/>
            </a:xfrm>
            <a:prstGeom prst="roundRect">
              <a:avLst>
                <a:gd name="adj" fmla="val 34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chemeClr val="tx1"/>
                  </a:solidFill>
                  <a:latin typeface="Palatino" pitchFamily="18" charset="0"/>
                </a:rPr>
                <a:t>CPU</a:t>
              </a:r>
            </a:p>
          </p:txBody>
        </p:sp>
      </p:grp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5791200" y="2895600"/>
            <a:ext cx="1295400" cy="2286000"/>
          </a:xfrm>
          <a:prstGeom prst="roundRect">
            <a:avLst>
              <a:gd name="adj" fmla="val 120"/>
            </a:avLst>
          </a:prstGeom>
          <a:noFill/>
          <a:ln w="38160">
            <a:solidFill>
              <a:srgbClr val="00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H="1">
            <a:off x="5637213" y="5181600"/>
            <a:ext cx="460375" cy="1143000"/>
          </a:xfrm>
          <a:prstGeom prst="line">
            <a:avLst/>
          </a:prstGeom>
          <a:noFill/>
          <a:ln w="38160">
            <a:solidFill>
              <a:srgbClr val="00CC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AutoShape 9"/>
          <p:cNvSpPr>
            <a:spLocks noChangeArrowheads="1"/>
          </p:cNvSpPr>
          <p:nvPr/>
        </p:nvSpPr>
        <p:spPr bwMode="auto">
          <a:xfrm>
            <a:off x="5318125" y="6075363"/>
            <a:ext cx="2771775" cy="457200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Palatino" pitchFamily="18" charset="0"/>
              </a:rPr>
              <a:t>Core Logic Chipset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(Original) PCI Bus Specification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2667000"/>
          </a:xfrm>
        </p:spPr>
        <p:txBody>
          <a:bodyPr lIns="90000" tIns="46800" rIns="90000" bIns="46800"/>
          <a:lstStyle/>
          <a:p>
            <a:pPr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Connected to the southBridge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Originally 33 MHz, 32-bit wide, 132 MB/second peak transfer rate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More recently 66 MHz, 64-bit, 528 MB/second peak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Upstream bandwidth remain slow for device (~256MB/s peak)</a:t>
            </a:r>
          </a:p>
          <a:p>
            <a:pPr lvl="1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Shared bus with arbitration</a:t>
            </a:r>
          </a:p>
          <a:p>
            <a:pPr lvl="2" eaLnBrk="1" hangingPunct="1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smtClean="0"/>
              <a:t>Winner of arbitration becomes bus master and can connect to CPU or DRAM through the southbridge and northbridge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343400"/>
            <a:ext cx="48768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PCI as Memory Mapped I/O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3886200" cy="45720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PCI device registers are mapped into the CPU’s physical address space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Accessed through loads/ stores (kernel mode)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Addresses are assigned to the PCI devices at boot time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All devices listen for their addresses</a:t>
            </a: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0"/>
            <a:ext cx="3886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PCI Express (PCIe)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4419600" cy="5181600"/>
          </a:xfrm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Switched, point-to-point connection</a:t>
            </a:r>
          </a:p>
          <a:p>
            <a:pPr lvl="1"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Each card has a dedicated “link” to the central switch, no bus arbitration.</a:t>
            </a:r>
          </a:p>
          <a:p>
            <a:pPr lvl="1"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Packet switches messages form virtual channel</a:t>
            </a:r>
          </a:p>
          <a:p>
            <a:pPr lvl="1" eaLnBrk="1" hangingPunct="1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Prioritized packets for QoS</a:t>
            </a:r>
          </a:p>
          <a:p>
            <a:pPr lvl="2" eaLnBrk="1" hangingPunct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E.g., real-time video streaming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00200"/>
            <a:ext cx="3657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PCIe 2 Links and Lanes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4267200" cy="5037138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Each link consists of one or more lanes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Each lane is 1-bit wide (4 wires, each 2-wire pair can transmit 2.5Gb/s in one direction)</a:t>
            </a:r>
          </a:p>
          <a:p>
            <a:pPr lvl="2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smtClean="0"/>
              <a:t>Upstream and downstream now simultaneous and symmetric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Each Link can combine 1, 2, 4, 8, 12, 16 lanes- x1, x2, etc.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Each byte data is</a:t>
            </a:r>
            <a:r>
              <a:rPr lang="en-GB" sz="2000" b="1" smtClean="0"/>
              <a:t> 8b/10b </a:t>
            </a:r>
            <a:r>
              <a:rPr lang="en-GB" sz="2000" smtClean="0"/>
              <a:t>encoded into 10 bits with equal number of 1’s and 0’s; net data rate 2 Gb/s per lane each way.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Thus, the net data rates are 250 MB/s (x1) 500 MB/s (x2), 1GB/s (x4), 2 GB/s (x8), 4 GB/s (x16), each way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0"/>
            <a:ext cx="3886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FFFFFF"/>
      </a:dk2>
      <a:lt2>
        <a:srgbClr val="FFCC33"/>
      </a:lt2>
      <a:accent1>
        <a:srgbClr val="FF6633"/>
      </a:accent1>
      <a:accent2>
        <a:srgbClr val="B9D300"/>
      </a:accent2>
      <a:accent3>
        <a:srgbClr val="FFFFFF"/>
      </a:accent3>
      <a:accent4>
        <a:srgbClr val="000000"/>
      </a:accent4>
      <a:accent5>
        <a:srgbClr val="FFB8AD"/>
      </a:accent5>
      <a:accent6>
        <a:srgbClr val="A7BF00"/>
      </a:accent6>
      <a:hlink>
        <a:srgbClr val="62BD19"/>
      </a:hlink>
      <a:folHlink>
        <a:srgbClr val="99339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FFFFFF"/>
        </a:dk2>
        <a:lt2>
          <a:srgbClr val="FFCC33"/>
        </a:lt2>
        <a:accent1>
          <a:srgbClr val="FF6633"/>
        </a:accent1>
        <a:accent2>
          <a:srgbClr val="B9D300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A7BF00"/>
        </a:accent6>
        <a:hlink>
          <a:srgbClr val="62BD1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441B6F-DD8D-4DF8-BC68-99097D4A74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EE8069-1D9B-4A2F-82CE-998A1AFFB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FE0194-613D-43A0-BFD4-DBB651AFEA5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1248</Words>
  <Application>Microsoft Macintosh PowerPoint</Application>
  <PresentationFormat>On-screen Show (4:3)</PresentationFormat>
  <Paragraphs>145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Custom Design</vt:lpstr>
      <vt:lpstr>CS/ECE 217  GPU Architecture and Parallel Programming   Lecture 16:  GPU within a computing system</vt:lpstr>
      <vt:lpstr>Objective</vt:lpstr>
      <vt:lpstr>Review- Typical Structure of a CUDA Program</vt:lpstr>
      <vt:lpstr>Bandwidth –  Gravity of Modern Computer Systems</vt:lpstr>
      <vt:lpstr>Classic PC architecture</vt:lpstr>
      <vt:lpstr>(Original) PCI Bus Specification</vt:lpstr>
      <vt:lpstr>PCI as Memory Mapped I/O</vt:lpstr>
      <vt:lpstr>PCI Express (PCIe)</vt:lpstr>
      <vt:lpstr>PCIe 2 Links and Lanes</vt:lpstr>
      <vt:lpstr>8/10 bit encoding</vt:lpstr>
      <vt:lpstr>PCIe PC Architecture</vt:lpstr>
      <vt:lpstr>GeForce 7800 GTX Board Details</vt:lpstr>
      <vt:lpstr>HyperTransport™ Feeds and Speeds</vt:lpstr>
      <vt:lpstr>PCIe 3</vt:lpstr>
      <vt:lpstr>PCIe Data Transfer using DMA</vt:lpstr>
      <vt:lpstr>Pinned Memory</vt:lpstr>
      <vt:lpstr>Allocate/Free Pinned Memory (a.k.a. Page Locked Memory)</vt:lpstr>
      <vt:lpstr>Using Pinned Memory</vt:lpstr>
      <vt:lpstr>Important Trends</vt:lpstr>
      <vt:lpstr>Any 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498AL  Lecture 4:  GPU as part of the PC Architecture</dc:title>
  <dc:creator>Wen-mei Hwu</dc:creator>
  <cp:lastModifiedBy>Nael Abu-Ghazaleh</cp:lastModifiedBy>
  <cp:revision>38</cp:revision>
  <dcterms:created xsi:type="dcterms:W3CDTF">2010-02-09T04:41:45Z</dcterms:created>
  <dcterms:modified xsi:type="dcterms:W3CDTF">2015-11-04T15:57:50Z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