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467" r:id="rId6"/>
    <p:sldId id="487" r:id="rId7"/>
    <p:sldId id="490" r:id="rId8"/>
    <p:sldId id="491" r:id="rId9"/>
    <p:sldId id="492" r:id="rId10"/>
    <p:sldId id="493" r:id="rId11"/>
    <p:sldId id="494" r:id="rId12"/>
    <p:sldId id="496" r:id="rId13"/>
    <p:sldId id="506" r:id="rId14"/>
    <p:sldId id="482" r:id="rId15"/>
    <p:sldId id="497" r:id="rId16"/>
    <p:sldId id="502" r:id="rId17"/>
    <p:sldId id="503" r:id="rId18"/>
    <p:sldId id="469" r:id="rId19"/>
    <p:sldId id="504" r:id="rId20"/>
    <p:sldId id="505" r:id="rId21"/>
    <p:sldId id="471" r:id="rId22"/>
    <p:sldId id="470" r:id="rId23"/>
    <p:sldId id="468" r:id="rId24"/>
    <p:sldId id="498" r:id="rId25"/>
    <p:sldId id="499" r:id="rId26"/>
    <p:sldId id="500" r:id="rId27"/>
    <p:sldId id="507" r:id="rId28"/>
    <p:sldId id="508" r:id="rId29"/>
    <p:sldId id="509" r:id="rId30"/>
    <p:sldId id="510" r:id="rId31"/>
    <p:sldId id="511" r:id="rId32"/>
    <p:sldId id="512" r:id="rId33"/>
    <p:sldId id="513" r:id="rId34"/>
    <p:sldId id="514" r:id="rId35"/>
    <p:sldId id="501" r:id="rId36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85435" autoAdjust="0"/>
  </p:normalViewPr>
  <p:slideViewPr>
    <p:cSldViewPr>
      <p:cViewPr>
        <p:scale>
          <a:sx n="68" d="100"/>
          <a:sy n="68" d="100"/>
        </p:scale>
        <p:origin x="-80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fld id="{9C397799-C9F2-4A4E-9324-E262C80F0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33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CAA0A34-5C45-4071-B13E-150C3D605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49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A4B1-F27E-4EE8-9AC0-969B55AEE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1CB68-0C1C-43ED-9446-89C528B8F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948B7-168F-4146-9529-3D70D0AFF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0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00E13-EBD6-4E59-8EE4-FEC45CBFF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80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A3BC6-4534-4036-BA1C-6D1C58F98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29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902A-B240-46E1-B7FC-0D25CFBE1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3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E709-04CB-4EA7-AC83-95C9CC00A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7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189CA-7C08-401A-A3C0-933324751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7556-9CA1-4AEB-B303-1232E7D86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66A58-40F9-46FB-B7DB-E22CA27B4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8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C73BD-099B-4B26-BFE1-71BB17173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2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1CFC-057F-497C-AD43-5E3B5868F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A4A74-8098-48BC-9106-856532C6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1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24B75-1A95-43A0-963B-C9DACF129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0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13235DF-61AD-499A-AABD-832C59355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charset="0"/>
              </a:rPr>
              <a:t>© David Kirk/NVIDIA and Wen-</a:t>
            </a:r>
            <a:r>
              <a:rPr lang="en-US" sz="1200" dirty="0" err="1" smtClean="0">
                <a:cs typeface="Times New Roman" charset="0"/>
              </a:rPr>
              <a:t>mei</a:t>
            </a:r>
            <a:r>
              <a:rPr lang="en-US" sz="1200" dirty="0" smtClean="0">
                <a:cs typeface="Times New Roman" charset="0"/>
              </a:rPr>
              <a:t> W. </a:t>
            </a:r>
            <a:r>
              <a:rPr lang="en-US" sz="1200" dirty="0" err="1" smtClean="0">
                <a:cs typeface="Times New Roman" charset="0"/>
              </a:rPr>
              <a:t>Hwu</a:t>
            </a:r>
            <a:r>
              <a:rPr lang="en-US" sz="1200" dirty="0" smtClean="0">
                <a:cs typeface="Times New Roman" charset="0"/>
              </a:rPr>
              <a:t>  University of Illinois, 2007-2012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6FE77E-528C-497B-9969-7A8906DCF96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latin typeface="Arial"/>
                <a:ea typeface="Gulim" pitchFamily="34" charset="-127"/>
                <a:cs typeface="Arial"/>
              </a:rPr>
              <a:t>GPU Architecture and Parallel Programming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15:</a:t>
            </a:r>
            <a:r>
              <a:rPr lang="en-US" dirty="0" smtClean="0">
                <a:latin typeface="Arial" charset="0"/>
                <a:cs typeface="Arial" charset="0"/>
              </a:rPr>
              <a:t> Atomic Operations and </a:t>
            </a:r>
            <a:r>
              <a:rPr lang="en-US" dirty="0" err="1" smtClean="0">
                <a:latin typeface="Arial" charset="0"/>
                <a:cs typeface="Arial" charset="0"/>
              </a:rPr>
              <a:t>Histogramming</a:t>
            </a:r>
            <a:r>
              <a:rPr lang="en-US" dirty="0" smtClean="0">
                <a:latin typeface="Arial" charset="0"/>
                <a:cs typeface="Arial" charset="0"/>
              </a:rPr>
              <a:t> - Part 2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5AA366-4916-46BD-8915-2F8217E534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0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7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30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35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6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97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78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9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0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1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3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0217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05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210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61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59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78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86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29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48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42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1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7638" y="39512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584450" y="3951288"/>
            <a:ext cx="19494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92675" y="3917950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2650" y="39385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60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55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59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70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858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969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355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366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36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747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45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1256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4844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955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463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5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35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146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702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814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93700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4811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306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318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87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9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068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080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449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461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0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842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11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223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65817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5928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951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962775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3421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3533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713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23188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80946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1041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6" name="Straight Arrow Connector 85"/>
          <p:cNvCxnSpPr>
            <a:stCxn id="13" idx="2"/>
          </p:cNvCxnSpPr>
          <p:nvPr/>
        </p:nvCxnSpPr>
        <p:spPr>
          <a:xfrm>
            <a:off x="2206625" y="3036888"/>
            <a:ext cx="7620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14" idx="2"/>
          </p:cNvCxnSpPr>
          <p:nvPr/>
        </p:nvCxnSpPr>
        <p:spPr>
          <a:xfrm>
            <a:off x="2587625" y="3036888"/>
            <a:ext cx="2708275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43" idx="0"/>
          </p:cNvCxnSpPr>
          <p:nvPr/>
        </p:nvCxnSpPr>
        <p:spPr>
          <a:xfrm flipH="1">
            <a:off x="446088" y="4408488"/>
            <a:ext cx="2430462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436563" y="4375150"/>
            <a:ext cx="6167437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12" idx="2"/>
          </p:cNvCxnSpPr>
          <p:nvPr/>
        </p:nvCxnSpPr>
        <p:spPr>
          <a:xfrm flipH="1">
            <a:off x="436563" y="3036888"/>
            <a:ext cx="1389062" cy="9017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5" idx="2"/>
          </p:cNvCxnSpPr>
          <p:nvPr/>
        </p:nvCxnSpPr>
        <p:spPr>
          <a:xfrm>
            <a:off x="2968625" y="3036888"/>
            <a:ext cx="4564063" cy="8810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67" idx="0"/>
          </p:cNvCxnSpPr>
          <p:nvPr/>
        </p:nvCxnSpPr>
        <p:spPr>
          <a:xfrm flipH="1">
            <a:off x="4889500" y="4375150"/>
            <a:ext cx="369888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67" idx="0"/>
          </p:cNvCxnSpPr>
          <p:nvPr/>
        </p:nvCxnSpPr>
        <p:spPr>
          <a:xfrm flipH="1">
            <a:off x="4889500" y="4391025"/>
            <a:ext cx="2533650" cy="16097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threads move to the next section of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8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Histogram Kernel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The kernel receives a pointer to the input buffer </a:t>
            </a:r>
          </a:p>
          <a:p>
            <a:r>
              <a:rPr lang="en-US" smtClean="0"/>
              <a:t>Each thread process the input  in a strided pattern</a:t>
            </a:r>
          </a:p>
        </p:txBody>
      </p:sp>
      <p:sp>
        <p:nvSpPr>
          <p:cNvPr id="133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95600"/>
            <a:ext cx="8304212" cy="2209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__global__ void histo_kernel(unsigned char *buffer,</a:t>
            </a:r>
          </a:p>
          <a:p>
            <a:pPr marL="0" indent="0">
              <a:buFontTx/>
              <a:buNone/>
            </a:pPr>
            <a:r>
              <a:rPr lang="en-US" smtClean="0"/>
              <a:t>			long size, unsigned int *histo) </a:t>
            </a:r>
          </a:p>
          <a:p>
            <a:pPr marL="0" indent="0">
              <a:buFontTx/>
              <a:buNone/>
            </a:pPr>
            <a:r>
              <a:rPr lang="en-US" smtClean="0"/>
              <a:t>{</a:t>
            </a:r>
          </a:p>
          <a:p>
            <a:pPr marL="0" indent="0">
              <a:buFontTx/>
              <a:buNone/>
            </a:pPr>
            <a:r>
              <a:rPr lang="en-US" smtClean="0"/>
              <a:t>    int i = threadIdx.x + blockIdx.x * blockDim.x;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mtClean="0"/>
              <a:t>// stride is total number of threads</a:t>
            </a:r>
          </a:p>
          <a:p>
            <a:pPr marL="0" indent="0">
              <a:buFontTx/>
              <a:buNone/>
            </a:pPr>
            <a:r>
              <a:rPr lang="en-US" smtClean="0"/>
              <a:t>    int stride = blockDim.x * gridDim.x;</a:t>
            </a:r>
          </a:p>
          <a:p>
            <a:pPr marL="0" indent="0">
              <a:buFontTx/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52FB52-BEA2-402C-9568-10382C11A27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the Histogram Kernel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6263" indent="-576263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// All threads handle </a:t>
            </a:r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endParaRPr lang="en-US" dirty="0"/>
          </a:p>
          <a:p>
            <a:pPr marL="576263" indent="-576263">
              <a:buFontTx/>
              <a:buNone/>
              <a:defRPr/>
            </a:pPr>
            <a:r>
              <a:rPr lang="en-US" dirty="0" smtClean="0"/>
              <a:t>   // consecutive elements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while (</a:t>
            </a:r>
            <a:r>
              <a:rPr lang="en-US" dirty="0" err="1" smtClean="0"/>
              <a:t>i</a:t>
            </a:r>
            <a:r>
              <a:rPr lang="en-US" dirty="0" smtClean="0"/>
              <a:t> &lt; size) {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atomicAdd</a:t>
            </a:r>
            <a:r>
              <a:rPr lang="en-US" dirty="0" smtClean="0"/>
              <a:t>( &amp;(</a:t>
            </a:r>
            <a:r>
              <a:rPr lang="en-US" dirty="0" err="1" smtClean="0"/>
              <a:t>histo</a:t>
            </a:r>
            <a:r>
              <a:rPr lang="en-US" dirty="0" smtClean="0"/>
              <a:t>[buffer[</a:t>
            </a:r>
            <a:r>
              <a:rPr lang="en-US" dirty="0" err="1" smtClean="0"/>
              <a:t>i</a:t>
            </a:r>
            <a:r>
              <a:rPr lang="en-US" dirty="0" smtClean="0"/>
              <a:t>]]), 1);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 += stride;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649B42-D9F3-4B20-8897-DC32D716280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5363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An atomic operation starts with a read, with a latency of a few hundred cycles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FAA7C1-911E-47EB-9B38-A41A752019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5366" name="Content Placeholder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538" y="1524000"/>
            <a:ext cx="3959225" cy="4572000"/>
          </a:xfrm>
          <a:solidFill>
            <a:schemeClr val="bg1"/>
          </a:solidFill>
        </p:spPr>
      </p:pic>
      <p:sp>
        <p:nvSpPr>
          <p:cNvPr id="13" name="Freeform 12"/>
          <p:cNvSpPr/>
          <p:nvPr/>
        </p:nvSpPr>
        <p:spPr>
          <a:xfrm>
            <a:off x="1304925" y="2968625"/>
            <a:ext cx="1271588" cy="2644775"/>
          </a:xfrm>
          <a:custGeom>
            <a:avLst/>
            <a:gdLst>
              <a:gd name="connsiteX0" fmla="*/ 524143 w 1271671"/>
              <a:gd name="connsiteY0" fmla="*/ 51 h 2645057"/>
              <a:gd name="connsiteX1" fmla="*/ 1269731 w 1271671"/>
              <a:gd name="connsiteY1" fmla="*/ 801910 h 2645057"/>
              <a:gd name="connsiteX2" fmla="*/ 327195 w 1271671"/>
              <a:gd name="connsiteY2" fmla="*/ 1547497 h 2645057"/>
              <a:gd name="connsiteX3" fmla="*/ 721091 w 1271671"/>
              <a:gd name="connsiteY3" fmla="*/ 2644777 h 2645057"/>
              <a:gd name="connsiteX4" fmla="*/ 3638 w 1271671"/>
              <a:gd name="connsiteY4" fmla="*/ 1645971 h 2645057"/>
              <a:gd name="connsiteX5" fmla="*/ 1086851 w 1271671"/>
              <a:gd name="connsiteY5" fmla="*/ 801910 h 2645057"/>
              <a:gd name="connsiteX6" fmla="*/ 481940 w 1271671"/>
              <a:gd name="connsiteY6" fmla="*/ 70390 h 2645057"/>
              <a:gd name="connsiteX7" fmla="*/ 439737 w 1271671"/>
              <a:gd name="connsiteY7" fmla="*/ 70390 h 264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71671" h="2645057">
                <a:moveTo>
                  <a:pt x="524143" y="51"/>
                </a:moveTo>
                <a:cubicBezTo>
                  <a:pt x="913349" y="272026"/>
                  <a:pt x="1302556" y="544002"/>
                  <a:pt x="1269731" y="801910"/>
                </a:cubicBezTo>
                <a:cubicBezTo>
                  <a:pt x="1236906" y="1059818"/>
                  <a:pt x="418635" y="1240352"/>
                  <a:pt x="327195" y="1547497"/>
                </a:cubicBezTo>
                <a:cubicBezTo>
                  <a:pt x="235755" y="1854642"/>
                  <a:pt x="775017" y="2628365"/>
                  <a:pt x="721091" y="2644777"/>
                </a:cubicBezTo>
                <a:cubicBezTo>
                  <a:pt x="667165" y="2661189"/>
                  <a:pt x="-57322" y="1953115"/>
                  <a:pt x="3638" y="1645971"/>
                </a:cubicBezTo>
                <a:cubicBezTo>
                  <a:pt x="64598" y="1338827"/>
                  <a:pt x="1007134" y="1064507"/>
                  <a:pt x="1086851" y="801910"/>
                </a:cubicBezTo>
                <a:cubicBezTo>
                  <a:pt x="1166568" y="539313"/>
                  <a:pt x="589792" y="192310"/>
                  <a:pt x="481940" y="70390"/>
                </a:cubicBezTo>
                <a:cubicBezTo>
                  <a:pt x="374088" y="-51530"/>
                  <a:pt x="406912" y="9430"/>
                  <a:pt x="439737" y="70390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638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An atomic operation starts with a read, with a latency of a few hundred cycles</a:t>
            </a:r>
          </a:p>
          <a:p>
            <a:r>
              <a:rPr lang="en-US" smtClean="0"/>
              <a:t>The atomic operation ends with a write, with a latency of a few hundred cycles</a:t>
            </a:r>
          </a:p>
          <a:p>
            <a:r>
              <a:rPr lang="en-US" smtClean="0"/>
              <a:t>During this whole time, no one else can access the location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38138-45B8-4D33-BA03-26906612D54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6390" name="Content Placeholder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538" y="1524000"/>
            <a:ext cx="3959225" cy="4572000"/>
          </a:xfrm>
          <a:solidFill>
            <a:schemeClr val="bg1"/>
          </a:solidFill>
        </p:spPr>
      </p:pic>
      <p:sp>
        <p:nvSpPr>
          <p:cNvPr id="3" name="Freeform 2"/>
          <p:cNvSpPr/>
          <p:nvPr/>
        </p:nvSpPr>
        <p:spPr>
          <a:xfrm>
            <a:off x="1252538" y="2911475"/>
            <a:ext cx="674687" cy="2760663"/>
          </a:xfrm>
          <a:custGeom>
            <a:avLst/>
            <a:gdLst>
              <a:gd name="connsiteX0" fmla="*/ 562867 w 675409"/>
              <a:gd name="connsiteY0" fmla="*/ 0 h 2759573"/>
              <a:gd name="connsiteX1" fmla="*/ 160 w 675409"/>
              <a:gd name="connsiteY1" fmla="*/ 1688123 h 2759573"/>
              <a:gd name="connsiteX2" fmla="*/ 506597 w 675409"/>
              <a:gd name="connsiteY2" fmla="*/ 2658794 h 2759573"/>
              <a:gd name="connsiteX3" fmla="*/ 675409 w 675409"/>
              <a:gd name="connsiteY3" fmla="*/ 2729133 h 275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409" h="2759573">
                <a:moveTo>
                  <a:pt x="562867" y="0"/>
                </a:moveTo>
                <a:cubicBezTo>
                  <a:pt x="286202" y="622495"/>
                  <a:pt x="9538" y="1244991"/>
                  <a:pt x="160" y="1688123"/>
                </a:cubicBezTo>
                <a:cubicBezTo>
                  <a:pt x="-9218" y="2131255"/>
                  <a:pt x="394056" y="2485292"/>
                  <a:pt x="506597" y="2658794"/>
                </a:cubicBezTo>
                <a:cubicBezTo>
                  <a:pt x="619138" y="2832296"/>
                  <a:pt x="675409" y="2729133"/>
                  <a:pt x="675409" y="2729133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Each Load-Modify-Store has two full memory access delays </a:t>
            </a:r>
          </a:p>
          <a:p>
            <a:pPr lvl="1"/>
            <a:r>
              <a:rPr lang="en-US" smtClean="0"/>
              <a:t>All atomic operations on the same variable (RAM location) are serialized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762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9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08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5760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37338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17422" name="TextBox 14"/>
          <p:cNvSpPr txBox="1">
            <a:spLocks noChangeArrowheads="1"/>
          </p:cNvSpPr>
          <p:nvPr/>
        </p:nvSpPr>
        <p:spPr bwMode="auto">
          <a:xfrm>
            <a:off x="1905000" y="54864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transfer delay</a:t>
            </a:r>
          </a:p>
        </p:txBody>
      </p:sp>
      <p:sp>
        <p:nvSpPr>
          <p:cNvPr id="17423" name="TextBox 15"/>
          <p:cNvSpPr txBox="1">
            <a:spLocks noChangeArrowheads="1"/>
          </p:cNvSpPr>
          <p:nvPr/>
        </p:nvSpPr>
        <p:spPr bwMode="auto">
          <a:xfrm>
            <a:off x="19812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8" name="Straight Arrow Connector 17"/>
          <p:cNvCxnSpPr>
            <a:endCxn id="6" idx="2"/>
          </p:cNvCxnSpPr>
          <p:nvPr/>
        </p:nvCxnSpPr>
        <p:spPr>
          <a:xfrm rot="10800000">
            <a:off x="1485900" y="5105400"/>
            <a:ext cx="8763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2"/>
          </p:cNvCxnSpPr>
          <p:nvPr/>
        </p:nvCxnSpPr>
        <p:spPr>
          <a:xfrm flipV="1">
            <a:off x="2819400" y="5105400"/>
            <a:ext cx="7239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981200" y="4495800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2895600" y="4495800"/>
            <a:ext cx="304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18160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532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0" name="TextBox 26"/>
          <p:cNvSpPr txBox="1">
            <a:spLocks noChangeArrowheads="1"/>
          </p:cNvSpPr>
          <p:nvPr/>
        </p:nvSpPr>
        <p:spPr bwMode="auto">
          <a:xfrm>
            <a:off x="52578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818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610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7724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5" name="TextBox 33"/>
          <p:cNvSpPr txBox="1">
            <a:spLocks noChangeArrowheads="1"/>
          </p:cNvSpPr>
          <p:nvPr/>
        </p:nvSpPr>
        <p:spPr bwMode="auto">
          <a:xfrm>
            <a:off x="7086600" y="54864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transfer delay</a:t>
            </a:r>
          </a:p>
        </p:txBody>
      </p:sp>
      <p:sp>
        <p:nvSpPr>
          <p:cNvPr id="17436" name="TextBox 34"/>
          <p:cNvSpPr txBox="1">
            <a:spLocks noChangeArrowheads="1"/>
          </p:cNvSpPr>
          <p:nvPr/>
        </p:nvSpPr>
        <p:spPr bwMode="auto">
          <a:xfrm>
            <a:off x="71628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36" name="Straight Arrow Connector 35"/>
          <p:cNvCxnSpPr>
            <a:endCxn id="26" idx="2"/>
          </p:cNvCxnSpPr>
          <p:nvPr/>
        </p:nvCxnSpPr>
        <p:spPr>
          <a:xfrm rot="10800000">
            <a:off x="6667500" y="5105400"/>
            <a:ext cx="8763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9" idx="2"/>
          </p:cNvCxnSpPr>
          <p:nvPr/>
        </p:nvCxnSpPr>
        <p:spPr>
          <a:xfrm flipV="1">
            <a:off x="8001000" y="5105400"/>
            <a:ext cx="7239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7162800" y="4495800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8077200" y="4495800"/>
            <a:ext cx="304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1" name="TextBox 39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17442" name="TextBox 40"/>
          <p:cNvSpPr txBox="1">
            <a:spLocks noChangeArrowheads="1"/>
          </p:cNvSpPr>
          <p:nvPr/>
        </p:nvSpPr>
        <p:spPr bwMode="auto">
          <a:xfrm>
            <a:off x="1447800" y="5867400"/>
            <a:ext cx="2522538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17443" name="TextBox 41"/>
          <p:cNvSpPr txBox="1">
            <a:spLocks noChangeArrowheads="1"/>
          </p:cNvSpPr>
          <p:nvPr/>
        </p:nvSpPr>
        <p:spPr bwMode="auto">
          <a:xfrm>
            <a:off x="5562600" y="5867400"/>
            <a:ext cx="2887663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5" name="TextBox 44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7206" name="Slide Number Placeholder 39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01AD1331-F74A-4B0B-B599-2B3FFED93DDC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15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Latency determines throughput of atomic operations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Throughput of an atomic operation is the rate at which the application can execute an atomic operation on a particular location.</a:t>
            </a:r>
          </a:p>
          <a:p>
            <a:pPr lvl="2"/>
            <a:endParaRPr lang="en-US" smtClean="0"/>
          </a:p>
          <a:p>
            <a:r>
              <a:rPr lang="en-US" smtClean="0"/>
              <a:t>The rate is limited by the total latency of the read-modify-write sequence, typically more than 1000 cycles for global memory (DRAM) locations.</a:t>
            </a:r>
          </a:p>
          <a:p>
            <a:pPr lvl="2"/>
            <a:endParaRPr lang="en-US" smtClean="0"/>
          </a:p>
          <a:p>
            <a:r>
              <a:rPr lang="en-US" smtClean="0"/>
              <a:t>This means that if many threads attempt to do atomic operation on the same location (contention), the memory bandwidth is reduced to &lt; 1/1000!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5E5374-DB0A-4411-BB65-91569AF895B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may have a similar experience in supermarket checkout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customers realize that they missed an item after they started to check out</a:t>
            </a:r>
          </a:p>
          <a:p>
            <a:r>
              <a:rPr lang="en-US" smtClean="0"/>
              <a:t>They run to the isle and get the item while the line waits</a:t>
            </a:r>
          </a:p>
          <a:p>
            <a:pPr lvl="1"/>
            <a:r>
              <a:rPr lang="en-US" smtClean="0"/>
              <a:t>The rate of check is reduced due to the long latency of running to the isle and back.</a:t>
            </a:r>
          </a:p>
          <a:p>
            <a:r>
              <a:rPr lang="en-US" smtClean="0"/>
              <a:t>Imagine a store where every customer starts the check out before they even fetch any of the items</a:t>
            </a:r>
          </a:p>
          <a:p>
            <a:pPr lvl="1"/>
            <a:r>
              <a:rPr lang="en-US" smtClean="0"/>
              <a:t>The rate of the checkout will be 1 / (entire shopping time of each customer) 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B57B48-4999-4430-8728-C41A13CFDC2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Improvements (cont.)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1"/>
          </p:nvPr>
        </p:nvSpPr>
        <p:spPr>
          <a:xfrm>
            <a:off x="839788" y="1524000"/>
            <a:ext cx="8304212" cy="2208213"/>
          </a:xfrm>
        </p:spPr>
        <p:txBody>
          <a:bodyPr/>
          <a:lstStyle/>
          <a:p>
            <a:r>
              <a:rPr lang="en-US" smtClean="0"/>
              <a:t>Atomic operations on Fermi L2 cache</a:t>
            </a:r>
          </a:p>
          <a:p>
            <a:pPr lvl="1"/>
            <a:r>
              <a:rPr lang="en-US" smtClean="0"/>
              <a:t>medium latency, but still serialized</a:t>
            </a:r>
          </a:p>
          <a:p>
            <a:pPr lvl="1"/>
            <a:r>
              <a:rPr lang="en-US" smtClean="0"/>
              <a:t>Global to all blocks</a:t>
            </a:r>
          </a:p>
          <a:p>
            <a:pPr lvl="1"/>
            <a:r>
              <a:rPr lang="en-US" smtClean="0"/>
              <a:t>“Free improvement” on Global Memory atomics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91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576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96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3810000" y="41910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rot="10800000">
            <a:off x="31623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2"/>
          </p:cNvCxnSpPr>
          <p:nvPr/>
        </p:nvCxnSpPr>
        <p:spPr>
          <a:xfrm rot="5400000" flipH="1" flipV="1">
            <a:off x="40576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0"/>
          </p:cNvCxnSpPr>
          <p:nvPr/>
        </p:nvCxnSpPr>
        <p:spPr>
          <a:xfrm rot="16200000" flipH="1">
            <a:off x="3295650" y="4705350"/>
            <a:ext cx="3048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 rot="5400000">
            <a:off x="3905250" y="4667250"/>
            <a:ext cx="304800" cy="114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Box 32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20497" name="TextBox 33"/>
          <p:cNvSpPr txBox="1">
            <a:spLocks noChangeArrowheads="1"/>
          </p:cNvSpPr>
          <p:nvPr/>
        </p:nvSpPr>
        <p:spPr bwMode="auto">
          <a:xfrm>
            <a:off x="2667000" y="5715000"/>
            <a:ext cx="2057400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20498" name="TextBox 34"/>
          <p:cNvSpPr txBox="1">
            <a:spLocks noChangeArrowheads="1"/>
          </p:cNvSpPr>
          <p:nvPr/>
        </p:nvSpPr>
        <p:spPr bwMode="auto">
          <a:xfrm>
            <a:off x="4876800" y="5715000"/>
            <a:ext cx="2351088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0" name="TextBox 36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6670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2" name="TextBox 50"/>
          <p:cNvSpPr txBox="1">
            <a:spLocks noChangeArrowheads="1"/>
          </p:cNvSpPr>
          <p:nvPr/>
        </p:nvSpPr>
        <p:spPr bwMode="auto">
          <a:xfrm>
            <a:off x="31242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>
            <a:off x="54102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 flipH="1" flipV="1">
            <a:off x="62674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0292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3340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257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400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8674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0198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6294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8768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14" name="TextBox 61"/>
          <p:cNvSpPr txBox="1">
            <a:spLocks noChangeArrowheads="1"/>
          </p:cNvSpPr>
          <p:nvPr/>
        </p:nvSpPr>
        <p:spPr bwMode="auto">
          <a:xfrm>
            <a:off x="53340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sp>
        <p:nvSpPr>
          <p:cNvPr id="9251" name="Slide Number Placeholder 3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8713AD78-578A-4956-9771-97898C8AAF43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18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Improvements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Atomic operations on Shared Memory</a:t>
            </a:r>
          </a:p>
          <a:p>
            <a:pPr lvl="1"/>
            <a:r>
              <a:rPr lang="en-US" smtClean="0"/>
              <a:t>Very short latency, but still serialized</a:t>
            </a:r>
          </a:p>
          <a:p>
            <a:pPr lvl="1"/>
            <a:r>
              <a:rPr lang="en-US" smtClean="0"/>
              <a:t>Private to each thread block</a:t>
            </a:r>
          </a:p>
          <a:p>
            <a:pPr lvl="1"/>
            <a:r>
              <a:rPr lang="en-US" smtClean="0"/>
              <a:t>Need algorithm work by programmers (more later)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72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38862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rot="10800000">
            <a:off x="38481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2"/>
          </p:cNvCxnSpPr>
          <p:nvPr/>
        </p:nvCxnSpPr>
        <p:spPr>
          <a:xfrm rot="5400000" flipH="1" flipV="1">
            <a:off x="42862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0"/>
          </p:cNvCxnSpPr>
          <p:nvPr/>
        </p:nvCxnSpPr>
        <p:spPr>
          <a:xfrm rot="5400000">
            <a:off x="3924300" y="46863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 rot="5400000">
            <a:off x="4305300" y="46101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TextBox 32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21521" name="TextBox 33"/>
          <p:cNvSpPr txBox="1">
            <a:spLocks noChangeArrowheads="1"/>
          </p:cNvSpPr>
          <p:nvPr/>
        </p:nvSpPr>
        <p:spPr bwMode="auto">
          <a:xfrm>
            <a:off x="2667000" y="5715000"/>
            <a:ext cx="2057400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21522" name="TextBox 34"/>
          <p:cNvSpPr txBox="1">
            <a:spLocks noChangeArrowheads="1"/>
          </p:cNvSpPr>
          <p:nvPr/>
        </p:nvSpPr>
        <p:spPr bwMode="auto">
          <a:xfrm>
            <a:off x="4876800" y="5715000"/>
            <a:ext cx="2351088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4" name="TextBox 36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5814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292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15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02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5626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9436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32" name="TextBox 50"/>
          <p:cNvSpPr txBox="1">
            <a:spLocks noChangeArrowheads="1"/>
          </p:cNvSpPr>
          <p:nvPr/>
        </p:nvSpPr>
        <p:spPr bwMode="auto">
          <a:xfrm>
            <a:off x="41910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cxnSp>
        <p:nvCxnSpPr>
          <p:cNvPr id="53" name="Straight Arrow Connector 52"/>
          <p:cNvCxnSpPr>
            <a:endCxn id="45" idx="2"/>
          </p:cNvCxnSpPr>
          <p:nvPr/>
        </p:nvCxnSpPr>
        <p:spPr>
          <a:xfrm rot="10800000">
            <a:off x="51435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7" idx="2"/>
          </p:cNvCxnSpPr>
          <p:nvPr/>
        </p:nvCxnSpPr>
        <p:spPr>
          <a:xfrm rot="5400000" flipH="1" flipV="1">
            <a:off x="55816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6" idx="0"/>
          </p:cNvCxnSpPr>
          <p:nvPr/>
        </p:nvCxnSpPr>
        <p:spPr>
          <a:xfrm>
            <a:off x="50292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9" idx="0"/>
          </p:cNvCxnSpPr>
          <p:nvPr/>
        </p:nvCxnSpPr>
        <p:spPr>
          <a:xfrm>
            <a:off x="53340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8768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226" name="Slide Number Placeholder 3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42220DD5-6D40-4709-B85C-47DD9D4474F7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19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43EF5B-E2DE-4683-A560-1FBE7482BF2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learn practical histogram programming techniques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histogram algorithm using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Privatization</a:t>
            </a:r>
          </a:p>
          <a:p>
            <a:pPr marL="400050" lvl="1" indent="0" eaLnBrk="1" hangingPunct="1">
              <a:buFontTx/>
              <a:buNone/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Atomics in Shared Memory Requires Privatization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Create private copies of the </a:t>
            </a:r>
            <a:r>
              <a:rPr lang="en-US" dirty="0" err="1" smtClean="0"/>
              <a:t>histo</a:t>
            </a:r>
            <a:r>
              <a:rPr lang="en-US" dirty="0" smtClean="0"/>
              <a:t>[] array for each thread block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__global__ void </a:t>
            </a:r>
            <a:r>
              <a:rPr lang="en-US" dirty="0" err="1" smtClean="0"/>
              <a:t>histo_kernel</a:t>
            </a:r>
            <a:r>
              <a:rPr lang="en-US" dirty="0" smtClean="0"/>
              <a:t>(unsigned char *buffer,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			long size, unsigned 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histo</a:t>
            </a:r>
            <a:r>
              <a:rPr lang="en-US" dirty="0" smtClean="0"/>
              <a:t>)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{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__shared__ unsigned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histo_private</a:t>
            </a:r>
            <a:r>
              <a:rPr lang="en-US" dirty="0" smtClean="0"/>
              <a:t>[256];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if (</a:t>
            </a:r>
            <a:r>
              <a:rPr lang="en-US" dirty="0" err="1" smtClean="0"/>
              <a:t>threadIdx.x</a:t>
            </a:r>
            <a:r>
              <a:rPr lang="en-US" dirty="0" smtClean="0"/>
              <a:t> &lt; 256) </a:t>
            </a:r>
            <a:r>
              <a:rPr lang="en-US" dirty="0" err="1" smtClean="0"/>
              <a:t>histo_private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= 0;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__</a:t>
            </a:r>
            <a:r>
              <a:rPr lang="en-US" dirty="0" err="1" smtClean="0"/>
              <a:t>syncthreads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EE424C-52DF-4BBE-8311-A9270ABA953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Private Histogram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  </a:t>
            </a:r>
          </a:p>
          <a:p>
            <a:pPr marL="0" indent="0"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threadIdx.x</a:t>
            </a:r>
            <a:r>
              <a:rPr lang="en-US" dirty="0" smtClean="0"/>
              <a:t> + </a:t>
            </a:r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;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dirty="0" smtClean="0"/>
              <a:t>// stride is total number of threads</a:t>
            </a:r>
          </a:p>
          <a:p>
            <a:pPr marL="0" indent="0"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stride = </a:t>
            </a:r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r>
              <a:rPr lang="en-US" dirty="0" smtClean="0"/>
              <a:t>;</a:t>
            </a:r>
          </a:p>
          <a:p>
            <a:pPr marL="0" indent="0">
              <a:buFontTx/>
              <a:buNone/>
            </a:pPr>
            <a:r>
              <a:rPr lang="en-US" dirty="0" smtClean="0"/>
              <a:t>    while (</a:t>
            </a:r>
            <a:r>
              <a:rPr lang="en-US" dirty="0" err="1" smtClean="0"/>
              <a:t>i</a:t>
            </a:r>
            <a:r>
              <a:rPr lang="en-US" dirty="0" smtClean="0"/>
              <a:t> &lt; size) {</a:t>
            </a:r>
          </a:p>
          <a:p>
            <a:pPr marL="0" indent="0">
              <a:buFontTx/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atomicAdd</a:t>
            </a:r>
            <a:r>
              <a:rPr lang="en-US" dirty="0" smtClean="0"/>
              <a:t>( &amp;</a:t>
            </a:r>
            <a:r>
              <a:rPr lang="en-US" dirty="0" smtClean="0"/>
              <a:t>(</a:t>
            </a:r>
            <a:r>
              <a:rPr lang="en-US" dirty="0" err="1" smtClean="0"/>
              <a:t>histo_private</a:t>
            </a:r>
            <a:r>
              <a:rPr lang="en-US" dirty="0" smtClean="0"/>
              <a:t>[</a:t>
            </a:r>
            <a:r>
              <a:rPr lang="en-US" dirty="0" smtClean="0"/>
              <a:t>buffer[</a:t>
            </a:r>
            <a:r>
              <a:rPr lang="en-US" dirty="0" err="1" smtClean="0"/>
              <a:t>i</a:t>
            </a:r>
            <a:r>
              <a:rPr lang="en-US" dirty="0" smtClean="0"/>
              <a:t>]), 1);</a:t>
            </a:r>
          </a:p>
          <a:p>
            <a:pPr marL="0" indent="0">
              <a:buFontTx/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 += stride;</a:t>
            </a:r>
          </a:p>
          <a:p>
            <a:pPr marL="0" indent="0">
              <a:buFontTx/>
              <a:buNone/>
            </a:pPr>
            <a:r>
              <a:rPr lang="en-US" dirty="0" smtClean="0"/>
              <a:t>    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3D630E-222A-4D9B-A1C0-0417350CB2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Final Histogram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   // wait for all other threads in the block to finish</a:t>
            </a:r>
          </a:p>
          <a:p>
            <a:pPr marL="0" indent="0">
              <a:buFontTx/>
              <a:buNone/>
            </a:pPr>
            <a:r>
              <a:rPr lang="en-US" dirty="0" smtClean="0"/>
              <a:t>  __</a:t>
            </a:r>
            <a:r>
              <a:rPr lang="en-US" dirty="0" err="1" smtClean="0"/>
              <a:t>syncthreads</a:t>
            </a:r>
            <a:r>
              <a:rPr lang="en-US" dirty="0" smtClean="0"/>
              <a:t>();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  if (</a:t>
            </a:r>
            <a:r>
              <a:rPr lang="en-US" dirty="0" err="1" smtClean="0"/>
              <a:t>threadIdx.x</a:t>
            </a:r>
            <a:r>
              <a:rPr lang="en-US" dirty="0" smtClean="0"/>
              <a:t> &lt; 256) </a:t>
            </a:r>
          </a:p>
          <a:p>
            <a:pPr marL="0" indent="0">
              <a:buFontTx/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atomicAdd</a:t>
            </a:r>
            <a:r>
              <a:rPr lang="en-US" dirty="0" smtClean="0"/>
              <a:t>( &amp;(</a:t>
            </a:r>
            <a:r>
              <a:rPr lang="en-US" dirty="0" err="1" smtClean="0"/>
              <a:t>histo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]), 				    				</a:t>
            </a:r>
            <a:r>
              <a:rPr lang="en-US" dirty="0" err="1" smtClean="0"/>
              <a:t>histo_private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);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911155-CCF0-4E1D-8E99-B66700B39D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Privatization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572000"/>
          </a:xfrm>
        </p:spPr>
        <p:txBody>
          <a:bodyPr/>
          <a:lstStyle/>
          <a:p>
            <a:r>
              <a:rPr lang="en-US" smtClean="0"/>
              <a:t>Privatization is a powerful and frequently used techniques for parallelizing applications</a:t>
            </a:r>
          </a:p>
          <a:p>
            <a:pPr lvl="1"/>
            <a:endParaRPr lang="en-US" smtClean="0"/>
          </a:p>
          <a:p>
            <a:r>
              <a:rPr lang="en-US" smtClean="0"/>
              <a:t>The operation needs to be associative and commutative</a:t>
            </a:r>
          </a:p>
          <a:p>
            <a:pPr lvl="1"/>
            <a:r>
              <a:rPr lang="en-US" smtClean="0"/>
              <a:t>Histogram add operation is associative and commutative</a:t>
            </a:r>
          </a:p>
          <a:p>
            <a:pPr lvl="2"/>
            <a:endParaRPr lang="en-US" smtClean="0"/>
          </a:p>
          <a:p>
            <a:r>
              <a:rPr lang="en-US" smtClean="0"/>
              <a:t>The histogram size needs to be small</a:t>
            </a:r>
          </a:p>
          <a:p>
            <a:pPr lvl="1"/>
            <a:r>
              <a:rPr lang="en-US" smtClean="0"/>
              <a:t>Fits into shared memory</a:t>
            </a:r>
          </a:p>
          <a:p>
            <a:pPr marL="1371600" lvl="3" indent="0">
              <a:buFontTx/>
              <a:buNone/>
            </a:pPr>
            <a:endParaRPr lang="en-US" smtClean="0"/>
          </a:p>
          <a:p>
            <a:r>
              <a:rPr lang="en-US" smtClean="0"/>
              <a:t>What if the histogram is too large to privatize?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AC82B0-D982-48A2-9C56-7235FCB7991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tomicCAS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*p,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cmp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CAS = compare and swap</a:t>
            </a:r>
          </a:p>
          <a:p>
            <a:pPr marL="857250" lvl="2" indent="0">
              <a:buNone/>
            </a:pPr>
            <a:r>
              <a:rPr lang="en-US" dirty="0" smtClean="0">
                <a:latin typeface="Calibri"/>
                <a:cs typeface="Calibri"/>
              </a:rPr>
              <a:t>//atomically perform the following</a:t>
            </a:r>
          </a:p>
          <a:p>
            <a:pPr marL="857250" lvl="2" indent="0">
              <a:buNone/>
            </a:pPr>
            <a:r>
              <a:rPr lang="en-US" dirty="0" err="1" smtClean="0">
                <a:latin typeface="Calibri"/>
                <a:cs typeface="Calibri"/>
              </a:rPr>
              <a:t>int</a:t>
            </a:r>
            <a:r>
              <a:rPr lang="en-US" dirty="0" smtClean="0">
                <a:latin typeface="Calibri"/>
                <a:cs typeface="Calibri"/>
              </a:rPr>
              <a:t> old = *p;</a:t>
            </a:r>
          </a:p>
          <a:p>
            <a:pPr marL="857250" lvl="2" indent="0">
              <a:buNone/>
            </a:pPr>
            <a:r>
              <a:rPr lang="en-US" dirty="0">
                <a:latin typeface="Calibri"/>
                <a:cs typeface="Calibri"/>
              </a:rPr>
              <a:t>i</a:t>
            </a:r>
            <a:r>
              <a:rPr lang="en-US" dirty="0" smtClean="0">
                <a:latin typeface="Calibri"/>
                <a:cs typeface="Calibri"/>
              </a:rPr>
              <a:t>f(</a:t>
            </a:r>
            <a:r>
              <a:rPr lang="en-US" dirty="0" err="1" smtClean="0">
                <a:latin typeface="Calibri"/>
                <a:cs typeface="Calibri"/>
              </a:rPr>
              <a:t>cmp</a:t>
            </a:r>
            <a:r>
              <a:rPr lang="en-US" dirty="0" smtClean="0">
                <a:latin typeface="Calibri"/>
                <a:cs typeface="Calibri"/>
              </a:rPr>
              <a:t> == old) *p = v;</a:t>
            </a:r>
          </a:p>
          <a:p>
            <a:pPr marL="857250" lvl="2" indent="0">
              <a:buNone/>
            </a:pPr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 old;</a:t>
            </a:r>
            <a:endParaRPr lang="en-US" dirty="0" smtClean="0"/>
          </a:p>
          <a:p>
            <a:r>
              <a:rPr lang="en-US" dirty="0" err="1" smtClean="0"/>
              <a:t>AtomicExch</a:t>
            </a:r>
            <a:r>
              <a:rPr lang="en-US" dirty="0" smtClean="0"/>
              <a:t> – unconditional version of CAS</a:t>
            </a:r>
          </a:p>
          <a:p>
            <a:pPr marL="800100" lvl="2" indent="0">
              <a:buNone/>
            </a:pPr>
            <a:r>
              <a:rPr lang="en-US" dirty="0" err="1">
                <a:latin typeface="Calibri"/>
                <a:cs typeface="Calibri"/>
              </a:rPr>
              <a:t>i</a:t>
            </a:r>
            <a:r>
              <a:rPr lang="en-US" dirty="0" err="1" smtClean="0">
                <a:latin typeface="Calibri"/>
                <a:cs typeface="Calibri"/>
              </a:rPr>
              <a:t>nt</a:t>
            </a:r>
            <a:r>
              <a:rPr lang="en-US" dirty="0" smtClean="0">
                <a:latin typeface="Calibri"/>
                <a:cs typeface="Calibri"/>
              </a:rPr>
              <a:t> old = *p;</a:t>
            </a:r>
          </a:p>
          <a:p>
            <a:pPr marL="800100" lvl="2" indent="0">
              <a:buNone/>
            </a:pPr>
            <a:r>
              <a:rPr lang="en-US" dirty="0" smtClean="0">
                <a:latin typeface="Calibri"/>
                <a:cs typeface="Calibri"/>
              </a:rPr>
              <a:t>*p = v;</a:t>
            </a:r>
          </a:p>
          <a:p>
            <a:pPr marL="800100" lvl="2" indent="0">
              <a:buNone/>
            </a:pPr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 old</a:t>
            </a:r>
          </a:p>
          <a:p>
            <a:r>
              <a:rPr lang="en-US" dirty="0" smtClean="0"/>
              <a:t>What are these used for?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25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causes control divergence in GPUs</a:t>
            </a:r>
            <a:endParaRPr lang="en-US" dirty="0"/>
          </a:p>
        </p:txBody>
      </p:sp>
      <p:pic>
        <p:nvPicPr>
          <p:cNvPr id="6" name="Content Placeholder 5" descr="Screen Shot 2015-11-01 at 10.20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" r="1956"/>
          <a:stretch>
            <a:fillRect/>
          </a:stretch>
        </p:blipFill>
        <p:spPr>
          <a:xfrm>
            <a:off x="1524000" y="1524000"/>
            <a:ext cx="6629400" cy="364921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5715000"/>
            <a:ext cx="6086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Divergence deadlock if locking thread idles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locking?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Lock-free algorithms/data structures</a:t>
            </a:r>
          </a:p>
          <a:p>
            <a:pPr lvl="1"/>
            <a:r>
              <a:rPr lang="en-US" dirty="0" smtClean="0"/>
              <a:t>Update a private copy</a:t>
            </a:r>
          </a:p>
          <a:p>
            <a:pPr lvl="1"/>
            <a:r>
              <a:rPr lang="en-US" dirty="0" smtClean="0"/>
              <a:t>Try to atomically update a global data structure using compare and swap or similar</a:t>
            </a:r>
          </a:p>
          <a:p>
            <a:pPr lvl="1"/>
            <a:r>
              <a:rPr lang="en-US" dirty="0" smtClean="0"/>
              <a:t>Retry if failed</a:t>
            </a:r>
          </a:p>
          <a:p>
            <a:pPr lvl="1"/>
            <a:r>
              <a:rPr lang="en-US" dirty="0" smtClean="0"/>
              <a:t>Need data structures that support this kind of operation</a:t>
            </a:r>
          </a:p>
          <a:p>
            <a:endParaRPr lang="en-US" dirty="0"/>
          </a:p>
          <a:p>
            <a:r>
              <a:rPr lang="en-US" dirty="0" smtClean="0"/>
              <a:t>Wait-free algorithms/data structures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histogramming</a:t>
            </a:r>
            <a:r>
              <a:rPr lang="en-US" dirty="0" smtClean="0"/>
              <a:t> – don</a:t>
            </a:r>
            <a:r>
              <a:rPr lang="uk-UA" dirty="0" smtClean="0"/>
              <a:t>’</a:t>
            </a:r>
            <a:r>
              <a:rPr lang="en-US" dirty="0" smtClean="0"/>
              <a:t>t wait, but atomic update</a:t>
            </a:r>
          </a:p>
          <a:p>
            <a:pPr lvl="1"/>
            <a:r>
              <a:rPr lang="en-US" dirty="0" smtClean="0"/>
              <a:t>But applies only to some algorithms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41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free vs. locking</a:t>
            </a:r>
            <a:endParaRPr lang="en-US" dirty="0"/>
          </a:p>
        </p:txBody>
      </p:sp>
      <p:pic>
        <p:nvPicPr>
          <p:cNvPr id="6" name="Content Placeholder 5" descr="Screen Shot 2015-11-01 at 10.25.1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24" r="-7824"/>
          <a:stretch>
            <a:fillRect/>
          </a:stretch>
        </p:blipFill>
        <p:spPr>
          <a:xfrm>
            <a:off x="228600" y="1143000"/>
            <a:ext cx="9413240" cy="5181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6400801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from </a:t>
            </a:r>
            <a:r>
              <a:rPr lang="en-US" dirty="0" err="1" smtClean="0"/>
              <a:t>Nvidia</a:t>
            </a:r>
            <a:r>
              <a:rPr lang="en-US" dirty="0" smtClean="0"/>
              <a:t> presentation at GTC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11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Linked List Example</a:t>
            </a:r>
            <a:endParaRPr lang="en-US" dirty="0"/>
          </a:p>
        </p:txBody>
      </p:sp>
      <p:pic>
        <p:nvPicPr>
          <p:cNvPr id="6" name="Content Placeholder 5" descr="Screen Shot 2015-11-01 at 10.29.1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953" b="-54953"/>
          <a:stretch>
            <a:fillRect/>
          </a:stretch>
        </p:blipFill>
        <p:spPr>
          <a:xfrm>
            <a:off x="990600" y="228600"/>
            <a:ext cx="6629400" cy="364921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 descr="Screen Shot 2015-11-01 at 10.32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971800"/>
            <a:ext cx="6307189" cy="1905000"/>
          </a:xfrm>
          <a:prstGeom prst="rect">
            <a:avLst/>
          </a:prstGeom>
        </p:spPr>
      </p:pic>
      <p:pic>
        <p:nvPicPr>
          <p:cNvPr id="8" name="Picture 7" descr="Screen Shot 2015-11-01 at 10.33.4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903664"/>
            <a:ext cx="5181600" cy="197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48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Screen Shot 2015-11-01 at 10.35.2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93" b="-25193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92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A Histogram Example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phrase “Programming Massively Parallel Processors” build a histogram of frequencies of each letter</a:t>
            </a:r>
          </a:p>
          <a:p>
            <a:r>
              <a:rPr lang="en-US" dirty="0" smtClean="0"/>
              <a:t>A(4), C(1), E(1), G(1),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F86752-5D54-4774-A2D8-EBA0D6CB89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126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How do you do this in parallel?</a:t>
            </a:r>
          </a:p>
          <a:p>
            <a:pPr lvl="1"/>
            <a:r>
              <a:rPr lang="en-US" dirty="0" smtClean="0"/>
              <a:t>Have each thread to take a section of the input</a:t>
            </a:r>
          </a:p>
          <a:p>
            <a:pPr lvl="1"/>
            <a:r>
              <a:rPr lang="en-US" dirty="0" smtClean="0"/>
              <a:t>For each input letter, use atomic operations to build the histogram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Picture 6" descr="Screen Shot 2015-11-01 at 10.37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7543800" cy="380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8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reen Shot 2015-11-01 at 10.41.07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" r="2935"/>
          <a:stretch>
            <a:fillRect/>
          </a:stretch>
        </p:blipFill>
        <p:spPr>
          <a:xfrm>
            <a:off x="17469" y="914400"/>
            <a:ext cx="9150350" cy="503689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6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endParaRPr lang="en-US" dirty="0"/>
          </a:p>
        </p:txBody>
      </p:sp>
      <p:sp>
        <p:nvSpPr>
          <p:cNvPr id="2662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09DE18-F4D6-4893-AB2B-7DD5231006F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#1 – 1</a:t>
            </a:r>
            <a:r>
              <a:rPr lang="en-US" baseline="30000" dirty="0" smtClean="0"/>
              <a:t>st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3FF2DD-4848-4FF7-AAD7-9F782341E2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06362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43125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473630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092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4325" y="3494088"/>
            <a:ext cx="58070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4930775" y="3481388"/>
            <a:ext cx="571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53" idx="0"/>
          </p:cNvCxnSpPr>
          <p:nvPr/>
        </p:nvCxnSpPr>
        <p:spPr>
          <a:xfrm flipH="1">
            <a:off x="1989138" y="3481388"/>
            <a:ext cx="54165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2738438" y="3494088"/>
            <a:ext cx="22034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#2 – 2</a:t>
            </a:r>
            <a:r>
              <a:rPr lang="en-US" baseline="30000" dirty="0" smtClean="0"/>
              <a:t>nd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878165-B46F-44E0-B7E5-C0D3303F4A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49847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82257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14601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473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2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647700" y="3506788"/>
            <a:ext cx="6186488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45" idx="0"/>
          </p:cNvCxnSpPr>
          <p:nvPr/>
        </p:nvCxnSpPr>
        <p:spPr>
          <a:xfrm flipH="1">
            <a:off x="498475" y="3467100"/>
            <a:ext cx="4813300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4395788" y="3506788"/>
            <a:ext cx="320040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3028950" y="3467100"/>
            <a:ext cx="1914525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381367-16A9-4B19-B845-0FAC8570F1E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890271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2194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54252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880350" y="2130694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3" idx="0"/>
          </p:cNvCxnSpPr>
          <p:nvPr/>
        </p:nvCxnSpPr>
        <p:spPr>
          <a:xfrm>
            <a:off x="1087438" y="3506788"/>
            <a:ext cx="461645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5810250" y="3506788"/>
            <a:ext cx="1395413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070850" y="3506788"/>
            <a:ext cx="1073150" cy="13700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1" idx="0"/>
          </p:cNvCxnSpPr>
          <p:nvPr/>
        </p:nvCxnSpPr>
        <p:spPr>
          <a:xfrm>
            <a:off x="3455988" y="3506788"/>
            <a:ext cx="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414D45-A04D-4819-B56C-9BC32ED730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283507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59092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919788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211918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57" idx="0"/>
          </p:cNvCxnSpPr>
          <p:nvPr/>
        </p:nvCxnSpPr>
        <p:spPr>
          <a:xfrm>
            <a:off x="1501775" y="3506788"/>
            <a:ext cx="123666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6226175" y="3506788"/>
            <a:ext cx="979488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347075" y="3506788"/>
            <a:ext cx="796925" cy="11414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71" idx="0"/>
          </p:cNvCxnSpPr>
          <p:nvPr/>
        </p:nvCxnSpPr>
        <p:spPr>
          <a:xfrm>
            <a:off x="3770313" y="3506788"/>
            <a:ext cx="15525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F19319-9B1C-4B82-94E2-70C4DCCA9E0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674813" y="2133600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401320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269038" y="2133600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625681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1857375" y="3506788"/>
            <a:ext cx="497681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61" idx="0"/>
          </p:cNvCxnSpPr>
          <p:nvPr/>
        </p:nvCxnSpPr>
        <p:spPr>
          <a:xfrm flipH="1">
            <a:off x="3455988" y="3506788"/>
            <a:ext cx="3046412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75" idx="0"/>
          </p:cNvCxnSpPr>
          <p:nvPr/>
        </p:nvCxnSpPr>
        <p:spPr>
          <a:xfrm flipH="1">
            <a:off x="6084888" y="3506788"/>
            <a:ext cx="26606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57" idx="0"/>
          </p:cNvCxnSpPr>
          <p:nvPr/>
        </p:nvCxnSpPr>
        <p:spPr>
          <a:xfrm flipH="1">
            <a:off x="2738438" y="3506788"/>
            <a:ext cx="1482725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wrong with the algorithm?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666750" y="1295400"/>
            <a:ext cx="8305800" cy="1066800"/>
          </a:xfrm>
        </p:spPr>
        <p:txBody>
          <a:bodyPr/>
          <a:lstStyle/>
          <a:p>
            <a:r>
              <a:rPr lang="en-US" dirty="0" smtClean="0"/>
              <a:t>Reads from the input array are not coalesced</a:t>
            </a:r>
          </a:p>
          <a:p>
            <a:pPr lvl="1"/>
            <a:r>
              <a:rPr lang="en-US" dirty="0" smtClean="0"/>
              <a:t>Assign inputs to each thread in a </a:t>
            </a:r>
            <a:r>
              <a:rPr lang="en-US" dirty="0" err="1" smtClean="0"/>
              <a:t>strided</a:t>
            </a:r>
            <a:r>
              <a:rPr lang="en-US" dirty="0" smtClean="0"/>
              <a:t> pattern</a:t>
            </a:r>
          </a:p>
          <a:p>
            <a:pPr lvl="1"/>
            <a:r>
              <a:rPr lang="en-US" dirty="0" smtClean="0"/>
              <a:t>Adjacent threads process adjacent input letters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5AA366-4916-46BD-8915-2F8217E534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0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7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30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35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6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97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78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9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0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1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3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0217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05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210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61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59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78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86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29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48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42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1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7638" y="39512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584450" y="3951288"/>
            <a:ext cx="19494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92675" y="3917950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2650" y="39385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60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55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159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70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858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969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355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366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36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747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45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1256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4844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955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463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5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35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146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702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814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93700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4811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306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318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87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9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68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080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449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461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0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842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11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223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65817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5928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951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962775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3421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3533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713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23188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80946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1041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27063" y="3036888"/>
            <a:ext cx="2341562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052513" y="3036888"/>
            <a:ext cx="4243387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7" idx="0"/>
          </p:cNvCxnSpPr>
          <p:nvPr/>
        </p:nvCxnSpPr>
        <p:spPr>
          <a:xfrm>
            <a:off x="2876550" y="4408488"/>
            <a:ext cx="3906838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73" idx="0"/>
          </p:cNvCxnSpPr>
          <p:nvPr/>
        </p:nvCxnSpPr>
        <p:spPr>
          <a:xfrm>
            <a:off x="436563" y="4375150"/>
            <a:ext cx="5595937" cy="16383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215900" y="3036888"/>
            <a:ext cx="220663" cy="9017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1473200" y="3036888"/>
            <a:ext cx="6059488" cy="8810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71" idx="0"/>
          </p:cNvCxnSpPr>
          <p:nvPr/>
        </p:nvCxnSpPr>
        <p:spPr>
          <a:xfrm>
            <a:off x="5259388" y="4375150"/>
            <a:ext cx="392112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55" idx="0"/>
          </p:cNvCxnSpPr>
          <p:nvPr/>
        </p:nvCxnSpPr>
        <p:spPr>
          <a:xfrm flipH="1">
            <a:off x="2686050" y="4391025"/>
            <a:ext cx="4737100" cy="16097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BB059E-C6D6-4C24-A7CB-AD913E7E9F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0CF437-0A94-4058-8977-DC9F5C8F9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54AAC2-A5AF-4B82-80EF-F44E400FF4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47838</TotalTime>
  <Words>1436</Words>
  <Application>Microsoft Macintosh PowerPoint</Application>
  <PresentationFormat>On-screen Show (4:3)</PresentationFormat>
  <Paragraphs>573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CS/EE 217  GPU Architecture and Parallel Programming   Lecture 15: Atomic Operations and Histogramming - Part 2</vt:lpstr>
      <vt:lpstr>Objective</vt:lpstr>
      <vt:lpstr>Review: A Histogram Example</vt:lpstr>
      <vt:lpstr>Iteration #1 – 1st letter in each section</vt:lpstr>
      <vt:lpstr>Iteration #2 – 2nd letter in each section</vt:lpstr>
      <vt:lpstr>Iteration #3</vt:lpstr>
      <vt:lpstr>Iteration #4</vt:lpstr>
      <vt:lpstr>Iteration #5</vt:lpstr>
      <vt:lpstr>What is wrong with the algorithm?</vt:lpstr>
      <vt:lpstr>Iteration 2</vt:lpstr>
      <vt:lpstr>A Histogram Kernel</vt:lpstr>
      <vt:lpstr>More on the Histogram Kernel</vt:lpstr>
      <vt:lpstr>Atomic Operations on DRAM</vt:lpstr>
      <vt:lpstr>Atomic Operations on DRAM</vt:lpstr>
      <vt:lpstr>Atomic Operations on DRAM</vt:lpstr>
      <vt:lpstr>Latency determines throughput of atomic operations</vt:lpstr>
      <vt:lpstr>You may have a similar experience in supermarket checkout</vt:lpstr>
      <vt:lpstr>Hardware Improvements (cont.)</vt:lpstr>
      <vt:lpstr>Hardware Improvements</vt:lpstr>
      <vt:lpstr>Atomics in Shared Memory Requires Privatization</vt:lpstr>
      <vt:lpstr>Build Private Histogram</vt:lpstr>
      <vt:lpstr>Build Final Histogram</vt:lpstr>
      <vt:lpstr>More on Privatization</vt:lpstr>
      <vt:lpstr>Other Atomic operations</vt:lpstr>
      <vt:lpstr>Locking causes control divergence in GPUs</vt:lpstr>
      <vt:lpstr>Alternatives to locking?</vt:lpstr>
      <vt:lpstr>Lock free vs. locking</vt:lpstr>
      <vt:lpstr>Parallel Linked List Example</vt:lpstr>
      <vt:lpstr>PowerPoint Presentation</vt:lpstr>
      <vt:lpstr>PowerPoint Presentation</vt:lpstr>
      <vt:lpstr>PowerPoint Presentation</vt:lpstr>
      <vt:lpstr>ANY 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324</cp:revision>
  <dcterms:created xsi:type="dcterms:W3CDTF">1601-01-01T00:00:00Z</dcterms:created>
  <dcterms:modified xsi:type="dcterms:W3CDTF">2015-11-02T16:41:26Z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