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56" r:id="rId5"/>
    <p:sldId id="467" r:id="rId6"/>
    <p:sldId id="477" r:id="rId7"/>
    <p:sldId id="476" r:id="rId8"/>
    <p:sldId id="478" r:id="rId9"/>
    <p:sldId id="472" r:id="rId10"/>
    <p:sldId id="475" r:id="rId11"/>
    <p:sldId id="479" r:id="rId12"/>
    <p:sldId id="481" r:id="rId13"/>
    <p:sldId id="480" r:id="rId14"/>
    <p:sldId id="473" r:id="rId15"/>
    <p:sldId id="474" r:id="rId16"/>
    <p:sldId id="484" r:id="rId17"/>
    <p:sldId id="483" r:id="rId18"/>
    <p:sldId id="485" r:id="rId19"/>
    <p:sldId id="486" r:id="rId20"/>
    <p:sldId id="487" r:id="rId21"/>
    <p:sldId id="488" r:id="rId22"/>
    <p:sldId id="489" r:id="rId23"/>
    <p:sldId id="490" r:id="rId24"/>
    <p:sldId id="491" r:id="rId25"/>
    <p:sldId id="492" r:id="rId26"/>
    <p:sldId id="493" r:id="rId27"/>
    <p:sldId id="468" r:id="rId28"/>
  </p:sldIdLst>
  <p:sldSz cx="9144000" cy="6858000" type="screen4x3"/>
  <p:notesSz cx="7023100" cy="9269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84852" autoAdjust="0"/>
  </p:normalViewPr>
  <p:slideViewPr>
    <p:cSldViewPr>
      <p:cViewPr>
        <p:scale>
          <a:sx n="68" d="100"/>
          <a:sy n="68" d="100"/>
        </p:scale>
        <p:origin x="-2464" y="-16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05863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fld id="{98C9AE04-0D44-4DAD-A428-7820D2F1F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55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03725"/>
            <a:ext cx="561975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D2E40DF-D367-4A39-B78C-928557D20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60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D81FD5-7920-4A7C-9120-4D9B65303CF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E4501-4C55-4D2A-8A40-9788AEFAE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0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A1012-CF13-48B9-B2DA-3D58E18F6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156A-E2A9-4CC2-9E0F-F4D948EE3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38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0D358-E7C2-4244-B175-9C606B75D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51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61ACC-C897-416F-99B0-42B64B1B3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17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4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8304213" cy="2208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884613"/>
            <a:ext cx="8304213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32863-88F0-4F3E-ABE2-5E637E016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3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C2DC0-1B28-4154-8065-FBB29C56F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5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5749E-533F-48EE-806F-7B0F4CAC7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BD310-CF75-4FCD-84CA-985DF502F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88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145CB-D0F2-49B9-AE23-3A9F86A3F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5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02C2D-9370-48E3-89B7-7FE75B656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3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BF645-4386-4F45-9596-AF2BC6815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69259-0772-4C5A-8023-C8081F9C7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59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1A934-42F6-47D0-8199-F76ADFD64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95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9AB391D-247B-49EB-A41A-2D95BA552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cs typeface="Times New Roman" pitchFamily="18" charset="0"/>
              </a:rPr>
              <a:t>© David Kirk/NVIDIA and Wen-</a:t>
            </a:r>
            <a:r>
              <a:rPr lang="en-US" sz="1200" dirty="0" err="1" smtClean="0">
                <a:cs typeface="Times New Roman" pitchFamily="18" charset="0"/>
              </a:rPr>
              <a:t>mei</a:t>
            </a:r>
            <a:r>
              <a:rPr lang="en-US" sz="1200" dirty="0" smtClean="0">
                <a:cs typeface="Times New Roman" pitchFamily="18" charset="0"/>
              </a:rPr>
              <a:t> W. </a:t>
            </a:r>
            <a:r>
              <a:rPr lang="en-US" sz="1200" dirty="0" err="1" smtClean="0">
                <a:cs typeface="Times New Roman" pitchFamily="18" charset="0"/>
              </a:rPr>
              <a:t>Hwu</a:t>
            </a:r>
            <a:r>
              <a:rPr lang="en-US" sz="1200" dirty="0" smtClean="0">
                <a:cs typeface="Times New Roman" pitchFamily="18" charset="0"/>
              </a:rPr>
              <a:t>, </a:t>
            </a:r>
            <a:r>
              <a:rPr lang="en-US" sz="1200" dirty="0" smtClean="0">
                <a:cs typeface="Times New Roman" pitchFamily="18" charset="0"/>
              </a:rPr>
              <a:t>University of Illinois, 2007-2012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8E933D-4E08-4B45-B523-EC8EFEC58EC3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04800"/>
            <a:ext cx="8839200" cy="5791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ea typeface="Gulim" pitchFamily="34" charset="-127"/>
              </a:rPr>
              <a:t>CS/EE 217</a:t>
            </a:r>
            <a:r>
              <a:rPr lang="en-US" sz="3200" dirty="0" smtClean="0">
                <a:latin typeface="Arial" charset="0"/>
                <a:ea typeface="Gulim" pitchFamily="34" charset="-127"/>
              </a:rPr>
              <a:t/>
            </a:r>
            <a:br>
              <a:rPr lang="en-US" sz="3200" dirty="0" smtClean="0">
                <a:latin typeface="Arial" charset="0"/>
                <a:ea typeface="Gulim" pitchFamily="34" charset="-127"/>
              </a:rPr>
            </a:br>
            <a:r>
              <a:rPr lang="en-US" sz="3200" dirty="0" smtClean="0">
                <a:ea typeface="Gulim" pitchFamily="34" charset="-127"/>
              </a:rPr>
              <a:t> </a:t>
            </a:r>
            <a:r>
              <a:rPr lang="en-US" sz="3200" dirty="0" smtClean="0">
                <a:latin typeface="Arial" charset="0"/>
                <a:ea typeface="Gulim" pitchFamily="34" charset="-127"/>
                <a:cs typeface="Arial" charset="0"/>
              </a:rPr>
              <a:t>GPU Architecture and Parallel </a:t>
            </a:r>
            <a:r>
              <a:rPr lang="en-US" sz="3200" dirty="0" smtClean="0">
                <a:latin typeface="Arial" charset="0"/>
                <a:ea typeface="Gulim" pitchFamily="34" charset="-127"/>
                <a:cs typeface="Arial" charset="0"/>
              </a:rPr>
              <a:t>Programming</a:t>
            </a:r>
            <a:r>
              <a:rPr lang="en-US" sz="3200" dirty="0" smtClean="0">
                <a:latin typeface="Arial" charset="0"/>
                <a:ea typeface="Gulim" pitchFamily="34" charset="-127"/>
              </a:rPr>
              <a:t/>
            </a:r>
            <a:br>
              <a:rPr lang="en-US" sz="3200" dirty="0" smtClean="0">
                <a:latin typeface="Arial" charset="0"/>
                <a:ea typeface="Gulim" pitchFamily="34" charset="-127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latin typeface="Arial" charset="0"/>
                <a:cs typeface="Arial" charset="0"/>
              </a:rPr>
              <a:t>Lecture </a:t>
            </a:r>
            <a:r>
              <a:rPr lang="en-US" sz="3600" dirty="0" smtClean="0">
                <a:latin typeface="Arial" charset="0"/>
                <a:cs typeface="Arial" charset="0"/>
              </a:rPr>
              <a:t>14 </a:t>
            </a:r>
            <a:r>
              <a:rPr lang="en-US" dirty="0" smtClean="0">
                <a:latin typeface="Arial" charset="0"/>
                <a:cs typeface="Arial" charset="0"/>
              </a:rPr>
              <a:t>Atomic </a:t>
            </a:r>
            <a:r>
              <a:rPr lang="en-US" dirty="0" smtClean="0">
                <a:latin typeface="Arial" charset="0"/>
                <a:cs typeface="Arial" charset="0"/>
              </a:rPr>
              <a:t>Operations and </a:t>
            </a:r>
            <a:r>
              <a:rPr lang="en-US" dirty="0" err="1" smtClean="0">
                <a:latin typeface="Arial" charset="0"/>
                <a:cs typeface="Arial" charset="0"/>
              </a:rPr>
              <a:t>Histogramming</a:t>
            </a:r>
            <a:r>
              <a:rPr lang="en-US" smtClean="0">
                <a:latin typeface="Arial" charset="0"/>
                <a:cs typeface="Arial" charset="0"/>
              </a:rPr>
              <a:t> (part 1)</a:t>
            </a:r>
            <a:endParaRPr lang="en-US" sz="4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Timing Scenario #4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905000" y="1524000"/>
          <a:ext cx="54864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497"/>
                <a:gridCol w="2517178"/>
                <a:gridCol w="2163725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1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2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(0)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(1) New  Old + 1</a:t>
                      </a: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(0)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(1)</a:t>
                      </a:r>
                      <a:r>
                        <a:rPr lang="en-US" sz="1800" baseline="0" dirty="0" smtClean="0">
                          <a:sym typeface="Wingdings" pitchFamily="2" charset="2"/>
                        </a:rPr>
                        <a:t> New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  Old + 1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12325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419600"/>
            <a:ext cx="8304213" cy="1674813"/>
          </a:xfrm>
        </p:spPr>
        <p:txBody>
          <a:bodyPr/>
          <a:lstStyle/>
          <a:p>
            <a:r>
              <a:rPr lang="en-US" smtClean="0"/>
              <a:t>Thread 1 Old = 0</a:t>
            </a:r>
          </a:p>
          <a:p>
            <a:r>
              <a:rPr lang="en-US" smtClean="0"/>
              <a:t>Thread 2 Old = 0</a:t>
            </a:r>
          </a:p>
          <a:p>
            <a:r>
              <a:rPr lang="en-US" smtClean="0"/>
              <a:t>Mem[x] = 1 after the sequence</a:t>
            </a: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913A25-2611-444F-80C7-43774CBD496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DA6D73-06FE-413E-B386-4BE04EA04CF0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925"/>
            <a:ext cx="8304213" cy="1141413"/>
          </a:xfrm>
        </p:spPr>
        <p:txBody>
          <a:bodyPr/>
          <a:lstStyle/>
          <a:p>
            <a:pPr eaLnBrk="1" hangingPunct="1"/>
            <a:r>
              <a:rPr lang="en-US" smtClean="0"/>
              <a:t>Atomic Operations – </a:t>
            </a:r>
            <a:br>
              <a:rPr lang="en-US" smtClean="0"/>
            </a:br>
            <a:r>
              <a:rPr lang="en-US" smtClean="0"/>
              <a:t>To Ensure Good Outcomes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143000" y="1158875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thread1:</a:t>
            </a: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4975225" y="2378075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thread2:</a:t>
            </a: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6019800" y="2378075"/>
            <a:ext cx="2230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2225675" y="1158875"/>
            <a:ext cx="2230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13321" name="Text Box 4"/>
          <p:cNvSpPr txBox="1">
            <a:spLocks noChangeArrowheads="1"/>
          </p:cNvSpPr>
          <p:nvPr/>
        </p:nvSpPr>
        <p:spPr bwMode="auto">
          <a:xfrm>
            <a:off x="1044575" y="5073650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thread1:</a:t>
            </a:r>
          </a:p>
        </p:txBody>
      </p:sp>
      <p:sp>
        <p:nvSpPr>
          <p:cNvPr id="13322" name="Text Box 5"/>
          <p:cNvSpPr txBox="1">
            <a:spLocks noChangeArrowheads="1"/>
          </p:cNvSpPr>
          <p:nvPr/>
        </p:nvSpPr>
        <p:spPr bwMode="auto">
          <a:xfrm>
            <a:off x="4975225" y="4141788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thread2:</a:t>
            </a:r>
          </a:p>
        </p:txBody>
      </p:sp>
      <p:sp>
        <p:nvSpPr>
          <p:cNvPr id="13323" name="Text Box 6"/>
          <p:cNvSpPr txBox="1">
            <a:spLocks noChangeArrowheads="1"/>
          </p:cNvSpPr>
          <p:nvPr/>
        </p:nvSpPr>
        <p:spPr bwMode="auto">
          <a:xfrm>
            <a:off x="6019800" y="4141788"/>
            <a:ext cx="2230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13324" name="Text Box 7"/>
          <p:cNvSpPr txBox="1">
            <a:spLocks noChangeArrowheads="1"/>
          </p:cNvSpPr>
          <p:nvPr/>
        </p:nvSpPr>
        <p:spPr bwMode="auto">
          <a:xfrm>
            <a:off x="2127250" y="5073650"/>
            <a:ext cx="2230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13325" name="TextBox 2"/>
          <p:cNvSpPr txBox="1">
            <a:spLocks noChangeArrowheads="1"/>
          </p:cNvSpPr>
          <p:nvPr/>
        </p:nvSpPr>
        <p:spPr bwMode="auto">
          <a:xfrm>
            <a:off x="2324100" y="3559175"/>
            <a:ext cx="1905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/>
              <a:t>Or 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158875"/>
            <a:ext cx="8153400" cy="24066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800" y="4019550"/>
            <a:ext cx="8153400" cy="21764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BC3455-C265-4C7B-AB97-E99C3FCAC010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Without Atomic Operations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143000" y="2363788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thread1: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4648200" y="2744788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thread2: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5867400" y="2744788"/>
            <a:ext cx="2230438" cy="230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endParaRPr lang="en-US">
              <a:sym typeface="Wingdings" pitchFamily="2" charset="2"/>
            </a:endParaRPr>
          </a:p>
          <a:p>
            <a:pPr eaLnBrk="1" hangingPunct="1"/>
            <a:endParaRPr lang="en-US">
              <a:sym typeface="Wingdings" pitchFamily="2" charset="2"/>
            </a:endParaRP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endParaRPr lang="en-US">
              <a:sym typeface="Wingdings" pitchFamily="2" charset="2"/>
            </a:endParaRP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2225675" y="2363788"/>
            <a:ext cx="2230438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endParaRPr lang="en-US">
              <a:sym typeface="Wingdings" pitchFamily="2" charset="2"/>
            </a:endParaRP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endParaRPr lang="en-US">
              <a:sym typeface="Wingdings" pitchFamily="2" charset="2"/>
            </a:endParaRP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14345" name="Text Placeholder 9"/>
          <p:cNvSpPr>
            <a:spLocks noGrp="1"/>
          </p:cNvSpPr>
          <p:nvPr>
            <p:ph type="body" sz="half" idx="2"/>
          </p:nvPr>
        </p:nvSpPr>
        <p:spPr>
          <a:xfrm>
            <a:off x="685800" y="4876800"/>
            <a:ext cx="7924800" cy="1219200"/>
          </a:xfrm>
        </p:spPr>
        <p:txBody>
          <a:bodyPr/>
          <a:lstStyle/>
          <a:p>
            <a:r>
              <a:rPr lang="en-US" smtClean="0"/>
              <a:t>Both threads receive 0</a:t>
            </a:r>
          </a:p>
          <a:p>
            <a:r>
              <a:rPr lang="en-US" smtClean="0"/>
              <a:t>Mem[x] becomes 1</a:t>
            </a:r>
          </a:p>
        </p:txBody>
      </p:sp>
      <p:sp>
        <p:nvSpPr>
          <p:cNvPr id="14346" name="TextBox 1"/>
          <p:cNvSpPr txBox="1">
            <a:spLocks noChangeArrowheads="1"/>
          </p:cNvSpPr>
          <p:nvPr/>
        </p:nvSpPr>
        <p:spPr bwMode="auto">
          <a:xfrm>
            <a:off x="3127375" y="1665288"/>
            <a:ext cx="3041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Mem[x] initialized to 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Operations in General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8304213" cy="4572000"/>
          </a:xfrm>
        </p:spPr>
        <p:txBody>
          <a:bodyPr/>
          <a:lstStyle/>
          <a:p>
            <a:r>
              <a:rPr lang="en-US" smtClean="0"/>
              <a:t>Performed by a single ISA instruction on a memory location </a:t>
            </a:r>
            <a:r>
              <a:rPr lang="en-US" i="1" smtClean="0"/>
              <a:t>address</a:t>
            </a:r>
          </a:p>
          <a:p>
            <a:pPr lvl="1"/>
            <a:r>
              <a:rPr lang="en-US" smtClean="0"/>
              <a:t>Read the old value, calculate a new value, and write the new value to the location</a:t>
            </a:r>
          </a:p>
          <a:p>
            <a:r>
              <a:rPr lang="en-US" smtClean="0"/>
              <a:t>The hardware ensures that no other threads can access the location until the atomic operation is complete</a:t>
            </a:r>
          </a:p>
          <a:p>
            <a:pPr lvl="1"/>
            <a:r>
              <a:rPr lang="en-US" smtClean="0"/>
              <a:t>Any other threads that access the location will typically be held in a queue until its turn</a:t>
            </a:r>
          </a:p>
          <a:p>
            <a:pPr lvl="1"/>
            <a:r>
              <a:rPr lang="en-US" smtClean="0"/>
              <a:t>All threads perform the atomic operation </a:t>
            </a:r>
            <a:r>
              <a:rPr lang="en-US" b="1" smtClean="0"/>
              <a:t>serially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241D33-B323-4924-976B-A6F079F280B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Operations in CUDA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Function calls that are translated into single instructions (a.k.a. </a:t>
            </a:r>
            <a:r>
              <a:rPr lang="en-US" i="1" dirty="0" err="1" smtClean="0"/>
              <a:t>intrinsics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Atomic add, sub, </a:t>
            </a:r>
            <a:r>
              <a:rPr lang="en-US" dirty="0" err="1" smtClean="0"/>
              <a:t>inc</a:t>
            </a:r>
            <a:r>
              <a:rPr lang="en-US" dirty="0" smtClean="0"/>
              <a:t>, </a:t>
            </a:r>
            <a:r>
              <a:rPr lang="en-US" dirty="0" err="1" smtClean="0"/>
              <a:t>dec</a:t>
            </a:r>
            <a:r>
              <a:rPr lang="en-US" dirty="0" smtClean="0"/>
              <a:t>, min, max, </a:t>
            </a:r>
            <a:r>
              <a:rPr lang="en-US" dirty="0" err="1" smtClean="0"/>
              <a:t>exch</a:t>
            </a:r>
            <a:r>
              <a:rPr lang="en-US" dirty="0" smtClean="0"/>
              <a:t> (exchange), CAS (compare and swap)</a:t>
            </a:r>
          </a:p>
          <a:p>
            <a:pPr lvl="1">
              <a:defRPr/>
            </a:pPr>
            <a:r>
              <a:rPr lang="en-US" dirty="0" smtClean="0"/>
              <a:t>Read CUDA C programming Guide 4.0 for details</a:t>
            </a:r>
          </a:p>
          <a:p>
            <a:pPr lvl="1"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	</a:t>
            </a:r>
          </a:p>
        </p:txBody>
      </p:sp>
      <p:sp>
        <p:nvSpPr>
          <p:cNvPr id="16388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Atomic Add</a:t>
            </a:r>
          </a:p>
          <a:p>
            <a:pPr marL="457200" lvl="1" indent="0">
              <a:buFontTx/>
              <a:buNone/>
            </a:pPr>
            <a:r>
              <a:rPr lang="en-US" i="1" smtClean="0"/>
              <a:t>        int atomicAdd(int* </a:t>
            </a:r>
            <a:r>
              <a:rPr lang="en-US" b="1" i="1" smtClean="0"/>
              <a:t>address</a:t>
            </a:r>
            <a:r>
              <a:rPr lang="en-US" i="1" smtClean="0"/>
              <a:t>, int </a:t>
            </a:r>
            <a:r>
              <a:rPr lang="en-US" b="1" i="1" smtClean="0"/>
              <a:t>val</a:t>
            </a:r>
            <a:r>
              <a:rPr lang="en-US" i="1" smtClean="0"/>
              <a:t>); </a:t>
            </a:r>
          </a:p>
          <a:p>
            <a:pPr marL="457200" lvl="1" indent="0">
              <a:buFontTx/>
              <a:buNone/>
            </a:pPr>
            <a:r>
              <a:rPr lang="en-US" smtClean="0"/>
              <a:t>reads the 32-bit word </a:t>
            </a:r>
            <a:r>
              <a:rPr lang="en-US" b="1" smtClean="0"/>
              <a:t>old </a:t>
            </a:r>
            <a:r>
              <a:rPr lang="en-US" smtClean="0"/>
              <a:t>pointed to by </a:t>
            </a:r>
            <a:r>
              <a:rPr lang="en-US" b="1" smtClean="0"/>
              <a:t>address </a:t>
            </a:r>
            <a:r>
              <a:rPr lang="en-US" smtClean="0"/>
              <a:t>in global or shared memory, computes </a:t>
            </a:r>
            <a:r>
              <a:rPr lang="en-US" b="1" smtClean="0"/>
              <a:t>(old + val)</a:t>
            </a:r>
            <a:r>
              <a:rPr lang="en-US" smtClean="0"/>
              <a:t>, and stores the result back to memory at the same address. The function returns </a:t>
            </a:r>
            <a:r>
              <a:rPr lang="en-US" b="1" smtClean="0"/>
              <a:t>old</a:t>
            </a:r>
            <a:r>
              <a:rPr lang="en-US" smtClean="0"/>
              <a:t>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50856-3623-4F36-A194-FD690784682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Atomic Adds in CUDA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610600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Unsigned 32-bit integer atomic add</a:t>
            </a:r>
          </a:p>
          <a:p>
            <a:pPr marL="457200" lvl="1" indent="0">
              <a:buFontTx/>
              <a:buNone/>
              <a:defRPr/>
            </a:pPr>
            <a:r>
              <a:rPr lang="en-US" i="1" dirty="0" smtClean="0"/>
              <a:t>unsigned 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atomicAdd</a:t>
            </a:r>
            <a:r>
              <a:rPr lang="en-US" i="1" dirty="0"/>
              <a:t>(unsigned </a:t>
            </a:r>
            <a:r>
              <a:rPr lang="en-US" i="1" dirty="0" err="1"/>
              <a:t>int</a:t>
            </a:r>
            <a:r>
              <a:rPr lang="en-US" i="1" dirty="0"/>
              <a:t>* </a:t>
            </a:r>
            <a:r>
              <a:rPr lang="en-US" i="1" dirty="0" smtClean="0"/>
              <a:t>address, unsigned 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val</a:t>
            </a:r>
            <a:r>
              <a:rPr lang="en-US" i="1" dirty="0"/>
              <a:t>);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Unsigned 64-bit integer atomic add</a:t>
            </a:r>
            <a:endParaRPr lang="en-US" dirty="0"/>
          </a:p>
          <a:p>
            <a:pPr marL="457200" lvl="1" indent="0">
              <a:buFontTx/>
              <a:buNone/>
              <a:defRPr/>
            </a:pPr>
            <a:r>
              <a:rPr lang="en-US" i="1" dirty="0" smtClean="0"/>
              <a:t>unsigned </a:t>
            </a:r>
            <a:r>
              <a:rPr lang="en-US" i="1" dirty="0"/>
              <a:t>long </a:t>
            </a:r>
            <a:r>
              <a:rPr lang="en-US" i="1" dirty="0" err="1"/>
              <a:t>long</a:t>
            </a:r>
            <a:r>
              <a:rPr lang="en-US" i="1" dirty="0"/>
              <a:t> 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atomicAdd</a:t>
            </a:r>
            <a:r>
              <a:rPr lang="en-US" i="1" dirty="0"/>
              <a:t>(unsigned long </a:t>
            </a:r>
            <a:r>
              <a:rPr lang="en-US" i="1" dirty="0" err="1"/>
              <a:t>long</a:t>
            </a:r>
            <a:r>
              <a:rPr lang="en-US" i="1" dirty="0"/>
              <a:t> </a:t>
            </a:r>
            <a:r>
              <a:rPr lang="en-US" i="1" dirty="0" err="1"/>
              <a:t>int</a:t>
            </a:r>
            <a:r>
              <a:rPr lang="en-US" i="1" dirty="0"/>
              <a:t>* address, </a:t>
            </a:r>
            <a:r>
              <a:rPr lang="en-US" i="1" dirty="0" smtClean="0"/>
              <a:t>unsigned </a:t>
            </a:r>
            <a:r>
              <a:rPr lang="en-US" i="1" dirty="0"/>
              <a:t>long </a:t>
            </a:r>
            <a:r>
              <a:rPr lang="en-US" i="1" dirty="0" err="1"/>
              <a:t>long</a:t>
            </a:r>
            <a:r>
              <a:rPr lang="en-US" i="1" dirty="0"/>
              <a:t> 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val</a:t>
            </a:r>
            <a:r>
              <a:rPr lang="en-US" i="1" dirty="0"/>
              <a:t>);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Single-precision floating-point atomic add (capability &gt; 2.0)</a:t>
            </a:r>
          </a:p>
          <a:p>
            <a:pPr lvl="1">
              <a:defRPr/>
            </a:pPr>
            <a:r>
              <a:rPr lang="en-US" dirty="0" smtClean="0"/>
              <a:t>float </a:t>
            </a:r>
            <a:r>
              <a:rPr lang="en-US" dirty="0" err="1"/>
              <a:t>atomicAdd</a:t>
            </a:r>
            <a:r>
              <a:rPr lang="en-US" dirty="0"/>
              <a:t>(float* address, float </a:t>
            </a:r>
            <a:r>
              <a:rPr lang="en-US" dirty="0" err="1"/>
              <a:t>val</a:t>
            </a:r>
            <a:r>
              <a:rPr lang="en-US" dirty="0"/>
              <a:t>);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4E0A0E-F6ED-4FAB-8542-9296B4D24A4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Histogramming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method for extracting notable features and patterns from large data sets</a:t>
            </a:r>
          </a:p>
          <a:p>
            <a:pPr lvl="1"/>
            <a:r>
              <a:rPr lang="en-US" smtClean="0"/>
              <a:t>Feature extraction for object recognition in images</a:t>
            </a:r>
          </a:p>
          <a:p>
            <a:pPr lvl="1"/>
            <a:r>
              <a:rPr lang="en-US" smtClean="0"/>
              <a:t>Fraud detection in credit card transactions</a:t>
            </a:r>
          </a:p>
          <a:p>
            <a:pPr lvl="1"/>
            <a:r>
              <a:rPr lang="en-US" smtClean="0"/>
              <a:t>Correlating heavenly object movements in astrophysics</a:t>
            </a:r>
          </a:p>
          <a:p>
            <a:pPr lvl="1"/>
            <a:r>
              <a:rPr lang="en-US" smtClean="0"/>
              <a:t>…</a:t>
            </a:r>
          </a:p>
          <a:p>
            <a:pPr lvl="1"/>
            <a:endParaRPr lang="en-US" smtClean="0"/>
          </a:p>
          <a:p>
            <a:r>
              <a:rPr lang="en-US" smtClean="0"/>
              <a:t>Basic histograms - for each element in the data set, use the value to identify a “bin” to increment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EB32E3-BB56-421D-902C-2ACF535CFEF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Histogram Example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In sentence “Programming Massively Parallel Processors” build a histogram of frequencies of each letter</a:t>
            </a:r>
          </a:p>
          <a:p>
            <a:r>
              <a:rPr lang="en-US" smtClean="0"/>
              <a:t>A(4), C(1), E(1), G(1), 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9C14D1-BBAB-4C61-9F1B-028309FC00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9462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How do you do this in parallel?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#1 – 1</a:t>
            </a:r>
            <a:r>
              <a:rPr lang="en-US" baseline="30000" dirty="0" smtClean="0"/>
              <a:t>st</a:t>
            </a:r>
            <a:r>
              <a:rPr lang="en-US" dirty="0" smtClean="0"/>
              <a:t> letter in each section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3FF2DD-4848-4FF7-AAD7-9F782341E25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106362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2431256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4736306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7092950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1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314325" y="3494088"/>
            <a:ext cx="5807075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4930775" y="3481388"/>
            <a:ext cx="57150" cy="16049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endCxn id="53" idx="0"/>
          </p:cNvCxnSpPr>
          <p:nvPr/>
        </p:nvCxnSpPr>
        <p:spPr>
          <a:xfrm flipH="1">
            <a:off x="1989138" y="3481388"/>
            <a:ext cx="5416550" cy="16049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69" idx="0"/>
          </p:cNvCxnSpPr>
          <p:nvPr/>
        </p:nvCxnSpPr>
        <p:spPr>
          <a:xfrm>
            <a:off x="2738438" y="3494088"/>
            <a:ext cx="2203450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597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#2 – 2</a:t>
            </a:r>
            <a:r>
              <a:rPr lang="en-US" baseline="30000" dirty="0" smtClean="0"/>
              <a:t>nd</a:t>
            </a:r>
            <a:r>
              <a:rPr lang="en-US" dirty="0" smtClean="0"/>
              <a:t> letter in each section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878165-B46F-44E0-B7E5-C0D3303F4A1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498475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2822575" y="2122488"/>
            <a:ext cx="414338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5146015" y="2122488"/>
            <a:ext cx="414338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7473950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2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>
            <a:endCxn id="79" idx="0"/>
          </p:cNvCxnSpPr>
          <p:nvPr/>
        </p:nvCxnSpPr>
        <p:spPr>
          <a:xfrm>
            <a:off x="647700" y="3506788"/>
            <a:ext cx="6186488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45" idx="0"/>
          </p:cNvCxnSpPr>
          <p:nvPr/>
        </p:nvCxnSpPr>
        <p:spPr>
          <a:xfrm flipH="1">
            <a:off x="498475" y="3467100"/>
            <a:ext cx="4813300" cy="16192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4395788" y="3506788"/>
            <a:ext cx="3200400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69" idx="0"/>
          </p:cNvCxnSpPr>
          <p:nvPr/>
        </p:nvCxnSpPr>
        <p:spPr>
          <a:xfrm>
            <a:off x="3028950" y="3467100"/>
            <a:ext cx="1914525" cy="16192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17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D90661-3C23-4613-A1CA-B54D9F3D8548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044" y="1143000"/>
            <a:ext cx="8686800" cy="31242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dirty="0" smtClean="0"/>
              <a:t>To understand atomic operations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Read-modify-write in parallel computation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Use of atomic operations in CUDA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Why atomic operations reduce memory system throughput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How to avoid atomic operations in some parallel algorithms</a:t>
            </a:r>
          </a:p>
          <a:p>
            <a:pPr marL="857250" lvl="1" indent="-457200" eaLnBrk="1" hangingPunct="1">
              <a:defRPr/>
            </a:pPr>
            <a:endParaRPr lang="en-US" dirty="0"/>
          </a:p>
          <a:p>
            <a:pPr marL="457200" indent="-457200" eaLnBrk="1" hangingPunct="1">
              <a:defRPr/>
            </a:pPr>
            <a:r>
              <a:rPr lang="en-US" dirty="0" err="1" smtClean="0"/>
              <a:t>Histogramming</a:t>
            </a:r>
            <a:r>
              <a:rPr lang="en-US" dirty="0" smtClean="0"/>
              <a:t> as an example application of atomic operations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Basic histogram algorithm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Privatization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Iteration #3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4381367-16A9-4B19-B845-0FAC8570F1E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890271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3219450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5542525" y="2122488"/>
            <a:ext cx="414338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7880350" y="2130694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1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>
            <a:endCxn id="73" idx="0"/>
          </p:cNvCxnSpPr>
          <p:nvPr/>
        </p:nvCxnSpPr>
        <p:spPr>
          <a:xfrm>
            <a:off x="1087438" y="3506788"/>
            <a:ext cx="4616450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81" idx="0"/>
          </p:cNvCxnSpPr>
          <p:nvPr/>
        </p:nvCxnSpPr>
        <p:spPr>
          <a:xfrm>
            <a:off x="5810250" y="3506788"/>
            <a:ext cx="1395413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8070850" y="3506788"/>
            <a:ext cx="1073150" cy="137001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61" idx="0"/>
          </p:cNvCxnSpPr>
          <p:nvPr/>
        </p:nvCxnSpPr>
        <p:spPr>
          <a:xfrm>
            <a:off x="3455988" y="3506788"/>
            <a:ext cx="0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827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Iteration #4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414D45-A04D-4819-B56C-9BC32ED730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1283507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3590925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5919788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8211918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1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>
            <a:endCxn id="57" idx="0"/>
          </p:cNvCxnSpPr>
          <p:nvPr/>
        </p:nvCxnSpPr>
        <p:spPr>
          <a:xfrm>
            <a:off x="1501775" y="3506788"/>
            <a:ext cx="1236663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81" idx="0"/>
          </p:cNvCxnSpPr>
          <p:nvPr/>
        </p:nvCxnSpPr>
        <p:spPr>
          <a:xfrm>
            <a:off x="6226175" y="3506788"/>
            <a:ext cx="979488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8347075" y="3506788"/>
            <a:ext cx="796925" cy="114141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71" idx="0"/>
          </p:cNvCxnSpPr>
          <p:nvPr/>
        </p:nvCxnSpPr>
        <p:spPr>
          <a:xfrm>
            <a:off x="3770313" y="3506788"/>
            <a:ext cx="1552575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742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Iteration #5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F19319-9B1C-4B82-94E2-70C4DCCA9E0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1674813" y="2133600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4013200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269038" y="2133600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8625681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1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>
            <a:endCxn id="79" idx="0"/>
          </p:cNvCxnSpPr>
          <p:nvPr/>
        </p:nvCxnSpPr>
        <p:spPr>
          <a:xfrm>
            <a:off x="1857375" y="3506788"/>
            <a:ext cx="4976813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61" idx="0"/>
          </p:cNvCxnSpPr>
          <p:nvPr/>
        </p:nvCxnSpPr>
        <p:spPr>
          <a:xfrm flipH="1">
            <a:off x="3455988" y="3506788"/>
            <a:ext cx="3046412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endCxn id="75" idx="0"/>
          </p:cNvCxnSpPr>
          <p:nvPr/>
        </p:nvCxnSpPr>
        <p:spPr>
          <a:xfrm flipH="1">
            <a:off x="6084888" y="3506788"/>
            <a:ext cx="2660650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57" idx="0"/>
          </p:cNvCxnSpPr>
          <p:nvPr/>
        </p:nvCxnSpPr>
        <p:spPr>
          <a:xfrm flipH="1">
            <a:off x="2738438" y="3506788"/>
            <a:ext cx="1482725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649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wrong with the algorithm?</a:t>
            </a:r>
          </a:p>
        </p:txBody>
      </p:sp>
      <p:sp>
        <p:nvSpPr>
          <p:cNvPr id="1126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BBD83B-FD79-4C83-8D45-AB65B206917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46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Any </a:t>
            </a:r>
            <a:r>
              <a:rPr lang="en-US" smtClean="0"/>
              <a:t>More Questions</a:t>
            </a:r>
            <a:endParaRPr lang="en-US"/>
          </a:p>
        </p:txBody>
      </p:sp>
      <p:sp>
        <p:nvSpPr>
          <p:cNvPr id="2048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cs typeface="Times New Roman" pitchFamily="18" charset="0"/>
              </a:rPr>
              <a:t>© David Kirk/NVIDIA and Wen-</a:t>
            </a:r>
            <a:r>
              <a:rPr lang="en-US" sz="1200" dirty="0" err="1" smtClean="0">
                <a:cs typeface="Times New Roman" pitchFamily="18" charset="0"/>
              </a:rPr>
              <a:t>mei</a:t>
            </a:r>
            <a:r>
              <a:rPr lang="en-US" sz="1200" dirty="0" smtClean="0">
                <a:cs typeface="Times New Roman" pitchFamily="18" charset="0"/>
              </a:rPr>
              <a:t> W. </a:t>
            </a:r>
            <a:r>
              <a:rPr lang="en-US" sz="1200" dirty="0" err="1" smtClean="0">
                <a:cs typeface="Times New Roman" pitchFamily="18" charset="0"/>
              </a:rPr>
              <a:t>Hwu</a:t>
            </a:r>
            <a:r>
              <a:rPr lang="en-US" sz="1200" dirty="0" smtClean="0">
                <a:cs typeface="Times New Roman" pitchFamily="18" charset="0"/>
              </a:rPr>
              <a:t>  </a:t>
            </a:r>
            <a:r>
              <a:rPr lang="en-US" sz="1200" dirty="0" smtClean="0">
                <a:cs typeface="Times New Roman" pitchFamily="18" charset="0"/>
              </a:rPr>
              <a:t>University </a:t>
            </a:r>
            <a:r>
              <a:rPr lang="en-US" sz="1200" dirty="0" smtClean="0">
                <a:cs typeface="Times New Roman" pitchFamily="18" charset="0"/>
              </a:rPr>
              <a:t>of Illinois, 2007-2012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CA8B0F2-CDC4-4444-A036-29439D5E2F0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Common Collaboration Pattern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Multiple bank tellers count the total amount of cash in the safe</a:t>
            </a:r>
          </a:p>
          <a:p>
            <a:r>
              <a:rPr lang="en-US" smtClean="0"/>
              <a:t>Each grab a pile and count</a:t>
            </a:r>
          </a:p>
          <a:p>
            <a:r>
              <a:rPr lang="en-US" smtClean="0"/>
              <a:t>Have a central display of the running total</a:t>
            </a:r>
          </a:p>
          <a:p>
            <a:r>
              <a:rPr lang="en-US" smtClean="0"/>
              <a:t>Whenever someone finishes counting a pile, add the subtotal of the pile to the running total</a:t>
            </a:r>
          </a:p>
          <a:p>
            <a:r>
              <a:rPr lang="en-US" smtClean="0"/>
              <a:t>A bad outcome</a:t>
            </a:r>
          </a:p>
          <a:p>
            <a:pPr lvl="1"/>
            <a:r>
              <a:rPr lang="en-US" smtClean="0"/>
              <a:t>Some of the piles were not accounted for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929C97-83DF-4C08-8E10-AA6542EF03B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Common Parallel Coordination Pattern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Multiple customer service agents serving customers </a:t>
            </a:r>
          </a:p>
          <a:p>
            <a:r>
              <a:rPr lang="en-US" smtClean="0"/>
              <a:t>Each customer gets a number</a:t>
            </a:r>
          </a:p>
          <a:p>
            <a:r>
              <a:rPr lang="en-US" smtClean="0"/>
              <a:t>A central display shows the number of the next customer who will be served</a:t>
            </a:r>
          </a:p>
          <a:p>
            <a:r>
              <a:rPr lang="en-US" smtClean="0"/>
              <a:t>When an agent becomes available, he/she calls the number and he/she adds 1 to the display </a:t>
            </a:r>
          </a:p>
          <a:p>
            <a:r>
              <a:rPr lang="en-US" smtClean="0"/>
              <a:t>Bad outcomes</a:t>
            </a:r>
          </a:p>
          <a:p>
            <a:pPr lvl="1"/>
            <a:r>
              <a:rPr lang="en-US" smtClean="0"/>
              <a:t>Multiple customers get the same number</a:t>
            </a:r>
          </a:p>
          <a:p>
            <a:pPr lvl="1"/>
            <a:r>
              <a:rPr lang="en-US" smtClean="0"/>
              <a:t>Multiple agents serve the same number</a:t>
            </a:r>
          </a:p>
          <a:p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D70428-9A31-43D7-A201-50BE5726D97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Common Arbitration Pattern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Multiple customers booking air tickets</a:t>
            </a:r>
          </a:p>
          <a:p>
            <a:r>
              <a:rPr lang="en-US" smtClean="0"/>
              <a:t>Each </a:t>
            </a:r>
          </a:p>
          <a:p>
            <a:pPr lvl="1"/>
            <a:r>
              <a:rPr lang="en-US" smtClean="0"/>
              <a:t>Brings up a flight seat map</a:t>
            </a:r>
          </a:p>
          <a:p>
            <a:pPr lvl="1"/>
            <a:r>
              <a:rPr lang="en-US" smtClean="0"/>
              <a:t>Decides on a seat</a:t>
            </a:r>
          </a:p>
          <a:p>
            <a:pPr lvl="1"/>
            <a:r>
              <a:rPr lang="en-US" smtClean="0"/>
              <a:t>Update the  the seat map, mark the seat as taken</a:t>
            </a:r>
          </a:p>
          <a:p>
            <a:pPr lvl="1"/>
            <a:endParaRPr lang="en-US" smtClean="0"/>
          </a:p>
          <a:p>
            <a:r>
              <a:rPr lang="en-US" smtClean="0"/>
              <a:t>A bad outcome</a:t>
            </a:r>
          </a:p>
          <a:p>
            <a:pPr lvl="1"/>
            <a:r>
              <a:rPr lang="en-US" smtClean="0"/>
              <a:t>Multiple passengers ended up booking the same seat</a:t>
            </a:r>
          </a:p>
          <a:p>
            <a:pPr lvl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10400" y="6324600"/>
            <a:ext cx="1905000" cy="457200"/>
          </a:xfrm>
        </p:spPr>
        <p:txBody>
          <a:bodyPr/>
          <a:lstStyle/>
          <a:p>
            <a:pPr>
              <a:defRPr/>
            </a:pPr>
            <a:fld id="{C4B386CB-E233-4E14-B2B1-36ED6D7F71A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BA3AEC-505E-4EA5-8BAE-D60693F40047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Atomic Operations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2971800"/>
            <a:ext cx="7924800" cy="3124200"/>
          </a:xfrm>
        </p:spPr>
        <p:txBody>
          <a:bodyPr/>
          <a:lstStyle/>
          <a:p>
            <a:pPr marL="228600" indent="-228600" eaLnBrk="1" hangingPunct="1">
              <a:buFontTx/>
              <a:buNone/>
            </a:pPr>
            <a:r>
              <a:rPr lang="en-US" smtClean="0"/>
              <a:t>	If Mem[x] was initially 0, what would the value of Mem[x] be after threads 1 and 2 have completed?</a:t>
            </a:r>
          </a:p>
          <a:p>
            <a:pPr marL="628650" lvl="1" indent="-228600" eaLnBrk="1" hangingPunct="1"/>
            <a:r>
              <a:rPr lang="en-US" smtClean="0"/>
              <a:t>What does each thread get in their Old variable?</a:t>
            </a:r>
          </a:p>
          <a:p>
            <a:pPr marL="228600" indent="-228600" eaLnBrk="1" hangingPunct="1"/>
            <a:endParaRPr lang="en-US" smtClean="0"/>
          </a:p>
          <a:p>
            <a:pPr marL="228600" indent="-228600" eaLnBrk="1" hangingPunct="1">
              <a:buFontTx/>
              <a:buNone/>
            </a:pPr>
            <a:r>
              <a:rPr lang="en-US" smtClean="0"/>
              <a:t>	The answer may vary due to data races. To avoid data races, you should use atomic operations</a:t>
            </a: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1143000" y="1524000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thread1:</a:t>
            </a:r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4838700" y="1524000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thread2: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5883275" y="1524000"/>
            <a:ext cx="2230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2225675" y="1524000"/>
            <a:ext cx="2230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Timing Scenario #1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905000" y="1524000"/>
          <a:ext cx="54864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497"/>
                <a:gridCol w="2517178"/>
                <a:gridCol w="2163725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1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2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(0)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(1)</a:t>
                      </a:r>
                      <a:r>
                        <a:rPr lang="en-US" sz="1800" baseline="0" dirty="0" smtClean="0">
                          <a:sym typeface="Wingdings" pitchFamily="2" charset="2"/>
                        </a:rPr>
                        <a:t> New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  Old + 1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(2) New  Old + 1</a:t>
                      </a: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(2)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9253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419600"/>
            <a:ext cx="8304213" cy="1674813"/>
          </a:xfrm>
        </p:spPr>
        <p:txBody>
          <a:bodyPr/>
          <a:lstStyle/>
          <a:p>
            <a:r>
              <a:rPr lang="en-US" smtClean="0"/>
              <a:t>Thread 1 Old = 0</a:t>
            </a:r>
          </a:p>
          <a:p>
            <a:r>
              <a:rPr lang="en-US" smtClean="0"/>
              <a:t>Thread 2 Old = 1</a:t>
            </a:r>
          </a:p>
          <a:p>
            <a:r>
              <a:rPr lang="en-US" smtClean="0"/>
              <a:t>Mem[x] = 2 after the sequence</a:t>
            </a: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8234A2-7C3D-41FD-BFE2-D85CF2E90F5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Timing Scenario #2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905000" y="1524000"/>
          <a:ext cx="5486400" cy="2865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497"/>
                <a:gridCol w="2517178"/>
                <a:gridCol w="2163725"/>
              </a:tblGrid>
              <a:tr h="3708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1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2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(0)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(1) New  Old + 1</a:t>
                      </a:r>
                    </a:p>
                  </a:txBody>
                  <a:tcPr marT="45725" marB="45725"/>
                </a:tc>
              </a:tr>
              <a:tr h="64015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(2)</a:t>
                      </a:r>
                      <a:r>
                        <a:rPr lang="en-US" sz="1800" baseline="0" dirty="0" smtClean="0">
                          <a:sym typeface="Wingdings" pitchFamily="2" charset="2"/>
                        </a:rPr>
                        <a:t> New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  Old + 1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(2)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10277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419600"/>
            <a:ext cx="8304213" cy="1674813"/>
          </a:xfrm>
        </p:spPr>
        <p:txBody>
          <a:bodyPr/>
          <a:lstStyle/>
          <a:p>
            <a:r>
              <a:rPr lang="en-US" smtClean="0"/>
              <a:t>Thread 1 Old = 1</a:t>
            </a:r>
          </a:p>
          <a:p>
            <a:r>
              <a:rPr lang="en-US" smtClean="0"/>
              <a:t>Thread 2 Old = 0</a:t>
            </a:r>
          </a:p>
          <a:p>
            <a:r>
              <a:rPr lang="en-US" smtClean="0"/>
              <a:t>Mem[x] = 2 after the sequence</a:t>
            </a: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CF924D-9893-4976-8854-3F42BC8357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Timing Scenario #3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905000" y="1524000"/>
          <a:ext cx="54864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497"/>
                <a:gridCol w="2517178"/>
                <a:gridCol w="2163725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1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2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(0)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(1)</a:t>
                      </a:r>
                      <a:r>
                        <a:rPr lang="en-US" sz="1800" baseline="0" dirty="0" smtClean="0">
                          <a:sym typeface="Wingdings" pitchFamily="2" charset="2"/>
                        </a:rPr>
                        <a:t> New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  Old + 1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(0)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(1) New  Old + 1</a:t>
                      </a: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11301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419600"/>
            <a:ext cx="8304213" cy="1674813"/>
          </a:xfrm>
        </p:spPr>
        <p:txBody>
          <a:bodyPr/>
          <a:lstStyle/>
          <a:p>
            <a:r>
              <a:rPr lang="en-US" smtClean="0"/>
              <a:t>Thread 1 Old = 0</a:t>
            </a:r>
          </a:p>
          <a:p>
            <a:r>
              <a:rPr lang="en-US" smtClean="0"/>
              <a:t>Thread 2 Old = 0</a:t>
            </a:r>
          </a:p>
          <a:p>
            <a:r>
              <a:rPr lang="en-US" smtClean="0"/>
              <a:t>Mem[x] = 1 after the sequence</a:t>
            </a: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1EC9F7-7A22-4910-8E56-510D10F66D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52D919-40E6-4999-BD1F-F0BF6EF983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FC97F39-8FAA-46B0-9928-B5251A2DC9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0C8DD-BC54-47E1-BD01-78317444B4F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46814</TotalTime>
  <Words>1492</Words>
  <Application>Microsoft Macintosh PowerPoint</Application>
  <PresentationFormat>On-screen Show (4:3)</PresentationFormat>
  <Paragraphs>504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CS/EE 217  GPU Architecture and Parallel Programming  Lecture 14 Atomic Operations and Histogramming (part 1)</vt:lpstr>
      <vt:lpstr>Objective</vt:lpstr>
      <vt:lpstr>A Common Collaboration Pattern</vt:lpstr>
      <vt:lpstr>A Common Parallel Coordination Pattern</vt:lpstr>
      <vt:lpstr>A Common Arbitration Pattern</vt:lpstr>
      <vt:lpstr>Atomic Operations</vt:lpstr>
      <vt:lpstr>Timing Scenario #1</vt:lpstr>
      <vt:lpstr>Timing Scenario #2</vt:lpstr>
      <vt:lpstr>Timing Scenario #3</vt:lpstr>
      <vt:lpstr>Timing Scenario #4</vt:lpstr>
      <vt:lpstr>Atomic Operations –  To Ensure Good Outcomes</vt:lpstr>
      <vt:lpstr>Without Atomic Operations</vt:lpstr>
      <vt:lpstr>Atomic Operations in General</vt:lpstr>
      <vt:lpstr>Atomic Operations in CUDA</vt:lpstr>
      <vt:lpstr>More Atomic Adds in CUDA</vt:lpstr>
      <vt:lpstr>Histogramming</vt:lpstr>
      <vt:lpstr>A Histogram Example</vt:lpstr>
      <vt:lpstr>Iteration #1 – 1st letter in each section</vt:lpstr>
      <vt:lpstr>Iteration #2 – 2nd letter in each section</vt:lpstr>
      <vt:lpstr>Iteration #3</vt:lpstr>
      <vt:lpstr>Iteration #4</vt:lpstr>
      <vt:lpstr>Iteration #5</vt:lpstr>
      <vt:lpstr>What is wrong with the algorithm?</vt:lpstr>
      <vt:lpstr>Any More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hwu</dc:creator>
  <cp:lastModifiedBy>Nael Abu-Ghazaleh</cp:lastModifiedBy>
  <cp:revision>294</cp:revision>
  <dcterms:created xsi:type="dcterms:W3CDTF">1601-01-01T00:00:00Z</dcterms:created>
  <dcterms:modified xsi:type="dcterms:W3CDTF">2015-10-30T05:13:44Z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