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0"/>
  </p:notesMasterIdLst>
  <p:handoutMasterIdLst>
    <p:handoutMasterId r:id="rId41"/>
  </p:handoutMasterIdLst>
  <p:sldIdLst>
    <p:sldId id="256" r:id="rId5"/>
    <p:sldId id="581" r:id="rId6"/>
    <p:sldId id="582" r:id="rId7"/>
    <p:sldId id="583" r:id="rId8"/>
    <p:sldId id="584" r:id="rId9"/>
    <p:sldId id="586" r:id="rId10"/>
    <p:sldId id="587" r:id="rId11"/>
    <p:sldId id="567" r:id="rId12"/>
    <p:sldId id="568" r:id="rId13"/>
    <p:sldId id="570" r:id="rId14"/>
    <p:sldId id="544" r:id="rId15"/>
    <p:sldId id="572" r:id="rId16"/>
    <p:sldId id="573" r:id="rId17"/>
    <p:sldId id="571" r:id="rId18"/>
    <p:sldId id="611" r:id="rId19"/>
    <p:sldId id="612" r:id="rId20"/>
    <p:sldId id="575" r:id="rId21"/>
    <p:sldId id="576" r:id="rId22"/>
    <p:sldId id="613" r:id="rId23"/>
    <p:sldId id="614" r:id="rId24"/>
    <p:sldId id="588" r:id="rId25"/>
    <p:sldId id="589" r:id="rId26"/>
    <p:sldId id="590" r:id="rId27"/>
    <p:sldId id="591" r:id="rId28"/>
    <p:sldId id="592" r:id="rId29"/>
    <p:sldId id="593" r:id="rId30"/>
    <p:sldId id="594" r:id="rId31"/>
    <p:sldId id="595" r:id="rId32"/>
    <p:sldId id="596" r:id="rId33"/>
    <p:sldId id="597" r:id="rId34"/>
    <p:sldId id="598" r:id="rId35"/>
    <p:sldId id="599" r:id="rId36"/>
    <p:sldId id="607" r:id="rId37"/>
    <p:sldId id="608" r:id="rId38"/>
    <p:sldId id="610" r:id="rId39"/>
  </p:sldIdLst>
  <p:sldSz cx="9144000" cy="6858000" type="screen4x3"/>
  <p:notesSz cx="7023100" cy="9269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84852" autoAdjust="0"/>
  </p:normalViewPr>
  <p:slideViewPr>
    <p:cSldViewPr>
      <p:cViewPr>
        <p:scale>
          <a:sx n="68" d="100"/>
          <a:sy n="68" d="100"/>
        </p:scale>
        <p:origin x="-3064" y="-17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05863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fld id="{641EFC71-73CB-4B3B-AAF7-90FFDB1AC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87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03725"/>
            <a:ext cx="561975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CB7BA82-E42C-4DB2-84D5-EA9D3935F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11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1037AF-A8E6-4476-8F7B-2DF6556986AB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WMH: Does the work efficiency really matter? It seems that as long as the resources are not saturated, the less</a:t>
            </a:r>
          </a:p>
          <a:p>
            <a:r>
              <a:rPr lang="en-US" smtClean="0"/>
              <a:t>Efficit algorithm may even run faster because it takes log(N) steps rather than 2*log(N)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A054-D945-4365-8776-8681CB2A3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6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06DBD-2996-4462-9BC1-1F23D14D2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1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8BB8F-6E15-4ABB-9C05-2BC1DF47D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81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E3D6-BAAE-455E-95F8-3A51D8CBB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31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B244A-E6FC-432F-AD9E-61DEBF39A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22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AA923-ECEA-47D1-BB86-55FDED63E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2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156E1-1549-4A1D-845D-E44E5369E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8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B0E5F-833A-485A-9738-F374F19A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0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823F5-59B3-4D7B-8EE8-014F37D5A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8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8D5AA-079A-42DE-B3A0-97F1D821B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94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9AA7D-D48B-44E8-A748-3AF761B90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8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6C3C0-18F6-4BFD-AAF8-07F0F47DB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6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B6A98-8371-45F9-83D1-31AAFD1B0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5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Palatino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AAC338-E54F-4A18-96AA-A1F129EEC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pload.wikimedia.org/wikipedia/commons/8/81/Prefix_sum_16.svg" TargetMode="Externa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pload.wikimedia.org/wikipedia/commons/8/81/Prefix_sum_16.svg" TargetMode="Externa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>
                <a:cs typeface="Times New Roman" pitchFamily="18" charset="0"/>
              </a:rPr>
              <a:t>© David Kirk/NVIDIA and Wen-</a:t>
            </a:r>
            <a:r>
              <a:rPr lang="en-US" sz="1200" dirty="0" err="1">
                <a:cs typeface="Times New Roman" pitchFamily="18" charset="0"/>
              </a:rPr>
              <a:t>mei</a:t>
            </a:r>
            <a:r>
              <a:rPr lang="en-US" sz="1200" dirty="0">
                <a:cs typeface="Times New Roman" pitchFamily="18" charset="0"/>
              </a:rPr>
              <a:t> W. </a:t>
            </a:r>
            <a:r>
              <a:rPr lang="en-US" sz="1200" dirty="0" err="1" smtClean="0">
                <a:cs typeface="Times New Roman" pitchFamily="18" charset="0"/>
              </a:rPr>
              <a:t>Hwu</a:t>
            </a:r>
            <a:r>
              <a:rPr lang="en-US" sz="1200" dirty="0" smtClean="0">
                <a:cs typeface="Times New Roman" pitchFamily="18" charset="0"/>
              </a:rPr>
              <a:t>, </a:t>
            </a:r>
            <a:r>
              <a:rPr lang="en-US" sz="1200" dirty="0">
                <a:cs typeface="Times New Roman" pitchFamily="18" charset="0"/>
              </a:rPr>
              <a:t>University of Illinois, 2007-2012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7A9D50-901F-489A-BB1C-F40E4D937229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04800"/>
            <a:ext cx="8839200" cy="5791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ea typeface="Gulim" pitchFamily="34" charset="-127"/>
              </a:rPr>
              <a:t>CS/EE 217 GPU Architecture and </a:t>
            </a:r>
            <a:r>
              <a:rPr lang="en-US" sz="2800" smtClean="0">
                <a:latin typeface="Arial" charset="0"/>
                <a:ea typeface="Gulim" pitchFamily="34" charset="-127"/>
              </a:rPr>
              <a:t>Parallel Programming</a:t>
            </a:r>
            <a:br>
              <a:rPr lang="en-US" sz="2800" smtClean="0">
                <a:latin typeface="Arial" charset="0"/>
                <a:ea typeface="Gulim" pitchFamily="34" charset="-127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smtClean="0">
                <a:latin typeface="Arial" charset="0"/>
                <a:cs typeface="Arial" charset="0"/>
              </a:rPr>
              <a:t>Lecture </a:t>
            </a:r>
            <a:r>
              <a:rPr lang="en-US" sz="3600" smtClean="0">
                <a:latin typeface="Arial" charset="0"/>
                <a:cs typeface="Arial" charset="0"/>
              </a:rPr>
              <a:t>12</a:t>
            </a:r>
            <a:r>
              <a:rPr lang="en-US" dirty="0" smtClean="0">
                <a:latin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Parallel Computation Patterns – Parallel Prefix Sum (Scan) Part-2</a:t>
            </a:r>
            <a:r>
              <a:rPr lang="en-US" sz="4400" dirty="0" smtClean="0">
                <a:latin typeface="Arial" charset="0"/>
                <a:cs typeface="Arial" charset="0"/>
              </a:rPr>
              <a:t/>
            </a:r>
            <a:br>
              <a:rPr lang="en-US" sz="4400" dirty="0" smtClean="0">
                <a:latin typeface="Arial" charset="0"/>
                <a:cs typeface="Arial" charset="0"/>
              </a:rPr>
            </a:br>
            <a:endParaRPr lang="en-US" sz="4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Inclusive Post Scan Step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695C07C-EE66-4E34-BD75-8C9E6F8AFB4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181975" y="1622425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210300" y="237966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0494" name="Rectangle 27"/>
          <p:cNvSpPr>
            <a:spLocks noChangeArrowheads="1"/>
          </p:cNvSpPr>
          <p:nvPr/>
        </p:nvSpPr>
        <p:spPr bwMode="auto">
          <a:xfrm>
            <a:off x="1625600" y="1138238"/>
            <a:ext cx="4238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20495" name="Rectangle 29"/>
          <p:cNvSpPr>
            <a:spLocks noChangeArrowheads="1"/>
          </p:cNvSpPr>
          <p:nvPr/>
        </p:nvSpPr>
        <p:spPr bwMode="auto">
          <a:xfrm>
            <a:off x="5275263" y="1138238"/>
            <a:ext cx="422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20496" name="Rectangle 31"/>
          <p:cNvSpPr>
            <a:spLocks noChangeArrowheads="1"/>
          </p:cNvSpPr>
          <p:nvPr/>
        </p:nvSpPr>
        <p:spPr bwMode="auto">
          <a:xfrm>
            <a:off x="71040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20497" name="Rectangle 34"/>
          <p:cNvSpPr>
            <a:spLocks noChangeArrowheads="1"/>
          </p:cNvSpPr>
          <p:nvPr/>
        </p:nvSpPr>
        <p:spPr bwMode="auto">
          <a:xfrm>
            <a:off x="34464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20498" name="Rectangle 35"/>
          <p:cNvSpPr>
            <a:spLocks noChangeArrowheads="1"/>
          </p:cNvSpPr>
          <p:nvPr/>
        </p:nvSpPr>
        <p:spPr bwMode="auto">
          <a:xfrm>
            <a:off x="22447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20499" name="Rectangle 37"/>
          <p:cNvSpPr>
            <a:spLocks noChangeArrowheads="1"/>
          </p:cNvSpPr>
          <p:nvPr/>
        </p:nvSpPr>
        <p:spPr bwMode="auto">
          <a:xfrm>
            <a:off x="5907088" y="1160463"/>
            <a:ext cx="947737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20500" name="Rectangle 45"/>
          <p:cNvSpPr>
            <a:spLocks noChangeArrowheads="1"/>
          </p:cNvSpPr>
          <p:nvPr/>
        </p:nvSpPr>
        <p:spPr bwMode="auto">
          <a:xfrm>
            <a:off x="40481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20501" name="Rectangle 47"/>
          <p:cNvSpPr>
            <a:spLocks noChangeArrowheads="1"/>
          </p:cNvSpPr>
          <p:nvPr/>
        </p:nvSpPr>
        <p:spPr bwMode="auto">
          <a:xfrm>
            <a:off x="7635875" y="1160463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cxnSp>
        <p:nvCxnSpPr>
          <p:cNvPr id="42" name="Straight Arrow Connector 41"/>
          <p:cNvCxnSpPr>
            <a:endCxn id="17" idx="1"/>
          </p:cNvCxnSpPr>
          <p:nvPr/>
        </p:nvCxnSpPr>
        <p:spPr>
          <a:xfrm>
            <a:off x="4572000" y="1804988"/>
            <a:ext cx="1693863" cy="630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3" name="Rectangle 43"/>
          <p:cNvSpPr>
            <a:spLocks noChangeArrowheads="1"/>
          </p:cNvSpPr>
          <p:nvPr/>
        </p:nvSpPr>
        <p:spPr bwMode="auto">
          <a:xfrm>
            <a:off x="5907088" y="2928938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24" name="Oval 23"/>
          <p:cNvSpPr/>
          <p:nvPr/>
        </p:nvSpPr>
        <p:spPr>
          <a:xfrm>
            <a:off x="3500438" y="443071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801938" y="3810000"/>
            <a:ext cx="781050" cy="6651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5322888" y="447516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572000" y="3844925"/>
            <a:ext cx="779463" cy="6651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3217863" y="5257800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20509" name="Rectangle 30"/>
          <p:cNvSpPr>
            <a:spLocks noChangeArrowheads="1"/>
          </p:cNvSpPr>
          <p:nvPr/>
        </p:nvSpPr>
        <p:spPr bwMode="auto">
          <a:xfrm>
            <a:off x="5040313" y="5268913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33" name="Oval 32"/>
          <p:cNvSpPr/>
          <p:nvPr/>
        </p:nvSpPr>
        <p:spPr>
          <a:xfrm>
            <a:off x="7151688" y="4510088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400800" y="3956050"/>
            <a:ext cx="779463" cy="6651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2" name="Rectangle 36"/>
          <p:cNvSpPr>
            <a:spLocks noChangeArrowheads="1"/>
          </p:cNvSpPr>
          <p:nvPr/>
        </p:nvSpPr>
        <p:spPr bwMode="auto">
          <a:xfrm>
            <a:off x="6869113" y="5257800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700088" y="0"/>
            <a:ext cx="8305800" cy="1143000"/>
          </a:xfrm>
        </p:spPr>
        <p:txBody>
          <a:bodyPr/>
          <a:lstStyle/>
          <a:p>
            <a:r>
              <a:rPr lang="en-US" smtClean="0"/>
              <a:t>Putting it Together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4B67E94-BE2D-4AD2-BEEC-7BC4644579D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21509" name="Picture 2" descr="File:Prefix sum 16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14400"/>
            <a:ext cx="7315200" cy="55721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Reduction Step Kernel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0CE40B-D5FD-428A-A88B-A50E45506B5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838200" y="1676400"/>
            <a:ext cx="7848600" cy="4154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//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XY[2*BLOCK_SIZE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is in shared memory</a:t>
            </a:r>
          </a:p>
          <a:p>
            <a:pPr eaLnBrk="1" hangingPunct="1"/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stride=1; stride &lt;= BLOCK_SIZE; stride=stride*2)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{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index = (threadIdx.x+1)*stride*2 - 1;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if(index &lt;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2*BLOCK_SIZE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XY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index] +=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XY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index-stride];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stride = stride*2;</a:t>
            </a:r>
          </a:p>
          <a:p>
            <a:pPr eaLnBrk="1" hangingPunct="1"/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__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syncthreads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();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}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5005388" y="4800600"/>
            <a:ext cx="40179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threadIdx.x+1    = 1, 2, 3, 4….</a:t>
            </a:r>
          </a:p>
          <a:p>
            <a:pPr eaLnBrk="1" hangingPunct="1"/>
            <a:r>
              <a:rPr lang="en-US" dirty="0"/>
              <a:t>stride = 1, index = </a:t>
            </a:r>
          </a:p>
          <a:p>
            <a:pPr eaLnBrk="1" hangingPunct="1"/>
            <a:r>
              <a:rPr lang="en-US" dirty="0"/>
              <a:t>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700088" y="0"/>
            <a:ext cx="8305800" cy="1143000"/>
          </a:xfrm>
        </p:spPr>
        <p:txBody>
          <a:bodyPr/>
          <a:lstStyle/>
          <a:p>
            <a:r>
              <a:rPr lang="en-US" smtClean="0"/>
              <a:t>Putting it together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32BFBD-8F24-4D81-B234-670D9D7C55F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24581" name="Picture 2" descr="File:Prefix sum 16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14400"/>
            <a:ext cx="7315200" cy="55721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6324600" y="4114800"/>
            <a:ext cx="1066800" cy="11430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19600" y="2743200"/>
            <a:ext cx="1066800" cy="114300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Post Scan Step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873849-1C1F-4458-B22F-B204DFDE6EB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5605" name="TextBox 7"/>
          <p:cNvSpPr txBox="1">
            <a:spLocks noChangeArrowheads="1"/>
          </p:cNvSpPr>
          <p:nvPr/>
        </p:nvSpPr>
        <p:spPr bwMode="auto">
          <a:xfrm>
            <a:off x="690563" y="1449388"/>
            <a:ext cx="769143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for(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stride=BLOCK_SIZE/2; stride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0; stride /= 2)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</a:t>
            </a:r>
          </a:p>
          <a:p>
            <a:pPr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__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synchthreads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();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index = (threadIdx.x+1)*stride*2 - 1;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if(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index + stride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&lt;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2*BLOCK_SIZE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{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XY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index+stride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+=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XY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index];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}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stride = stride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2;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__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syncthreads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()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</a:t>
            </a:r>
          </a:p>
          <a:p>
            <a:pPr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if(I &lt; 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InputSize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Y[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= XY[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threadIdx.x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];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efficient kernel executes log(n) iterations in reduction step</a:t>
            </a:r>
          </a:p>
          <a:p>
            <a:pPr lvl="1"/>
            <a:r>
              <a:rPr lang="en-US" dirty="0" smtClean="0"/>
              <a:t>Identical to reduction; O(n) operations.</a:t>
            </a:r>
          </a:p>
          <a:p>
            <a:r>
              <a:rPr lang="en-US" dirty="0" smtClean="0"/>
              <a:t>log(n)-1 iterations in post reduction reverse step</a:t>
            </a:r>
          </a:p>
          <a:p>
            <a:pPr lvl="1"/>
            <a:r>
              <a:rPr lang="en-US" dirty="0" smtClean="0"/>
              <a:t>2-1, 4-1, 8-1, … n/2 -1 operations in each</a:t>
            </a:r>
          </a:p>
          <a:p>
            <a:pPr lvl="1"/>
            <a:r>
              <a:rPr lang="en-US" dirty="0" smtClean="0"/>
              <a:t>Total? (n-1) – log(n) or O(n) work</a:t>
            </a:r>
          </a:p>
          <a:p>
            <a:r>
              <a:rPr lang="en-US" dirty="0" smtClean="0"/>
              <a:t>Both perform no more than 2*(n-1) adds</a:t>
            </a:r>
          </a:p>
          <a:p>
            <a:r>
              <a:rPr lang="en-US" dirty="0" smtClean="0"/>
              <a:t>Is this ok?  What needs to happen for the parallel implementation to be better than sequential?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EAA923-ECEA-47D1-BB86-55FDED63EE2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66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efficient kernel is normally superior</a:t>
            </a:r>
          </a:p>
          <a:p>
            <a:pPr lvl="1"/>
            <a:r>
              <a:rPr lang="en-US" dirty="0" smtClean="0"/>
              <a:t>Better energy efficiency (why?)</a:t>
            </a:r>
          </a:p>
          <a:p>
            <a:pPr lvl="1"/>
            <a:r>
              <a:rPr lang="en-US" dirty="0" smtClean="0"/>
              <a:t>Less execution resource requirements</a:t>
            </a:r>
          </a:p>
          <a:p>
            <a:endParaRPr lang="en-US" dirty="0"/>
          </a:p>
          <a:p>
            <a:r>
              <a:rPr lang="en-US" dirty="0" smtClean="0"/>
              <a:t>However, the work inefficient kernel could be better under some special circumstances</a:t>
            </a:r>
          </a:p>
          <a:p>
            <a:pPr lvl="1"/>
            <a:r>
              <a:rPr lang="en-US" dirty="0" smtClean="0"/>
              <a:t>What needs to happen for that?</a:t>
            </a:r>
          </a:p>
          <a:p>
            <a:pPr lvl="1"/>
            <a:r>
              <a:rPr lang="en-US" dirty="0" smtClean="0"/>
              <a:t>Small lists where there are sufficient execution resources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EAA923-ECEA-47D1-BB86-55FDED63EE2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84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/>
          <a:lstStyle/>
          <a:p>
            <a:r>
              <a:rPr lang="en-US" smtClean="0"/>
              <a:t>(Exclusive) Prefix-Sum (Scan) Definition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10400" y="6324600"/>
            <a:ext cx="1905000" cy="457200"/>
          </a:xfrm>
        </p:spPr>
        <p:txBody>
          <a:bodyPr/>
          <a:lstStyle/>
          <a:p>
            <a:pPr>
              <a:defRPr/>
            </a:pPr>
            <a:fld id="{463BD4C4-5A7B-4C95-BD34-A398683EC7B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609600" y="1752600"/>
            <a:ext cx="85344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Definition: </a:t>
            </a:r>
            <a:r>
              <a:rPr lang="en-US" i="1"/>
              <a:t>The </a:t>
            </a:r>
            <a:r>
              <a:rPr lang="en-US"/>
              <a:t>all-prefix-sums </a:t>
            </a:r>
            <a:r>
              <a:rPr lang="en-US" i="1"/>
              <a:t>operation takes a binary associative operator </a:t>
            </a:r>
            <a:r>
              <a:rPr lang="en-US"/>
              <a:t>⊕, </a:t>
            </a:r>
            <a:r>
              <a:rPr lang="en-US" i="1"/>
              <a:t>and an array of n elements</a:t>
            </a:r>
          </a:p>
          <a:p>
            <a:pPr eaLnBrk="1" hangingPunct="1"/>
            <a:r>
              <a:rPr lang="en-US"/>
              <a:t>		[</a:t>
            </a:r>
            <a:r>
              <a:rPr lang="en-US" i="1"/>
              <a:t>x</a:t>
            </a:r>
            <a:r>
              <a:rPr lang="en-US" baseline="-25000"/>
              <a:t>0</a:t>
            </a:r>
            <a:r>
              <a:rPr lang="en-US"/>
              <a:t>,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, …, </a:t>
            </a:r>
            <a:r>
              <a:rPr lang="en-US" i="1"/>
              <a:t>x</a:t>
            </a:r>
            <a:r>
              <a:rPr lang="en-US" baseline="-25000"/>
              <a:t>n-1</a:t>
            </a:r>
            <a:r>
              <a:rPr lang="en-US"/>
              <a:t>]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i="1"/>
              <a:t>and returns the array</a:t>
            </a:r>
          </a:p>
          <a:p>
            <a:pPr eaLnBrk="1" hangingPunct="1"/>
            <a:endParaRPr lang="en-US" i="1"/>
          </a:p>
          <a:p>
            <a:pPr eaLnBrk="1" hangingPunct="1"/>
            <a:r>
              <a:rPr lang="pt-BR"/>
              <a:t>		 [0, </a:t>
            </a:r>
            <a:r>
              <a:rPr lang="en-US" i="1"/>
              <a:t>x</a:t>
            </a:r>
            <a:r>
              <a:rPr lang="en-US" baseline="-25000"/>
              <a:t>0</a:t>
            </a:r>
            <a:r>
              <a:rPr lang="pt-BR"/>
              <a:t>, (</a:t>
            </a:r>
            <a:r>
              <a:rPr lang="en-US" i="1"/>
              <a:t>x</a:t>
            </a:r>
            <a:r>
              <a:rPr lang="en-US" baseline="-25000"/>
              <a:t>0</a:t>
            </a:r>
            <a:r>
              <a:rPr lang="pt-BR"/>
              <a:t> ⊕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pt-BR"/>
              <a:t>), …, (</a:t>
            </a:r>
            <a:r>
              <a:rPr lang="en-US" i="1"/>
              <a:t>x</a:t>
            </a:r>
            <a:r>
              <a:rPr lang="en-US" baseline="-25000"/>
              <a:t>0</a:t>
            </a:r>
            <a:r>
              <a:rPr lang="pt-BR"/>
              <a:t> ⊕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pt-BR"/>
              <a:t> ⊕ … ⊕ </a:t>
            </a:r>
            <a:r>
              <a:rPr lang="en-US" i="1"/>
              <a:t>x</a:t>
            </a:r>
            <a:r>
              <a:rPr lang="en-US" baseline="-25000"/>
              <a:t>n-2</a:t>
            </a:r>
            <a:r>
              <a:rPr lang="pt-BR"/>
              <a:t>)].</a:t>
            </a:r>
          </a:p>
          <a:p>
            <a:pPr eaLnBrk="1" hangingPunct="1"/>
            <a:endParaRPr lang="pt-BR"/>
          </a:p>
          <a:p>
            <a:pPr eaLnBrk="1" hangingPunct="1"/>
            <a:r>
              <a:rPr lang="en-US" b="1"/>
              <a:t>Example: </a:t>
            </a:r>
            <a:r>
              <a:rPr lang="en-US"/>
              <a:t>If ⊕ is addition, then the all-prefix-sums operation on the array 		[3  1  7   0   4   1   6    3],</a:t>
            </a:r>
          </a:p>
          <a:p>
            <a:pPr eaLnBrk="1" hangingPunct="1"/>
            <a:r>
              <a:rPr lang="en-US"/>
              <a:t>would return		[0  3  4 11  11 15 16 22].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Exclusive Scan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2362200"/>
          </a:xfrm>
        </p:spPr>
        <p:txBody>
          <a:bodyPr/>
          <a:lstStyle/>
          <a:p>
            <a:r>
              <a:rPr lang="en-US" smtClean="0"/>
              <a:t>To find the beginning address of allocated buffers</a:t>
            </a:r>
          </a:p>
          <a:p>
            <a:endParaRPr lang="en-US" smtClean="0"/>
          </a:p>
          <a:p>
            <a:r>
              <a:rPr lang="en-US" smtClean="0"/>
              <a:t>Inclusive and Exclusive scans can be easily derived from each other; it is a matter of convenience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82E362D-EC9A-4557-94E2-42AC6C33B6E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7654" name="TextBox 5"/>
          <p:cNvSpPr txBox="1">
            <a:spLocks noChangeArrowheads="1"/>
          </p:cNvSpPr>
          <p:nvPr/>
        </p:nvSpPr>
        <p:spPr bwMode="auto">
          <a:xfrm>
            <a:off x="2209800" y="4114800"/>
            <a:ext cx="53689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		[3  1  7   0   4   1   6    3]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Exclusive 	[0  3  4 11  11 15 16 22]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Inclusive	    [3  4 11  11 15 16 22 25]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exclusive scan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 work inefficient scan kernel</a:t>
            </a:r>
          </a:p>
          <a:p>
            <a:r>
              <a:rPr lang="en-US" dirty="0" smtClean="0"/>
              <a:t>Block 0: </a:t>
            </a:r>
          </a:p>
          <a:p>
            <a:pPr lvl="1"/>
            <a:r>
              <a:rPr lang="en-US" dirty="0" smtClean="0"/>
              <a:t>Thread 0 loads 0 in XY[0]</a:t>
            </a:r>
          </a:p>
          <a:p>
            <a:pPr lvl="1"/>
            <a:r>
              <a:rPr lang="en-US" dirty="0" smtClean="0"/>
              <a:t>Other threads load X[threadIdx.x-1] into XY[</a:t>
            </a:r>
            <a:r>
              <a:rPr lang="en-US" dirty="0" err="1" smtClean="0"/>
              <a:t>threadIdx.x</a:t>
            </a:r>
            <a:r>
              <a:rPr lang="en-US" dirty="0" smtClean="0"/>
              <a:t>]</a:t>
            </a:r>
          </a:p>
          <a:p>
            <a:r>
              <a:rPr lang="en-US" dirty="0" smtClean="0"/>
              <a:t>All other blocks:</a:t>
            </a:r>
          </a:p>
          <a:p>
            <a:pPr lvl="1"/>
            <a:r>
              <a:rPr lang="en-US" dirty="0" smtClean="0"/>
              <a:t>Load X[</a:t>
            </a:r>
            <a:r>
              <a:rPr lang="en-US" dirty="0" err="1" smtClean="0"/>
              <a:t>blockIdx.x</a:t>
            </a:r>
            <a:r>
              <a:rPr lang="en-US" dirty="0" smtClean="0"/>
              <a:t>*blockDim.x+threadIdx.x-1] into XY[</a:t>
            </a:r>
            <a:r>
              <a:rPr lang="en-US" dirty="0" err="1" smtClean="0"/>
              <a:t>threadIdx.x</a:t>
            </a:r>
            <a:r>
              <a:rPr lang="en-US" dirty="0" smtClean="0"/>
              <a:t>]</a:t>
            </a:r>
          </a:p>
          <a:p>
            <a:r>
              <a:rPr lang="en-US" dirty="0" smtClean="0"/>
              <a:t>Similar adaptation for work efficient kernel, except each thread loads two values – only one zero should be loaded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EAA923-ECEA-47D1-BB86-55FDED63EE2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80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A61F44-28E9-41AE-ACB7-F386E82476F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1143000"/>
          </a:xfrm>
        </p:spPr>
        <p:txBody>
          <a:bodyPr/>
          <a:lstStyle/>
          <a:p>
            <a:r>
              <a:rPr lang="en-US" sz="3600" dirty="0" smtClean="0"/>
              <a:t>Recall: a</a:t>
            </a:r>
            <a:r>
              <a:rPr lang="en-US" sz="3600" dirty="0" smtClean="0"/>
              <a:t> </a:t>
            </a:r>
            <a:r>
              <a:rPr lang="en-US" sz="3600" dirty="0" smtClean="0"/>
              <a:t>Slightly Better Parallel Inclusive Scan Algorithm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endParaRPr lang="en-US" smtClean="0"/>
          </a:p>
          <a:p>
            <a:pPr marL="457200" indent="-457200"/>
            <a:endParaRPr lang="en-US" smtClean="0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6340475" y="1736725"/>
            <a:ext cx="28035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1800">
                <a:latin typeface="Arial" charset="0"/>
              </a:rPr>
              <a:t>Read input from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device memory to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shared memory</a:t>
            </a:r>
            <a:br>
              <a:rPr lang="en-US" sz="1800">
                <a:latin typeface="Arial" charset="0"/>
              </a:rPr>
            </a:br>
            <a:endParaRPr lang="en-US" sz="1800">
              <a:latin typeface="Arial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625475" y="3338513"/>
            <a:ext cx="5629275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Each thread reads one value from the input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array in device memory into shared memory array T0.</a:t>
            </a:r>
          </a:p>
          <a:p>
            <a:pPr algn="ctr" eaLnBrk="1" hangingPunct="1"/>
            <a:r>
              <a:rPr lang="en-US" sz="1800">
                <a:latin typeface="Arial" charset="0"/>
              </a:rPr>
              <a:t>Thread 0 writes 0 into shared memory array.</a:t>
            </a:r>
          </a:p>
        </p:txBody>
      </p:sp>
      <p:graphicFrame>
        <p:nvGraphicFramePr>
          <p:cNvPr id="37484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411513"/>
              </p:ext>
            </p:extLst>
          </p:nvPr>
        </p:nvGraphicFramePr>
        <p:xfrm>
          <a:off x="688975" y="1828800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9600"/>
                <a:gridCol w="608013"/>
                <a:gridCol w="608012"/>
                <a:gridCol w="608013"/>
                <a:gridCol w="609600"/>
                <a:gridCol w="608012"/>
                <a:gridCol w="6080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(read Harris Article)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add-move operation pairs</a:t>
            </a:r>
          </a:p>
          <a:p>
            <a:r>
              <a:rPr lang="en-US" dirty="0" smtClean="0"/>
              <a:t>Similar in complexity to the work efficient algorithm</a:t>
            </a:r>
          </a:p>
          <a:p>
            <a:r>
              <a:rPr lang="en-US" dirty="0" smtClean="0"/>
              <a:t>We’ll quickly overview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EAA923-ECEA-47D1-BB86-55FDED63EE2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92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85800" y="-34143"/>
            <a:ext cx="8305800" cy="1143000"/>
          </a:xfrm>
        </p:spPr>
        <p:txBody>
          <a:bodyPr/>
          <a:lstStyle/>
          <a:p>
            <a:r>
              <a:rPr lang="en-US" dirty="0" smtClean="0"/>
              <a:t>An Exclusive Post Scan Step</a:t>
            </a:r>
            <a:br>
              <a:rPr lang="en-US" dirty="0" smtClean="0"/>
            </a:br>
            <a:r>
              <a:rPr lang="en-US" dirty="0" smtClean="0"/>
              <a:t>(Add-move Operation)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42BF63-3B0F-416A-B5EA-F3D1AF58951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181975" y="1622425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978775" y="257016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8686" name="Rectangle 27"/>
          <p:cNvSpPr>
            <a:spLocks noChangeArrowheads="1"/>
          </p:cNvSpPr>
          <p:nvPr/>
        </p:nvSpPr>
        <p:spPr bwMode="auto">
          <a:xfrm>
            <a:off x="1625600" y="1138238"/>
            <a:ext cx="4238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28687" name="Rectangle 29"/>
          <p:cNvSpPr>
            <a:spLocks noChangeArrowheads="1"/>
          </p:cNvSpPr>
          <p:nvPr/>
        </p:nvSpPr>
        <p:spPr bwMode="auto">
          <a:xfrm>
            <a:off x="5275263" y="1138238"/>
            <a:ext cx="422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28688" name="Rectangle 31"/>
          <p:cNvSpPr>
            <a:spLocks noChangeArrowheads="1"/>
          </p:cNvSpPr>
          <p:nvPr/>
        </p:nvSpPr>
        <p:spPr bwMode="auto">
          <a:xfrm>
            <a:off x="71040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28689" name="Rectangle 34"/>
          <p:cNvSpPr>
            <a:spLocks noChangeArrowheads="1"/>
          </p:cNvSpPr>
          <p:nvPr/>
        </p:nvSpPr>
        <p:spPr bwMode="auto">
          <a:xfrm>
            <a:off x="34464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28690" name="Rectangle 35"/>
          <p:cNvSpPr>
            <a:spLocks noChangeArrowheads="1"/>
          </p:cNvSpPr>
          <p:nvPr/>
        </p:nvSpPr>
        <p:spPr bwMode="auto">
          <a:xfrm>
            <a:off x="22447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28691" name="Rectangle 37"/>
          <p:cNvSpPr>
            <a:spLocks noChangeArrowheads="1"/>
          </p:cNvSpPr>
          <p:nvPr/>
        </p:nvSpPr>
        <p:spPr bwMode="auto">
          <a:xfrm>
            <a:off x="5907088" y="1160463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28692" name="Rectangle 45"/>
          <p:cNvSpPr>
            <a:spLocks noChangeArrowheads="1"/>
          </p:cNvSpPr>
          <p:nvPr/>
        </p:nvSpPr>
        <p:spPr bwMode="auto">
          <a:xfrm>
            <a:off x="4048125" y="116998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28693" name="Rectangle 47"/>
          <p:cNvSpPr>
            <a:spLocks noChangeArrowheads="1"/>
          </p:cNvSpPr>
          <p:nvPr/>
        </p:nvSpPr>
        <p:spPr bwMode="auto">
          <a:xfrm>
            <a:off x="8024813" y="1200150"/>
            <a:ext cx="312737" cy="40005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0</a:t>
            </a:r>
            <a:endParaRPr lang="es-ES" baseline="-25000"/>
          </a:p>
        </p:txBody>
      </p:sp>
      <p:cxnSp>
        <p:nvCxnSpPr>
          <p:cNvPr id="42" name="Straight Arrow Connector 41"/>
          <p:cNvCxnSpPr>
            <a:endCxn id="17" idx="1"/>
          </p:cNvCxnSpPr>
          <p:nvPr/>
        </p:nvCxnSpPr>
        <p:spPr>
          <a:xfrm>
            <a:off x="4521200" y="1752600"/>
            <a:ext cx="3513138" cy="8731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699000" y="1866900"/>
            <a:ext cx="3482975" cy="644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6" name="Rectangle 26"/>
          <p:cNvSpPr>
            <a:spLocks noChangeArrowheads="1"/>
          </p:cNvSpPr>
          <p:nvPr/>
        </p:nvSpPr>
        <p:spPr bwMode="auto">
          <a:xfrm>
            <a:off x="4414838" y="2425700"/>
            <a:ext cx="314325" cy="40005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0</a:t>
            </a:r>
            <a:endParaRPr lang="es-ES" baseline="-25000"/>
          </a:p>
        </p:txBody>
      </p:sp>
      <p:sp>
        <p:nvSpPr>
          <p:cNvPr id="28697" name="Rectangle 32"/>
          <p:cNvSpPr>
            <a:spLocks noChangeArrowheads="1"/>
          </p:cNvSpPr>
          <p:nvPr/>
        </p:nvSpPr>
        <p:spPr bwMode="auto">
          <a:xfrm>
            <a:off x="7707313" y="3124200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838200" y="57150"/>
            <a:ext cx="8305800" cy="1143000"/>
          </a:xfrm>
        </p:spPr>
        <p:txBody>
          <a:bodyPr/>
          <a:lstStyle/>
          <a:p>
            <a:r>
              <a:rPr lang="en-US" smtClean="0"/>
              <a:t>Exclusive Post Scan Step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7BEBA0-B36C-413C-9E39-CA8CD0B70D2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181975" y="1622425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978775" y="257016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9710" name="Rectangle 27"/>
          <p:cNvSpPr>
            <a:spLocks noChangeArrowheads="1"/>
          </p:cNvSpPr>
          <p:nvPr/>
        </p:nvSpPr>
        <p:spPr bwMode="auto">
          <a:xfrm>
            <a:off x="1625600" y="1138238"/>
            <a:ext cx="4238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29711" name="Rectangle 29"/>
          <p:cNvSpPr>
            <a:spLocks noChangeArrowheads="1"/>
          </p:cNvSpPr>
          <p:nvPr/>
        </p:nvSpPr>
        <p:spPr bwMode="auto">
          <a:xfrm>
            <a:off x="5275263" y="1138238"/>
            <a:ext cx="422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29712" name="Rectangle 31"/>
          <p:cNvSpPr>
            <a:spLocks noChangeArrowheads="1"/>
          </p:cNvSpPr>
          <p:nvPr/>
        </p:nvSpPr>
        <p:spPr bwMode="auto">
          <a:xfrm>
            <a:off x="71040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29713" name="Rectangle 34"/>
          <p:cNvSpPr>
            <a:spLocks noChangeArrowheads="1"/>
          </p:cNvSpPr>
          <p:nvPr/>
        </p:nvSpPr>
        <p:spPr bwMode="auto">
          <a:xfrm>
            <a:off x="34464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29714" name="Rectangle 35"/>
          <p:cNvSpPr>
            <a:spLocks noChangeArrowheads="1"/>
          </p:cNvSpPr>
          <p:nvPr/>
        </p:nvSpPr>
        <p:spPr bwMode="auto">
          <a:xfrm>
            <a:off x="22447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29715" name="Rectangle 37"/>
          <p:cNvSpPr>
            <a:spLocks noChangeArrowheads="1"/>
          </p:cNvSpPr>
          <p:nvPr/>
        </p:nvSpPr>
        <p:spPr bwMode="auto">
          <a:xfrm>
            <a:off x="5907088" y="1160463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29716" name="Rectangle 45"/>
          <p:cNvSpPr>
            <a:spLocks noChangeArrowheads="1"/>
          </p:cNvSpPr>
          <p:nvPr/>
        </p:nvSpPr>
        <p:spPr bwMode="auto">
          <a:xfrm>
            <a:off x="4048125" y="1169988"/>
            <a:ext cx="947738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29717" name="Rectangle 47"/>
          <p:cNvSpPr>
            <a:spLocks noChangeArrowheads="1"/>
          </p:cNvSpPr>
          <p:nvPr/>
        </p:nvSpPr>
        <p:spPr bwMode="auto">
          <a:xfrm>
            <a:off x="8024813" y="1200150"/>
            <a:ext cx="312737" cy="40005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0</a:t>
            </a:r>
            <a:endParaRPr lang="es-ES" baseline="-25000"/>
          </a:p>
        </p:txBody>
      </p:sp>
      <p:cxnSp>
        <p:nvCxnSpPr>
          <p:cNvPr id="42" name="Straight Arrow Connector 41"/>
          <p:cNvCxnSpPr>
            <a:endCxn id="17" idx="1"/>
          </p:cNvCxnSpPr>
          <p:nvPr/>
        </p:nvCxnSpPr>
        <p:spPr>
          <a:xfrm>
            <a:off x="4521200" y="1752600"/>
            <a:ext cx="3513138" cy="8731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699000" y="1866900"/>
            <a:ext cx="3482975" cy="644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0" name="Rectangle 26"/>
          <p:cNvSpPr>
            <a:spLocks noChangeArrowheads="1"/>
          </p:cNvSpPr>
          <p:nvPr/>
        </p:nvSpPr>
        <p:spPr bwMode="auto">
          <a:xfrm>
            <a:off x="4414838" y="2425700"/>
            <a:ext cx="314325" cy="4000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0</a:t>
            </a:r>
            <a:endParaRPr lang="es-ES" baseline="-25000"/>
          </a:p>
        </p:txBody>
      </p:sp>
      <p:sp>
        <p:nvSpPr>
          <p:cNvPr id="29" name="Oval 28"/>
          <p:cNvSpPr/>
          <p:nvPr/>
        </p:nvSpPr>
        <p:spPr>
          <a:xfrm>
            <a:off x="7978775" y="40386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31" name="Oval 30"/>
          <p:cNvSpPr/>
          <p:nvPr/>
        </p:nvSpPr>
        <p:spPr>
          <a:xfrm>
            <a:off x="4381500" y="3965575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9723" name="Rectangle 32"/>
          <p:cNvSpPr>
            <a:spLocks noChangeArrowheads="1"/>
          </p:cNvSpPr>
          <p:nvPr/>
        </p:nvSpPr>
        <p:spPr bwMode="auto">
          <a:xfrm>
            <a:off x="7707313" y="3124200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cxnSp>
        <p:nvCxnSpPr>
          <p:cNvPr id="6" name="Straight Arrow Connector 5"/>
          <p:cNvCxnSpPr>
            <a:endCxn id="29" idx="1"/>
          </p:cNvCxnSpPr>
          <p:nvPr/>
        </p:nvCxnSpPr>
        <p:spPr>
          <a:xfrm>
            <a:off x="6400800" y="3586163"/>
            <a:ext cx="1633538" cy="508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6380163" y="3810000"/>
            <a:ext cx="1801812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6" name="Rectangle 33"/>
          <p:cNvSpPr>
            <a:spLocks noChangeArrowheads="1"/>
          </p:cNvSpPr>
          <p:nvPr/>
        </p:nvSpPr>
        <p:spPr bwMode="auto">
          <a:xfrm>
            <a:off x="5967413" y="4648200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29727" name="Rectangle 36"/>
          <p:cNvSpPr>
            <a:spLocks noChangeArrowheads="1"/>
          </p:cNvSpPr>
          <p:nvPr/>
        </p:nvSpPr>
        <p:spPr bwMode="auto">
          <a:xfrm>
            <a:off x="7696200" y="4648200"/>
            <a:ext cx="946150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700338" y="3530600"/>
            <a:ext cx="1633537" cy="508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700338" y="3687763"/>
            <a:ext cx="1801812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30" name="Rectangle 42"/>
          <p:cNvSpPr>
            <a:spLocks noChangeArrowheads="1"/>
          </p:cNvSpPr>
          <p:nvPr/>
        </p:nvSpPr>
        <p:spPr bwMode="auto">
          <a:xfrm>
            <a:off x="4141788" y="4573588"/>
            <a:ext cx="947737" cy="460375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29731" name="Rectangle 43"/>
          <p:cNvSpPr>
            <a:spLocks noChangeArrowheads="1"/>
          </p:cNvSpPr>
          <p:nvPr/>
        </p:nvSpPr>
        <p:spPr bwMode="auto">
          <a:xfrm>
            <a:off x="2586038" y="4570413"/>
            <a:ext cx="314325" cy="40005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0</a:t>
            </a:r>
            <a:endParaRPr lang="es-ES" baseline="-25000"/>
          </a:p>
        </p:txBody>
      </p:sp>
      <p:sp>
        <p:nvSpPr>
          <p:cNvPr id="47" name="Oval 46"/>
          <p:cNvSpPr/>
          <p:nvPr/>
        </p:nvSpPr>
        <p:spPr>
          <a:xfrm>
            <a:off x="7991475" y="56388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49" name="Oval 48"/>
          <p:cNvSpPr/>
          <p:nvPr/>
        </p:nvSpPr>
        <p:spPr>
          <a:xfrm>
            <a:off x="6229350" y="56388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50" name="Oval 49"/>
          <p:cNvSpPr/>
          <p:nvPr/>
        </p:nvSpPr>
        <p:spPr>
          <a:xfrm>
            <a:off x="4381500" y="56388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51" name="Oval 50"/>
          <p:cNvSpPr/>
          <p:nvPr/>
        </p:nvSpPr>
        <p:spPr>
          <a:xfrm>
            <a:off x="2528888" y="56388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20" name="Straight Arrow Connector 19"/>
          <p:cNvCxnSpPr>
            <a:endCxn id="47" idx="1"/>
          </p:cNvCxnSpPr>
          <p:nvPr/>
        </p:nvCxnSpPr>
        <p:spPr>
          <a:xfrm>
            <a:off x="7315200" y="5334000"/>
            <a:ext cx="731838" cy="3603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657600" y="5345113"/>
            <a:ext cx="731838" cy="3619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497513" y="5329238"/>
            <a:ext cx="731837" cy="3603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836738" y="5286375"/>
            <a:ext cx="731837" cy="3603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280275" y="5360988"/>
            <a:ext cx="922338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41" name="Rectangle 55"/>
          <p:cNvSpPr>
            <a:spLocks noChangeArrowheads="1"/>
          </p:cNvSpPr>
          <p:nvPr/>
        </p:nvSpPr>
        <p:spPr bwMode="auto">
          <a:xfrm>
            <a:off x="7742238" y="6196013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29742" name="Rectangle 56"/>
          <p:cNvSpPr>
            <a:spLocks noChangeArrowheads="1"/>
          </p:cNvSpPr>
          <p:nvPr/>
        </p:nvSpPr>
        <p:spPr bwMode="auto">
          <a:xfrm>
            <a:off x="6748463" y="6194425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29743" name="Rectangle 57"/>
          <p:cNvSpPr>
            <a:spLocks noChangeArrowheads="1"/>
          </p:cNvSpPr>
          <p:nvPr/>
        </p:nvSpPr>
        <p:spPr bwMode="auto">
          <a:xfrm>
            <a:off x="5864225" y="6194425"/>
            <a:ext cx="947738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29744" name="Rectangle 58"/>
          <p:cNvSpPr>
            <a:spLocks noChangeArrowheads="1"/>
          </p:cNvSpPr>
          <p:nvPr/>
        </p:nvSpPr>
        <p:spPr bwMode="auto">
          <a:xfrm>
            <a:off x="4995863" y="6194425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5459413" y="5360988"/>
            <a:ext cx="920750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3694113" y="5421313"/>
            <a:ext cx="920750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1836738" y="5314950"/>
            <a:ext cx="922337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48" name="Rectangle 63"/>
          <p:cNvSpPr>
            <a:spLocks noChangeArrowheads="1"/>
          </p:cNvSpPr>
          <p:nvPr/>
        </p:nvSpPr>
        <p:spPr bwMode="auto">
          <a:xfrm>
            <a:off x="3135313" y="6194425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29749" name="Rectangle 64"/>
          <p:cNvSpPr>
            <a:spLocks noChangeArrowheads="1"/>
          </p:cNvSpPr>
          <p:nvPr/>
        </p:nvSpPr>
        <p:spPr bwMode="auto">
          <a:xfrm>
            <a:off x="4083050" y="6194425"/>
            <a:ext cx="947738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29750" name="Rectangle 65"/>
          <p:cNvSpPr>
            <a:spLocks noChangeArrowheads="1"/>
          </p:cNvSpPr>
          <p:nvPr/>
        </p:nvSpPr>
        <p:spPr bwMode="auto">
          <a:xfrm>
            <a:off x="2514600" y="6200775"/>
            <a:ext cx="423863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29751" name="Rectangle 66"/>
          <p:cNvSpPr>
            <a:spLocks noChangeArrowheads="1"/>
          </p:cNvSpPr>
          <p:nvPr/>
        </p:nvSpPr>
        <p:spPr bwMode="auto">
          <a:xfrm>
            <a:off x="1625600" y="6162675"/>
            <a:ext cx="338138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0</a:t>
            </a:r>
            <a:endParaRPr lang="es-ES" baseline="-25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E1FCB8-2095-47F8-9AF7-130A73502FDA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en-US" smtClean="0"/>
              <a:t>Exclusive Scan Example – Reduction Step</a:t>
            </a:r>
          </a:p>
        </p:txBody>
      </p:sp>
      <p:graphicFrame>
        <p:nvGraphicFramePr>
          <p:cNvPr id="382979" name="Group 3"/>
          <p:cNvGraphicFramePr>
            <a:graphicFrameLocks noGrp="1"/>
          </p:cNvGraphicFramePr>
          <p:nvPr/>
        </p:nvGraphicFramePr>
        <p:xfrm>
          <a:off x="588963" y="1147763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7" name="Text Box 25"/>
          <p:cNvSpPr txBox="1">
            <a:spLocks noChangeArrowheads="1"/>
          </p:cNvSpPr>
          <p:nvPr/>
        </p:nvSpPr>
        <p:spPr bwMode="auto">
          <a:xfrm>
            <a:off x="1163638" y="1958975"/>
            <a:ext cx="45370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Assume array is already in shared memory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52ACD4-E7F5-4E0E-8873-AF4D56DC1C4B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0"/>
            <a:ext cx="8305800" cy="1143000"/>
          </a:xfrm>
        </p:spPr>
        <p:txBody>
          <a:bodyPr/>
          <a:lstStyle/>
          <a:p>
            <a:r>
              <a:rPr lang="en-US" smtClean="0"/>
              <a:t>Reduction Step (cont.)</a:t>
            </a:r>
          </a:p>
        </p:txBody>
      </p:sp>
      <p:graphicFrame>
        <p:nvGraphicFramePr>
          <p:cNvPr id="384003" name="Group 3"/>
          <p:cNvGraphicFramePr>
            <a:graphicFrameLocks noGrp="1"/>
          </p:cNvGraphicFramePr>
          <p:nvPr/>
        </p:nvGraphicFramePr>
        <p:xfrm>
          <a:off x="588963" y="1147763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4025" name="Group 25"/>
          <p:cNvGraphicFramePr>
            <a:graphicFrameLocks noGrp="1"/>
          </p:cNvGraphicFramePr>
          <p:nvPr/>
        </p:nvGraphicFramePr>
        <p:xfrm>
          <a:off x="598488" y="214788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1793" name="AutoShape 47"/>
          <p:cNvCxnSpPr>
            <a:cxnSpLocks noChangeShapeType="1"/>
          </p:cNvCxnSpPr>
          <p:nvPr/>
        </p:nvCxnSpPr>
        <p:spPr bwMode="auto">
          <a:xfrm rot="16200000" flipH="1">
            <a:off x="1607344" y="1437481"/>
            <a:ext cx="280988" cy="4921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4" name="AutoShape 48"/>
          <p:cNvCxnSpPr>
            <a:cxnSpLocks noChangeShapeType="1"/>
          </p:cNvCxnSpPr>
          <p:nvPr/>
        </p:nvCxnSpPr>
        <p:spPr bwMode="auto">
          <a:xfrm rot="5400000">
            <a:off x="2025650" y="1627188"/>
            <a:ext cx="1682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5" name="AutoShape 49"/>
          <p:cNvCxnSpPr>
            <a:cxnSpLocks noChangeShapeType="1"/>
          </p:cNvCxnSpPr>
          <p:nvPr/>
        </p:nvCxnSpPr>
        <p:spPr bwMode="auto">
          <a:xfrm rot="16200000" flipH="1">
            <a:off x="2008188" y="2036763"/>
            <a:ext cx="212725" cy="9525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6" name="AutoShape 50"/>
          <p:cNvCxnSpPr>
            <a:cxnSpLocks noChangeShapeType="1"/>
          </p:cNvCxnSpPr>
          <p:nvPr/>
        </p:nvCxnSpPr>
        <p:spPr bwMode="auto">
          <a:xfrm rot="16200000" flipH="1">
            <a:off x="3246437" y="1624013"/>
            <a:ext cx="169863" cy="7938"/>
          </a:xfrm>
          <a:prstGeom prst="curvedConnector3">
            <a:avLst>
              <a:gd name="adj1" fmla="val 50468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7" name="AutoShape 51"/>
          <p:cNvCxnSpPr>
            <a:cxnSpLocks noChangeShapeType="1"/>
          </p:cNvCxnSpPr>
          <p:nvPr/>
        </p:nvCxnSpPr>
        <p:spPr bwMode="auto">
          <a:xfrm rot="16200000" flipH="1">
            <a:off x="2828926" y="1433512"/>
            <a:ext cx="285750" cy="5048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8" name="AutoShape 52"/>
          <p:cNvCxnSpPr>
            <a:cxnSpLocks noChangeShapeType="1"/>
          </p:cNvCxnSpPr>
          <p:nvPr/>
        </p:nvCxnSpPr>
        <p:spPr bwMode="auto">
          <a:xfrm rot="5400000">
            <a:off x="3233737" y="2038351"/>
            <a:ext cx="212725" cy="6350"/>
          </a:xfrm>
          <a:prstGeom prst="curvedConnector3">
            <a:avLst>
              <a:gd name="adj1" fmla="val 485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9" name="AutoShape 53"/>
          <p:cNvCxnSpPr>
            <a:cxnSpLocks noChangeShapeType="1"/>
          </p:cNvCxnSpPr>
          <p:nvPr/>
        </p:nvCxnSpPr>
        <p:spPr bwMode="auto">
          <a:xfrm rot="16200000" flipH="1">
            <a:off x="4045744" y="1432719"/>
            <a:ext cx="280988" cy="5016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00" name="AutoShape 54"/>
          <p:cNvCxnSpPr>
            <a:cxnSpLocks noChangeShapeType="1"/>
          </p:cNvCxnSpPr>
          <p:nvPr/>
        </p:nvCxnSpPr>
        <p:spPr bwMode="auto">
          <a:xfrm rot="16200000" flipH="1">
            <a:off x="4464050" y="1622425"/>
            <a:ext cx="168275" cy="9525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01" name="AutoShape 55"/>
          <p:cNvCxnSpPr>
            <a:cxnSpLocks noChangeShapeType="1"/>
          </p:cNvCxnSpPr>
          <p:nvPr/>
        </p:nvCxnSpPr>
        <p:spPr bwMode="auto">
          <a:xfrm rot="5400000">
            <a:off x="4446587" y="2041526"/>
            <a:ext cx="2127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02" name="AutoShape 56"/>
          <p:cNvCxnSpPr>
            <a:cxnSpLocks noChangeShapeType="1"/>
          </p:cNvCxnSpPr>
          <p:nvPr/>
        </p:nvCxnSpPr>
        <p:spPr bwMode="auto">
          <a:xfrm rot="16200000" flipH="1">
            <a:off x="5262563" y="1433512"/>
            <a:ext cx="280988" cy="50006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03" name="AutoShape 57"/>
          <p:cNvCxnSpPr>
            <a:cxnSpLocks noChangeShapeType="1"/>
          </p:cNvCxnSpPr>
          <p:nvPr/>
        </p:nvCxnSpPr>
        <p:spPr bwMode="auto">
          <a:xfrm rot="16200000" flipH="1">
            <a:off x="5680869" y="16232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04" name="AutoShape 58"/>
          <p:cNvCxnSpPr>
            <a:cxnSpLocks noChangeShapeType="1"/>
          </p:cNvCxnSpPr>
          <p:nvPr/>
        </p:nvCxnSpPr>
        <p:spPr bwMode="auto">
          <a:xfrm rot="16200000" flipH="1">
            <a:off x="5663406" y="20407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805" name="AutoShape 59"/>
          <p:cNvSpPr>
            <a:spLocks noChangeArrowheads="1"/>
          </p:cNvSpPr>
          <p:nvPr/>
        </p:nvSpPr>
        <p:spPr bwMode="auto">
          <a:xfrm>
            <a:off x="2017713" y="17367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06" name="AutoShape 60"/>
          <p:cNvSpPr>
            <a:spLocks noChangeArrowheads="1"/>
          </p:cNvSpPr>
          <p:nvPr/>
        </p:nvSpPr>
        <p:spPr bwMode="auto">
          <a:xfrm>
            <a:off x="3251200" y="173196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07" name="AutoShape 61"/>
          <p:cNvSpPr>
            <a:spLocks noChangeArrowheads="1"/>
          </p:cNvSpPr>
          <p:nvPr/>
        </p:nvSpPr>
        <p:spPr bwMode="auto">
          <a:xfrm>
            <a:off x="4460875" y="1720850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08" name="AutoShape 62"/>
          <p:cNvSpPr>
            <a:spLocks noChangeArrowheads="1"/>
          </p:cNvSpPr>
          <p:nvPr/>
        </p:nvSpPr>
        <p:spPr bwMode="auto">
          <a:xfrm>
            <a:off x="5672138" y="17256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09" name="Text Box 63"/>
          <p:cNvSpPr txBox="1">
            <a:spLocks noChangeArrowheads="1"/>
          </p:cNvSpPr>
          <p:nvPr/>
        </p:nvSpPr>
        <p:spPr bwMode="auto">
          <a:xfrm>
            <a:off x="87313" y="16446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sp>
        <p:nvSpPr>
          <p:cNvPr id="31810" name="Text Box 64"/>
          <p:cNvSpPr txBox="1">
            <a:spLocks noChangeArrowheads="1"/>
          </p:cNvSpPr>
          <p:nvPr/>
        </p:nvSpPr>
        <p:spPr bwMode="auto">
          <a:xfrm>
            <a:off x="6235700" y="1635125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Iteration 1, </a:t>
            </a:r>
            <a:r>
              <a:rPr lang="en-US" sz="1800" b="1" i="1">
                <a:latin typeface="Arial" charset="0"/>
              </a:rPr>
              <a:t>n</a:t>
            </a:r>
            <a:r>
              <a:rPr lang="en-US" sz="1800" b="1">
                <a:latin typeface="Arial" charset="0"/>
              </a:rPr>
              <a:t>/2 threads</a:t>
            </a:r>
          </a:p>
        </p:txBody>
      </p:sp>
      <p:sp>
        <p:nvSpPr>
          <p:cNvPr id="31811" name="Text Box 65"/>
          <p:cNvSpPr txBox="1">
            <a:spLocks noChangeArrowheads="1"/>
          </p:cNvSpPr>
          <p:nvPr/>
        </p:nvSpPr>
        <p:spPr bwMode="auto">
          <a:xfrm>
            <a:off x="331788" y="5133975"/>
            <a:ext cx="84740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Iterate log(n) times. Each thread adds value </a:t>
            </a:r>
            <a:r>
              <a:rPr lang="en-US" sz="1800" i="1">
                <a:latin typeface="Arial" charset="0"/>
              </a:rPr>
              <a:t>stride </a:t>
            </a:r>
            <a:r>
              <a:rPr lang="en-US" sz="1800">
                <a:latin typeface="Arial" charset="0"/>
              </a:rPr>
              <a:t>elements away to its own value</a:t>
            </a:r>
          </a:p>
        </p:txBody>
      </p:sp>
      <p:grpSp>
        <p:nvGrpSpPr>
          <p:cNvPr id="31812" name="Group 66"/>
          <p:cNvGrpSpPr>
            <a:grpSpLocks/>
          </p:cNvGrpSpPr>
          <p:nvPr/>
        </p:nvGrpSpPr>
        <p:grpSpPr bwMode="auto">
          <a:xfrm>
            <a:off x="6513513" y="4208463"/>
            <a:ext cx="2346325" cy="581025"/>
            <a:chOff x="3688" y="2293"/>
            <a:chExt cx="1478" cy="366"/>
          </a:xfrm>
        </p:grpSpPr>
        <p:sp>
          <p:nvSpPr>
            <p:cNvPr id="31813" name="Text Box 67"/>
            <p:cNvSpPr txBox="1">
              <a:spLocks noChangeArrowheads="1"/>
            </p:cNvSpPr>
            <p:nvPr/>
          </p:nvSpPr>
          <p:spPr bwMode="auto">
            <a:xfrm>
              <a:off x="3688" y="2293"/>
              <a:ext cx="1478" cy="366"/>
            </a:xfrm>
            <a:prstGeom prst="rect">
              <a:avLst/>
            </a:prstGeom>
            <a:solidFill>
              <a:schemeClr val="bg2">
                <a:alpha val="4196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Each       corresponds to a single thread.</a:t>
              </a:r>
            </a:p>
          </p:txBody>
        </p:sp>
        <p:sp>
          <p:nvSpPr>
            <p:cNvPr id="31814" name="AutoShape 68"/>
            <p:cNvSpPr>
              <a:spLocks noChangeArrowheads="1"/>
            </p:cNvSpPr>
            <p:nvPr/>
          </p:nvSpPr>
          <p:spPr bwMode="auto">
            <a:xfrm>
              <a:off x="4129" y="2359"/>
              <a:ext cx="115" cy="115"/>
            </a:xfrm>
            <a:prstGeom prst="flowChar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8626EA-7006-4FB0-96CD-7DE2741FC7A3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627063" y="17463"/>
            <a:ext cx="8305800" cy="1143000"/>
          </a:xfrm>
        </p:spPr>
        <p:txBody>
          <a:bodyPr/>
          <a:lstStyle/>
          <a:p>
            <a:r>
              <a:rPr lang="en-US" smtClean="0"/>
              <a:t>Reduction Step (cont.)</a:t>
            </a:r>
          </a:p>
        </p:txBody>
      </p:sp>
      <p:graphicFrame>
        <p:nvGraphicFramePr>
          <p:cNvPr id="385027" name="Group 3"/>
          <p:cNvGraphicFramePr>
            <a:graphicFrameLocks noGrp="1"/>
          </p:cNvGraphicFramePr>
          <p:nvPr/>
        </p:nvGraphicFramePr>
        <p:xfrm>
          <a:off x="588963" y="1147763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5049" name="Group 25"/>
          <p:cNvGraphicFramePr>
            <a:graphicFrameLocks noGrp="1"/>
          </p:cNvGraphicFramePr>
          <p:nvPr/>
        </p:nvGraphicFramePr>
        <p:xfrm>
          <a:off x="598488" y="214788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2817" name="AutoShape 47"/>
          <p:cNvCxnSpPr>
            <a:cxnSpLocks noChangeShapeType="1"/>
          </p:cNvCxnSpPr>
          <p:nvPr/>
        </p:nvCxnSpPr>
        <p:spPr bwMode="auto">
          <a:xfrm rot="16200000" flipH="1">
            <a:off x="1607344" y="1437481"/>
            <a:ext cx="280988" cy="4921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18" name="AutoShape 48"/>
          <p:cNvCxnSpPr>
            <a:cxnSpLocks noChangeShapeType="1"/>
          </p:cNvCxnSpPr>
          <p:nvPr/>
        </p:nvCxnSpPr>
        <p:spPr bwMode="auto">
          <a:xfrm rot="5400000">
            <a:off x="2025650" y="1627188"/>
            <a:ext cx="1682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19" name="AutoShape 49"/>
          <p:cNvCxnSpPr>
            <a:cxnSpLocks noChangeShapeType="1"/>
          </p:cNvCxnSpPr>
          <p:nvPr/>
        </p:nvCxnSpPr>
        <p:spPr bwMode="auto">
          <a:xfrm rot="16200000" flipH="1">
            <a:off x="2008188" y="2036763"/>
            <a:ext cx="212725" cy="9525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0" name="AutoShape 50"/>
          <p:cNvCxnSpPr>
            <a:cxnSpLocks noChangeShapeType="1"/>
          </p:cNvCxnSpPr>
          <p:nvPr/>
        </p:nvCxnSpPr>
        <p:spPr bwMode="auto">
          <a:xfrm rot="16200000" flipH="1">
            <a:off x="3246437" y="1624013"/>
            <a:ext cx="169863" cy="7938"/>
          </a:xfrm>
          <a:prstGeom prst="curvedConnector3">
            <a:avLst>
              <a:gd name="adj1" fmla="val 50468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1" name="AutoShape 51"/>
          <p:cNvCxnSpPr>
            <a:cxnSpLocks noChangeShapeType="1"/>
          </p:cNvCxnSpPr>
          <p:nvPr/>
        </p:nvCxnSpPr>
        <p:spPr bwMode="auto">
          <a:xfrm rot="16200000" flipH="1">
            <a:off x="2828926" y="1433512"/>
            <a:ext cx="285750" cy="5048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2" name="AutoShape 52"/>
          <p:cNvCxnSpPr>
            <a:cxnSpLocks noChangeShapeType="1"/>
          </p:cNvCxnSpPr>
          <p:nvPr/>
        </p:nvCxnSpPr>
        <p:spPr bwMode="auto">
          <a:xfrm rot="5400000">
            <a:off x="3233737" y="2038351"/>
            <a:ext cx="212725" cy="6350"/>
          </a:xfrm>
          <a:prstGeom prst="curvedConnector3">
            <a:avLst>
              <a:gd name="adj1" fmla="val 485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3" name="AutoShape 53"/>
          <p:cNvCxnSpPr>
            <a:cxnSpLocks noChangeShapeType="1"/>
          </p:cNvCxnSpPr>
          <p:nvPr/>
        </p:nvCxnSpPr>
        <p:spPr bwMode="auto">
          <a:xfrm rot="16200000" flipH="1">
            <a:off x="4045744" y="1432719"/>
            <a:ext cx="280988" cy="5016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4" name="AutoShape 54"/>
          <p:cNvCxnSpPr>
            <a:cxnSpLocks noChangeShapeType="1"/>
          </p:cNvCxnSpPr>
          <p:nvPr/>
        </p:nvCxnSpPr>
        <p:spPr bwMode="auto">
          <a:xfrm rot="16200000" flipH="1">
            <a:off x="4464050" y="1622425"/>
            <a:ext cx="168275" cy="9525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5" name="AutoShape 55"/>
          <p:cNvCxnSpPr>
            <a:cxnSpLocks noChangeShapeType="1"/>
          </p:cNvCxnSpPr>
          <p:nvPr/>
        </p:nvCxnSpPr>
        <p:spPr bwMode="auto">
          <a:xfrm rot="5400000">
            <a:off x="4446587" y="2041526"/>
            <a:ext cx="2127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6" name="AutoShape 56"/>
          <p:cNvCxnSpPr>
            <a:cxnSpLocks noChangeShapeType="1"/>
          </p:cNvCxnSpPr>
          <p:nvPr/>
        </p:nvCxnSpPr>
        <p:spPr bwMode="auto">
          <a:xfrm rot="16200000" flipH="1">
            <a:off x="5262563" y="1433512"/>
            <a:ext cx="280988" cy="50006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7" name="AutoShape 57"/>
          <p:cNvCxnSpPr>
            <a:cxnSpLocks noChangeShapeType="1"/>
          </p:cNvCxnSpPr>
          <p:nvPr/>
        </p:nvCxnSpPr>
        <p:spPr bwMode="auto">
          <a:xfrm rot="16200000" flipH="1">
            <a:off x="5680869" y="16232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8" name="AutoShape 58"/>
          <p:cNvCxnSpPr>
            <a:cxnSpLocks noChangeShapeType="1"/>
          </p:cNvCxnSpPr>
          <p:nvPr/>
        </p:nvCxnSpPr>
        <p:spPr bwMode="auto">
          <a:xfrm rot="16200000" flipH="1">
            <a:off x="5663406" y="20407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85083" name="Group 59"/>
          <p:cNvGraphicFramePr>
            <a:graphicFrameLocks noGrp="1"/>
          </p:cNvGraphicFramePr>
          <p:nvPr/>
        </p:nvGraphicFramePr>
        <p:xfrm>
          <a:off x="596900" y="3151188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9600"/>
                <a:gridCol w="608013"/>
                <a:gridCol w="608012"/>
                <a:gridCol w="608013"/>
                <a:gridCol w="609600"/>
                <a:gridCol w="608012"/>
                <a:gridCol w="6080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2851" name="AutoShape 81"/>
          <p:cNvCxnSpPr>
            <a:cxnSpLocks noChangeShapeType="1"/>
          </p:cNvCxnSpPr>
          <p:nvPr/>
        </p:nvCxnSpPr>
        <p:spPr bwMode="auto">
          <a:xfrm rot="16200000" flipH="1">
            <a:off x="3244850" y="2627313"/>
            <a:ext cx="169863" cy="7937"/>
          </a:xfrm>
          <a:prstGeom prst="curvedConnector3">
            <a:avLst>
              <a:gd name="adj1" fmla="val 50468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52" name="AutoShape 82"/>
          <p:cNvCxnSpPr>
            <a:cxnSpLocks noChangeShapeType="1"/>
          </p:cNvCxnSpPr>
          <p:nvPr/>
        </p:nvCxnSpPr>
        <p:spPr bwMode="auto">
          <a:xfrm rot="16200000" flipH="1">
            <a:off x="2526506" y="2135982"/>
            <a:ext cx="288925" cy="11033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53" name="AutoShape 83"/>
          <p:cNvCxnSpPr>
            <a:cxnSpLocks noChangeShapeType="1"/>
          </p:cNvCxnSpPr>
          <p:nvPr/>
        </p:nvCxnSpPr>
        <p:spPr bwMode="auto">
          <a:xfrm rot="5400000">
            <a:off x="3232150" y="3041651"/>
            <a:ext cx="212725" cy="6350"/>
          </a:xfrm>
          <a:prstGeom prst="curvedConnector3">
            <a:avLst>
              <a:gd name="adj1" fmla="val 485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54" name="AutoShape 84"/>
          <p:cNvCxnSpPr>
            <a:cxnSpLocks noChangeShapeType="1"/>
          </p:cNvCxnSpPr>
          <p:nvPr/>
        </p:nvCxnSpPr>
        <p:spPr bwMode="auto">
          <a:xfrm rot="16200000" flipH="1">
            <a:off x="4960143" y="2135982"/>
            <a:ext cx="284163" cy="10985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55" name="AutoShape 85"/>
          <p:cNvCxnSpPr>
            <a:cxnSpLocks noChangeShapeType="1"/>
          </p:cNvCxnSpPr>
          <p:nvPr/>
        </p:nvCxnSpPr>
        <p:spPr bwMode="auto">
          <a:xfrm rot="16200000" flipH="1">
            <a:off x="5679281" y="2626519"/>
            <a:ext cx="168275" cy="7938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56" name="AutoShape 86"/>
          <p:cNvCxnSpPr>
            <a:cxnSpLocks noChangeShapeType="1"/>
          </p:cNvCxnSpPr>
          <p:nvPr/>
        </p:nvCxnSpPr>
        <p:spPr bwMode="auto">
          <a:xfrm rot="16200000" flipH="1">
            <a:off x="5661819" y="3044032"/>
            <a:ext cx="212725" cy="1587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857" name="AutoShape 87"/>
          <p:cNvSpPr>
            <a:spLocks noChangeArrowheads="1"/>
          </p:cNvSpPr>
          <p:nvPr/>
        </p:nvSpPr>
        <p:spPr bwMode="auto">
          <a:xfrm>
            <a:off x="2017713" y="17367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8" name="AutoShape 88"/>
          <p:cNvSpPr>
            <a:spLocks noChangeArrowheads="1"/>
          </p:cNvSpPr>
          <p:nvPr/>
        </p:nvSpPr>
        <p:spPr bwMode="auto">
          <a:xfrm>
            <a:off x="3251200" y="173196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9" name="AutoShape 89"/>
          <p:cNvSpPr>
            <a:spLocks noChangeArrowheads="1"/>
          </p:cNvSpPr>
          <p:nvPr/>
        </p:nvSpPr>
        <p:spPr bwMode="auto">
          <a:xfrm>
            <a:off x="4460875" y="1720850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0" name="AutoShape 90"/>
          <p:cNvSpPr>
            <a:spLocks noChangeArrowheads="1"/>
          </p:cNvSpPr>
          <p:nvPr/>
        </p:nvSpPr>
        <p:spPr bwMode="auto">
          <a:xfrm>
            <a:off x="5672138" y="17256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1" name="AutoShape 91"/>
          <p:cNvSpPr>
            <a:spLocks noChangeArrowheads="1"/>
          </p:cNvSpPr>
          <p:nvPr/>
        </p:nvSpPr>
        <p:spPr bwMode="auto">
          <a:xfrm>
            <a:off x="3240088" y="27368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2" name="AutoShape 92"/>
          <p:cNvSpPr>
            <a:spLocks noChangeArrowheads="1"/>
          </p:cNvSpPr>
          <p:nvPr/>
        </p:nvSpPr>
        <p:spPr bwMode="auto">
          <a:xfrm>
            <a:off x="5668963" y="27162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3" name="Text Box 93"/>
          <p:cNvSpPr txBox="1">
            <a:spLocks noChangeArrowheads="1"/>
          </p:cNvSpPr>
          <p:nvPr/>
        </p:nvSpPr>
        <p:spPr bwMode="auto">
          <a:xfrm>
            <a:off x="87313" y="16446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sp>
        <p:nvSpPr>
          <p:cNvPr id="32864" name="Text Box 94"/>
          <p:cNvSpPr txBox="1">
            <a:spLocks noChangeArrowheads="1"/>
          </p:cNvSpPr>
          <p:nvPr/>
        </p:nvSpPr>
        <p:spPr bwMode="auto">
          <a:xfrm>
            <a:off x="79375" y="26479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2</a:t>
            </a:r>
          </a:p>
        </p:txBody>
      </p:sp>
      <p:sp>
        <p:nvSpPr>
          <p:cNvPr id="32865" name="Text Box 95"/>
          <p:cNvSpPr txBox="1">
            <a:spLocks noChangeArrowheads="1"/>
          </p:cNvSpPr>
          <p:nvPr/>
        </p:nvSpPr>
        <p:spPr bwMode="auto">
          <a:xfrm>
            <a:off x="6235700" y="2654300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Iteration 2, </a:t>
            </a:r>
            <a:r>
              <a:rPr lang="en-US" sz="1800" b="1" i="1">
                <a:latin typeface="Arial" charset="0"/>
              </a:rPr>
              <a:t>n</a:t>
            </a:r>
            <a:r>
              <a:rPr lang="en-US" sz="1800" b="1">
                <a:latin typeface="Arial" charset="0"/>
              </a:rPr>
              <a:t>/4 threads</a:t>
            </a:r>
          </a:p>
        </p:txBody>
      </p:sp>
      <p:sp>
        <p:nvSpPr>
          <p:cNvPr id="32866" name="Text Box 96"/>
          <p:cNvSpPr txBox="1">
            <a:spLocks noChangeArrowheads="1"/>
          </p:cNvSpPr>
          <p:nvPr/>
        </p:nvSpPr>
        <p:spPr bwMode="auto">
          <a:xfrm>
            <a:off x="331788" y="5133975"/>
            <a:ext cx="84740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Iterate log(n) times. Each thread adds value </a:t>
            </a:r>
            <a:r>
              <a:rPr lang="en-US" sz="1800" i="1">
                <a:latin typeface="Arial" charset="0"/>
              </a:rPr>
              <a:t>stride </a:t>
            </a:r>
            <a:r>
              <a:rPr lang="en-US" sz="1800">
                <a:latin typeface="Arial" charset="0"/>
              </a:rPr>
              <a:t>elements away to its own value</a:t>
            </a:r>
          </a:p>
        </p:txBody>
      </p:sp>
      <p:grpSp>
        <p:nvGrpSpPr>
          <p:cNvPr id="32867" name="Group 97"/>
          <p:cNvGrpSpPr>
            <a:grpSpLocks/>
          </p:cNvGrpSpPr>
          <p:nvPr/>
        </p:nvGrpSpPr>
        <p:grpSpPr bwMode="auto">
          <a:xfrm>
            <a:off x="6513513" y="4208463"/>
            <a:ext cx="2346325" cy="581025"/>
            <a:chOff x="3688" y="2293"/>
            <a:chExt cx="1478" cy="366"/>
          </a:xfrm>
        </p:grpSpPr>
        <p:sp>
          <p:nvSpPr>
            <p:cNvPr id="32868" name="Text Box 98"/>
            <p:cNvSpPr txBox="1">
              <a:spLocks noChangeArrowheads="1"/>
            </p:cNvSpPr>
            <p:nvPr/>
          </p:nvSpPr>
          <p:spPr bwMode="auto">
            <a:xfrm>
              <a:off x="3688" y="2293"/>
              <a:ext cx="1478" cy="366"/>
            </a:xfrm>
            <a:prstGeom prst="rect">
              <a:avLst/>
            </a:prstGeom>
            <a:solidFill>
              <a:schemeClr val="bg2">
                <a:alpha val="4196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Each       corresponds to a single thread.</a:t>
              </a:r>
            </a:p>
          </p:txBody>
        </p:sp>
        <p:sp>
          <p:nvSpPr>
            <p:cNvPr id="32869" name="AutoShape 99"/>
            <p:cNvSpPr>
              <a:spLocks noChangeArrowheads="1"/>
            </p:cNvSpPr>
            <p:nvPr/>
          </p:nvSpPr>
          <p:spPr bwMode="auto">
            <a:xfrm>
              <a:off x="4129" y="2359"/>
              <a:ext cx="115" cy="115"/>
            </a:xfrm>
            <a:prstGeom prst="flowChar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53D3F7-C6D3-4C66-B0D2-B5DBF5A4CA8C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17463"/>
            <a:ext cx="8305800" cy="1143000"/>
          </a:xfrm>
        </p:spPr>
        <p:txBody>
          <a:bodyPr/>
          <a:lstStyle/>
          <a:p>
            <a:r>
              <a:rPr lang="en-US" smtClean="0"/>
              <a:t>Reduction Step (cont.)</a:t>
            </a:r>
          </a:p>
        </p:txBody>
      </p:sp>
      <p:graphicFrame>
        <p:nvGraphicFramePr>
          <p:cNvPr id="386051" name="Group 3"/>
          <p:cNvGraphicFramePr>
            <a:graphicFrameLocks noGrp="1"/>
          </p:cNvGraphicFramePr>
          <p:nvPr/>
        </p:nvGraphicFramePr>
        <p:xfrm>
          <a:off x="588963" y="1147763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6073" name="Group 25"/>
          <p:cNvGraphicFramePr>
            <a:graphicFrameLocks noGrp="1"/>
          </p:cNvGraphicFramePr>
          <p:nvPr/>
        </p:nvGraphicFramePr>
        <p:xfrm>
          <a:off x="598488" y="214788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3841" name="AutoShape 47"/>
          <p:cNvCxnSpPr>
            <a:cxnSpLocks noChangeShapeType="1"/>
          </p:cNvCxnSpPr>
          <p:nvPr/>
        </p:nvCxnSpPr>
        <p:spPr bwMode="auto">
          <a:xfrm rot="16200000" flipH="1">
            <a:off x="1607344" y="1437481"/>
            <a:ext cx="280988" cy="4921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2" name="AutoShape 48"/>
          <p:cNvCxnSpPr>
            <a:cxnSpLocks noChangeShapeType="1"/>
          </p:cNvCxnSpPr>
          <p:nvPr/>
        </p:nvCxnSpPr>
        <p:spPr bwMode="auto">
          <a:xfrm rot="5400000">
            <a:off x="2025650" y="1627188"/>
            <a:ext cx="1682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3" name="AutoShape 49"/>
          <p:cNvCxnSpPr>
            <a:cxnSpLocks noChangeShapeType="1"/>
          </p:cNvCxnSpPr>
          <p:nvPr/>
        </p:nvCxnSpPr>
        <p:spPr bwMode="auto">
          <a:xfrm rot="16200000" flipH="1">
            <a:off x="2008188" y="2036763"/>
            <a:ext cx="212725" cy="9525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4" name="AutoShape 50"/>
          <p:cNvCxnSpPr>
            <a:cxnSpLocks noChangeShapeType="1"/>
          </p:cNvCxnSpPr>
          <p:nvPr/>
        </p:nvCxnSpPr>
        <p:spPr bwMode="auto">
          <a:xfrm rot="16200000" flipH="1">
            <a:off x="3246437" y="1624013"/>
            <a:ext cx="169863" cy="7938"/>
          </a:xfrm>
          <a:prstGeom prst="curvedConnector3">
            <a:avLst>
              <a:gd name="adj1" fmla="val 50468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5" name="AutoShape 51"/>
          <p:cNvCxnSpPr>
            <a:cxnSpLocks noChangeShapeType="1"/>
          </p:cNvCxnSpPr>
          <p:nvPr/>
        </p:nvCxnSpPr>
        <p:spPr bwMode="auto">
          <a:xfrm rot="16200000" flipH="1">
            <a:off x="2828926" y="1433512"/>
            <a:ext cx="285750" cy="5048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6" name="AutoShape 52"/>
          <p:cNvCxnSpPr>
            <a:cxnSpLocks noChangeShapeType="1"/>
          </p:cNvCxnSpPr>
          <p:nvPr/>
        </p:nvCxnSpPr>
        <p:spPr bwMode="auto">
          <a:xfrm rot="5400000">
            <a:off x="3233737" y="2038351"/>
            <a:ext cx="212725" cy="6350"/>
          </a:xfrm>
          <a:prstGeom prst="curvedConnector3">
            <a:avLst>
              <a:gd name="adj1" fmla="val 485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7" name="AutoShape 53"/>
          <p:cNvCxnSpPr>
            <a:cxnSpLocks noChangeShapeType="1"/>
          </p:cNvCxnSpPr>
          <p:nvPr/>
        </p:nvCxnSpPr>
        <p:spPr bwMode="auto">
          <a:xfrm rot="16200000" flipH="1">
            <a:off x="4045744" y="1432719"/>
            <a:ext cx="280988" cy="5016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8" name="AutoShape 54"/>
          <p:cNvCxnSpPr>
            <a:cxnSpLocks noChangeShapeType="1"/>
          </p:cNvCxnSpPr>
          <p:nvPr/>
        </p:nvCxnSpPr>
        <p:spPr bwMode="auto">
          <a:xfrm rot="16200000" flipH="1">
            <a:off x="4464050" y="1622425"/>
            <a:ext cx="168275" cy="9525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9" name="AutoShape 55"/>
          <p:cNvCxnSpPr>
            <a:cxnSpLocks noChangeShapeType="1"/>
          </p:cNvCxnSpPr>
          <p:nvPr/>
        </p:nvCxnSpPr>
        <p:spPr bwMode="auto">
          <a:xfrm rot="5400000">
            <a:off x="4446587" y="2041526"/>
            <a:ext cx="2127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50" name="AutoShape 56"/>
          <p:cNvCxnSpPr>
            <a:cxnSpLocks noChangeShapeType="1"/>
          </p:cNvCxnSpPr>
          <p:nvPr/>
        </p:nvCxnSpPr>
        <p:spPr bwMode="auto">
          <a:xfrm rot="16200000" flipH="1">
            <a:off x="5262563" y="1433512"/>
            <a:ext cx="280988" cy="50006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51" name="AutoShape 57"/>
          <p:cNvCxnSpPr>
            <a:cxnSpLocks noChangeShapeType="1"/>
          </p:cNvCxnSpPr>
          <p:nvPr/>
        </p:nvCxnSpPr>
        <p:spPr bwMode="auto">
          <a:xfrm rot="16200000" flipH="1">
            <a:off x="5680869" y="16232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52" name="AutoShape 58"/>
          <p:cNvCxnSpPr>
            <a:cxnSpLocks noChangeShapeType="1"/>
          </p:cNvCxnSpPr>
          <p:nvPr/>
        </p:nvCxnSpPr>
        <p:spPr bwMode="auto">
          <a:xfrm rot="16200000" flipH="1">
            <a:off x="5663406" y="20407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86107" name="Group 59"/>
          <p:cNvGraphicFramePr>
            <a:graphicFrameLocks noGrp="1"/>
          </p:cNvGraphicFramePr>
          <p:nvPr/>
        </p:nvGraphicFramePr>
        <p:xfrm>
          <a:off x="596900" y="3151188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9600"/>
                <a:gridCol w="608013"/>
                <a:gridCol w="608012"/>
                <a:gridCol w="608013"/>
                <a:gridCol w="609600"/>
                <a:gridCol w="608012"/>
                <a:gridCol w="6080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3875" name="AutoShape 81"/>
          <p:cNvCxnSpPr>
            <a:cxnSpLocks noChangeShapeType="1"/>
          </p:cNvCxnSpPr>
          <p:nvPr/>
        </p:nvCxnSpPr>
        <p:spPr bwMode="auto">
          <a:xfrm rot="16200000" flipH="1">
            <a:off x="3244850" y="2627313"/>
            <a:ext cx="169863" cy="7937"/>
          </a:xfrm>
          <a:prstGeom prst="curvedConnector3">
            <a:avLst>
              <a:gd name="adj1" fmla="val 50468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76" name="AutoShape 82"/>
          <p:cNvCxnSpPr>
            <a:cxnSpLocks noChangeShapeType="1"/>
          </p:cNvCxnSpPr>
          <p:nvPr/>
        </p:nvCxnSpPr>
        <p:spPr bwMode="auto">
          <a:xfrm rot="16200000" flipH="1">
            <a:off x="2526506" y="2135982"/>
            <a:ext cx="288925" cy="11033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77" name="AutoShape 83"/>
          <p:cNvCxnSpPr>
            <a:cxnSpLocks noChangeShapeType="1"/>
          </p:cNvCxnSpPr>
          <p:nvPr/>
        </p:nvCxnSpPr>
        <p:spPr bwMode="auto">
          <a:xfrm rot="5400000">
            <a:off x="3232150" y="3041651"/>
            <a:ext cx="212725" cy="6350"/>
          </a:xfrm>
          <a:prstGeom prst="curvedConnector3">
            <a:avLst>
              <a:gd name="adj1" fmla="val 485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78" name="AutoShape 84"/>
          <p:cNvCxnSpPr>
            <a:cxnSpLocks noChangeShapeType="1"/>
          </p:cNvCxnSpPr>
          <p:nvPr/>
        </p:nvCxnSpPr>
        <p:spPr bwMode="auto">
          <a:xfrm rot="16200000" flipH="1">
            <a:off x="4960143" y="2135982"/>
            <a:ext cx="284163" cy="10985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79" name="AutoShape 85"/>
          <p:cNvCxnSpPr>
            <a:cxnSpLocks noChangeShapeType="1"/>
          </p:cNvCxnSpPr>
          <p:nvPr/>
        </p:nvCxnSpPr>
        <p:spPr bwMode="auto">
          <a:xfrm rot="16200000" flipH="1">
            <a:off x="5679281" y="2626519"/>
            <a:ext cx="168275" cy="7938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80" name="AutoShape 86"/>
          <p:cNvCxnSpPr>
            <a:cxnSpLocks noChangeShapeType="1"/>
          </p:cNvCxnSpPr>
          <p:nvPr/>
        </p:nvCxnSpPr>
        <p:spPr bwMode="auto">
          <a:xfrm rot="16200000" flipH="1">
            <a:off x="5661819" y="3044032"/>
            <a:ext cx="212725" cy="1587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81" name="AutoShape 87"/>
          <p:cNvSpPr>
            <a:spLocks noChangeArrowheads="1"/>
          </p:cNvSpPr>
          <p:nvPr/>
        </p:nvSpPr>
        <p:spPr bwMode="auto">
          <a:xfrm>
            <a:off x="2017713" y="17367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82" name="AutoShape 88"/>
          <p:cNvSpPr>
            <a:spLocks noChangeArrowheads="1"/>
          </p:cNvSpPr>
          <p:nvPr/>
        </p:nvSpPr>
        <p:spPr bwMode="auto">
          <a:xfrm>
            <a:off x="3251200" y="173196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83" name="AutoShape 89"/>
          <p:cNvSpPr>
            <a:spLocks noChangeArrowheads="1"/>
          </p:cNvSpPr>
          <p:nvPr/>
        </p:nvSpPr>
        <p:spPr bwMode="auto">
          <a:xfrm>
            <a:off x="4460875" y="1720850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84" name="AutoShape 90"/>
          <p:cNvSpPr>
            <a:spLocks noChangeArrowheads="1"/>
          </p:cNvSpPr>
          <p:nvPr/>
        </p:nvSpPr>
        <p:spPr bwMode="auto">
          <a:xfrm>
            <a:off x="5672138" y="17256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85" name="AutoShape 91"/>
          <p:cNvSpPr>
            <a:spLocks noChangeArrowheads="1"/>
          </p:cNvSpPr>
          <p:nvPr/>
        </p:nvSpPr>
        <p:spPr bwMode="auto">
          <a:xfrm>
            <a:off x="3240088" y="27368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86" name="AutoShape 92"/>
          <p:cNvSpPr>
            <a:spLocks noChangeArrowheads="1"/>
          </p:cNvSpPr>
          <p:nvPr/>
        </p:nvSpPr>
        <p:spPr bwMode="auto">
          <a:xfrm>
            <a:off x="5668963" y="27162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6141" name="Group 93"/>
          <p:cNvGraphicFramePr>
            <a:graphicFrameLocks noGrp="1"/>
          </p:cNvGraphicFramePr>
          <p:nvPr/>
        </p:nvGraphicFramePr>
        <p:xfrm>
          <a:off x="596900" y="4141788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9600"/>
                <a:gridCol w="608013"/>
                <a:gridCol w="608012"/>
                <a:gridCol w="608013"/>
                <a:gridCol w="609600"/>
                <a:gridCol w="608012"/>
                <a:gridCol w="6080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3909" name="AutoShape 115"/>
          <p:cNvCxnSpPr>
            <a:cxnSpLocks noChangeShapeType="1"/>
          </p:cNvCxnSpPr>
          <p:nvPr/>
        </p:nvCxnSpPr>
        <p:spPr bwMode="auto">
          <a:xfrm rot="16200000" flipH="1">
            <a:off x="4357687" y="2524126"/>
            <a:ext cx="271463" cy="231616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910" name="AutoShape 116"/>
          <p:cNvCxnSpPr>
            <a:cxnSpLocks noChangeShapeType="1"/>
          </p:cNvCxnSpPr>
          <p:nvPr/>
        </p:nvCxnSpPr>
        <p:spPr bwMode="auto">
          <a:xfrm rot="16200000" flipH="1">
            <a:off x="5679281" y="3617119"/>
            <a:ext cx="168275" cy="7938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911" name="AutoShape 117"/>
          <p:cNvCxnSpPr>
            <a:cxnSpLocks noChangeShapeType="1"/>
          </p:cNvCxnSpPr>
          <p:nvPr/>
        </p:nvCxnSpPr>
        <p:spPr bwMode="auto">
          <a:xfrm rot="16200000" flipH="1">
            <a:off x="5661819" y="4034632"/>
            <a:ext cx="212725" cy="1587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912" name="AutoShape 118"/>
          <p:cNvSpPr>
            <a:spLocks noChangeArrowheads="1"/>
          </p:cNvSpPr>
          <p:nvPr/>
        </p:nvSpPr>
        <p:spPr bwMode="auto">
          <a:xfrm>
            <a:off x="5668963" y="37068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13" name="Text Box 119"/>
          <p:cNvSpPr txBox="1">
            <a:spLocks noChangeArrowheads="1"/>
          </p:cNvSpPr>
          <p:nvPr/>
        </p:nvSpPr>
        <p:spPr bwMode="auto">
          <a:xfrm>
            <a:off x="331788" y="5133975"/>
            <a:ext cx="8537575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Iterate log(n) times. Each thread adds value </a:t>
            </a:r>
            <a:r>
              <a:rPr lang="en-US" sz="1800" i="1">
                <a:latin typeface="Arial" charset="0"/>
              </a:rPr>
              <a:t>stride </a:t>
            </a:r>
            <a:r>
              <a:rPr lang="en-US" sz="1800">
                <a:latin typeface="Arial" charset="0"/>
              </a:rPr>
              <a:t>elements away to its own value.</a:t>
            </a:r>
          </a:p>
          <a:p>
            <a:pPr eaLnBrk="1" hangingPunct="1"/>
            <a:endParaRPr lang="en-US" sz="1800">
              <a:latin typeface="Arial" charset="0"/>
            </a:endParaRPr>
          </a:p>
          <a:p>
            <a:pPr eaLnBrk="1" hangingPunct="1"/>
            <a:r>
              <a:rPr lang="en-US" sz="1800">
                <a:latin typeface="Arial" charset="0"/>
              </a:rPr>
              <a:t>Note that this algorithm operates in-place: no need for double buffering</a:t>
            </a:r>
          </a:p>
        </p:txBody>
      </p:sp>
      <p:sp>
        <p:nvSpPr>
          <p:cNvPr id="33914" name="Text Box 120"/>
          <p:cNvSpPr txBox="1">
            <a:spLocks noChangeArrowheads="1"/>
          </p:cNvSpPr>
          <p:nvPr/>
        </p:nvSpPr>
        <p:spPr bwMode="auto">
          <a:xfrm>
            <a:off x="6235700" y="3673475"/>
            <a:ext cx="280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Iteration log(</a:t>
            </a:r>
            <a:r>
              <a:rPr lang="en-US" sz="1800" b="1" i="1">
                <a:latin typeface="Arial" charset="0"/>
              </a:rPr>
              <a:t>n</a:t>
            </a:r>
            <a:r>
              <a:rPr lang="en-US" sz="1800" b="1">
                <a:latin typeface="Arial" charset="0"/>
              </a:rPr>
              <a:t>), 1 thread</a:t>
            </a:r>
          </a:p>
        </p:txBody>
      </p:sp>
      <p:sp>
        <p:nvSpPr>
          <p:cNvPr id="33915" name="Text Box 121"/>
          <p:cNvSpPr txBox="1">
            <a:spLocks noChangeArrowheads="1"/>
          </p:cNvSpPr>
          <p:nvPr/>
        </p:nvSpPr>
        <p:spPr bwMode="auto">
          <a:xfrm>
            <a:off x="87313" y="16446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sp>
        <p:nvSpPr>
          <p:cNvPr id="33916" name="Text Box 122"/>
          <p:cNvSpPr txBox="1">
            <a:spLocks noChangeArrowheads="1"/>
          </p:cNvSpPr>
          <p:nvPr/>
        </p:nvSpPr>
        <p:spPr bwMode="auto">
          <a:xfrm>
            <a:off x="79375" y="26479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2</a:t>
            </a:r>
          </a:p>
        </p:txBody>
      </p:sp>
      <p:sp>
        <p:nvSpPr>
          <p:cNvPr id="33917" name="Text Box 123"/>
          <p:cNvSpPr txBox="1">
            <a:spLocks noChangeArrowheads="1"/>
          </p:cNvSpPr>
          <p:nvPr/>
        </p:nvSpPr>
        <p:spPr bwMode="auto">
          <a:xfrm>
            <a:off x="79375" y="36576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4</a:t>
            </a:r>
          </a:p>
        </p:txBody>
      </p:sp>
      <p:grpSp>
        <p:nvGrpSpPr>
          <p:cNvPr id="33918" name="Group 124"/>
          <p:cNvGrpSpPr>
            <a:grpSpLocks/>
          </p:cNvGrpSpPr>
          <p:nvPr/>
        </p:nvGrpSpPr>
        <p:grpSpPr bwMode="auto">
          <a:xfrm>
            <a:off x="6513513" y="4208463"/>
            <a:ext cx="2346325" cy="581025"/>
            <a:chOff x="3688" y="2293"/>
            <a:chExt cx="1478" cy="366"/>
          </a:xfrm>
        </p:grpSpPr>
        <p:sp>
          <p:nvSpPr>
            <p:cNvPr id="33919" name="Text Box 125"/>
            <p:cNvSpPr txBox="1">
              <a:spLocks noChangeArrowheads="1"/>
            </p:cNvSpPr>
            <p:nvPr/>
          </p:nvSpPr>
          <p:spPr bwMode="auto">
            <a:xfrm>
              <a:off x="3688" y="2293"/>
              <a:ext cx="1478" cy="366"/>
            </a:xfrm>
            <a:prstGeom prst="rect">
              <a:avLst/>
            </a:prstGeom>
            <a:solidFill>
              <a:schemeClr val="bg2">
                <a:alpha val="4196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Each       corresponds to a single thread.</a:t>
              </a:r>
            </a:p>
          </p:txBody>
        </p:sp>
        <p:sp>
          <p:nvSpPr>
            <p:cNvPr id="33920" name="AutoShape 126"/>
            <p:cNvSpPr>
              <a:spLocks noChangeArrowheads="1"/>
            </p:cNvSpPr>
            <p:nvPr/>
          </p:nvSpPr>
          <p:spPr bwMode="auto">
            <a:xfrm>
              <a:off x="4129" y="2359"/>
              <a:ext cx="115" cy="115"/>
            </a:xfrm>
            <a:prstGeom prst="flowChar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C57129-8498-4396-8E5B-187BE1972469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Zero the Last Element</a:t>
            </a:r>
          </a:p>
        </p:txBody>
      </p:sp>
      <p:graphicFrame>
        <p:nvGraphicFramePr>
          <p:cNvPr id="387075" name="Group 3"/>
          <p:cNvGraphicFramePr>
            <a:graphicFrameLocks noGrp="1"/>
          </p:cNvGraphicFramePr>
          <p:nvPr/>
        </p:nvGraphicFramePr>
        <p:xfrm>
          <a:off x="596900" y="4141788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9600"/>
                <a:gridCol w="608013"/>
                <a:gridCol w="608012"/>
                <a:gridCol w="608013"/>
                <a:gridCol w="609600"/>
                <a:gridCol w="608012"/>
                <a:gridCol w="6080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43" name="Text Box 25"/>
          <p:cNvSpPr txBox="1">
            <a:spLocks noChangeArrowheads="1"/>
          </p:cNvSpPr>
          <p:nvPr/>
        </p:nvSpPr>
        <p:spPr bwMode="auto">
          <a:xfrm>
            <a:off x="588963" y="5133975"/>
            <a:ext cx="73691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We now have an array of partial sums.  Since this is an exclusive scan,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set the last element to zero.  It will propagate back to the first element.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3.33333E-6 -0.434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7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C07FA3-8938-4418-AB58-7B26B600700F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463"/>
            <a:ext cx="8305800" cy="1143000"/>
          </a:xfrm>
        </p:spPr>
        <p:txBody>
          <a:bodyPr/>
          <a:lstStyle/>
          <a:p>
            <a:r>
              <a:rPr lang="en-US" smtClean="0"/>
              <a:t>Post Scan Step from Partial Sums </a:t>
            </a:r>
          </a:p>
        </p:txBody>
      </p:sp>
      <p:graphicFrame>
        <p:nvGraphicFramePr>
          <p:cNvPr id="388099" name="Group 3"/>
          <p:cNvGraphicFramePr>
            <a:graphicFrameLocks noGrp="1"/>
          </p:cNvGraphicFramePr>
          <p:nvPr/>
        </p:nvGraphicFramePr>
        <p:xfrm>
          <a:off x="587375" y="1147763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9600"/>
                <a:gridCol w="608013"/>
                <a:gridCol w="608012"/>
                <a:gridCol w="608013"/>
                <a:gridCol w="609600"/>
                <a:gridCol w="608012"/>
                <a:gridCol w="6080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16BA6F-5D70-4C47-BECA-DA657B645FB1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331788" y="3175"/>
            <a:ext cx="8594725" cy="1143000"/>
          </a:xfrm>
        </p:spPr>
        <p:txBody>
          <a:bodyPr/>
          <a:lstStyle/>
          <a:p>
            <a:r>
              <a:rPr lang="en-US" smtClean="0"/>
              <a:t>Post Scan Step from Partial Sums (cont.)</a:t>
            </a:r>
          </a:p>
        </p:txBody>
      </p:sp>
      <p:graphicFrame>
        <p:nvGraphicFramePr>
          <p:cNvPr id="389123" name="Group 3"/>
          <p:cNvGraphicFramePr>
            <a:graphicFrameLocks noGrp="1"/>
          </p:cNvGraphicFramePr>
          <p:nvPr/>
        </p:nvGraphicFramePr>
        <p:xfrm>
          <a:off x="598488" y="214788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6891" name="AutoShape 25"/>
          <p:cNvCxnSpPr>
            <a:cxnSpLocks noChangeShapeType="1"/>
          </p:cNvCxnSpPr>
          <p:nvPr/>
        </p:nvCxnSpPr>
        <p:spPr bwMode="auto">
          <a:xfrm rot="16200000" flipH="1">
            <a:off x="4348957" y="519906"/>
            <a:ext cx="280988" cy="23272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92" name="AutoShape 26"/>
          <p:cNvCxnSpPr>
            <a:cxnSpLocks noChangeShapeType="1"/>
          </p:cNvCxnSpPr>
          <p:nvPr/>
        </p:nvCxnSpPr>
        <p:spPr bwMode="auto">
          <a:xfrm rot="16200000" flipH="1">
            <a:off x="5680869" y="16232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93" name="AutoShape 27"/>
          <p:cNvCxnSpPr>
            <a:cxnSpLocks noChangeShapeType="1"/>
          </p:cNvCxnSpPr>
          <p:nvPr/>
        </p:nvCxnSpPr>
        <p:spPr bwMode="auto">
          <a:xfrm rot="16200000" flipH="1">
            <a:off x="5663406" y="20407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94" name="AutoShape 28"/>
          <p:cNvSpPr>
            <a:spLocks noChangeArrowheads="1"/>
          </p:cNvSpPr>
          <p:nvPr/>
        </p:nvSpPr>
        <p:spPr bwMode="auto">
          <a:xfrm>
            <a:off x="5672138" y="17256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95" name="AutoShape 29"/>
          <p:cNvCxnSpPr>
            <a:cxnSpLocks noChangeShapeType="1"/>
          </p:cNvCxnSpPr>
          <p:nvPr/>
        </p:nvCxnSpPr>
        <p:spPr bwMode="auto">
          <a:xfrm rot="5400000">
            <a:off x="4245769" y="634206"/>
            <a:ext cx="604838" cy="2422525"/>
          </a:xfrm>
          <a:prstGeom prst="curvedConnector3">
            <a:avLst>
              <a:gd name="adj1" fmla="val 49870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89150" name="Group 30"/>
          <p:cNvGraphicFramePr>
            <a:graphicFrameLocks noGrp="1"/>
          </p:cNvGraphicFramePr>
          <p:nvPr/>
        </p:nvGraphicFramePr>
        <p:xfrm>
          <a:off x="587375" y="1147763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9600"/>
                <a:gridCol w="608013"/>
                <a:gridCol w="608012"/>
                <a:gridCol w="608013"/>
                <a:gridCol w="609600"/>
                <a:gridCol w="608012"/>
                <a:gridCol w="6080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18" name="Text Box 52"/>
          <p:cNvSpPr txBox="1">
            <a:spLocks noChangeArrowheads="1"/>
          </p:cNvSpPr>
          <p:nvPr/>
        </p:nvSpPr>
        <p:spPr bwMode="auto">
          <a:xfrm>
            <a:off x="331788" y="5133975"/>
            <a:ext cx="85375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Iterate log(n) times. Each thread adds value </a:t>
            </a:r>
            <a:r>
              <a:rPr lang="en-US" sz="1800" i="1">
                <a:latin typeface="Arial" charset="0"/>
              </a:rPr>
              <a:t>stride </a:t>
            </a:r>
            <a:r>
              <a:rPr lang="en-US" sz="1800">
                <a:latin typeface="Arial" charset="0"/>
              </a:rPr>
              <a:t>elements away to its own value,</a:t>
            </a:r>
          </a:p>
          <a:p>
            <a:pPr eaLnBrk="1" hangingPunct="1"/>
            <a:r>
              <a:rPr lang="en-US" sz="1800">
                <a:latin typeface="Arial" charset="0"/>
              </a:rPr>
              <a:t>and sets the value </a:t>
            </a:r>
            <a:r>
              <a:rPr lang="en-US" sz="1800" i="1">
                <a:latin typeface="Arial" charset="0"/>
              </a:rPr>
              <a:t>stride</a:t>
            </a:r>
            <a:r>
              <a:rPr lang="en-US" sz="1800">
                <a:latin typeface="Arial" charset="0"/>
              </a:rPr>
              <a:t> elements away to its own </a:t>
            </a:r>
            <a:r>
              <a:rPr lang="en-US" sz="1800" i="1">
                <a:latin typeface="Arial" charset="0"/>
              </a:rPr>
              <a:t>previous</a:t>
            </a:r>
            <a:r>
              <a:rPr lang="en-US" sz="1800">
                <a:latin typeface="Arial" charset="0"/>
              </a:rPr>
              <a:t> value.</a:t>
            </a:r>
          </a:p>
        </p:txBody>
      </p:sp>
      <p:sp>
        <p:nvSpPr>
          <p:cNvPr id="36919" name="Text Box 53"/>
          <p:cNvSpPr txBox="1">
            <a:spLocks noChangeArrowheads="1"/>
          </p:cNvSpPr>
          <p:nvPr/>
        </p:nvSpPr>
        <p:spPr bwMode="auto">
          <a:xfrm>
            <a:off x="6235700" y="1577975"/>
            <a:ext cx="1276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 b="1">
                <a:latin typeface="Arial" charset="0"/>
              </a:rPr>
              <a:t>Iteration 1</a:t>
            </a:r>
          </a:p>
          <a:p>
            <a:pPr algn="ctr" eaLnBrk="1" hangingPunct="1"/>
            <a:r>
              <a:rPr lang="en-US" sz="1800" b="1">
                <a:latin typeface="Arial" charset="0"/>
              </a:rPr>
              <a:t>1 thread</a:t>
            </a:r>
          </a:p>
        </p:txBody>
      </p:sp>
      <p:sp>
        <p:nvSpPr>
          <p:cNvPr id="36920" name="Text Box 54"/>
          <p:cNvSpPr txBox="1">
            <a:spLocks noChangeArrowheads="1"/>
          </p:cNvSpPr>
          <p:nvPr/>
        </p:nvSpPr>
        <p:spPr bwMode="auto">
          <a:xfrm>
            <a:off x="79375" y="16478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4</a:t>
            </a:r>
          </a:p>
        </p:txBody>
      </p:sp>
      <p:grpSp>
        <p:nvGrpSpPr>
          <p:cNvPr id="36921" name="Group 55"/>
          <p:cNvGrpSpPr>
            <a:grpSpLocks/>
          </p:cNvGrpSpPr>
          <p:nvPr/>
        </p:nvGrpSpPr>
        <p:grpSpPr bwMode="auto">
          <a:xfrm>
            <a:off x="6513513" y="4208463"/>
            <a:ext cx="2346325" cy="581025"/>
            <a:chOff x="3688" y="2293"/>
            <a:chExt cx="1478" cy="366"/>
          </a:xfrm>
        </p:grpSpPr>
        <p:sp>
          <p:nvSpPr>
            <p:cNvPr id="36922" name="Text Box 56"/>
            <p:cNvSpPr txBox="1">
              <a:spLocks noChangeArrowheads="1"/>
            </p:cNvSpPr>
            <p:nvPr/>
          </p:nvSpPr>
          <p:spPr bwMode="auto">
            <a:xfrm>
              <a:off x="3688" y="2293"/>
              <a:ext cx="1478" cy="366"/>
            </a:xfrm>
            <a:prstGeom prst="rect">
              <a:avLst/>
            </a:prstGeom>
            <a:solidFill>
              <a:schemeClr val="bg2">
                <a:alpha val="4196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Each       corresponds to a single thread.</a:t>
              </a:r>
            </a:p>
          </p:txBody>
        </p:sp>
        <p:sp>
          <p:nvSpPr>
            <p:cNvPr id="36923" name="AutoShape 57"/>
            <p:cNvSpPr>
              <a:spLocks noChangeArrowheads="1"/>
            </p:cNvSpPr>
            <p:nvPr/>
          </p:nvSpPr>
          <p:spPr bwMode="auto">
            <a:xfrm>
              <a:off x="4129" y="2359"/>
              <a:ext cx="115" cy="115"/>
            </a:xfrm>
            <a:prstGeom prst="flowChar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154C29-AF75-49E2-A10E-F6F4AC770845}" type="slidenum">
              <a:rPr lang="en-US"/>
              <a:pPr>
                <a:defRPr/>
              </a:pPr>
              <a:t>3</a:t>
            </a:fld>
            <a:endParaRPr lang="en-US"/>
          </a:p>
        </p:txBody>
      </p:sp>
      <p:cxnSp>
        <p:nvCxnSpPr>
          <p:cNvPr id="12292" name="AutoShape 2"/>
          <p:cNvCxnSpPr>
            <a:cxnSpLocks noChangeShapeType="1"/>
            <a:endCxn id="12295" idx="2"/>
          </p:cNvCxnSpPr>
          <p:nvPr/>
        </p:nvCxnSpPr>
        <p:spPr bwMode="auto">
          <a:xfrm rot="16200000" flipH="1">
            <a:off x="3633788" y="1503363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3" name="AutoShape 3"/>
          <p:cNvCxnSpPr>
            <a:cxnSpLocks noChangeShapeType="1"/>
            <a:endCxn id="12295" idx="0"/>
          </p:cNvCxnSpPr>
          <p:nvPr/>
        </p:nvCxnSpPr>
        <p:spPr bwMode="auto">
          <a:xfrm rot="5400000">
            <a:off x="4029869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4" name="AutoShape 4"/>
          <p:cNvCxnSpPr>
            <a:cxnSpLocks noChangeShapeType="1"/>
            <a:stCxn id="12295" idx="4"/>
          </p:cNvCxnSpPr>
          <p:nvPr/>
        </p:nvCxnSpPr>
        <p:spPr bwMode="auto">
          <a:xfrm rot="16200000" flipH="1">
            <a:off x="4047332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5" name="AutoShape 5"/>
          <p:cNvSpPr>
            <a:spLocks noChangeArrowheads="1"/>
          </p:cNvSpPr>
          <p:nvPr/>
        </p:nvSpPr>
        <p:spPr bwMode="auto">
          <a:xfrm>
            <a:off x="4035425" y="181292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296" name="AutoShape 6"/>
          <p:cNvCxnSpPr>
            <a:cxnSpLocks noChangeShapeType="1"/>
            <a:endCxn id="12298" idx="2"/>
          </p:cNvCxnSpPr>
          <p:nvPr/>
        </p:nvCxnSpPr>
        <p:spPr bwMode="auto">
          <a:xfrm rot="16200000" flipH="1">
            <a:off x="3016250" y="1501775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7" name="AutoShape 8"/>
          <p:cNvCxnSpPr>
            <a:cxnSpLocks noChangeShapeType="1"/>
            <a:stCxn id="12298" idx="4"/>
          </p:cNvCxnSpPr>
          <p:nvPr/>
        </p:nvCxnSpPr>
        <p:spPr bwMode="auto">
          <a:xfrm rot="16200000" flipH="1">
            <a:off x="3429794" y="207406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8" name="AutoShape 9"/>
          <p:cNvSpPr>
            <a:spLocks noChangeArrowheads="1"/>
          </p:cNvSpPr>
          <p:nvPr/>
        </p:nvSpPr>
        <p:spPr bwMode="auto">
          <a:xfrm>
            <a:off x="3417888" y="181133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299" name="AutoShape 10"/>
          <p:cNvCxnSpPr>
            <a:cxnSpLocks noChangeShapeType="1"/>
            <a:endCxn id="12301" idx="2"/>
          </p:cNvCxnSpPr>
          <p:nvPr/>
        </p:nvCxnSpPr>
        <p:spPr bwMode="auto">
          <a:xfrm rot="16200000" flipH="1">
            <a:off x="2379663" y="1501775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0" name="AutoShape 12"/>
          <p:cNvCxnSpPr>
            <a:cxnSpLocks noChangeShapeType="1"/>
            <a:stCxn id="12301" idx="4"/>
          </p:cNvCxnSpPr>
          <p:nvPr/>
        </p:nvCxnSpPr>
        <p:spPr bwMode="auto">
          <a:xfrm rot="16200000" flipH="1">
            <a:off x="2793206" y="207406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2781300" y="1811338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05800" cy="1143000"/>
          </a:xfrm>
        </p:spPr>
        <p:txBody>
          <a:bodyPr/>
          <a:lstStyle/>
          <a:p>
            <a:r>
              <a:rPr lang="en-US" sz="3600" smtClean="0"/>
              <a:t>A Slightly Better Parallel Scan Algorithm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354763" y="1065213"/>
            <a:ext cx="2803525" cy="366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endParaRPr lang="en-US" sz="180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>
                <a:latin typeface="Arial" charset="0"/>
              </a:rPr>
              <a:t>(previous slide)</a:t>
            </a:r>
          </a:p>
          <a:p>
            <a:pPr eaLnBrk="1" hangingPunct="1">
              <a:buFontTx/>
              <a:buAutoNum type="arabicPeriod"/>
            </a:pPr>
            <a:endParaRPr lang="en-US" sz="180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>
                <a:latin typeface="Arial" charset="0"/>
              </a:rPr>
              <a:t>Iterate log(n)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times: Threads </a:t>
            </a:r>
            <a:r>
              <a:rPr lang="en-US" sz="1800" i="1">
                <a:latin typeface="Arial" charset="0"/>
              </a:rPr>
              <a:t>stride </a:t>
            </a:r>
            <a:r>
              <a:rPr lang="en-US" sz="1800">
                <a:latin typeface="Arial" charset="0"/>
              </a:rPr>
              <a:t>to </a:t>
            </a:r>
            <a:r>
              <a:rPr lang="en-US" sz="1800" i="1">
                <a:latin typeface="Arial" charset="0"/>
              </a:rPr>
              <a:t>n: </a:t>
            </a:r>
            <a:r>
              <a:rPr lang="en-US" sz="1800">
                <a:latin typeface="Arial" charset="0"/>
              </a:rPr>
              <a:t>Add pairs of elements s</a:t>
            </a:r>
            <a:r>
              <a:rPr lang="en-US" sz="1800" i="1">
                <a:latin typeface="Arial" charset="0"/>
              </a:rPr>
              <a:t>tride</a:t>
            </a:r>
            <a:r>
              <a:rPr lang="en-US" sz="1800">
                <a:latin typeface="Arial" charset="0"/>
              </a:rPr>
              <a:t> elements apart. Double </a:t>
            </a:r>
            <a:r>
              <a:rPr lang="en-US" sz="1800" i="1">
                <a:latin typeface="Arial" charset="0"/>
              </a:rPr>
              <a:t>stride</a:t>
            </a:r>
            <a:r>
              <a:rPr lang="en-US" sz="1800">
                <a:latin typeface="Arial" charset="0"/>
              </a:rPr>
              <a:t> at each iteration. (note must double buffer shared mem arrays) </a:t>
            </a:r>
            <a:br>
              <a:rPr lang="en-US" sz="1800">
                <a:latin typeface="Arial" charset="0"/>
              </a:rPr>
            </a:br>
            <a:endParaRPr lang="en-US" sz="1800">
              <a:latin typeface="Arial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981200" y="5410200"/>
            <a:ext cx="5811838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1800">
                <a:latin typeface="Arial" charset="0"/>
              </a:rPr>
              <a:t> Active threads: </a:t>
            </a:r>
            <a:r>
              <a:rPr lang="en-US" sz="1800" i="1">
                <a:latin typeface="Arial" charset="0"/>
              </a:rPr>
              <a:t>stride</a:t>
            </a:r>
            <a:r>
              <a:rPr lang="en-US" sz="1800">
                <a:latin typeface="Arial" charset="0"/>
              </a:rPr>
              <a:t> to </a:t>
            </a:r>
            <a:r>
              <a:rPr lang="en-US" sz="1800" i="1">
                <a:latin typeface="Arial" charset="0"/>
              </a:rPr>
              <a:t>n</a:t>
            </a:r>
            <a:r>
              <a:rPr lang="en-US" sz="1800">
                <a:latin typeface="Arial" charset="0"/>
              </a:rPr>
              <a:t>-1 (</a:t>
            </a:r>
            <a:r>
              <a:rPr lang="en-US" sz="1800" i="1">
                <a:latin typeface="Arial" charset="0"/>
              </a:rPr>
              <a:t>n</a:t>
            </a:r>
            <a:r>
              <a:rPr lang="en-US" sz="1800">
                <a:latin typeface="Arial" charset="0"/>
              </a:rPr>
              <a:t>-</a:t>
            </a:r>
            <a:r>
              <a:rPr lang="en-US" sz="1800" i="1">
                <a:latin typeface="Arial" charset="0"/>
              </a:rPr>
              <a:t>stride</a:t>
            </a:r>
            <a:r>
              <a:rPr lang="en-US" sz="1800">
                <a:latin typeface="Arial" charset="0"/>
              </a:rPr>
              <a:t> threads)</a:t>
            </a:r>
          </a:p>
          <a:p>
            <a:pPr eaLnBrk="1" hangingPunct="1">
              <a:buFontTx/>
              <a:buChar char="•"/>
            </a:pPr>
            <a:r>
              <a:rPr lang="en-US" sz="1800">
                <a:latin typeface="Arial" charset="0"/>
              </a:rPr>
              <a:t> Thread </a:t>
            </a:r>
            <a:r>
              <a:rPr lang="en-US" sz="1800" i="1">
                <a:latin typeface="Arial" charset="0"/>
              </a:rPr>
              <a:t>j</a:t>
            </a:r>
            <a:r>
              <a:rPr lang="en-US" sz="1800">
                <a:latin typeface="Arial" charset="0"/>
              </a:rPr>
              <a:t> adds elements </a:t>
            </a:r>
            <a:r>
              <a:rPr lang="en-US" sz="1800" i="1">
                <a:latin typeface="Arial" charset="0"/>
              </a:rPr>
              <a:t>j</a:t>
            </a:r>
            <a:r>
              <a:rPr lang="en-US" sz="1800">
                <a:latin typeface="Arial" charset="0"/>
              </a:rPr>
              <a:t> and </a:t>
            </a:r>
            <a:r>
              <a:rPr lang="en-US" sz="1800" i="1">
                <a:latin typeface="Arial" charset="0"/>
              </a:rPr>
              <a:t>j-stride</a:t>
            </a:r>
            <a:r>
              <a:rPr lang="en-US" sz="1800">
                <a:latin typeface="Arial" charset="0"/>
              </a:rPr>
              <a:t> from T0 and writes result into shared memory buffer T1 (ping-pong)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57200" y="5562600"/>
            <a:ext cx="133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Iteration #1</a:t>
            </a:r>
          </a:p>
          <a:p>
            <a:pPr algn="ctr" eaLnBrk="1" hangingPunct="1"/>
            <a:r>
              <a:rPr lang="en-US" sz="1800">
                <a:latin typeface="Arial" charset="0"/>
              </a:rPr>
              <a:t>Stride = 1</a:t>
            </a:r>
          </a:p>
        </p:txBody>
      </p:sp>
      <p:graphicFrame>
        <p:nvGraphicFramePr>
          <p:cNvPr id="375826" name="Group 18"/>
          <p:cNvGraphicFramePr>
            <a:graphicFrameLocks noGrp="1"/>
          </p:cNvGraphicFramePr>
          <p:nvPr/>
        </p:nvGraphicFramePr>
        <p:xfrm>
          <a:off x="744538" y="2162175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8" name="Line 40"/>
          <p:cNvSpPr>
            <a:spLocks noChangeShapeType="1"/>
          </p:cNvSpPr>
          <p:nvPr/>
        </p:nvSpPr>
        <p:spPr bwMode="auto">
          <a:xfrm>
            <a:off x="1673225" y="1616075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212725" y="17351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graphicFrame>
        <p:nvGraphicFramePr>
          <p:cNvPr id="375879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75626"/>
              </p:ext>
            </p:extLst>
          </p:nvPr>
        </p:nvGraphicFramePr>
        <p:xfrm>
          <a:off x="731838" y="117633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352" name="AutoShape 95"/>
          <p:cNvCxnSpPr>
            <a:cxnSpLocks noChangeShapeType="1"/>
            <a:endCxn id="12354" idx="2"/>
          </p:cNvCxnSpPr>
          <p:nvPr/>
        </p:nvCxnSpPr>
        <p:spPr bwMode="auto">
          <a:xfrm rot="16200000" flipH="1">
            <a:off x="1762125" y="1500188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3" name="AutoShape 97"/>
          <p:cNvCxnSpPr>
            <a:cxnSpLocks noChangeShapeType="1"/>
            <a:stCxn id="12354" idx="4"/>
          </p:cNvCxnSpPr>
          <p:nvPr/>
        </p:nvCxnSpPr>
        <p:spPr bwMode="auto">
          <a:xfrm rot="16200000" flipH="1">
            <a:off x="2175670" y="2072481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54" name="AutoShape 98"/>
          <p:cNvSpPr>
            <a:spLocks noChangeArrowheads="1"/>
          </p:cNvSpPr>
          <p:nvPr/>
        </p:nvSpPr>
        <p:spPr bwMode="auto">
          <a:xfrm>
            <a:off x="2163763" y="18097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55" name="AutoShape 99"/>
          <p:cNvCxnSpPr>
            <a:cxnSpLocks noChangeShapeType="1"/>
            <a:endCxn id="12358" idx="2"/>
          </p:cNvCxnSpPr>
          <p:nvPr/>
        </p:nvCxnSpPr>
        <p:spPr bwMode="auto">
          <a:xfrm rot="16200000" flipH="1">
            <a:off x="5495925" y="1504950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6" name="AutoShape 100"/>
          <p:cNvCxnSpPr>
            <a:cxnSpLocks noChangeShapeType="1"/>
            <a:endCxn id="12358" idx="0"/>
          </p:cNvCxnSpPr>
          <p:nvPr/>
        </p:nvCxnSpPr>
        <p:spPr bwMode="auto">
          <a:xfrm rot="5400000">
            <a:off x="5892006" y="17168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7" name="AutoShape 101"/>
          <p:cNvCxnSpPr>
            <a:cxnSpLocks noChangeShapeType="1"/>
            <a:stCxn id="12358" idx="4"/>
          </p:cNvCxnSpPr>
          <p:nvPr/>
        </p:nvCxnSpPr>
        <p:spPr bwMode="auto">
          <a:xfrm rot="16200000" flipH="1">
            <a:off x="5909469" y="20772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58" name="AutoShape 102"/>
          <p:cNvSpPr>
            <a:spLocks noChangeArrowheads="1"/>
          </p:cNvSpPr>
          <p:nvPr/>
        </p:nvSpPr>
        <p:spPr bwMode="auto">
          <a:xfrm>
            <a:off x="5897563" y="18145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59" name="AutoShape 103"/>
          <p:cNvCxnSpPr>
            <a:cxnSpLocks noChangeShapeType="1"/>
            <a:endCxn id="12362" idx="2"/>
          </p:cNvCxnSpPr>
          <p:nvPr/>
        </p:nvCxnSpPr>
        <p:spPr bwMode="auto">
          <a:xfrm rot="16200000" flipH="1">
            <a:off x="4878388" y="1503363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0" name="AutoShape 104"/>
          <p:cNvCxnSpPr>
            <a:cxnSpLocks noChangeShapeType="1"/>
            <a:endCxn id="12362" idx="0"/>
          </p:cNvCxnSpPr>
          <p:nvPr/>
        </p:nvCxnSpPr>
        <p:spPr bwMode="auto">
          <a:xfrm rot="5400000">
            <a:off x="5274469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1" name="AutoShape 105"/>
          <p:cNvCxnSpPr>
            <a:cxnSpLocks noChangeShapeType="1"/>
            <a:stCxn id="12362" idx="4"/>
          </p:cNvCxnSpPr>
          <p:nvPr/>
        </p:nvCxnSpPr>
        <p:spPr bwMode="auto">
          <a:xfrm rot="16200000" flipH="1">
            <a:off x="5291932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62" name="AutoShape 106"/>
          <p:cNvSpPr>
            <a:spLocks noChangeArrowheads="1"/>
          </p:cNvSpPr>
          <p:nvPr/>
        </p:nvSpPr>
        <p:spPr bwMode="auto">
          <a:xfrm>
            <a:off x="5280025" y="181292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63" name="AutoShape 107"/>
          <p:cNvCxnSpPr>
            <a:cxnSpLocks noChangeShapeType="1"/>
            <a:endCxn id="12366" idx="2"/>
          </p:cNvCxnSpPr>
          <p:nvPr/>
        </p:nvCxnSpPr>
        <p:spPr bwMode="auto">
          <a:xfrm rot="16200000" flipH="1">
            <a:off x="4241800" y="1503363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4" name="AutoShape 108"/>
          <p:cNvCxnSpPr>
            <a:cxnSpLocks noChangeShapeType="1"/>
            <a:endCxn id="12366" idx="0"/>
          </p:cNvCxnSpPr>
          <p:nvPr/>
        </p:nvCxnSpPr>
        <p:spPr bwMode="auto">
          <a:xfrm rot="5400000">
            <a:off x="4637882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5" name="AutoShape 109"/>
          <p:cNvCxnSpPr>
            <a:cxnSpLocks noChangeShapeType="1"/>
            <a:stCxn id="12366" idx="4"/>
          </p:cNvCxnSpPr>
          <p:nvPr/>
        </p:nvCxnSpPr>
        <p:spPr bwMode="auto">
          <a:xfrm rot="16200000" flipH="1">
            <a:off x="4655345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66" name="AutoShape 110"/>
          <p:cNvSpPr>
            <a:spLocks noChangeArrowheads="1"/>
          </p:cNvSpPr>
          <p:nvPr/>
        </p:nvSpPr>
        <p:spPr bwMode="auto">
          <a:xfrm>
            <a:off x="4643438" y="18129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Arrow Connector 2"/>
          <p:cNvCxnSpPr>
            <a:endCxn id="12354" idx="0"/>
          </p:cNvCxnSpPr>
          <p:nvPr/>
        </p:nvCxnSpPr>
        <p:spPr>
          <a:xfrm>
            <a:off x="2255838" y="1619250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917825" y="1639888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509963" y="1649413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137025" y="1649413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9F9867-A4F4-4424-B532-C65A32160F34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79375" y="3175"/>
            <a:ext cx="8834438" cy="1143000"/>
          </a:xfrm>
        </p:spPr>
        <p:txBody>
          <a:bodyPr/>
          <a:lstStyle/>
          <a:p>
            <a:r>
              <a:rPr lang="en-US" smtClean="0"/>
              <a:t>Post Scan From Partial Sums (cont.)</a:t>
            </a:r>
          </a:p>
        </p:txBody>
      </p:sp>
      <p:graphicFrame>
        <p:nvGraphicFramePr>
          <p:cNvPr id="390147" name="Group 3"/>
          <p:cNvGraphicFramePr>
            <a:graphicFrameLocks noGrp="1"/>
          </p:cNvGraphicFramePr>
          <p:nvPr/>
        </p:nvGraphicFramePr>
        <p:xfrm>
          <a:off x="598488" y="214788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7915" name="AutoShape 25"/>
          <p:cNvCxnSpPr>
            <a:cxnSpLocks noChangeShapeType="1"/>
          </p:cNvCxnSpPr>
          <p:nvPr/>
        </p:nvCxnSpPr>
        <p:spPr bwMode="auto">
          <a:xfrm rot="16200000" flipH="1">
            <a:off x="4348957" y="519906"/>
            <a:ext cx="280988" cy="23272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6" name="AutoShape 26"/>
          <p:cNvCxnSpPr>
            <a:cxnSpLocks noChangeShapeType="1"/>
          </p:cNvCxnSpPr>
          <p:nvPr/>
        </p:nvCxnSpPr>
        <p:spPr bwMode="auto">
          <a:xfrm rot="16200000" flipH="1">
            <a:off x="5680869" y="16232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7" name="AutoShape 27"/>
          <p:cNvCxnSpPr>
            <a:cxnSpLocks noChangeShapeType="1"/>
          </p:cNvCxnSpPr>
          <p:nvPr/>
        </p:nvCxnSpPr>
        <p:spPr bwMode="auto">
          <a:xfrm rot="16200000" flipH="1">
            <a:off x="5663406" y="20407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8" name="AutoShape 28"/>
          <p:cNvSpPr>
            <a:spLocks noChangeArrowheads="1"/>
          </p:cNvSpPr>
          <p:nvPr/>
        </p:nvSpPr>
        <p:spPr bwMode="auto">
          <a:xfrm>
            <a:off x="5672138" y="17256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90173" name="Group 29"/>
          <p:cNvGraphicFramePr>
            <a:graphicFrameLocks noGrp="1"/>
          </p:cNvGraphicFramePr>
          <p:nvPr/>
        </p:nvGraphicFramePr>
        <p:xfrm>
          <a:off x="587375" y="1147763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9600"/>
                <a:gridCol w="608013"/>
                <a:gridCol w="608012"/>
                <a:gridCol w="608013"/>
                <a:gridCol w="609600"/>
                <a:gridCol w="608012"/>
                <a:gridCol w="6080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7941" name="AutoShape 51"/>
          <p:cNvCxnSpPr>
            <a:cxnSpLocks noChangeShapeType="1"/>
          </p:cNvCxnSpPr>
          <p:nvPr/>
        </p:nvCxnSpPr>
        <p:spPr bwMode="auto">
          <a:xfrm rot="5400000">
            <a:off x="4245769" y="634206"/>
            <a:ext cx="604838" cy="2422525"/>
          </a:xfrm>
          <a:prstGeom prst="curvedConnector3">
            <a:avLst>
              <a:gd name="adj1" fmla="val 49870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90196" name="Group 52"/>
          <p:cNvGraphicFramePr>
            <a:graphicFrameLocks noGrp="1"/>
          </p:cNvGraphicFramePr>
          <p:nvPr/>
        </p:nvGraphicFramePr>
        <p:xfrm>
          <a:off x="596900" y="3151188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9600"/>
                <a:gridCol w="608013"/>
                <a:gridCol w="608012"/>
                <a:gridCol w="608013"/>
                <a:gridCol w="609600"/>
                <a:gridCol w="608012"/>
                <a:gridCol w="6080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7964" name="AutoShape 74"/>
          <p:cNvCxnSpPr>
            <a:cxnSpLocks noChangeShapeType="1"/>
          </p:cNvCxnSpPr>
          <p:nvPr/>
        </p:nvCxnSpPr>
        <p:spPr bwMode="auto">
          <a:xfrm rot="16200000" flipH="1">
            <a:off x="4960937" y="2135188"/>
            <a:ext cx="284163" cy="11001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65" name="AutoShape 75"/>
          <p:cNvCxnSpPr>
            <a:cxnSpLocks noChangeShapeType="1"/>
          </p:cNvCxnSpPr>
          <p:nvPr/>
        </p:nvCxnSpPr>
        <p:spPr bwMode="auto">
          <a:xfrm rot="16200000" flipH="1">
            <a:off x="5680869" y="26265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66" name="AutoShape 76"/>
          <p:cNvCxnSpPr>
            <a:cxnSpLocks noChangeShapeType="1"/>
          </p:cNvCxnSpPr>
          <p:nvPr/>
        </p:nvCxnSpPr>
        <p:spPr bwMode="auto">
          <a:xfrm rot="16200000" flipH="1">
            <a:off x="5663406" y="30440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67" name="AutoShape 77"/>
          <p:cNvSpPr>
            <a:spLocks noChangeArrowheads="1"/>
          </p:cNvSpPr>
          <p:nvPr/>
        </p:nvSpPr>
        <p:spPr bwMode="auto">
          <a:xfrm>
            <a:off x="5672138" y="27289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68" name="AutoShape 78"/>
          <p:cNvCxnSpPr>
            <a:cxnSpLocks noChangeShapeType="1"/>
          </p:cNvCxnSpPr>
          <p:nvPr/>
        </p:nvCxnSpPr>
        <p:spPr bwMode="auto">
          <a:xfrm rot="10800000" flipV="1">
            <a:off x="4551363" y="2546350"/>
            <a:ext cx="1208087" cy="604838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69" name="AutoShape 79"/>
          <p:cNvCxnSpPr>
            <a:cxnSpLocks noChangeShapeType="1"/>
          </p:cNvCxnSpPr>
          <p:nvPr/>
        </p:nvCxnSpPr>
        <p:spPr bwMode="auto">
          <a:xfrm rot="16200000" flipH="1">
            <a:off x="2528887" y="2135188"/>
            <a:ext cx="284163" cy="11001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70" name="AutoShape 80"/>
          <p:cNvCxnSpPr>
            <a:cxnSpLocks noChangeShapeType="1"/>
          </p:cNvCxnSpPr>
          <p:nvPr/>
        </p:nvCxnSpPr>
        <p:spPr bwMode="auto">
          <a:xfrm rot="16200000" flipH="1">
            <a:off x="3248819" y="26265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71" name="AutoShape 81"/>
          <p:cNvCxnSpPr>
            <a:cxnSpLocks noChangeShapeType="1"/>
          </p:cNvCxnSpPr>
          <p:nvPr/>
        </p:nvCxnSpPr>
        <p:spPr bwMode="auto">
          <a:xfrm rot="16200000" flipH="1">
            <a:off x="3231356" y="30440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72" name="AutoShape 82"/>
          <p:cNvSpPr>
            <a:spLocks noChangeArrowheads="1"/>
          </p:cNvSpPr>
          <p:nvPr/>
        </p:nvSpPr>
        <p:spPr bwMode="auto">
          <a:xfrm>
            <a:off x="3240088" y="27289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73" name="AutoShape 83"/>
          <p:cNvCxnSpPr>
            <a:cxnSpLocks noChangeShapeType="1"/>
          </p:cNvCxnSpPr>
          <p:nvPr/>
        </p:nvCxnSpPr>
        <p:spPr bwMode="auto">
          <a:xfrm rot="10800000" flipV="1">
            <a:off x="2119313" y="2546350"/>
            <a:ext cx="1208087" cy="604838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74" name="Text Box 84"/>
          <p:cNvSpPr txBox="1">
            <a:spLocks noChangeArrowheads="1"/>
          </p:cNvSpPr>
          <p:nvPr/>
        </p:nvSpPr>
        <p:spPr bwMode="auto">
          <a:xfrm>
            <a:off x="331788" y="5133975"/>
            <a:ext cx="85375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Iterate log(n) times. Each thread adds value </a:t>
            </a:r>
            <a:r>
              <a:rPr lang="en-US" sz="1800" i="1">
                <a:latin typeface="Arial" charset="0"/>
              </a:rPr>
              <a:t>stride </a:t>
            </a:r>
            <a:r>
              <a:rPr lang="en-US" sz="1800">
                <a:latin typeface="Arial" charset="0"/>
              </a:rPr>
              <a:t>elements away to its own value,</a:t>
            </a:r>
          </a:p>
          <a:p>
            <a:pPr eaLnBrk="1" hangingPunct="1"/>
            <a:r>
              <a:rPr lang="en-US" sz="1800">
                <a:latin typeface="Arial" charset="0"/>
              </a:rPr>
              <a:t>and sets the value </a:t>
            </a:r>
            <a:r>
              <a:rPr lang="en-US" sz="1800" i="1">
                <a:latin typeface="Arial" charset="0"/>
              </a:rPr>
              <a:t>stride</a:t>
            </a:r>
            <a:r>
              <a:rPr lang="en-US" sz="1800">
                <a:latin typeface="Arial" charset="0"/>
              </a:rPr>
              <a:t> elements away to its own </a:t>
            </a:r>
            <a:r>
              <a:rPr lang="en-US" sz="1800" i="1">
                <a:latin typeface="Arial" charset="0"/>
              </a:rPr>
              <a:t>previous</a:t>
            </a:r>
            <a:r>
              <a:rPr lang="en-US" sz="1800">
                <a:latin typeface="Arial" charset="0"/>
              </a:rPr>
              <a:t> value.</a:t>
            </a:r>
          </a:p>
        </p:txBody>
      </p:sp>
      <p:sp>
        <p:nvSpPr>
          <p:cNvPr id="37975" name="Text Box 85"/>
          <p:cNvSpPr txBox="1">
            <a:spLocks noChangeArrowheads="1"/>
          </p:cNvSpPr>
          <p:nvPr/>
        </p:nvSpPr>
        <p:spPr bwMode="auto">
          <a:xfrm>
            <a:off x="6235700" y="2530475"/>
            <a:ext cx="1339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 b="1">
                <a:latin typeface="Arial" charset="0"/>
              </a:rPr>
              <a:t>Iteration 2 </a:t>
            </a:r>
          </a:p>
          <a:p>
            <a:pPr algn="ctr" eaLnBrk="1" hangingPunct="1"/>
            <a:r>
              <a:rPr lang="en-US" sz="1800" b="1">
                <a:latin typeface="Arial" charset="0"/>
              </a:rPr>
              <a:t>2 threads</a:t>
            </a:r>
          </a:p>
        </p:txBody>
      </p:sp>
      <p:sp>
        <p:nvSpPr>
          <p:cNvPr id="37976" name="Text Box 86"/>
          <p:cNvSpPr txBox="1">
            <a:spLocks noChangeArrowheads="1"/>
          </p:cNvSpPr>
          <p:nvPr/>
        </p:nvSpPr>
        <p:spPr bwMode="auto">
          <a:xfrm>
            <a:off x="79375" y="16478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4</a:t>
            </a:r>
          </a:p>
        </p:txBody>
      </p:sp>
      <p:sp>
        <p:nvSpPr>
          <p:cNvPr id="37977" name="Text Box 87"/>
          <p:cNvSpPr txBox="1">
            <a:spLocks noChangeArrowheads="1"/>
          </p:cNvSpPr>
          <p:nvPr/>
        </p:nvSpPr>
        <p:spPr bwMode="auto">
          <a:xfrm>
            <a:off x="79375" y="265747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2</a:t>
            </a:r>
          </a:p>
        </p:txBody>
      </p:sp>
      <p:grpSp>
        <p:nvGrpSpPr>
          <p:cNvPr id="37978" name="Group 88"/>
          <p:cNvGrpSpPr>
            <a:grpSpLocks/>
          </p:cNvGrpSpPr>
          <p:nvPr/>
        </p:nvGrpSpPr>
        <p:grpSpPr bwMode="auto">
          <a:xfrm>
            <a:off x="6513513" y="4208463"/>
            <a:ext cx="2346325" cy="581025"/>
            <a:chOff x="3688" y="2293"/>
            <a:chExt cx="1478" cy="366"/>
          </a:xfrm>
        </p:grpSpPr>
        <p:sp>
          <p:nvSpPr>
            <p:cNvPr id="37979" name="Text Box 89"/>
            <p:cNvSpPr txBox="1">
              <a:spLocks noChangeArrowheads="1"/>
            </p:cNvSpPr>
            <p:nvPr/>
          </p:nvSpPr>
          <p:spPr bwMode="auto">
            <a:xfrm>
              <a:off x="3688" y="2293"/>
              <a:ext cx="1478" cy="366"/>
            </a:xfrm>
            <a:prstGeom prst="rect">
              <a:avLst/>
            </a:prstGeom>
            <a:solidFill>
              <a:schemeClr val="bg2">
                <a:alpha val="4196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Each       corresponds to a single thread.</a:t>
              </a:r>
            </a:p>
          </p:txBody>
        </p:sp>
        <p:sp>
          <p:nvSpPr>
            <p:cNvPr id="37980" name="AutoShape 90"/>
            <p:cNvSpPr>
              <a:spLocks noChangeArrowheads="1"/>
            </p:cNvSpPr>
            <p:nvPr/>
          </p:nvSpPr>
          <p:spPr bwMode="auto">
            <a:xfrm>
              <a:off x="4129" y="2359"/>
              <a:ext cx="115" cy="115"/>
            </a:xfrm>
            <a:prstGeom prst="flowChar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12AA0D-20C0-47DD-8A9F-BE988E4A33A3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Post Scan Step From Partial Sums (cont.)</a:t>
            </a:r>
          </a:p>
        </p:txBody>
      </p:sp>
      <p:graphicFrame>
        <p:nvGraphicFramePr>
          <p:cNvPr id="391302" name="Group 134"/>
          <p:cNvGraphicFramePr>
            <a:graphicFrameLocks noGrp="1"/>
          </p:cNvGraphicFramePr>
          <p:nvPr/>
        </p:nvGraphicFramePr>
        <p:xfrm>
          <a:off x="849313" y="2143125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8939" name="AutoShape 25"/>
          <p:cNvCxnSpPr>
            <a:cxnSpLocks noChangeShapeType="1"/>
          </p:cNvCxnSpPr>
          <p:nvPr/>
        </p:nvCxnSpPr>
        <p:spPr bwMode="auto">
          <a:xfrm rot="16200000" flipH="1">
            <a:off x="4599782" y="575469"/>
            <a:ext cx="280987" cy="23272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40" name="AutoShape 26"/>
          <p:cNvCxnSpPr>
            <a:cxnSpLocks noChangeShapeType="1"/>
          </p:cNvCxnSpPr>
          <p:nvPr/>
        </p:nvCxnSpPr>
        <p:spPr bwMode="auto">
          <a:xfrm rot="16200000" flipH="1">
            <a:off x="5931694" y="1618457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41" name="AutoShape 27"/>
          <p:cNvCxnSpPr>
            <a:cxnSpLocks noChangeShapeType="1"/>
          </p:cNvCxnSpPr>
          <p:nvPr/>
        </p:nvCxnSpPr>
        <p:spPr bwMode="auto">
          <a:xfrm rot="16200000" flipH="1">
            <a:off x="5914231" y="2035969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42" name="AutoShape 28"/>
          <p:cNvSpPr>
            <a:spLocks noChangeArrowheads="1"/>
          </p:cNvSpPr>
          <p:nvPr/>
        </p:nvSpPr>
        <p:spPr bwMode="auto">
          <a:xfrm>
            <a:off x="5922963" y="17208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91303" name="Group 135"/>
          <p:cNvGraphicFramePr>
            <a:graphicFrameLocks noGrp="1"/>
          </p:cNvGraphicFramePr>
          <p:nvPr/>
        </p:nvGraphicFramePr>
        <p:xfrm>
          <a:off x="838200" y="1143000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9600"/>
                <a:gridCol w="608013"/>
                <a:gridCol w="608012"/>
                <a:gridCol w="608013"/>
                <a:gridCol w="609600"/>
                <a:gridCol w="608012"/>
                <a:gridCol w="6080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8965" name="AutoShape 51"/>
          <p:cNvCxnSpPr>
            <a:cxnSpLocks noChangeShapeType="1"/>
          </p:cNvCxnSpPr>
          <p:nvPr/>
        </p:nvCxnSpPr>
        <p:spPr bwMode="auto">
          <a:xfrm rot="5400000">
            <a:off x="4526757" y="659606"/>
            <a:ext cx="544512" cy="2422525"/>
          </a:xfrm>
          <a:prstGeom prst="curvedConnector3">
            <a:avLst>
              <a:gd name="adj1" fmla="val 49856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91304" name="Group 136"/>
          <p:cNvGraphicFramePr>
            <a:graphicFrameLocks noGrp="1"/>
          </p:cNvGraphicFramePr>
          <p:nvPr/>
        </p:nvGraphicFramePr>
        <p:xfrm>
          <a:off x="847725" y="3146425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9600"/>
                <a:gridCol w="608013"/>
                <a:gridCol w="608012"/>
                <a:gridCol w="608013"/>
                <a:gridCol w="609600"/>
                <a:gridCol w="608012"/>
                <a:gridCol w="6080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8988" name="AutoShape 74"/>
          <p:cNvCxnSpPr>
            <a:cxnSpLocks noChangeShapeType="1"/>
          </p:cNvCxnSpPr>
          <p:nvPr/>
        </p:nvCxnSpPr>
        <p:spPr bwMode="auto">
          <a:xfrm rot="16200000" flipH="1">
            <a:off x="5211763" y="2190750"/>
            <a:ext cx="284162" cy="11001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89" name="AutoShape 75"/>
          <p:cNvCxnSpPr>
            <a:cxnSpLocks noChangeShapeType="1"/>
          </p:cNvCxnSpPr>
          <p:nvPr/>
        </p:nvCxnSpPr>
        <p:spPr bwMode="auto">
          <a:xfrm rot="16200000" flipH="1">
            <a:off x="5931694" y="2621757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90" name="AutoShape 76"/>
          <p:cNvCxnSpPr>
            <a:cxnSpLocks noChangeShapeType="1"/>
          </p:cNvCxnSpPr>
          <p:nvPr/>
        </p:nvCxnSpPr>
        <p:spPr bwMode="auto">
          <a:xfrm rot="16200000" flipH="1">
            <a:off x="5914231" y="3039269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91" name="AutoShape 77"/>
          <p:cNvSpPr>
            <a:spLocks noChangeArrowheads="1"/>
          </p:cNvSpPr>
          <p:nvPr/>
        </p:nvSpPr>
        <p:spPr bwMode="auto">
          <a:xfrm>
            <a:off x="5922963" y="27241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92" name="AutoShape 78"/>
          <p:cNvCxnSpPr>
            <a:cxnSpLocks noChangeShapeType="1"/>
          </p:cNvCxnSpPr>
          <p:nvPr/>
        </p:nvCxnSpPr>
        <p:spPr bwMode="auto">
          <a:xfrm rot="10800000" flipV="1">
            <a:off x="4802188" y="2541588"/>
            <a:ext cx="1208087" cy="604837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93" name="AutoShape 79"/>
          <p:cNvCxnSpPr>
            <a:cxnSpLocks noChangeShapeType="1"/>
          </p:cNvCxnSpPr>
          <p:nvPr/>
        </p:nvCxnSpPr>
        <p:spPr bwMode="auto">
          <a:xfrm rot="16200000" flipH="1">
            <a:off x="2779713" y="2130425"/>
            <a:ext cx="284162" cy="11001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94" name="AutoShape 80"/>
          <p:cNvCxnSpPr>
            <a:cxnSpLocks noChangeShapeType="1"/>
          </p:cNvCxnSpPr>
          <p:nvPr/>
        </p:nvCxnSpPr>
        <p:spPr bwMode="auto">
          <a:xfrm rot="16200000" flipH="1">
            <a:off x="3499644" y="2621757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95" name="AutoShape 81"/>
          <p:cNvCxnSpPr>
            <a:cxnSpLocks noChangeShapeType="1"/>
          </p:cNvCxnSpPr>
          <p:nvPr/>
        </p:nvCxnSpPr>
        <p:spPr bwMode="auto">
          <a:xfrm rot="16200000" flipH="1">
            <a:off x="3482181" y="3039269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96" name="AutoShape 82"/>
          <p:cNvSpPr>
            <a:spLocks noChangeArrowheads="1"/>
          </p:cNvSpPr>
          <p:nvPr/>
        </p:nvSpPr>
        <p:spPr bwMode="auto">
          <a:xfrm>
            <a:off x="3490913" y="27241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97" name="AutoShape 83"/>
          <p:cNvCxnSpPr>
            <a:cxnSpLocks noChangeShapeType="1"/>
          </p:cNvCxnSpPr>
          <p:nvPr/>
        </p:nvCxnSpPr>
        <p:spPr bwMode="auto">
          <a:xfrm rot="10800000" flipV="1">
            <a:off x="2370138" y="2541588"/>
            <a:ext cx="1208087" cy="604837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91305" name="Group 137"/>
          <p:cNvGraphicFramePr>
            <a:graphicFrameLocks noGrp="1"/>
          </p:cNvGraphicFramePr>
          <p:nvPr/>
        </p:nvGraphicFramePr>
        <p:xfrm>
          <a:off x="847725" y="4137025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9600"/>
                <a:gridCol w="608013"/>
                <a:gridCol w="608012"/>
                <a:gridCol w="608013"/>
                <a:gridCol w="609600"/>
                <a:gridCol w="608012"/>
                <a:gridCol w="6080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9020" name="AutoShape 106"/>
          <p:cNvCxnSpPr>
            <a:cxnSpLocks noChangeShapeType="1"/>
          </p:cNvCxnSpPr>
          <p:nvPr/>
        </p:nvCxnSpPr>
        <p:spPr bwMode="auto">
          <a:xfrm rot="16200000" flipH="1">
            <a:off x="5518945" y="3494881"/>
            <a:ext cx="284162" cy="4984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21" name="AutoShape 107"/>
          <p:cNvCxnSpPr>
            <a:cxnSpLocks noChangeShapeType="1"/>
          </p:cNvCxnSpPr>
          <p:nvPr/>
        </p:nvCxnSpPr>
        <p:spPr bwMode="auto">
          <a:xfrm rot="16200000" flipH="1">
            <a:off x="5938044" y="3625057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22" name="AutoShape 108"/>
          <p:cNvCxnSpPr>
            <a:cxnSpLocks noChangeShapeType="1"/>
          </p:cNvCxnSpPr>
          <p:nvPr/>
        </p:nvCxnSpPr>
        <p:spPr bwMode="auto">
          <a:xfrm rot="16200000" flipH="1">
            <a:off x="5920581" y="4042569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023" name="AutoShape 109"/>
          <p:cNvSpPr>
            <a:spLocks noChangeArrowheads="1"/>
          </p:cNvSpPr>
          <p:nvPr/>
        </p:nvSpPr>
        <p:spPr bwMode="auto">
          <a:xfrm>
            <a:off x="5929313" y="37274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024" name="AutoShape 110"/>
          <p:cNvCxnSpPr>
            <a:cxnSpLocks noChangeShapeType="1"/>
          </p:cNvCxnSpPr>
          <p:nvPr/>
        </p:nvCxnSpPr>
        <p:spPr bwMode="auto">
          <a:xfrm rot="5400000">
            <a:off x="5418138" y="3538538"/>
            <a:ext cx="592137" cy="604837"/>
          </a:xfrm>
          <a:prstGeom prst="curvedConnector3">
            <a:avLst>
              <a:gd name="adj1" fmla="val 49866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25" name="AutoShape 111"/>
          <p:cNvCxnSpPr>
            <a:cxnSpLocks noChangeShapeType="1"/>
          </p:cNvCxnSpPr>
          <p:nvPr/>
        </p:nvCxnSpPr>
        <p:spPr bwMode="auto">
          <a:xfrm rot="16200000" flipH="1">
            <a:off x="4299745" y="3434556"/>
            <a:ext cx="284162" cy="4984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26" name="AutoShape 112"/>
          <p:cNvCxnSpPr>
            <a:cxnSpLocks noChangeShapeType="1"/>
          </p:cNvCxnSpPr>
          <p:nvPr/>
        </p:nvCxnSpPr>
        <p:spPr bwMode="auto">
          <a:xfrm rot="16200000" flipH="1">
            <a:off x="4718844" y="3625057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27" name="AutoShape 113"/>
          <p:cNvCxnSpPr>
            <a:cxnSpLocks noChangeShapeType="1"/>
          </p:cNvCxnSpPr>
          <p:nvPr/>
        </p:nvCxnSpPr>
        <p:spPr bwMode="auto">
          <a:xfrm rot="16200000" flipH="1">
            <a:off x="4701381" y="4042569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028" name="AutoShape 114"/>
          <p:cNvSpPr>
            <a:spLocks noChangeArrowheads="1"/>
          </p:cNvSpPr>
          <p:nvPr/>
        </p:nvSpPr>
        <p:spPr bwMode="auto">
          <a:xfrm>
            <a:off x="4710113" y="37274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029" name="AutoShape 115"/>
          <p:cNvCxnSpPr>
            <a:cxnSpLocks noChangeShapeType="1"/>
          </p:cNvCxnSpPr>
          <p:nvPr/>
        </p:nvCxnSpPr>
        <p:spPr bwMode="auto">
          <a:xfrm rot="5400000">
            <a:off x="4198938" y="3538538"/>
            <a:ext cx="592137" cy="604837"/>
          </a:xfrm>
          <a:prstGeom prst="curvedConnector3">
            <a:avLst>
              <a:gd name="adj1" fmla="val 49866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30" name="AutoShape 116"/>
          <p:cNvCxnSpPr>
            <a:cxnSpLocks noChangeShapeType="1"/>
          </p:cNvCxnSpPr>
          <p:nvPr/>
        </p:nvCxnSpPr>
        <p:spPr bwMode="auto">
          <a:xfrm rot="16200000" flipH="1">
            <a:off x="3086895" y="3425031"/>
            <a:ext cx="284162" cy="4984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31" name="AutoShape 117"/>
          <p:cNvCxnSpPr>
            <a:cxnSpLocks noChangeShapeType="1"/>
          </p:cNvCxnSpPr>
          <p:nvPr/>
        </p:nvCxnSpPr>
        <p:spPr bwMode="auto">
          <a:xfrm rot="16200000" flipH="1">
            <a:off x="3505994" y="3615532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32" name="AutoShape 118"/>
          <p:cNvCxnSpPr>
            <a:cxnSpLocks noChangeShapeType="1"/>
          </p:cNvCxnSpPr>
          <p:nvPr/>
        </p:nvCxnSpPr>
        <p:spPr bwMode="auto">
          <a:xfrm rot="16200000" flipH="1">
            <a:off x="3488531" y="4033044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033" name="AutoShape 119"/>
          <p:cNvSpPr>
            <a:spLocks noChangeArrowheads="1"/>
          </p:cNvSpPr>
          <p:nvPr/>
        </p:nvSpPr>
        <p:spPr bwMode="auto">
          <a:xfrm>
            <a:off x="3497263" y="37179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034" name="AutoShape 120"/>
          <p:cNvCxnSpPr>
            <a:cxnSpLocks noChangeShapeType="1"/>
          </p:cNvCxnSpPr>
          <p:nvPr/>
        </p:nvCxnSpPr>
        <p:spPr bwMode="auto">
          <a:xfrm rot="5400000">
            <a:off x="2986088" y="3529013"/>
            <a:ext cx="592137" cy="604837"/>
          </a:xfrm>
          <a:prstGeom prst="curvedConnector3">
            <a:avLst>
              <a:gd name="adj1" fmla="val 49866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35" name="AutoShape 121"/>
          <p:cNvCxnSpPr>
            <a:cxnSpLocks noChangeShapeType="1"/>
          </p:cNvCxnSpPr>
          <p:nvPr/>
        </p:nvCxnSpPr>
        <p:spPr bwMode="auto">
          <a:xfrm rot="16200000" flipH="1">
            <a:off x="1869281" y="3432969"/>
            <a:ext cx="284163" cy="4984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36" name="AutoShape 122"/>
          <p:cNvCxnSpPr>
            <a:cxnSpLocks noChangeShapeType="1"/>
          </p:cNvCxnSpPr>
          <p:nvPr/>
        </p:nvCxnSpPr>
        <p:spPr bwMode="auto">
          <a:xfrm rot="16200000" flipH="1">
            <a:off x="2288381" y="3623469"/>
            <a:ext cx="168275" cy="7938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37" name="AutoShape 123"/>
          <p:cNvCxnSpPr>
            <a:cxnSpLocks noChangeShapeType="1"/>
          </p:cNvCxnSpPr>
          <p:nvPr/>
        </p:nvCxnSpPr>
        <p:spPr bwMode="auto">
          <a:xfrm rot="16200000" flipH="1">
            <a:off x="2270919" y="4040982"/>
            <a:ext cx="212725" cy="1587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038" name="AutoShape 124"/>
          <p:cNvSpPr>
            <a:spLocks noChangeArrowheads="1"/>
          </p:cNvSpPr>
          <p:nvPr/>
        </p:nvSpPr>
        <p:spPr bwMode="auto">
          <a:xfrm>
            <a:off x="2279650" y="372586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039" name="AutoShape 125"/>
          <p:cNvCxnSpPr>
            <a:cxnSpLocks noChangeShapeType="1"/>
          </p:cNvCxnSpPr>
          <p:nvPr/>
        </p:nvCxnSpPr>
        <p:spPr bwMode="auto">
          <a:xfrm rot="5400000">
            <a:off x="1768475" y="3536950"/>
            <a:ext cx="592138" cy="604838"/>
          </a:xfrm>
          <a:prstGeom prst="curvedConnector3">
            <a:avLst>
              <a:gd name="adj1" fmla="val 49866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040" name="Text Box 126"/>
          <p:cNvSpPr txBox="1">
            <a:spLocks noChangeArrowheads="1"/>
          </p:cNvSpPr>
          <p:nvPr/>
        </p:nvSpPr>
        <p:spPr bwMode="auto">
          <a:xfrm>
            <a:off x="381000" y="4953000"/>
            <a:ext cx="8258175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Done!  We now have a completed scan that we can write out to device memory.</a:t>
            </a:r>
          </a:p>
          <a:p>
            <a:pPr eaLnBrk="1" hangingPunct="1"/>
            <a:endParaRPr lang="en-US" sz="1800">
              <a:latin typeface="Arial" charset="0"/>
            </a:endParaRPr>
          </a:p>
          <a:p>
            <a:pPr eaLnBrk="1" hangingPunct="1"/>
            <a:r>
              <a:rPr lang="en-US" sz="1800">
                <a:latin typeface="Arial" charset="0"/>
              </a:rPr>
              <a:t>Total steps: 2 * log(</a:t>
            </a:r>
            <a:r>
              <a:rPr lang="en-US" sz="1800" i="1">
                <a:latin typeface="Arial" charset="0"/>
              </a:rPr>
              <a:t>n</a:t>
            </a:r>
            <a:r>
              <a:rPr lang="en-US" sz="1800">
                <a:latin typeface="Arial" charset="0"/>
              </a:rPr>
              <a:t>). 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Total work: 2 * (</a:t>
            </a:r>
            <a:r>
              <a:rPr lang="en-US" sz="1800" i="1">
                <a:latin typeface="Arial" charset="0"/>
              </a:rPr>
              <a:t>n</a:t>
            </a:r>
            <a:r>
              <a:rPr lang="en-US" sz="1800">
                <a:latin typeface="Arial" charset="0"/>
              </a:rPr>
              <a:t>-1) adds = </a:t>
            </a:r>
            <a:r>
              <a:rPr lang="en-US" sz="1800" i="1">
                <a:latin typeface="Arial" charset="0"/>
              </a:rPr>
              <a:t>O</a:t>
            </a:r>
            <a:r>
              <a:rPr lang="en-US" sz="1800">
                <a:latin typeface="Arial" charset="0"/>
              </a:rPr>
              <a:t>(</a:t>
            </a:r>
            <a:r>
              <a:rPr lang="en-US" sz="1800" i="1">
                <a:latin typeface="Arial" charset="0"/>
              </a:rPr>
              <a:t>n</a:t>
            </a:r>
            <a:r>
              <a:rPr lang="en-US" sz="1800">
                <a:latin typeface="Arial" charset="0"/>
              </a:rPr>
              <a:t>)     </a:t>
            </a:r>
            <a:r>
              <a:rPr lang="en-US" sz="1800" b="1">
                <a:latin typeface="Arial" charset="0"/>
              </a:rPr>
              <a:t>Work Efficient!</a:t>
            </a:r>
          </a:p>
        </p:txBody>
      </p:sp>
      <p:sp>
        <p:nvSpPr>
          <p:cNvPr id="39041" name="Text Box 127"/>
          <p:cNvSpPr txBox="1">
            <a:spLocks noChangeArrowheads="1"/>
          </p:cNvSpPr>
          <p:nvPr/>
        </p:nvSpPr>
        <p:spPr bwMode="auto">
          <a:xfrm>
            <a:off x="6235700" y="3540125"/>
            <a:ext cx="1847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 b="1">
                <a:latin typeface="Arial" charset="0"/>
              </a:rPr>
              <a:t>Iteration log(</a:t>
            </a:r>
            <a:r>
              <a:rPr lang="en-US" sz="1800" b="1" i="1">
                <a:latin typeface="Arial" charset="0"/>
              </a:rPr>
              <a:t>n</a:t>
            </a:r>
            <a:r>
              <a:rPr lang="en-US" sz="1800" b="1">
                <a:latin typeface="Arial" charset="0"/>
              </a:rPr>
              <a:t>) </a:t>
            </a:r>
            <a:br>
              <a:rPr lang="en-US" sz="1800" b="1">
                <a:latin typeface="Arial" charset="0"/>
              </a:rPr>
            </a:br>
            <a:r>
              <a:rPr lang="en-US" sz="1800" b="1" i="1">
                <a:latin typeface="Arial" charset="0"/>
              </a:rPr>
              <a:t>n</a:t>
            </a:r>
            <a:r>
              <a:rPr lang="en-US" sz="1800" b="1">
                <a:latin typeface="Arial" charset="0"/>
              </a:rPr>
              <a:t>/2 threads</a:t>
            </a:r>
          </a:p>
        </p:txBody>
      </p:sp>
      <p:sp>
        <p:nvSpPr>
          <p:cNvPr id="39042" name="Text Box 128"/>
          <p:cNvSpPr txBox="1">
            <a:spLocks noChangeArrowheads="1"/>
          </p:cNvSpPr>
          <p:nvPr/>
        </p:nvSpPr>
        <p:spPr bwMode="auto">
          <a:xfrm>
            <a:off x="330200" y="265271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2</a:t>
            </a:r>
          </a:p>
        </p:txBody>
      </p:sp>
      <p:sp>
        <p:nvSpPr>
          <p:cNvPr id="39043" name="Text Box 129"/>
          <p:cNvSpPr txBox="1">
            <a:spLocks noChangeArrowheads="1"/>
          </p:cNvSpPr>
          <p:nvPr/>
        </p:nvSpPr>
        <p:spPr bwMode="auto">
          <a:xfrm>
            <a:off x="330200" y="164306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4</a:t>
            </a:r>
          </a:p>
        </p:txBody>
      </p:sp>
      <p:sp>
        <p:nvSpPr>
          <p:cNvPr id="39044" name="Text Box 130"/>
          <p:cNvSpPr txBox="1">
            <a:spLocks noChangeArrowheads="1"/>
          </p:cNvSpPr>
          <p:nvPr/>
        </p:nvSpPr>
        <p:spPr bwMode="auto">
          <a:xfrm>
            <a:off x="330200" y="366236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grpSp>
        <p:nvGrpSpPr>
          <p:cNvPr id="39045" name="Group 131"/>
          <p:cNvGrpSpPr>
            <a:grpSpLocks/>
          </p:cNvGrpSpPr>
          <p:nvPr/>
        </p:nvGrpSpPr>
        <p:grpSpPr bwMode="auto">
          <a:xfrm>
            <a:off x="6513513" y="4208463"/>
            <a:ext cx="2346325" cy="581025"/>
            <a:chOff x="3688" y="2293"/>
            <a:chExt cx="1478" cy="366"/>
          </a:xfrm>
        </p:grpSpPr>
        <p:sp>
          <p:nvSpPr>
            <p:cNvPr id="39046" name="Text Box 132"/>
            <p:cNvSpPr txBox="1">
              <a:spLocks noChangeArrowheads="1"/>
            </p:cNvSpPr>
            <p:nvPr/>
          </p:nvSpPr>
          <p:spPr bwMode="auto">
            <a:xfrm>
              <a:off x="3688" y="2293"/>
              <a:ext cx="1478" cy="366"/>
            </a:xfrm>
            <a:prstGeom prst="rect">
              <a:avLst/>
            </a:prstGeom>
            <a:solidFill>
              <a:schemeClr val="bg2">
                <a:alpha val="4196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Each       corresponds to a single thread.</a:t>
              </a:r>
            </a:p>
          </p:txBody>
        </p:sp>
        <p:sp>
          <p:nvSpPr>
            <p:cNvPr id="39047" name="AutoShape 133"/>
            <p:cNvSpPr>
              <a:spLocks noChangeArrowheads="1"/>
            </p:cNvSpPr>
            <p:nvPr/>
          </p:nvSpPr>
          <p:spPr bwMode="auto">
            <a:xfrm>
              <a:off x="4129" y="2359"/>
              <a:ext cx="115" cy="115"/>
            </a:xfrm>
            <a:prstGeom prst="flowChar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F6AFFB-6982-41D2-8A52-04B9F753D158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Work Analysis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19213"/>
            <a:ext cx="8534400" cy="5005387"/>
          </a:xfrm>
        </p:spPr>
        <p:txBody>
          <a:bodyPr/>
          <a:lstStyle/>
          <a:p>
            <a:pPr marL="457200" indent="-457200">
              <a:defRPr/>
            </a:pPr>
            <a:endParaRPr lang="en-US" sz="2400" i="1" dirty="0" smtClean="0"/>
          </a:p>
          <a:p>
            <a:pPr marL="457200" indent="-457200">
              <a:defRPr/>
            </a:pPr>
            <a:r>
              <a:rPr lang="en-US" sz="2400" dirty="0" smtClean="0"/>
              <a:t>The parallel Inclusive Scan executes 2* log(n) parallel iterations</a:t>
            </a:r>
            <a:endParaRPr lang="en-US" sz="2000" dirty="0" smtClean="0"/>
          </a:p>
          <a:p>
            <a:pPr marL="974725" lvl="1" indent="-403225">
              <a:defRPr/>
            </a:pPr>
            <a:r>
              <a:rPr lang="en-US" dirty="0"/>
              <a:t>l</a:t>
            </a:r>
            <a:r>
              <a:rPr lang="en-US" dirty="0" smtClean="0"/>
              <a:t>og(n) in reduction and log(n) in post scan</a:t>
            </a:r>
          </a:p>
          <a:p>
            <a:pPr marL="974725" lvl="1" indent="-403225">
              <a:defRPr/>
            </a:pPr>
            <a:r>
              <a:rPr lang="en-US" dirty="0" smtClean="0"/>
              <a:t>The iterations do n/2, n/4,..1, 1, …., n/4. n/2 adds</a:t>
            </a:r>
          </a:p>
          <a:p>
            <a:pPr marL="974725" lvl="1" indent="-403225">
              <a:defRPr/>
            </a:pPr>
            <a:r>
              <a:rPr lang="en-US" dirty="0" smtClean="0"/>
              <a:t>Total adds: 2* (n-1)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O(n) work</a:t>
            </a:r>
          </a:p>
          <a:p>
            <a:pPr marL="974725" lvl="1" indent="-403225">
              <a:defRPr/>
            </a:pPr>
            <a:endParaRPr lang="en-US" sz="2000" dirty="0" smtClean="0"/>
          </a:p>
          <a:p>
            <a:pPr marL="574675" indent="-403225">
              <a:defRPr/>
            </a:pPr>
            <a:r>
              <a:rPr lang="en-US" dirty="0" smtClean="0"/>
              <a:t>The total number of adds is no more than twice of that done in the efficient sequential algorithm</a:t>
            </a:r>
          </a:p>
          <a:p>
            <a:pPr marL="974725" lvl="1" indent="-403225">
              <a:defRPr/>
            </a:pPr>
            <a:r>
              <a:rPr lang="en-US" dirty="0" smtClean="0"/>
              <a:t>The benefit of parallelism can easily overcome the 2X work when there is sufficient hardware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685800" y="-6350"/>
            <a:ext cx="8305800" cy="1143000"/>
          </a:xfrm>
        </p:spPr>
        <p:txBody>
          <a:bodyPr/>
          <a:lstStyle/>
          <a:p>
            <a:r>
              <a:rPr lang="en-US" smtClean="0"/>
              <a:t>Working on Arbitrary Length Input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305800" cy="518160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Build on the scan kernel that handles up to 2*</a:t>
            </a:r>
            <a:r>
              <a:rPr lang="en-US" dirty="0" err="1" smtClean="0"/>
              <a:t>blockDim.x</a:t>
            </a:r>
            <a:r>
              <a:rPr lang="en-US" dirty="0" smtClean="0"/>
              <a:t> elements</a:t>
            </a:r>
          </a:p>
          <a:p>
            <a:r>
              <a:rPr lang="en-US" dirty="0" smtClean="0"/>
              <a:t>Have each section of 2*</a:t>
            </a:r>
            <a:r>
              <a:rPr lang="en-US" dirty="0" err="1" smtClean="0"/>
              <a:t>blockDim</a:t>
            </a:r>
            <a:r>
              <a:rPr lang="en-US" dirty="0" smtClean="0"/>
              <a:t> elements assigned to </a:t>
            </a:r>
            <a:r>
              <a:rPr lang="en-US" dirty="0"/>
              <a:t>a</a:t>
            </a:r>
            <a:r>
              <a:rPr lang="en-US" dirty="0" smtClean="0"/>
              <a:t> block</a:t>
            </a:r>
          </a:p>
          <a:p>
            <a:r>
              <a:rPr lang="en-US" dirty="0" smtClean="0"/>
              <a:t>Have each block write the sum of its section into a Sum array indexed by </a:t>
            </a:r>
            <a:r>
              <a:rPr lang="en-US" dirty="0" err="1" smtClean="0"/>
              <a:t>blockIdx.x</a:t>
            </a:r>
            <a:endParaRPr lang="en-US" dirty="0" smtClean="0"/>
          </a:p>
          <a:p>
            <a:r>
              <a:rPr lang="en-US" dirty="0" smtClean="0"/>
              <a:t> Run parallel scan on the Sum array</a:t>
            </a:r>
          </a:p>
          <a:p>
            <a:pPr lvl="1"/>
            <a:r>
              <a:rPr lang="en-US" dirty="0" smtClean="0"/>
              <a:t>May need to break down Sum into multiple sections if it is too big for a block</a:t>
            </a:r>
          </a:p>
          <a:p>
            <a:r>
              <a:rPr lang="en-US" dirty="0" smtClean="0"/>
              <a:t>Add the scanned Sum array values to the elements of corresponding sections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D89BA9-E79E-409F-B071-6A61F097B8F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5"/>
          <p:cNvSpPr>
            <a:spLocks noGrp="1"/>
          </p:cNvSpPr>
          <p:nvPr>
            <p:ph type="title"/>
          </p:nvPr>
        </p:nvSpPr>
        <p:spPr>
          <a:xfrm>
            <a:off x="609600" y="17463"/>
            <a:ext cx="8305800" cy="1143000"/>
          </a:xfrm>
        </p:spPr>
        <p:txBody>
          <a:bodyPr/>
          <a:lstStyle/>
          <a:p>
            <a:r>
              <a:rPr lang="en-US" smtClean="0"/>
              <a:t>Overall Flow of Complete Scan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5F91FD-46D7-47FC-9806-95CE251F0F4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41989" name="Picture 1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3" t="16246" r="16788" b="7504"/>
          <a:stretch>
            <a:fillRect/>
          </a:stretch>
        </p:blipFill>
        <p:spPr bwMode="auto">
          <a:xfrm>
            <a:off x="1447800" y="1279525"/>
            <a:ext cx="6950075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More Questions?</a:t>
            </a:r>
            <a:br>
              <a:rPr lang="en-US" dirty="0" smtClean="0"/>
            </a:br>
            <a:r>
              <a:rPr lang="en-US" dirty="0" smtClean="0"/>
              <a:t>Read Chapter 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David Kirk/NVIDIA and Wen-</a:t>
            </a:r>
            <a:r>
              <a:rPr lang="en-US" dirty="0" err="1" smtClean="0"/>
              <a:t>mei</a:t>
            </a:r>
            <a:r>
              <a:rPr lang="en-US" dirty="0" smtClean="0"/>
              <a:t> W. </a:t>
            </a:r>
            <a:r>
              <a:rPr lang="en-US" dirty="0" err="1" smtClean="0"/>
              <a:t>Hwu</a:t>
            </a:r>
            <a:r>
              <a:rPr lang="en-US" dirty="0" smtClean="0"/>
              <a:t>, </a:t>
            </a:r>
            <a:r>
              <a:rPr lang="en-US" dirty="0" smtClean="0"/>
              <a:t>University of Illinois, 2007-2012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F8D5AA-079A-42DE-B3A0-97F1D821BBA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15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8F7A86-0934-4A06-ACCA-715BB1715A34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305800" cy="1143000"/>
          </a:xfrm>
        </p:spPr>
        <p:txBody>
          <a:bodyPr/>
          <a:lstStyle/>
          <a:p>
            <a:r>
              <a:rPr lang="en-US" sz="3600" smtClean="0"/>
              <a:t>A Slightly Better Parallel Scan Algorithm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endParaRPr lang="en-US" smtClean="0"/>
          </a:p>
          <a:p>
            <a:pPr marL="457200" indent="-457200"/>
            <a:endParaRPr lang="en-US" smtClean="0"/>
          </a:p>
        </p:txBody>
      </p:sp>
      <p:graphicFrame>
        <p:nvGraphicFramePr>
          <p:cNvPr id="37683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112935"/>
              </p:ext>
            </p:extLst>
          </p:nvPr>
        </p:nvGraphicFramePr>
        <p:xfrm>
          <a:off x="742155" y="214153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6858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671949"/>
              </p:ext>
            </p:extLst>
          </p:nvPr>
        </p:nvGraphicFramePr>
        <p:xfrm>
          <a:off x="732630" y="306228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62" name="Line 48"/>
          <p:cNvSpPr>
            <a:spLocks noChangeShapeType="1"/>
          </p:cNvSpPr>
          <p:nvPr/>
        </p:nvSpPr>
        <p:spPr bwMode="auto">
          <a:xfrm>
            <a:off x="1683542" y="2535238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3" name="Line 49"/>
          <p:cNvSpPr>
            <a:spLocks noChangeShapeType="1"/>
          </p:cNvSpPr>
          <p:nvPr/>
        </p:nvSpPr>
        <p:spPr bwMode="auto">
          <a:xfrm>
            <a:off x="2296317" y="2535238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4" name="Text Box 50"/>
          <p:cNvSpPr txBox="1">
            <a:spLocks noChangeArrowheads="1"/>
          </p:cNvSpPr>
          <p:nvPr/>
        </p:nvSpPr>
        <p:spPr bwMode="auto">
          <a:xfrm>
            <a:off x="210342" y="17145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sp>
        <p:nvSpPr>
          <p:cNvPr id="13365" name="Text Box 51"/>
          <p:cNvSpPr txBox="1">
            <a:spLocks noChangeArrowheads="1"/>
          </p:cNvSpPr>
          <p:nvPr/>
        </p:nvSpPr>
        <p:spPr bwMode="auto">
          <a:xfrm>
            <a:off x="200817" y="266541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2</a:t>
            </a:r>
          </a:p>
        </p:txBody>
      </p:sp>
      <p:sp>
        <p:nvSpPr>
          <p:cNvPr id="13366" name="Text Box 52"/>
          <p:cNvSpPr txBox="1">
            <a:spLocks noChangeArrowheads="1"/>
          </p:cNvSpPr>
          <p:nvPr/>
        </p:nvSpPr>
        <p:spPr bwMode="auto">
          <a:xfrm>
            <a:off x="6354763" y="1065213"/>
            <a:ext cx="280352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Read input from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device memory to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shared memory. </a:t>
            </a:r>
            <a:endParaRPr lang="en-US" sz="1800" dirty="0" smtClean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Iterate log(n)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times: Threads </a:t>
            </a:r>
            <a:r>
              <a:rPr lang="en-US" sz="1800" i="1" dirty="0">
                <a:latin typeface="Arial" charset="0"/>
              </a:rPr>
              <a:t>stride </a:t>
            </a:r>
            <a:r>
              <a:rPr lang="en-US" sz="1800" dirty="0">
                <a:latin typeface="Arial" charset="0"/>
              </a:rPr>
              <a:t>to </a:t>
            </a:r>
            <a:r>
              <a:rPr lang="en-US" sz="1800" i="1" dirty="0">
                <a:latin typeface="Arial" charset="0"/>
              </a:rPr>
              <a:t>n: </a:t>
            </a:r>
            <a:r>
              <a:rPr lang="en-US" sz="1800" dirty="0">
                <a:latin typeface="Arial" charset="0"/>
              </a:rPr>
              <a:t>Add pairs of elements s</a:t>
            </a:r>
            <a:r>
              <a:rPr lang="en-US" sz="1800" i="1" dirty="0">
                <a:latin typeface="Arial" charset="0"/>
              </a:rPr>
              <a:t>tride</a:t>
            </a:r>
            <a:r>
              <a:rPr lang="en-US" sz="1800" dirty="0">
                <a:latin typeface="Arial" charset="0"/>
              </a:rPr>
              <a:t> elements apart. Double </a:t>
            </a:r>
            <a:r>
              <a:rPr lang="en-US" sz="1800" i="1" dirty="0">
                <a:latin typeface="Arial" charset="0"/>
              </a:rPr>
              <a:t>stride</a:t>
            </a:r>
            <a:r>
              <a:rPr lang="en-US" sz="1800" dirty="0">
                <a:latin typeface="Arial" charset="0"/>
              </a:rPr>
              <a:t> at each iteration. (note must double buffer shared </a:t>
            </a:r>
            <a:r>
              <a:rPr lang="en-US" sz="1800" dirty="0" err="1">
                <a:latin typeface="Arial" charset="0"/>
              </a:rPr>
              <a:t>mem</a:t>
            </a:r>
            <a:r>
              <a:rPr lang="en-US" sz="1800" dirty="0">
                <a:latin typeface="Arial" charset="0"/>
              </a:rPr>
              <a:t> arrays) </a:t>
            </a:r>
            <a:br>
              <a:rPr lang="en-US" sz="1800" dirty="0">
                <a:latin typeface="Arial" charset="0"/>
              </a:rPr>
            </a:br>
            <a:endParaRPr lang="en-US" sz="1800" dirty="0">
              <a:latin typeface="Arial" charset="0"/>
            </a:endParaRPr>
          </a:p>
        </p:txBody>
      </p:sp>
      <p:sp>
        <p:nvSpPr>
          <p:cNvPr id="13367" name="Text Box 54"/>
          <p:cNvSpPr txBox="1">
            <a:spLocks noChangeArrowheads="1"/>
          </p:cNvSpPr>
          <p:nvPr/>
        </p:nvSpPr>
        <p:spPr bwMode="auto">
          <a:xfrm>
            <a:off x="762000" y="5486400"/>
            <a:ext cx="133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Iteration #2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Stride = 2</a:t>
            </a:r>
          </a:p>
        </p:txBody>
      </p:sp>
      <p:graphicFrame>
        <p:nvGraphicFramePr>
          <p:cNvPr id="37688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547249"/>
              </p:ext>
            </p:extLst>
          </p:nvPr>
        </p:nvGraphicFramePr>
        <p:xfrm>
          <a:off x="723105" y="1179513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3421" name="AutoShape 108"/>
          <p:cNvCxnSpPr>
            <a:cxnSpLocks noChangeShapeType="1"/>
            <a:endCxn id="13424" idx="2"/>
          </p:cNvCxnSpPr>
          <p:nvPr/>
        </p:nvCxnSpPr>
        <p:spPr bwMode="auto">
          <a:xfrm rot="16200000" flipH="1">
            <a:off x="3640930" y="1492250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22" name="AutoShape 109"/>
          <p:cNvCxnSpPr>
            <a:cxnSpLocks noChangeShapeType="1"/>
            <a:endCxn id="13424" idx="0"/>
          </p:cNvCxnSpPr>
          <p:nvPr/>
        </p:nvCxnSpPr>
        <p:spPr bwMode="auto">
          <a:xfrm rot="5400000">
            <a:off x="4037010" y="17041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23" name="AutoShape 110"/>
          <p:cNvCxnSpPr>
            <a:cxnSpLocks noChangeShapeType="1"/>
            <a:stCxn id="13424" idx="4"/>
          </p:cNvCxnSpPr>
          <p:nvPr/>
        </p:nvCxnSpPr>
        <p:spPr bwMode="auto">
          <a:xfrm rot="16200000" flipH="1">
            <a:off x="4054473" y="20645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24" name="AutoShape 111"/>
          <p:cNvSpPr>
            <a:spLocks noChangeArrowheads="1"/>
          </p:cNvSpPr>
          <p:nvPr/>
        </p:nvSpPr>
        <p:spPr bwMode="auto">
          <a:xfrm>
            <a:off x="4042567" y="180181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25" name="AutoShape 112"/>
          <p:cNvCxnSpPr>
            <a:cxnSpLocks noChangeShapeType="1"/>
            <a:endCxn id="13428" idx="2"/>
          </p:cNvCxnSpPr>
          <p:nvPr/>
        </p:nvCxnSpPr>
        <p:spPr bwMode="auto">
          <a:xfrm rot="16200000" flipH="1">
            <a:off x="3023392" y="1490663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26" name="AutoShape 113"/>
          <p:cNvCxnSpPr>
            <a:cxnSpLocks noChangeShapeType="1"/>
            <a:endCxn id="13428" idx="0"/>
          </p:cNvCxnSpPr>
          <p:nvPr/>
        </p:nvCxnSpPr>
        <p:spPr bwMode="auto">
          <a:xfrm rot="5400000">
            <a:off x="3419474" y="17025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27" name="AutoShape 114"/>
          <p:cNvCxnSpPr>
            <a:cxnSpLocks noChangeShapeType="1"/>
            <a:stCxn id="13428" idx="4"/>
          </p:cNvCxnSpPr>
          <p:nvPr/>
        </p:nvCxnSpPr>
        <p:spPr bwMode="auto">
          <a:xfrm rot="16200000" flipH="1">
            <a:off x="3436937" y="20629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28" name="AutoShape 115"/>
          <p:cNvSpPr>
            <a:spLocks noChangeArrowheads="1"/>
          </p:cNvSpPr>
          <p:nvPr/>
        </p:nvSpPr>
        <p:spPr bwMode="auto">
          <a:xfrm>
            <a:off x="3425030" y="18002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29" name="AutoShape 116"/>
          <p:cNvCxnSpPr>
            <a:cxnSpLocks noChangeShapeType="1"/>
            <a:endCxn id="13432" idx="2"/>
          </p:cNvCxnSpPr>
          <p:nvPr/>
        </p:nvCxnSpPr>
        <p:spPr bwMode="auto">
          <a:xfrm rot="16200000" flipH="1">
            <a:off x="2386805" y="1490663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0" name="AutoShape 117"/>
          <p:cNvCxnSpPr>
            <a:cxnSpLocks noChangeShapeType="1"/>
            <a:endCxn id="13432" idx="0"/>
          </p:cNvCxnSpPr>
          <p:nvPr/>
        </p:nvCxnSpPr>
        <p:spPr bwMode="auto">
          <a:xfrm rot="5400000">
            <a:off x="2782886" y="17025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1" name="AutoShape 118"/>
          <p:cNvCxnSpPr>
            <a:cxnSpLocks noChangeShapeType="1"/>
            <a:stCxn id="13432" idx="4"/>
          </p:cNvCxnSpPr>
          <p:nvPr/>
        </p:nvCxnSpPr>
        <p:spPr bwMode="auto">
          <a:xfrm rot="16200000" flipH="1">
            <a:off x="2800349" y="20629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32" name="AutoShape 119"/>
          <p:cNvSpPr>
            <a:spLocks noChangeArrowheads="1"/>
          </p:cNvSpPr>
          <p:nvPr/>
        </p:nvSpPr>
        <p:spPr bwMode="auto">
          <a:xfrm>
            <a:off x="2788442" y="180022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33" name="Line 120"/>
          <p:cNvSpPr>
            <a:spLocks noChangeShapeType="1"/>
          </p:cNvSpPr>
          <p:nvPr/>
        </p:nvSpPr>
        <p:spPr bwMode="auto">
          <a:xfrm>
            <a:off x="1680367" y="1604963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434" name="AutoShape 121"/>
          <p:cNvCxnSpPr>
            <a:cxnSpLocks noChangeShapeType="1"/>
            <a:endCxn id="13437" idx="2"/>
          </p:cNvCxnSpPr>
          <p:nvPr/>
        </p:nvCxnSpPr>
        <p:spPr bwMode="auto">
          <a:xfrm rot="16200000" flipH="1">
            <a:off x="1769267" y="1489075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5" name="AutoShape 122"/>
          <p:cNvCxnSpPr>
            <a:cxnSpLocks noChangeShapeType="1"/>
            <a:endCxn id="13437" idx="0"/>
          </p:cNvCxnSpPr>
          <p:nvPr/>
        </p:nvCxnSpPr>
        <p:spPr bwMode="auto">
          <a:xfrm rot="5400000">
            <a:off x="2165348" y="170100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6" name="AutoShape 123"/>
          <p:cNvCxnSpPr>
            <a:cxnSpLocks noChangeShapeType="1"/>
            <a:stCxn id="13437" idx="4"/>
          </p:cNvCxnSpPr>
          <p:nvPr/>
        </p:nvCxnSpPr>
        <p:spPr bwMode="auto">
          <a:xfrm rot="16200000" flipH="1">
            <a:off x="2182811" y="206136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37" name="AutoShape 124"/>
          <p:cNvSpPr>
            <a:spLocks noChangeArrowheads="1"/>
          </p:cNvSpPr>
          <p:nvPr/>
        </p:nvSpPr>
        <p:spPr bwMode="auto">
          <a:xfrm>
            <a:off x="2170905" y="179863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38" name="AutoShape 125"/>
          <p:cNvCxnSpPr>
            <a:cxnSpLocks noChangeShapeType="1"/>
            <a:endCxn id="13441" idx="2"/>
          </p:cNvCxnSpPr>
          <p:nvPr/>
        </p:nvCxnSpPr>
        <p:spPr bwMode="auto">
          <a:xfrm rot="16200000" flipH="1">
            <a:off x="5503067" y="1493838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9" name="AutoShape 126"/>
          <p:cNvCxnSpPr>
            <a:cxnSpLocks noChangeShapeType="1"/>
            <a:endCxn id="13441" idx="0"/>
          </p:cNvCxnSpPr>
          <p:nvPr/>
        </p:nvCxnSpPr>
        <p:spPr bwMode="auto">
          <a:xfrm rot="5400000">
            <a:off x="5899149" y="1705769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0" name="AutoShape 127"/>
          <p:cNvCxnSpPr>
            <a:cxnSpLocks noChangeShapeType="1"/>
            <a:stCxn id="13441" idx="4"/>
          </p:cNvCxnSpPr>
          <p:nvPr/>
        </p:nvCxnSpPr>
        <p:spPr bwMode="auto">
          <a:xfrm rot="16200000" flipH="1">
            <a:off x="5916612" y="2066131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41" name="AutoShape 128"/>
          <p:cNvSpPr>
            <a:spLocks noChangeArrowheads="1"/>
          </p:cNvSpPr>
          <p:nvPr/>
        </p:nvSpPr>
        <p:spPr bwMode="auto">
          <a:xfrm>
            <a:off x="5904705" y="180340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42" name="AutoShape 129"/>
          <p:cNvCxnSpPr>
            <a:cxnSpLocks noChangeShapeType="1"/>
            <a:endCxn id="13445" idx="2"/>
          </p:cNvCxnSpPr>
          <p:nvPr/>
        </p:nvCxnSpPr>
        <p:spPr bwMode="auto">
          <a:xfrm rot="16200000" flipH="1">
            <a:off x="4885530" y="1492250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3" name="AutoShape 130"/>
          <p:cNvCxnSpPr>
            <a:cxnSpLocks noChangeShapeType="1"/>
            <a:endCxn id="13445" idx="0"/>
          </p:cNvCxnSpPr>
          <p:nvPr/>
        </p:nvCxnSpPr>
        <p:spPr bwMode="auto">
          <a:xfrm rot="5400000">
            <a:off x="5281610" y="17041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4" name="AutoShape 131"/>
          <p:cNvCxnSpPr>
            <a:cxnSpLocks noChangeShapeType="1"/>
            <a:stCxn id="13445" idx="4"/>
          </p:cNvCxnSpPr>
          <p:nvPr/>
        </p:nvCxnSpPr>
        <p:spPr bwMode="auto">
          <a:xfrm rot="16200000" flipH="1">
            <a:off x="5299073" y="20645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45" name="AutoShape 132"/>
          <p:cNvSpPr>
            <a:spLocks noChangeArrowheads="1"/>
          </p:cNvSpPr>
          <p:nvPr/>
        </p:nvSpPr>
        <p:spPr bwMode="auto">
          <a:xfrm>
            <a:off x="5287167" y="180181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46" name="AutoShape 133"/>
          <p:cNvCxnSpPr>
            <a:cxnSpLocks noChangeShapeType="1"/>
            <a:endCxn id="13449" idx="2"/>
          </p:cNvCxnSpPr>
          <p:nvPr/>
        </p:nvCxnSpPr>
        <p:spPr bwMode="auto">
          <a:xfrm rot="16200000" flipH="1">
            <a:off x="4248942" y="1492250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7" name="AutoShape 134"/>
          <p:cNvCxnSpPr>
            <a:cxnSpLocks noChangeShapeType="1"/>
            <a:endCxn id="13449" idx="0"/>
          </p:cNvCxnSpPr>
          <p:nvPr/>
        </p:nvCxnSpPr>
        <p:spPr bwMode="auto">
          <a:xfrm rot="5400000">
            <a:off x="4645023" y="17041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8" name="AutoShape 135"/>
          <p:cNvCxnSpPr>
            <a:cxnSpLocks noChangeShapeType="1"/>
            <a:stCxn id="13449" idx="4"/>
          </p:cNvCxnSpPr>
          <p:nvPr/>
        </p:nvCxnSpPr>
        <p:spPr bwMode="auto">
          <a:xfrm rot="16200000" flipH="1">
            <a:off x="4662486" y="20645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49" name="AutoShape 136"/>
          <p:cNvSpPr>
            <a:spLocks noChangeArrowheads="1"/>
          </p:cNvSpPr>
          <p:nvPr/>
        </p:nvSpPr>
        <p:spPr bwMode="auto">
          <a:xfrm>
            <a:off x="4650580" y="18018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50" name="AutoShape 137"/>
          <p:cNvCxnSpPr>
            <a:cxnSpLocks noChangeShapeType="1"/>
            <a:endCxn id="13453" idx="2"/>
          </p:cNvCxnSpPr>
          <p:nvPr/>
        </p:nvCxnSpPr>
        <p:spPr bwMode="auto">
          <a:xfrm rot="16200000" flipH="1">
            <a:off x="3305967" y="2103438"/>
            <a:ext cx="2889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1" name="AutoShape 138"/>
          <p:cNvCxnSpPr>
            <a:cxnSpLocks noChangeShapeType="1"/>
            <a:endCxn id="13453" idx="0"/>
          </p:cNvCxnSpPr>
          <p:nvPr/>
        </p:nvCxnSpPr>
        <p:spPr bwMode="auto">
          <a:xfrm rot="5400000">
            <a:off x="4022724" y="263604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2" name="AutoShape 139"/>
          <p:cNvCxnSpPr>
            <a:cxnSpLocks noChangeShapeType="1"/>
            <a:stCxn id="13453" idx="4"/>
          </p:cNvCxnSpPr>
          <p:nvPr/>
        </p:nvCxnSpPr>
        <p:spPr bwMode="auto">
          <a:xfrm rot="16200000" flipH="1">
            <a:off x="4040187" y="299640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53" name="AutoShape 140"/>
          <p:cNvSpPr>
            <a:spLocks noChangeArrowheads="1"/>
          </p:cNvSpPr>
          <p:nvPr/>
        </p:nvSpPr>
        <p:spPr bwMode="auto">
          <a:xfrm>
            <a:off x="4028280" y="273367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54" name="AutoShape 141"/>
          <p:cNvCxnSpPr>
            <a:cxnSpLocks noChangeShapeType="1"/>
            <a:endCxn id="13457" idx="2"/>
          </p:cNvCxnSpPr>
          <p:nvPr/>
        </p:nvCxnSpPr>
        <p:spPr bwMode="auto">
          <a:xfrm rot="16200000" flipH="1">
            <a:off x="2693192" y="2106613"/>
            <a:ext cx="287338" cy="114776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5" name="AutoShape 142"/>
          <p:cNvCxnSpPr>
            <a:cxnSpLocks noChangeShapeType="1"/>
            <a:endCxn id="13457" idx="0"/>
          </p:cNvCxnSpPr>
          <p:nvPr/>
        </p:nvCxnSpPr>
        <p:spPr bwMode="auto">
          <a:xfrm rot="5400000">
            <a:off x="3405185" y="263445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6" name="AutoShape 143"/>
          <p:cNvCxnSpPr>
            <a:cxnSpLocks noChangeShapeType="1"/>
            <a:stCxn id="13457" idx="4"/>
          </p:cNvCxnSpPr>
          <p:nvPr/>
        </p:nvCxnSpPr>
        <p:spPr bwMode="auto">
          <a:xfrm rot="16200000" flipH="1">
            <a:off x="3422648" y="299481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57" name="AutoShape 144"/>
          <p:cNvSpPr>
            <a:spLocks noChangeArrowheads="1"/>
          </p:cNvSpPr>
          <p:nvPr/>
        </p:nvSpPr>
        <p:spPr bwMode="auto">
          <a:xfrm>
            <a:off x="3410742" y="2732088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58" name="AutoShape 145"/>
          <p:cNvCxnSpPr>
            <a:cxnSpLocks noChangeShapeType="1"/>
            <a:endCxn id="13460" idx="0"/>
          </p:cNvCxnSpPr>
          <p:nvPr/>
        </p:nvCxnSpPr>
        <p:spPr bwMode="auto">
          <a:xfrm rot="5400000">
            <a:off x="2768598" y="263445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9" name="AutoShape 146"/>
          <p:cNvCxnSpPr>
            <a:cxnSpLocks noChangeShapeType="1"/>
            <a:stCxn id="13460" idx="4"/>
          </p:cNvCxnSpPr>
          <p:nvPr/>
        </p:nvCxnSpPr>
        <p:spPr bwMode="auto">
          <a:xfrm rot="16200000" flipH="1">
            <a:off x="2786061" y="299481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60" name="AutoShape 147"/>
          <p:cNvSpPr>
            <a:spLocks noChangeArrowheads="1"/>
          </p:cNvSpPr>
          <p:nvPr/>
        </p:nvSpPr>
        <p:spPr bwMode="auto">
          <a:xfrm>
            <a:off x="2774155" y="273208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61" name="AutoShape 148"/>
          <p:cNvCxnSpPr>
            <a:cxnSpLocks noChangeShapeType="1"/>
            <a:endCxn id="13460" idx="2"/>
          </p:cNvCxnSpPr>
          <p:nvPr/>
        </p:nvCxnSpPr>
        <p:spPr bwMode="auto">
          <a:xfrm rot="16200000" flipH="1">
            <a:off x="2070892" y="2120900"/>
            <a:ext cx="287338" cy="11191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2" name="AutoShape 149"/>
          <p:cNvCxnSpPr>
            <a:cxnSpLocks noChangeShapeType="1"/>
            <a:endCxn id="13465" idx="2"/>
          </p:cNvCxnSpPr>
          <p:nvPr/>
        </p:nvCxnSpPr>
        <p:spPr bwMode="auto">
          <a:xfrm rot="16200000" flipH="1">
            <a:off x="5148260" y="2085182"/>
            <a:ext cx="290513" cy="11938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3" name="AutoShape 150"/>
          <p:cNvCxnSpPr>
            <a:cxnSpLocks noChangeShapeType="1"/>
            <a:endCxn id="13465" idx="0"/>
          </p:cNvCxnSpPr>
          <p:nvPr/>
        </p:nvCxnSpPr>
        <p:spPr bwMode="auto">
          <a:xfrm rot="5400000">
            <a:off x="5884860" y="263763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4" name="AutoShape 151"/>
          <p:cNvCxnSpPr>
            <a:cxnSpLocks noChangeShapeType="1"/>
            <a:stCxn id="13465" idx="4"/>
          </p:cNvCxnSpPr>
          <p:nvPr/>
        </p:nvCxnSpPr>
        <p:spPr bwMode="auto">
          <a:xfrm rot="16200000" flipH="1">
            <a:off x="5902323" y="299799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65" name="AutoShape 152"/>
          <p:cNvSpPr>
            <a:spLocks noChangeArrowheads="1"/>
          </p:cNvSpPr>
          <p:nvPr/>
        </p:nvSpPr>
        <p:spPr bwMode="auto">
          <a:xfrm>
            <a:off x="5890417" y="273526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66" name="AutoShape 153"/>
          <p:cNvCxnSpPr>
            <a:cxnSpLocks noChangeShapeType="1"/>
            <a:endCxn id="13469" idx="2"/>
          </p:cNvCxnSpPr>
          <p:nvPr/>
        </p:nvCxnSpPr>
        <p:spPr bwMode="auto">
          <a:xfrm rot="16200000" flipH="1">
            <a:off x="4536280" y="2089150"/>
            <a:ext cx="288925" cy="11842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7" name="AutoShape 154"/>
          <p:cNvCxnSpPr>
            <a:cxnSpLocks noChangeShapeType="1"/>
            <a:endCxn id="13469" idx="0"/>
          </p:cNvCxnSpPr>
          <p:nvPr/>
        </p:nvCxnSpPr>
        <p:spPr bwMode="auto">
          <a:xfrm rot="5400000">
            <a:off x="5267324" y="263604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8" name="AutoShape 155"/>
          <p:cNvCxnSpPr>
            <a:cxnSpLocks noChangeShapeType="1"/>
            <a:stCxn id="13469" idx="4"/>
          </p:cNvCxnSpPr>
          <p:nvPr/>
        </p:nvCxnSpPr>
        <p:spPr bwMode="auto">
          <a:xfrm rot="16200000" flipH="1">
            <a:off x="5284787" y="299640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69" name="AutoShape 156"/>
          <p:cNvSpPr>
            <a:spLocks noChangeArrowheads="1"/>
          </p:cNvSpPr>
          <p:nvPr/>
        </p:nvSpPr>
        <p:spPr bwMode="auto">
          <a:xfrm>
            <a:off x="5272880" y="273367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70" name="AutoShape 157"/>
          <p:cNvCxnSpPr>
            <a:cxnSpLocks noChangeShapeType="1"/>
            <a:endCxn id="13473" idx="2"/>
          </p:cNvCxnSpPr>
          <p:nvPr/>
        </p:nvCxnSpPr>
        <p:spPr bwMode="auto">
          <a:xfrm rot="16200000" flipH="1">
            <a:off x="3913979" y="2103438"/>
            <a:ext cx="2889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71" name="AutoShape 158"/>
          <p:cNvCxnSpPr>
            <a:cxnSpLocks noChangeShapeType="1"/>
            <a:endCxn id="13473" idx="0"/>
          </p:cNvCxnSpPr>
          <p:nvPr/>
        </p:nvCxnSpPr>
        <p:spPr bwMode="auto">
          <a:xfrm rot="5400000">
            <a:off x="4630736" y="263604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72" name="AutoShape 159"/>
          <p:cNvCxnSpPr>
            <a:cxnSpLocks noChangeShapeType="1"/>
            <a:stCxn id="13473" idx="4"/>
          </p:cNvCxnSpPr>
          <p:nvPr/>
        </p:nvCxnSpPr>
        <p:spPr bwMode="auto">
          <a:xfrm rot="16200000" flipH="1">
            <a:off x="4648199" y="299640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73" name="AutoShape 160"/>
          <p:cNvSpPr>
            <a:spLocks noChangeArrowheads="1"/>
          </p:cNvSpPr>
          <p:nvPr/>
        </p:nvSpPr>
        <p:spPr bwMode="auto">
          <a:xfrm>
            <a:off x="4636292" y="273367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B500F1-BCA5-434F-8FF3-06BA2483751D}" type="slidenum">
              <a:rPr lang="en-US"/>
              <a:pPr>
                <a:defRPr/>
              </a:pPr>
              <a:t>5</a:t>
            </a:fld>
            <a:endParaRPr lang="en-US"/>
          </a:p>
        </p:txBody>
      </p:sp>
      <p:cxnSp>
        <p:nvCxnSpPr>
          <p:cNvPr id="14340" name="AutoShape 2"/>
          <p:cNvCxnSpPr>
            <a:cxnSpLocks noChangeShapeType="1"/>
            <a:endCxn id="14526" idx="2"/>
          </p:cNvCxnSpPr>
          <p:nvPr/>
        </p:nvCxnSpPr>
        <p:spPr bwMode="auto">
          <a:xfrm rot="16200000" flipH="1">
            <a:off x="2677319" y="3226594"/>
            <a:ext cx="288925" cy="2335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AutoShape 3"/>
          <p:cNvCxnSpPr>
            <a:cxnSpLocks noChangeShapeType="1"/>
            <a:endCxn id="14529" idx="2"/>
          </p:cNvCxnSpPr>
          <p:nvPr/>
        </p:nvCxnSpPr>
        <p:spPr bwMode="auto">
          <a:xfrm rot="16200000" flipH="1">
            <a:off x="4520407" y="3209131"/>
            <a:ext cx="290512" cy="23717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AutoShape 4"/>
          <p:cNvCxnSpPr>
            <a:cxnSpLocks noChangeShapeType="1"/>
            <a:endCxn id="14532" idx="2"/>
          </p:cNvCxnSpPr>
          <p:nvPr/>
        </p:nvCxnSpPr>
        <p:spPr bwMode="auto">
          <a:xfrm rot="16200000" flipH="1">
            <a:off x="3908425" y="3213101"/>
            <a:ext cx="288925" cy="23622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3" name="AutoShape 5"/>
          <p:cNvCxnSpPr>
            <a:cxnSpLocks noChangeShapeType="1"/>
            <a:endCxn id="14535" idx="2"/>
          </p:cNvCxnSpPr>
          <p:nvPr/>
        </p:nvCxnSpPr>
        <p:spPr bwMode="auto">
          <a:xfrm rot="16200000" flipH="1">
            <a:off x="3285331" y="3226595"/>
            <a:ext cx="288925" cy="23352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r>
              <a:rPr lang="en-US" sz="3600" smtClean="0"/>
              <a:t>A Slightly Better Parallel Scan Algorithm</a:t>
            </a:r>
          </a:p>
        </p:txBody>
      </p:sp>
      <p:sp>
        <p:nvSpPr>
          <p:cNvPr id="1434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endParaRPr lang="en-US" dirty="0" smtClean="0"/>
          </a:p>
          <a:p>
            <a:pPr marL="457200" indent="-457200"/>
            <a:endParaRPr lang="en-US" dirty="0" smtClean="0"/>
          </a:p>
        </p:txBody>
      </p:sp>
      <p:graphicFrame>
        <p:nvGraphicFramePr>
          <p:cNvPr id="377864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750006"/>
              </p:ext>
            </p:extLst>
          </p:nvPr>
        </p:nvGraphicFramePr>
        <p:xfrm>
          <a:off x="712788" y="4811713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8" name="Text Box 30"/>
          <p:cNvSpPr txBox="1">
            <a:spLocks noChangeArrowheads="1"/>
          </p:cNvSpPr>
          <p:nvPr/>
        </p:nvSpPr>
        <p:spPr bwMode="auto">
          <a:xfrm>
            <a:off x="6354763" y="1065213"/>
            <a:ext cx="2803525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Read input from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device memory to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shared memory. Set first element to zero and shift others right by one.</a:t>
            </a:r>
            <a:br>
              <a:rPr lang="en-US" sz="1800" dirty="0">
                <a:latin typeface="Arial" charset="0"/>
              </a:rPr>
            </a:b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Iterate log(n)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times: Threads </a:t>
            </a:r>
            <a:r>
              <a:rPr lang="en-US" sz="1800" i="1" dirty="0">
                <a:latin typeface="Arial" charset="0"/>
              </a:rPr>
              <a:t>stride </a:t>
            </a:r>
            <a:r>
              <a:rPr lang="en-US" sz="1800" dirty="0">
                <a:latin typeface="Arial" charset="0"/>
              </a:rPr>
              <a:t>to </a:t>
            </a:r>
            <a:r>
              <a:rPr lang="en-US" sz="1800" i="1" dirty="0">
                <a:latin typeface="Arial" charset="0"/>
              </a:rPr>
              <a:t>n: </a:t>
            </a:r>
            <a:r>
              <a:rPr lang="en-US" sz="1800" dirty="0">
                <a:latin typeface="Arial" charset="0"/>
              </a:rPr>
              <a:t>Add pairs of elements s</a:t>
            </a:r>
            <a:r>
              <a:rPr lang="en-US" sz="1800" i="1" dirty="0">
                <a:latin typeface="Arial" charset="0"/>
              </a:rPr>
              <a:t>tride</a:t>
            </a:r>
            <a:r>
              <a:rPr lang="en-US" sz="1800" dirty="0">
                <a:latin typeface="Arial" charset="0"/>
              </a:rPr>
              <a:t> elements apart. Double </a:t>
            </a:r>
            <a:r>
              <a:rPr lang="en-US" sz="1800" i="1" dirty="0">
                <a:latin typeface="Arial" charset="0"/>
              </a:rPr>
              <a:t>stride</a:t>
            </a:r>
            <a:r>
              <a:rPr lang="en-US" sz="1800" dirty="0">
                <a:latin typeface="Arial" charset="0"/>
              </a:rPr>
              <a:t> at each iteration. (note must double buffer shared </a:t>
            </a:r>
            <a:r>
              <a:rPr lang="en-US" sz="1800" dirty="0" smtClean="0">
                <a:latin typeface="Arial" charset="0"/>
              </a:rPr>
              <a:t>memory </a:t>
            </a:r>
            <a:r>
              <a:rPr lang="en-US" sz="1800" dirty="0">
                <a:latin typeface="Arial" charset="0"/>
              </a:rPr>
              <a:t>arrays) </a:t>
            </a:r>
            <a:endParaRPr lang="en-US" sz="1800" dirty="0" smtClean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 smtClean="0">
                <a:latin typeface="Arial" charset="0"/>
              </a:rPr>
              <a:t>Write output from shared memory to device memory</a:t>
            </a:r>
            <a:r>
              <a:rPr lang="en-US" sz="1800" dirty="0">
                <a:latin typeface="Arial" charset="0"/>
              </a:rPr>
              <a:t/>
            </a:r>
            <a:br>
              <a:rPr lang="en-US" sz="1800" dirty="0">
                <a:latin typeface="Arial" charset="0"/>
              </a:rPr>
            </a:br>
            <a:endParaRPr lang="en-US" sz="1800" dirty="0">
              <a:latin typeface="Arial" charset="0"/>
            </a:endParaRPr>
          </a:p>
        </p:txBody>
      </p:sp>
      <p:sp>
        <p:nvSpPr>
          <p:cNvPr id="14369" name="Text Box 32"/>
          <p:cNvSpPr txBox="1">
            <a:spLocks noChangeArrowheads="1"/>
          </p:cNvSpPr>
          <p:nvPr/>
        </p:nvSpPr>
        <p:spPr bwMode="auto">
          <a:xfrm>
            <a:off x="457200" y="5562600"/>
            <a:ext cx="133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Iteration #3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Stride = 4</a:t>
            </a:r>
          </a:p>
        </p:txBody>
      </p:sp>
      <p:cxnSp>
        <p:nvCxnSpPr>
          <p:cNvPr id="14524" name="AutoShape 187"/>
          <p:cNvCxnSpPr>
            <a:cxnSpLocks noChangeShapeType="1"/>
            <a:endCxn id="14526" idx="0"/>
          </p:cNvCxnSpPr>
          <p:nvPr/>
        </p:nvCxnSpPr>
        <p:spPr bwMode="auto">
          <a:xfrm rot="5400000">
            <a:off x="3983831" y="434895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25" name="AutoShape 188"/>
          <p:cNvCxnSpPr>
            <a:cxnSpLocks noChangeShapeType="1"/>
            <a:stCxn id="14526" idx="4"/>
          </p:cNvCxnSpPr>
          <p:nvPr/>
        </p:nvCxnSpPr>
        <p:spPr bwMode="auto">
          <a:xfrm rot="16200000" flipH="1">
            <a:off x="4001294" y="470931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26" name="AutoShape 189"/>
          <p:cNvSpPr>
            <a:spLocks noChangeArrowheads="1"/>
          </p:cNvSpPr>
          <p:nvPr/>
        </p:nvSpPr>
        <p:spPr bwMode="auto">
          <a:xfrm>
            <a:off x="3989388" y="444658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27" name="AutoShape 190"/>
          <p:cNvCxnSpPr>
            <a:cxnSpLocks noChangeShapeType="1"/>
            <a:endCxn id="14529" idx="0"/>
          </p:cNvCxnSpPr>
          <p:nvPr/>
        </p:nvCxnSpPr>
        <p:spPr bwMode="auto">
          <a:xfrm rot="5400000">
            <a:off x="5845969" y="435054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28" name="AutoShape 191"/>
          <p:cNvCxnSpPr>
            <a:cxnSpLocks noChangeShapeType="1"/>
            <a:stCxn id="14529" idx="4"/>
          </p:cNvCxnSpPr>
          <p:nvPr/>
        </p:nvCxnSpPr>
        <p:spPr bwMode="auto">
          <a:xfrm rot="16200000" flipH="1">
            <a:off x="5863432" y="471090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29" name="AutoShape 192"/>
          <p:cNvSpPr>
            <a:spLocks noChangeArrowheads="1"/>
          </p:cNvSpPr>
          <p:nvPr/>
        </p:nvSpPr>
        <p:spPr bwMode="auto">
          <a:xfrm>
            <a:off x="5851525" y="444817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30" name="AutoShape 193"/>
          <p:cNvCxnSpPr>
            <a:cxnSpLocks noChangeShapeType="1"/>
            <a:endCxn id="14532" idx="0"/>
          </p:cNvCxnSpPr>
          <p:nvPr/>
        </p:nvCxnSpPr>
        <p:spPr bwMode="auto">
          <a:xfrm rot="5400000">
            <a:off x="5228431" y="434895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31" name="AutoShape 194"/>
          <p:cNvCxnSpPr>
            <a:cxnSpLocks noChangeShapeType="1"/>
            <a:stCxn id="14532" idx="4"/>
          </p:cNvCxnSpPr>
          <p:nvPr/>
        </p:nvCxnSpPr>
        <p:spPr bwMode="auto">
          <a:xfrm rot="16200000" flipH="1">
            <a:off x="5245894" y="470931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32" name="AutoShape 195"/>
          <p:cNvSpPr>
            <a:spLocks noChangeArrowheads="1"/>
          </p:cNvSpPr>
          <p:nvPr/>
        </p:nvSpPr>
        <p:spPr bwMode="auto">
          <a:xfrm>
            <a:off x="5233988" y="444658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33" name="AutoShape 196"/>
          <p:cNvCxnSpPr>
            <a:cxnSpLocks noChangeShapeType="1"/>
            <a:endCxn id="14535" idx="0"/>
          </p:cNvCxnSpPr>
          <p:nvPr/>
        </p:nvCxnSpPr>
        <p:spPr bwMode="auto">
          <a:xfrm rot="5400000">
            <a:off x="4591843" y="434895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34" name="AutoShape 197"/>
          <p:cNvCxnSpPr>
            <a:cxnSpLocks noChangeShapeType="1"/>
            <a:stCxn id="14535" idx="4"/>
          </p:cNvCxnSpPr>
          <p:nvPr/>
        </p:nvCxnSpPr>
        <p:spPr bwMode="auto">
          <a:xfrm rot="16200000" flipH="1">
            <a:off x="4609306" y="470931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35" name="AutoShape 198"/>
          <p:cNvSpPr>
            <a:spLocks noChangeArrowheads="1"/>
          </p:cNvSpPr>
          <p:nvPr/>
        </p:nvSpPr>
        <p:spPr bwMode="auto">
          <a:xfrm>
            <a:off x="4597400" y="4446588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36" name="Line 199"/>
          <p:cNvSpPr>
            <a:spLocks noChangeShapeType="1"/>
          </p:cNvSpPr>
          <p:nvPr/>
        </p:nvSpPr>
        <p:spPr bwMode="auto">
          <a:xfrm>
            <a:off x="1657350" y="4284663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37" name="Line 200"/>
          <p:cNvSpPr>
            <a:spLocks noChangeShapeType="1"/>
          </p:cNvSpPr>
          <p:nvPr/>
        </p:nvSpPr>
        <p:spPr bwMode="auto">
          <a:xfrm>
            <a:off x="2270125" y="4284663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38" name="Line 201"/>
          <p:cNvSpPr>
            <a:spLocks noChangeShapeType="1"/>
          </p:cNvSpPr>
          <p:nvPr/>
        </p:nvSpPr>
        <p:spPr bwMode="auto">
          <a:xfrm>
            <a:off x="2867025" y="4271963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39" name="Line 202"/>
          <p:cNvSpPr>
            <a:spLocks noChangeShapeType="1"/>
          </p:cNvSpPr>
          <p:nvPr/>
        </p:nvSpPr>
        <p:spPr bwMode="auto">
          <a:xfrm>
            <a:off x="3479800" y="4271963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9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436042"/>
              </p:ext>
            </p:extLst>
          </p:nvPr>
        </p:nvGraphicFramePr>
        <p:xfrm>
          <a:off x="751681" y="2866060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0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480393"/>
              </p:ext>
            </p:extLst>
          </p:nvPr>
        </p:nvGraphicFramePr>
        <p:xfrm>
          <a:off x="742156" y="3786810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1" name="Line 48"/>
          <p:cNvSpPr>
            <a:spLocks noChangeShapeType="1"/>
          </p:cNvSpPr>
          <p:nvPr/>
        </p:nvSpPr>
        <p:spPr bwMode="auto">
          <a:xfrm>
            <a:off x="1693068" y="3259760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Line 49"/>
          <p:cNvSpPr>
            <a:spLocks noChangeShapeType="1"/>
          </p:cNvSpPr>
          <p:nvPr/>
        </p:nvSpPr>
        <p:spPr bwMode="auto">
          <a:xfrm>
            <a:off x="2305843" y="3259760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Text Box 50"/>
          <p:cNvSpPr txBox="1">
            <a:spLocks noChangeArrowheads="1"/>
          </p:cNvSpPr>
          <p:nvPr/>
        </p:nvSpPr>
        <p:spPr bwMode="auto">
          <a:xfrm>
            <a:off x="219868" y="2439022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sp>
        <p:nvSpPr>
          <p:cNvPr id="104" name="Text Box 51"/>
          <p:cNvSpPr txBox="1">
            <a:spLocks noChangeArrowheads="1"/>
          </p:cNvSpPr>
          <p:nvPr/>
        </p:nvSpPr>
        <p:spPr bwMode="auto">
          <a:xfrm>
            <a:off x="210343" y="3389935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Arial" charset="0"/>
              </a:rPr>
              <a:t>Stride 2</a:t>
            </a:r>
          </a:p>
        </p:txBody>
      </p:sp>
      <p:graphicFrame>
        <p:nvGraphicFramePr>
          <p:cNvPr id="105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84217"/>
              </p:ext>
            </p:extLst>
          </p:nvPr>
        </p:nvGraphicFramePr>
        <p:xfrm>
          <a:off x="732631" y="1904035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06" name="AutoShape 108"/>
          <p:cNvCxnSpPr>
            <a:cxnSpLocks noChangeShapeType="1"/>
            <a:endCxn id="109" idx="2"/>
          </p:cNvCxnSpPr>
          <p:nvPr/>
        </p:nvCxnSpPr>
        <p:spPr bwMode="auto">
          <a:xfrm rot="16200000" flipH="1">
            <a:off x="3650456" y="2216772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AutoShape 109"/>
          <p:cNvCxnSpPr>
            <a:cxnSpLocks noChangeShapeType="1"/>
            <a:endCxn id="109" idx="0"/>
          </p:cNvCxnSpPr>
          <p:nvPr/>
        </p:nvCxnSpPr>
        <p:spPr bwMode="auto">
          <a:xfrm rot="5400000">
            <a:off x="4046536" y="242870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AutoShape 110"/>
          <p:cNvCxnSpPr>
            <a:cxnSpLocks noChangeShapeType="1"/>
            <a:stCxn id="109" idx="4"/>
          </p:cNvCxnSpPr>
          <p:nvPr/>
        </p:nvCxnSpPr>
        <p:spPr bwMode="auto">
          <a:xfrm rot="16200000" flipH="1">
            <a:off x="4063999" y="278906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AutoShape 111"/>
          <p:cNvSpPr>
            <a:spLocks noChangeArrowheads="1"/>
          </p:cNvSpPr>
          <p:nvPr/>
        </p:nvSpPr>
        <p:spPr bwMode="auto">
          <a:xfrm>
            <a:off x="4052093" y="2526335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0" name="AutoShape 112"/>
          <p:cNvCxnSpPr>
            <a:cxnSpLocks noChangeShapeType="1"/>
            <a:endCxn id="113" idx="2"/>
          </p:cNvCxnSpPr>
          <p:nvPr/>
        </p:nvCxnSpPr>
        <p:spPr bwMode="auto">
          <a:xfrm rot="16200000" flipH="1">
            <a:off x="3032918" y="2215185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AutoShape 113"/>
          <p:cNvCxnSpPr>
            <a:cxnSpLocks noChangeShapeType="1"/>
            <a:endCxn id="113" idx="0"/>
          </p:cNvCxnSpPr>
          <p:nvPr/>
        </p:nvCxnSpPr>
        <p:spPr bwMode="auto">
          <a:xfrm rot="5400000">
            <a:off x="3429000" y="2427116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AutoShape 114"/>
          <p:cNvCxnSpPr>
            <a:cxnSpLocks noChangeShapeType="1"/>
            <a:stCxn id="113" idx="4"/>
          </p:cNvCxnSpPr>
          <p:nvPr/>
        </p:nvCxnSpPr>
        <p:spPr bwMode="auto">
          <a:xfrm rot="16200000" flipH="1">
            <a:off x="3446463" y="2787478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AutoShape 115"/>
          <p:cNvSpPr>
            <a:spLocks noChangeArrowheads="1"/>
          </p:cNvSpPr>
          <p:nvPr/>
        </p:nvSpPr>
        <p:spPr bwMode="auto">
          <a:xfrm>
            <a:off x="3434556" y="2524747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4" name="AutoShape 116"/>
          <p:cNvCxnSpPr>
            <a:cxnSpLocks noChangeShapeType="1"/>
            <a:endCxn id="117" idx="2"/>
          </p:cNvCxnSpPr>
          <p:nvPr/>
        </p:nvCxnSpPr>
        <p:spPr bwMode="auto">
          <a:xfrm rot="16200000" flipH="1">
            <a:off x="2396331" y="2215185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AutoShape 117"/>
          <p:cNvCxnSpPr>
            <a:cxnSpLocks noChangeShapeType="1"/>
            <a:endCxn id="117" idx="0"/>
          </p:cNvCxnSpPr>
          <p:nvPr/>
        </p:nvCxnSpPr>
        <p:spPr bwMode="auto">
          <a:xfrm rot="5400000">
            <a:off x="2792412" y="2427116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AutoShape 118"/>
          <p:cNvCxnSpPr>
            <a:cxnSpLocks noChangeShapeType="1"/>
            <a:stCxn id="117" idx="4"/>
          </p:cNvCxnSpPr>
          <p:nvPr/>
        </p:nvCxnSpPr>
        <p:spPr bwMode="auto">
          <a:xfrm rot="16200000" flipH="1">
            <a:off x="2809875" y="2787478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AutoShape 119"/>
          <p:cNvSpPr>
            <a:spLocks noChangeArrowheads="1"/>
          </p:cNvSpPr>
          <p:nvPr/>
        </p:nvSpPr>
        <p:spPr bwMode="auto">
          <a:xfrm>
            <a:off x="2797968" y="2524747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Line 120"/>
          <p:cNvSpPr>
            <a:spLocks noChangeShapeType="1"/>
          </p:cNvSpPr>
          <p:nvPr/>
        </p:nvSpPr>
        <p:spPr bwMode="auto">
          <a:xfrm>
            <a:off x="1689893" y="2329485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9" name="AutoShape 121"/>
          <p:cNvCxnSpPr>
            <a:cxnSpLocks noChangeShapeType="1"/>
            <a:endCxn id="122" idx="2"/>
          </p:cNvCxnSpPr>
          <p:nvPr/>
        </p:nvCxnSpPr>
        <p:spPr bwMode="auto">
          <a:xfrm rot="16200000" flipH="1">
            <a:off x="1778793" y="2213597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122"/>
          <p:cNvCxnSpPr>
            <a:cxnSpLocks noChangeShapeType="1"/>
            <a:endCxn id="122" idx="0"/>
          </p:cNvCxnSpPr>
          <p:nvPr/>
        </p:nvCxnSpPr>
        <p:spPr bwMode="auto">
          <a:xfrm rot="5400000">
            <a:off x="2174874" y="2425529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AutoShape 123"/>
          <p:cNvCxnSpPr>
            <a:cxnSpLocks noChangeShapeType="1"/>
            <a:stCxn id="122" idx="4"/>
          </p:cNvCxnSpPr>
          <p:nvPr/>
        </p:nvCxnSpPr>
        <p:spPr bwMode="auto">
          <a:xfrm rot="16200000" flipH="1">
            <a:off x="2192337" y="2785891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AutoShape 124"/>
          <p:cNvSpPr>
            <a:spLocks noChangeArrowheads="1"/>
          </p:cNvSpPr>
          <p:nvPr/>
        </p:nvSpPr>
        <p:spPr bwMode="auto">
          <a:xfrm>
            <a:off x="2180431" y="2523160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" name="AutoShape 125"/>
          <p:cNvCxnSpPr>
            <a:cxnSpLocks noChangeShapeType="1"/>
            <a:endCxn id="126" idx="2"/>
          </p:cNvCxnSpPr>
          <p:nvPr/>
        </p:nvCxnSpPr>
        <p:spPr bwMode="auto">
          <a:xfrm rot="16200000" flipH="1">
            <a:off x="5512593" y="2218360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AutoShape 126"/>
          <p:cNvCxnSpPr>
            <a:cxnSpLocks noChangeShapeType="1"/>
            <a:endCxn id="126" idx="0"/>
          </p:cNvCxnSpPr>
          <p:nvPr/>
        </p:nvCxnSpPr>
        <p:spPr bwMode="auto">
          <a:xfrm rot="5400000">
            <a:off x="5908675" y="2430291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AutoShape 127"/>
          <p:cNvCxnSpPr>
            <a:cxnSpLocks noChangeShapeType="1"/>
            <a:stCxn id="126" idx="4"/>
          </p:cNvCxnSpPr>
          <p:nvPr/>
        </p:nvCxnSpPr>
        <p:spPr bwMode="auto">
          <a:xfrm rot="16200000" flipH="1">
            <a:off x="5926138" y="2790653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AutoShape 128"/>
          <p:cNvSpPr>
            <a:spLocks noChangeArrowheads="1"/>
          </p:cNvSpPr>
          <p:nvPr/>
        </p:nvSpPr>
        <p:spPr bwMode="auto">
          <a:xfrm>
            <a:off x="5914231" y="2527922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7" name="AutoShape 129"/>
          <p:cNvCxnSpPr>
            <a:cxnSpLocks noChangeShapeType="1"/>
            <a:endCxn id="130" idx="2"/>
          </p:cNvCxnSpPr>
          <p:nvPr/>
        </p:nvCxnSpPr>
        <p:spPr bwMode="auto">
          <a:xfrm rot="16200000" flipH="1">
            <a:off x="4895056" y="2216772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AutoShape 130"/>
          <p:cNvCxnSpPr>
            <a:cxnSpLocks noChangeShapeType="1"/>
            <a:endCxn id="130" idx="0"/>
          </p:cNvCxnSpPr>
          <p:nvPr/>
        </p:nvCxnSpPr>
        <p:spPr bwMode="auto">
          <a:xfrm rot="5400000">
            <a:off x="5291136" y="242870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AutoShape 131"/>
          <p:cNvCxnSpPr>
            <a:cxnSpLocks noChangeShapeType="1"/>
            <a:stCxn id="130" idx="4"/>
          </p:cNvCxnSpPr>
          <p:nvPr/>
        </p:nvCxnSpPr>
        <p:spPr bwMode="auto">
          <a:xfrm rot="16200000" flipH="1">
            <a:off x="5308599" y="278906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AutoShape 132"/>
          <p:cNvSpPr>
            <a:spLocks noChangeArrowheads="1"/>
          </p:cNvSpPr>
          <p:nvPr/>
        </p:nvSpPr>
        <p:spPr bwMode="auto">
          <a:xfrm>
            <a:off x="5296693" y="2526335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1" name="AutoShape 133"/>
          <p:cNvCxnSpPr>
            <a:cxnSpLocks noChangeShapeType="1"/>
            <a:endCxn id="134" idx="2"/>
          </p:cNvCxnSpPr>
          <p:nvPr/>
        </p:nvCxnSpPr>
        <p:spPr bwMode="auto">
          <a:xfrm rot="16200000" flipH="1">
            <a:off x="4258468" y="2216772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AutoShape 134"/>
          <p:cNvCxnSpPr>
            <a:cxnSpLocks noChangeShapeType="1"/>
            <a:endCxn id="134" idx="0"/>
          </p:cNvCxnSpPr>
          <p:nvPr/>
        </p:nvCxnSpPr>
        <p:spPr bwMode="auto">
          <a:xfrm rot="5400000">
            <a:off x="4654549" y="242870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AutoShape 135"/>
          <p:cNvCxnSpPr>
            <a:cxnSpLocks noChangeShapeType="1"/>
            <a:stCxn id="134" idx="4"/>
          </p:cNvCxnSpPr>
          <p:nvPr/>
        </p:nvCxnSpPr>
        <p:spPr bwMode="auto">
          <a:xfrm rot="16200000" flipH="1">
            <a:off x="4672012" y="278906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" name="AutoShape 136"/>
          <p:cNvSpPr>
            <a:spLocks noChangeArrowheads="1"/>
          </p:cNvSpPr>
          <p:nvPr/>
        </p:nvSpPr>
        <p:spPr bwMode="auto">
          <a:xfrm>
            <a:off x="4660106" y="2526335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5" name="AutoShape 137"/>
          <p:cNvCxnSpPr>
            <a:cxnSpLocks noChangeShapeType="1"/>
            <a:endCxn id="138" idx="2"/>
          </p:cNvCxnSpPr>
          <p:nvPr/>
        </p:nvCxnSpPr>
        <p:spPr bwMode="auto">
          <a:xfrm rot="16200000" flipH="1">
            <a:off x="3315493" y="2827960"/>
            <a:ext cx="2889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AutoShape 138"/>
          <p:cNvCxnSpPr>
            <a:cxnSpLocks noChangeShapeType="1"/>
            <a:endCxn id="138" idx="0"/>
          </p:cNvCxnSpPr>
          <p:nvPr/>
        </p:nvCxnSpPr>
        <p:spPr bwMode="auto">
          <a:xfrm rot="5400000">
            <a:off x="4032250" y="3360566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AutoShape 139"/>
          <p:cNvCxnSpPr>
            <a:cxnSpLocks noChangeShapeType="1"/>
            <a:stCxn id="138" idx="4"/>
          </p:cNvCxnSpPr>
          <p:nvPr/>
        </p:nvCxnSpPr>
        <p:spPr bwMode="auto">
          <a:xfrm rot="16200000" flipH="1">
            <a:off x="4049713" y="3720928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AutoShape 140"/>
          <p:cNvSpPr>
            <a:spLocks noChangeArrowheads="1"/>
          </p:cNvSpPr>
          <p:nvPr/>
        </p:nvSpPr>
        <p:spPr bwMode="auto">
          <a:xfrm>
            <a:off x="4037806" y="3458197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9" name="AutoShape 141"/>
          <p:cNvCxnSpPr>
            <a:cxnSpLocks noChangeShapeType="1"/>
            <a:endCxn id="142" idx="2"/>
          </p:cNvCxnSpPr>
          <p:nvPr/>
        </p:nvCxnSpPr>
        <p:spPr bwMode="auto">
          <a:xfrm rot="16200000" flipH="1">
            <a:off x="2702718" y="2831135"/>
            <a:ext cx="287338" cy="114776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AutoShape 142"/>
          <p:cNvCxnSpPr>
            <a:cxnSpLocks noChangeShapeType="1"/>
            <a:endCxn id="142" idx="0"/>
          </p:cNvCxnSpPr>
          <p:nvPr/>
        </p:nvCxnSpPr>
        <p:spPr bwMode="auto">
          <a:xfrm rot="5400000">
            <a:off x="3414711" y="3358979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AutoShape 143"/>
          <p:cNvCxnSpPr>
            <a:cxnSpLocks noChangeShapeType="1"/>
            <a:stCxn id="142" idx="4"/>
          </p:cNvCxnSpPr>
          <p:nvPr/>
        </p:nvCxnSpPr>
        <p:spPr bwMode="auto">
          <a:xfrm rot="16200000" flipH="1">
            <a:off x="3432174" y="3719341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AutoShape 144"/>
          <p:cNvSpPr>
            <a:spLocks noChangeArrowheads="1"/>
          </p:cNvSpPr>
          <p:nvPr/>
        </p:nvSpPr>
        <p:spPr bwMode="auto">
          <a:xfrm>
            <a:off x="3420268" y="3456610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" name="AutoShape 145"/>
          <p:cNvCxnSpPr>
            <a:cxnSpLocks noChangeShapeType="1"/>
            <a:endCxn id="145" idx="0"/>
          </p:cNvCxnSpPr>
          <p:nvPr/>
        </p:nvCxnSpPr>
        <p:spPr bwMode="auto">
          <a:xfrm rot="5400000">
            <a:off x="2778124" y="3358979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AutoShape 146"/>
          <p:cNvCxnSpPr>
            <a:cxnSpLocks noChangeShapeType="1"/>
            <a:stCxn id="145" idx="4"/>
          </p:cNvCxnSpPr>
          <p:nvPr/>
        </p:nvCxnSpPr>
        <p:spPr bwMode="auto">
          <a:xfrm rot="16200000" flipH="1">
            <a:off x="2795587" y="3719341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" name="AutoShape 147"/>
          <p:cNvSpPr>
            <a:spLocks noChangeArrowheads="1"/>
          </p:cNvSpPr>
          <p:nvPr/>
        </p:nvSpPr>
        <p:spPr bwMode="auto">
          <a:xfrm>
            <a:off x="2783681" y="3456610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6" name="AutoShape 148"/>
          <p:cNvCxnSpPr>
            <a:cxnSpLocks noChangeShapeType="1"/>
            <a:endCxn id="145" idx="2"/>
          </p:cNvCxnSpPr>
          <p:nvPr/>
        </p:nvCxnSpPr>
        <p:spPr bwMode="auto">
          <a:xfrm rot="16200000" flipH="1">
            <a:off x="2080418" y="2845422"/>
            <a:ext cx="287338" cy="11191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AutoShape 149"/>
          <p:cNvCxnSpPr>
            <a:cxnSpLocks noChangeShapeType="1"/>
            <a:endCxn id="150" idx="2"/>
          </p:cNvCxnSpPr>
          <p:nvPr/>
        </p:nvCxnSpPr>
        <p:spPr bwMode="auto">
          <a:xfrm rot="16200000" flipH="1">
            <a:off x="5157786" y="2809704"/>
            <a:ext cx="290513" cy="11938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AutoShape 150"/>
          <p:cNvCxnSpPr>
            <a:cxnSpLocks noChangeShapeType="1"/>
            <a:endCxn id="150" idx="0"/>
          </p:cNvCxnSpPr>
          <p:nvPr/>
        </p:nvCxnSpPr>
        <p:spPr bwMode="auto">
          <a:xfrm rot="5400000">
            <a:off x="5894386" y="336215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AutoShape 151"/>
          <p:cNvCxnSpPr>
            <a:cxnSpLocks noChangeShapeType="1"/>
            <a:stCxn id="150" idx="4"/>
          </p:cNvCxnSpPr>
          <p:nvPr/>
        </p:nvCxnSpPr>
        <p:spPr bwMode="auto">
          <a:xfrm rot="16200000" flipH="1">
            <a:off x="5911849" y="372251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0" name="AutoShape 152"/>
          <p:cNvSpPr>
            <a:spLocks noChangeArrowheads="1"/>
          </p:cNvSpPr>
          <p:nvPr/>
        </p:nvSpPr>
        <p:spPr bwMode="auto">
          <a:xfrm>
            <a:off x="5899943" y="3459785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1" name="AutoShape 153"/>
          <p:cNvCxnSpPr>
            <a:cxnSpLocks noChangeShapeType="1"/>
            <a:endCxn id="154" idx="2"/>
          </p:cNvCxnSpPr>
          <p:nvPr/>
        </p:nvCxnSpPr>
        <p:spPr bwMode="auto">
          <a:xfrm rot="16200000" flipH="1">
            <a:off x="4545806" y="2813672"/>
            <a:ext cx="288925" cy="11842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AutoShape 154"/>
          <p:cNvCxnSpPr>
            <a:cxnSpLocks noChangeShapeType="1"/>
            <a:endCxn id="154" idx="0"/>
          </p:cNvCxnSpPr>
          <p:nvPr/>
        </p:nvCxnSpPr>
        <p:spPr bwMode="auto">
          <a:xfrm rot="5400000">
            <a:off x="5276850" y="3360566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AutoShape 155"/>
          <p:cNvCxnSpPr>
            <a:cxnSpLocks noChangeShapeType="1"/>
            <a:stCxn id="154" idx="4"/>
          </p:cNvCxnSpPr>
          <p:nvPr/>
        </p:nvCxnSpPr>
        <p:spPr bwMode="auto">
          <a:xfrm rot="16200000" flipH="1">
            <a:off x="5294313" y="3720928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AutoShape 156"/>
          <p:cNvSpPr>
            <a:spLocks noChangeArrowheads="1"/>
          </p:cNvSpPr>
          <p:nvPr/>
        </p:nvSpPr>
        <p:spPr bwMode="auto">
          <a:xfrm>
            <a:off x="5282406" y="3458197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5" name="AutoShape 157"/>
          <p:cNvCxnSpPr>
            <a:cxnSpLocks noChangeShapeType="1"/>
            <a:endCxn id="158" idx="2"/>
          </p:cNvCxnSpPr>
          <p:nvPr/>
        </p:nvCxnSpPr>
        <p:spPr bwMode="auto">
          <a:xfrm rot="16200000" flipH="1">
            <a:off x="3923505" y="2827960"/>
            <a:ext cx="2889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AutoShape 158"/>
          <p:cNvCxnSpPr>
            <a:cxnSpLocks noChangeShapeType="1"/>
            <a:endCxn id="158" idx="0"/>
          </p:cNvCxnSpPr>
          <p:nvPr/>
        </p:nvCxnSpPr>
        <p:spPr bwMode="auto">
          <a:xfrm rot="5400000">
            <a:off x="4640262" y="3360566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AutoShape 159"/>
          <p:cNvCxnSpPr>
            <a:cxnSpLocks noChangeShapeType="1"/>
            <a:stCxn id="158" idx="4"/>
          </p:cNvCxnSpPr>
          <p:nvPr/>
        </p:nvCxnSpPr>
        <p:spPr bwMode="auto">
          <a:xfrm rot="16200000" flipH="1">
            <a:off x="4657725" y="3720928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8" name="AutoShape 160"/>
          <p:cNvSpPr>
            <a:spLocks noChangeArrowheads="1"/>
          </p:cNvSpPr>
          <p:nvPr/>
        </p:nvSpPr>
        <p:spPr bwMode="auto">
          <a:xfrm>
            <a:off x="4645818" y="3458197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" name="Text Box 51"/>
          <p:cNvSpPr txBox="1">
            <a:spLocks noChangeArrowheads="1"/>
          </p:cNvSpPr>
          <p:nvPr/>
        </p:nvSpPr>
        <p:spPr bwMode="auto">
          <a:xfrm>
            <a:off x="219868" y="4451484"/>
            <a:ext cx="1031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Arial" charset="0"/>
              </a:rPr>
              <a:t>Stride </a:t>
            </a:r>
            <a:r>
              <a:rPr lang="en-US" sz="1800" b="1" dirty="0" smtClean="0">
                <a:latin typeface="Arial" charset="0"/>
              </a:rPr>
              <a:t>4</a:t>
            </a:r>
            <a:endParaRPr lang="en-US" sz="1800" b="1" dirty="0"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EE40EC-9973-4FC2-BBB5-9AE440CB8A2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Work Efficiency Considerations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19213"/>
            <a:ext cx="8301038" cy="5005387"/>
          </a:xfrm>
        </p:spPr>
        <p:txBody>
          <a:bodyPr/>
          <a:lstStyle/>
          <a:p>
            <a:pPr marL="457200" indent="-457200"/>
            <a:endParaRPr lang="en-US" sz="2400" i="1" smtClean="0"/>
          </a:p>
          <a:p>
            <a:pPr marL="457200" indent="-457200"/>
            <a:r>
              <a:rPr lang="en-US" sz="2400" smtClean="0"/>
              <a:t>The first-attempt Scan executes log(n) parallel iterations</a:t>
            </a:r>
          </a:p>
          <a:p>
            <a:pPr marL="974725" lvl="1" indent="-403225"/>
            <a:r>
              <a:rPr lang="en-US" sz="2000" smtClean="0"/>
              <a:t>The steps do (n-1), (n-2), (n-4),..(n- n/2) adds each</a:t>
            </a:r>
          </a:p>
          <a:p>
            <a:pPr marL="974725" lvl="1" indent="-403225"/>
            <a:r>
              <a:rPr lang="en-US" sz="2000" smtClean="0"/>
              <a:t>Total adds: n * log(n)  - (n-1) </a:t>
            </a:r>
            <a:r>
              <a:rPr lang="en-US" sz="2000" smtClean="0">
                <a:sym typeface="Wingdings" pitchFamily="2" charset="2"/>
              </a:rPr>
              <a:t> </a:t>
            </a:r>
            <a:r>
              <a:rPr lang="en-US" sz="2000" smtClean="0"/>
              <a:t>O(n*log(n)) work</a:t>
            </a:r>
          </a:p>
          <a:p>
            <a:pPr marL="974725" lvl="1" indent="-403225"/>
            <a:endParaRPr lang="en-US" sz="2000" smtClean="0"/>
          </a:p>
          <a:p>
            <a:pPr marL="457200" indent="-457200"/>
            <a:r>
              <a:rPr lang="en-US" sz="2400" smtClean="0"/>
              <a:t>This scan algorithm is not very work efficient</a:t>
            </a:r>
          </a:p>
          <a:p>
            <a:pPr marL="974725" lvl="1" indent="-403225"/>
            <a:r>
              <a:rPr lang="en-US" sz="2000" smtClean="0"/>
              <a:t>Sequential scan algorithm does </a:t>
            </a:r>
            <a:r>
              <a:rPr lang="en-US" sz="2000" i="1" smtClean="0"/>
              <a:t>n</a:t>
            </a:r>
            <a:r>
              <a:rPr lang="en-US" sz="2000" smtClean="0"/>
              <a:t> adds</a:t>
            </a:r>
          </a:p>
          <a:p>
            <a:pPr marL="974725" lvl="1" indent="-403225"/>
            <a:r>
              <a:rPr lang="en-US" sz="2000" smtClean="0"/>
              <a:t>A factor of log(n) hurts: 20x for 10^6 elements!</a:t>
            </a:r>
          </a:p>
          <a:p>
            <a:pPr marL="974725" lvl="1" indent="-403225"/>
            <a:endParaRPr lang="en-US" sz="2000" smtClean="0"/>
          </a:p>
          <a:p>
            <a:pPr marL="457200" indent="-457200"/>
            <a:r>
              <a:rPr lang="en-US" sz="2400" smtClean="0"/>
              <a:t>A parallel algorithm can be slow when execution resources are saturated due to low work efficiency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03FD31-6B60-46F8-91E8-42AE8A486E3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Improving Efficiency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sz="2400" smtClean="0"/>
              <a:t>A common parallel algorithm pattern:</a:t>
            </a:r>
          </a:p>
          <a:p>
            <a:pPr marL="457200" indent="-457200" algn="ctr">
              <a:buFontTx/>
              <a:buNone/>
            </a:pPr>
            <a:r>
              <a:rPr lang="en-US" sz="2400" i="1" smtClean="0"/>
              <a:t>Balanced Trees</a:t>
            </a:r>
          </a:p>
          <a:p>
            <a:pPr marL="974725" lvl="1" indent="-403225"/>
            <a:r>
              <a:rPr lang="en-US" sz="2000" smtClean="0"/>
              <a:t>Build a balanced binary tree on the input data and sweep it to and from the root</a:t>
            </a:r>
          </a:p>
          <a:p>
            <a:pPr marL="974725" lvl="1" indent="-403225"/>
            <a:r>
              <a:rPr lang="en-US" sz="2000" smtClean="0"/>
              <a:t>Tree is not an actual data structure, but a concept to determine what each thread does at each step</a:t>
            </a:r>
          </a:p>
          <a:p>
            <a:pPr marL="974725" lvl="1" indent="-403225"/>
            <a:endParaRPr lang="en-US" sz="2000" smtClean="0"/>
          </a:p>
          <a:p>
            <a:pPr marL="457200" indent="-457200"/>
            <a:r>
              <a:rPr lang="en-US" sz="2400" smtClean="0"/>
              <a:t>For scan:</a:t>
            </a:r>
          </a:p>
          <a:p>
            <a:pPr marL="974725" lvl="1" indent="-403225"/>
            <a:r>
              <a:rPr lang="en-US" sz="2000" smtClean="0"/>
              <a:t>Traverse down from leaves to root building partial sums at internal nodes in the tree</a:t>
            </a:r>
          </a:p>
          <a:p>
            <a:pPr marL="1431925" lvl="2" indent="-342900"/>
            <a:r>
              <a:rPr lang="en-US" sz="1800" smtClean="0"/>
              <a:t>Root holds sum of all leaves</a:t>
            </a:r>
          </a:p>
          <a:p>
            <a:pPr marL="974725" lvl="1" indent="-403225"/>
            <a:r>
              <a:rPr lang="en-US" sz="2000" smtClean="0"/>
              <a:t>Traverse back up the tree building the scan from the partial sums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52463" y="76200"/>
            <a:ext cx="8305800" cy="1143000"/>
          </a:xfrm>
        </p:spPr>
        <p:txBody>
          <a:bodyPr/>
          <a:lstStyle/>
          <a:p>
            <a:r>
              <a:rPr lang="en-US" smtClean="0"/>
              <a:t>Parallel Scan - Reduction Step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7A6340-E0BA-41F1-8B97-D4054A519BC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8472" idx="0"/>
          </p:cNvCxnSpPr>
          <p:nvPr/>
        </p:nvCxnSpPr>
        <p:spPr>
          <a:xfrm flipH="1">
            <a:off x="8229600" y="1600200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566988" y="2370138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6" name="Oval 15"/>
          <p:cNvSpPr/>
          <p:nvPr/>
        </p:nvSpPr>
        <p:spPr>
          <a:xfrm>
            <a:off x="4381500" y="416401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7" name="Oval 16"/>
          <p:cNvSpPr/>
          <p:nvPr/>
        </p:nvSpPr>
        <p:spPr>
          <a:xfrm>
            <a:off x="4395788" y="2378075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8" name="Oval 17"/>
          <p:cNvSpPr/>
          <p:nvPr/>
        </p:nvSpPr>
        <p:spPr>
          <a:xfrm>
            <a:off x="6224588" y="2378075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9" name="Oval 18"/>
          <p:cNvSpPr/>
          <p:nvPr/>
        </p:nvSpPr>
        <p:spPr>
          <a:xfrm>
            <a:off x="8053388" y="2370138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0" name="Oval 19"/>
          <p:cNvSpPr/>
          <p:nvPr/>
        </p:nvSpPr>
        <p:spPr>
          <a:xfrm>
            <a:off x="8024813" y="556895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1" name="Oval 20"/>
          <p:cNvSpPr/>
          <p:nvPr/>
        </p:nvSpPr>
        <p:spPr>
          <a:xfrm>
            <a:off x="8039100" y="415131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24" name="Straight Arrow Connector 23"/>
          <p:cNvCxnSpPr>
            <a:endCxn id="19" idx="1"/>
          </p:cNvCxnSpPr>
          <p:nvPr/>
        </p:nvCxnSpPr>
        <p:spPr>
          <a:xfrm>
            <a:off x="7329488" y="1760538"/>
            <a:ext cx="781050" cy="6651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36738" y="1714500"/>
            <a:ext cx="779462" cy="6651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57600" y="1754188"/>
            <a:ext cx="779463" cy="6651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8" idx="1"/>
          </p:cNvCxnSpPr>
          <p:nvPr/>
        </p:nvCxnSpPr>
        <p:spPr>
          <a:xfrm>
            <a:off x="5478463" y="1727200"/>
            <a:ext cx="803275" cy="708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6" name="Rectangle 27"/>
          <p:cNvSpPr>
            <a:spLocks noChangeArrowheads="1"/>
          </p:cNvSpPr>
          <p:nvPr/>
        </p:nvSpPr>
        <p:spPr bwMode="auto">
          <a:xfrm>
            <a:off x="1625600" y="1138238"/>
            <a:ext cx="4238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18457" name="Rectangle 28"/>
          <p:cNvSpPr>
            <a:spLocks noChangeArrowheads="1"/>
          </p:cNvSpPr>
          <p:nvPr/>
        </p:nvSpPr>
        <p:spPr bwMode="auto">
          <a:xfrm>
            <a:off x="4381500" y="1138238"/>
            <a:ext cx="423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18458" name="Rectangle 29"/>
          <p:cNvSpPr>
            <a:spLocks noChangeArrowheads="1"/>
          </p:cNvSpPr>
          <p:nvPr/>
        </p:nvSpPr>
        <p:spPr bwMode="auto">
          <a:xfrm>
            <a:off x="5275263" y="1138238"/>
            <a:ext cx="422275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18459" name="Rectangle 30"/>
          <p:cNvSpPr>
            <a:spLocks noChangeArrowheads="1"/>
          </p:cNvSpPr>
          <p:nvPr/>
        </p:nvSpPr>
        <p:spPr bwMode="auto">
          <a:xfrm>
            <a:off x="61896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18460" name="Rectangle 31"/>
          <p:cNvSpPr>
            <a:spLocks noChangeArrowheads="1"/>
          </p:cNvSpPr>
          <p:nvPr/>
        </p:nvSpPr>
        <p:spPr bwMode="auto">
          <a:xfrm>
            <a:off x="7104063" y="1133475"/>
            <a:ext cx="422275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18461" name="Rectangle 32"/>
          <p:cNvSpPr>
            <a:spLocks noChangeArrowheads="1"/>
          </p:cNvSpPr>
          <p:nvPr/>
        </p:nvSpPr>
        <p:spPr bwMode="auto">
          <a:xfrm>
            <a:off x="7989888" y="1138238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sp>
        <p:nvSpPr>
          <p:cNvPr id="18462" name="Rectangle 33"/>
          <p:cNvSpPr>
            <a:spLocks noChangeArrowheads="1"/>
          </p:cNvSpPr>
          <p:nvPr/>
        </p:nvSpPr>
        <p:spPr bwMode="auto">
          <a:xfrm>
            <a:off x="2489200" y="1138238"/>
            <a:ext cx="423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18463" name="Rectangle 34"/>
          <p:cNvSpPr>
            <a:spLocks noChangeArrowheads="1"/>
          </p:cNvSpPr>
          <p:nvPr/>
        </p:nvSpPr>
        <p:spPr bwMode="auto">
          <a:xfrm>
            <a:off x="3446463" y="1133475"/>
            <a:ext cx="422275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18464" name="Rectangle 35"/>
          <p:cNvSpPr>
            <a:spLocks noChangeArrowheads="1"/>
          </p:cNvSpPr>
          <p:nvPr/>
        </p:nvSpPr>
        <p:spPr bwMode="auto">
          <a:xfrm>
            <a:off x="2244725" y="2919413"/>
            <a:ext cx="947738" cy="460375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18465" name="Rectangle 36"/>
          <p:cNvSpPr>
            <a:spLocks noChangeArrowheads="1"/>
          </p:cNvSpPr>
          <p:nvPr/>
        </p:nvSpPr>
        <p:spPr bwMode="auto">
          <a:xfrm>
            <a:off x="4137025" y="2922588"/>
            <a:ext cx="947738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2..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18466" name="Rectangle 37"/>
          <p:cNvSpPr>
            <a:spLocks noChangeArrowheads="1"/>
          </p:cNvSpPr>
          <p:nvPr/>
        </p:nvSpPr>
        <p:spPr bwMode="auto">
          <a:xfrm>
            <a:off x="5943600" y="2936875"/>
            <a:ext cx="947738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18467" name="Rectangle 38"/>
          <p:cNvSpPr>
            <a:spLocks noChangeArrowheads="1"/>
          </p:cNvSpPr>
          <p:nvPr/>
        </p:nvSpPr>
        <p:spPr bwMode="auto">
          <a:xfrm>
            <a:off x="7772400" y="2968625"/>
            <a:ext cx="947738" cy="4619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6..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719388" y="3657600"/>
            <a:ext cx="1684337" cy="6842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415088" y="3657600"/>
            <a:ext cx="1641475" cy="6842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70" name="Rectangle 45"/>
          <p:cNvSpPr>
            <a:spLocks noChangeArrowheads="1"/>
          </p:cNvSpPr>
          <p:nvPr/>
        </p:nvSpPr>
        <p:spPr bwMode="auto">
          <a:xfrm>
            <a:off x="4119563" y="4924425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18471" name="Rectangle 46"/>
          <p:cNvSpPr>
            <a:spLocks noChangeArrowheads="1"/>
          </p:cNvSpPr>
          <p:nvPr/>
        </p:nvSpPr>
        <p:spPr bwMode="auto">
          <a:xfrm>
            <a:off x="7756525" y="4811713"/>
            <a:ext cx="946150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sp>
        <p:nvSpPr>
          <p:cNvPr id="18472" name="Rectangle 47"/>
          <p:cNvSpPr>
            <a:spLocks noChangeArrowheads="1"/>
          </p:cNvSpPr>
          <p:nvPr/>
        </p:nvSpPr>
        <p:spPr bwMode="auto">
          <a:xfrm>
            <a:off x="7756525" y="6172200"/>
            <a:ext cx="946150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cxnSp>
        <p:nvCxnSpPr>
          <p:cNvPr id="49" name="Straight Arrow Connector 48"/>
          <p:cNvCxnSpPr>
            <a:endCxn id="20" idx="2"/>
          </p:cNvCxnSpPr>
          <p:nvPr/>
        </p:nvCxnSpPr>
        <p:spPr>
          <a:xfrm>
            <a:off x="4564063" y="5391150"/>
            <a:ext cx="3460750" cy="368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74" name="TextBox 54"/>
          <p:cNvSpPr txBox="1">
            <a:spLocks noChangeArrowheads="1"/>
          </p:cNvSpPr>
          <p:nvPr/>
        </p:nvSpPr>
        <p:spPr bwMode="auto">
          <a:xfrm>
            <a:off x="533400" y="2919413"/>
            <a:ext cx="990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Time</a:t>
            </a:r>
          </a:p>
        </p:txBody>
      </p:sp>
      <p:sp>
        <p:nvSpPr>
          <p:cNvPr id="56" name="Down Arrow 55"/>
          <p:cNvSpPr/>
          <p:nvPr/>
        </p:nvSpPr>
        <p:spPr>
          <a:xfrm>
            <a:off x="733425" y="3638550"/>
            <a:ext cx="381000" cy="720725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476" name="TextBox 56"/>
          <p:cNvSpPr txBox="1">
            <a:spLocks noChangeArrowheads="1"/>
          </p:cNvSpPr>
          <p:nvPr/>
        </p:nvSpPr>
        <p:spPr bwMode="auto">
          <a:xfrm>
            <a:off x="4762500" y="5961063"/>
            <a:ext cx="26654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In place calculation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381500" y="6421438"/>
            <a:ext cx="3338513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Final value after reduce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Inclusive Post Scan Step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57CBA0-69E0-48B7-8DBB-B37F3E990F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181975" y="1622425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210300" y="237966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9470" name="Rectangle 27"/>
          <p:cNvSpPr>
            <a:spLocks noChangeArrowheads="1"/>
          </p:cNvSpPr>
          <p:nvPr/>
        </p:nvSpPr>
        <p:spPr bwMode="auto">
          <a:xfrm>
            <a:off x="1625600" y="1138238"/>
            <a:ext cx="4238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19471" name="Rectangle 29"/>
          <p:cNvSpPr>
            <a:spLocks noChangeArrowheads="1"/>
          </p:cNvSpPr>
          <p:nvPr/>
        </p:nvSpPr>
        <p:spPr bwMode="auto">
          <a:xfrm>
            <a:off x="5275263" y="1138238"/>
            <a:ext cx="422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19472" name="Rectangle 31"/>
          <p:cNvSpPr>
            <a:spLocks noChangeArrowheads="1"/>
          </p:cNvSpPr>
          <p:nvPr/>
        </p:nvSpPr>
        <p:spPr bwMode="auto">
          <a:xfrm>
            <a:off x="71040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19473" name="Rectangle 34"/>
          <p:cNvSpPr>
            <a:spLocks noChangeArrowheads="1"/>
          </p:cNvSpPr>
          <p:nvPr/>
        </p:nvSpPr>
        <p:spPr bwMode="auto">
          <a:xfrm>
            <a:off x="34464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19474" name="Rectangle 35"/>
          <p:cNvSpPr>
            <a:spLocks noChangeArrowheads="1"/>
          </p:cNvSpPr>
          <p:nvPr/>
        </p:nvSpPr>
        <p:spPr bwMode="auto">
          <a:xfrm>
            <a:off x="22447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19475" name="Rectangle 37"/>
          <p:cNvSpPr>
            <a:spLocks noChangeArrowheads="1"/>
          </p:cNvSpPr>
          <p:nvPr/>
        </p:nvSpPr>
        <p:spPr bwMode="auto">
          <a:xfrm>
            <a:off x="5907088" y="1160463"/>
            <a:ext cx="947737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19476" name="Rectangle 45"/>
          <p:cNvSpPr>
            <a:spLocks noChangeArrowheads="1"/>
          </p:cNvSpPr>
          <p:nvPr/>
        </p:nvSpPr>
        <p:spPr bwMode="auto">
          <a:xfrm>
            <a:off x="40481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19477" name="Rectangle 47"/>
          <p:cNvSpPr>
            <a:spLocks noChangeArrowheads="1"/>
          </p:cNvSpPr>
          <p:nvPr/>
        </p:nvSpPr>
        <p:spPr bwMode="auto">
          <a:xfrm>
            <a:off x="7635875" y="1160463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cxnSp>
        <p:nvCxnSpPr>
          <p:cNvPr id="42" name="Straight Arrow Connector 41"/>
          <p:cNvCxnSpPr>
            <a:endCxn id="17" idx="1"/>
          </p:cNvCxnSpPr>
          <p:nvPr/>
        </p:nvCxnSpPr>
        <p:spPr>
          <a:xfrm>
            <a:off x="4572000" y="1804988"/>
            <a:ext cx="1693863" cy="6302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9" name="Rectangle 43"/>
          <p:cNvSpPr>
            <a:spLocks noChangeArrowheads="1"/>
          </p:cNvSpPr>
          <p:nvPr/>
        </p:nvSpPr>
        <p:spPr bwMode="auto">
          <a:xfrm>
            <a:off x="5907088" y="2928938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19480" name="TextBox 5"/>
          <p:cNvSpPr txBox="1">
            <a:spLocks noChangeArrowheads="1"/>
          </p:cNvSpPr>
          <p:nvPr/>
        </p:nvSpPr>
        <p:spPr bwMode="auto">
          <a:xfrm>
            <a:off x="4048125" y="3937000"/>
            <a:ext cx="4714875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/>
              <a:t>Move (add) a critical value  to a central location where it is needed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4DC910-3AFE-41AE-868E-D31D1223A9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07E7639-4513-4BE4-850C-3ED4B22042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A5147B-00C4-49D8-AC68-A906B51F4CD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44366</TotalTime>
  <Words>2039</Words>
  <Application>Microsoft Macintosh PowerPoint</Application>
  <PresentationFormat>On-screen Show (4:3)</PresentationFormat>
  <Paragraphs>612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CS/EE 217 GPU Architecture and Parallel Programming  Lecture 12 Parallel Computation Patterns – Parallel Prefix Sum (Scan) Part-2 </vt:lpstr>
      <vt:lpstr>Recall: a Slightly Better Parallel Inclusive Scan Algorithm</vt:lpstr>
      <vt:lpstr>A Slightly Better Parallel Scan Algorithm</vt:lpstr>
      <vt:lpstr>A Slightly Better Parallel Scan Algorithm</vt:lpstr>
      <vt:lpstr>A Slightly Better Parallel Scan Algorithm</vt:lpstr>
      <vt:lpstr>Work Efficiency Considerations</vt:lpstr>
      <vt:lpstr>Improving Efficiency</vt:lpstr>
      <vt:lpstr>Parallel Scan - Reduction Step</vt:lpstr>
      <vt:lpstr>Inclusive Post Scan Step</vt:lpstr>
      <vt:lpstr>Inclusive Post Scan Step</vt:lpstr>
      <vt:lpstr>Putting it Together</vt:lpstr>
      <vt:lpstr>Reduction Step Kernel Code</vt:lpstr>
      <vt:lpstr>Putting it together</vt:lpstr>
      <vt:lpstr>Post Scan Step </vt:lpstr>
      <vt:lpstr>Work Analysis</vt:lpstr>
      <vt:lpstr>Some Tradeoffs</vt:lpstr>
      <vt:lpstr>(Exclusive) Prefix-Sum (Scan) Definition</vt:lpstr>
      <vt:lpstr>Why Exclusive Scan</vt:lpstr>
      <vt:lpstr>Simple exclusive scan kernel</vt:lpstr>
      <vt:lpstr>Alternative (read Harris Article)</vt:lpstr>
      <vt:lpstr>An Exclusive Post Scan Step (Add-move Operation)</vt:lpstr>
      <vt:lpstr>Exclusive Post Scan Step</vt:lpstr>
      <vt:lpstr>Exclusive Scan Example – Reduction Step</vt:lpstr>
      <vt:lpstr>Reduction Step (cont.)</vt:lpstr>
      <vt:lpstr>Reduction Step (cont.)</vt:lpstr>
      <vt:lpstr>Reduction Step (cont.)</vt:lpstr>
      <vt:lpstr>Zero the Last Element</vt:lpstr>
      <vt:lpstr>Post Scan Step from Partial Sums </vt:lpstr>
      <vt:lpstr>Post Scan Step from Partial Sums (cont.)</vt:lpstr>
      <vt:lpstr>Post Scan From Partial Sums (cont.)</vt:lpstr>
      <vt:lpstr>Post Scan Step From Partial Sums (cont.)</vt:lpstr>
      <vt:lpstr>Work Analysis</vt:lpstr>
      <vt:lpstr>Working on Arbitrary Length Input</vt:lpstr>
      <vt:lpstr>Overall Flow of Complete Scan</vt:lpstr>
      <vt:lpstr>Any More Questions? Read Chapter 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hwu</dc:creator>
  <cp:lastModifiedBy>Nael Abu-Ghazaleh</cp:lastModifiedBy>
  <cp:revision>289</cp:revision>
  <dcterms:created xsi:type="dcterms:W3CDTF">1601-01-01T00:00:00Z</dcterms:created>
  <dcterms:modified xsi:type="dcterms:W3CDTF">2015-10-21T15:13:49Z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