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467" r:id="rId6"/>
    <p:sldId id="561" r:id="rId7"/>
    <p:sldId id="563" r:id="rId8"/>
    <p:sldId id="580" r:id="rId9"/>
    <p:sldId id="564" r:id="rId10"/>
    <p:sldId id="562" r:id="rId11"/>
    <p:sldId id="565" r:id="rId12"/>
    <p:sldId id="587" r:id="rId13"/>
    <p:sldId id="582" r:id="rId14"/>
    <p:sldId id="583" r:id="rId15"/>
    <p:sldId id="584" r:id="rId16"/>
    <p:sldId id="585" r:id="rId17"/>
    <p:sldId id="594" r:id="rId18"/>
    <p:sldId id="595" r:id="rId19"/>
    <p:sldId id="586" r:id="rId20"/>
    <p:sldId id="588" r:id="rId21"/>
    <p:sldId id="589" r:id="rId22"/>
    <p:sldId id="593" r:id="rId23"/>
    <p:sldId id="590" r:id="rId24"/>
    <p:sldId id="591" r:id="rId25"/>
    <p:sldId id="592" r:id="rId26"/>
    <p:sldId id="581" r:id="rId27"/>
  </p:sldIdLst>
  <p:sldSz cx="9144000" cy="6858000" type="screen4x3"/>
  <p:notesSz cx="7023100" cy="9269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4852" autoAdjust="0"/>
  </p:normalViewPr>
  <p:slideViewPr>
    <p:cSldViewPr>
      <p:cViewPr>
        <p:scale>
          <a:sx n="68" d="100"/>
          <a:sy n="68" d="100"/>
        </p:scale>
        <p:origin x="-3568" y="-17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05863"/>
            <a:ext cx="30432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5" tIns="46548" rIns="93095" bIns="4654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Palatino" pitchFamily="18" charset="0"/>
                <a:cs typeface="+mn-cs"/>
              </a:defRPr>
            </a:lvl1pPr>
          </a:lstStyle>
          <a:p>
            <a:pPr>
              <a:defRPr/>
            </a:pPr>
            <a:fld id="{641EFC71-73CB-4B3B-AAF7-90FFDB1AC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87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03725"/>
            <a:ext cx="5619750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04275"/>
            <a:ext cx="30432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CB7BA82-E42C-4DB2-84D5-EA9D3935F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11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A054-D945-4365-8776-8681CB2A3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6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06DBD-2996-4462-9BC1-1F23D14D2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1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8BB8F-6E15-4ABB-9C05-2BC1DF47D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8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E3D6-BAAE-455E-95F8-3A51D8CBB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31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B244A-E6FC-432F-AD9E-61DEBF39A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2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AA923-ECEA-47D1-BB86-55FDED63E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2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156E1-1549-4A1D-845D-E44E5369E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8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B0E5F-833A-485A-9738-F374F19A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0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823F5-59B3-4D7B-8EE8-014F37D5A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8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8D5AA-079A-42DE-B3A0-97F1D821B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9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9AA7D-D48B-44E8-A748-3AF761B90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8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6C3C0-18F6-4BFD-AAF8-07F0F47DB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6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B6A98-8371-45F9-83D1-31AAFD1B0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5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Palatino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 David Kirk/NVIDIA and Wen-mei W. Hwu  ECE408/CS483/ECE498al, University of Illinois, 2007-2012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AAC338-E54F-4A18-96AA-A1F129EEC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pload.wikimedia.org/wikipedia/commons/8/81/Prefix_sum_16.svg" TargetMode="External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dirty="0">
                <a:cs typeface="Times New Roman" pitchFamily="18" charset="0"/>
              </a:rPr>
              <a:t>© David Kirk/NVIDIA and Wen-</a:t>
            </a:r>
            <a:r>
              <a:rPr lang="en-US" sz="1200" dirty="0" err="1">
                <a:cs typeface="Times New Roman" pitchFamily="18" charset="0"/>
              </a:rPr>
              <a:t>mei</a:t>
            </a:r>
            <a:r>
              <a:rPr lang="en-US" sz="1200" dirty="0">
                <a:cs typeface="Times New Roman" pitchFamily="18" charset="0"/>
              </a:rPr>
              <a:t> W. </a:t>
            </a:r>
            <a:r>
              <a:rPr lang="en-US" sz="1200" dirty="0" err="1" smtClean="0">
                <a:cs typeface="Times New Roman" pitchFamily="18" charset="0"/>
              </a:rPr>
              <a:t>Hwu</a:t>
            </a:r>
            <a:r>
              <a:rPr lang="en-US" sz="1200" dirty="0" smtClean="0">
                <a:cs typeface="Times New Roman" pitchFamily="18" charset="0"/>
              </a:rPr>
              <a:t>, </a:t>
            </a:r>
            <a:r>
              <a:rPr lang="en-US" sz="1200" dirty="0">
                <a:cs typeface="Times New Roman" pitchFamily="18" charset="0"/>
              </a:rPr>
              <a:t>University of Illinois, 2007-2012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7A9D50-901F-489A-BB1C-F40E4D937229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304800"/>
            <a:ext cx="8839200" cy="5791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  <a:ea typeface="Gulim" pitchFamily="34" charset="-127"/>
              </a:rPr>
              <a:t>CS/EE 217 GPU Architecture and Parallel Programming</a:t>
            </a:r>
            <a:br>
              <a:rPr lang="en-US" sz="2800" dirty="0" smtClean="0">
                <a:latin typeface="Arial" charset="0"/>
                <a:ea typeface="Gulim" pitchFamily="34" charset="-127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Arial" charset="0"/>
                <a:cs typeface="Arial" charset="0"/>
              </a:rPr>
              <a:t>Lecture </a:t>
            </a:r>
            <a:r>
              <a:rPr lang="en-US" sz="3600" dirty="0" smtClean="0">
                <a:latin typeface="Arial" charset="0"/>
                <a:cs typeface="Arial" charset="0"/>
              </a:rPr>
              <a:t>11</a:t>
            </a:r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en-US" dirty="0" smtClean="0">
                <a:latin typeface="Arial" charset="0"/>
                <a:cs typeface="Arial" charset="0"/>
              </a:rPr>
              <a:t>Parallel Computation Patterns – Parallel Prefix Sum (Scan)</a:t>
            </a:r>
            <a:r>
              <a:rPr lang="en-US" sz="4400" dirty="0" smtClean="0">
                <a:latin typeface="Arial" charset="0"/>
                <a:cs typeface="Arial" charset="0"/>
              </a:rPr>
              <a:t/>
            </a:r>
            <a:br>
              <a:rPr lang="en-US" sz="4400" dirty="0" smtClean="0">
                <a:latin typeface="Arial" charset="0"/>
                <a:cs typeface="Arial" charset="0"/>
              </a:rPr>
            </a:br>
            <a:endParaRPr lang="en-US" sz="4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A61F44-28E9-41AE-ACB7-F386E82476F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1143000"/>
          </a:xfrm>
        </p:spPr>
        <p:txBody>
          <a:bodyPr/>
          <a:lstStyle/>
          <a:p>
            <a:r>
              <a:rPr lang="en-US" sz="3600" smtClean="0"/>
              <a:t>A Slightly Better Parallel Inclusive Scan Algorithm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6340475" y="1736725"/>
            <a:ext cx="28035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1800">
                <a:latin typeface="Arial" charset="0"/>
              </a:rPr>
              <a:t>Read input from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device memory to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shared memory</a:t>
            </a:r>
            <a:br>
              <a:rPr lang="en-US" sz="1800">
                <a:latin typeface="Arial" charset="0"/>
              </a:rPr>
            </a:br>
            <a:endParaRPr lang="en-US" sz="1800">
              <a:latin typeface="Arial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625475" y="3338513"/>
            <a:ext cx="56292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Each thread reads one value from the input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array in device memory into shared memory array T0.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Thread 0 writes 0 into shared memory array.</a:t>
            </a:r>
          </a:p>
        </p:txBody>
      </p:sp>
      <p:graphicFrame>
        <p:nvGraphicFramePr>
          <p:cNvPr id="37484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388539"/>
              </p:ext>
            </p:extLst>
          </p:nvPr>
        </p:nvGraphicFramePr>
        <p:xfrm>
          <a:off x="688975" y="1828800"/>
          <a:ext cx="5475288" cy="457200"/>
        </p:xfrm>
        <a:graphic>
          <a:graphicData uri="http://schemas.openxmlformats.org/drawingml/2006/table">
            <a:tbl>
              <a:tblPr/>
              <a:tblGrid>
                <a:gridCol w="608013"/>
                <a:gridCol w="608012"/>
                <a:gridCol w="609600"/>
                <a:gridCol w="608013"/>
                <a:gridCol w="608012"/>
                <a:gridCol w="608013"/>
                <a:gridCol w="609600"/>
                <a:gridCol w="608012"/>
                <a:gridCol w="608013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9714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154C29-AF75-49E2-A10E-F6F4AC77084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cxnSp>
        <p:nvCxnSpPr>
          <p:cNvPr id="12292" name="AutoShape 2"/>
          <p:cNvCxnSpPr>
            <a:cxnSpLocks noChangeShapeType="1"/>
            <a:endCxn id="12295" idx="2"/>
          </p:cNvCxnSpPr>
          <p:nvPr/>
        </p:nvCxnSpPr>
        <p:spPr bwMode="auto">
          <a:xfrm rot="16200000" flipH="1">
            <a:off x="36337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3" name="AutoShape 3"/>
          <p:cNvCxnSpPr>
            <a:cxnSpLocks noChangeShapeType="1"/>
            <a:endCxn id="12295" idx="0"/>
          </p:cNvCxnSpPr>
          <p:nvPr/>
        </p:nvCxnSpPr>
        <p:spPr bwMode="auto">
          <a:xfrm rot="5400000">
            <a:off x="40298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4" name="AutoShape 4"/>
          <p:cNvCxnSpPr>
            <a:cxnSpLocks noChangeShapeType="1"/>
            <a:stCxn id="12295" idx="4"/>
          </p:cNvCxnSpPr>
          <p:nvPr/>
        </p:nvCxnSpPr>
        <p:spPr bwMode="auto">
          <a:xfrm rot="16200000" flipH="1">
            <a:off x="40473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40354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6" name="AutoShape 6"/>
          <p:cNvCxnSpPr>
            <a:cxnSpLocks noChangeShapeType="1"/>
            <a:endCxn id="12298" idx="2"/>
          </p:cNvCxnSpPr>
          <p:nvPr/>
        </p:nvCxnSpPr>
        <p:spPr bwMode="auto">
          <a:xfrm rot="16200000" flipH="1">
            <a:off x="3016250" y="1501775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7" name="AutoShape 8"/>
          <p:cNvCxnSpPr>
            <a:cxnSpLocks noChangeShapeType="1"/>
            <a:stCxn id="12298" idx="4"/>
          </p:cNvCxnSpPr>
          <p:nvPr/>
        </p:nvCxnSpPr>
        <p:spPr bwMode="auto">
          <a:xfrm rot="16200000" flipH="1">
            <a:off x="3429794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8" name="AutoShape 9"/>
          <p:cNvSpPr>
            <a:spLocks noChangeArrowheads="1"/>
          </p:cNvSpPr>
          <p:nvPr/>
        </p:nvSpPr>
        <p:spPr bwMode="auto">
          <a:xfrm>
            <a:off x="3417888" y="181133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299" name="AutoShape 10"/>
          <p:cNvCxnSpPr>
            <a:cxnSpLocks noChangeShapeType="1"/>
            <a:endCxn id="12301" idx="2"/>
          </p:cNvCxnSpPr>
          <p:nvPr/>
        </p:nvCxnSpPr>
        <p:spPr bwMode="auto">
          <a:xfrm rot="16200000" flipH="1">
            <a:off x="2379663" y="1501775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00" name="AutoShape 12"/>
          <p:cNvCxnSpPr>
            <a:cxnSpLocks noChangeShapeType="1"/>
            <a:stCxn id="12301" idx="4"/>
          </p:cNvCxnSpPr>
          <p:nvPr/>
        </p:nvCxnSpPr>
        <p:spPr bwMode="auto">
          <a:xfrm rot="16200000" flipH="1">
            <a:off x="2793206" y="20740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2781300" y="181133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305800" cy="1143000"/>
          </a:xfrm>
        </p:spPr>
        <p:txBody>
          <a:bodyPr/>
          <a:lstStyle/>
          <a:p>
            <a:r>
              <a:rPr lang="en-US" sz="3600" smtClean="0"/>
              <a:t>A Slightly Better Parallel Scan Algorithm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354763" y="1065213"/>
            <a:ext cx="2803525" cy="366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endParaRPr lang="en-US" sz="180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>
                <a:latin typeface="Arial" charset="0"/>
              </a:rPr>
              <a:t>(previous slide)</a:t>
            </a:r>
          </a:p>
          <a:p>
            <a:pPr eaLnBrk="1" hangingPunct="1">
              <a:buFontTx/>
              <a:buAutoNum type="arabicPeriod"/>
            </a:pPr>
            <a:endParaRPr lang="en-US" sz="180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>
                <a:latin typeface="Arial" charset="0"/>
              </a:rPr>
              <a:t>Iterate log(n)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times: Threads </a:t>
            </a:r>
            <a:r>
              <a:rPr lang="en-US" sz="1800" i="1">
                <a:latin typeface="Arial" charset="0"/>
              </a:rPr>
              <a:t>stride </a:t>
            </a:r>
            <a:r>
              <a:rPr lang="en-US" sz="1800">
                <a:latin typeface="Arial" charset="0"/>
              </a:rPr>
              <a:t>to </a:t>
            </a:r>
            <a:r>
              <a:rPr lang="en-US" sz="1800" i="1">
                <a:latin typeface="Arial" charset="0"/>
              </a:rPr>
              <a:t>n: </a:t>
            </a:r>
            <a:r>
              <a:rPr lang="en-US" sz="1800">
                <a:latin typeface="Arial" charset="0"/>
              </a:rPr>
              <a:t>Add pairs of elements s</a:t>
            </a:r>
            <a:r>
              <a:rPr lang="en-US" sz="1800" i="1">
                <a:latin typeface="Arial" charset="0"/>
              </a:rPr>
              <a:t>tride</a:t>
            </a:r>
            <a:r>
              <a:rPr lang="en-US" sz="1800">
                <a:latin typeface="Arial" charset="0"/>
              </a:rPr>
              <a:t> elements apart. Double 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at each iteration. (note must double buffer shared mem arrays) </a:t>
            </a:r>
            <a:br>
              <a:rPr lang="en-US" sz="1800">
                <a:latin typeface="Arial" charset="0"/>
              </a:rPr>
            </a:br>
            <a:endParaRPr lang="en-US" sz="1800">
              <a:latin typeface="Arial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981200" y="5410200"/>
            <a:ext cx="5811838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>
                <a:latin typeface="Arial" charset="0"/>
              </a:rPr>
              <a:t> Active threads: 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to 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-1 (</a:t>
            </a:r>
            <a:r>
              <a:rPr lang="en-US" sz="1800" i="1">
                <a:latin typeface="Arial" charset="0"/>
              </a:rPr>
              <a:t>n</a:t>
            </a:r>
            <a:r>
              <a:rPr lang="en-US" sz="1800">
                <a:latin typeface="Arial" charset="0"/>
              </a:rPr>
              <a:t>-</a:t>
            </a:r>
            <a:r>
              <a:rPr lang="en-US" sz="1800" i="1">
                <a:latin typeface="Arial" charset="0"/>
              </a:rPr>
              <a:t>stride</a:t>
            </a:r>
            <a:r>
              <a:rPr lang="en-US" sz="1800">
                <a:latin typeface="Arial" charset="0"/>
              </a:rPr>
              <a:t> threads)</a:t>
            </a:r>
          </a:p>
          <a:p>
            <a:pPr eaLnBrk="1" hangingPunct="1">
              <a:buFontTx/>
              <a:buChar char="•"/>
            </a:pPr>
            <a:r>
              <a:rPr lang="en-US" sz="1800">
                <a:latin typeface="Arial" charset="0"/>
              </a:rPr>
              <a:t> Thread </a:t>
            </a:r>
            <a:r>
              <a:rPr lang="en-US" sz="1800" i="1">
                <a:latin typeface="Arial" charset="0"/>
              </a:rPr>
              <a:t>j</a:t>
            </a:r>
            <a:r>
              <a:rPr lang="en-US" sz="1800">
                <a:latin typeface="Arial" charset="0"/>
              </a:rPr>
              <a:t> adds elements </a:t>
            </a:r>
            <a:r>
              <a:rPr lang="en-US" sz="1800" i="1">
                <a:latin typeface="Arial" charset="0"/>
              </a:rPr>
              <a:t>j</a:t>
            </a:r>
            <a:r>
              <a:rPr lang="en-US" sz="1800">
                <a:latin typeface="Arial" charset="0"/>
              </a:rPr>
              <a:t> and </a:t>
            </a:r>
            <a:r>
              <a:rPr lang="en-US" sz="1800" i="1">
                <a:latin typeface="Arial" charset="0"/>
              </a:rPr>
              <a:t>j-stride</a:t>
            </a:r>
            <a:r>
              <a:rPr lang="en-US" sz="1800">
                <a:latin typeface="Arial" charset="0"/>
              </a:rPr>
              <a:t> from T0 and writes result into shared memory buffer T1 (ping-pong)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57200" y="55626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#1</a:t>
            </a:r>
          </a:p>
          <a:p>
            <a:pPr algn="ctr" eaLnBrk="1" hangingPunct="1"/>
            <a:r>
              <a:rPr lang="en-US" sz="1800">
                <a:latin typeface="Arial" charset="0"/>
              </a:rPr>
              <a:t>Stride = 1</a:t>
            </a:r>
          </a:p>
        </p:txBody>
      </p:sp>
      <p:graphicFrame>
        <p:nvGraphicFramePr>
          <p:cNvPr id="375826" name="Group 18"/>
          <p:cNvGraphicFramePr>
            <a:graphicFrameLocks noGrp="1"/>
          </p:cNvGraphicFramePr>
          <p:nvPr/>
        </p:nvGraphicFramePr>
        <p:xfrm>
          <a:off x="744538" y="2162175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1673225" y="1616075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212725" y="17351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graphicFrame>
        <p:nvGraphicFramePr>
          <p:cNvPr id="375879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167230"/>
              </p:ext>
            </p:extLst>
          </p:nvPr>
        </p:nvGraphicFramePr>
        <p:xfrm>
          <a:off x="731838" y="117633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352" name="AutoShape 95"/>
          <p:cNvCxnSpPr>
            <a:cxnSpLocks noChangeShapeType="1"/>
            <a:endCxn id="12354" idx="2"/>
          </p:cNvCxnSpPr>
          <p:nvPr/>
        </p:nvCxnSpPr>
        <p:spPr bwMode="auto">
          <a:xfrm rot="16200000" flipH="1">
            <a:off x="1762125" y="1500188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3" name="AutoShape 97"/>
          <p:cNvCxnSpPr>
            <a:cxnSpLocks noChangeShapeType="1"/>
            <a:stCxn id="12354" idx="4"/>
          </p:cNvCxnSpPr>
          <p:nvPr/>
        </p:nvCxnSpPr>
        <p:spPr bwMode="auto">
          <a:xfrm rot="16200000" flipH="1">
            <a:off x="2175670" y="2072481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4" name="AutoShape 98"/>
          <p:cNvSpPr>
            <a:spLocks noChangeArrowheads="1"/>
          </p:cNvSpPr>
          <p:nvPr/>
        </p:nvSpPr>
        <p:spPr bwMode="auto">
          <a:xfrm>
            <a:off x="2163763" y="180975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5" name="AutoShape 99"/>
          <p:cNvCxnSpPr>
            <a:cxnSpLocks noChangeShapeType="1"/>
            <a:endCxn id="12358" idx="2"/>
          </p:cNvCxnSpPr>
          <p:nvPr/>
        </p:nvCxnSpPr>
        <p:spPr bwMode="auto">
          <a:xfrm rot="16200000" flipH="1">
            <a:off x="5495925" y="1504950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6" name="AutoShape 100"/>
          <p:cNvCxnSpPr>
            <a:cxnSpLocks noChangeShapeType="1"/>
            <a:endCxn id="12358" idx="0"/>
          </p:cNvCxnSpPr>
          <p:nvPr/>
        </p:nvCxnSpPr>
        <p:spPr bwMode="auto">
          <a:xfrm rot="5400000">
            <a:off x="5892006" y="17168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57" name="AutoShape 101"/>
          <p:cNvCxnSpPr>
            <a:cxnSpLocks noChangeShapeType="1"/>
            <a:stCxn id="12358" idx="4"/>
          </p:cNvCxnSpPr>
          <p:nvPr/>
        </p:nvCxnSpPr>
        <p:spPr bwMode="auto">
          <a:xfrm rot="16200000" flipH="1">
            <a:off x="5909469" y="20772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58" name="AutoShape 102"/>
          <p:cNvSpPr>
            <a:spLocks noChangeArrowheads="1"/>
          </p:cNvSpPr>
          <p:nvPr/>
        </p:nvSpPr>
        <p:spPr bwMode="auto">
          <a:xfrm>
            <a:off x="5897563" y="18145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59" name="AutoShape 103"/>
          <p:cNvCxnSpPr>
            <a:cxnSpLocks noChangeShapeType="1"/>
            <a:endCxn id="12362" idx="2"/>
          </p:cNvCxnSpPr>
          <p:nvPr/>
        </p:nvCxnSpPr>
        <p:spPr bwMode="auto">
          <a:xfrm rot="16200000" flipH="1">
            <a:off x="4878388" y="15033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0" name="AutoShape 104"/>
          <p:cNvCxnSpPr>
            <a:cxnSpLocks noChangeShapeType="1"/>
            <a:endCxn id="12362" idx="0"/>
          </p:cNvCxnSpPr>
          <p:nvPr/>
        </p:nvCxnSpPr>
        <p:spPr bwMode="auto">
          <a:xfrm rot="5400000">
            <a:off x="5274469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1" name="AutoShape 105"/>
          <p:cNvCxnSpPr>
            <a:cxnSpLocks noChangeShapeType="1"/>
            <a:stCxn id="12362" idx="4"/>
          </p:cNvCxnSpPr>
          <p:nvPr/>
        </p:nvCxnSpPr>
        <p:spPr bwMode="auto">
          <a:xfrm rot="16200000" flipH="1">
            <a:off x="5291932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2" name="AutoShape 106"/>
          <p:cNvSpPr>
            <a:spLocks noChangeArrowheads="1"/>
          </p:cNvSpPr>
          <p:nvPr/>
        </p:nvSpPr>
        <p:spPr bwMode="auto">
          <a:xfrm>
            <a:off x="5280025" y="18129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63" name="AutoShape 107"/>
          <p:cNvCxnSpPr>
            <a:cxnSpLocks noChangeShapeType="1"/>
            <a:endCxn id="12366" idx="2"/>
          </p:cNvCxnSpPr>
          <p:nvPr/>
        </p:nvCxnSpPr>
        <p:spPr bwMode="auto">
          <a:xfrm rot="16200000" flipH="1">
            <a:off x="4241800" y="1503363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4" name="AutoShape 108"/>
          <p:cNvCxnSpPr>
            <a:cxnSpLocks noChangeShapeType="1"/>
            <a:endCxn id="12366" idx="0"/>
          </p:cNvCxnSpPr>
          <p:nvPr/>
        </p:nvCxnSpPr>
        <p:spPr bwMode="auto">
          <a:xfrm rot="5400000">
            <a:off x="4637882" y="17152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65" name="AutoShape 109"/>
          <p:cNvCxnSpPr>
            <a:cxnSpLocks noChangeShapeType="1"/>
            <a:stCxn id="12366" idx="4"/>
          </p:cNvCxnSpPr>
          <p:nvPr/>
        </p:nvCxnSpPr>
        <p:spPr bwMode="auto">
          <a:xfrm rot="16200000" flipH="1">
            <a:off x="4655345" y="20756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66" name="AutoShape 110"/>
          <p:cNvSpPr>
            <a:spLocks noChangeArrowheads="1"/>
          </p:cNvSpPr>
          <p:nvPr/>
        </p:nvSpPr>
        <p:spPr bwMode="auto">
          <a:xfrm>
            <a:off x="4643438" y="18129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/>
          <p:cNvCxnSpPr>
            <a:endCxn id="12354" idx="0"/>
          </p:cNvCxnSpPr>
          <p:nvPr/>
        </p:nvCxnSpPr>
        <p:spPr>
          <a:xfrm>
            <a:off x="2255838" y="1619250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917825" y="1639888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509963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137025" y="1649413"/>
            <a:ext cx="0" cy="190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4406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8F7A86-0934-4A06-ACCA-715BB1715A34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05800" cy="1143000"/>
          </a:xfrm>
        </p:spPr>
        <p:txBody>
          <a:bodyPr/>
          <a:lstStyle/>
          <a:p>
            <a:r>
              <a:rPr lang="en-US" sz="3600" smtClean="0"/>
              <a:t>A Slightly Better Parallel Scan Algorithm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smtClean="0"/>
          </a:p>
          <a:p>
            <a:pPr marL="457200" indent="-457200"/>
            <a:endParaRPr lang="en-US" smtClean="0"/>
          </a:p>
        </p:txBody>
      </p:sp>
      <p:graphicFrame>
        <p:nvGraphicFramePr>
          <p:cNvPr id="37683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798863"/>
              </p:ext>
            </p:extLst>
          </p:nvPr>
        </p:nvGraphicFramePr>
        <p:xfrm>
          <a:off x="742155" y="214153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6858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478054"/>
              </p:ext>
            </p:extLst>
          </p:nvPr>
        </p:nvGraphicFramePr>
        <p:xfrm>
          <a:off x="732630" y="3062288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62" name="Line 48"/>
          <p:cNvSpPr>
            <a:spLocks noChangeShapeType="1"/>
          </p:cNvSpPr>
          <p:nvPr/>
        </p:nvSpPr>
        <p:spPr bwMode="auto">
          <a:xfrm>
            <a:off x="1683542" y="2535238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3" name="Line 49"/>
          <p:cNvSpPr>
            <a:spLocks noChangeShapeType="1"/>
          </p:cNvSpPr>
          <p:nvPr/>
        </p:nvSpPr>
        <p:spPr bwMode="auto">
          <a:xfrm>
            <a:off x="2296317" y="2535238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64" name="Text Box 50"/>
          <p:cNvSpPr txBox="1">
            <a:spLocks noChangeArrowheads="1"/>
          </p:cNvSpPr>
          <p:nvPr/>
        </p:nvSpPr>
        <p:spPr bwMode="auto">
          <a:xfrm>
            <a:off x="210342" y="17145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13365" name="Text Box 51"/>
          <p:cNvSpPr txBox="1">
            <a:spLocks noChangeArrowheads="1"/>
          </p:cNvSpPr>
          <p:nvPr/>
        </p:nvSpPr>
        <p:spPr bwMode="auto">
          <a:xfrm>
            <a:off x="200817" y="266541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2</a:t>
            </a:r>
          </a:p>
        </p:txBody>
      </p:sp>
      <p:sp>
        <p:nvSpPr>
          <p:cNvPr id="13366" name="Text Box 52"/>
          <p:cNvSpPr txBox="1">
            <a:spLocks noChangeArrowheads="1"/>
          </p:cNvSpPr>
          <p:nvPr/>
        </p:nvSpPr>
        <p:spPr bwMode="auto">
          <a:xfrm>
            <a:off x="6354763" y="1065213"/>
            <a:ext cx="280352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Read input from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device memory to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shared memory. </a:t>
            </a:r>
            <a:endParaRPr lang="en-US" sz="1800" dirty="0" smtClean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Iterate log(n)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times: Threads </a:t>
            </a:r>
            <a:r>
              <a:rPr lang="en-US" sz="1800" i="1" dirty="0">
                <a:latin typeface="Arial" charset="0"/>
              </a:rPr>
              <a:t>stride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i="1" dirty="0">
                <a:latin typeface="Arial" charset="0"/>
              </a:rPr>
              <a:t>n: </a:t>
            </a:r>
            <a:r>
              <a:rPr lang="en-US" sz="1800" dirty="0">
                <a:latin typeface="Arial" charset="0"/>
              </a:rPr>
              <a:t>Add pairs of elements s</a:t>
            </a:r>
            <a:r>
              <a:rPr lang="en-US" sz="1800" i="1" dirty="0">
                <a:latin typeface="Arial" charset="0"/>
              </a:rPr>
              <a:t>tride</a:t>
            </a:r>
            <a:r>
              <a:rPr lang="en-US" sz="1800" dirty="0">
                <a:latin typeface="Arial" charset="0"/>
              </a:rPr>
              <a:t> elements apart. Double 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at each iteration. (note must double buffer shared </a:t>
            </a:r>
            <a:r>
              <a:rPr lang="en-US" sz="1800" dirty="0" err="1">
                <a:latin typeface="Arial" charset="0"/>
              </a:rPr>
              <a:t>mem</a:t>
            </a:r>
            <a:r>
              <a:rPr lang="en-US" sz="1800" dirty="0">
                <a:latin typeface="Arial" charset="0"/>
              </a:rPr>
              <a:t> arrays) </a:t>
            </a:r>
            <a:br>
              <a:rPr lang="en-US" sz="18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</p:txBody>
      </p:sp>
      <p:sp>
        <p:nvSpPr>
          <p:cNvPr id="13367" name="Text Box 54"/>
          <p:cNvSpPr txBox="1">
            <a:spLocks noChangeArrowheads="1"/>
          </p:cNvSpPr>
          <p:nvPr/>
        </p:nvSpPr>
        <p:spPr bwMode="auto">
          <a:xfrm>
            <a:off x="762000" y="54864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#2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Stride = 2</a:t>
            </a:r>
          </a:p>
        </p:txBody>
      </p:sp>
      <p:graphicFrame>
        <p:nvGraphicFramePr>
          <p:cNvPr id="376887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022633"/>
              </p:ext>
            </p:extLst>
          </p:nvPr>
        </p:nvGraphicFramePr>
        <p:xfrm>
          <a:off x="723105" y="117951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3421" name="AutoShape 108"/>
          <p:cNvCxnSpPr>
            <a:cxnSpLocks noChangeShapeType="1"/>
            <a:endCxn id="13424" idx="2"/>
          </p:cNvCxnSpPr>
          <p:nvPr/>
        </p:nvCxnSpPr>
        <p:spPr bwMode="auto">
          <a:xfrm rot="16200000" flipH="1">
            <a:off x="3640930" y="1492250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2" name="AutoShape 109"/>
          <p:cNvCxnSpPr>
            <a:cxnSpLocks noChangeShapeType="1"/>
            <a:endCxn id="13424" idx="0"/>
          </p:cNvCxnSpPr>
          <p:nvPr/>
        </p:nvCxnSpPr>
        <p:spPr bwMode="auto">
          <a:xfrm rot="5400000">
            <a:off x="4037010" y="17041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3" name="AutoShape 110"/>
          <p:cNvCxnSpPr>
            <a:cxnSpLocks noChangeShapeType="1"/>
            <a:stCxn id="13424" idx="4"/>
          </p:cNvCxnSpPr>
          <p:nvPr/>
        </p:nvCxnSpPr>
        <p:spPr bwMode="auto">
          <a:xfrm rot="16200000" flipH="1">
            <a:off x="4054473" y="20645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24" name="AutoShape 111"/>
          <p:cNvSpPr>
            <a:spLocks noChangeArrowheads="1"/>
          </p:cNvSpPr>
          <p:nvPr/>
        </p:nvSpPr>
        <p:spPr bwMode="auto">
          <a:xfrm>
            <a:off x="4042567" y="180181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25" name="AutoShape 112"/>
          <p:cNvCxnSpPr>
            <a:cxnSpLocks noChangeShapeType="1"/>
            <a:endCxn id="13428" idx="2"/>
          </p:cNvCxnSpPr>
          <p:nvPr/>
        </p:nvCxnSpPr>
        <p:spPr bwMode="auto">
          <a:xfrm rot="16200000" flipH="1">
            <a:off x="3023392" y="1490663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6" name="AutoShape 113"/>
          <p:cNvCxnSpPr>
            <a:cxnSpLocks noChangeShapeType="1"/>
            <a:endCxn id="13428" idx="0"/>
          </p:cNvCxnSpPr>
          <p:nvPr/>
        </p:nvCxnSpPr>
        <p:spPr bwMode="auto">
          <a:xfrm rot="5400000">
            <a:off x="3419474" y="17025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27" name="AutoShape 114"/>
          <p:cNvCxnSpPr>
            <a:cxnSpLocks noChangeShapeType="1"/>
            <a:stCxn id="13428" idx="4"/>
          </p:cNvCxnSpPr>
          <p:nvPr/>
        </p:nvCxnSpPr>
        <p:spPr bwMode="auto">
          <a:xfrm rot="16200000" flipH="1">
            <a:off x="3436937" y="20629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28" name="AutoShape 115"/>
          <p:cNvSpPr>
            <a:spLocks noChangeArrowheads="1"/>
          </p:cNvSpPr>
          <p:nvPr/>
        </p:nvSpPr>
        <p:spPr bwMode="auto">
          <a:xfrm>
            <a:off x="3425030" y="180022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29" name="AutoShape 116"/>
          <p:cNvCxnSpPr>
            <a:cxnSpLocks noChangeShapeType="1"/>
            <a:endCxn id="13432" idx="2"/>
          </p:cNvCxnSpPr>
          <p:nvPr/>
        </p:nvCxnSpPr>
        <p:spPr bwMode="auto">
          <a:xfrm rot="16200000" flipH="1">
            <a:off x="2386805" y="1490663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0" name="AutoShape 117"/>
          <p:cNvCxnSpPr>
            <a:cxnSpLocks noChangeShapeType="1"/>
            <a:endCxn id="13432" idx="0"/>
          </p:cNvCxnSpPr>
          <p:nvPr/>
        </p:nvCxnSpPr>
        <p:spPr bwMode="auto">
          <a:xfrm rot="5400000">
            <a:off x="2782886" y="170259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1" name="AutoShape 118"/>
          <p:cNvCxnSpPr>
            <a:cxnSpLocks noChangeShapeType="1"/>
            <a:stCxn id="13432" idx="4"/>
          </p:cNvCxnSpPr>
          <p:nvPr/>
        </p:nvCxnSpPr>
        <p:spPr bwMode="auto">
          <a:xfrm rot="16200000" flipH="1">
            <a:off x="2800349" y="206295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32" name="AutoShape 119"/>
          <p:cNvSpPr>
            <a:spLocks noChangeArrowheads="1"/>
          </p:cNvSpPr>
          <p:nvPr/>
        </p:nvSpPr>
        <p:spPr bwMode="auto">
          <a:xfrm>
            <a:off x="2788442" y="180022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33" name="Line 120"/>
          <p:cNvSpPr>
            <a:spLocks noChangeShapeType="1"/>
          </p:cNvSpPr>
          <p:nvPr/>
        </p:nvSpPr>
        <p:spPr bwMode="auto">
          <a:xfrm>
            <a:off x="1680367" y="16049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434" name="AutoShape 121"/>
          <p:cNvCxnSpPr>
            <a:cxnSpLocks noChangeShapeType="1"/>
            <a:endCxn id="13437" idx="2"/>
          </p:cNvCxnSpPr>
          <p:nvPr/>
        </p:nvCxnSpPr>
        <p:spPr bwMode="auto">
          <a:xfrm rot="16200000" flipH="1">
            <a:off x="1769267" y="1489075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5" name="AutoShape 122"/>
          <p:cNvCxnSpPr>
            <a:cxnSpLocks noChangeShapeType="1"/>
            <a:endCxn id="13437" idx="0"/>
          </p:cNvCxnSpPr>
          <p:nvPr/>
        </p:nvCxnSpPr>
        <p:spPr bwMode="auto">
          <a:xfrm rot="5400000">
            <a:off x="2165348" y="170100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6" name="AutoShape 123"/>
          <p:cNvCxnSpPr>
            <a:cxnSpLocks noChangeShapeType="1"/>
            <a:stCxn id="13437" idx="4"/>
          </p:cNvCxnSpPr>
          <p:nvPr/>
        </p:nvCxnSpPr>
        <p:spPr bwMode="auto">
          <a:xfrm rot="16200000" flipH="1">
            <a:off x="2182811" y="206136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37" name="AutoShape 124"/>
          <p:cNvSpPr>
            <a:spLocks noChangeArrowheads="1"/>
          </p:cNvSpPr>
          <p:nvPr/>
        </p:nvSpPr>
        <p:spPr bwMode="auto">
          <a:xfrm>
            <a:off x="2170905" y="179863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38" name="AutoShape 125"/>
          <p:cNvCxnSpPr>
            <a:cxnSpLocks noChangeShapeType="1"/>
            <a:endCxn id="13441" idx="2"/>
          </p:cNvCxnSpPr>
          <p:nvPr/>
        </p:nvCxnSpPr>
        <p:spPr bwMode="auto">
          <a:xfrm rot="16200000" flipH="1">
            <a:off x="5503067" y="1493838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39" name="AutoShape 126"/>
          <p:cNvCxnSpPr>
            <a:cxnSpLocks noChangeShapeType="1"/>
            <a:endCxn id="13441" idx="0"/>
          </p:cNvCxnSpPr>
          <p:nvPr/>
        </p:nvCxnSpPr>
        <p:spPr bwMode="auto">
          <a:xfrm rot="5400000">
            <a:off x="5899149" y="1705769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0" name="AutoShape 127"/>
          <p:cNvCxnSpPr>
            <a:cxnSpLocks noChangeShapeType="1"/>
            <a:stCxn id="13441" idx="4"/>
          </p:cNvCxnSpPr>
          <p:nvPr/>
        </p:nvCxnSpPr>
        <p:spPr bwMode="auto">
          <a:xfrm rot="16200000" flipH="1">
            <a:off x="5916612" y="2066131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1" name="AutoShape 128"/>
          <p:cNvSpPr>
            <a:spLocks noChangeArrowheads="1"/>
          </p:cNvSpPr>
          <p:nvPr/>
        </p:nvSpPr>
        <p:spPr bwMode="auto">
          <a:xfrm>
            <a:off x="5904705" y="1803400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42" name="AutoShape 129"/>
          <p:cNvCxnSpPr>
            <a:cxnSpLocks noChangeShapeType="1"/>
            <a:endCxn id="13445" idx="2"/>
          </p:cNvCxnSpPr>
          <p:nvPr/>
        </p:nvCxnSpPr>
        <p:spPr bwMode="auto">
          <a:xfrm rot="16200000" flipH="1">
            <a:off x="4885530" y="1492250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3" name="AutoShape 130"/>
          <p:cNvCxnSpPr>
            <a:cxnSpLocks noChangeShapeType="1"/>
            <a:endCxn id="13445" idx="0"/>
          </p:cNvCxnSpPr>
          <p:nvPr/>
        </p:nvCxnSpPr>
        <p:spPr bwMode="auto">
          <a:xfrm rot="5400000">
            <a:off x="5281610" y="17041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4" name="AutoShape 131"/>
          <p:cNvCxnSpPr>
            <a:cxnSpLocks noChangeShapeType="1"/>
            <a:stCxn id="13445" idx="4"/>
          </p:cNvCxnSpPr>
          <p:nvPr/>
        </p:nvCxnSpPr>
        <p:spPr bwMode="auto">
          <a:xfrm rot="16200000" flipH="1">
            <a:off x="5299073" y="20645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5" name="AutoShape 132"/>
          <p:cNvSpPr>
            <a:spLocks noChangeArrowheads="1"/>
          </p:cNvSpPr>
          <p:nvPr/>
        </p:nvSpPr>
        <p:spPr bwMode="auto">
          <a:xfrm>
            <a:off x="5287167" y="180181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46" name="AutoShape 133"/>
          <p:cNvCxnSpPr>
            <a:cxnSpLocks noChangeShapeType="1"/>
            <a:endCxn id="13449" idx="2"/>
          </p:cNvCxnSpPr>
          <p:nvPr/>
        </p:nvCxnSpPr>
        <p:spPr bwMode="auto">
          <a:xfrm rot="16200000" flipH="1">
            <a:off x="4248942" y="1492250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7" name="AutoShape 134"/>
          <p:cNvCxnSpPr>
            <a:cxnSpLocks noChangeShapeType="1"/>
            <a:endCxn id="13449" idx="0"/>
          </p:cNvCxnSpPr>
          <p:nvPr/>
        </p:nvCxnSpPr>
        <p:spPr bwMode="auto">
          <a:xfrm rot="5400000">
            <a:off x="4645023" y="170418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48" name="AutoShape 135"/>
          <p:cNvCxnSpPr>
            <a:cxnSpLocks noChangeShapeType="1"/>
            <a:stCxn id="13449" idx="4"/>
          </p:cNvCxnSpPr>
          <p:nvPr/>
        </p:nvCxnSpPr>
        <p:spPr bwMode="auto">
          <a:xfrm rot="16200000" flipH="1">
            <a:off x="4662486" y="206454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49" name="AutoShape 136"/>
          <p:cNvSpPr>
            <a:spLocks noChangeArrowheads="1"/>
          </p:cNvSpPr>
          <p:nvPr/>
        </p:nvSpPr>
        <p:spPr bwMode="auto">
          <a:xfrm>
            <a:off x="4650580" y="1801813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50" name="AutoShape 137"/>
          <p:cNvCxnSpPr>
            <a:cxnSpLocks noChangeShapeType="1"/>
            <a:endCxn id="13453" idx="2"/>
          </p:cNvCxnSpPr>
          <p:nvPr/>
        </p:nvCxnSpPr>
        <p:spPr bwMode="auto">
          <a:xfrm rot="16200000" flipH="1">
            <a:off x="3305967" y="2103438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1" name="AutoShape 138"/>
          <p:cNvCxnSpPr>
            <a:cxnSpLocks noChangeShapeType="1"/>
            <a:endCxn id="13453" idx="0"/>
          </p:cNvCxnSpPr>
          <p:nvPr/>
        </p:nvCxnSpPr>
        <p:spPr bwMode="auto">
          <a:xfrm rot="5400000">
            <a:off x="4022724" y="26360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2" name="AutoShape 139"/>
          <p:cNvCxnSpPr>
            <a:cxnSpLocks noChangeShapeType="1"/>
            <a:stCxn id="13453" idx="4"/>
          </p:cNvCxnSpPr>
          <p:nvPr/>
        </p:nvCxnSpPr>
        <p:spPr bwMode="auto">
          <a:xfrm rot="16200000" flipH="1">
            <a:off x="4040187" y="29964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53" name="AutoShape 140"/>
          <p:cNvSpPr>
            <a:spLocks noChangeArrowheads="1"/>
          </p:cNvSpPr>
          <p:nvPr/>
        </p:nvSpPr>
        <p:spPr bwMode="auto">
          <a:xfrm>
            <a:off x="4028280" y="273367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54" name="AutoShape 141"/>
          <p:cNvCxnSpPr>
            <a:cxnSpLocks noChangeShapeType="1"/>
            <a:endCxn id="13457" idx="2"/>
          </p:cNvCxnSpPr>
          <p:nvPr/>
        </p:nvCxnSpPr>
        <p:spPr bwMode="auto">
          <a:xfrm rot="16200000" flipH="1">
            <a:off x="2693192" y="2106613"/>
            <a:ext cx="287338" cy="11477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5" name="AutoShape 142"/>
          <p:cNvCxnSpPr>
            <a:cxnSpLocks noChangeShapeType="1"/>
            <a:endCxn id="13457" idx="0"/>
          </p:cNvCxnSpPr>
          <p:nvPr/>
        </p:nvCxnSpPr>
        <p:spPr bwMode="auto">
          <a:xfrm rot="5400000">
            <a:off x="3405185" y="26344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6" name="AutoShape 143"/>
          <p:cNvCxnSpPr>
            <a:cxnSpLocks noChangeShapeType="1"/>
            <a:stCxn id="13457" idx="4"/>
          </p:cNvCxnSpPr>
          <p:nvPr/>
        </p:nvCxnSpPr>
        <p:spPr bwMode="auto">
          <a:xfrm rot="16200000" flipH="1">
            <a:off x="3422648" y="29948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57" name="AutoShape 144"/>
          <p:cNvSpPr>
            <a:spLocks noChangeArrowheads="1"/>
          </p:cNvSpPr>
          <p:nvPr/>
        </p:nvSpPr>
        <p:spPr bwMode="auto">
          <a:xfrm>
            <a:off x="3410742" y="273208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58" name="AutoShape 145"/>
          <p:cNvCxnSpPr>
            <a:cxnSpLocks noChangeShapeType="1"/>
            <a:endCxn id="13460" idx="0"/>
          </p:cNvCxnSpPr>
          <p:nvPr/>
        </p:nvCxnSpPr>
        <p:spPr bwMode="auto">
          <a:xfrm rot="5400000">
            <a:off x="2768598" y="26344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59" name="AutoShape 146"/>
          <p:cNvCxnSpPr>
            <a:cxnSpLocks noChangeShapeType="1"/>
            <a:stCxn id="13460" idx="4"/>
          </p:cNvCxnSpPr>
          <p:nvPr/>
        </p:nvCxnSpPr>
        <p:spPr bwMode="auto">
          <a:xfrm rot="16200000" flipH="1">
            <a:off x="2786061" y="29948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0" name="AutoShape 147"/>
          <p:cNvSpPr>
            <a:spLocks noChangeArrowheads="1"/>
          </p:cNvSpPr>
          <p:nvPr/>
        </p:nvSpPr>
        <p:spPr bwMode="auto">
          <a:xfrm>
            <a:off x="2774155" y="273208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61" name="AutoShape 148"/>
          <p:cNvCxnSpPr>
            <a:cxnSpLocks noChangeShapeType="1"/>
            <a:endCxn id="13460" idx="2"/>
          </p:cNvCxnSpPr>
          <p:nvPr/>
        </p:nvCxnSpPr>
        <p:spPr bwMode="auto">
          <a:xfrm rot="16200000" flipH="1">
            <a:off x="2070892" y="2120900"/>
            <a:ext cx="287338" cy="11191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2" name="AutoShape 149"/>
          <p:cNvCxnSpPr>
            <a:cxnSpLocks noChangeShapeType="1"/>
            <a:endCxn id="13465" idx="2"/>
          </p:cNvCxnSpPr>
          <p:nvPr/>
        </p:nvCxnSpPr>
        <p:spPr bwMode="auto">
          <a:xfrm rot="16200000" flipH="1">
            <a:off x="5148260" y="2085182"/>
            <a:ext cx="290513" cy="11938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3" name="AutoShape 150"/>
          <p:cNvCxnSpPr>
            <a:cxnSpLocks noChangeShapeType="1"/>
            <a:endCxn id="13465" idx="0"/>
          </p:cNvCxnSpPr>
          <p:nvPr/>
        </p:nvCxnSpPr>
        <p:spPr bwMode="auto">
          <a:xfrm rot="5400000">
            <a:off x="5884860" y="2637632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4" name="AutoShape 151"/>
          <p:cNvCxnSpPr>
            <a:cxnSpLocks noChangeShapeType="1"/>
            <a:stCxn id="13465" idx="4"/>
          </p:cNvCxnSpPr>
          <p:nvPr/>
        </p:nvCxnSpPr>
        <p:spPr bwMode="auto">
          <a:xfrm rot="16200000" flipH="1">
            <a:off x="5902323" y="2997994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5" name="AutoShape 152"/>
          <p:cNvSpPr>
            <a:spLocks noChangeArrowheads="1"/>
          </p:cNvSpPr>
          <p:nvPr/>
        </p:nvSpPr>
        <p:spPr bwMode="auto">
          <a:xfrm>
            <a:off x="5890417" y="2735263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66" name="AutoShape 153"/>
          <p:cNvCxnSpPr>
            <a:cxnSpLocks noChangeShapeType="1"/>
            <a:endCxn id="13469" idx="2"/>
          </p:cNvCxnSpPr>
          <p:nvPr/>
        </p:nvCxnSpPr>
        <p:spPr bwMode="auto">
          <a:xfrm rot="16200000" flipH="1">
            <a:off x="4536280" y="2089150"/>
            <a:ext cx="288925" cy="1184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7" name="AutoShape 154"/>
          <p:cNvCxnSpPr>
            <a:cxnSpLocks noChangeShapeType="1"/>
            <a:endCxn id="13469" idx="0"/>
          </p:cNvCxnSpPr>
          <p:nvPr/>
        </p:nvCxnSpPr>
        <p:spPr bwMode="auto">
          <a:xfrm rot="5400000">
            <a:off x="5267324" y="26360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68" name="AutoShape 155"/>
          <p:cNvCxnSpPr>
            <a:cxnSpLocks noChangeShapeType="1"/>
            <a:stCxn id="13469" idx="4"/>
          </p:cNvCxnSpPr>
          <p:nvPr/>
        </p:nvCxnSpPr>
        <p:spPr bwMode="auto">
          <a:xfrm rot="16200000" flipH="1">
            <a:off x="5284787" y="29964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69" name="AutoShape 156"/>
          <p:cNvSpPr>
            <a:spLocks noChangeArrowheads="1"/>
          </p:cNvSpPr>
          <p:nvPr/>
        </p:nvSpPr>
        <p:spPr bwMode="auto">
          <a:xfrm>
            <a:off x="5272880" y="2733675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70" name="AutoShape 157"/>
          <p:cNvCxnSpPr>
            <a:cxnSpLocks noChangeShapeType="1"/>
            <a:endCxn id="13473" idx="2"/>
          </p:cNvCxnSpPr>
          <p:nvPr/>
        </p:nvCxnSpPr>
        <p:spPr bwMode="auto">
          <a:xfrm rot="16200000" flipH="1">
            <a:off x="3913979" y="2103438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71" name="AutoShape 158"/>
          <p:cNvCxnSpPr>
            <a:cxnSpLocks noChangeShapeType="1"/>
            <a:endCxn id="13473" idx="0"/>
          </p:cNvCxnSpPr>
          <p:nvPr/>
        </p:nvCxnSpPr>
        <p:spPr bwMode="auto">
          <a:xfrm rot="5400000">
            <a:off x="4630736" y="26360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72" name="AutoShape 159"/>
          <p:cNvCxnSpPr>
            <a:cxnSpLocks noChangeShapeType="1"/>
            <a:stCxn id="13473" idx="4"/>
          </p:cNvCxnSpPr>
          <p:nvPr/>
        </p:nvCxnSpPr>
        <p:spPr bwMode="auto">
          <a:xfrm rot="16200000" flipH="1">
            <a:off x="4648199" y="29964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73" name="AutoShape 160"/>
          <p:cNvSpPr>
            <a:spLocks noChangeArrowheads="1"/>
          </p:cNvSpPr>
          <p:nvPr/>
        </p:nvSpPr>
        <p:spPr bwMode="auto">
          <a:xfrm>
            <a:off x="4636292" y="273367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658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B500F1-BCA5-434F-8FF3-06BA2483751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cxnSp>
        <p:nvCxnSpPr>
          <p:cNvPr id="14340" name="AutoShape 2"/>
          <p:cNvCxnSpPr>
            <a:cxnSpLocks noChangeShapeType="1"/>
            <a:endCxn id="14526" idx="2"/>
          </p:cNvCxnSpPr>
          <p:nvPr/>
        </p:nvCxnSpPr>
        <p:spPr bwMode="auto">
          <a:xfrm rot="16200000" flipH="1">
            <a:off x="2677319" y="3226594"/>
            <a:ext cx="288925" cy="2335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AutoShape 3"/>
          <p:cNvCxnSpPr>
            <a:cxnSpLocks noChangeShapeType="1"/>
            <a:endCxn id="14529" idx="2"/>
          </p:cNvCxnSpPr>
          <p:nvPr/>
        </p:nvCxnSpPr>
        <p:spPr bwMode="auto">
          <a:xfrm rot="16200000" flipH="1">
            <a:off x="4520407" y="3209131"/>
            <a:ext cx="290512" cy="23717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AutoShape 4"/>
          <p:cNvCxnSpPr>
            <a:cxnSpLocks noChangeShapeType="1"/>
            <a:endCxn id="14532" idx="2"/>
          </p:cNvCxnSpPr>
          <p:nvPr/>
        </p:nvCxnSpPr>
        <p:spPr bwMode="auto">
          <a:xfrm rot="16200000" flipH="1">
            <a:off x="3908425" y="3213101"/>
            <a:ext cx="288925" cy="2362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3" name="AutoShape 5"/>
          <p:cNvCxnSpPr>
            <a:cxnSpLocks noChangeShapeType="1"/>
            <a:endCxn id="14535" idx="2"/>
          </p:cNvCxnSpPr>
          <p:nvPr/>
        </p:nvCxnSpPr>
        <p:spPr bwMode="auto">
          <a:xfrm rot="16200000" flipH="1">
            <a:off x="3285331" y="3226595"/>
            <a:ext cx="288925" cy="23352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r>
              <a:rPr lang="en-US" sz="3600" smtClean="0"/>
              <a:t>A Slightly Better Parallel Scan Algorithm</a:t>
            </a:r>
          </a:p>
        </p:txBody>
      </p:sp>
      <p:sp>
        <p:nvSpPr>
          <p:cNvPr id="1434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US" dirty="0" smtClean="0"/>
          </a:p>
          <a:p>
            <a:pPr marL="457200" indent="-457200"/>
            <a:endParaRPr lang="en-US" dirty="0" smtClean="0"/>
          </a:p>
        </p:txBody>
      </p:sp>
      <p:graphicFrame>
        <p:nvGraphicFramePr>
          <p:cNvPr id="37786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905185"/>
              </p:ext>
            </p:extLst>
          </p:nvPr>
        </p:nvGraphicFramePr>
        <p:xfrm>
          <a:off x="712788" y="4811713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8" name="Text Box 30"/>
          <p:cNvSpPr txBox="1">
            <a:spLocks noChangeArrowheads="1"/>
          </p:cNvSpPr>
          <p:nvPr/>
        </p:nvSpPr>
        <p:spPr bwMode="auto">
          <a:xfrm>
            <a:off x="6354763" y="1065213"/>
            <a:ext cx="2803525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Read input from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device memory to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shared memory. Set first element to zero and shift others right by one.</a:t>
            </a:r>
            <a:br>
              <a:rPr lang="en-US" sz="18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>
                <a:latin typeface="Arial" charset="0"/>
              </a:rPr>
              <a:t>Iterate log(n)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times: Threads </a:t>
            </a:r>
            <a:r>
              <a:rPr lang="en-US" sz="1800" i="1" dirty="0">
                <a:latin typeface="Arial" charset="0"/>
              </a:rPr>
              <a:t>stride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i="1" dirty="0">
                <a:latin typeface="Arial" charset="0"/>
              </a:rPr>
              <a:t>n: </a:t>
            </a:r>
            <a:r>
              <a:rPr lang="en-US" sz="1800" dirty="0">
                <a:latin typeface="Arial" charset="0"/>
              </a:rPr>
              <a:t>Add pairs of elements s</a:t>
            </a:r>
            <a:r>
              <a:rPr lang="en-US" sz="1800" i="1" dirty="0">
                <a:latin typeface="Arial" charset="0"/>
              </a:rPr>
              <a:t>tride</a:t>
            </a:r>
            <a:r>
              <a:rPr lang="en-US" sz="1800" dirty="0">
                <a:latin typeface="Arial" charset="0"/>
              </a:rPr>
              <a:t> elements apart. Double </a:t>
            </a:r>
            <a:r>
              <a:rPr lang="en-US" sz="1800" i="1" dirty="0">
                <a:latin typeface="Arial" charset="0"/>
              </a:rPr>
              <a:t>stride</a:t>
            </a:r>
            <a:r>
              <a:rPr lang="en-US" sz="1800" dirty="0">
                <a:latin typeface="Arial" charset="0"/>
              </a:rPr>
              <a:t> at each iteration. (note must double buffer shared </a:t>
            </a:r>
            <a:r>
              <a:rPr lang="en-US" sz="1800" dirty="0" smtClean="0">
                <a:latin typeface="Arial" charset="0"/>
              </a:rPr>
              <a:t>memory </a:t>
            </a:r>
            <a:r>
              <a:rPr lang="en-US" sz="1800" dirty="0">
                <a:latin typeface="Arial" charset="0"/>
              </a:rPr>
              <a:t>arrays) </a:t>
            </a:r>
            <a:endParaRPr lang="en-US" sz="1800" dirty="0" smtClean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endParaRPr lang="en-US" sz="1800" dirty="0"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dirty="0" smtClean="0">
                <a:latin typeface="Arial" charset="0"/>
              </a:rPr>
              <a:t>Write output from shared memory to device memory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endParaRPr lang="en-US" sz="1800" dirty="0">
              <a:latin typeface="Arial" charset="0"/>
            </a:endParaRPr>
          </a:p>
        </p:txBody>
      </p:sp>
      <p:sp>
        <p:nvSpPr>
          <p:cNvPr id="14369" name="Text Box 32"/>
          <p:cNvSpPr txBox="1">
            <a:spLocks noChangeArrowheads="1"/>
          </p:cNvSpPr>
          <p:nvPr/>
        </p:nvSpPr>
        <p:spPr bwMode="auto">
          <a:xfrm>
            <a:off x="457200" y="5562600"/>
            <a:ext cx="133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Iteration #3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Stride = 4</a:t>
            </a:r>
          </a:p>
        </p:txBody>
      </p:sp>
      <p:cxnSp>
        <p:nvCxnSpPr>
          <p:cNvPr id="14524" name="AutoShape 187"/>
          <p:cNvCxnSpPr>
            <a:cxnSpLocks noChangeShapeType="1"/>
            <a:endCxn id="14526" idx="0"/>
          </p:cNvCxnSpPr>
          <p:nvPr/>
        </p:nvCxnSpPr>
        <p:spPr bwMode="auto">
          <a:xfrm rot="5400000">
            <a:off x="3983831" y="43489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25" name="AutoShape 188"/>
          <p:cNvCxnSpPr>
            <a:cxnSpLocks noChangeShapeType="1"/>
            <a:stCxn id="14526" idx="4"/>
          </p:cNvCxnSpPr>
          <p:nvPr/>
        </p:nvCxnSpPr>
        <p:spPr bwMode="auto">
          <a:xfrm rot="16200000" flipH="1">
            <a:off x="4001294" y="47093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26" name="AutoShape 189"/>
          <p:cNvSpPr>
            <a:spLocks noChangeArrowheads="1"/>
          </p:cNvSpPr>
          <p:nvPr/>
        </p:nvSpPr>
        <p:spPr bwMode="auto">
          <a:xfrm>
            <a:off x="3989388" y="444658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27" name="AutoShape 190"/>
          <p:cNvCxnSpPr>
            <a:cxnSpLocks noChangeShapeType="1"/>
            <a:endCxn id="14529" idx="0"/>
          </p:cNvCxnSpPr>
          <p:nvPr/>
        </p:nvCxnSpPr>
        <p:spPr bwMode="auto">
          <a:xfrm rot="5400000">
            <a:off x="5845969" y="4350544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28" name="AutoShape 191"/>
          <p:cNvCxnSpPr>
            <a:cxnSpLocks noChangeShapeType="1"/>
            <a:stCxn id="14529" idx="4"/>
          </p:cNvCxnSpPr>
          <p:nvPr/>
        </p:nvCxnSpPr>
        <p:spPr bwMode="auto">
          <a:xfrm rot="16200000" flipH="1">
            <a:off x="5863432" y="4710906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29" name="AutoShape 192"/>
          <p:cNvSpPr>
            <a:spLocks noChangeArrowheads="1"/>
          </p:cNvSpPr>
          <p:nvPr/>
        </p:nvSpPr>
        <p:spPr bwMode="auto">
          <a:xfrm>
            <a:off x="5851525" y="4448175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30" name="AutoShape 193"/>
          <p:cNvCxnSpPr>
            <a:cxnSpLocks noChangeShapeType="1"/>
            <a:endCxn id="14532" idx="0"/>
          </p:cNvCxnSpPr>
          <p:nvPr/>
        </p:nvCxnSpPr>
        <p:spPr bwMode="auto">
          <a:xfrm rot="5400000">
            <a:off x="5228431" y="43489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31" name="AutoShape 194"/>
          <p:cNvCxnSpPr>
            <a:cxnSpLocks noChangeShapeType="1"/>
            <a:stCxn id="14532" idx="4"/>
          </p:cNvCxnSpPr>
          <p:nvPr/>
        </p:nvCxnSpPr>
        <p:spPr bwMode="auto">
          <a:xfrm rot="16200000" flipH="1">
            <a:off x="5245894" y="47093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32" name="AutoShape 195"/>
          <p:cNvSpPr>
            <a:spLocks noChangeArrowheads="1"/>
          </p:cNvSpPr>
          <p:nvPr/>
        </p:nvSpPr>
        <p:spPr bwMode="auto">
          <a:xfrm>
            <a:off x="5233988" y="4446588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533" name="AutoShape 196"/>
          <p:cNvCxnSpPr>
            <a:cxnSpLocks noChangeShapeType="1"/>
            <a:endCxn id="14535" idx="0"/>
          </p:cNvCxnSpPr>
          <p:nvPr/>
        </p:nvCxnSpPr>
        <p:spPr bwMode="auto">
          <a:xfrm rot="5400000">
            <a:off x="4591843" y="4348957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34" name="AutoShape 197"/>
          <p:cNvCxnSpPr>
            <a:cxnSpLocks noChangeShapeType="1"/>
            <a:stCxn id="14535" idx="4"/>
          </p:cNvCxnSpPr>
          <p:nvPr/>
        </p:nvCxnSpPr>
        <p:spPr bwMode="auto">
          <a:xfrm rot="16200000" flipH="1">
            <a:off x="4609306" y="4709319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35" name="AutoShape 198"/>
          <p:cNvSpPr>
            <a:spLocks noChangeArrowheads="1"/>
          </p:cNvSpPr>
          <p:nvPr/>
        </p:nvSpPr>
        <p:spPr bwMode="auto">
          <a:xfrm>
            <a:off x="4597400" y="4446588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36" name="Line 199"/>
          <p:cNvSpPr>
            <a:spLocks noChangeShapeType="1"/>
          </p:cNvSpPr>
          <p:nvPr/>
        </p:nvSpPr>
        <p:spPr bwMode="auto">
          <a:xfrm>
            <a:off x="1657350" y="42846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37" name="Line 200"/>
          <p:cNvSpPr>
            <a:spLocks noChangeShapeType="1"/>
          </p:cNvSpPr>
          <p:nvPr/>
        </p:nvSpPr>
        <p:spPr bwMode="auto">
          <a:xfrm>
            <a:off x="2270125" y="42846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38" name="Line 201"/>
          <p:cNvSpPr>
            <a:spLocks noChangeShapeType="1"/>
          </p:cNvSpPr>
          <p:nvPr/>
        </p:nvSpPr>
        <p:spPr bwMode="auto">
          <a:xfrm>
            <a:off x="2867025" y="42719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39" name="Line 202"/>
          <p:cNvSpPr>
            <a:spLocks noChangeShapeType="1"/>
          </p:cNvSpPr>
          <p:nvPr/>
        </p:nvSpPr>
        <p:spPr bwMode="auto">
          <a:xfrm>
            <a:off x="3479800" y="4271963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9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408165"/>
              </p:ext>
            </p:extLst>
          </p:nvPr>
        </p:nvGraphicFramePr>
        <p:xfrm>
          <a:off x="751681" y="2866060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726536"/>
              </p:ext>
            </p:extLst>
          </p:nvPr>
        </p:nvGraphicFramePr>
        <p:xfrm>
          <a:off x="742156" y="3786810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1" name="Line 48"/>
          <p:cNvSpPr>
            <a:spLocks noChangeShapeType="1"/>
          </p:cNvSpPr>
          <p:nvPr/>
        </p:nvSpPr>
        <p:spPr bwMode="auto">
          <a:xfrm>
            <a:off x="1693068" y="3259760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49"/>
          <p:cNvSpPr>
            <a:spLocks noChangeShapeType="1"/>
          </p:cNvSpPr>
          <p:nvPr/>
        </p:nvSpPr>
        <p:spPr bwMode="auto">
          <a:xfrm>
            <a:off x="2305843" y="3259760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Text Box 50"/>
          <p:cNvSpPr txBox="1">
            <a:spLocks noChangeArrowheads="1"/>
          </p:cNvSpPr>
          <p:nvPr/>
        </p:nvSpPr>
        <p:spPr bwMode="auto">
          <a:xfrm>
            <a:off x="219868" y="2439022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Arial" charset="0"/>
              </a:rPr>
              <a:t>Stride 1</a:t>
            </a:r>
          </a:p>
        </p:txBody>
      </p:sp>
      <p:sp>
        <p:nvSpPr>
          <p:cNvPr id="104" name="Text Box 51"/>
          <p:cNvSpPr txBox="1">
            <a:spLocks noChangeArrowheads="1"/>
          </p:cNvSpPr>
          <p:nvPr/>
        </p:nvSpPr>
        <p:spPr bwMode="auto">
          <a:xfrm>
            <a:off x="210343" y="3389935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2</a:t>
            </a:r>
          </a:p>
        </p:txBody>
      </p:sp>
      <p:graphicFrame>
        <p:nvGraphicFramePr>
          <p:cNvPr id="105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242312"/>
              </p:ext>
            </p:extLst>
          </p:nvPr>
        </p:nvGraphicFramePr>
        <p:xfrm>
          <a:off x="732631" y="1904035"/>
          <a:ext cx="5475287" cy="457200"/>
        </p:xfrm>
        <a:graphic>
          <a:graphicData uri="http://schemas.openxmlformats.org/drawingml/2006/table">
            <a:tbl>
              <a:tblPr/>
              <a:tblGrid>
                <a:gridCol w="608012"/>
                <a:gridCol w="608013"/>
                <a:gridCol w="609600"/>
                <a:gridCol w="608012"/>
                <a:gridCol w="608013"/>
                <a:gridCol w="608012"/>
                <a:gridCol w="609600"/>
                <a:gridCol w="608013"/>
                <a:gridCol w="608012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06" name="AutoShape 108"/>
          <p:cNvCxnSpPr>
            <a:cxnSpLocks noChangeShapeType="1"/>
            <a:endCxn id="109" idx="2"/>
          </p:cNvCxnSpPr>
          <p:nvPr/>
        </p:nvCxnSpPr>
        <p:spPr bwMode="auto">
          <a:xfrm rot="16200000" flipH="1">
            <a:off x="3650456" y="2216772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AutoShape 109"/>
          <p:cNvCxnSpPr>
            <a:cxnSpLocks noChangeShapeType="1"/>
            <a:endCxn id="109" idx="0"/>
          </p:cNvCxnSpPr>
          <p:nvPr/>
        </p:nvCxnSpPr>
        <p:spPr bwMode="auto">
          <a:xfrm rot="5400000">
            <a:off x="4046536" y="242870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AutoShape 110"/>
          <p:cNvCxnSpPr>
            <a:cxnSpLocks noChangeShapeType="1"/>
            <a:stCxn id="109" idx="4"/>
          </p:cNvCxnSpPr>
          <p:nvPr/>
        </p:nvCxnSpPr>
        <p:spPr bwMode="auto">
          <a:xfrm rot="16200000" flipH="1">
            <a:off x="4063999" y="278906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AutoShape 111"/>
          <p:cNvSpPr>
            <a:spLocks noChangeArrowheads="1"/>
          </p:cNvSpPr>
          <p:nvPr/>
        </p:nvSpPr>
        <p:spPr bwMode="auto">
          <a:xfrm>
            <a:off x="4052093" y="2526335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0" name="AutoShape 112"/>
          <p:cNvCxnSpPr>
            <a:cxnSpLocks noChangeShapeType="1"/>
            <a:endCxn id="113" idx="2"/>
          </p:cNvCxnSpPr>
          <p:nvPr/>
        </p:nvCxnSpPr>
        <p:spPr bwMode="auto">
          <a:xfrm rot="16200000" flipH="1">
            <a:off x="3032918" y="2215185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AutoShape 113"/>
          <p:cNvCxnSpPr>
            <a:cxnSpLocks noChangeShapeType="1"/>
            <a:endCxn id="113" idx="0"/>
          </p:cNvCxnSpPr>
          <p:nvPr/>
        </p:nvCxnSpPr>
        <p:spPr bwMode="auto">
          <a:xfrm rot="5400000">
            <a:off x="3429000" y="242711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AutoShape 114"/>
          <p:cNvCxnSpPr>
            <a:cxnSpLocks noChangeShapeType="1"/>
            <a:stCxn id="113" idx="4"/>
          </p:cNvCxnSpPr>
          <p:nvPr/>
        </p:nvCxnSpPr>
        <p:spPr bwMode="auto">
          <a:xfrm rot="16200000" flipH="1">
            <a:off x="3446463" y="278747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AutoShape 115"/>
          <p:cNvSpPr>
            <a:spLocks noChangeArrowheads="1"/>
          </p:cNvSpPr>
          <p:nvPr/>
        </p:nvSpPr>
        <p:spPr bwMode="auto">
          <a:xfrm>
            <a:off x="3434556" y="2524747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4" name="AutoShape 116"/>
          <p:cNvCxnSpPr>
            <a:cxnSpLocks noChangeShapeType="1"/>
            <a:endCxn id="117" idx="2"/>
          </p:cNvCxnSpPr>
          <p:nvPr/>
        </p:nvCxnSpPr>
        <p:spPr bwMode="auto">
          <a:xfrm rot="16200000" flipH="1">
            <a:off x="2396331" y="2215185"/>
            <a:ext cx="287337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AutoShape 117"/>
          <p:cNvCxnSpPr>
            <a:cxnSpLocks noChangeShapeType="1"/>
            <a:endCxn id="117" idx="0"/>
          </p:cNvCxnSpPr>
          <p:nvPr/>
        </p:nvCxnSpPr>
        <p:spPr bwMode="auto">
          <a:xfrm rot="5400000">
            <a:off x="2792412" y="242711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AutoShape 118"/>
          <p:cNvCxnSpPr>
            <a:cxnSpLocks noChangeShapeType="1"/>
            <a:stCxn id="117" idx="4"/>
          </p:cNvCxnSpPr>
          <p:nvPr/>
        </p:nvCxnSpPr>
        <p:spPr bwMode="auto">
          <a:xfrm rot="16200000" flipH="1">
            <a:off x="2809875" y="278747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AutoShape 119"/>
          <p:cNvSpPr>
            <a:spLocks noChangeArrowheads="1"/>
          </p:cNvSpPr>
          <p:nvPr/>
        </p:nvSpPr>
        <p:spPr bwMode="auto">
          <a:xfrm>
            <a:off x="2797968" y="2524747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Line 120"/>
          <p:cNvSpPr>
            <a:spLocks noChangeShapeType="1"/>
          </p:cNvSpPr>
          <p:nvPr/>
        </p:nvSpPr>
        <p:spPr bwMode="auto">
          <a:xfrm>
            <a:off x="1689893" y="2329485"/>
            <a:ext cx="0" cy="5270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9" name="AutoShape 121"/>
          <p:cNvCxnSpPr>
            <a:cxnSpLocks noChangeShapeType="1"/>
            <a:endCxn id="122" idx="2"/>
          </p:cNvCxnSpPr>
          <p:nvPr/>
        </p:nvCxnSpPr>
        <p:spPr bwMode="auto">
          <a:xfrm rot="16200000" flipH="1">
            <a:off x="1778793" y="2213597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AutoShape 122"/>
          <p:cNvCxnSpPr>
            <a:cxnSpLocks noChangeShapeType="1"/>
            <a:endCxn id="122" idx="0"/>
          </p:cNvCxnSpPr>
          <p:nvPr/>
        </p:nvCxnSpPr>
        <p:spPr bwMode="auto">
          <a:xfrm rot="5400000">
            <a:off x="2174874" y="2425529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AutoShape 123"/>
          <p:cNvCxnSpPr>
            <a:cxnSpLocks noChangeShapeType="1"/>
            <a:stCxn id="122" idx="4"/>
          </p:cNvCxnSpPr>
          <p:nvPr/>
        </p:nvCxnSpPr>
        <p:spPr bwMode="auto">
          <a:xfrm rot="16200000" flipH="1">
            <a:off x="2192337" y="2785891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AutoShape 124"/>
          <p:cNvSpPr>
            <a:spLocks noChangeArrowheads="1"/>
          </p:cNvSpPr>
          <p:nvPr/>
        </p:nvSpPr>
        <p:spPr bwMode="auto">
          <a:xfrm>
            <a:off x="2180431" y="2523160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3" name="AutoShape 125"/>
          <p:cNvCxnSpPr>
            <a:cxnSpLocks noChangeShapeType="1"/>
            <a:endCxn id="126" idx="2"/>
          </p:cNvCxnSpPr>
          <p:nvPr/>
        </p:nvCxnSpPr>
        <p:spPr bwMode="auto">
          <a:xfrm rot="16200000" flipH="1">
            <a:off x="5512593" y="2218360"/>
            <a:ext cx="287337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AutoShape 126"/>
          <p:cNvCxnSpPr>
            <a:cxnSpLocks noChangeShapeType="1"/>
            <a:endCxn id="126" idx="0"/>
          </p:cNvCxnSpPr>
          <p:nvPr/>
        </p:nvCxnSpPr>
        <p:spPr bwMode="auto">
          <a:xfrm rot="5400000">
            <a:off x="5908675" y="2430291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AutoShape 127"/>
          <p:cNvCxnSpPr>
            <a:cxnSpLocks noChangeShapeType="1"/>
            <a:stCxn id="126" idx="4"/>
          </p:cNvCxnSpPr>
          <p:nvPr/>
        </p:nvCxnSpPr>
        <p:spPr bwMode="auto">
          <a:xfrm rot="16200000" flipH="1">
            <a:off x="5926138" y="2790653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AutoShape 128"/>
          <p:cNvSpPr>
            <a:spLocks noChangeArrowheads="1"/>
          </p:cNvSpPr>
          <p:nvPr/>
        </p:nvSpPr>
        <p:spPr bwMode="auto">
          <a:xfrm>
            <a:off x="5914231" y="2527922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7" name="AutoShape 129"/>
          <p:cNvCxnSpPr>
            <a:cxnSpLocks noChangeShapeType="1"/>
            <a:endCxn id="130" idx="2"/>
          </p:cNvCxnSpPr>
          <p:nvPr/>
        </p:nvCxnSpPr>
        <p:spPr bwMode="auto">
          <a:xfrm rot="16200000" flipH="1">
            <a:off x="4895056" y="2216772"/>
            <a:ext cx="287338" cy="5159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AutoShape 130"/>
          <p:cNvCxnSpPr>
            <a:cxnSpLocks noChangeShapeType="1"/>
            <a:endCxn id="130" idx="0"/>
          </p:cNvCxnSpPr>
          <p:nvPr/>
        </p:nvCxnSpPr>
        <p:spPr bwMode="auto">
          <a:xfrm rot="5400000">
            <a:off x="5291136" y="242870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AutoShape 131"/>
          <p:cNvCxnSpPr>
            <a:cxnSpLocks noChangeShapeType="1"/>
            <a:stCxn id="130" idx="4"/>
          </p:cNvCxnSpPr>
          <p:nvPr/>
        </p:nvCxnSpPr>
        <p:spPr bwMode="auto">
          <a:xfrm rot="16200000" flipH="1">
            <a:off x="5308599" y="278906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utoShape 132"/>
          <p:cNvSpPr>
            <a:spLocks noChangeArrowheads="1"/>
          </p:cNvSpPr>
          <p:nvPr/>
        </p:nvSpPr>
        <p:spPr bwMode="auto">
          <a:xfrm>
            <a:off x="5296693" y="2526335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1" name="AutoShape 133"/>
          <p:cNvCxnSpPr>
            <a:cxnSpLocks noChangeShapeType="1"/>
            <a:endCxn id="134" idx="2"/>
          </p:cNvCxnSpPr>
          <p:nvPr/>
        </p:nvCxnSpPr>
        <p:spPr bwMode="auto">
          <a:xfrm rot="16200000" flipH="1">
            <a:off x="4258468" y="2216772"/>
            <a:ext cx="287338" cy="5159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AutoShape 134"/>
          <p:cNvCxnSpPr>
            <a:cxnSpLocks noChangeShapeType="1"/>
            <a:endCxn id="134" idx="0"/>
          </p:cNvCxnSpPr>
          <p:nvPr/>
        </p:nvCxnSpPr>
        <p:spPr bwMode="auto">
          <a:xfrm rot="5400000">
            <a:off x="4654549" y="242870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AutoShape 135"/>
          <p:cNvCxnSpPr>
            <a:cxnSpLocks noChangeShapeType="1"/>
            <a:stCxn id="134" idx="4"/>
          </p:cNvCxnSpPr>
          <p:nvPr/>
        </p:nvCxnSpPr>
        <p:spPr bwMode="auto">
          <a:xfrm rot="16200000" flipH="1">
            <a:off x="4672012" y="278906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4" name="AutoShape 136"/>
          <p:cNvSpPr>
            <a:spLocks noChangeArrowheads="1"/>
          </p:cNvSpPr>
          <p:nvPr/>
        </p:nvSpPr>
        <p:spPr bwMode="auto">
          <a:xfrm>
            <a:off x="4660106" y="2526335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5" name="AutoShape 137"/>
          <p:cNvCxnSpPr>
            <a:cxnSpLocks noChangeShapeType="1"/>
            <a:endCxn id="138" idx="2"/>
          </p:cNvCxnSpPr>
          <p:nvPr/>
        </p:nvCxnSpPr>
        <p:spPr bwMode="auto">
          <a:xfrm rot="16200000" flipH="1">
            <a:off x="3315493" y="2827960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AutoShape 138"/>
          <p:cNvCxnSpPr>
            <a:cxnSpLocks noChangeShapeType="1"/>
            <a:endCxn id="138" idx="0"/>
          </p:cNvCxnSpPr>
          <p:nvPr/>
        </p:nvCxnSpPr>
        <p:spPr bwMode="auto">
          <a:xfrm rot="5400000">
            <a:off x="4032250" y="336056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AutoShape 139"/>
          <p:cNvCxnSpPr>
            <a:cxnSpLocks noChangeShapeType="1"/>
            <a:stCxn id="138" idx="4"/>
          </p:cNvCxnSpPr>
          <p:nvPr/>
        </p:nvCxnSpPr>
        <p:spPr bwMode="auto">
          <a:xfrm rot="16200000" flipH="1">
            <a:off x="4049713" y="372092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AutoShape 140"/>
          <p:cNvSpPr>
            <a:spLocks noChangeArrowheads="1"/>
          </p:cNvSpPr>
          <p:nvPr/>
        </p:nvSpPr>
        <p:spPr bwMode="auto">
          <a:xfrm>
            <a:off x="4037806" y="3458197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9" name="AutoShape 141"/>
          <p:cNvCxnSpPr>
            <a:cxnSpLocks noChangeShapeType="1"/>
            <a:endCxn id="142" idx="2"/>
          </p:cNvCxnSpPr>
          <p:nvPr/>
        </p:nvCxnSpPr>
        <p:spPr bwMode="auto">
          <a:xfrm rot="16200000" flipH="1">
            <a:off x="2702718" y="2831135"/>
            <a:ext cx="287338" cy="114776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AutoShape 142"/>
          <p:cNvCxnSpPr>
            <a:cxnSpLocks noChangeShapeType="1"/>
            <a:endCxn id="142" idx="0"/>
          </p:cNvCxnSpPr>
          <p:nvPr/>
        </p:nvCxnSpPr>
        <p:spPr bwMode="auto">
          <a:xfrm rot="5400000">
            <a:off x="3414711" y="3358979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AutoShape 143"/>
          <p:cNvCxnSpPr>
            <a:cxnSpLocks noChangeShapeType="1"/>
            <a:stCxn id="142" idx="4"/>
          </p:cNvCxnSpPr>
          <p:nvPr/>
        </p:nvCxnSpPr>
        <p:spPr bwMode="auto">
          <a:xfrm rot="16200000" flipH="1">
            <a:off x="3432174" y="3719341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AutoShape 144"/>
          <p:cNvSpPr>
            <a:spLocks noChangeArrowheads="1"/>
          </p:cNvSpPr>
          <p:nvPr/>
        </p:nvSpPr>
        <p:spPr bwMode="auto">
          <a:xfrm>
            <a:off x="3420268" y="3456610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" name="AutoShape 145"/>
          <p:cNvCxnSpPr>
            <a:cxnSpLocks noChangeShapeType="1"/>
            <a:endCxn id="145" idx="0"/>
          </p:cNvCxnSpPr>
          <p:nvPr/>
        </p:nvCxnSpPr>
        <p:spPr bwMode="auto">
          <a:xfrm rot="5400000">
            <a:off x="2778124" y="3358979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AutoShape 146"/>
          <p:cNvCxnSpPr>
            <a:cxnSpLocks noChangeShapeType="1"/>
            <a:stCxn id="145" idx="4"/>
          </p:cNvCxnSpPr>
          <p:nvPr/>
        </p:nvCxnSpPr>
        <p:spPr bwMode="auto">
          <a:xfrm rot="16200000" flipH="1">
            <a:off x="2795587" y="3719341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AutoShape 147"/>
          <p:cNvSpPr>
            <a:spLocks noChangeArrowheads="1"/>
          </p:cNvSpPr>
          <p:nvPr/>
        </p:nvSpPr>
        <p:spPr bwMode="auto">
          <a:xfrm>
            <a:off x="2783681" y="3456610"/>
            <a:ext cx="182562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6" name="AutoShape 148"/>
          <p:cNvCxnSpPr>
            <a:cxnSpLocks noChangeShapeType="1"/>
            <a:endCxn id="145" idx="2"/>
          </p:cNvCxnSpPr>
          <p:nvPr/>
        </p:nvCxnSpPr>
        <p:spPr bwMode="auto">
          <a:xfrm rot="16200000" flipH="1">
            <a:off x="2080418" y="2845422"/>
            <a:ext cx="287338" cy="11191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AutoShape 149"/>
          <p:cNvCxnSpPr>
            <a:cxnSpLocks noChangeShapeType="1"/>
            <a:endCxn id="150" idx="2"/>
          </p:cNvCxnSpPr>
          <p:nvPr/>
        </p:nvCxnSpPr>
        <p:spPr bwMode="auto">
          <a:xfrm rot="16200000" flipH="1">
            <a:off x="5157786" y="2809704"/>
            <a:ext cx="290513" cy="11938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AutoShape 150"/>
          <p:cNvCxnSpPr>
            <a:cxnSpLocks noChangeShapeType="1"/>
            <a:endCxn id="150" idx="0"/>
          </p:cNvCxnSpPr>
          <p:nvPr/>
        </p:nvCxnSpPr>
        <p:spPr bwMode="auto">
          <a:xfrm rot="5400000">
            <a:off x="5894386" y="3362154"/>
            <a:ext cx="195263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AutoShape 151"/>
          <p:cNvCxnSpPr>
            <a:cxnSpLocks noChangeShapeType="1"/>
            <a:stCxn id="150" idx="4"/>
          </p:cNvCxnSpPr>
          <p:nvPr/>
        </p:nvCxnSpPr>
        <p:spPr bwMode="auto">
          <a:xfrm rot="16200000" flipH="1">
            <a:off x="5911849" y="3722516"/>
            <a:ext cx="169863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AutoShape 152"/>
          <p:cNvSpPr>
            <a:spLocks noChangeArrowheads="1"/>
          </p:cNvSpPr>
          <p:nvPr/>
        </p:nvSpPr>
        <p:spPr bwMode="auto">
          <a:xfrm>
            <a:off x="5899943" y="3459785"/>
            <a:ext cx="182563" cy="182562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1" name="AutoShape 153"/>
          <p:cNvCxnSpPr>
            <a:cxnSpLocks noChangeShapeType="1"/>
            <a:endCxn id="154" idx="2"/>
          </p:cNvCxnSpPr>
          <p:nvPr/>
        </p:nvCxnSpPr>
        <p:spPr bwMode="auto">
          <a:xfrm rot="16200000" flipH="1">
            <a:off x="4545806" y="2813672"/>
            <a:ext cx="288925" cy="11842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AutoShape 154"/>
          <p:cNvCxnSpPr>
            <a:cxnSpLocks noChangeShapeType="1"/>
            <a:endCxn id="154" idx="0"/>
          </p:cNvCxnSpPr>
          <p:nvPr/>
        </p:nvCxnSpPr>
        <p:spPr bwMode="auto">
          <a:xfrm rot="5400000">
            <a:off x="5276850" y="336056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AutoShape 155"/>
          <p:cNvCxnSpPr>
            <a:cxnSpLocks noChangeShapeType="1"/>
            <a:stCxn id="154" idx="4"/>
          </p:cNvCxnSpPr>
          <p:nvPr/>
        </p:nvCxnSpPr>
        <p:spPr bwMode="auto">
          <a:xfrm rot="16200000" flipH="1">
            <a:off x="5294313" y="372092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AutoShape 156"/>
          <p:cNvSpPr>
            <a:spLocks noChangeArrowheads="1"/>
          </p:cNvSpPr>
          <p:nvPr/>
        </p:nvSpPr>
        <p:spPr bwMode="auto">
          <a:xfrm>
            <a:off x="5282406" y="3458197"/>
            <a:ext cx="182562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5" name="AutoShape 157"/>
          <p:cNvCxnSpPr>
            <a:cxnSpLocks noChangeShapeType="1"/>
            <a:endCxn id="158" idx="2"/>
          </p:cNvCxnSpPr>
          <p:nvPr/>
        </p:nvCxnSpPr>
        <p:spPr bwMode="auto">
          <a:xfrm rot="16200000" flipH="1">
            <a:off x="3923505" y="2827960"/>
            <a:ext cx="2889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AutoShape 158"/>
          <p:cNvCxnSpPr>
            <a:cxnSpLocks noChangeShapeType="1"/>
            <a:endCxn id="158" idx="0"/>
          </p:cNvCxnSpPr>
          <p:nvPr/>
        </p:nvCxnSpPr>
        <p:spPr bwMode="auto">
          <a:xfrm rot="5400000">
            <a:off x="4640262" y="3360566"/>
            <a:ext cx="195262" cy="0"/>
          </a:xfrm>
          <a:prstGeom prst="straightConnector1">
            <a:avLst/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AutoShape 159"/>
          <p:cNvCxnSpPr>
            <a:cxnSpLocks noChangeShapeType="1"/>
            <a:stCxn id="158" idx="4"/>
          </p:cNvCxnSpPr>
          <p:nvPr/>
        </p:nvCxnSpPr>
        <p:spPr bwMode="auto">
          <a:xfrm rot="16200000" flipH="1">
            <a:off x="4657725" y="3720928"/>
            <a:ext cx="169862" cy="9525"/>
          </a:xfrm>
          <a:prstGeom prst="curvedConnector3">
            <a:avLst>
              <a:gd name="adj1" fmla="val 49532"/>
            </a:avLst>
          </a:prstGeom>
          <a:noFill/>
          <a:ln w="25400">
            <a:solidFill>
              <a:schemeClr val="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AutoShape 160"/>
          <p:cNvSpPr>
            <a:spLocks noChangeArrowheads="1"/>
          </p:cNvSpPr>
          <p:nvPr/>
        </p:nvSpPr>
        <p:spPr bwMode="auto">
          <a:xfrm>
            <a:off x="4645818" y="3458197"/>
            <a:ext cx="182563" cy="182563"/>
          </a:xfrm>
          <a:prstGeom prst="flowChar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" name="Text Box 51"/>
          <p:cNvSpPr txBox="1">
            <a:spLocks noChangeArrowheads="1"/>
          </p:cNvSpPr>
          <p:nvPr/>
        </p:nvSpPr>
        <p:spPr bwMode="auto">
          <a:xfrm>
            <a:off x="219868" y="4451484"/>
            <a:ext cx="10310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b="1" dirty="0">
                <a:latin typeface="Arial" charset="0"/>
              </a:rPr>
              <a:t>Stride </a:t>
            </a:r>
            <a:r>
              <a:rPr lang="en-US" sz="1800" b="1" dirty="0" smtClean="0">
                <a:latin typeface="Arial" charset="0"/>
              </a:rPr>
              <a:t>4</a:t>
            </a:r>
            <a:endParaRPr lang="en-US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136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every iteration, each </a:t>
            </a:r>
            <a:r>
              <a:rPr lang="en-US" dirty="0" err="1" smtClean="0"/>
              <a:t>therad</a:t>
            </a:r>
            <a:r>
              <a:rPr lang="en-US" dirty="0" smtClean="0"/>
              <a:t> can overwrite the input of another thread</a:t>
            </a:r>
          </a:p>
          <a:p>
            <a:pPr lvl="1"/>
            <a:r>
              <a:rPr lang="en-US" dirty="0" smtClean="0"/>
              <a:t>Need barrier synchronization to ensure all inputs have been properly generated</a:t>
            </a:r>
          </a:p>
          <a:p>
            <a:pPr lvl="1"/>
            <a:r>
              <a:rPr lang="en-US" dirty="0" smtClean="0"/>
              <a:t>All threads secure input operand that can be overwritten by another thread</a:t>
            </a:r>
          </a:p>
          <a:p>
            <a:pPr lvl="1"/>
            <a:r>
              <a:rPr lang="en-US" dirty="0" smtClean="0"/>
              <a:t>Barrier synchronization to ensure that threads have secured their inputs</a:t>
            </a:r>
          </a:p>
          <a:p>
            <a:pPr lvl="1"/>
            <a:r>
              <a:rPr lang="en-US" dirty="0" smtClean="0"/>
              <a:t>All threads perform addition to write output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45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inefficient scan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3058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__shared__ float   XY[SECTION_SIZE];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</a:t>
            </a:r>
            <a:r>
              <a:rPr lang="en-US" sz="2000" dirty="0" err="1" smtClean="0"/>
              <a:t>blockIdx.x</a:t>
            </a:r>
            <a:r>
              <a:rPr lang="en-US" sz="2000" dirty="0" smtClean="0"/>
              <a:t> * </a:t>
            </a:r>
            <a:r>
              <a:rPr lang="en-US" sz="2000" dirty="0" err="1" smtClean="0"/>
              <a:t>blockDim.x</a:t>
            </a:r>
            <a:r>
              <a:rPr lang="en-US" sz="2000" dirty="0" smtClean="0"/>
              <a:t> + </a:t>
            </a:r>
            <a:r>
              <a:rPr lang="en-US" sz="2000" dirty="0" err="1" smtClean="0"/>
              <a:t>threadIdx.x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//load into shared memory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i</a:t>
            </a:r>
            <a:r>
              <a:rPr lang="en-US" sz="2000" dirty="0" smtClean="0"/>
              <a:t>f (</a:t>
            </a:r>
            <a:r>
              <a:rPr lang="en-US" sz="2000" dirty="0" err="1" smtClean="0"/>
              <a:t>i</a:t>
            </a:r>
            <a:r>
              <a:rPr lang="en-US" sz="2000" dirty="0" smtClean="0"/>
              <a:t> &lt; </a:t>
            </a:r>
            <a:r>
              <a:rPr lang="en-US" sz="2000" dirty="0" err="1" smtClean="0"/>
              <a:t>InputSize</a:t>
            </a:r>
            <a:r>
              <a:rPr lang="en-US" sz="2000" dirty="0" smtClean="0"/>
              <a:t>) { XY[</a:t>
            </a:r>
            <a:r>
              <a:rPr lang="en-US" sz="2000" dirty="0" err="1" smtClean="0"/>
              <a:t>threadIdx.x</a:t>
            </a:r>
            <a:r>
              <a:rPr lang="en-US" sz="2000" dirty="0" smtClean="0"/>
              <a:t>] = X[</a:t>
            </a:r>
            <a:r>
              <a:rPr lang="en-US" sz="2000" dirty="0" err="1" smtClean="0"/>
              <a:t>i</a:t>
            </a:r>
            <a:r>
              <a:rPr lang="en-US" sz="2000" dirty="0" smtClean="0"/>
              <a:t>];}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//perform iterative scan on XY</a:t>
            </a:r>
          </a:p>
          <a:p>
            <a:pPr marL="0" indent="0">
              <a:buNone/>
            </a:pPr>
            <a:r>
              <a:rPr lang="en-US" sz="2000" dirty="0"/>
              <a:t>f</a:t>
            </a:r>
            <a:r>
              <a:rPr lang="en-US" sz="2000" dirty="0" smtClean="0"/>
              <a:t>or (unsigned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stride = 1; stride &lt;= </a:t>
            </a:r>
            <a:r>
              <a:rPr lang="en-US" sz="2000" dirty="0" err="1" smtClean="0"/>
              <a:t>threadIdx.x</a:t>
            </a:r>
            <a:r>
              <a:rPr lang="en-US" sz="2000" dirty="0" smtClean="0"/>
              <a:t>; stride *=2) {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__</a:t>
            </a:r>
            <a:r>
              <a:rPr lang="en-US" sz="2000" dirty="0" err="1" smtClean="0"/>
              <a:t>synchthreads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 smtClean="0"/>
              <a:t>	float in1 = XY[</a:t>
            </a:r>
            <a:r>
              <a:rPr lang="en-US" sz="2000" dirty="0" err="1" smtClean="0"/>
              <a:t>threadIdx.x</a:t>
            </a:r>
            <a:r>
              <a:rPr lang="en-US" sz="2000" dirty="0" smtClean="0"/>
              <a:t> – stride];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__</a:t>
            </a:r>
            <a:r>
              <a:rPr lang="en-US" sz="2000" dirty="0" err="1" smtClean="0"/>
              <a:t>synchthreads</a:t>
            </a:r>
            <a:r>
              <a:rPr lang="en-US" sz="2000" dirty="0" smtClean="0"/>
              <a:t>();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XY[</a:t>
            </a:r>
            <a:r>
              <a:rPr lang="en-US" sz="2000" dirty="0" err="1" smtClean="0"/>
              <a:t>threadIdx.x</a:t>
            </a:r>
            <a:r>
              <a:rPr lang="en-US" sz="2000" dirty="0" smtClean="0"/>
              <a:t>]+=in1;</a:t>
            </a:r>
          </a:p>
          <a:p>
            <a:pPr marL="0" indent="0">
              <a:buNone/>
            </a:pPr>
            <a:r>
              <a:rPr lang="en-US" sz="2000" dirty="0"/>
              <a:t>}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37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EE40EC-9973-4FC2-BBB5-9AE440CB8A2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Work Efficiency Considerations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19213"/>
            <a:ext cx="8301038" cy="5005387"/>
          </a:xfrm>
        </p:spPr>
        <p:txBody>
          <a:bodyPr/>
          <a:lstStyle/>
          <a:p>
            <a:pPr marL="457200" indent="-457200"/>
            <a:endParaRPr lang="en-US" sz="2400" i="1" smtClean="0"/>
          </a:p>
          <a:p>
            <a:pPr marL="457200" indent="-457200"/>
            <a:r>
              <a:rPr lang="en-US" sz="2400" smtClean="0"/>
              <a:t>The first-attempt Scan executes log(n) parallel iterations</a:t>
            </a:r>
          </a:p>
          <a:p>
            <a:pPr marL="974725" lvl="1" indent="-403225"/>
            <a:r>
              <a:rPr lang="en-US" sz="2000" smtClean="0"/>
              <a:t>The steps do (n-1), (n-2), (n-4),..(n- n/2) adds each</a:t>
            </a:r>
          </a:p>
          <a:p>
            <a:pPr marL="974725" lvl="1" indent="-403225"/>
            <a:r>
              <a:rPr lang="en-US" sz="2000" smtClean="0"/>
              <a:t>Total adds: n * log(n)  - (n-1) </a:t>
            </a:r>
            <a:r>
              <a:rPr lang="en-US" sz="2000" smtClean="0">
                <a:sym typeface="Wingdings" pitchFamily="2" charset="2"/>
              </a:rPr>
              <a:t> </a:t>
            </a:r>
            <a:r>
              <a:rPr lang="en-US" sz="2000" smtClean="0"/>
              <a:t>O(n*log(n)) work</a:t>
            </a:r>
          </a:p>
          <a:p>
            <a:pPr marL="974725" lvl="1" indent="-403225"/>
            <a:endParaRPr lang="en-US" sz="2000" smtClean="0"/>
          </a:p>
          <a:p>
            <a:pPr marL="457200" indent="-457200"/>
            <a:r>
              <a:rPr lang="en-US" sz="2400" smtClean="0"/>
              <a:t>This scan algorithm is not very work efficient</a:t>
            </a:r>
          </a:p>
          <a:p>
            <a:pPr marL="974725" lvl="1" indent="-403225"/>
            <a:r>
              <a:rPr lang="en-US" sz="2000" smtClean="0"/>
              <a:t>Sequential scan algorithm does </a:t>
            </a:r>
            <a:r>
              <a:rPr lang="en-US" sz="2000" i="1" smtClean="0"/>
              <a:t>n</a:t>
            </a:r>
            <a:r>
              <a:rPr lang="en-US" sz="2000" smtClean="0"/>
              <a:t> adds</a:t>
            </a:r>
          </a:p>
          <a:p>
            <a:pPr marL="974725" lvl="1" indent="-403225"/>
            <a:r>
              <a:rPr lang="en-US" sz="2000" smtClean="0"/>
              <a:t>A factor of log(n) hurts: 20x for 10^6 elements!</a:t>
            </a:r>
          </a:p>
          <a:p>
            <a:pPr marL="974725" lvl="1" indent="-403225"/>
            <a:endParaRPr lang="en-US" sz="2000" smtClean="0"/>
          </a:p>
          <a:p>
            <a:pPr marL="457200" indent="-457200"/>
            <a:r>
              <a:rPr lang="en-US" sz="2400" smtClean="0"/>
              <a:t>A parallel algorithm can be slow when execution resources are saturated due to low work efficiency</a:t>
            </a:r>
          </a:p>
        </p:txBody>
      </p:sp>
    </p:spTree>
    <p:extLst>
      <p:ext uri="{BB962C8B-B14F-4D97-AF65-F5344CB8AC3E}">
        <p14:creationId xmlns:p14="http://schemas.microsoft.com/office/powerpoint/2010/main" val="13903133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03FD31-6B60-46F8-91E8-42AE8A486E3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Improving Efficiency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z="2400" smtClean="0"/>
              <a:t>A common parallel algorithm pattern:</a:t>
            </a:r>
          </a:p>
          <a:p>
            <a:pPr marL="457200" indent="-457200" algn="ctr">
              <a:buFontTx/>
              <a:buNone/>
            </a:pPr>
            <a:r>
              <a:rPr lang="en-US" sz="2400" i="1" smtClean="0"/>
              <a:t>Balanced Trees</a:t>
            </a:r>
          </a:p>
          <a:p>
            <a:pPr marL="974725" lvl="1" indent="-403225"/>
            <a:r>
              <a:rPr lang="en-US" sz="2000" smtClean="0"/>
              <a:t>Build a balanced binary tree on the input data and sweep it to and from the root</a:t>
            </a:r>
          </a:p>
          <a:p>
            <a:pPr marL="974725" lvl="1" indent="-403225"/>
            <a:r>
              <a:rPr lang="en-US" sz="2000" smtClean="0"/>
              <a:t>Tree is not an actual data structure, but a concept to determine what each thread does at each step</a:t>
            </a:r>
          </a:p>
          <a:p>
            <a:pPr marL="974725" lvl="1" indent="-403225"/>
            <a:endParaRPr lang="en-US" sz="2000" smtClean="0"/>
          </a:p>
          <a:p>
            <a:pPr marL="457200" indent="-457200"/>
            <a:r>
              <a:rPr lang="en-US" sz="2400" smtClean="0"/>
              <a:t>For scan:</a:t>
            </a:r>
          </a:p>
          <a:p>
            <a:pPr marL="974725" lvl="1" indent="-403225"/>
            <a:r>
              <a:rPr lang="en-US" sz="2000" smtClean="0"/>
              <a:t>Traverse down from leaves to root building partial sums at internal nodes in the tree</a:t>
            </a:r>
          </a:p>
          <a:p>
            <a:pPr marL="1431925" lvl="2" indent="-342900"/>
            <a:r>
              <a:rPr lang="en-US" sz="1800" smtClean="0"/>
              <a:t>Root holds sum of all leaves</a:t>
            </a:r>
          </a:p>
          <a:p>
            <a:pPr marL="974725" lvl="1" indent="-403225"/>
            <a:r>
              <a:rPr lang="en-US" sz="2000" smtClean="0"/>
              <a:t>Traverse back up the tree building the scan from the partial sums</a:t>
            </a:r>
          </a:p>
        </p:txBody>
      </p:sp>
    </p:spTree>
    <p:extLst>
      <p:ext uri="{BB962C8B-B14F-4D97-AF65-F5344CB8AC3E}">
        <p14:creationId xmlns:p14="http://schemas.microsoft.com/office/powerpoint/2010/main" val="30911211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52463" y="76200"/>
            <a:ext cx="8305800" cy="1143000"/>
          </a:xfrm>
        </p:spPr>
        <p:txBody>
          <a:bodyPr/>
          <a:lstStyle/>
          <a:p>
            <a:r>
              <a:rPr lang="en-US" smtClean="0"/>
              <a:t>Parallel Scan - Reduction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7A6340-E0BA-41F1-8B97-D4054A519BC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8472" idx="0"/>
          </p:cNvCxnSpPr>
          <p:nvPr/>
        </p:nvCxnSpPr>
        <p:spPr>
          <a:xfrm flipH="1">
            <a:off x="8229600" y="1600200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566988" y="2370138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" name="Oval 15"/>
          <p:cNvSpPr/>
          <p:nvPr/>
        </p:nvSpPr>
        <p:spPr>
          <a:xfrm>
            <a:off x="4381500" y="416401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7" name="Oval 16"/>
          <p:cNvSpPr/>
          <p:nvPr/>
        </p:nvSpPr>
        <p:spPr>
          <a:xfrm>
            <a:off x="4395788" y="2378075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8" name="Oval 17"/>
          <p:cNvSpPr/>
          <p:nvPr/>
        </p:nvSpPr>
        <p:spPr>
          <a:xfrm>
            <a:off x="6224588" y="2378075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9" name="Oval 18"/>
          <p:cNvSpPr/>
          <p:nvPr/>
        </p:nvSpPr>
        <p:spPr>
          <a:xfrm>
            <a:off x="8053388" y="2370138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0" name="Oval 19"/>
          <p:cNvSpPr/>
          <p:nvPr/>
        </p:nvSpPr>
        <p:spPr>
          <a:xfrm>
            <a:off x="8024813" y="556895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1" name="Oval 20"/>
          <p:cNvSpPr/>
          <p:nvPr/>
        </p:nvSpPr>
        <p:spPr>
          <a:xfrm>
            <a:off x="8039100" y="415131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4" name="Straight Arrow Connector 23"/>
          <p:cNvCxnSpPr>
            <a:endCxn id="19" idx="1"/>
          </p:cNvCxnSpPr>
          <p:nvPr/>
        </p:nvCxnSpPr>
        <p:spPr>
          <a:xfrm>
            <a:off x="7329488" y="1760538"/>
            <a:ext cx="781050" cy="665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36738" y="1714500"/>
            <a:ext cx="779462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57600" y="1754188"/>
            <a:ext cx="779463" cy="665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8" idx="1"/>
          </p:cNvCxnSpPr>
          <p:nvPr/>
        </p:nvCxnSpPr>
        <p:spPr>
          <a:xfrm>
            <a:off x="5478463" y="1727200"/>
            <a:ext cx="803275" cy="708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6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18457" name="Rectangle 28"/>
          <p:cNvSpPr>
            <a:spLocks noChangeArrowheads="1"/>
          </p:cNvSpPr>
          <p:nvPr/>
        </p:nvSpPr>
        <p:spPr bwMode="auto">
          <a:xfrm>
            <a:off x="4381500" y="1138238"/>
            <a:ext cx="423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8458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18459" name="Rectangle 30"/>
          <p:cNvSpPr>
            <a:spLocks noChangeArrowheads="1"/>
          </p:cNvSpPr>
          <p:nvPr/>
        </p:nvSpPr>
        <p:spPr bwMode="auto">
          <a:xfrm>
            <a:off x="61896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8460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18461" name="Rectangle 32"/>
          <p:cNvSpPr>
            <a:spLocks noChangeArrowheads="1"/>
          </p:cNvSpPr>
          <p:nvPr/>
        </p:nvSpPr>
        <p:spPr bwMode="auto">
          <a:xfrm>
            <a:off x="7989888" y="113823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sp>
        <p:nvSpPr>
          <p:cNvPr id="18462" name="Rectangle 33"/>
          <p:cNvSpPr>
            <a:spLocks noChangeArrowheads="1"/>
          </p:cNvSpPr>
          <p:nvPr/>
        </p:nvSpPr>
        <p:spPr bwMode="auto">
          <a:xfrm>
            <a:off x="2489200" y="1138238"/>
            <a:ext cx="423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18463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18464" name="Rectangle 35"/>
          <p:cNvSpPr>
            <a:spLocks noChangeArrowheads="1"/>
          </p:cNvSpPr>
          <p:nvPr/>
        </p:nvSpPr>
        <p:spPr bwMode="auto">
          <a:xfrm>
            <a:off x="2244725" y="2919413"/>
            <a:ext cx="947738" cy="4603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18465" name="Rectangle 36"/>
          <p:cNvSpPr>
            <a:spLocks noChangeArrowheads="1"/>
          </p:cNvSpPr>
          <p:nvPr/>
        </p:nvSpPr>
        <p:spPr bwMode="auto">
          <a:xfrm>
            <a:off x="4137025" y="2922588"/>
            <a:ext cx="947738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2..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8466" name="Rectangle 37"/>
          <p:cNvSpPr>
            <a:spLocks noChangeArrowheads="1"/>
          </p:cNvSpPr>
          <p:nvPr/>
        </p:nvSpPr>
        <p:spPr bwMode="auto">
          <a:xfrm>
            <a:off x="5943600" y="2936875"/>
            <a:ext cx="947738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8467" name="Rectangle 38"/>
          <p:cNvSpPr>
            <a:spLocks noChangeArrowheads="1"/>
          </p:cNvSpPr>
          <p:nvPr/>
        </p:nvSpPr>
        <p:spPr bwMode="auto">
          <a:xfrm>
            <a:off x="7772400" y="2968625"/>
            <a:ext cx="947738" cy="4619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6..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719388" y="3657600"/>
            <a:ext cx="1684337" cy="6842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415088" y="3657600"/>
            <a:ext cx="1641475" cy="6842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0" name="Rectangle 45"/>
          <p:cNvSpPr>
            <a:spLocks noChangeArrowheads="1"/>
          </p:cNvSpPr>
          <p:nvPr/>
        </p:nvSpPr>
        <p:spPr bwMode="auto">
          <a:xfrm>
            <a:off x="4119563" y="4924425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8471" name="Rectangle 46"/>
          <p:cNvSpPr>
            <a:spLocks noChangeArrowheads="1"/>
          </p:cNvSpPr>
          <p:nvPr/>
        </p:nvSpPr>
        <p:spPr bwMode="auto">
          <a:xfrm>
            <a:off x="7756525" y="4811713"/>
            <a:ext cx="946150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sp>
        <p:nvSpPr>
          <p:cNvPr id="18472" name="Rectangle 47"/>
          <p:cNvSpPr>
            <a:spLocks noChangeArrowheads="1"/>
          </p:cNvSpPr>
          <p:nvPr/>
        </p:nvSpPr>
        <p:spPr bwMode="auto">
          <a:xfrm>
            <a:off x="7756525" y="6172200"/>
            <a:ext cx="946150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9" name="Straight Arrow Connector 48"/>
          <p:cNvCxnSpPr>
            <a:endCxn id="20" idx="2"/>
          </p:cNvCxnSpPr>
          <p:nvPr/>
        </p:nvCxnSpPr>
        <p:spPr>
          <a:xfrm>
            <a:off x="4564063" y="5391150"/>
            <a:ext cx="3460750" cy="368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4" name="TextBox 54"/>
          <p:cNvSpPr txBox="1">
            <a:spLocks noChangeArrowheads="1"/>
          </p:cNvSpPr>
          <p:nvPr/>
        </p:nvSpPr>
        <p:spPr bwMode="auto">
          <a:xfrm>
            <a:off x="533400" y="2919413"/>
            <a:ext cx="990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56" name="Down Arrow 55"/>
          <p:cNvSpPr/>
          <p:nvPr/>
        </p:nvSpPr>
        <p:spPr>
          <a:xfrm>
            <a:off x="733425" y="3638550"/>
            <a:ext cx="381000" cy="72072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76" name="TextBox 56"/>
          <p:cNvSpPr txBox="1">
            <a:spLocks noChangeArrowheads="1"/>
          </p:cNvSpPr>
          <p:nvPr/>
        </p:nvSpPr>
        <p:spPr bwMode="auto">
          <a:xfrm>
            <a:off x="4762500" y="5961063"/>
            <a:ext cx="26654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In place calculation 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381500" y="6421438"/>
            <a:ext cx="3338513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Final value after reduce</a:t>
            </a:r>
          </a:p>
        </p:txBody>
      </p:sp>
    </p:spTree>
    <p:extLst>
      <p:ext uri="{BB962C8B-B14F-4D97-AF65-F5344CB8AC3E}">
        <p14:creationId xmlns:p14="http://schemas.microsoft.com/office/powerpoint/2010/main" val="211059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Reduction Step Kernel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0CE40B-D5FD-428A-A88B-A50E45506B5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838200" y="1676400"/>
            <a:ext cx="7848600" cy="415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// 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scan_array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BLOCK_SIZE*2]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in shared memory</a:t>
            </a:r>
          </a:p>
          <a:p>
            <a:pPr eaLnBrk="1" hangingPunct="1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for(</a:t>
            </a:r>
            <a:r>
              <a:rPr lang="en-US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stride=1; stride&lt;= BLOCK_SIZE; stride *=2)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{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index = (threadIdx.x+1)*stride*2 - 1;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if(index &lt;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2*BLOCK_SIZE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scan_array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[index] +=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scan_array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[index-stride];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stride = stride*2;</a:t>
            </a:r>
          </a:p>
          <a:p>
            <a:pPr eaLnBrk="1" hangingPunct="1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__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syncthreads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();</a:t>
            </a:r>
          </a:p>
          <a:p>
            <a:pPr eaLnBrk="1" hangingPunct="1"/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925448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C8EA4A-D983-46C2-9C00-2FEDCFBC44A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86800" cy="4800600"/>
          </a:xfrm>
        </p:spPr>
        <p:txBody>
          <a:bodyPr/>
          <a:lstStyle/>
          <a:p>
            <a:pPr marL="457200" indent="-457200" eaLnBrk="1" hangingPunct="1">
              <a:defRPr/>
            </a:pPr>
            <a:r>
              <a:rPr lang="en-US" dirty="0" smtClean="0"/>
              <a:t>To master parallel Prefix Sum (Scan) algorithms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frequently used for parallel work assignment and resource allocation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A key primitive to in many parallel algorithms to convert serial computation into parallel computation</a:t>
            </a:r>
          </a:p>
          <a:p>
            <a:pPr marL="857250" lvl="1" indent="-457200" eaLnBrk="1" hangingPunct="1">
              <a:defRPr/>
            </a:pPr>
            <a:r>
              <a:rPr lang="en-US" dirty="0" smtClean="0"/>
              <a:t>Based on reduction tree and reverse reduction tree</a:t>
            </a:r>
          </a:p>
          <a:p>
            <a:pPr marL="400050" lvl="1" indent="0" eaLnBrk="1" hangingPunct="1">
              <a:buFontTx/>
              <a:buNone/>
              <a:defRPr/>
            </a:pPr>
            <a:endParaRPr lang="en-US" dirty="0" smtClean="0"/>
          </a:p>
          <a:p>
            <a:pPr marL="457200" indent="-457200" eaLnBrk="1" hangingPunct="1">
              <a:defRPr/>
            </a:pPr>
            <a:r>
              <a:rPr lang="en-US" dirty="0" smtClean="0"/>
              <a:t>Reading </a:t>
            </a:r>
            <a:r>
              <a:rPr lang="en-US" dirty="0" smtClean="0"/>
              <a:t>–Efficient Parallel Scan Algorithms for GPUs</a:t>
            </a:r>
            <a:endParaRPr lang="en-US" dirty="0" smtClean="0"/>
          </a:p>
          <a:p>
            <a:pPr marL="857250" lvl="1" indent="-457200" eaLnBrk="1" hangingPunct="1">
              <a:defRPr/>
            </a:pPr>
            <a:r>
              <a:rPr lang="en-US" dirty="0"/>
              <a:t>https://</a:t>
            </a:r>
            <a:r>
              <a:rPr lang="en-US" dirty="0" err="1"/>
              <a:t>research.nvidia.com</a:t>
            </a:r>
            <a:r>
              <a:rPr lang="en-US" dirty="0"/>
              <a:t>/sites/default/files/publications/nvr-2008-003.pdf</a:t>
            </a:r>
            <a:endParaRPr lang="en-US" dirty="0" smtClean="0"/>
          </a:p>
          <a:p>
            <a:pPr marL="974725" lvl="1" indent="-403225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Inclusive Post Scan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57CBA0-69E0-48B7-8DBB-B37F3E990F8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10300" y="23796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9470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19471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19472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19473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19474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19475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9476" name="Rectangle 45"/>
          <p:cNvSpPr>
            <a:spLocks noChangeArrowheads="1"/>
          </p:cNvSpPr>
          <p:nvPr/>
        </p:nvSpPr>
        <p:spPr bwMode="auto">
          <a:xfrm>
            <a:off x="40481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19477" name="Rectangle 47"/>
          <p:cNvSpPr>
            <a:spLocks noChangeArrowheads="1"/>
          </p:cNvSpPr>
          <p:nvPr/>
        </p:nvSpPr>
        <p:spPr bwMode="auto">
          <a:xfrm>
            <a:off x="7635875" y="1160463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72000" y="1804988"/>
            <a:ext cx="1693863" cy="6302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9" name="Rectangle 43"/>
          <p:cNvSpPr>
            <a:spLocks noChangeArrowheads="1"/>
          </p:cNvSpPr>
          <p:nvPr/>
        </p:nvSpPr>
        <p:spPr bwMode="auto">
          <a:xfrm>
            <a:off x="5907088" y="2928938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19480" name="TextBox 5"/>
          <p:cNvSpPr txBox="1">
            <a:spLocks noChangeArrowheads="1"/>
          </p:cNvSpPr>
          <p:nvPr/>
        </p:nvSpPr>
        <p:spPr bwMode="auto">
          <a:xfrm>
            <a:off x="4048125" y="3937000"/>
            <a:ext cx="4714875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Move (add) a critical value  to a central location where it is needed</a:t>
            </a:r>
          </a:p>
        </p:txBody>
      </p:sp>
    </p:spTree>
    <p:extLst>
      <p:ext uri="{BB962C8B-B14F-4D97-AF65-F5344CB8AC3E}">
        <p14:creationId xmlns:p14="http://schemas.microsoft.com/office/powerpoint/2010/main" val="1843382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Inclusive Post Scan Step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695C07C-EE66-4E34-BD75-8C9E6F8AFB4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43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576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008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15200" y="1600200"/>
            <a:ext cx="0" cy="441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181975" y="1622425"/>
            <a:ext cx="0" cy="457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10300" y="23796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0494" name="Rectangle 27"/>
          <p:cNvSpPr>
            <a:spLocks noChangeArrowheads="1"/>
          </p:cNvSpPr>
          <p:nvPr/>
        </p:nvSpPr>
        <p:spPr bwMode="auto">
          <a:xfrm>
            <a:off x="1625600" y="1138238"/>
            <a:ext cx="423863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0</a:t>
            </a:r>
          </a:p>
        </p:txBody>
      </p:sp>
      <p:sp>
        <p:nvSpPr>
          <p:cNvPr id="20495" name="Rectangle 29"/>
          <p:cNvSpPr>
            <a:spLocks noChangeArrowheads="1"/>
          </p:cNvSpPr>
          <p:nvPr/>
        </p:nvSpPr>
        <p:spPr bwMode="auto">
          <a:xfrm>
            <a:off x="5275263" y="1138238"/>
            <a:ext cx="422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20496" name="Rectangle 31"/>
          <p:cNvSpPr>
            <a:spLocks noChangeArrowheads="1"/>
          </p:cNvSpPr>
          <p:nvPr/>
        </p:nvSpPr>
        <p:spPr bwMode="auto">
          <a:xfrm>
            <a:off x="71040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  <p:sp>
        <p:nvSpPr>
          <p:cNvPr id="20497" name="Rectangle 34"/>
          <p:cNvSpPr>
            <a:spLocks noChangeArrowheads="1"/>
          </p:cNvSpPr>
          <p:nvPr/>
        </p:nvSpPr>
        <p:spPr bwMode="auto">
          <a:xfrm>
            <a:off x="3446463" y="11334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0498" name="Rectangle 35"/>
          <p:cNvSpPr>
            <a:spLocks noChangeArrowheads="1"/>
          </p:cNvSpPr>
          <p:nvPr/>
        </p:nvSpPr>
        <p:spPr bwMode="auto">
          <a:xfrm>
            <a:off x="22447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1</a:t>
            </a:r>
          </a:p>
        </p:txBody>
      </p:sp>
      <p:sp>
        <p:nvSpPr>
          <p:cNvPr id="20499" name="Rectangle 37"/>
          <p:cNvSpPr>
            <a:spLocks noChangeArrowheads="1"/>
          </p:cNvSpPr>
          <p:nvPr/>
        </p:nvSpPr>
        <p:spPr bwMode="auto">
          <a:xfrm>
            <a:off x="5907088" y="1160463"/>
            <a:ext cx="947737" cy="4619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4..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0500" name="Rectangle 45"/>
          <p:cNvSpPr>
            <a:spLocks noChangeArrowheads="1"/>
          </p:cNvSpPr>
          <p:nvPr/>
        </p:nvSpPr>
        <p:spPr bwMode="auto">
          <a:xfrm>
            <a:off x="4048125" y="1138238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3</a:t>
            </a:r>
          </a:p>
        </p:txBody>
      </p:sp>
      <p:sp>
        <p:nvSpPr>
          <p:cNvPr id="20501" name="Rectangle 47"/>
          <p:cNvSpPr>
            <a:spLocks noChangeArrowheads="1"/>
          </p:cNvSpPr>
          <p:nvPr/>
        </p:nvSpPr>
        <p:spPr bwMode="auto">
          <a:xfrm>
            <a:off x="7635875" y="1160463"/>
            <a:ext cx="947738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7</a:t>
            </a:r>
          </a:p>
        </p:txBody>
      </p:sp>
      <p:cxnSp>
        <p:nvCxnSpPr>
          <p:cNvPr id="42" name="Straight Arrow Connector 41"/>
          <p:cNvCxnSpPr>
            <a:endCxn id="17" idx="1"/>
          </p:cNvCxnSpPr>
          <p:nvPr/>
        </p:nvCxnSpPr>
        <p:spPr>
          <a:xfrm>
            <a:off x="4572000" y="1804988"/>
            <a:ext cx="1693863" cy="6302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3" name="Rectangle 43"/>
          <p:cNvSpPr>
            <a:spLocks noChangeArrowheads="1"/>
          </p:cNvSpPr>
          <p:nvPr/>
        </p:nvSpPr>
        <p:spPr bwMode="auto">
          <a:xfrm>
            <a:off x="5907088" y="2928938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5</a:t>
            </a:r>
          </a:p>
        </p:txBody>
      </p:sp>
      <p:sp>
        <p:nvSpPr>
          <p:cNvPr id="24" name="Oval 23"/>
          <p:cNvSpPr/>
          <p:nvPr/>
        </p:nvSpPr>
        <p:spPr>
          <a:xfrm>
            <a:off x="3500438" y="443071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801938" y="3810000"/>
            <a:ext cx="781050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322888" y="4475163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572000" y="3844925"/>
            <a:ext cx="779463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3217863" y="52578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2</a:t>
            </a:r>
          </a:p>
        </p:txBody>
      </p:sp>
      <p:sp>
        <p:nvSpPr>
          <p:cNvPr id="20509" name="Rectangle 30"/>
          <p:cNvSpPr>
            <a:spLocks noChangeArrowheads="1"/>
          </p:cNvSpPr>
          <p:nvPr/>
        </p:nvSpPr>
        <p:spPr bwMode="auto">
          <a:xfrm>
            <a:off x="5040313" y="5268913"/>
            <a:ext cx="947737" cy="46196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4</a:t>
            </a:r>
          </a:p>
        </p:txBody>
      </p:sp>
      <p:sp>
        <p:nvSpPr>
          <p:cNvPr id="33" name="Oval 32"/>
          <p:cNvSpPr/>
          <p:nvPr/>
        </p:nvSpPr>
        <p:spPr>
          <a:xfrm>
            <a:off x="7151688" y="4510088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400800" y="3956050"/>
            <a:ext cx="779463" cy="6651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2" name="Rectangle 36"/>
          <p:cNvSpPr>
            <a:spLocks noChangeArrowheads="1"/>
          </p:cNvSpPr>
          <p:nvPr/>
        </p:nvSpPr>
        <p:spPr bwMode="auto">
          <a:xfrm>
            <a:off x="6869113" y="5257800"/>
            <a:ext cx="947737" cy="461963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000" i="1">
                <a:latin typeface="Times New Roman" pitchFamily="18" charset="0"/>
                <a:cs typeface="Times New Roman" pitchFamily="18" charset="0"/>
              </a:rPr>
              <a:t>∑</a:t>
            </a:r>
            <a:r>
              <a:rPr lang="es-ES" i="1"/>
              <a:t>x</a:t>
            </a:r>
            <a:r>
              <a:rPr lang="es-ES" baseline="-25000"/>
              <a:t>0..</a:t>
            </a:r>
            <a:r>
              <a:rPr lang="es-ES" i="1"/>
              <a:t>x</a:t>
            </a:r>
            <a:r>
              <a:rPr lang="es-ES" baseline="-25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700242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700088" y="0"/>
            <a:ext cx="8305800" cy="1143000"/>
          </a:xfrm>
        </p:spPr>
        <p:txBody>
          <a:bodyPr/>
          <a:lstStyle/>
          <a:p>
            <a:r>
              <a:rPr lang="en-US" smtClean="0"/>
              <a:t>Putting it Together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4B67E94-BE2D-4AD2-BEEC-7BC4644579D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21509" name="Picture 2" descr="File:Prefix sum 16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7315200" cy="5572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079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more questions?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David Kirk/NVIDIA and Wen-</a:t>
            </a:r>
            <a:r>
              <a:rPr lang="en-US" dirty="0" err="1" smtClean="0"/>
              <a:t>mei</a:t>
            </a:r>
            <a:r>
              <a:rPr lang="en-US" dirty="0" smtClean="0"/>
              <a:t> W. </a:t>
            </a:r>
            <a:r>
              <a:rPr lang="en-US" dirty="0" err="1" smtClean="0"/>
              <a:t>Hwu</a:t>
            </a:r>
            <a:r>
              <a:rPr lang="en-US" dirty="0" smtClean="0"/>
              <a:t>  </a:t>
            </a:r>
            <a:r>
              <a:rPr lang="en-US" dirty="0" smtClean="0"/>
              <a:t>University </a:t>
            </a:r>
            <a:r>
              <a:rPr lang="en-US" dirty="0" smtClean="0"/>
              <a:t>of Illinois, 2007-2012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8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r>
              <a:rPr lang="en-US" smtClean="0"/>
              <a:t>(Inclusive) Prefix-Sum (Scan) Definition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324600"/>
            <a:ext cx="1905000" cy="457200"/>
          </a:xfrm>
        </p:spPr>
        <p:txBody>
          <a:bodyPr/>
          <a:lstStyle/>
          <a:p>
            <a:pPr>
              <a:defRPr/>
            </a:pPr>
            <a:fld id="{8C2FAC80-558A-4630-9808-E76BE4B14D0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609600" y="1752600"/>
            <a:ext cx="85344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Definition: </a:t>
            </a:r>
            <a:r>
              <a:rPr lang="en-US" i="1"/>
              <a:t>The </a:t>
            </a:r>
            <a:r>
              <a:rPr lang="en-US"/>
              <a:t>all-prefix-sums </a:t>
            </a:r>
            <a:r>
              <a:rPr lang="en-US" i="1"/>
              <a:t>operation takes a binary associative operator </a:t>
            </a:r>
            <a:r>
              <a:rPr lang="en-US"/>
              <a:t>⊕, </a:t>
            </a:r>
            <a:r>
              <a:rPr lang="en-US" i="1"/>
              <a:t>and an array of n elements</a:t>
            </a:r>
          </a:p>
          <a:p>
            <a:pPr eaLnBrk="1" hangingPunct="1"/>
            <a:r>
              <a:rPr lang="en-US"/>
              <a:t>                        [</a:t>
            </a:r>
            <a:r>
              <a:rPr lang="en-US" i="1"/>
              <a:t>x</a:t>
            </a:r>
            <a:r>
              <a:rPr lang="en-US" baseline="-25000"/>
              <a:t>0</a:t>
            </a:r>
            <a:r>
              <a:rPr lang="en-US"/>
              <a:t>,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, …, </a:t>
            </a:r>
            <a:r>
              <a:rPr lang="en-US" i="1"/>
              <a:t>x</a:t>
            </a:r>
            <a:r>
              <a:rPr lang="en-US" baseline="-25000"/>
              <a:t>n-1</a:t>
            </a:r>
            <a:r>
              <a:rPr lang="en-US"/>
              <a:t>],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i="1"/>
              <a:t>and returns the array</a:t>
            </a:r>
          </a:p>
          <a:p>
            <a:pPr eaLnBrk="1" hangingPunct="1"/>
            <a:endParaRPr lang="en-US" i="1"/>
          </a:p>
          <a:p>
            <a:pPr eaLnBrk="1" hangingPunct="1"/>
            <a:r>
              <a:rPr lang="pt-BR"/>
              <a:t>		[</a:t>
            </a:r>
            <a:r>
              <a:rPr lang="en-US" i="1"/>
              <a:t>x</a:t>
            </a:r>
            <a:r>
              <a:rPr lang="en-US" baseline="-25000"/>
              <a:t>0</a:t>
            </a:r>
            <a:r>
              <a:rPr lang="pt-BR"/>
              <a:t>, (</a:t>
            </a:r>
            <a:r>
              <a:rPr lang="en-US" i="1"/>
              <a:t>x</a:t>
            </a:r>
            <a:r>
              <a:rPr lang="en-US" baseline="-25000"/>
              <a:t>0</a:t>
            </a:r>
            <a:r>
              <a:rPr lang="pt-BR"/>
              <a:t> ⊕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pt-BR"/>
              <a:t>), …, (</a:t>
            </a:r>
            <a:r>
              <a:rPr lang="en-US" i="1"/>
              <a:t>x</a:t>
            </a:r>
            <a:r>
              <a:rPr lang="en-US" baseline="-25000"/>
              <a:t>0</a:t>
            </a:r>
            <a:r>
              <a:rPr lang="pt-BR"/>
              <a:t> ⊕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pt-BR"/>
              <a:t> ⊕ … ⊕ </a:t>
            </a:r>
            <a:r>
              <a:rPr lang="en-US" i="1"/>
              <a:t>x</a:t>
            </a:r>
            <a:r>
              <a:rPr lang="en-US" baseline="-25000"/>
              <a:t>n-1</a:t>
            </a:r>
            <a:r>
              <a:rPr lang="pt-BR"/>
              <a:t>)].</a:t>
            </a:r>
          </a:p>
          <a:p>
            <a:pPr eaLnBrk="1" hangingPunct="1"/>
            <a:endParaRPr lang="pt-BR"/>
          </a:p>
          <a:p>
            <a:pPr eaLnBrk="1" hangingPunct="1"/>
            <a:r>
              <a:rPr lang="en-US" b="1"/>
              <a:t>Example: </a:t>
            </a:r>
            <a:r>
              <a:rPr lang="en-US"/>
              <a:t>If ⊕ is addition, then the all-prefix-sums operation on the array 		[3  1  7   0   4    1   6   3],</a:t>
            </a:r>
          </a:p>
          <a:p>
            <a:pPr eaLnBrk="1" hangingPunct="1"/>
            <a:r>
              <a:rPr lang="en-US"/>
              <a:t>would return		[3  4 11 11 15 16 22 25].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Inclusive Scan Application Example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we have a 100-inch sausage to feed 10</a:t>
            </a:r>
          </a:p>
          <a:p>
            <a:r>
              <a:rPr lang="en-US" dirty="0" smtClean="0"/>
              <a:t>We know how much each person wants in inches</a:t>
            </a:r>
          </a:p>
          <a:p>
            <a:pPr lvl="1"/>
            <a:r>
              <a:rPr lang="en-US" dirty="0" smtClean="0"/>
              <a:t>[3  5   2   7   28 4  3 0  8  1]</a:t>
            </a:r>
          </a:p>
          <a:p>
            <a:r>
              <a:rPr lang="en-US" dirty="0" smtClean="0"/>
              <a:t>How do we cut the sausage quickly? </a:t>
            </a:r>
          </a:p>
          <a:p>
            <a:r>
              <a:rPr lang="en-US" dirty="0" smtClean="0"/>
              <a:t>How much will be left</a:t>
            </a:r>
          </a:p>
          <a:p>
            <a:endParaRPr lang="en-US" dirty="0" smtClean="0"/>
          </a:p>
          <a:p>
            <a:r>
              <a:rPr lang="en-US" dirty="0" smtClean="0"/>
              <a:t>Method 1: cut the sections sequentially: 3 inches first, 5 inches second, 2 inches third, etc. </a:t>
            </a:r>
          </a:p>
          <a:p>
            <a:r>
              <a:rPr lang="en-US" dirty="0" smtClean="0"/>
              <a:t>Method 2: calculate Prefix scan</a:t>
            </a:r>
          </a:p>
          <a:p>
            <a:pPr lvl="1"/>
            <a:r>
              <a:rPr lang="en-US" dirty="0" smtClean="0"/>
              <a:t>[3, 8, 10, 17, 45, 49, 52, 52, 60, 61] (39 inches left)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7E2A22-644A-450F-9BFC-5B6A399F39D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50130A-259C-4EA5-9423-D8677E85BE5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Typical Applications of Scan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8305800" cy="3228975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sz="2400" smtClean="0"/>
              <a:t>Scan is a simple and useful parallel building block</a:t>
            </a:r>
          </a:p>
          <a:p>
            <a:pPr marL="974725" lvl="1" indent="-403225">
              <a:lnSpc>
                <a:spcPct val="90000"/>
              </a:lnSpc>
            </a:pPr>
            <a:r>
              <a:rPr lang="en-US" sz="2000" smtClean="0"/>
              <a:t>Convert recurrences from sequential :  </a:t>
            </a:r>
            <a:br>
              <a:rPr lang="en-US" sz="2000" smtClean="0"/>
            </a:br>
            <a:r>
              <a:rPr lang="en-US" sz="2000" smtClean="0"/>
              <a:t>   </a:t>
            </a:r>
            <a:r>
              <a:rPr lang="en-US" sz="2000" smtClean="0">
                <a:solidFill>
                  <a:schemeClr val="tx2"/>
                </a:solidFill>
                <a:latin typeface="Courier New" pitchFamily="49" charset="0"/>
              </a:rPr>
              <a:t>for(j=1;j&lt;n;j++)</a:t>
            </a:r>
            <a:br>
              <a:rPr lang="en-US" sz="200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smtClean="0">
                <a:solidFill>
                  <a:schemeClr val="tx2"/>
                </a:solidFill>
                <a:latin typeface="Courier New" pitchFamily="49" charset="0"/>
              </a:rPr>
              <a:t>    out[j] = out[j-1] + f(j);</a:t>
            </a:r>
            <a:br>
              <a:rPr lang="en-US" sz="2000" smtClean="0">
                <a:solidFill>
                  <a:schemeClr val="tx2"/>
                </a:solidFill>
                <a:latin typeface="Courier New" pitchFamily="49" charset="0"/>
              </a:rPr>
            </a:br>
            <a:endParaRPr lang="en-US" sz="2000" smtClean="0"/>
          </a:p>
          <a:p>
            <a:pPr marL="974725" lvl="1" indent="-403225">
              <a:lnSpc>
                <a:spcPct val="90000"/>
              </a:lnSpc>
            </a:pPr>
            <a:r>
              <a:rPr lang="en-US" sz="2000" smtClean="0"/>
              <a:t>into parallel:</a:t>
            </a:r>
          </a:p>
          <a:p>
            <a:pPr marL="974725" lvl="1" indent="-403225">
              <a:lnSpc>
                <a:spcPct val="90000"/>
              </a:lnSpc>
              <a:buFontTx/>
              <a:buNone/>
            </a:pPr>
            <a:r>
              <a:rPr lang="en-US" sz="2000" smtClean="0"/>
              <a:t>	  </a:t>
            </a:r>
            <a:r>
              <a:rPr lang="en-US" sz="2000" smtClean="0">
                <a:solidFill>
                  <a:schemeClr val="tx2"/>
                </a:solidFill>
                <a:latin typeface="Courier New" pitchFamily="49" charset="0"/>
              </a:rPr>
              <a:t>forall(j) { temp[j] = f(j) };</a:t>
            </a:r>
            <a:br>
              <a:rPr lang="en-US" sz="200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smtClean="0">
                <a:solidFill>
                  <a:schemeClr val="tx2"/>
                </a:solidFill>
                <a:latin typeface="Courier New" pitchFamily="49" charset="0"/>
              </a:rPr>
              <a:t> scan(out, temp);</a:t>
            </a:r>
          </a:p>
          <a:p>
            <a:pPr marL="457200" indent="-457200">
              <a:lnSpc>
                <a:spcPct val="90000"/>
              </a:lnSpc>
            </a:pPr>
            <a:r>
              <a:rPr lang="en-US" sz="2400" smtClean="0"/>
              <a:t>Useful for many parallel algorithms:</a:t>
            </a: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1447800" y="4267200"/>
            <a:ext cx="3105150" cy="19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radix sort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quicksort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String comparison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Lexical analysis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Stream compaction</a:t>
            </a:r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4648200" y="4267200"/>
            <a:ext cx="3505200" cy="19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Polynomial evaluation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Solving recurrences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Tree operations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Histograms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sz="2000">
                <a:latin typeface="Times New Roman" pitchFamily="18" charset="0"/>
              </a:rPr>
              <a:t>Etc.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Applications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Assigning camp slots</a:t>
            </a:r>
          </a:p>
          <a:p>
            <a:r>
              <a:rPr lang="en-US" smtClean="0"/>
              <a:t>Assigning farmer market space</a:t>
            </a:r>
          </a:p>
          <a:p>
            <a:r>
              <a:rPr lang="en-US" smtClean="0"/>
              <a:t>Allocating memory to parallel threads</a:t>
            </a:r>
          </a:p>
          <a:p>
            <a:r>
              <a:rPr lang="en-US" smtClean="0"/>
              <a:t>Allocating memory buffer for communication channels</a:t>
            </a:r>
          </a:p>
          <a:p>
            <a:r>
              <a:rPr lang="en-US" smtClean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E33BB2-311D-40AE-B985-389005BA6F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Inclusive Sequential Scan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Given a sequence 	[</a:t>
            </a:r>
            <a:r>
              <a:rPr lang="en-US" i="1" smtClean="0"/>
              <a:t>x</a:t>
            </a:r>
            <a:r>
              <a:rPr lang="en-US" baseline="-25000" smtClean="0"/>
              <a:t>0</a:t>
            </a:r>
            <a:r>
              <a:rPr lang="en-US" smtClean="0"/>
              <a:t>, </a:t>
            </a:r>
            <a:r>
              <a:rPr lang="en-US" i="1" smtClean="0"/>
              <a:t>x</a:t>
            </a:r>
            <a:r>
              <a:rPr lang="en-US" baseline="-25000" smtClean="0"/>
              <a:t>1</a:t>
            </a:r>
            <a:r>
              <a:rPr lang="en-US" smtClean="0"/>
              <a:t>, </a:t>
            </a:r>
            <a:r>
              <a:rPr lang="en-US" i="1" smtClean="0"/>
              <a:t>x</a:t>
            </a:r>
            <a:r>
              <a:rPr lang="en-US" baseline="-25000" smtClean="0"/>
              <a:t>2</a:t>
            </a:r>
            <a:r>
              <a:rPr lang="en-US" smtClean="0"/>
              <a:t>, ... ]</a:t>
            </a:r>
          </a:p>
          <a:p>
            <a:pPr marL="0" indent="0">
              <a:buFontTx/>
              <a:buNone/>
            </a:pPr>
            <a:r>
              <a:rPr lang="en-US" smtClean="0"/>
              <a:t>Calculate output	[</a:t>
            </a:r>
            <a:r>
              <a:rPr lang="en-US" i="1" smtClean="0"/>
              <a:t>y</a:t>
            </a:r>
            <a:r>
              <a:rPr lang="en-US" baseline="-25000" smtClean="0"/>
              <a:t>0</a:t>
            </a:r>
            <a:r>
              <a:rPr lang="en-US" smtClean="0"/>
              <a:t>, </a:t>
            </a:r>
            <a:r>
              <a:rPr lang="en-US" i="1" smtClean="0"/>
              <a:t>y</a:t>
            </a:r>
            <a:r>
              <a:rPr lang="en-US" baseline="-25000" smtClean="0"/>
              <a:t>1</a:t>
            </a:r>
            <a:r>
              <a:rPr lang="en-US" smtClean="0"/>
              <a:t>, </a:t>
            </a:r>
            <a:r>
              <a:rPr lang="en-US" i="1" smtClean="0"/>
              <a:t>y</a:t>
            </a:r>
            <a:r>
              <a:rPr lang="en-US" baseline="-25000" smtClean="0"/>
              <a:t>2</a:t>
            </a:r>
            <a:r>
              <a:rPr lang="en-US" smtClean="0"/>
              <a:t>, ... ]</a:t>
            </a:r>
          </a:p>
          <a:p>
            <a:pPr marL="0" indent="0">
              <a:buFontTx/>
              <a:buNone/>
            </a:pPr>
            <a:endParaRPr lang="en-US" sz="1800" i="1" smtClean="0"/>
          </a:p>
          <a:p>
            <a:pPr marL="0" indent="0">
              <a:buFontTx/>
              <a:buNone/>
            </a:pPr>
            <a:r>
              <a:rPr lang="en-US" smtClean="0"/>
              <a:t>Such that 	</a:t>
            </a:r>
            <a:r>
              <a:rPr lang="en-US" i="1" smtClean="0"/>
              <a:t>	</a:t>
            </a:r>
            <a:r>
              <a:rPr lang="es-ES" i="1" smtClean="0"/>
              <a:t>y</a:t>
            </a:r>
            <a:r>
              <a:rPr lang="es-ES" baseline="-25000" smtClean="0"/>
              <a:t>0</a:t>
            </a:r>
            <a:r>
              <a:rPr lang="es-ES" smtClean="0"/>
              <a:t> = </a:t>
            </a:r>
            <a:r>
              <a:rPr lang="es-ES" i="1" smtClean="0"/>
              <a:t>x</a:t>
            </a:r>
            <a:r>
              <a:rPr lang="es-ES" baseline="-25000" smtClean="0"/>
              <a:t>0</a:t>
            </a:r>
          </a:p>
          <a:p>
            <a:pPr marL="0" indent="0">
              <a:buFontTx/>
              <a:buNone/>
            </a:pPr>
            <a:r>
              <a:rPr lang="es-ES" i="1" baseline="-25000" smtClean="0"/>
              <a:t>			</a:t>
            </a:r>
            <a:r>
              <a:rPr lang="es-ES" i="1" smtClean="0"/>
              <a:t>y</a:t>
            </a:r>
            <a:r>
              <a:rPr lang="es-ES" baseline="-25000" smtClean="0"/>
              <a:t>1</a:t>
            </a:r>
            <a:r>
              <a:rPr lang="es-ES" smtClean="0"/>
              <a:t> = </a:t>
            </a:r>
            <a:r>
              <a:rPr lang="es-ES" i="1" smtClean="0"/>
              <a:t>x</a:t>
            </a:r>
            <a:r>
              <a:rPr lang="es-ES" baseline="-25000" smtClean="0"/>
              <a:t>0</a:t>
            </a:r>
            <a:r>
              <a:rPr lang="es-ES" smtClean="0"/>
              <a:t> + </a:t>
            </a:r>
            <a:r>
              <a:rPr lang="es-ES" i="1" smtClean="0"/>
              <a:t>x</a:t>
            </a:r>
            <a:r>
              <a:rPr lang="es-ES" baseline="-25000" smtClean="0"/>
              <a:t>1</a:t>
            </a:r>
          </a:p>
          <a:p>
            <a:pPr marL="0" indent="0">
              <a:buFontTx/>
              <a:buNone/>
            </a:pPr>
            <a:r>
              <a:rPr lang="es-ES" i="1" baseline="-25000" smtClean="0"/>
              <a:t>			</a:t>
            </a:r>
            <a:r>
              <a:rPr lang="es-ES" i="1" smtClean="0"/>
              <a:t>y</a:t>
            </a:r>
            <a:r>
              <a:rPr lang="es-ES" baseline="-25000" smtClean="0"/>
              <a:t>2</a:t>
            </a:r>
            <a:r>
              <a:rPr lang="es-ES" smtClean="0"/>
              <a:t> = </a:t>
            </a:r>
            <a:r>
              <a:rPr lang="es-ES" i="1" smtClean="0"/>
              <a:t>x</a:t>
            </a:r>
            <a:r>
              <a:rPr lang="es-ES" baseline="-25000" smtClean="0"/>
              <a:t>0</a:t>
            </a:r>
            <a:r>
              <a:rPr lang="es-ES" smtClean="0"/>
              <a:t> + </a:t>
            </a:r>
            <a:r>
              <a:rPr lang="es-ES" i="1" smtClean="0"/>
              <a:t>x</a:t>
            </a:r>
            <a:r>
              <a:rPr lang="es-ES" baseline="-25000" smtClean="0"/>
              <a:t>1</a:t>
            </a:r>
            <a:r>
              <a:rPr lang="es-ES" smtClean="0"/>
              <a:t>+ </a:t>
            </a:r>
            <a:r>
              <a:rPr lang="es-ES" i="1" smtClean="0"/>
              <a:t>x</a:t>
            </a:r>
            <a:r>
              <a:rPr lang="es-ES" baseline="-25000" smtClean="0"/>
              <a:t>2</a:t>
            </a:r>
          </a:p>
          <a:p>
            <a:pPr marL="0" indent="0">
              <a:buFontTx/>
              <a:buNone/>
            </a:pPr>
            <a:r>
              <a:rPr lang="es-ES" i="1" baseline="-25000" smtClean="0"/>
              <a:t>			…</a:t>
            </a:r>
            <a:endParaRPr lang="en-US" i="1" smtClean="0"/>
          </a:p>
          <a:p>
            <a:pPr marL="0" indent="0">
              <a:buFontTx/>
              <a:buNone/>
            </a:pPr>
            <a:r>
              <a:rPr lang="en-US" i="1" smtClean="0"/>
              <a:t>Using a recursive definition </a:t>
            </a:r>
          </a:p>
          <a:p>
            <a:pPr marL="0" indent="0">
              <a:buFontTx/>
              <a:buNone/>
            </a:pPr>
            <a:r>
              <a:rPr lang="en-US" i="1" smtClean="0"/>
              <a:t>			y</a:t>
            </a:r>
            <a:r>
              <a:rPr lang="en-US" i="1" baseline="-25000" smtClean="0"/>
              <a:t>i</a:t>
            </a:r>
            <a:r>
              <a:rPr lang="en-US" smtClean="0"/>
              <a:t> = </a:t>
            </a:r>
            <a:r>
              <a:rPr lang="en-US" i="1" smtClean="0"/>
              <a:t>y</a:t>
            </a:r>
            <a:r>
              <a:rPr lang="en-US" i="1" baseline="-25000" smtClean="0"/>
              <a:t>i</a:t>
            </a:r>
            <a:r>
              <a:rPr lang="en-US" baseline="-25000" smtClean="0"/>
              <a:t> − 1</a:t>
            </a:r>
            <a:r>
              <a:rPr lang="en-US" smtClean="0"/>
              <a:t> + </a:t>
            </a:r>
            <a:r>
              <a:rPr lang="en-US" i="1" smtClean="0"/>
              <a:t>x</a:t>
            </a:r>
            <a:r>
              <a:rPr lang="en-US" i="1" baseline="-25000" smtClean="0"/>
              <a:t>i</a:t>
            </a: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35EC9F-EAFD-4CD3-8449-8B598FB23C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Work Efficient C Implementation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 y[0] = x[0];</a:t>
            </a:r>
          </a:p>
          <a:p>
            <a:pPr marL="0" indent="0">
              <a:buFontTx/>
              <a:buNone/>
            </a:pPr>
            <a:r>
              <a:rPr lang="en-US" smtClean="0"/>
              <a:t> for (i = 1; i &lt; Max_i; i++) y[i] = y [i-1] + x[i];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Computationally efficient: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N additions needed for N elements - O(N)!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8D9EB9-1EF8-4AA0-BB3A-5039C6E86C8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do this in parallel?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relationship between Parallel Scan and Reduction?</a:t>
            </a:r>
          </a:p>
          <a:p>
            <a:pPr lvl="1"/>
            <a:r>
              <a:rPr lang="en-US" dirty="0" smtClean="0"/>
              <a:t>Multiple reduction operations!</a:t>
            </a:r>
          </a:p>
          <a:p>
            <a:pPr lvl="1"/>
            <a:r>
              <a:rPr lang="en-US" dirty="0" smtClean="0"/>
              <a:t>What if we implement it that way?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How many operations?</a:t>
            </a:r>
          </a:p>
          <a:p>
            <a:pPr lvl="1"/>
            <a:r>
              <a:rPr lang="en-US" dirty="0" smtClean="0"/>
              <a:t>Each reduction tree is O(n) operations</a:t>
            </a:r>
          </a:p>
          <a:p>
            <a:pPr lvl="1"/>
            <a:r>
              <a:rPr lang="en-US" dirty="0" smtClean="0"/>
              <a:t>Reduction trees of size n, n-1, n-2, n-3, … 1</a:t>
            </a:r>
          </a:p>
          <a:p>
            <a:pPr lvl="1"/>
            <a:r>
              <a:rPr lang="en-US" dirty="0" smtClean="0"/>
              <a:t>Very work inefficient!  Important concept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AA923-ECEA-47D1-BB86-55FDED63EE2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92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274767-C750-4704-BDC8-F5AD9E749D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C6B683-601E-490A-8394-175280436C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D1FDA98-E206-431C-8CA8-F3D649189CF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44242</TotalTime>
  <Words>1284</Words>
  <Application>Microsoft Macintosh PowerPoint</Application>
  <PresentationFormat>On-screen Show (4:3)</PresentationFormat>
  <Paragraphs>333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CS/EE 217 GPU Architecture and Parallel Programming  Lecture 11 Parallel Computation Patterns – Parallel Prefix Sum (Scan) </vt:lpstr>
      <vt:lpstr>Objective</vt:lpstr>
      <vt:lpstr>(Inclusive) Prefix-Sum (Scan) Definition</vt:lpstr>
      <vt:lpstr>A Inclusive Scan Application Example</vt:lpstr>
      <vt:lpstr>Typical Applications of Scan</vt:lpstr>
      <vt:lpstr>Other Applications</vt:lpstr>
      <vt:lpstr>An Inclusive Sequential Scan</vt:lpstr>
      <vt:lpstr>A Work Efficient C Implementation</vt:lpstr>
      <vt:lpstr>How do we do this in parallel?</vt:lpstr>
      <vt:lpstr>A Slightly Better Parallel Inclusive Scan Algorithm</vt:lpstr>
      <vt:lpstr>A Slightly Better Parallel Scan Algorithm</vt:lpstr>
      <vt:lpstr>A Slightly Better Parallel Scan Algorithm</vt:lpstr>
      <vt:lpstr>A Slightly Better Parallel Scan Algorithm</vt:lpstr>
      <vt:lpstr>Handling Dependencies</vt:lpstr>
      <vt:lpstr>Work inefficient scan kernel</vt:lpstr>
      <vt:lpstr>Work Efficiency Considerations</vt:lpstr>
      <vt:lpstr>Improving Efficiency</vt:lpstr>
      <vt:lpstr>Parallel Scan - Reduction Step</vt:lpstr>
      <vt:lpstr>Reduction Step Kernel Code</vt:lpstr>
      <vt:lpstr>Inclusive Post Scan Step</vt:lpstr>
      <vt:lpstr>Inclusive Post Scan Step</vt:lpstr>
      <vt:lpstr>Putting it Together</vt:lpstr>
      <vt:lpstr>Any more questions?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hwu</dc:creator>
  <cp:lastModifiedBy>Nael Abu-Ghazaleh</cp:lastModifiedBy>
  <cp:revision>280</cp:revision>
  <dcterms:created xsi:type="dcterms:W3CDTF">1601-01-01T00:00:00Z</dcterms:created>
  <dcterms:modified xsi:type="dcterms:W3CDTF">2015-10-19T15:16:52Z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