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467" r:id="rId6"/>
    <p:sldId id="545" r:id="rId7"/>
    <p:sldId id="553" r:id="rId8"/>
    <p:sldId id="547" r:id="rId9"/>
    <p:sldId id="548" r:id="rId10"/>
    <p:sldId id="549" r:id="rId11"/>
    <p:sldId id="546" r:id="rId12"/>
    <p:sldId id="550" r:id="rId13"/>
    <p:sldId id="472" r:id="rId14"/>
    <p:sldId id="474" r:id="rId15"/>
    <p:sldId id="554" r:id="rId16"/>
    <p:sldId id="552" r:id="rId17"/>
    <p:sldId id="555" r:id="rId18"/>
    <p:sldId id="560" r:id="rId19"/>
    <p:sldId id="562" r:id="rId20"/>
    <p:sldId id="563" r:id="rId21"/>
    <p:sldId id="564" r:id="rId22"/>
    <p:sldId id="565" r:id="rId23"/>
    <p:sldId id="566" r:id="rId24"/>
    <p:sldId id="567" r:id="rId25"/>
    <p:sldId id="568" r:id="rId26"/>
    <p:sldId id="569" r:id="rId27"/>
    <p:sldId id="570" r:id="rId28"/>
    <p:sldId id="571" r:id="rId29"/>
    <p:sldId id="572" r:id="rId30"/>
    <p:sldId id="531" r:id="rId31"/>
  </p:sldIdLst>
  <p:sldSz cx="9144000" cy="6858000" type="screen4x3"/>
  <p:notesSz cx="7023100" cy="9269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89" autoAdjust="0"/>
  </p:normalViewPr>
  <p:slideViewPr>
    <p:cSldViewPr>
      <p:cViewPr>
        <p:scale>
          <a:sx n="68" d="100"/>
          <a:sy n="68" d="100"/>
        </p:scale>
        <p:origin x="-2400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05863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DAD969BC-E024-4A42-A787-A56397656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8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4D0EE68-2F40-420F-9ECB-2370C44B3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70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C90F50-191D-458D-869D-335FF6CCFF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F4A2D-9127-4201-B392-0E7AFD099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0DA05-21FB-4AC4-AC03-11CA43F74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8B6A5-DF27-4BFC-B2E5-89315FEEA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84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5C6AB-C718-42BD-82C2-A3D6B0781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1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C83B0-1DF2-4ADE-A819-EF6CF9EA9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8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F92B9-A479-4223-9681-1F9699ECF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6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0E6D8-D4CD-409F-B3DE-4AE64ED9C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4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871DB-81E0-4F26-8B6C-AAC854AA3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1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AD7FB-6F65-4330-8DD5-96FA938A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3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5A2CA-F1D8-41AC-8A44-9B4ECBBF1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5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0C0D8-5F8F-4F06-812B-39CBFC9C8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E8EC7-864B-42D0-80B8-34FE2A1C6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0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7DC57-FFDB-4FB8-B25C-01F37BE80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ECE408/CS483/ECE498al, University of Illinois,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DB78459F-7F01-493E-A878-3EE3A4F03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>
                <a:cs typeface="Times New Roman" pitchFamily="18" charset="0"/>
              </a:rPr>
              <a:t>© David Kirk/NVIDIA and Wen-mei W. </a:t>
            </a:r>
            <a:r>
              <a:rPr lang="en-US" sz="1200" dirty="0" err="1">
                <a:cs typeface="Times New Roman" pitchFamily="18" charset="0"/>
              </a:rPr>
              <a:t>Hwu</a:t>
            </a:r>
            <a:r>
              <a:rPr lang="en-US" sz="1200" dirty="0">
                <a:cs typeface="Times New Roman" pitchFamily="18" charset="0"/>
              </a:rPr>
              <a:t>  </a:t>
            </a:r>
            <a:r>
              <a:rPr lang="en-US" sz="1200" dirty="0" smtClean="0">
                <a:cs typeface="Times New Roman" pitchFamily="18" charset="0"/>
              </a:rPr>
              <a:t>University </a:t>
            </a:r>
            <a:r>
              <a:rPr lang="en-US" sz="1200" dirty="0">
                <a:cs typeface="Times New Roman" pitchFamily="18" charset="0"/>
              </a:rPr>
              <a:t>of Illinois, </a:t>
            </a:r>
            <a:r>
              <a:rPr lang="en-US" sz="1200" dirty="0" smtClean="0">
                <a:cs typeface="Times New Roman" pitchFamily="18" charset="0"/>
              </a:rPr>
              <a:t>2007-2012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B8FC80-E481-436D-B599-15E064D7DA65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5791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Gulim" pitchFamily="34" charset="-127"/>
              </a:rPr>
              <a:t>CS/EE 217 GPU Architecture and Parallel Programming</a:t>
            </a:r>
            <a:br>
              <a:rPr lang="en-US" sz="2800" dirty="0" smtClean="0">
                <a:latin typeface="Arial" charset="0"/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Arial" charset="0"/>
                <a:cs typeface="Arial" charset="0"/>
              </a:rPr>
              <a:t>Lecture </a:t>
            </a:r>
            <a:r>
              <a:rPr lang="en-US" sz="3600" dirty="0" smtClean="0">
                <a:latin typeface="Arial" charset="0"/>
                <a:cs typeface="Arial" charset="0"/>
              </a:rPr>
              <a:t>10</a:t>
            </a: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Reduction </a:t>
            </a:r>
            <a:r>
              <a:rPr lang="en-US" dirty="0" smtClean="0">
                <a:latin typeface="Arial" charset="0"/>
                <a:cs typeface="Arial" charset="0"/>
              </a:rPr>
              <a:t>Trees </a:t>
            </a:r>
            <a:r>
              <a:rPr lang="en-US" sz="4400" dirty="0" smtClean="0"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latin typeface="Arial" charset="0"/>
                <a:cs typeface="Arial" charset="0"/>
              </a:rPr>
            </a:b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AFBF61-8DF5-4245-BC66-43D54398DF26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Sum Reduction Example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4572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Parallel implementation: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Recursively halve # of threads, add two values per thread in each step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Takes log(n) steps for n elements, requires n/2 threads</a:t>
            </a:r>
          </a:p>
          <a:p>
            <a:pPr marL="974725" lvl="1" indent="-403225" eaLnBrk="1" hangingPunct="1">
              <a:defRPr/>
            </a:pPr>
            <a:endParaRPr lang="en-US" dirty="0" smtClean="0"/>
          </a:p>
          <a:p>
            <a:pPr marL="574675" indent="-403225" eaLnBrk="1" hangingPunct="1">
              <a:defRPr/>
            </a:pPr>
            <a:r>
              <a:rPr lang="en-US" dirty="0" smtClean="0"/>
              <a:t>Assume an in-place reduction using shared memory</a:t>
            </a:r>
          </a:p>
          <a:p>
            <a:pPr lvl="1" eaLnBrk="1" hangingPunct="1">
              <a:defRPr/>
            </a:pPr>
            <a:r>
              <a:rPr lang="en-US" dirty="0" smtClean="0"/>
              <a:t>The original vector is in device global memory</a:t>
            </a:r>
          </a:p>
          <a:p>
            <a:pPr lvl="1" eaLnBrk="1" hangingPunct="1">
              <a:defRPr/>
            </a:pPr>
            <a:r>
              <a:rPr lang="en-US" dirty="0" smtClean="0"/>
              <a:t>The shared memory is used to hold a partial sum vector</a:t>
            </a:r>
          </a:p>
          <a:p>
            <a:pPr lvl="1" eaLnBrk="1" hangingPunct="1">
              <a:defRPr/>
            </a:pPr>
            <a:r>
              <a:rPr lang="en-US" dirty="0" smtClean="0"/>
              <a:t>Each step brings the partial sum vector closer to the sum</a:t>
            </a:r>
          </a:p>
          <a:p>
            <a:pPr lvl="1" eaLnBrk="1" hangingPunct="1">
              <a:defRPr/>
            </a:pPr>
            <a:r>
              <a:rPr lang="en-US" dirty="0" smtClean="0"/>
              <a:t>The final sum will be in element 0</a:t>
            </a:r>
          </a:p>
          <a:p>
            <a:pPr lvl="1" eaLnBrk="1" hangingPunct="1">
              <a:defRPr/>
            </a:pPr>
            <a:r>
              <a:rPr lang="en-US" dirty="0" smtClean="0"/>
              <a:t>Reduces global memory traffic due to partial sum values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85986F-A6AC-4D1E-BDB6-597FA4166C7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75438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48006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20574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3429000" y="1447800"/>
            <a:ext cx="685800" cy="457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61722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6858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98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Vector Reduction with Branch Divergence</a:t>
            </a:r>
          </a:p>
        </p:txBody>
      </p:sp>
      <p:sp>
        <p:nvSpPr>
          <p:cNvPr id="12299" name="Rectangle 9"/>
          <p:cNvSpPr>
            <a:spLocks noChangeArrowheads="1"/>
          </p:cNvSpPr>
          <p:nvPr/>
        </p:nvSpPr>
        <p:spPr bwMode="auto">
          <a:xfrm>
            <a:off x="685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2300" name="Rectangle 10"/>
          <p:cNvSpPr>
            <a:spLocks noChangeArrowheads="1"/>
          </p:cNvSpPr>
          <p:nvPr/>
        </p:nvSpPr>
        <p:spPr bwMode="auto">
          <a:xfrm>
            <a:off x="1371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2301" name="Rectangle 11"/>
          <p:cNvSpPr>
            <a:spLocks noChangeArrowheads="1"/>
          </p:cNvSpPr>
          <p:nvPr/>
        </p:nvSpPr>
        <p:spPr bwMode="auto">
          <a:xfrm>
            <a:off x="2057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302" name="Rectangle 12"/>
          <p:cNvSpPr>
            <a:spLocks noChangeArrowheads="1"/>
          </p:cNvSpPr>
          <p:nvPr/>
        </p:nvSpPr>
        <p:spPr bwMode="auto">
          <a:xfrm>
            <a:off x="2743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2303" name="Rectangle 13"/>
          <p:cNvSpPr>
            <a:spLocks noChangeArrowheads="1"/>
          </p:cNvSpPr>
          <p:nvPr/>
        </p:nvSpPr>
        <p:spPr bwMode="auto">
          <a:xfrm>
            <a:off x="3429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2304" name="Rectangle 14"/>
          <p:cNvSpPr>
            <a:spLocks noChangeArrowheads="1"/>
          </p:cNvSpPr>
          <p:nvPr/>
        </p:nvSpPr>
        <p:spPr bwMode="auto">
          <a:xfrm>
            <a:off x="4114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2305" name="Rectangle 15"/>
          <p:cNvSpPr>
            <a:spLocks noChangeArrowheads="1"/>
          </p:cNvSpPr>
          <p:nvPr/>
        </p:nvSpPr>
        <p:spPr bwMode="auto">
          <a:xfrm>
            <a:off x="5486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2306" name="Rectangle 16"/>
          <p:cNvSpPr>
            <a:spLocks noChangeArrowheads="1"/>
          </p:cNvSpPr>
          <p:nvPr/>
        </p:nvSpPr>
        <p:spPr bwMode="auto">
          <a:xfrm>
            <a:off x="4800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2307" name="Rectangle 17"/>
          <p:cNvSpPr>
            <a:spLocks noChangeArrowheads="1"/>
          </p:cNvSpPr>
          <p:nvPr/>
        </p:nvSpPr>
        <p:spPr bwMode="auto">
          <a:xfrm>
            <a:off x="7543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12308" name="Rectangle 18"/>
          <p:cNvSpPr>
            <a:spLocks noChangeArrowheads="1"/>
          </p:cNvSpPr>
          <p:nvPr/>
        </p:nvSpPr>
        <p:spPr bwMode="auto">
          <a:xfrm>
            <a:off x="6858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12309" name="Rectangle 19"/>
          <p:cNvSpPr>
            <a:spLocks noChangeArrowheads="1"/>
          </p:cNvSpPr>
          <p:nvPr/>
        </p:nvSpPr>
        <p:spPr bwMode="auto">
          <a:xfrm>
            <a:off x="6172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10" name="Rectangle 20"/>
          <p:cNvSpPr>
            <a:spLocks noChangeArrowheads="1"/>
          </p:cNvSpPr>
          <p:nvPr/>
        </p:nvSpPr>
        <p:spPr bwMode="auto">
          <a:xfrm>
            <a:off x="8229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12311" name="Rectangle 21"/>
          <p:cNvSpPr>
            <a:spLocks noChangeArrowheads="1"/>
          </p:cNvSpPr>
          <p:nvPr/>
        </p:nvSpPr>
        <p:spPr bwMode="auto">
          <a:xfrm>
            <a:off x="685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0+1</a:t>
            </a:r>
          </a:p>
        </p:txBody>
      </p:sp>
      <p:sp>
        <p:nvSpPr>
          <p:cNvPr id="12312" name="Rectangle 22"/>
          <p:cNvSpPr>
            <a:spLocks noChangeArrowheads="1"/>
          </p:cNvSpPr>
          <p:nvPr/>
        </p:nvSpPr>
        <p:spPr bwMode="auto">
          <a:xfrm>
            <a:off x="13716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3"/>
          <p:cNvSpPr>
            <a:spLocks noChangeArrowheads="1"/>
          </p:cNvSpPr>
          <p:nvPr/>
        </p:nvSpPr>
        <p:spPr bwMode="auto">
          <a:xfrm>
            <a:off x="20574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2+3</a:t>
            </a:r>
          </a:p>
        </p:txBody>
      </p:sp>
      <p:sp>
        <p:nvSpPr>
          <p:cNvPr id="12314" name="Rectangle 24"/>
          <p:cNvSpPr>
            <a:spLocks noChangeArrowheads="1"/>
          </p:cNvSpPr>
          <p:nvPr/>
        </p:nvSpPr>
        <p:spPr bwMode="auto">
          <a:xfrm>
            <a:off x="27432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5"/>
          <p:cNvSpPr>
            <a:spLocks noChangeArrowheads="1"/>
          </p:cNvSpPr>
          <p:nvPr/>
        </p:nvSpPr>
        <p:spPr bwMode="auto">
          <a:xfrm>
            <a:off x="34290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4+5</a:t>
            </a:r>
          </a:p>
        </p:txBody>
      </p:sp>
      <p:sp>
        <p:nvSpPr>
          <p:cNvPr id="12316" name="Rectangle 26"/>
          <p:cNvSpPr>
            <a:spLocks noChangeArrowheads="1"/>
          </p:cNvSpPr>
          <p:nvPr/>
        </p:nvSpPr>
        <p:spPr bwMode="auto">
          <a:xfrm>
            <a:off x="41148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7"/>
          <p:cNvSpPr>
            <a:spLocks noChangeArrowheads="1"/>
          </p:cNvSpPr>
          <p:nvPr/>
        </p:nvSpPr>
        <p:spPr bwMode="auto">
          <a:xfrm>
            <a:off x="54864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28"/>
          <p:cNvSpPr>
            <a:spLocks noChangeArrowheads="1"/>
          </p:cNvSpPr>
          <p:nvPr/>
        </p:nvSpPr>
        <p:spPr bwMode="auto">
          <a:xfrm>
            <a:off x="48006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6+7</a:t>
            </a:r>
          </a:p>
        </p:txBody>
      </p:sp>
      <p:sp>
        <p:nvSpPr>
          <p:cNvPr id="12319" name="Rectangle 29"/>
          <p:cNvSpPr>
            <a:spLocks noChangeArrowheads="1"/>
          </p:cNvSpPr>
          <p:nvPr/>
        </p:nvSpPr>
        <p:spPr bwMode="auto">
          <a:xfrm>
            <a:off x="7543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10+11</a:t>
            </a:r>
          </a:p>
        </p:txBody>
      </p:sp>
      <p:sp>
        <p:nvSpPr>
          <p:cNvPr id="12320" name="Rectangle 30"/>
          <p:cNvSpPr>
            <a:spLocks noChangeArrowheads="1"/>
          </p:cNvSpPr>
          <p:nvPr/>
        </p:nvSpPr>
        <p:spPr bwMode="auto">
          <a:xfrm>
            <a:off x="68580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Rectangle 31"/>
          <p:cNvSpPr>
            <a:spLocks noChangeArrowheads="1"/>
          </p:cNvSpPr>
          <p:nvPr/>
        </p:nvSpPr>
        <p:spPr bwMode="auto">
          <a:xfrm>
            <a:off x="61722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8+9</a:t>
            </a:r>
          </a:p>
        </p:txBody>
      </p:sp>
      <p:sp>
        <p:nvSpPr>
          <p:cNvPr id="12322" name="Rectangle 32"/>
          <p:cNvSpPr>
            <a:spLocks noChangeArrowheads="1"/>
          </p:cNvSpPr>
          <p:nvPr/>
        </p:nvSpPr>
        <p:spPr bwMode="auto">
          <a:xfrm>
            <a:off x="82296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Rectangle 33"/>
          <p:cNvSpPr>
            <a:spLocks noChangeArrowheads="1"/>
          </p:cNvSpPr>
          <p:nvPr/>
        </p:nvSpPr>
        <p:spPr bwMode="auto">
          <a:xfrm>
            <a:off x="6858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0...3</a:t>
            </a:r>
          </a:p>
        </p:txBody>
      </p:sp>
      <p:sp>
        <p:nvSpPr>
          <p:cNvPr id="12324" name="Rectangle 34"/>
          <p:cNvSpPr>
            <a:spLocks noChangeArrowheads="1"/>
          </p:cNvSpPr>
          <p:nvPr/>
        </p:nvSpPr>
        <p:spPr bwMode="auto">
          <a:xfrm>
            <a:off x="1371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Rectangle 35"/>
          <p:cNvSpPr>
            <a:spLocks noChangeArrowheads="1"/>
          </p:cNvSpPr>
          <p:nvPr/>
        </p:nvSpPr>
        <p:spPr bwMode="auto">
          <a:xfrm>
            <a:off x="20574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Rectangle 36"/>
          <p:cNvSpPr>
            <a:spLocks noChangeArrowheads="1"/>
          </p:cNvSpPr>
          <p:nvPr/>
        </p:nvSpPr>
        <p:spPr bwMode="auto">
          <a:xfrm>
            <a:off x="27432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37"/>
          <p:cNvSpPr>
            <a:spLocks noChangeArrowheads="1"/>
          </p:cNvSpPr>
          <p:nvPr/>
        </p:nvSpPr>
        <p:spPr bwMode="auto">
          <a:xfrm>
            <a:off x="34290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4..7</a:t>
            </a:r>
          </a:p>
        </p:txBody>
      </p:sp>
      <p:sp>
        <p:nvSpPr>
          <p:cNvPr id="12328" name="Rectangle 38"/>
          <p:cNvSpPr>
            <a:spLocks noChangeArrowheads="1"/>
          </p:cNvSpPr>
          <p:nvPr/>
        </p:nvSpPr>
        <p:spPr bwMode="auto">
          <a:xfrm>
            <a:off x="4114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Rectangle 39"/>
          <p:cNvSpPr>
            <a:spLocks noChangeArrowheads="1"/>
          </p:cNvSpPr>
          <p:nvPr/>
        </p:nvSpPr>
        <p:spPr bwMode="auto">
          <a:xfrm>
            <a:off x="54864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Rectangle 40"/>
          <p:cNvSpPr>
            <a:spLocks noChangeArrowheads="1"/>
          </p:cNvSpPr>
          <p:nvPr/>
        </p:nvSpPr>
        <p:spPr bwMode="auto">
          <a:xfrm>
            <a:off x="4800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1" name="Rectangle 41"/>
          <p:cNvSpPr>
            <a:spLocks noChangeArrowheads="1"/>
          </p:cNvSpPr>
          <p:nvPr/>
        </p:nvSpPr>
        <p:spPr bwMode="auto">
          <a:xfrm>
            <a:off x="7543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Rectangle 42"/>
          <p:cNvSpPr>
            <a:spLocks noChangeArrowheads="1"/>
          </p:cNvSpPr>
          <p:nvPr/>
        </p:nvSpPr>
        <p:spPr bwMode="auto">
          <a:xfrm>
            <a:off x="68580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3" name="Rectangle 43"/>
          <p:cNvSpPr>
            <a:spLocks noChangeArrowheads="1"/>
          </p:cNvSpPr>
          <p:nvPr/>
        </p:nvSpPr>
        <p:spPr bwMode="auto">
          <a:xfrm>
            <a:off x="61722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8..11</a:t>
            </a:r>
          </a:p>
        </p:txBody>
      </p:sp>
      <p:sp>
        <p:nvSpPr>
          <p:cNvPr id="12334" name="Rectangle 44"/>
          <p:cNvSpPr>
            <a:spLocks noChangeArrowheads="1"/>
          </p:cNvSpPr>
          <p:nvPr/>
        </p:nvSpPr>
        <p:spPr bwMode="auto">
          <a:xfrm>
            <a:off x="8229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5" name="Rectangle 45"/>
          <p:cNvSpPr>
            <a:spLocks noChangeArrowheads="1"/>
          </p:cNvSpPr>
          <p:nvPr/>
        </p:nvSpPr>
        <p:spPr bwMode="auto">
          <a:xfrm>
            <a:off x="6858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0..7</a:t>
            </a:r>
          </a:p>
        </p:txBody>
      </p:sp>
      <p:sp>
        <p:nvSpPr>
          <p:cNvPr id="12336" name="Rectangle 46"/>
          <p:cNvSpPr>
            <a:spLocks noChangeArrowheads="1"/>
          </p:cNvSpPr>
          <p:nvPr/>
        </p:nvSpPr>
        <p:spPr bwMode="auto">
          <a:xfrm>
            <a:off x="1371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7" name="Rectangle 47"/>
          <p:cNvSpPr>
            <a:spLocks noChangeArrowheads="1"/>
          </p:cNvSpPr>
          <p:nvPr/>
        </p:nvSpPr>
        <p:spPr bwMode="auto">
          <a:xfrm>
            <a:off x="2057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Rectangle 48"/>
          <p:cNvSpPr>
            <a:spLocks noChangeArrowheads="1"/>
          </p:cNvSpPr>
          <p:nvPr/>
        </p:nvSpPr>
        <p:spPr bwMode="auto">
          <a:xfrm>
            <a:off x="27432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9" name="Rectangle 49"/>
          <p:cNvSpPr>
            <a:spLocks noChangeArrowheads="1"/>
          </p:cNvSpPr>
          <p:nvPr/>
        </p:nvSpPr>
        <p:spPr bwMode="auto">
          <a:xfrm>
            <a:off x="3429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0"/>
          <p:cNvSpPr>
            <a:spLocks noChangeArrowheads="1"/>
          </p:cNvSpPr>
          <p:nvPr/>
        </p:nvSpPr>
        <p:spPr bwMode="auto">
          <a:xfrm>
            <a:off x="4114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1" name="Rectangle 51"/>
          <p:cNvSpPr>
            <a:spLocks noChangeArrowheads="1"/>
          </p:cNvSpPr>
          <p:nvPr/>
        </p:nvSpPr>
        <p:spPr bwMode="auto">
          <a:xfrm>
            <a:off x="5486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2" name="Rectangle 52"/>
          <p:cNvSpPr>
            <a:spLocks noChangeArrowheads="1"/>
          </p:cNvSpPr>
          <p:nvPr/>
        </p:nvSpPr>
        <p:spPr bwMode="auto">
          <a:xfrm>
            <a:off x="4800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3" name="Rectangle 53"/>
          <p:cNvSpPr>
            <a:spLocks noChangeArrowheads="1"/>
          </p:cNvSpPr>
          <p:nvPr/>
        </p:nvSpPr>
        <p:spPr bwMode="auto">
          <a:xfrm>
            <a:off x="7543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4" name="Rectangle 54"/>
          <p:cNvSpPr>
            <a:spLocks noChangeArrowheads="1"/>
          </p:cNvSpPr>
          <p:nvPr/>
        </p:nvSpPr>
        <p:spPr bwMode="auto">
          <a:xfrm>
            <a:off x="6858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5" name="Rectangle 55"/>
          <p:cNvSpPr>
            <a:spLocks noChangeArrowheads="1"/>
          </p:cNvSpPr>
          <p:nvPr/>
        </p:nvSpPr>
        <p:spPr bwMode="auto">
          <a:xfrm>
            <a:off x="61722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8..15</a:t>
            </a:r>
          </a:p>
        </p:txBody>
      </p:sp>
      <p:sp>
        <p:nvSpPr>
          <p:cNvPr id="12346" name="Rectangle 56"/>
          <p:cNvSpPr>
            <a:spLocks noChangeArrowheads="1"/>
          </p:cNvSpPr>
          <p:nvPr/>
        </p:nvSpPr>
        <p:spPr bwMode="auto">
          <a:xfrm>
            <a:off x="8229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7" name="Line 57"/>
          <p:cNvSpPr>
            <a:spLocks noChangeShapeType="1"/>
          </p:cNvSpPr>
          <p:nvPr/>
        </p:nvSpPr>
        <p:spPr bwMode="auto">
          <a:xfrm>
            <a:off x="990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8" name="Line 58"/>
          <p:cNvSpPr>
            <a:spLocks noChangeShapeType="1"/>
          </p:cNvSpPr>
          <p:nvPr/>
        </p:nvSpPr>
        <p:spPr bwMode="auto">
          <a:xfrm flipH="1">
            <a:off x="11430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9" name="Line 59"/>
          <p:cNvSpPr>
            <a:spLocks noChangeShapeType="1"/>
          </p:cNvSpPr>
          <p:nvPr/>
        </p:nvSpPr>
        <p:spPr bwMode="auto">
          <a:xfrm>
            <a:off x="24384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0" name="Line 60"/>
          <p:cNvSpPr>
            <a:spLocks noChangeShapeType="1"/>
          </p:cNvSpPr>
          <p:nvPr/>
        </p:nvSpPr>
        <p:spPr bwMode="auto">
          <a:xfrm flipH="1">
            <a:off x="25908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1" name="Line 61"/>
          <p:cNvSpPr>
            <a:spLocks noChangeShapeType="1"/>
          </p:cNvSpPr>
          <p:nvPr/>
        </p:nvSpPr>
        <p:spPr bwMode="auto">
          <a:xfrm>
            <a:off x="3733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2" name="Line 62"/>
          <p:cNvSpPr>
            <a:spLocks noChangeShapeType="1"/>
          </p:cNvSpPr>
          <p:nvPr/>
        </p:nvSpPr>
        <p:spPr bwMode="auto">
          <a:xfrm flipH="1">
            <a:off x="38862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3" name="Line 63"/>
          <p:cNvSpPr>
            <a:spLocks noChangeShapeType="1"/>
          </p:cNvSpPr>
          <p:nvPr/>
        </p:nvSpPr>
        <p:spPr bwMode="auto">
          <a:xfrm>
            <a:off x="5181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4" name="Line 64"/>
          <p:cNvSpPr>
            <a:spLocks noChangeShapeType="1"/>
          </p:cNvSpPr>
          <p:nvPr/>
        </p:nvSpPr>
        <p:spPr bwMode="auto">
          <a:xfrm flipH="1">
            <a:off x="53340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5" name="Line 65"/>
          <p:cNvSpPr>
            <a:spLocks noChangeShapeType="1"/>
          </p:cNvSpPr>
          <p:nvPr/>
        </p:nvSpPr>
        <p:spPr bwMode="auto">
          <a:xfrm>
            <a:off x="65532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6" name="Line 66"/>
          <p:cNvSpPr>
            <a:spLocks noChangeShapeType="1"/>
          </p:cNvSpPr>
          <p:nvPr/>
        </p:nvSpPr>
        <p:spPr bwMode="auto">
          <a:xfrm flipH="1">
            <a:off x="67056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7" name="Line 67"/>
          <p:cNvSpPr>
            <a:spLocks noChangeShapeType="1"/>
          </p:cNvSpPr>
          <p:nvPr/>
        </p:nvSpPr>
        <p:spPr bwMode="auto">
          <a:xfrm>
            <a:off x="7924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8" name="Line 68"/>
          <p:cNvSpPr>
            <a:spLocks noChangeShapeType="1"/>
          </p:cNvSpPr>
          <p:nvPr/>
        </p:nvSpPr>
        <p:spPr bwMode="auto">
          <a:xfrm flipH="1">
            <a:off x="80772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9" name="Line 69"/>
          <p:cNvSpPr>
            <a:spLocks noChangeShapeType="1"/>
          </p:cNvSpPr>
          <p:nvPr/>
        </p:nvSpPr>
        <p:spPr bwMode="auto">
          <a:xfrm>
            <a:off x="9906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0" name="Line 70"/>
          <p:cNvSpPr>
            <a:spLocks noChangeShapeType="1"/>
          </p:cNvSpPr>
          <p:nvPr/>
        </p:nvSpPr>
        <p:spPr bwMode="auto">
          <a:xfrm flipH="1">
            <a:off x="11430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1" name="Line 71"/>
          <p:cNvSpPr>
            <a:spLocks noChangeShapeType="1"/>
          </p:cNvSpPr>
          <p:nvPr/>
        </p:nvSpPr>
        <p:spPr bwMode="auto">
          <a:xfrm>
            <a:off x="37338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2" name="Line 72"/>
          <p:cNvSpPr>
            <a:spLocks noChangeShapeType="1"/>
          </p:cNvSpPr>
          <p:nvPr/>
        </p:nvSpPr>
        <p:spPr bwMode="auto">
          <a:xfrm flipH="1">
            <a:off x="38862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3" name="Line 73"/>
          <p:cNvSpPr>
            <a:spLocks noChangeShapeType="1"/>
          </p:cNvSpPr>
          <p:nvPr/>
        </p:nvSpPr>
        <p:spPr bwMode="auto">
          <a:xfrm>
            <a:off x="65532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4" name="Line 74"/>
          <p:cNvSpPr>
            <a:spLocks noChangeShapeType="1"/>
          </p:cNvSpPr>
          <p:nvPr/>
        </p:nvSpPr>
        <p:spPr bwMode="auto">
          <a:xfrm flipH="1">
            <a:off x="66294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5" name="Line 75"/>
          <p:cNvSpPr>
            <a:spLocks noChangeShapeType="1"/>
          </p:cNvSpPr>
          <p:nvPr/>
        </p:nvSpPr>
        <p:spPr bwMode="auto">
          <a:xfrm>
            <a:off x="9906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6" name="Line 76"/>
          <p:cNvSpPr>
            <a:spLocks noChangeShapeType="1"/>
          </p:cNvSpPr>
          <p:nvPr/>
        </p:nvSpPr>
        <p:spPr bwMode="auto">
          <a:xfrm flipH="1">
            <a:off x="1143000" y="45720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67" name="Text Box 77"/>
          <p:cNvSpPr txBox="1">
            <a:spLocks noChangeArrowheads="1"/>
          </p:cNvSpPr>
          <p:nvPr/>
        </p:nvSpPr>
        <p:spPr bwMode="auto">
          <a:xfrm>
            <a:off x="38100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12368" name="Text Box 78"/>
          <p:cNvSpPr txBox="1">
            <a:spLocks noChangeArrowheads="1"/>
          </p:cNvSpPr>
          <p:nvPr/>
        </p:nvSpPr>
        <p:spPr bwMode="auto">
          <a:xfrm>
            <a:off x="381000" y="4114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12369" name="Text Box 79"/>
          <p:cNvSpPr txBox="1">
            <a:spLocks noChangeArrowheads="1"/>
          </p:cNvSpPr>
          <p:nvPr/>
        </p:nvSpPr>
        <p:spPr bwMode="auto">
          <a:xfrm>
            <a:off x="381000" y="5257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12370" name="Line 80"/>
          <p:cNvSpPr>
            <a:spLocks noChangeShapeType="1"/>
          </p:cNvSpPr>
          <p:nvPr/>
        </p:nvSpPr>
        <p:spPr bwMode="auto">
          <a:xfrm>
            <a:off x="9144000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1" name="Line 81"/>
          <p:cNvSpPr>
            <a:spLocks noChangeShapeType="1"/>
          </p:cNvSpPr>
          <p:nvPr/>
        </p:nvSpPr>
        <p:spPr bwMode="auto">
          <a:xfrm>
            <a:off x="65532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2" name="Line 82"/>
          <p:cNvSpPr>
            <a:spLocks noChangeShapeType="1"/>
          </p:cNvSpPr>
          <p:nvPr/>
        </p:nvSpPr>
        <p:spPr bwMode="auto">
          <a:xfrm flipH="1">
            <a:off x="6705600" y="46482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3" name="Line 83"/>
          <p:cNvSpPr>
            <a:spLocks noChangeShapeType="1"/>
          </p:cNvSpPr>
          <p:nvPr/>
        </p:nvSpPr>
        <p:spPr bwMode="auto">
          <a:xfrm>
            <a:off x="9906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4" name="Line 84"/>
          <p:cNvSpPr>
            <a:spLocks noChangeShapeType="1"/>
          </p:cNvSpPr>
          <p:nvPr/>
        </p:nvSpPr>
        <p:spPr bwMode="auto">
          <a:xfrm flipH="1">
            <a:off x="1295400" y="5715000"/>
            <a:ext cx="525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5" name="Text Box 85"/>
          <p:cNvSpPr txBox="1">
            <a:spLocks noChangeArrowheads="1"/>
          </p:cNvSpPr>
          <p:nvPr/>
        </p:nvSpPr>
        <p:spPr bwMode="auto">
          <a:xfrm>
            <a:off x="5051425" y="6172200"/>
            <a:ext cx="2873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Partial Sum elements </a:t>
            </a:r>
          </a:p>
        </p:txBody>
      </p:sp>
      <p:sp>
        <p:nvSpPr>
          <p:cNvPr id="12376" name="Line 86"/>
          <p:cNvSpPr>
            <a:spLocks noChangeShapeType="1"/>
          </p:cNvSpPr>
          <p:nvPr/>
        </p:nvSpPr>
        <p:spPr bwMode="auto">
          <a:xfrm>
            <a:off x="7848600" y="6400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7" name="Text Box 87"/>
          <p:cNvSpPr txBox="1">
            <a:spLocks noChangeArrowheads="1"/>
          </p:cNvSpPr>
          <p:nvPr/>
        </p:nvSpPr>
        <p:spPr bwMode="auto">
          <a:xfrm>
            <a:off x="0" y="5715000"/>
            <a:ext cx="596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steps</a:t>
            </a:r>
          </a:p>
        </p:txBody>
      </p:sp>
      <p:sp>
        <p:nvSpPr>
          <p:cNvPr id="12378" name="Line 88"/>
          <p:cNvSpPr>
            <a:spLocks noChangeShapeType="1"/>
          </p:cNvSpPr>
          <p:nvPr/>
        </p:nvSpPr>
        <p:spPr bwMode="auto">
          <a:xfrm>
            <a:off x="228600" y="4876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79" name="Text Box 89"/>
          <p:cNvSpPr txBox="1">
            <a:spLocks noChangeArrowheads="1"/>
          </p:cNvSpPr>
          <p:nvPr/>
        </p:nvSpPr>
        <p:spPr bwMode="auto">
          <a:xfrm>
            <a:off x="6096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0</a:t>
            </a:r>
          </a:p>
        </p:txBody>
      </p:sp>
      <p:sp>
        <p:nvSpPr>
          <p:cNvPr id="12380" name="Text Box 90"/>
          <p:cNvSpPr txBox="1">
            <a:spLocks noChangeArrowheads="1"/>
          </p:cNvSpPr>
          <p:nvPr/>
        </p:nvSpPr>
        <p:spPr bwMode="auto">
          <a:xfrm>
            <a:off x="60960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4</a:t>
            </a:r>
          </a:p>
        </p:txBody>
      </p:sp>
      <p:sp>
        <p:nvSpPr>
          <p:cNvPr id="12381" name="Text Box 91"/>
          <p:cNvSpPr txBox="1">
            <a:spLocks noChangeArrowheads="1"/>
          </p:cNvSpPr>
          <p:nvPr/>
        </p:nvSpPr>
        <p:spPr bwMode="auto">
          <a:xfrm>
            <a:off x="19812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1</a:t>
            </a:r>
          </a:p>
        </p:txBody>
      </p:sp>
      <p:sp>
        <p:nvSpPr>
          <p:cNvPr id="12382" name="Text Box 92"/>
          <p:cNvSpPr txBox="1">
            <a:spLocks noChangeArrowheads="1"/>
          </p:cNvSpPr>
          <p:nvPr/>
        </p:nvSpPr>
        <p:spPr bwMode="auto">
          <a:xfrm>
            <a:off x="33528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2</a:t>
            </a:r>
          </a:p>
        </p:txBody>
      </p:sp>
      <p:sp>
        <p:nvSpPr>
          <p:cNvPr id="12383" name="Text Box 93"/>
          <p:cNvSpPr txBox="1">
            <a:spLocks noChangeArrowheads="1"/>
          </p:cNvSpPr>
          <p:nvPr/>
        </p:nvSpPr>
        <p:spPr bwMode="auto">
          <a:xfrm>
            <a:off x="47244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3</a:t>
            </a:r>
          </a:p>
        </p:txBody>
      </p:sp>
      <p:sp>
        <p:nvSpPr>
          <p:cNvPr id="12384" name="Text Box 94"/>
          <p:cNvSpPr txBox="1">
            <a:spLocks noChangeArrowheads="1"/>
          </p:cNvSpPr>
          <p:nvPr/>
        </p:nvSpPr>
        <p:spPr bwMode="auto">
          <a:xfrm>
            <a:off x="74676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5</a:t>
            </a:r>
          </a:p>
        </p:txBody>
      </p:sp>
      <p:sp>
        <p:nvSpPr>
          <p:cNvPr id="12385" name="TextBox 1"/>
          <p:cNvSpPr txBox="1">
            <a:spLocks noChangeArrowheads="1"/>
          </p:cNvSpPr>
          <p:nvPr/>
        </p:nvSpPr>
        <p:spPr bwMode="auto">
          <a:xfrm>
            <a:off x="0" y="190023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Data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AC38E2-8A06-4E5C-9437-4778EA47DF4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8006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0574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3429000" y="1447800"/>
            <a:ext cx="685800" cy="457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A Sum Example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85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371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057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2743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429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14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4800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3328" name="Rectangle 21"/>
          <p:cNvSpPr>
            <a:spLocks noChangeArrowheads="1"/>
          </p:cNvSpPr>
          <p:nvPr/>
        </p:nvSpPr>
        <p:spPr bwMode="auto">
          <a:xfrm>
            <a:off x="685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3329" name="Rectangle 22"/>
          <p:cNvSpPr>
            <a:spLocks noChangeArrowheads="1"/>
          </p:cNvSpPr>
          <p:nvPr/>
        </p:nvSpPr>
        <p:spPr bwMode="auto">
          <a:xfrm>
            <a:off x="13716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23"/>
          <p:cNvSpPr>
            <a:spLocks noChangeArrowheads="1"/>
          </p:cNvSpPr>
          <p:nvPr/>
        </p:nvSpPr>
        <p:spPr bwMode="auto">
          <a:xfrm>
            <a:off x="20574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3331" name="Rectangle 24"/>
          <p:cNvSpPr>
            <a:spLocks noChangeArrowheads="1"/>
          </p:cNvSpPr>
          <p:nvPr/>
        </p:nvSpPr>
        <p:spPr bwMode="auto">
          <a:xfrm>
            <a:off x="27432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25"/>
          <p:cNvSpPr>
            <a:spLocks noChangeArrowheads="1"/>
          </p:cNvSpPr>
          <p:nvPr/>
        </p:nvSpPr>
        <p:spPr bwMode="auto">
          <a:xfrm>
            <a:off x="34290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3333" name="Rectangle 26"/>
          <p:cNvSpPr>
            <a:spLocks noChangeArrowheads="1"/>
          </p:cNvSpPr>
          <p:nvPr/>
        </p:nvSpPr>
        <p:spPr bwMode="auto">
          <a:xfrm>
            <a:off x="41148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Rectangle 28"/>
          <p:cNvSpPr>
            <a:spLocks noChangeArrowheads="1"/>
          </p:cNvSpPr>
          <p:nvPr/>
        </p:nvSpPr>
        <p:spPr bwMode="auto">
          <a:xfrm>
            <a:off x="48006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13335" name="Rectangle 33"/>
          <p:cNvSpPr>
            <a:spLocks noChangeArrowheads="1"/>
          </p:cNvSpPr>
          <p:nvPr/>
        </p:nvSpPr>
        <p:spPr bwMode="auto">
          <a:xfrm>
            <a:off x="6858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13336" name="Rectangle 34"/>
          <p:cNvSpPr>
            <a:spLocks noChangeArrowheads="1"/>
          </p:cNvSpPr>
          <p:nvPr/>
        </p:nvSpPr>
        <p:spPr bwMode="auto">
          <a:xfrm>
            <a:off x="1371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35"/>
          <p:cNvSpPr>
            <a:spLocks noChangeArrowheads="1"/>
          </p:cNvSpPr>
          <p:nvPr/>
        </p:nvSpPr>
        <p:spPr bwMode="auto">
          <a:xfrm>
            <a:off x="20574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Rectangle 36"/>
          <p:cNvSpPr>
            <a:spLocks noChangeArrowheads="1"/>
          </p:cNvSpPr>
          <p:nvPr/>
        </p:nvSpPr>
        <p:spPr bwMode="auto">
          <a:xfrm>
            <a:off x="27432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Rectangle 37"/>
          <p:cNvSpPr>
            <a:spLocks noChangeArrowheads="1"/>
          </p:cNvSpPr>
          <p:nvPr/>
        </p:nvSpPr>
        <p:spPr bwMode="auto">
          <a:xfrm>
            <a:off x="34290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13340" name="Rectangle 38"/>
          <p:cNvSpPr>
            <a:spLocks noChangeArrowheads="1"/>
          </p:cNvSpPr>
          <p:nvPr/>
        </p:nvSpPr>
        <p:spPr bwMode="auto">
          <a:xfrm>
            <a:off x="4114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Rectangle 40"/>
          <p:cNvSpPr>
            <a:spLocks noChangeArrowheads="1"/>
          </p:cNvSpPr>
          <p:nvPr/>
        </p:nvSpPr>
        <p:spPr bwMode="auto">
          <a:xfrm>
            <a:off x="4800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Rectangle 45"/>
          <p:cNvSpPr>
            <a:spLocks noChangeArrowheads="1"/>
          </p:cNvSpPr>
          <p:nvPr/>
        </p:nvSpPr>
        <p:spPr bwMode="auto">
          <a:xfrm>
            <a:off x="6858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25</a:t>
            </a:r>
          </a:p>
        </p:txBody>
      </p:sp>
      <p:sp>
        <p:nvSpPr>
          <p:cNvPr id="13343" name="Rectangle 46"/>
          <p:cNvSpPr>
            <a:spLocks noChangeArrowheads="1"/>
          </p:cNvSpPr>
          <p:nvPr/>
        </p:nvSpPr>
        <p:spPr bwMode="auto">
          <a:xfrm>
            <a:off x="1371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Rectangle 47"/>
          <p:cNvSpPr>
            <a:spLocks noChangeArrowheads="1"/>
          </p:cNvSpPr>
          <p:nvPr/>
        </p:nvSpPr>
        <p:spPr bwMode="auto">
          <a:xfrm>
            <a:off x="2057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Rectangle 48"/>
          <p:cNvSpPr>
            <a:spLocks noChangeArrowheads="1"/>
          </p:cNvSpPr>
          <p:nvPr/>
        </p:nvSpPr>
        <p:spPr bwMode="auto">
          <a:xfrm>
            <a:off x="27432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Rectangle 49"/>
          <p:cNvSpPr>
            <a:spLocks noChangeArrowheads="1"/>
          </p:cNvSpPr>
          <p:nvPr/>
        </p:nvSpPr>
        <p:spPr bwMode="auto">
          <a:xfrm>
            <a:off x="3429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Rectangle 50"/>
          <p:cNvSpPr>
            <a:spLocks noChangeArrowheads="1"/>
          </p:cNvSpPr>
          <p:nvPr/>
        </p:nvSpPr>
        <p:spPr bwMode="auto">
          <a:xfrm>
            <a:off x="4114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52"/>
          <p:cNvSpPr>
            <a:spLocks noChangeArrowheads="1"/>
          </p:cNvSpPr>
          <p:nvPr/>
        </p:nvSpPr>
        <p:spPr bwMode="auto">
          <a:xfrm>
            <a:off x="4800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57"/>
          <p:cNvSpPr>
            <a:spLocks noChangeShapeType="1"/>
          </p:cNvSpPr>
          <p:nvPr/>
        </p:nvSpPr>
        <p:spPr bwMode="auto">
          <a:xfrm>
            <a:off x="990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Line 58"/>
          <p:cNvSpPr>
            <a:spLocks noChangeShapeType="1"/>
          </p:cNvSpPr>
          <p:nvPr/>
        </p:nvSpPr>
        <p:spPr bwMode="auto">
          <a:xfrm flipH="1">
            <a:off x="11430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1" name="Line 59"/>
          <p:cNvSpPr>
            <a:spLocks noChangeShapeType="1"/>
          </p:cNvSpPr>
          <p:nvPr/>
        </p:nvSpPr>
        <p:spPr bwMode="auto">
          <a:xfrm>
            <a:off x="24384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60"/>
          <p:cNvSpPr>
            <a:spLocks noChangeShapeType="1"/>
          </p:cNvSpPr>
          <p:nvPr/>
        </p:nvSpPr>
        <p:spPr bwMode="auto">
          <a:xfrm flipH="1">
            <a:off x="25908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3" name="Line 61"/>
          <p:cNvSpPr>
            <a:spLocks noChangeShapeType="1"/>
          </p:cNvSpPr>
          <p:nvPr/>
        </p:nvSpPr>
        <p:spPr bwMode="auto">
          <a:xfrm>
            <a:off x="3733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4" name="Line 62"/>
          <p:cNvSpPr>
            <a:spLocks noChangeShapeType="1"/>
          </p:cNvSpPr>
          <p:nvPr/>
        </p:nvSpPr>
        <p:spPr bwMode="auto">
          <a:xfrm flipH="1">
            <a:off x="38862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5" name="Line 63"/>
          <p:cNvSpPr>
            <a:spLocks noChangeShapeType="1"/>
          </p:cNvSpPr>
          <p:nvPr/>
        </p:nvSpPr>
        <p:spPr bwMode="auto">
          <a:xfrm>
            <a:off x="5181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6" name="Line 69"/>
          <p:cNvSpPr>
            <a:spLocks noChangeShapeType="1"/>
          </p:cNvSpPr>
          <p:nvPr/>
        </p:nvSpPr>
        <p:spPr bwMode="auto">
          <a:xfrm>
            <a:off x="9906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7" name="Line 70"/>
          <p:cNvSpPr>
            <a:spLocks noChangeShapeType="1"/>
          </p:cNvSpPr>
          <p:nvPr/>
        </p:nvSpPr>
        <p:spPr bwMode="auto">
          <a:xfrm flipH="1">
            <a:off x="11430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71"/>
          <p:cNvSpPr>
            <a:spLocks noChangeShapeType="1"/>
          </p:cNvSpPr>
          <p:nvPr/>
        </p:nvSpPr>
        <p:spPr bwMode="auto">
          <a:xfrm>
            <a:off x="37338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9" name="Line 72"/>
          <p:cNvSpPr>
            <a:spLocks noChangeShapeType="1"/>
          </p:cNvSpPr>
          <p:nvPr/>
        </p:nvSpPr>
        <p:spPr bwMode="auto">
          <a:xfrm flipH="1">
            <a:off x="3886200" y="3429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0" name="Line 75"/>
          <p:cNvSpPr>
            <a:spLocks noChangeShapeType="1"/>
          </p:cNvSpPr>
          <p:nvPr/>
        </p:nvSpPr>
        <p:spPr bwMode="auto">
          <a:xfrm>
            <a:off x="9906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1" name="Line 76"/>
          <p:cNvSpPr>
            <a:spLocks noChangeShapeType="1"/>
          </p:cNvSpPr>
          <p:nvPr/>
        </p:nvSpPr>
        <p:spPr bwMode="auto">
          <a:xfrm flipH="1">
            <a:off x="1143000" y="45720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2" name="Text Box 77"/>
          <p:cNvSpPr txBox="1">
            <a:spLocks noChangeArrowheads="1"/>
          </p:cNvSpPr>
          <p:nvPr/>
        </p:nvSpPr>
        <p:spPr bwMode="auto">
          <a:xfrm>
            <a:off x="38100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1</a:t>
            </a:r>
          </a:p>
        </p:txBody>
      </p:sp>
      <p:sp>
        <p:nvSpPr>
          <p:cNvPr id="13363" name="Text Box 78"/>
          <p:cNvSpPr txBox="1">
            <a:spLocks noChangeArrowheads="1"/>
          </p:cNvSpPr>
          <p:nvPr/>
        </p:nvSpPr>
        <p:spPr bwMode="auto">
          <a:xfrm>
            <a:off x="381000" y="4114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2</a:t>
            </a:r>
          </a:p>
        </p:txBody>
      </p:sp>
      <p:sp>
        <p:nvSpPr>
          <p:cNvPr id="13364" name="Text Box 79"/>
          <p:cNvSpPr txBox="1">
            <a:spLocks noChangeArrowheads="1"/>
          </p:cNvSpPr>
          <p:nvPr/>
        </p:nvSpPr>
        <p:spPr bwMode="auto">
          <a:xfrm>
            <a:off x="381000" y="5257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3</a:t>
            </a:r>
          </a:p>
        </p:txBody>
      </p:sp>
      <p:sp>
        <p:nvSpPr>
          <p:cNvPr id="13365" name="Line 80"/>
          <p:cNvSpPr>
            <a:spLocks noChangeShapeType="1"/>
          </p:cNvSpPr>
          <p:nvPr/>
        </p:nvSpPr>
        <p:spPr bwMode="auto">
          <a:xfrm>
            <a:off x="9144000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6" name="Line 83"/>
          <p:cNvSpPr>
            <a:spLocks noChangeShapeType="1"/>
          </p:cNvSpPr>
          <p:nvPr/>
        </p:nvSpPr>
        <p:spPr bwMode="auto">
          <a:xfrm>
            <a:off x="9906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7" name="Text Box 87"/>
          <p:cNvSpPr txBox="1">
            <a:spLocks noChangeArrowheads="1"/>
          </p:cNvSpPr>
          <p:nvPr/>
        </p:nvSpPr>
        <p:spPr bwMode="auto">
          <a:xfrm>
            <a:off x="0" y="5715000"/>
            <a:ext cx="596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600"/>
              <a:t>steps</a:t>
            </a:r>
          </a:p>
        </p:txBody>
      </p:sp>
      <p:sp>
        <p:nvSpPr>
          <p:cNvPr id="13368" name="Line 88"/>
          <p:cNvSpPr>
            <a:spLocks noChangeShapeType="1"/>
          </p:cNvSpPr>
          <p:nvPr/>
        </p:nvSpPr>
        <p:spPr bwMode="auto">
          <a:xfrm>
            <a:off x="228600" y="4876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9" name="Text Box 89"/>
          <p:cNvSpPr txBox="1">
            <a:spLocks noChangeArrowheads="1"/>
          </p:cNvSpPr>
          <p:nvPr/>
        </p:nvSpPr>
        <p:spPr bwMode="auto">
          <a:xfrm>
            <a:off x="6096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0</a:t>
            </a:r>
          </a:p>
        </p:txBody>
      </p:sp>
      <p:sp>
        <p:nvSpPr>
          <p:cNvPr id="13370" name="Text Box 91"/>
          <p:cNvSpPr txBox="1">
            <a:spLocks noChangeArrowheads="1"/>
          </p:cNvSpPr>
          <p:nvPr/>
        </p:nvSpPr>
        <p:spPr bwMode="auto">
          <a:xfrm>
            <a:off x="19812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1</a:t>
            </a:r>
          </a:p>
        </p:txBody>
      </p:sp>
      <p:sp>
        <p:nvSpPr>
          <p:cNvPr id="13371" name="Text Box 92"/>
          <p:cNvSpPr txBox="1">
            <a:spLocks noChangeArrowheads="1"/>
          </p:cNvSpPr>
          <p:nvPr/>
        </p:nvSpPr>
        <p:spPr bwMode="auto">
          <a:xfrm>
            <a:off x="33528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2</a:t>
            </a:r>
          </a:p>
        </p:txBody>
      </p:sp>
      <p:sp>
        <p:nvSpPr>
          <p:cNvPr id="13372" name="Text Box 93"/>
          <p:cNvSpPr txBox="1">
            <a:spLocks noChangeArrowheads="1"/>
          </p:cNvSpPr>
          <p:nvPr/>
        </p:nvSpPr>
        <p:spPr bwMode="auto">
          <a:xfrm>
            <a:off x="4724400" y="1066800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Thread 3</a:t>
            </a:r>
          </a:p>
        </p:txBody>
      </p:sp>
      <p:sp>
        <p:nvSpPr>
          <p:cNvPr id="13373" name="TextBox 1"/>
          <p:cNvSpPr txBox="1">
            <a:spLocks noChangeArrowheads="1"/>
          </p:cNvSpPr>
          <p:nvPr/>
        </p:nvSpPr>
        <p:spPr bwMode="auto">
          <a:xfrm>
            <a:off x="0" y="190023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Data</a:t>
            </a:r>
          </a:p>
        </p:txBody>
      </p:sp>
      <p:sp>
        <p:nvSpPr>
          <p:cNvPr id="13374" name="Rectangle 16"/>
          <p:cNvSpPr>
            <a:spLocks noChangeArrowheads="1"/>
          </p:cNvSpPr>
          <p:nvPr/>
        </p:nvSpPr>
        <p:spPr bwMode="auto">
          <a:xfrm>
            <a:off x="5475288" y="1900238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3375" name="Line 62"/>
          <p:cNvSpPr>
            <a:spLocks noChangeShapeType="1"/>
          </p:cNvSpPr>
          <p:nvPr/>
        </p:nvSpPr>
        <p:spPr bwMode="auto">
          <a:xfrm flipH="1">
            <a:off x="5284788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76" name="Rectangle 16"/>
          <p:cNvSpPr>
            <a:spLocks noChangeArrowheads="1"/>
          </p:cNvSpPr>
          <p:nvPr/>
        </p:nvSpPr>
        <p:spPr bwMode="auto">
          <a:xfrm>
            <a:off x="7227888" y="31242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77" name="TextBox 2"/>
          <p:cNvSpPr txBox="1">
            <a:spLocks noChangeArrowheads="1"/>
          </p:cNvSpPr>
          <p:nvPr/>
        </p:nvSpPr>
        <p:spPr bwMode="auto">
          <a:xfrm>
            <a:off x="6161088" y="3698875"/>
            <a:ext cx="2590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Active Partial Sum elements </a:t>
            </a:r>
          </a:p>
        </p:txBody>
      </p:sp>
      <p:sp>
        <p:nvSpPr>
          <p:cNvPr id="13378" name="Rectangle 26"/>
          <p:cNvSpPr>
            <a:spLocks noChangeArrowheads="1"/>
          </p:cNvSpPr>
          <p:nvPr/>
        </p:nvSpPr>
        <p:spPr bwMode="auto">
          <a:xfrm>
            <a:off x="5475288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79" name="Rectangle 26"/>
          <p:cNvSpPr>
            <a:spLocks noChangeArrowheads="1"/>
          </p:cNvSpPr>
          <p:nvPr/>
        </p:nvSpPr>
        <p:spPr bwMode="auto">
          <a:xfrm>
            <a:off x="5475288" y="4122738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0" name="Rectangle 26"/>
          <p:cNvSpPr>
            <a:spLocks noChangeArrowheads="1"/>
          </p:cNvSpPr>
          <p:nvPr/>
        </p:nvSpPr>
        <p:spPr bwMode="auto">
          <a:xfrm>
            <a:off x="5475288" y="5265738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Thread Index to Data Mapping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thread is responsible of an even-index location of the partial sum vector </a:t>
            </a:r>
          </a:p>
          <a:p>
            <a:pPr lvl="1"/>
            <a:r>
              <a:rPr lang="en-US" smtClean="0"/>
              <a:t>One input is the location of responsibility</a:t>
            </a:r>
          </a:p>
          <a:p>
            <a:endParaRPr lang="en-US" smtClean="0"/>
          </a:p>
          <a:p>
            <a:r>
              <a:rPr lang="en-US" smtClean="0"/>
              <a:t>After each step, half of the threads are no longer needed</a:t>
            </a:r>
          </a:p>
          <a:p>
            <a:endParaRPr lang="en-US" smtClean="0"/>
          </a:p>
          <a:p>
            <a:r>
              <a:rPr lang="en-US" smtClean="0"/>
              <a:t>In each step, one of the inputs comes from an increasing distance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A9A153-5DAC-4F39-99A4-C2DDCABB4EB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Thread Block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113538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Each thread block takes 2* </a:t>
            </a:r>
            <a:r>
              <a:rPr lang="en-US" dirty="0" err="1" smtClean="0"/>
              <a:t>BlockDim</a:t>
            </a:r>
            <a:r>
              <a:rPr lang="en-US" dirty="0" smtClean="0"/>
              <a:t> input elements</a:t>
            </a:r>
          </a:p>
          <a:p>
            <a:pPr>
              <a:defRPr/>
            </a:pPr>
            <a:r>
              <a:rPr lang="en-US" dirty="0" smtClean="0"/>
              <a:t>Each thread loads 2 elements into shared memory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__shared__ float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[2*BLOCK_SIZE];</a:t>
            </a:r>
          </a:p>
          <a:p>
            <a:pPr marL="457200" lvl="1" indent="0">
              <a:buFontTx/>
              <a:buNone/>
              <a:defRPr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t 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threadIdx.x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u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nsigned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start = 2*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blockIdx.x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[t]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[start + t];</a:t>
            </a:r>
          </a:p>
          <a:p>
            <a:pPr marL="457200" lvl="1" indent="0">
              <a:buFontTx/>
              <a:buNone/>
              <a:defRPr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lockDim+t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]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=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[start+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blockDim.x+t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FFEA4F-1F41-425D-8CF6-AC71BAE5F37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5F1F5B-62A1-4670-979B-0D428F86D73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Reduction Steps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572000"/>
          </a:xfrm>
        </p:spPr>
        <p:txBody>
          <a:bodyPr/>
          <a:lstStyle/>
          <a:p>
            <a:pPr marL="974725" lvl="1" indent="-403225" eaLnBrk="1" hangingPunct="1">
              <a:buFontTx/>
              <a:buNone/>
            </a:pP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for (unsigned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stride = 1; 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	  stride &lt;=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;  stride *= 2) 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__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syncthreads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if (t % stride == 0)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	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[2*t]+=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[2*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t+stride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2209800" y="5562600"/>
            <a:ext cx="4284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Why do we need </a:t>
            </a:r>
            <a:r>
              <a:rPr lang="en-US" dirty="0" err="1"/>
              <a:t>syncthreads</a:t>
            </a:r>
            <a:r>
              <a:rPr lang="en-US" dirty="0"/>
              <a:t>()?</a:t>
            </a:r>
          </a:p>
        </p:txBody>
      </p:sp>
    </p:spTree>
    <p:extLst>
      <p:ext uri="{BB962C8B-B14F-4D97-AF65-F5344CB8AC3E}">
        <p14:creationId xmlns:p14="http://schemas.microsoft.com/office/powerpoint/2010/main" val="17441332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 to the Global Picture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Thread 0 in each thread block write the sum of the thread block in partialSum[0] into a vector indexed by the blockIdx.x</a:t>
            </a:r>
          </a:p>
          <a:p>
            <a:endParaRPr lang="en-US" smtClean="0"/>
          </a:p>
          <a:p>
            <a:r>
              <a:rPr lang="en-US" smtClean="0"/>
              <a:t>There can be a large number of such sums if the original vector is very large</a:t>
            </a:r>
          </a:p>
          <a:p>
            <a:pPr lvl="1"/>
            <a:r>
              <a:rPr lang="en-US" smtClean="0"/>
              <a:t>The host code may iterate and launch another kernel</a:t>
            </a:r>
          </a:p>
          <a:p>
            <a:pPr lvl="1"/>
            <a:endParaRPr lang="en-US" smtClean="0"/>
          </a:p>
          <a:p>
            <a:r>
              <a:rPr lang="en-US" smtClean="0"/>
              <a:t>If there are only a small number of sums, the host can simply transfer the data back and add them together.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54C37D-3B6E-4679-A7B2-D3592C7E53E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21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DBB606-6ED9-4E79-ADE9-9FA3AD9CEB0D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Observations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458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 each iteration, two control flow paths will be sequentially traversed for each warp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Threads that perform addition and threads that do not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Threads that do not perform addition still consume execution resources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 more than half of threads will be executing after the first step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All odd-index threads are disabled after first step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After the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step, entire warps in each block will fail the if test, poor resource utilization but no divergence.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This can go on for a while, up to 5 more steps (1024/32=16= 2</a:t>
            </a:r>
            <a:r>
              <a:rPr lang="en-US" sz="1800" baseline="30000" dirty="0" smtClean="0"/>
              <a:t>5</a:t>
            </a:r>
            <a:r>
              <a:rPr lang="en-US" sz="1800" dirty="0" smtClean="0"/>
              <a:t>), where each active warp only has one productive thread until all warps in a block retire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Some warps will still succeed, but with divergence since only </a:t>
            </a:r>
            <a:r>
              <a:rPr lang="en-US" sz="2200" smtClean="0"/>
              <a:t>one thread </a:t>
            </a:r>
            <a:r>
              <a:rPr lang="en-US" sz="2200" dirty="0" smtClean="0"/>
              <a:t>will succeed</a:t>
            </a:r>
          </a:p>
        </p:txBody>
      </p:sp>
    </p:spTree>
    <p:extLst>
      <p:ext uri="{BB962C8B-B14F-4D97-AF65-F5344CB8AC3E}">
        <p14:creationId xmlns:p14="http://schemas.microsoft.com/office/powerpoint/2010/main" val="244311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Index Usage Matters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 some algorithms, one can shift the index usage to improve the divergence behavior</a:t>
            </a:r>
          </a:p>
          <a:p>
            <a:pPr lvl="1">
              <a:defRPr/>
            </a:pPr>
            <a:r>
              <a:rPr lang="en-US" dirty="0" smtClean="0"/>
              <a:t>Commutative and associative operators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Example - given an array of values, “reduce” them to a single value in parallel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Sum reduction: sum of all values in the array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Max reduction: maximum of all values in the array</a:t>
            </a:r>
          </a:p>
          <a:p>
            <a:pPr marL="974725" lvl="1" indent="-403225" eaLnBrk="1" hangingPunct="1">
              <a:defRPr/>
            </a:pPr>
            <a:r>
              <a:rPr lang="en-US" dirty="0" smtClean="0"/>
              <a:t>…</a:t>
            </a:r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22E5A5-9D8F-4687-A435-7E541E8EB8A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13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Better Strategy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Always compact the partial sums into the first locations in the partialSum[] array</a:t>
            </a:r>
          </a:p>
          <a:p>
            <a:endParaRPr lang="en-US" smtClean="0"/>
          </a:p>
          <a:p>
            <a:r>
              <a:rPr lang="en-US" smtClean="0"/>
              <a:t>Keep the active threads consecutive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0D5968-03FD-4943-8421-BF8850424B7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300B8A-B02C-4210-B5C4-4ED60EFBA18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5720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master Reduction Trees, arguably the most widely used parallel computation pattern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Basic </a:t>
            </a:r>
            <a:r>
              <a:rPr lang="en-US" dirty="0" smtClean="0"/>
              <a:t>concept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Performance analysis</a:t>
            </a:r>
            <a:endParaRPr lang="en-US" dirty="0" smtClean="0"/>
          </a:p>
          <a:p>
            <a:pPr marL="1257300" lvl="2" indent="-457200" eaLnBrk="1" hangingPunct="1">
              <a:defRPr/>
            </a:pPr>
            <a:r>
              <a:rPr lang="en-US" dirty="0" smtClean="0"/>
              <a:t>Memory </a:t>
            </a:r>
            <a:r>
              <a:rPr lang="en-US" dirty="0" smtClean="0"/>
              <a:t>coalescing</a:t>
            </a:r>
          </a:p>
          <a:p>
            <a:pPr marL="1257300" lvl="2" indent="-457200" eaLnBrk="1" hangingPunct="1">
              <a:defRPr/>
            </a:pPr>
            <a:r>
              <a:rPr lang="en-US" dirty="0" smtClean="0"/>
              <a:t>Control divergence</a:t>
            </a:r>
          </a:p>
          <a:p>
            <a:pPr marL="1257300" lvl="2" indent="-457200" eaLnBrk="1" hangingPunct="1">
              <a:defRPr/>
            </a:pPr>
            <a:r>
              <a:rPr lang="en-US" dirty="0" smtClean="0"/>
              <a:t>Thread utilization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marL="974725" lvl="1" indent="-403225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6C5C33-B28C-43B1-938A-A2001E61B3B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2532" name="Rectangle 88"/>
          <p:cNvSpPr>
            <a:spLocks noChangeArrowheads="1"/>
          </p:cNvSpPr>
          <p:nvPr/>
        </p:nvSpPr>
        <p:spPr bwMode="auto">
          <a:xfrm>
            <a:off x="82296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89"/>
          <p:cNvSpPr>
            <a:spLocks noChangeArrowheads="1"/>
          </p:cNvSpPr>
          <p:nvPr/>
        </p:nvSpPr>
        <p:spPr bwMode="auto">
          <a:xfrm>
            <a:off x="75438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90"/>
          <p:cNvSpPr>
            <a:spLocks noChangeArrowheads="1"/>
          </p:cNvSpPr>
          <p:nvPr/>
        </p:nvSpPr>
        <p:spPr bwMode="auto">
          <a:xfrm>
            <a:off x="68580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91"/>
          <p:cNvSpPr>
            <a:spLocks noChangeArrowheads="1"/>
          </p:cNvSpPr>
          <p:nvPr/>
        </p:nvSpPr>
        <p:spPr bwMode="auto">
          <a:xfrm>
            <a:off x="6172200" y="1447800"/>
            <a:ext cx="685800" cy="457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85"/>
          <p:cNvSpPr>
            <a:spLocks noChangeArrowheads="1"/>
          </p:cNvSpPr>
          <p:nvPr/>
        </p:nvSpPr>
        <p:spPr bwMode="auto">
          <a:xfrm>
            <a:off x="41148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37" name="Rectangle 86"/>
          <p:cNvSpPr>
            <a:spLocks noChangeArrowheads="1"/>
          </p:cNvSpPr>
          <p:nvPr/>
        </p:nvSpPr>
        <p:spPr bwMode="auto">
          <a:xfrm>
            <a:off x="48006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38" name="Rectangle 87"/>
          <p:cNvSpPr>
            <a:spLocks noChangeArrowheads="1"/>
          </p:cNvSpPr>
          <p:nvPr/>
        </p:nvSpPr>
        <p:spPr bwMode="auto">
          <a:xfrm>
            <a:off x="54864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39" name="Rectangle 81"/>
          <p:cNvSpPr>
            <a:spLocks noChangeArrowheads="1"/>
          </p:cNvSpPr>
          <p:nvPr/>
        </p:nvSpPr>
        <p:spPr bwMode="auto">
          <a:xfrm>
            <a:off x="13716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0" name="Rectangle 82"/>
          <p:cNvSpPr>
            <a:spLocks noChangeArrowheads="1"/>
          </p:cNvSpPr>
          <p:nvPr/>
        </p:nvSpPr>
        <p:spPr bwMode="auto">
          <a:xfrm>
            <a:off x="20574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1" name="Rectangle 83"/>
          <p:cNvSpPr>
            <a:spLocks noChangeArrowheads="1"/>
          </p:cNvSpPr>
          <p:nvPr/>
        </p:nvSpPr>
        <p:spPr bwMode="auto">
          <a:xfrm>
            <a:off x="27432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2" name="Rectangle 84"/>
          <p:cNvSpPr>
            <a:spLocks noChangeArrowheads="1"/>
          </p:cNvSpPr>
          <p:nvPr/>
        </p:nvSpPr>
        <p:spPr bwMode="auto">
          <a:xfrm>
            <a:off x="34290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3" name="Rectangle 2"/>
          <p:cNvSpPr>
            <a:spLocks noChangeArrowheads="1"/>
          </p:cNvSpPr>
          <p:nvPr/>
        </p:nvSpPr>
        <p:spPr bwMode="auto">
          <a:xfrm>
            <a:off x="685800" y="1447800"/>
            <a:ext cx="685800" cy="4572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22544" name="Text Box 3"/>
          <p:cNvSpPr txBox="1">
            <a:spLocks noChangeArrowheads="1"/>
          </p:cNvSpPr>
          <p:nvPr/>
        </p:nvSpPr>
        <p:spPr bwMode="auto">
          <a:xfrm>
            <a:off x="609600" y="1090613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0</a:t>
            </a:r>
          </a:p>
        </p:txBody>
      </p:sp>
      <p:sp>
        <p:nvSpPr>
          <p:cNvPr id="225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of 16 threads</a:t>
            </a:r>
          </a:p>
        </p:txBody>
      </p:sp>
      <p:sp>
        <p:nvSpPr>
          <p:cNvPr id="22546" name="Rectangle 5"/>
          <p:cNvSpPr>
            <a:spLocks noChangeArrowheads="1"/>
          </p:cNvSpPr>
          <p:nvPr/>
        </p:nvSpPr>
        <p:spPr bwMode="auto">
          <a:xfrm>
            <a:off x="685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2547" name="Rectangle 6"/>
          <p:cNvSpPr>
            <a:spLocks noChangeArrowheads="1"/>
          </p:cNvSpPr>
          <p:nvPr/>
        </p:nvSpPr>
        <p:spPr bwMode="auto">
          <a:xfrm>
            <a:off x="1371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2548" name="Rectangle 7"/>
          <p:cNvSpPr>
            <a:spLocks noChangeArrowheads="1"/>
          </p:cNvSpPr>
          <p:nvPr/>
        </p:nvSpPr>
        <p:spPr bwMode="auto">
          <a:xfrm>
            <a:off x="2057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2549" name="Rectangle 8"/>
          <p:cNvSpPr>
            <a:spLocks noChangeArrowheads="1"/>
          </p:cNvSpPr>
          <p:nvPr/>
        </p:nvSpPr>
        <p:spPr bwMode="auto">
          <a:xfrm>
            <a:off x="2743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22550" name="Rectangle 9"/>
          <p:cNvSpPr>
            <a:spLocks noChangeArrowheads="1"/>
          </p:cNvSpPr>
          <p:nvPr/>
        </p:nvSpPr>
        <p:spPr bwMode="auto">
          <a:xfrm>
            <a:off x="3429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…</a:t>
            </a:r>
          </a:p>
        </p:txBody>
      </p:sp>
      <p:sp>
        <p:nvSpPr>
          <p:cNvPr id="22551" name="Rectangle 10"/>
          <p:cNvSpPr>
            <a:spLocks noChangeArrowheads="1"/>
          </p:cNvSpPr>
          <p:nvPr/>
        </p:nvSpPr>
        <p:spPr bwMode="auto">
          <a:xfrm>
            <a:off x="4114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13</a:t>
            </a:r>
          </a:p>
        </p:txBody>
      </p:sp>
      <p:sp>
        <p:nvSpPr>
          <p:cNvPr id="22552" name="Rectangle 11"/>
          <p:cNvSpPr>
            <a:spLocks noChangeArrowheads="1"/>
          </p:cNvSpPr>
          <p:nvPr/>
        </p:nvSpPr>
        <p:spPr bwMode="auto">
          <a:xfrm>
            <a:off x="54864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15</a:t>
            </a:r>
          </a:p>
        </p:txBody>
      </p:sp>
      <p:sp>
        <p:nvSpPr>
          <p:cNvPr id="22553" name="Rectangle 12"/>
          <p:cNvSpPr>
            <a:spLocks noChangeArrowheads="1"/>
          </p:cNvSpPr>
          <p:nvPr/>
        </p:nvSpPr>
        <p:spPr bwMode="auto">
          <a:xfrm>
            <a:off x="4800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22554" name="Rectangle 13"/>
          <p:cNvSpPr>
            <a:spLocks noChangeArrowheads="1"/>
          </p:cNvSpPr>
          <p:nvPr/>
        </p:nvSpPr>
        <p:spPr bwMode="auto">
          <a:xfrm>
            <a:off x="75438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18</a:t>
            </a:r>
          </a:p>
        </p:txBody>
      </p:sp>
      <p:sp>
        <p:nvSpPr>
          <p:cNvPr id="22555" name="Rectangle 14"/>
          <p:cNvSpPr>
            <a:spLocks noChangeArrowheads="1"/>
          </p:cNvSpPr>
          <p:nvPr/>
        </p:nvSpPr>
        <p:spPr bwMode="auto">
          <a:xfrm>
            <a:off x="68580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22556" name="Rectangle 15"/>
          <p:cNvSpPr>
            <a:spLocks noChangeArrowheads="1"/>
          </p:cNvSpPr>
          <p:nvPr/>
        </p:nvSpPr>
        <p:spPr bwMode="auto">
          <a:xfrm>
            <a:off x="61722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</a:t>
            </a:r>
          </a:p>
        </p:txBody>
      </p:sp>
      <p:sp>
        <p:nvSpPr>
          <p:cNvPr id="22557" name="Rectangle 16"/>
          <p:cNvSpPr>
            <a:spLocks noChangeArrowheads="1"/>
          </p:cNvSpPr>
          <p:nvPr/>
        </p:nvSpPr>
        <p:spPr bwMode="auto">
          <a:xfrm>
            <a:off x="8229600" y="19050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19</a:t>
            </a:r>
          </a:p>
        </p:txBody>
      </p:sp>
      <p:sp>
        <p:nvSpPr>
          <p:cNvPr id="22558" name="Rectangle 17"/>
          <p:cNvSpPr>
            <a:spLocks noChangeArrowheads="1"/>
          </p:cNvSpPr>
          <p:nvPr/>
        </p:nvSpPr>
        <p:spPr bwMode="auto">
          <a:xfrm>
            <a:off x="685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0+16</a:t>
            </a:r>
          </a:p>
        </p:txBody>
      </p:sp>
      <p:sp>
        <p:nvSpPr>
          <p:cNvPr id="22559" name="Rectangle 18"/>
          <p:cNvSpPr>
            <a:spLocks noChangeArrowheads="1"/>
          </p:cNvSpPr>
          <p:nvPr/>
        </p:nvSpPr>
        <p:spPr bwMode="auto">
          <a:xfrm>
            <a:off x="13716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Rectangle 19"/>
          <p:cNvSpPr>
            <a:spLocks noChangeArrowheads="1"/>
          </p:cNvSpPr>
          <p:nvPr/>
        </p:nvSpPr>
        <p:spPr bwMode="auto">
          <a:xfrm>
            <a:off x="20574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Rectangle 20"/>
          <p:cNvSpPr>
            <a:spLocks noChangeArrowheads="1"/>
          </p:cNvSpPr>
          <p:nvPr/>
        </p:nvSpPr>
        <p:spPr bwMode="auto">
          <a:xfrm>
            <a:off x="27432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Rectangle 21"/>
          <p:cNvSpPr>
            <a:spLocks noChangeArrowheads="1"/>
          </p:cNvSpPr>
          <p:nvPr/>
        </p:nvSpPr>
        <p:spPr bwMode="auto">
          <a:xfrm>
            <a:off x="34290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Rectangle 22"/>
          <p:cNvSpPr>
            <a:spLocks noChangeArrowheads="1"/>
          </p:cNvSpPr>
          <p:nvPr/>
        </p:nvSpPr>
        <p:spPr bwMode="auto">
          <a:xfrm>
            <a:off x="41148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23"/>
          <p:cNvSpPr>
            <a:spLocks noChangeArrowheads="1"/>
          </p:cNvSpPr>
          <p:nvPr/>
        </p:nvSpPr>
        <p:spPr bwMode="auto">
          <a:xfrm>
            <a:off x="54864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15+31</a:t>
            </a:r>
          </a:p>
        </p:txBody>
      </p:sp>
      <p:sp>
        <p:nvSpPr>
          <p:cNvPr id="22565" name="Rectangle 24"/>
          <p:cNvSpPr>
            <a:spLocks noChangeArrowheads="1"/>
          </p:cNvSpPr>
          <p:nvPr/>
        </p:nvSpPr>
        <p:spPr bwMode="auto">
          <a:xfrm>
            <a:off x="4800600" y="2971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Rectangle 25"/>
          <p:cNvSpPr>
            <a:spLocks noChangeArrowheads="1"/>
          </p:cNvSpPr>
          <p:nvPr/>
        </p:nvSpPr>
        <p:spPr bwMode="auto">
          <a:xfrm>
            <a:off x="75438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26"/>
          <p:cNvSpPr>
            <a:spLocks noChangeArrowheads="1"/>
          </p:cNvSpPr>
          <p:nvPr/>
        </p:nvSpPr>
        <p:spPr bwMode="auto">
          <a:xfrm>
            <a:off x="68580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Rectangle 27"/>
          <p:cNvSpPr>
            <a:spLocks noChangeArrowheads="1"/>
          </p:cNvSpPr>
          <p:nvPr/>
        </p:nvSpPr>
        <p:spPr bwMode="auto">
          <a:xfrm>
            <a:off x="61722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28"/>
          <p:cNvSpPr>
            <a:spLocks noChangeArrowheads="1"/>
          </p:cNvSpPr>
          <p:nvPr/>
        </p:nvSpPr>
        <p:spPr bwMode="auto">
          <a:xfrm>
            <a:off x="8229600" y="2971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Rectangle 29"/>
          <p:cNvSpPr>
            <a:spLocks noChangeArrowheads="1"/>
          </p:cNvSpPr>
          <p:nvPr/>
        </p:nvSpPr>
        <p:spPr bwMode="auto">
          <a:xfrm>
            <a:off x="6858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71" name="Rectangle 30"/>
          <p:cNvSpPr>
            <a:spLocks noChangeArrowheads="1"/>
          </p:cNvSpPr>
          <p:nvPr/>
        </p:nvSpPr>
        <p:spPr bwMode="auto">
          <a:xfrm>
            <a:off x="13716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Rectangle 31"/>
          <p:cNvSpPr>
            <a:spLocks noChangeArrowheads="1"/>
          </p:cNvSpPr>
          <p:nvPr/>
        </p:nvSpPr>
        <p:spPr bwMode="auto">
          <a:xfrm>
            <a:off x="20574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Rectangle 32"/>
          <p:cNvSpPr>
            <a:spLocks noChangeArrowheads="1"/>
          </p:cNvSpPr>
          <p:nvPr/>
        </p:nvSpPr>
        <p:spPr bwMode="auto">
          <a:xfrm>
            <a:off x="2743200" y="4114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Rectangle 33"/>
          <p:cNvSpPr>
            <a:spLocks noChangeArrowheads="1"/>
          </p:cNvSpPr>
          <p:nvPr/>
        </p:nvSpPr>
        <p:spPr bwMode="auto">
          <a:xfrm>
            <a:off x="34290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Rectangle 34"/>
          <p:cNvSpPr>
            <a:spLocks noChangeArrowheads="1"/>
          </p:cNvSpPr>
          <p:nvPr/>
        </p:nvSpPr>
        <p:spPr bwMode="auto">
          <a:xfrm>
            <a:off x="4114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Rectangle 35"/>
          <p:cNvSpPr>
            <a:spLocks noChangeArrowheads="1"/>
          </p:cNvSpPr>
          <p:nvPr/>
        </p:nvSpPr>
        <p:spPr bwMode="auto">
          <a:xfrm>
            <a:off x="54864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Rectangle 36"/>
          <p:cNvSpPr>
            <a:spLocks noChangeArrowheads="1"/>
          </p:cNvSpPr>
          <p:nvPr/>
        </p:nvSpPr>
        <p:spPr bwMode="auto">
          <a:xfrm>
            <a:off x="4800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Rectangle 37"/>
          <p:cNvSpPr>
            <a:spLocks noChangeArrowheads="1"/>
          </p:cNvSpPr>
          <p:nvPr/>
        </p:nvSpPr>
        <p:spPr bwMode="auto">
          <a:xfrm>
            <a:off x="75438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Rectangle 38"/>
          <p:cNvSpPr>
            <a:spLocks noChangeArrowheads="1"/>
          </p:cNvSpPr>
          <p:nvPr/>
        </p:nvSpPr>
        <p:spPr bwMode="auto">
          <a:xfrm>
            <a:off x="68580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Rectangle 39"/>
          <p:cNvSpPr>
            <a:spLocks noChangeArrowheads="1"/>
          </p:cNvSpPr>
          <p:nvPr/>
        </p:nvSpPr>
        <p:spPr bwMode="auto">
          <a:xfrm>
            <a:off x="61722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40"/>
          <p:cNvSpPr>
            <a:spLocks noChangeArrowheads="1"/>
          </p:cNvSpPr>
          <p:nvPr/>
        </p:nvSpPr>
        <p:spPr bwMode="auto">
          <a:xfrm>
            <a:off x="8229600" y="4114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Rectangle 41"/>
          <p:cNvSpPr>
            <a:spLocks noChangeArrowheads="1"/>
          </p:cNvSpPr>
          <p:nvPr/>
        </p:nvSpPr>
        <p:spPr bwMode="auto">
          <a:xfrm>
            <a:off x="6858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Rectangle 42"/>
          <p:cNvSpPr>
            <a:spLocks noChangeArrowheads="1"/>
          </p:cNvSpPr>
          <p:nvPr/>
        </p:nvSpPr>
        <p:spPr bwMode="auto">
          <a:xfrm>
            <a:off x="1371600" y="5257800"/>
            <a:ext cx="685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Rectangle 43"/>
          <p:cNvSpPr>
            <a:spLocks noChangeArrowheads="1"/>
          </p:cNvSpPr>
          <p:nvPr/>
        </p:nvSpPr>
        <p:spPr bwMode="auto">
          <a:xfrm>
            <a:off x="2057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Rectangle 44"/>
          <p:cNvSpPr>
            <a:spLocks noChangeArrowheads="1"/>
          </p:cNvSpPr>
          <p:nvPr/>
        </p:nvSpPr>
        <p:spPr bwMode="auto">
          <a:xfrm>
            <a:off x="27432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Rectangle 45"/>
          <p:cNvSpPr>
            <a:spLocks noChangeArrowheads="1"/>
          </p:cNvSpPr>
          <p:nvPr/>
        </p:nvSpPr>
        <p:spPr bwMode="auto">
          <a:xfrm>
            <a:off x="3429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Rectangle 46"/>
          <p:cNvSpPr>
            <a:spLocks noChangeArrowheads="1"/>
          </p:cNvSpPr>
          <p:nvPr/>
        </p:nvSpPr>
        <p:spPr bwMode="auto">
          <a:xfrm>
            <a:off x="4114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47"/>
          <p:cNvSpPr>
            <a:spLocks noChangeArrowheads="1"/>
          </p:cNvSpPr>
          <p:nvPr/>
        </p:nvSpPr>
        <p:spPr bwMode="auto">
          <a:xfrm>
            <a:off x="54864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Rectangle 48"/>
          <p:cNvSpPr>
            <a:spLocks noChangeArrowheads="1"/>
          </p:cNvSpPr>
          <p:nvPr/>
        </p:nvSpPr>
        <p:spPr bwMode="auto">
          <a:xfrm>
            <a:off x="4800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0" name="Rectangle 49"/>
          <p:cNvSpPr>
            <a:spLocks noChangeArrowheads="1"/>
          </p:cNvSpPr>
          <p:nvPr/>
        </p:nvSpPr>
        <p:spPr bwMode="auto">
          <a:xfrm>
            <a:off x="75438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50"/>
          <p:cNvSpPr>
            <a:spLocks noChangeArrowheads="1"/>
          </p:cNvSpPr>
          <p:nvPr/>
        </p:nvSpPr>
        <p:spPr bwMode="auto">
          <a:xfrm>
            <a:off x="68580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51"/>
          <p:cNvSpPr>
            <a:spLocks noChangeArrowheads="1"/>
          </p:cNvSpPr>
          <p:nvPr/>
        </p:nvSpPr>
        <p:spPr bwMode="auto">
          <a:xfrm>
            <a:off x="61722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Rectangle 52"/>
          <p:cNvSpPr>
            <a:spLocks noChangeArrowheads="1"/>
          </p:cNvSpPr>
          <p:nvPr/>
        </p:nvSpPr>
        <p:spPr bwMode="auto">
          <a:xfrm>
            <a:off x="8229600" y="5257800"/>
            <a:ext cx="685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4" name="Line 53"/>
          <p:cNvSpPr>
            <a:spLocks noChangeShapeType="1"/>
          </p:cNvSpPr>
          <p:nvPr/>
        </p:nvSpPr>
        <p:spPr bwMode="auto">
          <a:xfrm>
            <a:off x="990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5" name="Line 54"/>
          <p:cNvSpPr>
            <a:spLocks noChangeShapeType="1"/>
          </p:cNvSpPr>
          <p:nvPr/>
        </p:nvSpPr>
        <p:spPr bwMode="auto">
          <a:xfrm flipH="1">
            <a:off x="1143000" y="2362200"/>
            <a:ext cx="518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6" name="Line 55"/>
          <p:cNvSpPr>
            <a:spLocks noChangeShapeType="1"/>
          </p:cNvSpPr>
          <p:nvPr/>
        </p:nvSpPr>
        <p:spPr bwMode="auto">
          <a:xfrm>
            <a:off x="16764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7" name="Line 56"/>
          <p:cNvSpPr>
            <a:spLocks noChangeShapeType="1"/>
          </p:cNvSpPr>
          <p:nvPr/>
        </p:nvSpPr>
        <p:spPr bwMode="auto">
          <a:xfrm flipH="1">
            <a:off x="1752600" y="2362200"/>
            <a:ext cx="525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8" name="Line 57"/>
          <p:cNvSpPr>
            <a:spLocks noChangeShapeType="1"/>
          </p:cNvSpPr>
          <p:nvPr/>
        </p:nvSpPr>
        <p:spPr bwMode="auto">
          <a:xfrm>
            <a:off x="23622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9" name="Line 58"/>
          <p:cNvSpPr>
            <a:spLocks noChangeShapeType="1"/>
          </p:cNvSpPr>
          <p:nvPr/>
        </p:nvSpPr>
        <p:spPr bwMode="auto">
          <a:xfrm flipH="1">
            <a:off x="2438400" y="2362200"/>
            <a:ext cx="533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0" name="Line 59"/>
          <p:cNvSpPr>
            <a:spLocks noChangeShapeType="1"/>
          </p:cNvSpPr>
          <p:nvPr/>
        </p:nvSpPr>
        <p:spPr bwMode="auto">
          <a:xfrm>
            <a:off x="30480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1" name="Line 60"/>
          <p:cNvSpPr>
            <a:spLocks noChangeShapeType="1"/>
          </p:cNvSpPr>
          <p:nvPr/>
        </p:nvSpPr>
        <p:spPr bwMode="auto">
          <a:xfrm flipH="1">
            <a:off x="3124200" y="2362200"/>
            <a:ext cx="533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2" name="Line 61"/>
          <p:cNvSpPr>
            <a:spLocks noChangeShapeType="1"/>
          </p:cNvSpPr>
          <p:nvPr/>
        </p:nvSpPr>
        <p:spPr bwMode="auto">
          <a:xfrm>
            <a:off x="3733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3" name="Line 62"/>
          <p:cNvSpPr>
            <a:spLocks noChangeShapeType="1"/>
          </p:cNvSpPr>
          <p:nvPr/>
        </p:nvSpPr>
        <p:spPr bwMode="auto">
          <a:xfrm flipH="1">
            <a:off x="3886200" y="2362200"/>
            <a:ext cx="525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4" name="Line 63"/>
          <p:cNvSpPr>
            <a:spLocks noChangeShapeType="1"/>
          </p:cNvSpPr>
          <p:nvPr/>
        </p:nvSpPr>
        <p:spPr bwMode="auto">
          <a:xfrm>
            <a:off x="4419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5" name="Line 64"/>
          <p:cNvSpPr>
            <a:spLocks noChangeShapeType="1"/>
          </p:cNvSpPr>
          <p:nvPr/>
        </p:nvSpPr>
        <p:spPr bwMode="auto">
          <a:xfrm>
            <a:off x="9906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6" name="Line 65"/>
          <p:cNvSpPr>
            <a:spLocks noChangeShapeType="1"/>
          </p:cNvSpPr>
          <p:nvPr/>
        </p:nvSpPr>
        <p:spPr bwMode="auto">
          <a:xfrm flipH="1">
            <a:off x="1143000" y="3429000"/>
            <a:ext cx="2438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7" name="Line 66"/>
          <p:cNvSpPr>
            <a:spLocks noChangeShapeType="1"/>
          </p:cNvSpPr>
          <p:nvPr/>
        </p:nvSpPr>
        <p:spPr bwMode="auto">
          <a:xfrm>
            <a:off x="16764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8" name="Line 67"/>
          <p:cNvSpPr>
            <a:spLocks noChangeShapeType="1"/>
          </p:cNvSpPr>
          <p:nvPr/>
        </p:nvSpPr>
        <p:spPr bwMode="auto">
          <a:xfrm flipH="1">
            <a:off x="1828800" y="3429000"/>
            <a:ext cx="2438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09" name="Line 68"/>
          <p:cNvSpPr>
            <a:spLocks noChangeShapeType="1"/>
          </p:cNvSpPr>
          <p:nvPr/>
        </p:nvSpPr>
        <p:spPr bwMode="auto">
          <a:xfrm>
            <a:off x="9906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0" name="Line 69"/>
          <p:cNvSpPr>
            <a:spLocks noChangeShapeType="1"/>
          </p:cNvSpPr>
          <p:nvPr/>
        </p:nvSpPr>
        <p:spPr bwMode="auto">
          <a:xfrm flipH="1">
            <a:off x="3276600" y="3429000"/>
            <a:ext cx="2514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1" name="Line 73"/>
          <p:cNvSpPr>
            <a:spLocks noChangeShapeType="1"/>
          </p:cNvSpPr>
          <p:nvPr/>
        </p:nvSpPr>
        <p:spPr bwMode="auto">
          <a:xfrm>
            <a:off x="51054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2" name="Line 74"/>
          <p:cNvSpPr>
            <a:spLocks noChangeShapeType="1"/>
          </p:cNvSpPr>
          <p:nvPr/>
        </p:nvSpPr>
        <p:spPr bwMode="auto">
          <a:xfrm>
            <a:off x="57912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3" name="Line 75"/>
          <p:cNvSpPr>
            <a:spLocks noChangeShapeType="1"/>
          </p:cNvSpPr>
          <p:nvPr/>
        </p:nvSpPr>
        <p:spPr bwMode="auto">
          <a:xfrm>
            <a:off x="23622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4" name="Line 76"/>
          <p:cNvSpPr>
            <a:spLocks noChangeShapeType="1"/>
          </p:cNvSpPr>
          <p:nvPr/>
        </p:nvSpPr>
        <p:spPr bwMode="auto">
          <a:xfrm>
            <a:off x="30480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5" name="Line 77"/>
          <p:cNvSpPr>
            <a:spLocks noChangeShapeType="1"/>
          </p:cNvSpPr>
          <p:nvPr/>
        </p:nvSpPr>
        <p:spPr bwMode="auto">
          <a:xfrm flipH="1">
            <a:off x="2590800" y="3429000"/>
            <a:ext cx="2438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6" name="Line 78"/>
          <p:cNvSpPr>
            <a:spLocks noChangeShapeType="1"/>
          </p:cNvSpPr>
          <p:nvPr/>
        </p:nvSpPr>
        <p:spPr bwMode="auto">
          <a:xfrm>
            <a:off x="16764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7" name="Line 79"/>
          <p:cNvSpPr>
            <a:spLocks noChangeShapeType="1"/>
          </p:cNvSpPr>
          <p:nvPr/>
        </p:nvSpPr>
        <p:spPr bwMode="auto">
          <a:xfrm flipH="1">
            <a:off x="1219200" y="45720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8" name="Line 80"/>
          <p:cNvSpPr>
            <a:spLocks noChangeShapeType="1"/>
          </p:cNvSpPr>
          <p:nvPr/>
        </p:nvSpPr>
        <p:spPr bwMode="auto">
          <a:xfrm flipH="1">
            <a:off x="1828800" y="45720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9" name="Text Box 92"/>
          <p:cNvSpPr txBox="1">
            <a:spLocks noChangeArrowheads="1"/>
          </p:cNvSpPr>
          <p:nvPr/>
        </p:nvSpPr>
        <p:spPr bwMode="auto">
          <a:xfrm>
            <a:off x="1295400" y="1090613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1</a:t>
            </a:r>
          </a:p>
        </p:txBody>
      </p:sp>
      <p:sp>
        <p:nvSpPr>
          <p:cNvPr id="22620" name="Text Box 93"/>
          <p:cNvSpPr txBox="1">
            <a:spLocks noChangeArrowheads="1"/>
          </p:cNvSpPr>
          <p:nvPr/>
        </p:nvSpPr>
        <p:spPr bwMode="auto">
          <a:xfrm>
            <a:off x="1981200" y="1090613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2</a:t>
            </a:r>
          </a:p>
        </p:txBody>
      </p:sp>
      <p:sp>
        <p:nvSpPr>
          <p:cNvPr id="22621" name="Text Box 94"/>
          <p:cNvSpPr txBox="1">
            <a:spLocks noChangeArrowheads="1"/>
          </p:cNvSpPr>
          <p:nvPr/>
        </p:nvSpPr>
        <p:spPr bwMode="auto">
          <a:xfrm>
            <a:off x="4724400" y="1090613"/>
            <a:ext cx="8080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14</a:t>
            </a:r>
          </a:p>
        </p:txBody>
      </p:sp>
      <p:sp>
        <p:nvSpPr>
          <p:cNvPr id="22622" name="Text Box 95"/>
          <p:cNvSpPr txBox="1">
            <a:spLocks noChangeArrowheads="1"/>
          </p:cNvSpPr>
          <p:nvPr/>
        </p:nvSpPr>
        <p:spPr bwMode="auto">
          <a:xfrm>
            <a:off x="5410200" y="1090613"/>
            <a:ext cx="8080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Thread 15</a:t>
            </a:r>
          </a:p>
        </p:txBody>
      </p:sp>
    </p:spTree>
    <p:extLst>
      <p:ext uri="{BB962C8B-B14F-4D97-AF65-F5344CB8AC3E}">
        <p14:creationId xmlns:p14="http://schemas.microsoft.com/office/powerpoint/2010/main" val="1396336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37C535-C534-4257-ADA8-FF8C803D663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Better Reduction Kernel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572000"/>
          </a:xfrm>
        </p:spPr>
        <p:txBody>
          <a:bodyPr/>
          <a:lstStyle/>
          <a:p>
            <a:pPr marL="974725" lvl="1" indent="-403225" eaLnBrk="1" hangingPunct="1">
              <a:buFontTx/>
              <a:buNone/>
            </a:pPr>
            <a:endParaRPr lang="en-US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for (unsigned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stride =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; 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	  stride &gt; 0;  stride /= 2) 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__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syncthreads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if (t &lt; stride)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	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[t] +=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t+stride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405506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305800" cy="1143000"/>
          </a:xfrm>
        </p:spPr>
        <p:txBody>
          <a:bodyPr/>
          <a:lstStyle/>
          <a:p>
            <a:r>
              <a:rPr lang="en-US" dirty="0" smtClean="0"/>
              <a:t>A Quick Analysis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1024 thread block</a:t>
            </a:r>
          </a:p>
          <a:p>
            <a:pPr lvl="1"/>
            <a:r>
              <a:rPr lang="en-US" dirty="0" smtClean="0"/>
              <a:t>No divergence in the first 5 steps</a:t>
            </a:r>
          </a:p>
          <a:p>
            <a:pPr lvl="1"/>
            <a:r>
              <a:rPr lang="en-US" dirty="0" smtClean="0"/>
              <a:t>1024, 512, 256, 128, 64, 32 consecutive threads are active in each step</a:t>
            </a:r>
          </a:p>
          <a:p>
            <a:pPr lvl="1"/>
            <a:r>
              <a:rPr lang="en-US" dirty="0" smtClean="0"/>
              <a:t>The final 5 steps will still have divergence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9D88E1-A88B-446F-A390-F5C0EEE064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94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Story about an Old Engineer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Hwu</a:t>
            </a:r>
            <a:r>
              <a:rPr lang="en-US" dirty="0" smtClean="0"/>
              <a:t>/Yale </a:t>
            </a:r>
            <a:r>
              <a:rPr lang="en-US" dirty="0" err="1" smtClean="0"/>
              <a:t>Patt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7361FA-C228-48F9-9107-ECC352A5D40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07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37C535-C534-4257-ADA8-FF8C803D663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Parallel Algorithm Overhead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572000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__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shared__ float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[2*BLOCK_SIZE];</a:t>
            </a:r>
          </a:p>
          <a:p>
            <a:pPr marL="457200" lvl="1" indent="0">
              <a:buFontTx/>
              <a:buNone/>
              <a:defRPr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t =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threadIdx.x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start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= 2*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blockIdx.x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[t]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+ t];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blockDim+t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+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blockDim.x+t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for (unsigned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stride 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/2; 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  stride &gt;= 1;  stride &gt;&gt;= 1) 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__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syncthreads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if (t &lt; stride)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[t] +=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t+stride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2438400"/>
            <a:ext cx="8458200" cy="1143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064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37C535-C534-4257-ADA8-FF8C803D6630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Parallel Algorithm Overhead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572000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__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shared__ float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[2*BLOCK_SIZE];</a:t>
            </a:r>
          </a:p>
          <a:p>
            <a:pPr marL="457200" lvl="1" indent="0">
              <a:buFontTx/>
              <a:buNone/>
              <a:defRPr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t =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threadIdx.x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unsigned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start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= 2*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blockIdx.x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[t]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+ t];</a:t>
            </a:r>
          </a:p>
          <a:p>
            <a:pPr marL="457200" lvl="1" indent="0">
              <a:buFontTx/>
              <a:buNone/>
              <a:defRPr/>
            </a:pP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blockDim+t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] 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input[start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+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blockDim.x+t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for (unsigned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stride 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blockDim.x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/2; 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  stride &gt;= 1;  stride &gt;&gt;= 1) 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__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syncthreads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if (t &lt; stride)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[t] +=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partialSum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[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t+stride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];</a:t>
            </a:r>
          </a:p>
          <a:p>
            <a:pPr marL="974725" lvl="1" indent="-403225" eaLnBrk="1" hangingPunct="1"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" name="Rectangle 1"/>
          <p:cNvSpPr/>
          <p:nvPr/>
        </p:nvSpPr>
        <p:spPr>
          <a:xfrm>
            <a:off x="453683" y="3581400"/>
            <a:ext cx="8458200" cy="25146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625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1143000"/>
          </a:xfrm>
        </p:spPr>
        <p:txBody>
          <a:bodyPr/>
          <a:lstStyle/>
          <a:p>
            <a:r>
              <a:rPr lang="en-US" dirty="0" smtClean="0"/>
              <a:t>Parallel Execution Overhead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50088" y="6246813"/>
            <a:ext cx="1905000" cy="457200"/>
          </a:xfrm>
        </p:spPr>
        <p:txBody>
          <a:bodyPr/>
          <a:lstStyle/>
          <a:p>
            <a:pPr>
              <a:defRPr/>
            </a:pPr>
            <a:fld id="{C629B8E5-A5D0-444C-8787-AC1B034D7F0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93863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25463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45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" name="Rectangle 8"/>
          <p:cNvSpPr/>
          <p:nvPr/>
        </p:nvSpPr>
        <p:spPr>
          <a:xfrm>
            <a:off x="42227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371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515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659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803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00263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98888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75300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9188" y="3316288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" name="Oval 17"/>
          <p:cNvSpPr/>
          <p:nvPr/>
        </p:nvSpPr>
        <p:spPr>
          <a:xfrm>
            <a:off x="1974850" y="22177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+</a:t>
            </a:r>
          </a:p>
        </p:txBody>
      </p:sp>
      <p:cxnSp>
        <p:nvCxnSpPr>
          <p:cNvPr id="20" name="Straight Arrow Connector 19"/>
          <p:cNvCxnSpPr>
            <a:stCxn id="6" idx="2"/>
          </p:cNvCxnSpPr>
          <p:nvPr/>
        </p:nvCxnSpPr>
        <p:spPr>
          <a:xfrm>
            <a:off x="1960563" y="1985963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</p:cNvCxnSpPr>
          <p:nvPr/>
        </p:nvCxnSpPr>
        <p:spPr>
          <a:xfrm flipH="1">
            <a:off x="2546350" y="198596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4"/>
          </p:cNvCxnSpPr>
          <p:nvPr/>
        </p:nvCxnSpPr>
        <p:spPr>
          <a:xfrm>
            <a:off x="2393950" y="3055938"/>
            <a:ext cx="0" cy="265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308850" y="22145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440363" y="22177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+</a:t>
            </a:r>
          </a:p>
        </p:txBody>
      </p:sp>
      <p:sp>
        <p:nvSpPr>
          <p:cNvPr id="29" name="Oval 28"/>
          <p:cNvSpPr/>
          <p:nvPr/>
        </p:nvSpPr>
        <p:spPr>
          <a:xfrm>
            <a:off x="3681413" y="22558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+</a:t>
            </a:r>
          </a:p>
        </p:txBody>
      </p:sp>
      <p:sp>
        <p:nvSpPr>
          <p:cNvPr id="30" name="Oval 29"/>
          <p:cNvSpPr/>
          <p:nvPr/>
        </p:nvSpPr>
        <p:spPr>
          <a:xfrm>
            <a:off x="6394450" y="40767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843213" y="40433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995613" y="51863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46850" y="51863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4718050" y="56435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38" name="Straight Arrow Connector 37"/>
          <p:cNvCxnSpPr>
            <a:endCxn id="31" idx="1"/>
          </p:cNvCxnSpPr>
          <p:nvPr/>
        </p:nvCxnSpPr>
        <p:spPr>
          <a:xfrm>
            <a:off x="2393950" y="3852863"/>
            <a:ext cx="571500" cy="3127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" idx="2"/>
            <a:endCxn id="30" idx="1"/>
          </p:cNvCxnSpPr>
          <p:nvPr/>
        </p:nvCxnSpPr>
        <p:spPr>
          <a:xfrm>
            <a:off x="5842000" y="3852863"/>
            <a:ext cx="674688" cy="3460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370513" y="1989138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681413" y="2024063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251700" y="1985963"/>
            <a:ext cx="204788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252913" y="204311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067425" y="2016125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7880350" y="202406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00513" y="3076575"/>
            <a:ext cx="0" cy="2651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870575" y="3055938"/>
            <a:ext cx="0" cy="265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735888" y="3052763"/>
            <a:ext cx="0" cy="26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1" idx="7"/>
          </p:cNvCxnSpPr>
          <p:nvPr/>
        </p:nvCxnSpPr>
        <p:spPr>
          <a:xfrm flipH="1">
            <a:off x="3559175" y="3894138"/>
            <a:ext cx="460375" cy="2714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7" idx="2"/>
            <a:endCxn id="30" idx="7"/>
          </p:cNvCxnSpPr>
          <p:nvPr/>
        </p:nvCxnSpPr>
        <p:spPr>
          <a:xfrm flipH="1">
            <a:off x="7108825" y="3849688"/>
            <a:ext cx="627063" cy="3492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1" idx="4"/>
            <a:endCxn id="32" idx="0"/>
          </p:cNvCxnSpPr>
          <p:nvPr/>
        </p:nvCxnSpPr>
        <p:spPr>
          <a:xfrm>
            <a:off x="3262313" y="4881563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0" idx="4"/>
            <a:endCxn id="33" idx="0"/>
          </p:cNvCxnSpPr>
          <p:nvPr/>
        </p:nvCxnSpPr>
        <p:spPr>
          <a:xfrm>
            <a:off x="6813550" y="4914900"/>
            <a:ext cx="0" cy="2714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2" idx="2"/>
          </p:cNvCxnSpPr>
          <p:nvPr/>
        </p:nvCxnSpPr>
        <p:spPr>
          <a:xfrm>
            <a:off x="3262313" y="5719763"/>
            <a:ext cx="1455737" cy="147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3" idx="2"/>
          </p:cNvCxnSpPr>
          <p:nvPr/>
        </p:nvCxnSpPr>
        <p:spPr>
          <a:xfrm flipH="1">
            <a:off x="5556250" y="5719763"/>
            <a:ext cx="1257300" cy="147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5745163" y="6324600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73" name="Straight Arrow Connector 72"/>
          <p:cNvCxnSpPr>
            <a:stCxn id="34" idx="5"/>
            <a:endCxn id="71" idx="1"/>
          </p:cNvCxnSpPr>
          <p:nvPr/>
        </p:nvCxnSpPr>
        <p:spPr>
          <a:xfrm>
            <a:off x="5432425" y="6357938"/>
            <a:ext cx="312738" cy="23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92601" y="2826772"/>
            <a:ext cx="8327097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Although the number of “operations” is N, each “operation involves much more complex address calculation and intermediate result manipulation.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If the parallel code is executed on a single-thread hardware, it would be significantly slower than the code based on the original sequential algorith</a:t>
            </a:r>
            <a:r>
              <a:rPr lang="en-US" dirty="0"/>
              <a:t>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2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endParaRPr lang="en-US" dirty="0"/>
          </a:p>
        </p:txBody>
      </p:sp>
      <p:sp>
        <p:nvSpPr>
          <p:cNvPr id="27651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cs typeface="Times New Roman" pitchFamily="18" charset="0"/>
              </a:rPr>
              <a:t>© David Kirk/NVIDIA and Wen-</a:t>
            </a:r>
            <a:r>
              <a:rPr lang="en-US" sz="1200" dirty="0" err="1" smtClean="0">
                <a:cs typeface="Times New Roman" pitchFamily="18" charset="0"/>
              </a:rPr>
              <a:t>mei</a:t>
            </a:r>
            <a:r>
              <a:rPr lang="en-US" sz="1200" dirty="0" smtClean="0">
                <a:cs typeface="Times New Roman" pitchFamily="18" charset="0"/>
              </a:rPr>
              <a:t> W. </a:t>
            </a:r>
            <a:r>
              <a:rPr lang="en-US" sz="1200" dirty="0" err="1" smtClean="0">
                <a:cs typeface="Times New Roman" pitchFamily="18" charset="0"/>
              </a:rPr>
              <a:t>Hwu</a:t>
            </a:r>
            <a:r>
              <a:rPr lang="en-US" sz="1200" dirty="0" smtClean="0">
                <a:cs typeface="Times New Roman" pitchFamily="18" charset="0"/>
              </a:rPr>
              <a:t>, </a:t>
            </a:r>
            <a:r>
              <a:rPr lang="en-US" sz="1200" dirty="0" smtClean="0">
                <a:cs typeface="Times New Roman" pitchFamily="18" charset="0"/>
              </a:rPr>
              <a:t>University of Illinois, 2007-2012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09BD94-6EC5-4AA8-9564-5E6583AA69E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Partition and Summarize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305800" cy="4724400"/>
          </a:xfrm>
        </p:spPr>
        <p:txBody>
          <a:bodyPr/>
          <a:lstStyle/>
          <a:p>
            <a:r>
              <a:rPr lang="en-US" smtClean="0"/>
              <a:t>A commonly used strategy for processing large input data sets</a:t>
            </a:r>
          </a:p>
          <a:p>
            <a:pPr lvl="1"/>
            <a:r>
              <a:rPr lang="en-US" smtClean="0"/>
              <a:t>There is no required order of processing elements in a data set  (associative and commutative)</a:t>
            </a:r>
          </a:p>
          <a:p>
            <a:pPr lvl="1"/>
            <a:r>
              <a:rPr lang="en-US" smtClean="0"/>
              <a:t>Partition the data set into smaller chunks</a:t>
            </a:r>
          </a:p>
          <a:p>
            <a:pPr lvl="1"/>
            <a:r>
              <a:rPr lang="en-US" smtClean="0"/>
              <a:t>Have each thread to process a chunk</a:t>
            </a:r>
          </a:p>
          <a:p>
            <a:pPr lvl="1"/>
            <a:r>
              <a:rPr lang="en-US" smtClean="0"/>
              <a:t>Use a reduction tree to summarize the results from each chunk into the final answer</a:t>
            </a:r>
          </a:p>
          <a:p>
            <a:r>
              <a:rPr lang="en-US" smtClean="0"/>
              <a:t>We will focus on the reduction tree step for now.</a:t>
            </a:r>
          </a:p>
          <a:p>
            <a:r>
              <a:rPr lang="en-US" smtClean="0"/>
              <a:t>Google and Hadoop MapReduce frameworks are examples of this pattern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2B16D-A304-4162-BAED-B6FD76CAA48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Reduction enables other techniques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Reduction is also needed to clean up after some commonly used parallelizing transformations</a:t>
            </a:r>
          </a:p>
          <a:p>
            <a:endParaRPr lang="en-US" smtClean="0"/>
          </a:p>
          <a:p>
            <a:r>
              <a:rPr lang="en-US" smtClean="0"/>
              <a:t>Privatization</a:t>
            </a:r>
          </a:p>
          <a:p>
            <a:pPr lvl="1"/>
            <a:r>
              <a:rPr lang="en-US" smtClean="0"/>
              <a:t>Multiple threads write into an output location</a:t>
            </a:r>
          </a:p>
          <a:p>
            <a:pPr lvl="1"/>
            <a:r>
              <a:rPr lang="en-US" smtClean="0"/>
              <a:t>Replicate the output location so that each thread has a private output location</a:t>
            </a:r>
          </a:p>
          <a:p>
            <a:pPr lvl="1"/>
            <a:r>
              <a:rPr lang="en-US" smtClean="0"/>
              <a:t>Use a reduction tree to combine the values of private locations into the original output location</a:t>
            </a:r>
          </a:p>
          <a:p>
            <a:pPr lvl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9A28E5-54A8-42E2-8F22-A0039DFDA1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reduction computation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Summarize a set of input values into one value using a “reduction operation”</a:t>
            </a:r>
          </a:p>
          <a:p>
            <a:pPr lvl="1"/>
            <a:r>
              <a:rPr lang="en-US" smtClean="0"/>
              <a:t>Max</a:t>
            </a:r>
          </a:p>
          <a:p>
            <a:pPr lvl="1"/>
            <a:r>
              <a:rPr lang="en-US" smtClean="0"/>
              <a:t>Min</a:t>
            </a:r>
          </a:p>
          <a:p>
            <a:pPr lvl="1"/>
            <a:r>
              <a:rPr lang="en-US" smtClean="0"/>
              <a:t>Sum</a:t>
            </a:r>
          </a:p>
          <a:p>
            <a:pPr lvl="1"/>
            <a:r>
              <a:rPr lang="en-US" smtClean="0"/>
              <a:t>Product</a:t>
            </a:r>
          </a:p>
          <a:p>
            <a:pPr lvl="1"/>
            <a:r>
              <a:rPr lang="en-US" smtClean="0"/>
              <a:t>Often with user defined reduction operation function as long as the operation</a:t>
            </a:r>
          </a:p>
          <a:p>
            <a:pPr lvl="2"/>
            <a:r>
              <a:rPr lang="en-US" smtClean="0"/>
              <a:t>Is associative and commutative</a:t>
            </a:r>
          </a:p>
          <a:p>
            <a:pPr lvl="2"/>
            <a:r>
              <a:rPr lang="en-US" smtClean="0"/>
              <a:t>Has a well-defined identity value (e.g., 0 for sum)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86B89A-FF86-4CB0-8369-2257168871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4400" cy="1143000"/>
          </a:xfrm>
        </p:spPr>
        <p:txBody>
          <a:bodyPr/>
          <a:lstStyle/>
          <a:p>
            <a:r>
              <a:rPr lang="en-US" dirty="0" smtClean="0"/>
              <a:t>An efficient sequential reduction algorithm performs N operations - O(N)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Initialize the result as an identity value for the reduction operation</a:t>
            </a:r>
          </a:p>
          <a:p>
            <a:pPr lvl="1"/>
            <a:r>
              <a:rPr lang="en-US" smtClean="0"/>
              <a:t>Smallest possible value for max reduction</a:t>
            </a:r>
          </a:p>
          <a:p>
            <a:pPr lvl="1"/>
            <a:r>
              <a:rPr lang="en-US" smtClean="0"/>
              <a:t>Largest possible value for min reduction</a:t>
            </a:r>
          </a:p>
          <a:p>
            <a:pPr lvl="1"/>
            <a:r>
              <a:rPr lang="en-US" smtClean="0"/>
              <a:t>0 for sum reduction</a:t>
            </a:r>
          </a:p>
          <a:p>
            <a:pPr lvl="1"/>
            <a:r>
              <a:rPr lang="en-US" smtClean="0"/>
              <a:t>1 for product reduction</a:t>
            </a:r>
          </a:p>
          <a:p>
            <a:pPr lvl="1"/>
            <a:endParaRPr lang="en-US" smtClean="0"/>
          </a:p>
          <a:p>
            <a:r>
              <a:rPr lang="en-US" smtClean="0"/>
              <a:t>Scan through the input and perform the reduction operation between the result value and the current input value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014B8A-122D-4CF2-9E47-4029E0BB39E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1143000"/>
          </a:xfrm>
        </p:spPr>
        <p:txBody>
          <a:bodyPr/>
          <a:lstStyle/>
          <a:p>
            <a:r>
              <a:rPr lang="en-US" smtClean="0"/>
              <a:t>A parallel reduction tree algorithm performs N-1 Operations in log(N)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50088" y="6246813"/>
            <a:ext cx="1905000" cy="457200"/>
          </a:xfrm>
        </p:spPr>
        <p:txBody>
          <a:bodyPr/>
          <a:lstStyle/>
          <a:p>
            <a:pPr>
              <a:defRPr/>
            </a:pPr>
            <a:fld id="{C629B8E5-A5D0-444C-8787-AC1B034D7F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93863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25463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45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" name="Rectangle 8"/>
          <p:cNvSpPr/>
          <p:nvPr/>
        </p:nvSpPr>
        <p:spPr>
          <a:xfrm>
            <a:off x="42227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371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515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659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80350" y="14525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00263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98888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75300" y="33194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9188" y="3316288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" name="Oval 17"/>
          <p:cNvSpPr/>
          <p:nvPr/>
        </p:nvSpPr>
        <p:spPr>
          <a:xfrm>
            <a:off x="1974850" y="22177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cxnSp>
        <p:nvCxnSpPr>
          <p:cNvPr id="20" name="Straight Arrow Connector 19"/>
          <p:cNvCxnSpPr>
            <a:stCxn id="6" idx="2"/>
          </p:cNvCxnSpPr>
          <p:nvPr/>
        </p:nvCxnSpPr>
        <p:spPr>
          <a:xfrm>
            <a:off x="1960563" y="1985963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</p:cNvCxnSpPr>
          <p:nvPr/>
        </p:nvCxnSpPr>
        <p:spPr>
          <a:xfrm flipH="1">
            <a:off x="2546350" y="198596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4"/>
          </p:cNvCxnSpPr>
          <p:nvPr/>
        </p:nvCxnSpPr>
        <p:spPr>
          <a:xfrm>
            <a:off x="2393950" y="3055938"/>
            <a:ext cx="0" cy="265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308850" y="22145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28" name="Oval 27"/>
          <p:cNvSpPr/>
          <p:nvPr/>
        </p:nvSpPr>
        <p:spPr>
          <a:xfrm>
            <a:off x="5440363" y="22177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29" name="Oval 28"/>
          <p:cNvSpPr/>
          <p:nvPr/>
        </p:nvSpPr>
        <p:spPr>
          <a:xfrm>
            <a:off x="3681413" y="2255838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30" name="Oval 29"/>
          <p:cNvSpPr/>
          <p:nvPr/>
        </p:nvSpPr>
        <p:spPr>
          <a:xfrm>
            <a:off x="6394450" y="40767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31" name="Oval 30"/>
          <p:cNvSpPr/>
          <p:nvPr/>
        </p:nvSpPr>
        <p:spPr>
          <a:xfrm>
            <a:off x="2843213" y="40433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95613" y="51863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46850" y="5186363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4" name="Oval 33"/>
          <p:cNvSpPr/>
          <p:nvPr/>
        </p:nvSpPr>
        <p:spPr>
          <a:xfrm>
            <a:off x="4718050" y="564356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/>
              <a:t>max</a:t>
            </a:r>
          </a:p>
        </p:txBody>
      </p:sp>
      <p:cxnSp>
        <p:nvCxnSpPr>
          <p:cNvPr id="38" name="Straight Arrow Connector 37"/>
          <p:cNvCxnSpPr>
            <a:endCxn id="31" idx="1"/>
          </p:cNvCxnSpPr>
          <p:nvPr/>
        </p:nvCxnSpPr>
        <p:spPr>
          <a:xfrm>
            <a:off x="2393950" y="3852863"/>
            <a:ext cx="571500" cy="3127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" idx="2"/>
            <a:endCxn id="30" idx="1"/>
          </p:cNvCxnSpPr>
          <p:nvPr/>
        </p:nvCxnSpPr>
        <p:spPr>
          <a:xfrm>
            <a:off x="5842000" y="3852863"/>
            <a:ext cx="674688" cy="3460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370513" y="1989138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681413" y="2024063"/>
            <a:ext cx="204787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251700" y="1985963"/>
            <a:ext cx="204788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252913" y="204311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067425" y="2016125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7880350" y="2024063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00513" y="3076575"/>
            <a:ext cx="0" cy="2651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870575" y="3055938"/>
            <a:ext cx="0" cy="265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735888" y="3052763"/>
            <a:ext cx="0" cy="2635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1" idx="7"/>
          </p:cNvCxnSpPr>
          <p:nvPr/>
        </p:nvCxnSpPr>
        <p:spPr>
          <a:xfrm flipH="1">
            <a:off x="3559175" y="3894138"/>
            <a:ext cx="460375" cy="2714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7" idx="2"/>
            <a:endCxn id="30" idx="7"/>
          </p:cNvCxnSpPr>
          <p:nvPr/>
        </p:nvCxnSpPr>
        <p:spPr>
          <a:xfrm flipH="1">
            <a:off x="7108825" y="3849688"/>
            <a:ext cx="627063" cy="3492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1" idx="4"/>
            <a:endCxn id="32" idx="0"/>
          </p:cNvCxnSpPr>
          <p:nvPr/>
        </p:nvCxnSpPr>
        <p:spPr>
          <a:xfrm>
            <a:off x="3262313" y="4881563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0" idx="4"/>
            <a:endCxn id="33" idx="0"/>
          </p:cNvCxnSpPr>
          <p:nvPr/>
        </p:nvCxnSpPr>
        <p:spPr>
          <a:xfrm>
            <a:off x="6813550" y="4914900"/>
            <a:ext cx="0" cy="2714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2" idx="2"/>
          </p:cNvCxnSpPr>
          <p:nvPr/>
        </p:nvCxnSpPr>
        <p:spPr>
          <a:xfrm>
            <a:off x="3262313" y="5719763"/>
            <a:ext cx="1455737" cy="147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3" idx="2"/>
          </p:cNvCxnSpPr>
          <p:nvPr/>
        </p:nvCxnSpPr>
        <p:spPr>
          <a:xfrm flipH="1">
            <a:off x="5556250" y="5719763"/>
            <a:ext cx="1257300" cy="1476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5745163" y="6324600"/>
            <a:ext cx="5334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73" name="Straight Arrow Connector 72"/>
          <p:cNvCxnSpPr>
            <a:stCxn id="34" idx="5"/>
            <a:endCxn id="71" idx="1"/>
          </p:cNvCxnSpPr>
          <p:nvPr/>
        </p:nvCxnSpPr>
        <p:spPr>
          <a:xfrm>
            <a:off x="5432425" y="6357938"/>
            <a:ext cx="312738" cy="23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tournament is a reduction tree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E915DE-7741-42D6-9B56-A5F84EB7336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1524000" y="6248400"/>
            <a:ext cx="4641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What is the reduction operation?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6800"/>
            <a:ext cx="8262258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Quick Analysis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4572000"/>
          </a:xfrm>
        </p:spPr>
        <p:txBody>
          <a:bodyPr/>
          <a:lstStyle/>
          <a:p>
            <a:r>
              <a:rPr lang="en-US" dirty="0" smtClean="0"/>
              <a:t>For N input values, the reduction tree performs</a:t>
            </a:r>
          </a:p>
          <a:p>
            <a:pPr lvl="1"/>
            <a:r>
              <a:rPr lang="en-US" dirty="0" smtClean="0"/>
              <a:t>(1/2)N + (1/4)N + (1/8)N + … (1/N) = (1- (1/N))N = N-1 operations</a:t>
            </a:r>
          </a:p>
          <a:p>
            <a:pPr lvl="1"/>
            <a:r>
              <a:rPr lang="en-US" dirty="0" smtClean="0"/>
              <a:t>In Log (N) steps – 1,000,000 input values take 20 steps</a:t>
            </a:r>
          </a:p>
          <a:p>
            <a:pPr lvl="2"/>
            <a:r>
              <a:rPr lang="en-US" dirty="0" smtClean="0"/>
              <a:t>Assuming that we have enough execution resources</a:t>
            </a:r>
          </a:p>
          <a:p>
            <a:pPr lvl="1"/>
            <a:r>
              <a:rPr lang="en-US" dirty="0" smtClean="0"/>
              <a:t>Average Parallelism (N-1)/Log(N))</a:t>
            </a:r>
          </a:p>
          <a:p>
            <a:pPr lvl="2"/>
            <a:r>
              <a:rPr lang="en-US" dirty="0" smtClean="0"/>
              <a:t>For N = 1,000,000, average parallelism is 50,000</a:t>
            </a:r>
          </a:p>
          <a:p>
            <a:pPr lvl="2"/>
            <a:r>
              <a:rPr lang="en-US" dirty="0" smtClean="0"/>
              <a:t>However, peak resource requirement is 500,000!</a:t>
            </a:r>
          </a:p>
          <a:p>
            <a:r>
              <a:rPr lang="en-US" dirty="0" smtClean="0"/>
              <a:t>This is a work-efficient parallel algorithm</a:t>
            </a:r>
          </a:p>
          <a:p>
            <a:pPr lvl="1"/>
            <a:r>
              <a:rPr lang="en-US" dirty="0" smtClean="0"/>
              <a:t>The amount of work done is comparable to sequential</a:t>
            </a:r>
          </a:p>
          <a:p>
            <a:pPr lvl="2"/>
            <a:r>
              <a:rPr lang="en-US" dirty="0" smtClean="0"/>
              <a:t>Many parallel algorithms are not work </a:t>
            </a:r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But not resource efficient</a:t>
            </a:r>
            <a:r>
              <a:rPr lang="is-IS" dirty="0" smtClean="0"/>
              <a:t>…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A55220-2FFB-4B0C-B1DB-861C76C468F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8F6F3B-80E7-4F58-A958-131EB293B7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F4E253-E6DE-4E61-A10F-A6C89B7629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CFB443-3C58-4F13-9F80-7CBE7202621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43336</TotalTime>
  <Words>1495</Words>
  <Application>Microsoft Macintosh PowerPoint</Application>
  <PresentationFormat>On-screen Show (4:3)</PresentationFormat>
  <Paragraphs>330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CS/EE 217 GPU Architecture and Parallel Programming  Lecture 10 Reduction Trees  </vt:lpstr>
      <vt:lpstr>Objective</vt:lpstr>
      <vt:lpstr>Partition and Summarize</vt:lpstr>
      <vt:lpstr>Reduction enables other techniques</vt:lpstr>
      <vt:lpstr>What is a reduction computation</vt:lpstr>
      <vt:lpstr>An efficient sequential reduction algorithm performs N operations - O(N)</vt:lpstr>
      <vt:lpstr>A parallel reduction tree algorithm performs N-1 Operations in log(N) steps</vt:lpstr>
      <vt:lpstr>A tournament is a reduction tree  </vt:lpstr>
      <vt:lpstr>A Quick Analysis</vt:lpstr>
      <vt:lpstr>A Sum Reduction Example</vt:lpstr>
      <vt:lpstr>Vector Reduction with Branch Divergence</vt:lpstr>
      <vt:lpstr>A Sum Example</vt:lpstr>
      <vt:lpstr>Simple Thread Index to Data Mapping</vt:lpstr>
      <vt:lpstr>A Simple Thread Block Design</vt:lpstr>
      <vt:lpstr>The Reduction Steps</vt:lpstr>
      <vt:lpstr>Back to the Global Picture</vt:lpstr>
      <vt:lpstr>Some Observations</vt:lpstr>
      <vt:lpstr>Thread Index Usage Matters</vt:lpstr>
      <vt:lpstr>A Better Strategy</vt:lpstr>
      <vt:lpstr>An Example of 16 threads</vt:lpstr>
      <vt:lpstr>A Better Reduction Kernel</vt:lpstr>
      <vt:lpstr>A Quick Analysis</vt:lpstr>
      <vt:lpstr>A Story about an Old Engineer</vt:lpstr>
      <vt:lpstr>Parallel Algorithm Overhead</vt:lpstr>
      <vt:lpstr>Parallel Algorithm Overhead</vt:lpstr>
      <vt:lpstr>Parallel Execution Overhead</vt:lpstr>
      <vt:lpstr>Any More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237</cp:revision>
  <dcterms:created xsi:type="dcterms:W3CDTF">1601-01-01T00:00:00Z</dcterms:created>
  <dcterms:modified xsi:type="dcterms:W3CDTF">2015-10-16T15:46:54Z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