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7"/>
  </p:notesMasterIdLst>
  <p:handoutMasterIdLst>
    <p:handoutMasterId r:id="rId18"/>
  </p:handoutMasterIdLst>
  <p:sldIdLst>
    <p:sldId id="256" r:id="rId2"/>
    <p:sldId id="312" r:id="rId3"/>
    <p:sldId id="318" r:id="rId4"/>
    <p:sldId id="315" r:id="rId5"/>
    <p:sldId id="322" r:id="rId6"/>
    <p:sldId id="323" r:id="rId7"/>
    <p:sldId id="313" r:id="rId8"/>
    <p:sldId id="316" r:id="rId9"/>
    <p:sldId id="317" r:id="rId10"/>
    <p:sldId id="324" r:id="rId11"/>
    <p:sldId id="326" r:id="rId12"/>
    <p:sldId id="314" r:id="rId13"/>
    <p:sldId id="319" r:id="rId14"/>
    <p:sldId id="321" r:id="rId15"/>
    <p:sldId id="32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7" d="100"/>
          <a:sy n="107" d="100"/>
        </p:scale>
        <p:origin x="-98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85ACE23-696D-B243-B4BB-470A14DC3774}" type="datetimeFigureOut">
              <a:rPr lang="en-US" smtClean="0"/>
              <a:t>1/8/18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B83982-7EEE-D343-912B-3285FE625323}" type="slidenum">
              <a:rPr lang="en-US" smtClean="0"/>
              <a:t>‹#›</a:t>
            </a:fld>
            <a:endParaRPr lang="en-US"/>
          </a:p>
        </p:txBody>
      </p:sp>
    </p:spTree>
    <p:extLst>
      <p:ext uri="{BB962C8B-B14F-4D97-AF65-F5344CB8AC3E}">
        <p14:creationId xmlns:p14="http://schemas.microsoft.com/office/powerpoint/2010/main" val="30398112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9801CC-4A52-40DA-9949-FBD4BEBEEB19}" type="datetimeFigureOut">
              <a:rPr lang="en-US" smtClean="0"/>
              <a:t>1/8/18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5197F-DD96-47F4-8F3C-2FDDCB3CCF07}" type="slidenum">
              <a:rPr lang="en-US" smtClean="0"/>
              <a:t>‹#›</a:t>
            </a:fld>
            <a:endParaRPr lang="en-US"/>
          </a:p>
        </p:txBody>
      </p:sp>
    </p:spTree>
    <p:extLst>
      <p:ext uri="{BB962C8B-B14F-4D97-AF65-F5344CB8AC3E}">
        <p14:creationId xmlns:p14="http://schemas.microsoft.com/office/powerpoint/2010/main" val="37419383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00206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B8E59C-0B8B-3143-965F-90646B6B5A36}" type="datetime1">
              <a:rPr lang="en-US" smtClean="0"/>
              <a:t>1/8/18</a:t>
            </a:fld>
            <a:endParaRPr lang="en-US" dirty="0"/>
          </a:p>
        </p:txBody>
      </p:sp>
      <p:sp>
        <p:nvSpPr>
          <p:cNvPr id="5" name="Footer Placeholder 4"/>
          <p:cNvSpPr>
            <a:spLocks noGrp="1"/>
          </p:cNvSpPr>
          <p:nvPr>
            <p:ph type="ftr" sz="quarter" idx="11"/>
          </p:nvPr>
        </p:nvSpPr>
        <p:spPr/>
        <p:txBody>
          <a:bodyPr/>
          <a:lstStyle/>
          <a:p>
            <a:r>
              <a:rPr lang="en-US"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412394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448C90-0CD1-D04E-9DE2-FDF5FCEFE7AB}" type="datetime1">
              <a:rPr lang="en-US" smtClean="0"/>
              <a:t>1/8/18</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369925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3030F7-D844-5640-9016-AF030DDD091D}" type="datetime1">
              <a:rPr lang="en-US" smtClean="0"/>
              <a:t>1/8/18</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2246583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40" descr="ppt_generic_backgrpund"/>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176232" y="-131393"/>
            <a:ext cx="9374662" cy="6989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27038"/>
            <a:ext cx="8229600" cy="1143000"/>
          </a:xfrm>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ln>
            <a:noFill/>
          </a:ln>
        </p:spPr>
        <p:txBody>
          <a:bodyPr/>
          <a:lstStyle>
            <a:lvl2pPr>
              <a:defRPr>
                <a:solidFill>
                  <a:schemeClr val="accent3">
                    <a:lumMod val="50000"/>
                  </a:schemeClr>
                </a:solidFill>
              </a:defRPr>
            </a:lvl2pPr>
            <a:lvl3pPr>
              <a:defRPr>
                <a:solidFill>
                  <a:schemeClr val="tx1">
                    <a:lumMod val="85000"/>
                    <a:lumOff val="15000"/>
                  </a:schemeClr>
                </a:solidFill>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36ED096-54AF-9B40-A09B-4BC23BD8E7A6}" type="datetime1">
              <a:rPr lang="en-US" smtClean="0"/>
              <a:t>1/8/18</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3332779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A60681-748C-1C41-99A4-054001EBCFD9}" type="datetime1">
              <a:rPr lang="en-US" smtClean="0"/>
              <a:t>1/8/18</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323181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CFF667-610C-B644-BBFE-56C3AB2FB86A}" type="datetime1">
              <a:rPr lang="en-US" smtClean="0"/>
              <a:t>1/8/18</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6843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509F38-832A-4E40-94C3-88CBE7E0A31A}" type="datetime1">
              <a:rPr lang="en-US" smtClean="0"/>
              <a:t>1/8/18</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1569954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0E8676-583F-A841-9A7E-755818982F36}" type="datetime1">
              <a:rPr lang="en-US" smtClean="0"/>
              <a:t>1/8/18</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143578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A9E762-2BE9-B84B-811F-D239A97ECDF5}" type="datetime1">
              <a:rPr lang="en-US" smtClean="0"/>
              <a:t>1/8/18</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690945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E35C13-C543-0540-9D44-543AE678DB10}" type="datetime1">
              <a:rPr lang="en-US" smtClean="0"/>
              <a:t>1/8/18</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3415096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A59197-82AF-E14A-B87C-1CCE3EA432EE}" type="datetime1">
              <a:rPr lang="en-US" smtClean="0"/>
              <a:t>1/8/18</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12258126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C012F1-C28A-4340-AE88-8617993A5D3C}" type="datetime1">
              <a:rPr lang="en-US" smtClean="0"/>
              <a:t>1/8/18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61140409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michalis@cs.ucr.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finder.com/api/overview"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387"/>
            <a:ext cx="7772400" cy="2204532"/>
          </a:xfrm>
        </p:spPr>
        <p:txBody>
          <a:bodyPr/>
          <a:lstStyle/>
          <a:p>
            <a:r>
              <a:rPr lang="en-US" sz="4400" dirty="0" smtClean="0">
                <a:solidFill>
                  <a:srgbClr val="E46C0A"/>
                </a:solidFill>
                <a:effectLst/>
              </a:rPr>
              <a:t>CS </a:t>
            </a:r>
            <a:r>
              <a:rPr lang="en-US" sz="4400" dirty="0" smtClean="0">
                <a:solidFill>
                  <a:srgbClr val="E46C0A"/>
                </a:solidFill>
                <a:effectLst/>
              </a:rPr>
              <a:t>175: Entrepreneurship in Computing</a:t>
            </a:r>
            <a:endParaRPr lang="en-US" sz="4400" dirty="0">
              <a:solidFill>
                <a:srgbClr val="E46C0A"/>
              </a:solidFill>
            </a:endParaRPr>
          </a:p>
        </p:txBody>
      </p:sp>
      <p:sp>
        <p:nvSpPr>
          <p:cNvPr id="3" name="Subtitle 2"/>
          <p:cNvSpPr>
            <a:spLocks noGrp="1"/>
          </p:cNvSpPr>
          <p:nvPr>
            <p:ph type="subTitle" idx="1"/>
          </p:nvPr>
        </p:nvSpPr>
        <p:spPr/>
        <p:txBody>
          <a:bodyPr>
            <a:normAutofit fontScale="70000" lnSpcReduction="20000"/>
          </a:bodyPr>
          <a:lstStyle/>
          <a:p>
            <a:r>
              <a:rPr lang="tr-TR" dirty="0" smtClean="0">
                <a:solidFill>
                  <a:srgbClr val="0000FF"/>
                </a:solidFill>
              </a:rPr>
              <a:t>Michalis Faloutsos</a:t>
            </a:r>
            <a:endParaRPr lang="tr-TR" dirty="0" smtClean="0">
              <a:solidFill>
                <a:schemeClr val="accent1">
                  <a:lumMod val="75000"/>
                </a:schemeClr>
              </a:solidFill>
            </a:endParaRPr>
          </a:p>
          <a:p>
            <a:r>
              <a:rPr lang="en-US" i="1" dirty="0">
                <a:solidFill>
                  <a:srgbClr val="008000"/>
                </a:solidFill>
              </a:rPr>
              <a:t>University of California, Riverside </a:t>
            </a:r>
            <a:r>
              <a:rPr lang="tr-TR" dirty="0" smtClean="0">
                <a:solidFill>
                  <a:srgbClr val="008000"/>
                </a:solidFill>
              </a:rPr>
              <a:t> </a:t>
            </a:r>
          </a:p>
          <a:p>
            <a:r>
              <a:rPr lang="en-US" dirty="0"/>
              <a:t>Contact: </a:t>
            </a:r>
            <a:r>
              <a:rPr lang="en-US" dirty="0">
                <a:hlinkClick r:id="rId2"/>
              </a:rPr>
              <a:t>michalis@cs.ucr.edu</a:t>
            </a:r>
            <a:r>
              <a:rPr lang="en-US" dirty="0"/>
              <a:t> </a:t>
            </a:r>
          </a:p>
          <a:p>
            <a:r>
              <a:rPr lang="en-US" dirty="0" smtClean="0"/>
              <a:t>Skype: </a:t>
            </a:r>
            <a:r>
              <a:rPr lang="en-US" dirty="0" err="1"/>
              <a:t>mfaloutsos</a:t>
            </a:r>
            <a:endParaRPr lang="en-US" dirty="0"/>
          </a:p>
          <a:p>
            <a:r>
              <a:rPr lang="en-US" dirty="0"/>
              <a:t>Cell: 951 907 1501</a:t>
            </a:r>
          </a:p>
          <a:p>
            <a:endParaRPr lang="en-US" dirty="0">
              <a:solidFill>
                <a:srgbClr val="008000"/>
              </a:solidFill>
            </a:endParaRPr>
          </a:p>
        </p:txBody>
      </p:sp>
      <p:sp>
        <p:nvSpPr>
          <p:cNvPr id="4" name="Subtitle 2"/>
          <p:cNvSpPr txBox="1">
            <a:spLocks/>
          </p:cNvSpPr>
          <p:nvPr/>
        </p:nvSpPr>
        <p:spPr>
          <a:xfrm>
            <a:off x="1771413" y="3191923"/>
            <a:ext cx="6400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endParaRPr lang="en-US" dirty="0"/>
          </a:p>
        </p:txBody>
      </p:sp>
      <p:sp>
        <p:nvSpPr>
          <p:cNvPr id="5" name="Subtitle 2"/>
          <p:cNvSpPr txBox="1">
            <a:spLocks/>
          </p:cNvSpPr>
          <p:nvPr/>
        </p:nvSpPr>
        <p:spPr>
          <a:xfrm>
            <a:off x="1524000" y="3191923"/>
            <a:ext cx="6400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endParaRPr lang="en-US" dirty="0"/>
          </a:p>
        </p:txBody>
      </p:sp>
    </p:spTree>
    <p:extLst>
      <p:ext uri="{BB962C8B-B14F-4D97-AF65-F5344CB8AC3E}">
        <p14:creationId xmlns:p14="http://schemas.microsoft.com/office/powerpoint/2010/main" val="69374145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10</a:t>
            </a:fld>
            <a:endParaRPr lang="en-US"/>
          </a:p>
        </p:txBody>
      </p:sp>
    </p:spTree>
    <p:extLst>
      <p:ext uri="{BB962C8B-B14F-4D97-AF65-F5344CB8AC3E}">
        <p14:creationId xmlns:p14="http://schemas.microsoft.com/office/powerpoint/2010/main" val="87327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to do </a:t>
            </a:r>
            <a:r>
              <a:rPr lang="en-US" dirty="0" err="1" smtClean="0"/>
              <a:t>asap</a:t>
            </a:r>
            <a:endParaRPr lang="en-US" dirty="0"/>
          </a:p>
        </p:txBody>
      </p:sp>
      <p:sp>
        <p:nvSpPr>
          <p:cNvPr id="3" name="Content Placeholder 2"/>
          <p:cNvSpPr>
            <a:spLocks noGrp="1"/>
          </p:cNvSpPr>
          <p:nvPr>
            <p:ph idx="1"/>
          </p:nvPr>
        </p:nvSpPr>
        <p:spPr/>
        <p:txBody>
          <a:bodyPr/>
          <a:lstStyle/>
          <a:p>
            <a:r>
              <a:rPr lang="en-US" dirty="0" smtClean="0"/>
              <a:t>Order the books,</a:t>
            </a:r>
            <a:r>
              <a:rPr lang="en-US" dirty="0"/>
              <a:t> </a:t>
            </a:r>
            <a:r>
              <a:rPr lang="en-US" dirty="0" smtClean="0"/>
              <a:t>and start reading</a:t>
            </a:r>
          </a:p>
          <a:p>
            <a:r>
              <a:rPr lang="en-US" dirty="0" smtClean="0"/>
              <a:t>Form teams</a:t>
            </a:r>
          </a:p>
          <a:p>
            <a:r>
              <a:rPr lang="en-US" dirty="0" smtClean="0"/>
              <a:t>Identify ideas</a:t>
            </a:r>
          </a:p>
          <a:p>
            <a:pPr lvl="1"/>
            <a:r>
              <a:rPr lang="en-US" dirty="0" smtClean="0"/>
              <a:t>The books can help</a:t>
            </a:r>
          </a:p>
          <a:p>
            <a:r>
              <a:rPr lang="en-US" dirty="0" smtClean="0"/>
              <a:t>Consider also a data-driven startup</a:t>
            </a:r>
          </a:p>
          <a:p>
            <a:pPr lvl="1"/>
            <a:r>
              <a:rPr lang="en-US" b="1" dirty="0">
                <a:hlinkClick r:id="rId2"/>
              </a:rPr>
              <a:t>https://datafinder.com/api/overview</a:t>
            </a:r>
            <a:endParaRPr lang="en-US" dirty="0"/>
          </a:p>
          <a:p>
            <a:pPr lvl="1"/>
            <a:r>
              <a:rPr lang="en-US" dirty="0" smtClean="0"/>
              <a:t>From UCR </a:t>
            </a:r>
            <a:r>
              <a:rPr lang="en-US" dirty="0" err="1" smtClean="0"/>
              <a:t>alumn</a:t>
            </a:r>
            <a:r>
              <a:rPr lang="en-US" dirty="0" smtClean="0"/>
              <a:t> Kevin Marcus</a:t>
            </a: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11</a:t>
            </a:fld>
            <a:endParaRPr lang="en-US"/>
          </a:p>
        </p:txBody>
      </p:sp>
    </p:spTree>
    <p:extLst>
      <p:ext uri="{BB962C8B-B14F-4D97-AF65-F5344CB8AC3E}">
        <p14:creationId xmlns:p14="http://schemas.microsoft.com/office/powerpoint/2010/main" val="81058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Let’s use a real company as example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12</a:t>
            </a:fld>
            <a:endParaRPr lang="en-US"/>
          </a:p>
        </p:txBody>
      </p:sp>
    </p:spTree>
    <p:extLst>
      <p:ext uri="{BB962C8B-B14F-4D97-AF65-F5344CB8AC3E}">
        <p14:creationId xmlns:p14="http://schemas.microsoft.com/office/powerpoint/2010/main" val="1581523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Elevator pitch 1</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9</a:t>
            </a:r>
            <a:r>
              <a:rPr lang="en-US" dirty="0" smtClean="0"/>
              <a:t>,000 </a:t>
            </a:r>
            <a:r>
              <a:rPr lang="en-US" dirty="0"/>
              <a:t>websites are compromised every day according to Google.</a:t>
            </a:r>
          </a:p>
          <a:p>
            <a:pPr marL="0" indent="0">
              <a:buNone/>
            </a:pPr>
            <a:endParaRPr lang="en-US" dirty="0"/>
          </a:p>
          <a:p>
            <a:pPr marL="0" indent="0">
              <a:buNone/>
            </a:pPr>
            <a:r>
              <a:rPr lang="en-US" dirty="0" err="1"/>
              <a:t>StopTheHacker</a:t>
            </a:r>
            <a:r>
              <a:rPr lang="en-US" dirty="0"/>
              <a:t> protects the reputation and safety of websites with a comprehensive suite of </a:t>
            </a:r>
            <a:r>
              <a:rPr lang="en-US" dirty="0" err="1"/>
              <a:t>SaaS</a:t>
            </a:r>
            <a:r>
              <a:rPr lang="en-US" dirty="0"/>
              <a:t> services. </a:t>
            </a:r>
            <a:r>
              <a:rPr lang="en-US" dirty="0" err="1"/>
              <a:t>StopTheHacker's</a:t>
            </a:r>
            <a:r>
              <a:rPr lang="en-US" dirty="0"/>
              <a:t> award winning technology can detect never-before-seen malware using Artificial Intelligence techniques. The technology has received two awards from the National Science Foundation. </a:t>
            </a:r>
          </a:p>
          <a:p>
            <a:pPr marL="0" indent="0">
              <a:buNone/>
            </a:pPr>
            <a:endParaRPr lang="en-US" dirty="0"/>
          </a:p>
          <a:p>
            <a:pPr marL="0" indent="0">
              <a:buNone/>
            </a:pPr>
            <a:r>
              <a:rPr lang="en-US" dirty="0" err="1"/>
              <a:t>StopTheHacker</a:t>
            </a:r>
            <a:r>
              <a:rPr lang="en-US" dirty="0"/>
              <a:t> establishes partnerships in the hosting and IT services arena, who benefit by: (1) increasing their revenue by reselling or profit-sharing, (b) protecting their customers’ sites, (c) reducing the cost of managing the infrastructure.</a:t>
            </a:r>
          </a:p>
        </p:txBody>
      </p:sp>
      <p:sp>
        <p:nvSpPr>
          <p:cNvPr id="4" name="Slide Number Placeholder 3"/>
          <p:cNvSpPr>
            <a:spLocks noGrp="1"/>
          </p:cNvSpPr>
          <p:nvPr>
            <p:ph type="sldNum" sz="quarter" idx="12"/>
          </p:nvPr>
        </p:nvSpPr>
        <p:spPr/>
        <p:txBody>
          <a:bodyPr/>
          <a:lstStyle/>
          <a:p>
            <a:fld id="{BA9B540C-44DA-4F69-89C9-7C84606640D3}" type="slidenum">
              <a:rPr lang="en-US" smtClean="0"/>
              <a:pPr/>
              <a:t>13</a:t>
            </a:fld>
            <a:endParaRPr lang="en-US"/>
          </a:p>
        </p:txBody>
      </p:sp>
    </p:spTree>
    <p:extLst>
      <p:ext uri="{BB962C8B-B14F-4D97-AF65-F5344CB8AC3E}">
        <p14:creationId xmlns:p14="http://schemas.microsoft.com/office/powerpoint/2010/main" val="581869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Elevator pitch 3</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We are  “</a:t>
            </a:r>
            <a:r>
              <a:rPr lang="en-US" dirty="0" err="1"/>
              <a:t>AntiVirus</a:t>
            </a:r>
            <a:r>
              <a:rPr lang="en-US" dirty="0"/>
              <a:t>” for one's website offered as a </a:t>
            </a:r>
            <a:r>
              <a:rPr lang="en-US" dirty="0" err="1"/>
              <a:t>SaaS</a:t>
            </a:r>
            <a:r>
              <a:rPr lang="en-US" dirty="0"/>
              <a:t> solution. We detect and remove web-based malware, and have the best technology (according to several </a:t>
            </a:r>
            <a:r>
              <a:rPr lang="en-US" dirty="0" err="1"/>
              <a:t>hosters</a:t>
            </a:r>
            <a:r>
              <a:rPr lang="en-US" dirty="0"/>
              <a:t> who compared us with competitors) for detecting malware already on websites. We can detect zero-day outbreaks by using advanced Artificial Intelligence techniques.  Our traction and revenue validate the opportunity.</a:t>
            </a:r>
          </a:p>
          <a:p>
            <a:pPr marL="0" indent="0">
              <a:buNone/>
            </a:pPr>
            <a:endParaRPr lang="en-US" dirty="0"/>
          </a:p>
          <a:p>
            <a:pPr marL="0" indent="0">
              <a:buNone/>
            </a:pPr>
            <a:r>
              <a:rPr lang="en-US" dirty="0"/>
              <a:t>The services cater to an untapped market, since they are complementary to, but different from, firewalls, anti-spam, anti-virus, and web-access filtering services. Recently, STH has established partnerships with Parallels and other big players in the hosting space and exploring partnerships with large security companies.</a:t>
            </a:r>
          </a:p>
          <a:p>
            <a:pPr marL="0" indent="0">
              <a:buNone/>
            </a:pP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14</a:t>
            </a:fld>
            <a:endParaRPr lang="en-US"/>
          </a:p>
        </p:txBody>
      </p:sp>
    </p:spTree>
    <p:extLst>
      <p:ext uri="{BB962C8B-B14F-4D97-AF65-F5344CB8AC3E}">
        <p14:creationId xmlns:p14="http://schemas.microsoft.com/office/powerpoint/2010/main" val="502874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Elevator pitch 2</a:t>
            </a:r>
            <a:endParaRPr lang="en-US" dirty="0"/>
          </a:p>
        </p:txBody>
      </p:sp>
      <p:sp>
        <p:nvSpPr>
          <p:cNvPr id="3" name="Content Placeholder 2"/>
          <p:cNvSpPr>
            <a:spLocks noGrp="1"/>
          </p:cNvSpPr>
          <p:nvPr>
            <p:ph idx="1"/>
          </p:nvPr>
        </p:nvSpPr>
        <p:spPr/>
        <p:txBody>
          <a:bodyPr>
            <a:noAutofit/>
          </a:bodyPr>
          <a:lstStyle/>
          <a:p>
            <a:pPr marL="0" indent="0">
              <a:buNone/>
            </a:pPr>
            <a:r>
              <a:rPr lang="en-US" sz="1600" dirty="0" err="1"/>
              <a:t>StopTheHacker</a:t>
            </a:r>
            <a:r>
              <a:rPr lang="en-US" sz="1600" dirty="0"/>
              <a:t> (STH) has developed and deployed a </a:t>
            </a:r>
            <a:r>
              <a:rPr lang="en-US" sz="1600" dirty="0" err="1"/>
              <a:t>SaaS</a:t>
            </a:r>
            <a:r>
              <a:rPr lang="en-US" sz="1600" dirty="0"/>
              <a:t> platform for remotely scanning, monitoring, and protecting websites and online social network profiles and their visitors from malware and malicious content. The technology reduces the risk of downtime and lost revenue to website operators due to blacklisting by search engines and service providers such as Google, Yahoo!, Bing, </a:t>
            </a:r>
            <a:r>
              <a:rPr lang="en-US" sz="1600" dirty="0" err="1"/>
              <a:t>Paypal</a:t>
            </a:r>
            <a:r>
              <a:rPr lang="en-US" sz="1600" dirty="0"/>
              <a:t> etc. Once blacklisted a site may be inaccessible by browsers for more than week. Each day, over 9,000 new websites are blacklisted by Google. For social networks, owners protect themselves and their friends from malicious links and identity theft.</a:t>
            </a:r>
          </a:p>
          <a:p>
            <a:pPr marL="0" indent="0">
              <a:buNone/>
            </a:pPr>
            <a:endParaRPr lang="en-US" sz="1600" dirty="0"/>
          </a:p>
          <a:p>
            <a:pPr marL="0" indent="0">
              <a:buNone/>
            </a:pPr>
            <a:r>
              <a:rPr lang="en-US" sz="1600" dirty="0"/>
              <a:t>The services cater to an untapped market, since they are complementary to, but different from firewalls, anti-spam, anti-virus, and web-access filtering services. Recently, STH has established partnerships with Parallels and other big players in the hosting space. STH has been generating revenue from its </a:t>
            </a:r>
            <a:r>
              <a:rPr lang="en-US" sz="1600" dirty="0" err="1"/>
              <a:t>SaaS</a:t>
            </a:r>
            <a:r>
              <a:rPr lang="en-US" sz="1600" dirty="0"/>
              <a:t> services from </a:t>
            </a:r>
            <a:r>
              <a:rPr lang="en-US" sz="1600" dirty="0" err="1"/>
              <a:t>hosters</a:t>
            </a:r>
            <a:r>
              <a:rPr lang="en-US" sz="1600" dirty="0"/>
              <a:t>, with promising numbers: up to $72K per year service fee paid by </a:t>
            </a:r>
            <a:r>
              <a:rPr lang="en-US" sz="1600" dirty="0" err="1"/>
              <a:t>hosters</a:t>
            </a:r>
            <a:r>
              <a:rPr lang="en-US" sz="1600" dirty="0"/>
              <a:t>, 4000 end-user signups in a span of 6 months from a one partner.</a:t>
            </a:r>
          </a:p>
          <a:p>
            <a:pPr marL="0" indent="0">
              <a:buNone/>
            </a:pPr>
            <a:endParaRPr lang="en-US" sz="1600" dirty="0"/>
          </a:p>
          <a:p>
            <a:pPr marL="0" indent="0">
              <a:buNone/>
            </a:pPr>
            <a:r>
              <a:rPr lang="en-US" sz="1600" dirty="0"/>
              <a:t>Our vision:</a:t>
            </a:r>
          </a:p>
          <a:p>
            <a:pPr marL="0" indent="0">
              <a:buNone/>
            </a:pPr>
            <a:r>
              <a:rPr lang="en-US" sz="1600" dirty="0"/>
              <a:t>a. Dominate the hosting space by becoming the go-to security partner for web-malware detection</a:t>
            </a:r>
          </a:p>
          <a:p>
            <a:pPr marL="0" indent="0">
              <a:buNone/>
            </a:pPr>
            <a:r>
              <a:rPr lang="en-US" sz="1600" dirty="0"/>
              <a:t>b. Expand to the enterprise space via security VARs</a:t>
            </a:r>
          </a:p>
          <a:p>
            <a:pPr marL="0" indent="0">
              <a:buNone/>
            </a:pPr>
            <a:r>
              <a:rPr lang="en-US" sz="1600" dirty="0"/>
              <a:t>c. Innovate by detecting malware in Social Networks (Facebook is the new web)</a:t>
            </a:r>
          </a:p>
        </p:txBody>
      </p:sp>
      <p:sp>
        <p:nvSpPr>
          <p:cNvPr id="4" name="Slide Number Placeholder 3"/>
          <p:cNvSpPr>
            <a:spLocks noGrp="1"/>
          </p:cNvSpPr>
          <p:nvPr>
            <p:ph type="sldNum" sz="quarter" idx="12"/>
          </p:nvPr>
        </p:nvSpPr>
        <p:spPr/>
        <p:txBody>
          <a:bodyPr/>
          <a:lstStyle/>
          <a:p>
            <a:fld id="{BA9B540C-44DA-4F69-89C9-7C84606640D3}" type="slidenum">
              <a:rPr lang="en-US" smtClean="0"/>
              <a:pPr/>
              <a:t>15</a:t>
            </a:fld>
            <a:endParaRPr lang="en-US"/>
          </a:p>
        </p:txBody>
      </p:sp>
    </p:spTree>
    <p:extLst>
      <p:ext uri="{BB962C8B-B14F-4D97-AF65-F5344CB8AC3E}">
        <p14:creationId xmlns:p14="http://schemas.microsoft.com/office/powerpoint/2010/main" val="79659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the class</a:t>
            </a:r>
            <a:endParaRPr lang="en-US" dirty="0"/>
          </a:p>
        </p:txBody>
      </p:sp>
      <p:sp>
        <p:nvSpPr>
          <p:cNvPr id="3" name="Content Placeholder 2"/>
          <p:cNvSpPr>
            <a:spLocks noGrp="1"/>
          </p:cNvSpPr>
          <p:nvPr>
            <p:ph idx="1"/>
          </p:nvPr>
        </p:nvSpPr>
        <p:spPr/>
        <p:txBody>
          <a:bodyPr/>
          <a:lstStyle/>
          <a:p>
            <a:r>
              <a:rPr lang="en-US" dirty="0" smtClean="0"/>
              <a:t>Purpose: </a:t>
            </a:r>
          </a:p>
          <a:p>
            <a:pPr lvl="1"/>
            <a:r>
              <a:rPr lang="en-US" dirty="0" smtClean="0"/>
              <a:t>How to turn an idea/software into a business</a:t>
            </a:r>
          </a:p>
          <a:p>
            <a:pPr lvl="1"/>
            <a:r>
              <a:rPr lang="en-US" dirty="0" smtClean="0"/>
              <a:t>Create a few new companies by end of quarter</a:t>
            </a:r>
          </a:p>
          <a:p>
            <a:r>
              <a:rPr lang="en-US" dirty="0" smtClean="0"/>
              <a:t>Syllabus</a:t>
            </a:r>
          </a:p>
          <a:p>
            <a:pPr lvl="1"/>
            <a:r>
              <a:rPr lang="en-US" dirty="0" smtClean="0"/>
              <a:t>Covers most aspects of a creating a business</a:t>
            </a:r>
          </a:p>
          <a:p>
            <a:r>
              <a:rPr lang="en-US" dirty="0" smtClean="0"/>
              <a:t>Assumes: </a:t>
            </a:r>
          </a:p>
          <a:p>
            <a:pPr lvl="1"/>
            <a:r>
              <a:rPr lang="en-US" dirty="0" smtClean="0"/>
              <a:t>You are deeply interested, willing to work</a:t>
            </a:r>
          </a:p>
          <a:p>
            <a:r>
              <a:rPr lang="en-US" dirty="0" smtClean="0"/>
              <a:t>Note: it counts as tech elective</a:t>
            </a:r>
          </a:p>
          <a:p>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2</a:t>
            </a:fld>
            <a:endParaRPr lang="en-US"/>
          </a:p>
        </p:txBody>
      </p:sp>
    </p:spTree>
    <p:extLst>
      <p:ext uri="{BB962C8B-B14F-4D97-AF65-F5344CB8AC3E}">
        <p14:creationId xmlns:p14="http://schemas.microsoft.com/office/powerpoint/2010/main" val="2940507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numCol="1">
            <a:normAutofit fontScale="85000" lnSpcReduction="20000"/>
          </a:bodyPr>
          <a:lstStyle/>
          <a:p>
            <a:pPr marL="0" indent="0">
              <a:buNone/>
            </a:pPr>
            <a:r>
              <a:rPr lang="en-US" sz="2600" dirty="0"/>
              <a:t>1. Starting a business: </a:t>
            </a:r>
            <a:r>
              <a:rPr lang="en-US" sz="2600" dirty="0" smtClean="0"/>
              <a:t>Identify </a:t>
            </a:r>
            <a:r>
              <a:rPr lang="en-US" sz="2600" dirty="0"/>
              <a:t>an idea </a:t>
            </a:r>
            <a:r>
              <a:rPr lang="pl-PL" sz="2600" dirty="0"/>
              <a:t>(Kaw: 1,2,4 Barr: 1,2,3)</a:t>
            </a:r>
            <a:endParaRPr lang="en-US" sz="2600" dirty="0"/>
          </a:p>
          <a:p>
            <a:pPr marL="0" indent="0">
              <a:buNone/>
            </a:pPr>
            <a:r>
              <a:rPr lang="en-US" sz="2600" dirty="0"/>
              <a:t>2. Pitching a business idea (Kaw: </a:t>
            </a:r>
            <a:r>
              <a:rPr lang="en-US" sz="2600" dirty="0" smtClean="0"/>
              <a:t>3   </a:t>
            </a:r>
            <a:r>
              <a:rPr lang="en-US" sz="2600" dirty="0"/>
              <a:t>Barr: 11)</a:t>
            </a:r>
          </a:p>
          <a:p>
            <a:pPr marL="0" indent="0">
              <a:buNone/>
            </a:pPr>
            <a:r>
              <a:rPr lang="en-US" sz="2600" dirty="0"/>
              <a:t>3. Market analysis and </a:t>
            </a:r>
            <a:r>
              <a:rPr lang="en-US" sz="2600" dirty="0" err="1"/>
              <a:t>Goto</a:t>
            </a:r>
            <a:r>
              <a:rPr lang="en-US" sz="2600" dirty="0"/>
              <a:t> Market strategy (Kaw: 8, 9, 10  Barr: 6)</a:t>
            </a:r>
          </a:p>
          <a:p>
            <a:pPr marL="0" indent="0">
              <a:buNone/>
            </a:pPr>
            <a:r>
              <a:rPr lang="en-US" sz="2600" dirty="0"/>
              <a:t>4. Operational issues (Kaw: 5)</a:t>
            </a:r>
          </a:p>
          <a:p>
            <a:pPr marL="0" indent="0">
              <a:buNone/>
            </a:pPr>
            <a:r>
              <a:rPr lang="en-US" sz="2600" dirty="0"/>
              <a:t>5. Funding  (Kaw 7)</a:t>
            </a:r>
          </a:p>
          <a:p>
            <a:pPr marL="0" indent="0">
              <a:buNone/>
            </a:pPr>
            <a:r>
              <a:rPr lang="en-US" sz="2600" dirty="0"/>
              <a:t>6.  </a:t>
            </a:r>
            <a:r>
              <a:rPr lang="en-US" sz="2600" dirty="0" smtClean="0"/>
              <a:t>Networking: knowing people</a:t>
            </a:r>
          </a:p>
          <a:p>
            <a:pPr marL="0" indent="0">
              <a:buNone/>
            </a:pPr>
            <a:r>
              <a:rPr lang="en-US" sz="2600" dirty="0" smtClean="0"/>
              <a:t>7</a:t>
            </a:r>
            <a:r>
              <a:rPr lang="en-US" sz="2600" dirty="0"/>
              <a:t>. Forming a business</a:t>
            </a:r>
          </a:p>
          <a:p>
            <a:pPr marL="0" indent="0">
              <a:buNone/>
            </a:pPr>
            <a:r>
              <a:rPr lang="en-US" sz="2600" dirty="0"/>
              <a:t>8. Recruiting and hiring   (Kaw 6)</a:t>
            </a:r>
          </a:p>
          <a:p>
            <a:pPr marL="0" indent="0">
              <a:buNone/>
            </a:pPr>
            <a:r>
              <a:rPr lang="en-US" sz="2600" dirty="0"/>
              <a:t>9. Financial: analysis and projections   (Barr 10)</a:t>
            </a:r>
          </a:p>
          <a:p>
            <a:endParaRPr lang="en-US" sz="1600" dirty="0" smtClean="0"/>
          </a:p>
          <a:p>
            <a:pPr marL="0" indent="0">
              <a:buNone/>
            </a:pPr>
            <a:r>
              <a:rPr lang="en-US" sz="1600" dirty="0" smtClean="0"/>
              <a:t>Our textbooks: </a:t>
            </a:r>
          </a:p>
          <a:p>
            <a:pPr marL="0" indent="0">
              <a:buNone/>
            </a:pPr>
            <a:r>
              <a:rPr lang="en-US" sz="1600" b="1" dirty="0" smtClean="0"/>
              <a:t>Kaw</a:t>
            </a:r>
            <a:r>
              <a:rPr lang="en-US" sz="1600" b="1" dirty="0"/>
              <a:t>: Kawasaki, G., The art of the start, Portfolio Inc.</a:t>
            </a:r>
          </a:p>
          <a:p>
            <a:pPr marL="0" indent="0">
              <a:buNone/>
            </a:pPr>
            <a:r>
              <a:rPr lang="en-US" sz="1600" b="1" dirty="0" smtClean="0"/>
              <a:t>Barr</a:t>
            </a:r>
            <a:r>
              <a:rPr lang="en-US" sz="1600" b="1" dirty="0"/>
              <a:t>: </a:t>
            </a:r>
            <a:r>
              <a:rPr lang="en-US" sz="1600" b="1" dirty="0" err="1"/>
              <a:t>Barringer</a:t>
            </a:r>
            <a:r>
              <a:rPr lang="en-US" sz="1600" b="1" dirty="0"/>
              <a:t>, B. R., Preparing effective business plans: An entrepreneurial approach Pearson/ Prentice Hall, 2009</a:t>
            </a:r>
          </a:p>
          <a:p>
            <a:endParaRPr lang="en-US" sz="1600" dirty="0"/>
          </a:p>
          <a:p>
            <a:pPr marL="0" indent="0">
              <a:buNone/>
            </a:pPr>
            <a:r>
              <a:rPr lang="en-US" sz="1600" dirty="0" smtClean="0"/>
              <a:t>       </a:t>
            </a:r>
          </a:p>
          <a:p>
            <a:pPr marL="0" indent="0">
              <a:buNone/>
            </a:pPr>
            <a:endParaRPr lang="en-US" sz="1600"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3</a:t>
            </a:fld>
            <a:endParaRPr lang="en-US"/>
          </a:p>
        </p:txBody>
      </p:sp>
    </p:spTree>
    <p:extLst>
      <p:ext uri="{BB962C8B-B14F-4D97-AF65-F5344CB8AC3E}">
        <p14:creationId xmlns:p14="http://schemas.microsoft.com/office/powerpoint/2010/main" val="1697117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Am I qualified to teach this?</a:t>
            </a:r>
            <a:endParaRPr lang="en-US" dirty="0"/>
          </a:p>
        </p:txBody>
      </p:sp>
      <p:sp>
        <p:nvSpPr>
          <p:cNvPr id="3" name="Content Placeholder 2"/>
          <p:cNvSpPr>
            <a:spLocks noGrp="1"/>
          </p:cNvSpPr>
          <p:nvPr>
            <p:ph idx="1"/>
          </p:nvPr>
        </p:nvSpPr>
        <p:spPr/>
        <p:txBody>
          <a:bodyPr>
            <a:normAutofit/>
          </a:bodyPr>
          <a:lstStyle/>
          <a:p>
            <a:r>
              <a:rPr lang="en-US" dirty="0" smtClean="0"/>
              <a:t>Michalis Faloutsos</a:t>
            </a:r>
          </a:p>
          <a:p>
            <a:pPr lvl="1"/>
            <a:r>
              <a:rPr lang="en-US" dirty="0" smtClean="0"/>
              <a:t>Prof of CS, networks and security</a:t>
            </a:r>
          </a:p>
          <a:p>
            <a:pPr lvl="1"/>
            <a:r>
              <a:rPr lang="en-US" dirty="0" smtClean="0"/>
              <a:t>Director of Entrepreneurship for the campus</a:t>
            </a:r>
          </a:p>
          <a:p>
            <a:r>
              <a:rPr lang="en-US" dirty="0" smtClean="0"/>
              <a:t>I have done well in research</a:t>
            </a:r>
          </a:p>
          <a:p>
            <a:pPr lvl="1"/>
            <a:r>
              <a:rPr lang="en-US" dirty="0" smtClean="0"/>
              <a:t>150 papers, Google H-index ~55, &gt;$12M in grants </a:t>
            </a:r>
          </a:p>
          <a:p>
            <a:r>
              <a:rPr lang="en-US" dirty="0" smtClean="0"/>
              <a:t>Have never taken a business course</a:t>
            </a:r>
          </a:p>
          <a:p>
            <a:pPr lvl="1"/>
            <a:r>
              <a:rPr lang="en-US" dirty="0" smtClean="0"/>
              <a:t>I have </a:t>
            </a:r>
            <a:r>
              <a:rPr lang="en-US" dirty="0" smtClean="0"/>
              <a:t>read </a:t>
            </a:r>
            <a:r>
              <a:rPr lang="en-US" dirty="0" smtClean="0"/>
              <a:t>some business books</a:t>
            </a:r>
          </a:p>
          <a:p>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4</a:t>
            </a:fld>
            <a:endParaRPr lang="en-US"/>
          </a:p>
        </p:txBody>
      </p:sp>
    </p:spTree>
    <p:extLst>
      <p:ext uri="{BB962C8B-B14F-4D97-AF65-F5344CB8AC3E}">
        <p14:creationId xmlns:p14="http://schemas.microsoft.com/office/powerpoint/2010/main" val="4238086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Am I qualified to teach this? </a:t>
            </a:r>
            <a:endParaRPr lang="en-US" dirty="0"/>
          </a:p>
        </p:txBody>
      </p:sp>
      <p:sp>
        <p:nvSpPr>
          <p:cNvPr id="3" name="Content Placeholder 2"/>
          <p:cNvSpPr>
            <a:spLocks noGrp="1"/>
          </p:cNvSpPr>
          <p:nvPr>
            <p:ph idx="1"/>
          </p:nvPr>
        </p:nvSpPr>
        <p:spPr/>
        <p:txBody>
          <a:bodyPr>
            <a:normAutofit/>
          </a:bodyPr>
          <a:lstStyle/>
          <a:p>
            <a:r>
              <a:rPr lang="en-US" dirty="0" smtClean="0"/>
              <a:t>Started two companies</a:t>
            </a:r>
          </a:p>
          <a:p>
            <a:pPr lvl="1"/>
            <a:r>
              <a:rPr lang="en-US" dirty="0" err="1" smtClean="0"/>
              <a:t>StopTheHacker</a:t>
            </a:r>
            <a:r>
              <a:rPr lang="en-US" dirty="0" smtClean="0"/>
              <a:t>, sold in 2013</a:t>
            </a:r>
          </a:p>
          <a:p>
            <a:pPr lvl="1"/>
            <a:r>
              <a:rPr lang="en-US" dirty="0" err="1" smtClean="0"/>
              <a:t>Programize</a:t>
            </a:r>
            <a:r>
              <a:rPr lang="en-US" dirty="0" smtClean="0"/>
              <a:t>, alive and kicking</a:t>
            </a:r>
          </a:p>
          <a:p>
            <a:r>
              <a:rPr lang="en-US" dirty="0" smtClean="0"/>
              <a:t>I have street-cred:</a:t>
            </a:r>
          </a:p>
          <a:p>
            <a:pPr lvl="1"/>
            <a:r>
              <a:rPr lang="en-US" dirty="0" smtClean="0"/>
              <a:t>I am in the advisory board of 3 startups</a:t>
            </a:r>
          </a:p>
          <a:p>
            <a:pPr lvl="1"/>
            <a:r>
              <a:rPr lang="en-US" dirty="0" smtClean="0"/>
              <a:t>I advise 1 </a:t>
            </a:r>
            <a:r>
              <a:rPr lang="en-US" dirty="0" smtClean="0"/>
              <a:t>entrepreneur every </a:t>
            </a:r>
            <a:r>
              <a:rPr lang="en-US" dirty="0" smtClean="0"/>
              <a:t>2-3 weeks</a:t>
            </a:r>
          </a:p>
          <a:p>
            <a:r>
              <a:rPr lang="en-US" dirty="0" smtClean="0"/>
              <a:t>I am the Director of Entrepreneurship at UCR</a:t>
            </a:r>
          </a:p>
          <a:p>
            <a:pPr marL="0" indent="0">
              <a:buNone/>
            </a:pP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5</a:t>
            </a:fld>
            <a:endParaRPr lang="en-US"/>
          </a:p>
        </p:txBody>
      </p:sp>
      <p:pic>
        <p:nvPicPr>
          <p:cNvPr id="6" name="Picture 5" descr="Screen Shot 2016-03-28 at 8.29.48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8017" y="1911707"/>
            <a:ext cx="783007" cy="699813"/>
          </a:xfrm>
          <a:prstGeom prst="rect">
            <a:avLst/>
          </a:prstGeom>
        </p:spPr>
      </p:pic>
      <p:pic>
        <p:nvPicPr>
          <p:cNvPr id="7" name="Picture 6"/>
          <p:cNvPicPr>
            <a:picLocks noChangeAspect="1"/>
          </p:cNvPicPr>
          <p:nvPr/>
        </p:nvPicPr>
        <p:blipFill>
          <a:blip r:embed="rId3"/>
          <a:stretch>
            <a:fillRect/>
          </a:stretch>
        </p:blipFill>
        <p:spPr>
          <a:xfrm>
            <a:off x="5578224" y="2837203"/>
            <a:ext cx="1625600" cy="330200"/>
          </a:xfrm>
          <a:prstGeom prst="rect">
            <a:avLst/>
          </a:prstGeom>
        </p:spPr>
      </p:pic>
    </p:spTree>
    <p:extLst>
      <p:ext uri="{BB962C8B-B14F-4D97-AF65-F5344CB8AC3E}">
        <p14:creationId xmlns:p14="http://schemas.microsoft.com/office/powerpoint/2010/main" val="763102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 expect from you</a:t>
            </a:r>
            <a:endParaRPr lang="en-US" dirty="0"/>
          </a:p>
        </p:txBody>
      </p:sp>
      <p:sp>
        <p:nvSpPr>
          <p:cNvPr id="3" name="Content Placeholder 2"/>
          <p:cNvSpPr>
            <a:spLocks noGrp="1"/>
          </p:cNvSpPr>
          <p:nvPr>
            <p:ph idx="1"/>
          </p:nvPr>
        </p:nvSpPr>
        <p:spPr/>
        <p:txBody>
          <a:bodyPr/>
          <a:lstStyle/>
          <a:p>
            <a:r>
              <a:rPr lang="en-US" dirty="0" smtClean="0"/>
              <a:t>Be </a:t>
            </a:r>
            <a:r>
              <a:rPr lang="en-US" dirty="0"/>
              <a:t>seriously interested</a:t>
            </a:r>
          </a:p>
          <a:p>
            <a:r>
              <a:rPr lang="en-US" dirty="0" smtClean="0"/>
              <a:t>Behave professionally</a:t>
            </a:r>
          </a:p>
          <a:p>
            <a:pPr lvl="1"/>
            <a:r>
              <a:rPr lang="en-US" dirty="0" smtClean="0"/>
              <a:t>Be communicative</a:t>
            </a:r>
          </a:p>
          <a:p>
            <a:pPr lvl="1"/>
            <a:r>
              <a:rPr lang="en-US" dirty="0" smtClean="0"/>
              <a:t>Be proactive</a:t>
            </a:r>
          </a:p>
          <a:p>
            <a:r>
              <a:rPr lang="en-US" dirty="0" smtClean="0"/>
              <a:t>Devote the time</a:t>
            </a:r>
          </a:p>
          <a:p>
            <a:pPr lvl="1"/>
            <a:r>
              <a:rPr lang="en-US" dirty="0" smtClean="0"/>
              <a:t>Act with urgency</a:t>
            </a:r>
          </a:p>
          <a:p>
            <a:r>
              <a:rPr lang="en-US" dirty="0" smtClean="0"/>
              <a:t>Show up for classes and participate</a:t>
            </a:r>
          </a:p>
        </p:txBody>
      </p:sp>
      <p:sp>
        <p:nvSpPr>
          <p:cNvPr id="4" name="Slide Number Placeholder 3"/>
          <p:cNvSpPr>
            <a:spLocks noGrp="1"/>
          </p:cNvSpPr>
          <p:nvPr>
            <p:ph type="sldNum" sz="quarter" idx="12"/>
          </p:nvPr>
        </p:nvSpPr>
        <p:spPr/>
        <p:txBody>
          <a:bodyPr/>
          <a:lstStyle/>
          <a:p>
            <a:fld id="{BA9B540C-44DA-4F69-89C9-7C84606640D3}" type="slidenum">
              <a:rPr lang="en-US" smtClean="0"/>
              <a:pPr/>
              <a:t>6</a:t>
            </a:fld>
            <a:endParaRPr lang="en-US"/>
          </a:p>
        </p:txBody>
      </p:sp>
    </p:spTree>
    <p:extLst>
      <p:ext uri="{BB962C8B-B14F-4D97-AF65-F5344CB8AC3E}">
        <p14:creationId xmlns:p14="http://schemas.microsoft.com/office/powerpoint/2010/main" val="2557356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a:t>
            </a:r>
            <a:endParaRPr lang="en-US" dirty="0"/>
          </a:p>
        </p:txBody>
      </p:sp>
      <p:sp>
        <p:nvSpPr>
          <p:cNvPr id="3" name="Content Placeholder 2"/>
          <p:cNvSpPr>
            <a:spLocks noGrp="1"/>
          </p:cNvSpPr>
          <p:nvPr>
            <p:ph idx="1"/>
          </p:nvPr>
        </p:nvSpPr>
        <p:spPr/>
        <p:txBody>
          <a:bodyPr/>
          <a:lstStyle/>
          <a:p>
            <a:r>
              <a:rPr lang="en-US" dirty="0" smtClean="0"/>
              <a:t>We will use </a:t>
            </a:r>
            <a:r>
              <a:rPr lang="en-US" dirty="0" err="1" smtClean="0"/>
              <a:t>iLearn</a:t>
            </a:r>
            <a:r>
              <a:rPr lang="en-US" dirty="0" smtClean="0"/>
              <a:t> </a:t>
            </a:r>
          </a:p>
          <a:p>
            <a:r>
              <a:rPr lang="en-US" dirty="0" smtClean="0"/>
              <a:t>You need to check your UCR emails</a:t>
            </a:r>
          </a:p>
          <a:p>
            <a:r>
              <a:rPr lang="en-US" dirty="0" smtClean="0"/>
              <a:t>I will treat you like adults</a:t>
            </a:r>
          </a:p>
          <a:p>
            <a:r>
              <a:rPr lang="en-US" dirty="0" smtClean="0"/>
              <a:t>Participation </a:t>
            </a:r>
            <a:r>
              <a:rPr lang="en-US" dirty="0" smtClean="0"/>
              <a:t>is required</a:t>
            </a: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7</a:t>
            </a:fld>
            <a:endParaRPr lang="en-US"/>
          </a:p>
        </p:txBody>
      </p:sp>
    </p:spTree>
    <p:extLst>
      <p:ext uri="{BB962C8B-B14F-4D97-AF65-F5344CB8AC3E}">
        <p14:creationId xmlns:p14="http://schemas.microsoft.com/office/powerpoint/2010/main" val="4127435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smtClean="0"/>
              <a:t>20% Assignments – partial progress report</a:t>
            </a:r>
          </a:p>
          <a:p>
            <a:r>
              <a:rPr lang="en-US" dirty="0" smtClean="0"/>
              <a:t>10% Reading</a:t>
            </a:r>
          </a:p>
          <a:p>
            <a:r>
              <a:rPr lang="en-US" dirty="0" smtClean="0"/>
              <a:t>15% Final presentation</a:t>
            </a:r>
          </a:p>
          <a:p>
            <a:r>
              <a:rPr lang="en-US" dirty="0" smtClean="0"/>
              <a:t>15% Final binder of project</a:t>
            </a:r>
          </a:p>
          <a:p>
            <a:r>
              <a:rPr lang="en-US" dirty="0" smtClean="0"/>
              <a:t>30% Working prototype</a:t>
            </a:r>
          </a:p>
          <a:p>
            <a:r>
              <a:rPr lang="en-US" dirty="0" smtClean="0"/>
              <a:t>10% Participation – attendance</a:t>
            </a:r>
          </a:p>
          <a:p>
            <a:r>
              <a:rPr lang="en-US" dirty="0" smtClean="0"/>
              <a:t>Modulated by your contribution to the team</a:t>
            </a: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8</a:t>
            </a:fld>
            <a:endParaRPr lang="en-US"/>
          </a:p>
        </p:txBody>
      </p:sp>
    </p:spTree>
    <p:extLst>
      <p:ext uri="{BB962C8B-B14F-4D97-AF65-F5344CB8AC3E}">
        <p14:creationId xmlns:p14="http://schemas.microsoft.com/office/powerpoint/2010/main" val="2819935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Forming groups and projects</a:t>
            </a:r>
            <a:endParaRPr lang="en-US" dirty="0"/>
          </a:p>
        </p:txBody>
      </p:sp>
      <p:sp>
        <p:nvSpPr>
          <p:cNvPr id="3" name="Content Placeholder 2"/>
          <p:cNvSpPr>
            <a:spLocks noGrp="1"/>
          </p:cNvSpPr>
          <p:nvPr>
            <p:ph idx="1"/>
          </p:nvPr>
        </p:nvSpPr>
        <p:spPr/>
        <p:txBody>
          <a:bodyPr/>
          <a:lstStyle/>
          <a:p>
            <a:r>
              <a:rPr lang="en-US" dirty="0" smtClean="0"/>
              <a:t>Send me one email per group</a:t>
            </a:r>
          </a:p>
          <a:p>
            <a:pPr lvl="1"/>
            <a:r>
              <a:rPr lang="en-US" dirty="0" smtClean="0"/>
              <a:t>Names and emails of all, quick description</a:t>
            </a:r>
          </a:p>
          <a:p>
            <a:pPr lvl="1"/>
            <a:r>
              <a:rPr lang="en-US" dirty="0" smtClean="0"/>
              <a:t>Description of project or ideas in consideration</a:t>
            </a:r>
          </a:p>
          <a:p>
            <a:r>
              <a:rPr lang="en-US" dirty="0" smtClean="0"/>
              <a:t>Send me an email if you trying to form a group</a:t>
            </a:r>
          </a:p>
          <a:p>
            <a:r>
              <a:rPr lang="en-US" dirty="0" smtClean="0"/>
              <a:t>I will need to ensure everybody is in a group</a:t>
            </a: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9</a:t>
            </a:fld>
            <a:endParaRPr lang="en-US"/>
          </a:p>
        </p:txBody>
      </p:sp>
    </p:spTree>
    <p:extLst>
      <p:ext uri="{BB962C8B-B14F-4D97-AF65-F5344CB8AC3E}">
        <p14:creationId xmlns:p14="http://schemas.microsoft.com/office/powerpoint/2010/main" val="833168329"/>
      </p:ext>
    </p:extLst>
  </p:cSld>
  <p:clrMapOvr>
    <a:masterClrMapping/>
  </p:clrMapOvr>
</p:sld>
</file>

<file path=ppt/theme/theme1.xml><?xml version="1.0" encoding="utf-8"?>
<a:theme xmlns:a="http://schemas.openxmlformats.org/drawingml/2006/main" name="UCR-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UCR-template1.potx</Template>
  <TotalTime>7175</TotalTime>
  <Words>1016</Words>
  <Application>Microsoft Macintosh PowerPoint</Application>
  <PresentationFormat>On-screen Show (4:3)</PresentationFormat>
  <Paragraphs>117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UCR-template1</vt:lpstr>
      <vt:lpstr>CS 175: Entrepreneurship in Computing</vt:lpstr>
      <vt:lpstr>Overview of the class</vt:lpstr>
      <vt:lpstr>Topics</vt:lpstr>
      <vt:lpstr>1. Am I qualified to teach this?</vt:lpstr>
      <vt:lpstr>2. Am I qualified to teach this? </vt:lpstr>
      <vt:lpstr>What I expect from you</vt:lpstr>
      <vt:lpstr>Logistics</vt:lpstr>
      <vt:lpstr>Evaluation</vt:lpstr>
      <vt:lpstr>Forming groups and projects</vt:lpstr>
      <vt:lpstr>Questions?</vt:lpstr>
      <vt:lpstr>Need to do asap</vt:lpstr>
      <vt:lpstr>Let’s use a real company as example</vt:lpstr>
      <vt:lpstr>Elevator pitch 1</vt:lpstr>
      <vt:lpstr>Elevator pitch 3</vt:lpstr>
      <vt:lpstr>Elevator pitch 2</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and Scalable Socware Detection in Online Social Networks </dc:title>
  <dc:creator>md sazzadur rahman</dc:creator>
  <cp:lastModifiedBy>Michalis Faloutsos</cp:lastModifiedBy>
  <cp:revision>783</cp:revision>
  <cp:lastPrinted>2018-01-08T23:47:36Z</cp:lastPrinted>
  <dcterms:created xsi:type="dcterms:W3CDTF">2012-08-02T05:52:14Z</dcterms:created>
  <dcterms:modified xsi:type="dcterms:W3CDTF">2018-01-08T23:50:13Z</dcterms:modified>
</cp:coreProperties>
</file>