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7" r:id="rId3"/>
    <p:sldId id="335" r:id="rId4"/>
    <p:sldId id="336" r:id="rId5"/>
    <p:sldId id="263" r:id="rId6"/>
    <p:sldId id="330" r:id="rId7"/>
    <p:sldId id="319" r:id="rId8"/>
    <p:sldId id="320" r:id="rId9"/>
    <p:sldId id="262" r:id="rId10"/>
    <p:sldId id="321" r:id="rId11"/>
    <p:sldId id="322" r:id="rId12"/>
    <p:sldId id="340" r:id="rId13"/>
    <p:sldId id="323" r:id="rId14"/>
    <p:sldId id="316" r:id="rId15"/>
    <p:sldId id="258" r:id="rId16"/>
    <p:sldId id="331" r:id="rId17"/>
    <p:sldId id="334" r:id="rId18"/>
    <p:sldId id="339" r:id="rId19"/>
    <p:sldId id="332" r:id="rId20"/>
    <p:sldId id="333" r:id="rId21"/>
    <p:sldId id="324" r:id="rId22"/>
    <p:sldId id="276" r:id="rId23"/>
    <p:sldId id="326" r:id="rId24"/>
    <p:sldId id="327" r:id="rId25"/>
    <p:sldId id="325" r:id="rId26"/>
    <p:sldId id="328" r:id="rId27"/>
    <p:sldId id="281" r:id="rId28"/>
    <p:sldId id="282" r:id="rId29"/>
    <p:sldId id="283" r:id="rId30"/>
    <p:sldId id="284" r:id="rId31"/>
    <p:sldId id="285" r:id="rId32"/>
    <p:sldId id="286" r:id="rId33"/>
    <p:sldId id="329" r:id="rId34"/>
    <p:sldId id="341" r:id="rId35"/>
    <p:sldId id="317" r:id="rId36"/>
    <p:sldId id="259" r:id="rId37"/>
    <p:sldId id="273" r:id="rId38"/>
    <p:sldId id="274" r:id="rId39"/>
    <p:sldId id="275" r:id="rId40"/>
    <p:sldId id="318" r:id="rId41"/>
    <p:sldId id="279" r:id="rId42"/>
    <p:sldId id="277" r:id="rId43"/>
    <p:sldId id="278" r:id="rId44"/>
    <p:sldId id="280" r:id="rId45"/>
  </p:sldIdLst>
  <p:sldSz cx="12192000" cy="6858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9" autoAdjust="0"/>
    <p:restoredTop sz="94613"/>
  </p:normalViewPr>
  <p:slideViewPr>
    <p:cSldViewPr snapToGrid="0" snapToObjects="1">
      <p:cViewPr varScale="1">
        <p:scale>
          <a:sx n="105" d="100"/>
          <a:sy n="105" d="100"/>
        </p:scale>
        <p:origin x="82" y="2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Vote now!
https://www.polleverywhere.com/multiple_choice_polls/wcq5En6fEYAQb5s8eCy9E?flow=Default&amp;onscreen=persist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BE50E-9DDA-4BF2-A295-CBDB6A2B412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a5e96d8b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a5e96d8b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6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5a5e96d8b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5a5e96d8b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7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a5e96d8b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a5e96d8b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87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a5e96d8b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a5e96d8b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97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5a5e96d8b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5a5e96d8b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82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5a5e96d8b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5a5e96d8b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45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5a5e96d8b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5a5e96d8b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02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5a5e96d8b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5a5e96d8b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15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On a single core processor would multithreading be beneficial? Multicore? why or why not?
https://www.polleverywhere.com/free_text_polls/2wlDw9lhLKTLceBE4scLw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ABB04-4D48-48DD-B569-6E8A33D27BE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C536D384-0A6C-43C6-9A0B-181BBA487207}" type="slidenum">
              <a:rPr lang="en-US" sz="1200">
                <a:latin typeface="Times New Roman" pitchFamily="18" charset="0"/>
              </a:rPr>
              <a:pPr>
                <a:defRPr/>
              </a:pPr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Insert von-neumann schematic here</a:t>
            </a:r>
          </a:p>
        </p:txBody>
      </p:sp>
    </p:spTree>
    <p:extLst>
      <p:ext uri="{BB962C8B-B14F-4D97-AF65-F5344CB8AC3E}">
        <p14:creationId xmlns:p14="http://schemas.microsoft.com/office/powerpoint/2010/main" val="87083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Morgan Kaufmann Publishers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1D8DD4-7F72-4F9B-967B-9BF500A096DE}" type="datetime3">
              <a:rPr lang="en-AU" altLang="en-US"/>
              <a:pPr/>
              <a:t>14 April, 2020</a:t>
            </a:fld>
            <a:endParaRPr lang="en-AU" altLang="en-US"/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Chapter 4 — The Processor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DF11C7E-05DE-47B1-9180-40D83DB3819B}" type="slidenum">
              <a:rPr lang="en-AU" altLang="en-US"/>
              <a:pPr/>
              <a:t>16</a:t>
            </a:fld>
            <a:endParaRPr lang="en-AU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4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Morgan Kaufmann Publishers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1D8DD4-7F72-4F9B-967B-9BF500A096DE}" type="datetime3">
              <a:rPr lang="en-AU" altLang="en-US"/>
              <a:pPr/>
              <a:t>14 April, 2020</a:t>
            </a:fld>
            <a:endParaRPr lang="en-AU" altLang="en-US"/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Chapter 4 — The Processor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DF11C7E-05DE-47B1-9180-40D83DB3819B}" type="slidenum">
              <a:rPr lang="en-AU" altLang="en-US"/>
              <a:pPr/>
              <a:t>17</a:t>
            </a:fld>
            <a:endParaRPr lang="en-AU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4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you wanted to speedup a serial program, would a processor with SMT help?
https://www.polleverywhere.com/free_text_polls/g4fNcjRUxWJIe7JmEBpq2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37C7B-D428-4075-87BA-2434423B777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C536D384-0A6C-43C6-9A0B-181BBA487207}" type="slidenum">
              <a:rPr lang="en-US" sz="1200">
                <a:latin typeface="Times New Roman" pitchFamily="18" charset="0"/>
              </a:rPr>
              <a:pPr>
                <a:defRPr/>
              </a:pPr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Insert von-neumann schematic here</a:t>
            </a:r>
          </a:p>
        </p:txBody>
      </p:sp>
    </p:spTree>
    <p:extLst>
      <p:ext uri="{BB962C8B-B14F-4D97-AF65-F5344CB8AC3E}">
        <p14:creationId xmlns:p14="http://schemas.microsoft.com/office/powerpoint/2010/main" val="73635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In a GPU which would spacial or temporal locality be more important? why?
https://www.polleverywhere.com/free_text_polls/Vm6VupaF2TLZ73rFravsx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63B2D-DF00-4F87-9BDF-4C9D02277AF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C536D384-0A6C-43C6-9A0B-181BBA487207}" type="slidenum">
              <a:rPr lang="en-US" sz="1200">
                <a:latin typeface="Times New Roman" pitchFamily="18" charset="0"/>
              </a:rPr>
              <a:pPr>
                <a:defRPr/>
              </a:pPr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Insert von-neumann schematic here</a:t>
            </a:r>
          </a:p>
        </p:txBody>
      </p:sp>
    </p:spTree>
    <p:extLst>
      <p:ext uri="{BB962C8B-B14F-4D97-AF65-F5344CB8AC3E}">
        <p14:creationId xmlns:p14="http://schemas.microsoft.com/office/powerpoint/2010/main" val="368985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8186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827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98386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607896"/>
            <a:ext cx="2628900" cy="45690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07896"/>
            <a:ext cx="7734300" cy="45690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1" y="386082"/>
            <a:ext cx="11084560" cy="6408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72" y="1079504"/>
            <a:ext cx="11054080" cy="5365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0944" marR="0" indent="-420944" algn="l" defTabSz="513226" rtl="0" eaLnBrk="1" fontAlgn="base" latinLnBrk="0" hangingPunct="1">
              <a:lnSpc>
                <a:spcPct val="90000"/>
              </a:lnSpc>
              <a:spcBef>
                <a:spcPts val="332"/>
              </a:spcBef>
              <a:spcAft>
                <a:spcPts val="332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667" dirty="0" smtClean="0"/>
            </a:lvl1pPr>
            <a:lvl2pPr marL="933601" marR="0" indent="-338636" algn="l" defTabSz="513226" rtl="0" eaLnBrk="1" fontAlgn="base" latinLnBrk="0" hangingPunct="1">
              <a:lnSpc>
                <a:spcPct val="90000"/>
              </a:lnSpc>
              <a:spcBef>
                <a:spcPts val="332"/>
              </a:spcBef>
              <a:spcAft>
                <a:spcPts val="332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075" dirty="0" smtClean="0"/>
            </a:lvl2pPr>
            <a:lvl3pPr marL="1192282" marR="0" indent="-301011" algn="l" defTabSz="513226" rtl="0" eaLnBrk="1" fontAlgn="base" latinLnBrk="0" hangingPunct="1">
              <a:lnSpc>
                <a:spcPct val="90000"/>
              </a:lnSpc>
              <a:spcBef>
                <a:spcPts val="332"/>
              </a:spcBef>
              <a:spcAft>
                <a:spcPts val="332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075" dirty="0" smtClean="0"/>
            </a:lvl3pPr>
          </a:lstStyle>
          <a:p>
            <a:pPr marL="420944" marR="0" lvl="0" indent="-420944" algn="l" defTabSz="513226" rtl="0" eaLnBrk="1" fontAlgn="base" latinLnBrk="0" hangingPunct="1">
              <a:lnSpc>
                <a:spcPct val="90000"/>
              </a:lnSpc>
              <a:spcBef>
                <a:spcPts val="332"/>
              </a:spcBef>
              <a:spcAft>
                <a:spcPts val="332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964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420944" marR="0" lvl="1" indent="-420944" algn="l" defTabSz="513226" rtl="0" eaLnBrk="1" fontAlgn="base" latinLnBrk="0" hangingPunct="1">
              <a:lnSpc>
                <a:spcPct val="90000"/>
              </a:lnSpc>
              <a:spcBef>
                <a:spcPts val="332"/>
              </a:spcBef>
              <a:spcAft>
                <a:spcPts val="332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964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20944" marR="0" lvl="2" indent="-420944" algn="l" defTabSz="513226" rtl="0" eaLnBrk="1" fontAlgn="base" latinLnBrk="0" hangingPunct="1">
              <a:lnSpc>
                <a:spcPct val="90000"/>
              </a:lnSpc>
              <a:spcBef>
                <a:spcPts val="332"/>
              </a:spcBef>
              <a:spcAft>
                <a:spcPts val="332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964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48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160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11176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733800"/>
            <a:ext cx="11176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84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1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122012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6091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1349"/>
            <a:ext cx="10515600" cy="3118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3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8757"/>
            <a:ext cx="10515600" cy="3857594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97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0793"/>
            <a:ext cx="5181600" cy="3892968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0793"/>
            <a:ext cx="5181600" cy="3892968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9550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431934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55844"/>
            <a:ext cx="5157787" cy="310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431932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55844"/>
            <a:ext cx="5183188" cy="310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732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827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87522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" y="-1"/>
            <a:ext cx="12201288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37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53077"/>
            <a:ext cx="10515600" cy="362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en2meet.com/?8957819-seuwX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Architecture Basics	</a:t>
            </a:r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Process vs Thread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C20C60-2326-4AA4-A2DE-51C11A40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5" y="2110435"/>
            <a:ext cx="6331858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Separating threads and processes makes it easier to support multithreaded applications</a:t>
            </a:r>
          </a:p>
          <a:p>
            <a:r>
              <a:rPr lang="en-US" dirty="0">
                <a:solidFill>
                  <a:schemeClr val="tx1"/>
                </a:solidFill>
              </a:rPr>
              <a:t>Concurrency (multithreading) can be very useful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Improving program structure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Handling concurrent events (e.g., Web requests)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Writing parallel programs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5A9BA0-C68E-42CF-B8FA-20E0B923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1961352"/>
            <a:ext cx="5409436" cy="43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Takeaway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C20C60-2326-4AA4-A2DE-51C11A40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5" y="2110435"/>
            <a:ext cx="11339286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thread is a single unit of execution</a:t>
            </a:r>
          </a:p>
          <a:p>
            <a:r>
              <a:rPr lang="en-US" dirty="0">
                <a:solidFill>
                  <a:schemeClr val="tx1"/>
                </a:solidFill>
              </a:rPr>
              <a:t>With its own control flow and data (i.e. Program Counter and Registers)</a:t>
            </a:r>
          </a:p>
          <a:p>
            <a:r>
              <a:rPr lang="en-US" dirty="0">
                <a:solidFill>
                  <a:schemeClr val="tx1"/>
                </a:solidFill>
              </a:rPr>
              <a:t>But shares the address space with the entire program (process)</a:t>
            </a:r>
          </a:p>
          <a:p>
            <a:r>
              <a:rPr lang="en-US" dirty="0">
                <a:solidFill>
                  <a:schemeClr val="tx1"/>
                </a:solidFill>
              </a:rPr>
              <a:t>This means that it can communicate and synchronize with other threads</a:t>
            </a:r>
          </a:p>
        </p:txBody>
      </p:sp>
    </p:spTree>
    <p:extLst>
      <p:ext uri="{BB962C8B-B14F-4D97-AF65-F5344CB8AC3E}">
        <p14:creationId xmlns:p14="http://schemas.microsoft.com/office/powerpoint/2010/main" val="222734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789C5-C484-42A3-9F07-2273C05973F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B18CFF-E163-45D9-9261-FDB5A266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down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522" y="1919735"/>
            <a:ext cx="4419993" cy="4323421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1AEB7C-0465-43C5-9C39-94198220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5" y="2110435"/>
            <a:ext cx="5664201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Strip away software thread abstraction</a:t>
            </a:r>
          </a:p>
          <a:p>
            <a:r>
              <a:rPr lang="en-US" dirty="0">
                <a:solidFill>
                  <a:schemeClr val="tx1"/>
                </a:solidFill>
              </a:rPr>
              <a:t>How are threads handled in hardware?</a:t>
            </a:r>
          </a:p>
        </p:txBody>
      </p:sp>
    </p:spTree>
    <p:extLst>
      <p:ext uri="{BB962C8B-B14F-4D97-AF65-F5344CB8AC3E}">
        <p14:creationId xmlns:p14="http://schemas.microsoft.com/office/powerpoint/2010/main" val="256482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53721" y="1169852"/>
            <a:ext cx="11084560" cy="64081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4"/>
                </a:solidFill>
              </a:rPr>
              <a:t>A Thread as a Von-Neumann Processor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589474" y="2209801"/>
            <a:ext cx="30480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 dirty="0">
                <a:solidFill>
                  <a:srgbClr val="76B900"/>
                </a:solidFill>
                <a:latin typeface="Trebuchet MS"/>
                <a:ea typeface=""/>
              </a:rPr>
              <a:t>Memory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6386274" y="3581401"/>
            <a:ext cx="345440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5268674" y="5638801"/>
            <a:ext cx="5588000" cy="1092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Control Unit</a:t>
            </a:r>
          </a:p>
          <a:p>
            <a:pPr algn="ctr"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  <a:p>
            <a:pPr algn="ctr"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0653474" y="2362201"/>
            <a:ext cx="1219200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I/O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6792674" y="4495807"/>
            <a:ext cx="1422400" cy="503238"/>
            <a:chOff x="528" y="2688"/>
            <a:chExt cx="672" cy="317"/>
          </a:xfrm>
        </p:grpSpPr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3" name="Line 20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6" name="Line 23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</p:grp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630" y="2688"/>
              <a:ext cx="43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defTabSz="1625519" eaLnBrk="1" hangingPunct="1">
                <a:defRPr/>
              </a:pPr>
              <a:r>
                <a:rPr lang="en-US" sz="2667" kern="0" dirty="0">
                  <a:solidFill>
                    <a:srgbClr val="76B900"/>
                  </a:solidFill>
                  <a:ea typeface=""/>
                </a:rPr>
                <a:t>ALU</a:t>
              </a:r>
            </a:p>
          </p:txBody>
        </p:sp>
      </p:grpSp>
      <p:grpSp>
        <p:nvGrpSpPr>
          <p:cNvPr id="77" name="Group 29"/>
          <p:cNvGrpSpPr>
            <a:grpSpLocks/>
          </p:cNvGrpSpPr>
          <p:nvPr/>
        </p:nvGrpSpPr>
        <p:grpSpPr bwMode="auto">
          <a:xfrm>
            <a:off x="8621474" y="4114802"/>
            <a:ext cx="914400" cy="990602"/>
            <a:chOff x="720" y="1632"/>
            <a:chExt cx="432" cy="624"/>
          </a:xfrm>
        </p:grpSpPr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720" y="1632"/>
              <a:ext cx="432" cy="6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625519">
                <a:defRPr/>
              </a:pPr>
              <a:endParaRPr lang="en-US" sz="1872" kern="0">
                <a:solidFill>
                  <a:srgbClr val="76B900"/>
                </a:solidFill>
                <a:latin typeface="Trebuchet MS"/>
                <a:ea typeface=""/>
              </a:endParaRP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720" y="1680"/>
              <a:ext cx="36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defTabSz="1625519" eaLnBrk="1" hangingPunct="1">
                <a:defRPr/>
              </a:pPr>
              <a:r>
                <a:rPr lang="en-US" sz="2667" kern="0" dirty="0" err="1">
                  <a:solidFill>
                    <a:srgbClr val="76B900"/>
                  </a:solidFill>
                  <a:ea typeface=""/>
                </a:rPr>
                <a:t>Reg</a:t>
              </a:r>
              <a:endParaRPr lang="en-US" sz="2667" kern="0" dirty="0">
                <a:solidFill>
                  <a:srgbClr val="76B900"/>
                </a:solidFill>
                <a:ea typeface=""/>
              </a:endParaRPr>
            </a:p>
            <a:p>
              <a:pPr defTabSz="1625519" eaLnBrk="1" hangingPunct="1">
                <a:defRPr/>
              </a:pPr>
              <a:r>
                <a:rPr lang="en-US" sz="2667" kern="0" dirty="0">
                  <a:solidFill>
                    <a:srgbClr val="76B900"/>
                  </a:solidFill>
                  <a:ea typeface=""/>
                </a:rPr>
                <a:t>File</a:t>
              </a:r>
            </a:p>
          </p:txBody>
        </p:sp>
      </p:grp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6183074" y="6172200"/>
            <a:ext cx="12192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PC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8824674" y="6172200"/>
            <a:ext cx="12192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IR</a:t>
            </a:r>
          </a:p>
        </p:txBody>
      </p:sp>
      <p:cxnSp>
        <p:nvCxnSpPr>
          <p:cNvPr id="82" name="AutoShape 35"/>
          <p:cNvCxnSpPr>
            <a:cxnSpLocks noChangeShapeType="1"/>
          </p:cNvCxnSpPr>
          <p:nvPr/>
        </p:nvCxnSpPr>
        <p:spPr bwMode="auto">
          <a:xfrm rot="-5400000">
            <a:off x="4976575" y="4025900"/>
            <a:ext cx="2514601" cy="7112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Line 37"/>
          <p:cNvSpPr>
            <a:spLocks noChangeShapeType="1"/>
          </p:cNvSpPr>
          <p:nvPr/>
        </p:nvSpPr>
        <p:spPr bwMode="auto">
          <a:xfrm flipV="1">
            <a:off x="8011874" y="5257802"/>
            <a:ext cx="0" cy="38100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 flipV="1">
            <a:off x="7402274" y="3276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8621474" y="3276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9637474" y="259080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9637474" y="289560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cxnSp>
        <p:nvCxnSpPr>
          <p:cNvPr id="88" name="AutoShape 44"/>
          <p:cNvCxnSpPr>
            <a:cxnSpLocks noChangeShapeType="1"/>
          </p:cNvCxnSpPr>
          <p:nvPr/>
        </p:nvCxnSpPr>
        <p:spPr bwMode="auto">
          <a:xfrm rot="-5400000">
            <a:off x="9421575" y="4406900"/>
            <a:ext cx="2057401" cy="4064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6705893" y="3582726"/>
            <a:ext cx="3050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76B900"/>
                </a:solidFill>
                <a:ea typeface=""/>
              </a:rPr>
              <a:t>Processing Unit</a:t>
            </a:r>
          </a:p>
        </p:txBody>
      </p:sp>
      <p:cxnSp>
        <p:nvCxnSpPr>
          <p:cNvPr id="90" name="AutoShape 35"/>
          <p:cNvCxnSpPr>
            <a:cxnSpLocks noChangeShapeType="1"/>
          </p:cNvCxnSpPr>
          <p:nvPr/>
        </p:nvCxnSpPr>
        <p:spPr bwMode="auto">
          <a:xfrm rot="5400000" flipH="1" flipV="1">
            <a:off x="4677634" y="3752887"/>
            <a:ext cx="2756361" cy="1015472"/>
          </a:xfrm>
          <a:prstGeom prst="bentConnector3">
            <a:avLst>
              <a:gd name="adj1" fmla="val 100737"/>
            </a:avLst>
          </a:prstGeom>
          <a:noFill/>
          <a:ln w="9525">
            <a:solidFill>
              <a:srgbClr val="000000"/>
            </a:solidFill>
            <a:prstDash val="solid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/>
          <p:cNvCxnSpPr/>
          <p:nvPr/>
        </p:nvCxnSpPr>
        <p:spPr>
          <a:xfrm>
            <a:off x="8316673" y="5225823"/>
            <a:ext cx="0" cy="41298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6FC1D18-7A20-4DF4-8D25-454FAB16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256"/>
            <a:ext cx="3937292" cy="38479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Von-Neumann Processor is an abstract diagram of a computer</a:t>
            </a:r>
          </a:p>
          <a:p>
            <a:r>
              <a:rPr lang="en-US" dirty="0">
                <a:solidFill>
                  <a:schemeClr val="tx1"/>
                </a:solidFill>
              </a:rPr>
              <a:t>Contains 4 units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Processing Unit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 Unit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I/O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7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897"/>
    </mc:Choice>
    <mc:Fallback xmlns="">
      <p:transition advTm="10889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750"/>
            <a:ext cx="10515600" cy="1325563"/>
          </a:xfrm>
        </p:spPr>
        <p:txBody>
          <a:bodyPr/>
          <a:lstStyle/>
          <a:p>
            <a:r>
              <a:rPr lang="en-US" dirty="0"/>
              <a:t>5-stage pipeline Processing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9" descr="f04-33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" y="1828800"/>
            <a:ext cx="11248571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8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7" descr="f04-4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090056"/>
            <a:ext cx="8853489" cy="447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2175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Multi-Cycle Pipeline Diagram</a:t>
            </a:r>
            <a:endParaRPr lang="en-AU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838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2175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Handling multiple threads</a:t>
            </a:r>
            <a:endParaRPr lang="en-AU" dirty="0">
              <a:ea typeface="+mj-ea"/>
              <a:cs typeface="+mj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3457E4-7333-4750-9777-FF6B39D8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7" b="6736"/>
          <a:stretch/>
        </p:blipFill>
        <p:spPr>
          <a:xfrm>
            <a:off x="4588841" y="1973942"/>
            <a:ext cx="7341901" cy="4724401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EE05FB4-45CA-4022-947C-E3B7846F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5" y="2110435"/>
            <a:ext cx="4640944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single compute unit can handle multiple threads</a:t>
            </a:r>
          </a:p>
          <a:p>
            <a:r>
              <a:rPr lang="en-US" dirty="0">
                <a:solidFill>
                  <a:schemeClr val="tx1"/>
                </a:solidFill>
              </a:rPr>
              <a:t>Scheduling policy tells which one will be executed next</a:t>
            </a:r>
          </a:p>
        </p:txBody>
      </p:sp>
    </p:spTree>
    <p:extLst>
      <p:ext uri="{BB962C8B-B14F-4D97-AF65-F5344CB8AC3E}">
        <p14:creationId xmlns:p14="http://schemas.microsoft.com/office/powerpoint/2010/main" val="399858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6A6D3-E1C5-474F-94DC-81C5338706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90303-2403-49CB-B452-8A0A5863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8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Takeaway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C20C60-2326-4AA4-A2DE-51C11A40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5" y="2110435"/>
            <a:ext cx="11339286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Execution Unit is pipelined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instructions can be inflight at the same time</a:t>
            </a:r>
          </a:p>
          <a:p>
            <a:r>
              <a:rPr lang="en-US" dirty="0">
                <a:solidFill>
                  <a:schemeClr val="tx1"/>
                </a:solidFill>
              </a:rPr>
              <a:t>Instructions are done in stages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Fetch, Decode, Execute, Memory, Writeback</a:t>
            </a:r>
          </a:p>
          <a:p>
            <a:r>
              <a:rPr lang="en-US" dirty="0">
                <a:solidFill>
                  <a:schemeClr val="tx1"/>
                </a:solidFill>
              </a:rPr>
              <a:t>When handling multiple threads need to determine when to schedule a thread for sending down the pipeline</a:t>
            </a:r>
          </a:p>
          <a:p>
            <a:r>
              <a:rPr lang="en-US" dirty="0">
                <a:solidFill>
                  <a:schemeClr val="tx1"/>
                </a:solidFill>
              </a:rPr>
              <a:t>CPUs are latency orientated, can execute a single thread very quickly </a:t>
            </a:r>
          </a:p>
        </p:txBody>
      </p:sp>
    </p:spTree>
    <p:extLst>
      <p:ext uri="{BB962C8B-B14F-4D97-AF65-F5344CB8AC3E}">
        <p14:creationId xmlns:p14="http://schemas.microsoft.com/office/powerpoint/2010/main" val="82262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4D034-6E9C-4518-96B8-8EA3E451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135D7-5E4E-4518-8ACF-A9A15240C6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53721" y="1169852"/>
            <a:ext cx="11084560" cy="64081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4"/>
                </a:solidFill>
              </a:rPr>
              <a:t>Von-Neumann Processor Memory Unit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589474" y="2209801"/>
            <a:ext cx="30480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 dirty="0">
                <a:solidFill>
                  <a:srgbClr val="76B900"/>
                </a:solidFill>
                <a:latin typeface="Trebuchet MS"/>
                <a:ea typeface=""/>
              </a:rPr>
              <a:t>Memory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6386274" y="3581401"/>
            <a:ext cx="345440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5268674" y="5638801"/>
            <a:ext cx="5588000" cy="1092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Control Unit</a:t>
            </a:r>
          </a:p>
          <a:p>
            <a:pPr algn="ctr"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  <a:p>
            <a:pPr algn="ctr"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0653474" y="2362201"/>
            <a:ext cx="1219200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I/O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6792674" y="4495807"/>
            <a:ext cx="1422400" cy="503238"/>
            <a:chOff x="528" y="2688"/>
            <a:chExt cx="672" cy="317"/>
          </a:xfrm>
        </p:grpSpPr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3" name="Line 20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6" name="Line 23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</p:grp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630" y="2688"/>
              <a:ext cx="43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defTabSz="1625519" eaLnBrk="1" hangingPunct="1">
                <a:defRPr/>
              </a:pPr>
              <a:r>
                <a:rPr lang="en-US" sz="2667" kern="0" dirty="0">
                  <a:solidFill>
                    <a:srgbClr val="76B900"/>
                  </a:solidFill>
                  <a:ea typeface=""/>
                </a:rPr>
                <a:t>ALU</a:t>
              </a:r>
            </a:p>
          </p:txBody>
        </p:sp>
      </p:grpSp>
      <p:grpSp>
        <p:nvGrpSpPr>
          <p:cNvPr id="77" name="Group 29"/>
          <p:cNvGrpSpPr>
            <a:grpSpLocks/>
          </p:cNvGrpSpPr>
          <p:nvPr/>
        </p:nvGrpSpPr>
        <p:grpSpPr bwMode="auto">
          <a:xfrm>
            <a:off x="8621474" y="4114802"/>
            <a:ext cx="914400" cy="990602"/>
            <a:chOff x="720" y="1632"/>
            <a:chExt cx="432" cy="624"/>
          </a:xfrm>
        </p:grpSpPr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720" y="1632"/>
              <a:ext cx="432" cy="6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625519">
                <a:defRPr/>
              </a:pPr>
              <a:endParaRPr lang="en-US" sz="1872" kern="0">
                <a:solidFill>
                  <a:srgbClr val="76B900"/>
                </a:solidFill>
                <a:latin typeface="Trebuchet MS"/>
                <a:ea typeface=""/>
              </a:endParaRP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720" y="1680"/>
              <a:ext cx="36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defTabSz="1625519" eaLnBrk="1" hangingPunct="1">
                <a:defRPr/>
              </a:pPr>
              <a:r>
                <a:rPr lang="en-US" sz="2667" kern="0" dirty="0" err="1">
                  <a:solidFill>
                    <a:srgbClr val="76B900"/>
                  </a:solidFill>
                  <a:ea typeface=""/>
                </a:rPr>
                <a:t>Reg</a:t>
              </a:r>
              <a:endParaRPr lang="en-US" sz="2667" kern="0" dirty="0">
                <a:solidFill>
                  <a:srgbClr val="76B900"/>
                </a:solidFill>
                <a:ea typeface=""/>
              </a:endParaRPr>
            </a:p>
            <a:p>
              <a:pPr defTabSz="1625519" eaLnBrk="1" hangingPunct="1">
                <a:defRPr/>
              </a:pPr>
              <a:r>
                <a:rPr lang="en-US" sz="2667" kern="0" dirty="0">
                  <a:solidFill>
                    <a:srgbClr val="76B900"/>
                  </a:solidFill>
                  <a:ea typeface=""/>
                </a:rPr>
                <a:t>File</a:t>
              </a:r>
            </a:p>
          </p:txBody>
        </p:sp>
      </p:grp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6183074" y="6172200"/>
            <a:ext cx="12192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PC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8824674" y="6172200"/>
            <a:ext cx="12192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IR</a:t>
            </a:r>
          </a:p>
        </p:txBody>
      </p:sp>
      <p:cxnSp>
        <p:nvCxnSpPr>
          <p:cNvPr id="82" name="AutoShape 35"/>
          <p:cNvCxnSpPr>
            <a:cxnSpLocks noChangeShapeType="1"/>
          </p:cNvCxnSpPr>
          <p:nvPr/>
        </p:nvCxnSpPr>
        <p:spPr bwMode="auto">
          <a:xfrm rot="-5400000">
            <a:off x="4976575" y="4025900"/>
            <a:ext cx="2514601" cy="7112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Line 37"/>
          <p:cNvSpPr>
            <a:spLocks noChangeShapeType="1"/>
          </p:cNvSpPr>
          <p:nvPr/>
        </p:nvSpPr>
        <p:spPr bwMode="auto">
          <a:xfrm flipV="1">
            <a:off x="8011874" y="5257802"/>
            <a:ext cx="0" cy="38100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 flipV="1">
            <a:off x="7402274" y="3276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8621474" y="3276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9637474" y="259080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9637474" y="289560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cxnSp>
        <p:nvCxnSpPr>
          <p:cNvPr id="88" name="AutoShape 44"/>
          <p:cNvCxnSpPr>
            <a:cxnSpLocks noChangeShapeType="1"/>
          </p:cNvCxnSpPr>
          <p:nvPr/>
        </p:nvCxnSpPr>
        <p:spPr bwMode="auto">
          <a:xfrm rot="-5400000">
            <a:off x="9421575" y="4406900"/>
            <a:ext cx="2057401" cy="4064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6705893" y="3582726"/>
            <a:ext cx="3050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76B900"/>
                </a:solidFill>
                <a:ea typeface=""/>
              </a:rPr>
              <a:t>Processing Unit</a:t>
            </a:r>
          </a:p>
        </p:txBody>
      </p:sp>
      <p:cxnSp>
        <p:nvCxnSpPr>
          <p:cNvPr id="90" name="AutoShape 35"/>
          <p:cNvCxnSpPr>
            <a:cxnSpLocks noChangeShapeType="1"/>
          </p:cNvCxnSpPr>
          <p:nvPr/>
        </p:nvCxnSpPr>
        <p:spPr bwMode="auto">
          <a:xfrm rot="5400000" flipH="1" flipV="1">
            <a:off x="4677634" y="3752887"/>
            <a:ext cx="2756361" cy="1015472"/>
          </a:xfrm>
          <a:prstGeom prst="bentConnector3">
            <a:avLst>
              <a:gd name="adj1" fmla="val 100737"/>
            </a:avLst>
          </a:prstGeom>
          <a:noFill/>
          <a:ln w="9525">
            <a:solidFill>
              <a:srgbClr val="000000"/>
            </a:solidFill>
            <a:prstDash val="solid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/>
          <p:cNvCxnSpPr/>
          <p:nvPr/>
        </p:nvCxnSpPr>
        <p:spPr>
          <a:xfrm>
            <a:off x="8316673" y="5225823"/>
            <a:ext cx="0" cy="41298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6FC1D18-7A20-4DF4-8D25-454FAB16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256"/>
            <a:ext cx="3937292" cy="38479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Von-Neumann Processor is an abstract diagram of a computer</a:t>
            </a:r>
          </a:p>
          <a:p>
            <a:r>
              <a:rPr lang="en-US" dirty="0">
                <a:solidFill>
                  <a:schemeClr val="tx1"/>
                </a:solidFill>
              </a:rPr>
              <a:t>Contains 4 units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Processing Unit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Control Unit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I/O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3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897"/>
    </mc:Choice>
    <mc:Fallback xmlns="">
      <p:transition advTm="1088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Unit Performance Gap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89353"/>
            <a:ext cx="10846904" cy="427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cxnSpLocks/>
          </p:cNvCxnSpPr>
          <p:nvPr/>
        </p:nvCxnSpPr>
        <p:spPr bwMode="auto">
          <a:xfrm>
            <a:off x="10832419" y="3429000"/>
            <a:ext cx="0" cy="19775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8854997" y="4175289"/>
            <a:ext cx="225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j-lt"/>
              </a:rPr>
              <a:t>The memory wall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C7407-C794-4DB7-892F-C4EF4756FBEB}"/>
              </a:ext>
            </a:extLst>
          </p:cNvPr>
          <p:cNvSpPr txBox="1"/>
          <p:nvPr/>
        </p:nvSpPr>
        <p:spPr>
          <a:xfrm>
            <a:off x="929467" y="2031005"/>
            <a:ext cx="1074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Performance Gap means the CPU is underutilized while it waits for data</a:t>
            </a:r>
          </a:p>
        </p:txBody>
      </p:sp>
    </p:spTree>
    <p:extLst>
      <p:ext uri="{BB962C8B-B14F-4D97-AF65-F5344CB8AC3E}">
        <p14:creationId xmlns:p14="http://schemas.microsoft.com/office/powerpoint/2010/main" val="209611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Memory Systems</a:t>
            </a:r>
          </a:p>
        </p:txBody>
      </p:sp>
      <p:sp>
        <p:nvSpPr>
          <p:cNvPr id="693251" name="AutoShape 3"/>
          <p:cNvSpPr>
            <a:spLocks noGrp="1" noChangeArrowheads="1"/>
          </p:cNvSpPr>
          <p:nvPr>
            <p:ph idx="1"/>
          </p:nvPr>
        </p:nvSpPr>
        <p:spPr>
          <a:xfrm>
            <a:off x="838200" y="2531349"/>
            <a:ext cx="7474758" cy="3118014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r>
              <a:rPr lang="en-US" altLang="ja-JP" sz="2000" dirty="0">
                <a:solidFill>
                  <a:schemeClr val="tx1"/>
                </a:solidFill>
                <a:ea typeface="MS PGothic" charset="0"/>
              </a:rPr>
              <a:t>How can we supply the CPU with enough data to keep it busy?</a:t>
            </a: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will focus on memory issues,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ea typeface="MS PGothic" charset="0"/>
              </a:rPr>
              <a:t>which are frequently bottlenecks that limit the performance of a system.</a:t>
            </a: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Ideal memory: large, fast and cheap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ea typeface="MS PGothic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8258629" y="2580349"/>
            <a:ext cx="3654762" cy="1765678"/>
            <a:chOff x="1968" y="3072"/>
            <a:chExt cx="2352" cy="970"/>
          </a:xfrm>
        </p:grpSpPr>
        <p:sp>
          <p:nvSpPr>
            <p:cNvPr id="693253" name="AutoShape 5"/>
            <p:cNvSpPr>
              <a:spLocks noChangeArrowheads="1"/>
            </p:cNvSpPr>
            <p:nvPr/>
          </p:nvSpPr>
          <p:spPr bwMode="auto">
            <a:xfrm flipV="1">
              <a:off x="2880" y="3168"/>
              <a:ext cx="624" cy="528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9 h 21600"/>
                <a:gd name="T4" fmla="*/ 9 w 21600"/>
                <a:gd name="T5" fmla="*/ 11 h 21600"/>
                <a:gd name="T6" fmla="*/ 18 w 21600"/>
                <a:gd name="T7" fmla="*/ 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88 w 21600"/>
                <a:gd name="T13" fmla="*/ 12477 h 21600"/>
                <a:gd name="T14" fmla="*/ 19212 w 21600"/>
                <a:gd name="T15" fmla="*/ 185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562" y="6872"/>
                  </a:lnTo>
                  <a:lnTo>
                    <a:pt x="8688" y="6872"/>
                  </a:lnTo>
                  <a:lnTo>
                    <a:pt x="8688" y="12479"/>
                  </a:lnTo>
                  <a:lnTo>
                    <a:pt x="4784" y="12479"/>
                  </a:lnTo>
                  <a:lnTo>
                    <a:pt x="4784" y="9425"/>
                  </a:lnTo>
                  <a:lnTo>
                    <a:pt x="0" y="15513"/>
                  </a:lnTo>
                  <a:lnTo>
                    <a:pt x="4784" y="21600"/>
                  </a:lnTo>
                  <a:lnTo>
                    <a:pt x="4784" y="18546"/>
                  </a:lnTo>
                  <a:lnTo>
                    <a:pt x="16816" y="18546"/>
                  </a:lnTo>
                  <a:lnTo>
                    <a:pt x="16816" y="21600"/>
                  </a:lnTo>
                  <a:lnTo>
                    <a:pt x="21600" y="15513"/>
                  </a:lnTo>
                  <a:lnTo>
                    <a:pt x="16816" y="9425"/>
                  </a:lnTo>
                  <a:lnTo>
                    <a:pt x="16816" y="12479"/>
                  </a:lnTo>
                  <a:lnTo>
                    <a:pt x="12912" y="12479"/>
                  </a:lnTo>
                  <a:lnTo>
                    <a:pt x="12912" y="6872"/>
                  </a:lnTo>
                  <a:lnTo>
                    <a:pt x="15038" y="687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3504" y="3072"/>
              <a:ext cx="793" cy="480"/>
              <a:chOff x="3504" y="3072"/>
              <a:chExt cx="793" cy="480"/>
            </a:xfrm>
          </p:grpSpPr>
          <p:sp>
            <p:nvSpPr>
              <p:cNvPr id="693255" name="AutoShape 7"/>
              <p:cNvSpPr>
                <a:spLocks noChangeArrowheads="1"/>
              </p:cNvSpPr>
              <p:nvPr/>
            </p:nvSpPr>
            <p:spPr bwMode="auto">
              <a:xfrm>
                <a:off x="3504" y="3072"/>
                <a:ext cx="793" cy="480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25400">
                <a:solidFill>
                  <a:srgbClr val="CCCCFF"/>
                </a:solidFill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693256" name="Text Box 8"/>
              <p:cNvSpPr txBox="1">
                <a:spLocks noChangeArrowheads="1"/>
              </p:cNvSpPr>
              <p:nvPr/>
            </p:nvSpPr>
            <p:spPr bwMode="auto">
              <a:xfrm>
                <a:off x="3574" y="3087"/>
                <a:ext cx="6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3333CC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82058" tIns="41029" rIns="82058" bIns="41029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0986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558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130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702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Trebuchet MS" charset="0"/>
                  </a:rPr>
                  <a:t>Memory</a:t>
                </a:r>
              </a:p>
            </p:txBody>
          </p:sp>
          <p:graphicFrame>
            <p:nvGraphicFramePr>
              <p:cNvPr id="3092" name="Object 9"/>
              <p:cNvGraphicFramePr>
                <a:graphicFrameLocks noChangeAspect="1"/>
              </p:cNvGraphicFramePr>
              <p:nvPr/>
            </p:nvGraphicFramePr>
            <p:xfrm>
              <a:off x="3751" y="3287"/>
              <a:ext cx="300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Bitmap Image" r:id="rId3" imgW="476316" imgH="343039" progId="Paint.Picture">
                      <p:embed/>
                    </p:oleObj>
                  </mc:Choice>
                  <mc:Fallback>
                    <p:oleObj name="Bitmap Image" r:id="rId3" imgW="476316" imgH="343039" progId="Paint.Picture">
                      <p:embed/>
                      <p:pic>
                        <p:nvPicPr>
                          <p:cNvPr id="3092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1" y="3287"/>
                            <a:ext cx="300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3333CC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79" name="Group 10"/>
            <p:cNvGrpSpPr>
              <a:grpSpLocks/>
            </p:cNvGrpSpPr>
            <p:nvPr/>
          </p:nvGrpSpPr>
          <p:grpSpPr bwMode="auto">
            <a:xfrm>
              <a:off x="1968" y="3072"/>
              <a:ext cx="864" cy="480"/>
              <a:chOff x="1968" y="3072"/>
              <a:chExt cx="864" cy="480"/>
            </a:xfrm>
          </p:grpSpPr>
          <p:sp>
            <p:nvSpPr>
              <p:cNvPr id="693259" name="AutoShape 11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864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25400">
                <a:solidFill>
                  <a:srgbClr val="DDDDDD"/>
                </a:solidFill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693260" name="Text Box 12"/>
              <p:cNvSpPr txBox="1">
                <a:spLocks noChangeArrowheads="1"/>
              </p:cNvSpPr>
              <p:nvPr/>
            </p:nvSpPr>
            <p:spPr bwMode="auto">
              <a:xfrm>
                <a:off x="2036" y="3094"/>
                <a:ext cx="71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3333CC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0986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558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130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702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Trebuchet MS" charset="0"/>
                  </a:rPr>
                  <a:t>Processor</a:t>
                </a:r>
              </a:p>
            </p:txBody>
          </p:sp>
          <p:graphicFrame>
            <p:nvGraphicFramePr>
              <p:cNvPr id="3089" name="Object 13"/>
              <p:cNvGraphicFramePr>
                <a:graphicFrameLocks noChangeAspect="1"/>
              </p:cNvGraphicFramePr>
              <p:nvPr/>
            </p:nvGraphicFramePr>
            <p:xfrm>
              <a:off x="2262" y="3287"/>
              <a:ext cx="276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name="Bitmap Image" r:id="rId5" imgW="438095" imgH="352474" progId="Paint.Picture">
                      <p:embed/>
                    </p:oleObj>
                  </mc:Choice>
                  <mc:Fallback>
                    <p:oleObj name="Bitmap Image" r:id="rId5" imgW="438095" imgH="352474" progId="Paint.Picture">
                      <p:embed/>
                      <p:pic>
                        <p:nvPicPr>
                          <p:cNvPr id="3089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2" y="3287"/>
                            <a:ext cx="276" cy="222"/>
                          </a:xfrm>
                          <a:prstGeom prst="rect">
                            <a:avLst/>
                          </a:prstGeom>
                          <a:solidFill>
                            <a:srgbClr val="DDDDDD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3333CC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80" name="Group 14"/>
            <p:cNvGrpSpPr>
              <a:grpSpLocks/>
            </p:cNvGrpSpPr>
            <p:nvPr/>
          </p:nvGrpSpPr>
          <p:grpSpPr bwMode="auto">
            <a:xfrm>
              <a:off x="1968" y="3706"/>
              <a:ext cx="2352" cy="336"/>
              <a:chOff x="1968" y="3706"/>
              <a:chExt cx="2352" cy="336"/>
            </a:xfrm>
          </p:grpSpPr>
          <p:sp>
            <p:nvSpPr>
              <p:cNvPr id="693263" name="AutoShape 15"/>
              <p:cNvSpPr>
                <a:spLocks noChangeArrowheads="1"/>
              </p:cNvSpPr>
              <p:nvPr/>
            </p:nvSpPr>
            <p:spPr bwMode="auto">
              <a:xfrm>
                <a:off x="1968" y="3706"/>
                <a:ext cx="2352" cy="336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 w="25400">
                <a:solidFill>
                  <a:srgbClr val="CCCCFF"/>
                </a:solidFill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693264" name="Text Box 16"/>
              <p:cNvSpPr txBox="1">
                <a:spLocks noChangeArrowheads="1"/>
              </p:cNvSpPr>
              <p:nvPr/>
            </p:nvSpPr>
            <p:spPr bwMode="auto">
              <a:xfrm>
                <a:off x="1985" y="3758"/>
                <a:ext cx="955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3333CC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2058" tIns="41029" rIns="82058" bIns="41029">
                <a:spAutoFit/>
              </a:bodyPr>
              <a:lstStyle>
                <a:lvl1pPr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095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0738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30313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41475" defTabSz="82073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0986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558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130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70275" defTabSz="8207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Trebuchet MS" charset="0"/>
                  </a:rPr>
                  <a:t>Input/Output</a:t>
                </a:r>
              </a:p>
            </p:txBody>
          </p:sp>
          <p:graphicFrame>
            <p:nvGraphicFramePr>
              <p:cNvPr id="3083" name="Object 17"/>
              <p:cNvGraphicFramePr>
                <a:graphicFrameLocks noChangeAspect="1"/>
              </p:cNvGraphicFramePr>
              <p:nvPr/>
            </p:nvGraphicFramePr>
            <p:xfrm>
              <a:off x="2992" y="3757"/>
              <a:ext cx="318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" name="Bitmap Image" r:id="rId7" imgW="504762" imgH="371527" progId="Paint.Picture">
                      <p:embed/>
                    </p:oleObj>
                  </mc:Choice>
                  <mc:Fallback>
                    <p:oleObj name="Bitmap Image" r:id="rId7" imgW="504762" imgH="371527" progId="Paint.Picture">
                      <p:embed/>
                      <p:pic>
                        <p:nvPicPr>
                          <p:cNvPr id="308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2" y="3757"/>
                            <a:ext cx="318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3333CC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8"/>
              <p:cNvGraphicFramePr>
                <a:graphicFrameLocks noChangeAspect="1"/>
              </p:cNvGraphicFramePr>
              <p:nvPr/>
            </p:nvGraphicFramePr>
            <p:xfrm>
              <a:off x="3984" y="3748"/>
              <a:ext cx="293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7" name="Bitmap Image" r:id="rId9" imgW="466543" imgH="400000" progId="Paint.Picture">
                      <p:embed/>
                    </p:oleObj>
                  </mc:Choice>
                  <mc:Fallback>
                    <p:oleObj name="Bitmap Image" r:id="rId9" imgW="466543" imgH="400000" progId="Paint.Picture">
                      <p:embed/>
                      <p:pic>
                        <p:nvPicPr>
                          <p:cNvPr id="3084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3748"/>
                            <a:ext cx="293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3333CC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5" name="Object 19"/>
              <p:cNvGraphicFramePr>
                <a:graphicFrameLocks noChangeAspect="1"/>
              </p:cNvGraphicFramePr>
              <p:nvPr/>
            </p:nvGraphicFramePr>
            <p:xfrm>
              <a:off x="3663" y="3769"/>
              <a:ext cx="288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8" name="Bitmap Image" r:id="rId11" imgW="457143" imgH="333333" progId="Paint.Picture">
                      <p:embed/>
                    </p:oleObj>
                  </mc:Choice>
                  <mc:Fallback>
                    <p:oleObj name="Bitmap Image" r:id="rId11" imgW="457143" imgH="333333" progId="Paint.Picture">
                      <p:embed/>
                      <p:pic>
                        <p:nvPicPr>
                          <p:cNvPr id="3085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3" y="3769"/>
                            <a:ext cx="288" cy="2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3333CC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20"/>
              <p:cNvGraphicFramePr>
                <a:graphicFrameLocks noChangeAspect="1"/>
              </p:cNvGraphicFramePr>
              <p:nvPr/>
            </p:nvGraphicFramePr>
            <p:xfrm>
              <a:off x="3334" y="3748"/>
              <a:ext cx="264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" name="Bitmap Image" r:id="rId13" imgW="419048" imgH="400000" progId="Paint.Picture">
                      <p:embed/>
                    </p:oleObj>
                  </mc:Choice>
                  <mc:Fallback>
                    <p:oleObj name="Bitmap Image" r:id="rId13" imgW="419048" imgH="400000" progId="Paint.Picture">
                      <p:embed/>
                      <p:pic>
                        <p:nvPicPr>
                          <p:cNvPr id="3086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4" y="3748"/>
                            <a:ext cx="264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25400">
                                <a:solidFill>
                                  <a:srgbClr val="3333CC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13827"/>
              </p:ext>
            </p:extLst>
          </p:nvPr>
        </p:nvGraphicFramePr>
        <p:xfrm>
          <a:off x="2241021" y="4661164"/>
          <a:ext cx="6903496" cy="1303336"/>
        </p:xfrm>
        <a:graphic>
          <a:graphicData uri="http://schemas.openxmlformats.org/drawingml/2006/table">
            <a:tbl>
              <a:tblPr/>
              <a:tblGrid>
                <a:gridCol w="132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3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834"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Storage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Speed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Cost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Capacity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Delay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Cost/GB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34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Static RAM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Fastest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Expensive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Smallest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0.5 – 2.5 ns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$1,000’s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34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Dynamic RAM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Slow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Cheap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Large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50 – 70 ns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$10’s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34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Hard disks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Slowest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Cheapest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Largest</a:t>
                      </a:r>
                    </a:p>
                  </a:txBody>
                  <a:tcPr marL="82058" marR="82058" marT="41015" marB="410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 – 20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ms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$0.1’s</a:t>
                      </a:r>
                    </a:p>
                  </a:txBody>
                  <a:tcPr marL="82058" marR="82058" marT="41029" marB="41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74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4543" y="1291773"/>
            <a:ext cx="7620000" cy="78837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  <a:cs typeface="+mj-cs"/>
              </a:rPr>
              <a:t>How to Create the Illusion of Big and Fast</a:t>
            </a:r>
          </a:p>
        </p:txBody>
      </p:sp>
      <p:sp>
        <p:nvSpPr>
          <p:cNvPr id="698371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543" y="2080150"/>
            <a:ext cx="11176000" cy="2438400"/>
          </a:xfrm>
        </p:spPr>
        <p:txBody>
          <a:bodyPr/>
          <a:lstStyle/>
          <a:p>
            <a:r>
              <a:rPr lang="en-US" sz="1800" dirty="0">
                <a:ea typeface="MS PGothic" charset="0"/>
              </a:rPr>
              <a:t>Memory hierarchy – put small and fast memories closer to CPU, large and slow memories further away</a:t>
            </a:r>
          </a:p>
        </p:txBody>
      </p:sp>
      <p:pic>
        <p:nvPicPr>
          <p:cNvPr id="698372" name="Picture 4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52914" y="2579916"/>
            <a:ext cx="6698571" cy="39794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86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Introducing caches</a:t>
            </a:r>
          </a:p>
        </p:txBody>
      </p:sp>
      <p:sp>
        <p:nvSpPr>
          <p:cNvPr id="699395" name="AutoShape 3"/>
          <p:cNvSpPr>
            <a:spLocks noGrp="1" noChangeArrowheads="1"/>
          </p:cNvSpPr>
          <p:nvPr>
            <p:ph idx="1"/>
          </p:nvPr>
        </p:nvSpPr>
        <p:spPr>
          <a:xfrm>
            <a:off x="602347" y="1614714"/>
            <a:ext cx="8169498" cy="5029200"/>
          </a:xfrm>
          <a:prstGeom prst="roundRect">
            <a:avLst>
              <a:gd name="adj" fmla="val 819"/>
            </a:avLst>
          </a:prstGeom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Introducing a cache – a small amount of fast, expensive memory.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The cache goes between the processor and the slower, dynamic main memory.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MS PGothic" charset="0"/>
              </a:rPr>
              <a:t>It keeps a copy of the most frequently used data from the main memory.</a:t>
            </a: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Memory access speed increases overall, because we’</a:t>
            </a:r>
            <a:r>
              <a:rPr lang="en-US" altLang="ja-JP" sz="2000" dirty="0">
                <a:solidFill>
                  <a:schemeClr val="tx1"/>
                </a:solidFill>
                <a:ea typeface="MS PGothic" charset="0"/>
              </a:rPr>
              <a:t>ve made the common case faster.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MS PGothic" charset="0"/>
              </a:rPr>
              <a:t>Reads and writes to the most frequently used addresses will be serviced by the cache.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MS PGothic" charset="0"/>
              </a:rPr>
              <a:t>We only need to access the slower main memory for less frequently used data. 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8916307" y="1504497"/>
            <a:ext cx="1600200" cy="3503613"/>
            <a:chOff x="3024" y="1632"/>
            <a:chExt cx="1008" cy="2208"/>
          </a:xfrm>
        </p:grpSpPr>
        <p:grpSp>
          <p:nvGrpSpPr>
            <p:cNvPr id="8198" name="Group 5"/>
            <p:cNvGrpSpPr>
              <a:grpSpLocks/>
            </p:cNvGrpSpPr>
            <p:nvPr/>
          </p:nvGrpSpPr>
          <p:grpSpPr bwMode="auto">
            <a:xfrm>
              <a:off x="3024" y="3453"/>
              <a:ext cx="1008" cy="387"/>
              <a:chOff x="3552" y="2829"/>
              <a:chExt cx="1008" cy="387"/>
            </a:xfrm>
          </p:grpSpPr>
          <p:sp>
            <p:nvSpPr>
              <p:cNvPr id="699398" name="Text Box 6"/>
              <p:cNvSpPr txBox="1">
                <a:spLocks noChangeArrowheads="1"/>
              </p:cNvSpPr>
              <p:nvPr/>
            </p:nvSpPr>
            <p:spPr bwMode="auto">
              <a:xfrm>
                <a:off x="3615" y="2829"/>
                <a:ext cx="882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>
                  <a:defRPr/>
                </a:pPr>
                <a:r>
                  <a:rPr lang="en-US" sz="1600">
                    <a:latin typeface="Trebuchet MS" charset="0"/>
                    <a:ea typeface="ＭＳ Ｐゴシック" charset="0"/>
                  </a:rPr>
                  <a:t>Lots of</a:t>
                </a:r>
              </a:p>
              <a:p>
                <a:pPr algn="ctr">
                  <a:defRPr/>
                </a:pPr>
                <a:r>
                  <a:rPr lang="en-US" sz="1600">
                    <a:latin typeface="Trebuchet MS" charset="0"/>
                    <a:ea typeface="ＭＳ Ｐゴシック" charset="0"/>
                  </a:rPr>
                  <a:t>dynamic RAM</a:t>
                </a:r>
              </a:p>
            </p:txBody>
          </p:sp>
          <p:sp>
            <p:nvSpPr>
              <p:cNvPr id="699399" name="Rectangle 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1008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3024" y="2541"/>
              <a:ext cx="1008" cy="387"/>
              <a:chOff x="2400" y="2781"/>
              <a:chExt cx="1008" cy="387"/>
            </a:xfrm>
          </p:grpSpPr>
          <p:sp>
            <p:nvSpPr>
              <p:cNvPr id="699401" name="Text Box 9"/>
              <p:cNvSpPr txBox="1">
                <a:spLocks noChangeArrowheads="1"/>
              </p:cNvSpPr>
              <p:nvPr/>
            </p:nvSpPr>
            <p:spPr bwMode="auto">
              <a:xfrm>
                <a:off x="2469" y="2781"/>
                <a:ext cx="87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Trebuchet MS" charset="0"/>
                    <a:ea typeface="ＭＳ Ｐゴシック" charset="0"/>
                  </a:rPr>
                  <a:t>A little static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Trebuchet MS" charset="0"/>
                    <a:ea typeface="ＭＳ Ｐゴシック" charset="0"/>
                  </a:rPr>
                  <a:t>RAM (</a:t>
                </a:r>
                <a:r>
                  <a:rPr lang="en-US" sz="1600" dirty="0">
                    <a:solidFill>
                      <a:srgbClr val="FF0033"/>
                    </a:solidFill>
                    <a:latin typeface="Trebuchet MS" charset="0"/>
                    <a:ea typeface="ＭＳ Ｐゴシック" charset="0"/>
                  </a:rPr>
                  <a:t>cache</a:t>
                </a:r>
                <a:r>
                  <a:rPr lang="en-US" sz="1600" dirty="0">
                    <a:latin typeface="Trebuchet MS" charset="0"/>
                    <a:ea typeface="ＭＳ Ｐゴシック" charset="0"/>
                  </a:rPr>
                  <a:t>)</a:t>
                </a:r>
              </a:p>
            </p:txBody>
          </p:sp>
          <p:sp>
            <p:nvSpPr>
              <p:cNvPr id="699402" name="Rectangle 10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1008" cy="38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8200" name="Group 11"/>
            <p:cNvGrpSpPr>
              <a:grpSpLocks/>
            </p:cNvGrpSpPr>
            <p:nvPr/>
          </p:nvGrpSpPr>
          <p:grpSpPr bwMode="auto">
            <a:xfrm>
              <a:off x="3024" y="1632"/>
              <a:ext cx="1008" cy="384"/>
              <a:chOff x="1344" y="2640"/>
              <a:chExt cx="1008" cy="384"/>
            </a:xfrm>
          </p:grpSpPr>
          <p:sp>
            <p:nvSpPr>
              <p:cNvPr id="699404" name="Text Box 12"/>
              <p:cNvSpPr txBox="1">
                <a:spLocks noChangeArrowheads="1"/>
              </p:cNvSpPr>
              <p:nvPr/>
            </p:nvSpPr>
            <p:spPr bwMode="auto">
              <a:xfrm>
                <a:off x="1670" y="2727"/>
                <a:ext cx="34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Trebuchet MS" charset="0"/>
                    <a:ea typeface="ＭＳ Ｐゴシック" charset="0"/>
                  </a:rPr>
                  <a:t>CPU</a:t>
                </a:r>
              </a:p>
            </p:txBody>
          </p:sp>
          <p:sp>
            <p:nvSpPr>
              <p:cNvPr id="699405" name="Rectangle 13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008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699406" name="Line 14"/>
            <p:cNvSpPr>
              <a:spLocks noChangeShapeType="1"/>
            </p:cNvSpPr>
            <p:nvPr/>
          </p:nvSpPr>
          <p:spPr bwMode="auto">
            <a:xfrm>
              <a:off x="3552" y="292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07" name="Line 15"/>
            <p:cNvSpPr>
              <a:spLocks noChangeShapeType="1"/>
            </p:cNvSpPr>
            <p:nvPr/>
          </p:nvSpPr>
          <p:spPr bwMode="auto">
            <a:xfrm>
              <a:off x="3552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35250"/>
              </p:ext>
            </p:extLst>
          </p:nvPr>
        </p:nvGraphicFramePr>
        <p:xfrm>
          <a:off x="9192533" y="5135109"/>
          <a:ext cx="1298575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3" imgW="2286000" imgH="2146300" progId="MS_ClipArt_Gallery.2">
                  <p:embed/>
                </p:oleObj>
              </mc:Choice>
              <mc:Fallback>
                <p:oleObj name="Clip" r:id="rId3" imgW="2286000" imgH="2146300" progId="MS_ClipArt_Gallery.2">
                  <p:embed/>
                  <p:pic>
                    <p:nvPicPr>
                      <p:cNvPr id="819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2533" y="5135109"/>
                        <a:ext cx="1298575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57" y="1101808"/>
            <a:ext cx="10515600" cy="1325563"/>
          </a:xfrm>
        </p:spPr>
        <p:txBody>
          <a:bodyPr/>
          <a:lstStyle/>
          <a:p>
            <a:r>
              <a:rPr lang="en-US" dirty="0"/>
              <a:t>Typical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0686"/>
            <a:ext cx="10515600" cy="21659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Principle of locality: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 program accesses a relatively small portion of the address space at a time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Two different types of locality: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Temporal locality: if an item is referenced, it will tend to be referenced again soon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Spatial locality: if an item is referenced, items whose addresses are close tend to be referenced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F8A4EF-CDB0-3142-B866-F3AD53A0F82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128" y="1802761"/>
            <a:ext cx="8059057" cy="32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044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The principle of locality</a:t>
            </a:r>
          </a:p>
        </p:txBody>
      </p:sp>
      <p:sp>
        <p:nvSpPr>
          <p:cNvPr id="700419" name="AutoShape 3"/>
          <p:cNvSpPr>
            <a:spLocks noGrp="1" noChangeArrowheads="1"/>
          </p:cNvSpPr>
          <p:nvPr>
            <p:ph idx="1"/>
          </p:nvPr>
        </p:nvSpPr>
        <p:spPr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Why does the hierarchy work?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Because most programs exhibit </a:t>
            </a:r>
            <a:r>
              <a:rPr lang="en-US" i="1" dirty="0">
                <a:solidFill>
                  <a:schemeClr val="accent1"/>
                </a:solidFill>
                <a:ea typeface="+mn-ea"/>
                <a:cs typeface="+mn-cs"/>
              </a:rPr>
              <a:t>locality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, which the cache can take advantage of.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The principle of 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temporal locality </a:t>
            </a:r>
            <a:r>
              <a:rPr lang="en-US" dirty="0">
                <a:solidFill>
                  <a:schemeClr val="tx1"/>
                </a:solidFill>
                <a:ea typeface="+mn-ea"/>
              </a:rPr>
              <a:t>says that if a program accesses one memory address, there is a good chance that it will access the same address again.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The principle of 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spatial locality </a:t>
            </a:r>
            <a:r>
              <a:rPr lang="en-US" dirty="0">
                <a:solidFill>
                  <a:schemeClr val="tx1"/>
                </a:solidFill>
                <a:ea typeface="+mn-ea"/>
              </a:rPr>
              <a:t>says that if a program accesses one memory address, there is a good chance that it will also access other nearby addresses.</a:t>
            </a:r>
          </a:p>
        </p:txBody>
      </p:sp>
    </p:spTree>
    <p:extLst>
      <p:ext uri="{BB962C8B-B14F-4D97-AF65-F5344CB8AC3E}">
        <p14:creationId xmlns:p14="http://schemas.microsoft.com/office/powerpoint/2010/main" val="7956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302055"/>
            <a:ext cx="8667750" cy="80742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  <a:cs typeface="+mj-cs"/>
              </a:rPr>
              <a:t>How caches take advantage of locality</a:t>
            </a:r>
          </a:p>
        </p:txBody>
      </p:sp>
      <p:sp>
        <p:nvSpPr>
          <p:cNvPr id="705539" name="AutoShape 3"/>
          <p:cNvSpPr>
            <a:spLocks noGrp="1" noChangeArrowheads="1"/>
          </p:cNvSpPr>
          <p:nvPr>
            <p:ph idx="1"/>
          </p:nvPr>
        </p:nvSpPr>
        <p:spPr>
          <a:xfrm>
            <a:off x="384289" y="2046513"/>
            <a:ext cx="9050211" cy="43252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First time the processor reads from an address in main memory, a copy of that data is also stored in the cache.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ea typeface="MS PGothic" charset="0"/>
              </a:rPr>
              <a:t>The next time that same address is read, we can use the copy of the data in the cache </a:t>
            </a:r>
            <a:r>
              <a:rPr lang="en-US" sz="1800" i="1" dirty="0">
                <a:solidFill>
                  <a:schemeClr val="tx1"/>
                </a:solidFill>
                <a:ea typeface="MS PGothic" charset="0"/>
              </a:rPr>
              <a:t>instead</a:t>
            </a: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 of accessing the slower dynamic memory.</a:t>
            </a:r>
          </a:p>
          <a:p>
            <a:pPr lvl="1"/>
            <a:endParaRPr lang="en-US" sz="1800" dirty="0">
              <a:solidFill>
                <a:schemeClr val="tx1"/>
              </a:solidFill>
              <a:ea typeface="MS PGothic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ea typeface="MS PGothic" charset="0"/>
              </a:rPr>
              <a:t>So the first read is a little slower than before since it goes through both main memory and the cache, but subsequent reads are much faster.</a:t>
            </a:r>
          </a:p>
          <a:p>
            <a:pPr lvl="1"/>
            <a:endParaRPr lang="en-US" sz="1800" dirty="0">
              <a:solidFill>
                <a:schemeClr val="tx1"/>
              </a:solidFill>
              <a:ea typeface="MS PGothic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This takes advantage </a:t>
            </a:r>
            <a:r>
              <a:rPr lang="en-US" sz="2000" dirty="0">
                <a:solidFill>
                  <a:schemeClr val="accent2"/>
                </a:solidFill>
                <a:ea typeface="MS PGothic" charset="0"/>
              </a:rPr>
              <a:t>of temporal locality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—commonly accessed data is stored in the faster cache memory.</a:t>
            </a:r>
          </a:p>
          <a:p>
            <a:endParaRPr lang="en-US" sz="2000" dirty="0">
              <a:solidFill>
                <a:schemeClr val="tx1"/>
              </a:solidFill>
              <a:ea typeface="MS PGothic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By storing a block (multiple words) we also take advantage of </a:t>
            </a:r>
            <a:r>
              <a:rPr lang="en-US" sz="2000" dirty="0">
                <a:solidFill>
                  <a:schemeClr val="accent2"/>
                </a:solidFill>
                <a:ea typeface="MS PGothic" charset="0"/>
              </a:rPr>
              <a:t>spatial locality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868809" y="1795235"/>
            <a:ext cx="1600200" cy="4486502"/>
            <a:chOff x="3024" y="1632"/>
            <a:chExt cx="1008" cy="2208"/>
          </a:xfrm>
        </p:grpSpPr>
        <p:grpSp>
          <p:nvGrpSpPr>
            <p:cNvPr id="14342" name="Group 5"/>
            <p:cNvGrpSpPr>
              <a:grpSpLocks/>
            </p:cNvGrpSpPr>
            <p:nvPr/>
          </p:nvGrpSpPr>
          <p:grpSpPr bwMode="auto">
            <a:xfrm>
              <a:off x="3024" y="3453"/>
              <a:ext cx="1008" cy="387"/>
              <a:chOff x="3552" y="2829"/>
              <a:chExt cx="1008" cy="387"/>
            </a:xfrm>
          </p:grpSpPr>
          <p:sp>
            <p:nvSpPr>
              <p:cNvPr id="705542" name="Text Box 6"/>
              <p:cNvSpPr txBox="1">
                <a:spLocks noChangeArrowheads="1"/>
              </p:cNvSpPr>
              <p:nvPr/>
            </p:nvSpPr>
            <p:spPr bwMode="auto">
              <a:xfrm>
                <a:off x="3615" y="2829"/>
                <a:ext cx="88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>
                  <a:defRPr/>
                </a:pPr>
                <a:r>
                  <a:rPr lang="en-US" sz="1600">
                    <a:latin typeface="Trebuchet MS" charset="0"/>
                    <a:ea typeface="ＭＳ Ｐゴシック" charset="0"/>
                  </a:rPr>
                  <a:t>Lots of</a:t>
                </a:r>
              </a:p>
              <a:p>
                <a:pPr algn="ctr">
                  <a:defRPr/>
                </a:pPr>
                <a:r>
                  <a:rPr lang="en-US" sz="1600">
                    <a:latin typeface="Trebuchet MS" charset="0"/>
                    <a:ea typeface="ＭＳ Ｐゴシック" charset="0"/>
                  </a:rPr>
                  <a:t>dynamic RAM</a:t>
                </a:r>
              </a:p>
            </p:txBody>
          </p:sp>
          <p:sp>
            <p:nvSpPr>
              <p:cNvPr id="705543" name="Rectangle 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1008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4343" name="Group 8"/>
            <p:cNvGrpSpPr>
              <a:grpSpLocks/>
            </p:cNvGrpSpPr>
            <p:nvPr/>
          </p:nvGrpSpPr>
          <p:grpSpPr bwMode="auto">
            <a:xfrm>
              <a:off x="3024" y="2541"/>
              <a:ext cx="1008" cy="387"/>
              <a:chOff x="2400" y="2781"/>
              <a:chExt cx="1008" cy="387"/>
            </a:xfrm>
          </p:grpSpPr>
          <p:sp>
            <p:nvSpPr>
              <p:cNvPr id="705545" name="Text Box 9"/>
              <p:cNvSpPr txBox="1">
                <a:spLocks noChangeArrowheads="1"/>
              </p:cNvSpPr>
              <p:nvPr/>
            </p:nvSpPr>
            <p:spPr bwMode="auto">
              <a:xfrm>
                <a:off x="2469" y="2781"/>
                <a:ext cx="872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 algn="ctr">
                  <a:defRPr/>
                </a:pPr>
                <a:r>
                  <a:rPr lang="en-US" sz="1600" dirty="0">
                    <a:latin typeface="Trebuchet MS" charset="0"/>
                    <a:ea typeface="ＭＳ Ｐゴシック" charset="0"/>
                  </a:rPr>
                  <a:t>A little static</a:t>
                </a:r>
              </a:p>
              <a:p>
                <a:pPr algn="ctr">
                  <a:defRPr/>
                </a:pPr>
                <a:r>
                  <a:rPr lang="en-US" sz="1600" dirty="0">
                    <a:latin typeface="Trebuchet MS" charset="0"/>
                    <a:ea typeface="ＭＳ Ｐゴシック" charset="0"/>
                  </a:rPr>
                  <a:t>RAM (</a:t>
                </a:r>
                <a:r>
                  <a:rPr lang="en-US" sz="1600" dirty="0">
                    <a:solidFill>
                      <a:srgbClr val="FF0033"/>
                    </a:solidFill>
                    <a:latin typeface="Trebuchet MS" charset="0"/>
                    <a:ea typeface="ＭＳ Ｐゴシック" charset="0"/>
                  </a:rPr>
                  <a:t>cache</a:t>
                </a:r>
                <a:r>
                  <a:rPr lang="en-US" sz="1600" dirty="0">
                    <a:latin typeface="Trebuchet MS" charset="0"/>
                    <a:ea typeface="ＭＳ Ｐゴシック" charset="0"/>
                  </a:rPr>
                  <a:t>)</a:t>
                </a:r>
              </a:p>
            </p:txBody>
          </p:sp>
          <p:sp>
            <p:nvSpPr>
              <p:cNvPr id="705546" name="Rectangle 10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1008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4344" name="Group 11"/>
            <p:cNvGrpSpPr>
              <a:grpSpLocks/>
            </p:cNvGrpSpPr>
            <p:nvPr/>
          </p:nvGrpSpPr>
          <p:grpSpPr bwMode="auto">
            <a:xfrm>
              <a:off x="3024" y="1632"/>
              <a:ext cx="1008" cy="384"/>
              <a:chOff x="1344" y="2640"/>
              <a:chExt cx="1008" cy="384"/>
            </a:xfrm>
          </p:grpSpPr>
          <p:sp>
            <p:nvSpPr>
              <p:cNvPr id="705548" name="Text Box 12"/>
              <p:cNvSpPr txBox="1">
                <a:spLocks noChangeArrowheads="1"/>
              </p:cNvSpPr>
              <p:nvPr/>
            </p:nvSpPr>
            <p:spPr bwMode="auto">
              <a:xfrm>
                <a:off x="1670" y="2727"/>
                <a:ext cx="34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1429" tIns="45714" rIns="91429" bIns="45714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Trebuchet MS" charset="0"/>
                    <a:ea typeface="ＭＳ Ｐゴシック" charset="0"/>
                  </a:rPr>
                  <a:t>CPU</a:t>
                </a:r>
              </a:p>
            </p:txBody>
          </p:sp>
          <p:sp>
            <p:nvSpPr>
              <p:cNvPr id="705549" name="Rectangle 13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008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705550" name="Line 14"/>
            <p:cNvSpPr>
              <a:spLocks noChangeShapeType="1"/>
            </p:cNvSpPr>
            <p:nvPr/>
          </p:nvSpPr>
          <p:spPr bwMode="auto">
            <a:xfrm>
              <a:off x="3552" y="2928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51" name="Line 15"/>
            <p:cNvSpPr>
              <a:spLocks noChangeShapeType="1"/>
            </p:cNvSpPr>
            <p:nvPr/>
          </p:nvSpPr>
          <p:spPr bwMode="auto">
            <a:xfrm>
              <a:off x="3552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6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ea typeface="+mj-ea"/>
                <a:cs typeface="+mj-cs"/>
              </a:rPr>
              <a:t>Temporal locality in </a:t>
            </a:r>
            <a:r>
              <a:rPr lang="en-US" sz="3600" i="1" dirty="0">
                <a:ea typeface="+mj-ea"/>
                <a:cs typeface="+mj-cs"/>
              </a:rPr>
              <a:t>instructions</a:t>
            </a:r>
          </a:p>
        </p:txBody>
      </p:sp>
      <p:sp>
        <p:nvSpPr>
          <p:cNvPr id="701442" name="AutoShape 2"/>
          <p:cNvSpPr>
            <a:spLocks noGrp="1" noChangeArrowheads="1"/>
          </p:cNvSpPr>
          <p:nvPr>
            <p:ph idx="1"/>
          </p:nvPr>
        </p:nvSpPr>
        <p:spPr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  <a:cs typeface="+mn-cs"/>
              </a:rPr>
              <a:t>Loops are excellent examples of temporal locality in programs.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The loop body will be executed many times.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The computer will need to access those same few locations of the instruction memory repeatedly.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  <a:cs typeface="+mn-cs"/>
              </a:rPr>
              <a:t>For example: 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Each instruction will be fetched over and over again, once on every loop iteration.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113089" y="4760913"/>
            <a:ext cx="4116387" cy="1550988"/>
            <a:chOff x="1001" y="3370"/>
            <a:chExt cx="2593" cy="977"/>
          </a:xfrm>
        </p:grpSpPr>
        <p:sp>
          <p:nvSpPr>
            <p:cNvPr id="701445" name="Rectangle 5"/>
            <p:cNvSpPr>
              <a:spLocks noChangeArrowheads="1"/>
            </p:cNvSpPr>
            <p:nvPr/>
          </p:nvSpPr>
          <p:spPr bwMode="auto">
            <a:xfrm>
              <a:off x="1001" y="3370"/>
              <a:ext cx="2593" cy="9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01446" name="Text Box 6"/>
            <p:cNvSpPr txBox="1">
              <a:spLocks noChangeArrowheads="1"/>
            </p:cNvSpPr>
            <p:nvPr/>
          </p:nvSpPr>
          <p:spPr bwMode="auto">
            <a:xfrm>
              <a:off x="1241" y="3457"/>
              <a:ext cx="207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95338" algn="l"/>
                  <a:tab pos="14922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Lucida Console" charset="0"/>
                </a:rPr>
                <a:t>Loop:	</a:t>
              </a:r>
              <a:r>
                <a:rPr lang="en-US" sz="1600" dirty="0" err="1">
                  <a:latin typeface="Lucida Console" charset="0"/>
                </a:rPr>
                <a:t>lw</a:t>
              </a:r>
              <a:r>
                <a:rPr lang="en-US" sz="1600" dirty="0">
                  <a:latin typeface="Lucida Console" charset="0"/>
                </a:rPr>
                <a:t>	$t0, 0($s1)</a:t>
              </a:r>
            </a:p>
            <a:p>
              <a:pPr>
                <a:defRPr/>
              </a:pPr>
              <a:r>
                <a:rPr lang="en-US" sz="1600" dirty="0">
                  <a:latin typeface="Lucida Console" charset="0"/>
                </a:rPr>
                <a:t>	add	$t0, $t0, $s2</a:t>
              </a:r>
            </a:p>
            <a:p>
              <a:pPr>
                <a:defRPr/>
              </a:pPr>
              <a:r>
                <a:rPr lang="en-US" sz="1600" dirty="0">
                  <a:latin typeface="Lucida Console" charset="0"/>
                </a:rPr>
                <a:t>	</a:t>
              </a:r>
              <a:r>
                <a:rPr lang="en-US" sz="1600" dirty="0" err="1">
                  <a:latin typeface="Lucida Console" charset="0"/>
                </a:rPr>
                <a:t>sw</a:t>
              </a:r>
              <a:r>
                <a:rPr lang="en-US" sz="1600" dirty="0">
                  <a:latin typeface="Lucida Console" charset="0"/>
                </a:rPr>
                <a:t>	$t0, 0($s1)</a:t>
              </a:r>
            </a:p>
            <a:p>
              <a:pPr>
                <a:defRPr/>
              </a:pPr>
              <a:r>
                <a:rPr lang="en-US" sz="1600" dirty="0">
                  <a:latin typeface="Lucida Console" charset="0"/>
                </a:rPr>
                <a:t>	</a:t>
              </a:r>
              <a:r>
                <a:rPr lang="en-US" sz="1600" dirty="0" err="1">
                  <a:latin typeface="Lucida Console" charset="0"/>
                </a:rPr>
                <a:t>addi</a:t>
              </a:r>
              <a:r>
                <a:rPr lang="en-US" sz="1600" dirty="0">
                  <a:latin typeface="Lucida Console" charset="0"/>
                </a:rPr>
                <a:t>	$s1, $s1, -4</a:t>
              </a:r>
            </a:p>
            <a:p>
              <a:pPr>
                <a:defRPr/>
              </a:pPr>
              <a:r>
                <a:rPr lang="en-US" sz="1600" dirty="0">
                  <a:latin typeface="Lucida Console" charset="0"/>
                </a:rPr>
                <a:t>	</a:t>
              </a:r>
              <a:r>
                <a:rPr lang="en-US" sz="1600" dirty="0" err="1">
                  <a:latin typeface="Lucida Console" charset="0"/>
                </a:rPr>
                <a:t>bne</a:t>
              </a:r>
              <a:r>
                <a:rPr lang="en-US" sz="1600" dirty="0">
                  <a:latin typeface="Lucida Console" charset="0"/>
                </a:rPr>
                <a:t>	$s1, $0, 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60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Temporal locality in </a:t>
            </a:r>
            <a:r>
              <a:rPr lang="en-US" i="1">
                <a:ea typeface="+mj-ea"/>
                <a:cs typeface="+mj-cs"/>
              </a:rPr>
              <a:t>data</a:t>
            </a:r>
          </a:p>
        </p:txBody>
      </p:sp>
      <p:sp>
        <p:nvSpPr>
          <p:cNvPr id="702466" name="AutoShape 2"/>
          <p:cNvSpPr>
            <a:spLocks noGrp="1" noChangeArrowheads="1"/>
          </p:cNvSpPr>
          <p:nvPr>
            <p:ph idx="1"/>
          </p:nvPr>
        </p:nvSpPr>
        <p:spPr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Programs often access the same variables over and over, especially within loops. Below, </a:t>
            </a:r>
            <a: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  <a:t>sum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 and </a:t>
            </a:r>
            <a:r>
              <a:rPr lang="en-US" sz="2400" dirty="0" err="1">
                <a:solidFill>
                  <a:srgbClr val="7030A0"/>
                </a:solidFill>
                <a:ea typeface="+mn-ea"/>
                <a:cs typeface="+mn-cs"/>
              </a:rPr>
              <a:t>i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 are repeatedly read and written.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Commonly-accessed variables can sometimes be kept in registers, but this is not always possible.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There are a limited number of registers.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There are situations where the data must be kept in memory, as is the case with shared or dynamically-allocated memory.</a:t>
            </a:r>
          </a:p>
        </p:txBody>
      </p:sp>
      <p:sp>
        <p:nvSpPr>
          <p:cNvPr id="702467" name="Rectangle 3"/>
          <p:cNvSpPr>
            <a:spLocks noChangeArrowheads="1"/>
          </p:cNvSpPr>
          <p:nvPr/>
        </p:nvSpPr>
        <p:spPr bwMode="auto">
          <a:xfrm>
            <a:off x="3785281" y="5243758"/>
            <a:ext cx="3732212" cy="9906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4088494" y="5305671"/>
            <a:ext cx="3270425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3333FF"/>
                </a:solidFill>
                <a:latin typeface="Lucida Console" charset="0"/>
              </a:rPr>
              <a:t>sum</a:t>
            </a:r>
            <a:r>
              <a:rPr lang="en-US" sz="1600" dirty="0">
                <a:latin typeface="Lucida Console" charset="0"/>
              </a:rPr>
              <a:t> = 0;</a:t>
            </a:r>
          </a:p>
          <a:p>
            <a:pPr>
              <a:defRPr/>
            </a:pPr>
            <a:r>
              <a:rPr lang="en-US" sz="1600" dirty="0">
                <a:latin typeface="Lucida Console" charset="0"/>
              </a:rPr>
              <a:t>for (</a:t>
            </a:r>
            <a:r>
              <a:rPr lang="en-US" sz="1600" dirty="0" err="1">
                <a:solidFill>
                  <a:srgbClr val="FF33CC"/>
                </a:solidFill>
                <a:latin typeface="Lucida Console" charset="0"/>
              </a:rPr>
              <a:t>i</a:t>
            </a:r>
            <a:r>
              <a:rPr lang="en-US" sz="1600" dirty="0">
                <a:latin typeface="Lucida Console" charset="0"/>
              </a:rPr>
              <a:t> = 0; </a:t>
            </a:r>
            <a:r>
              <a:rPr lang="en-US" sz="1600" dirty="0" err="1">
                <a:solidFill>
                  <a:srgbClr val="FF33CC"/>
                </a:solidFill>
                <a:latin typeface="Lucida Console" charset="0"/>
              </a:rPr>
              <a:t>i</a:t>
            </a:r>
            <a:r>
              <a:rPr lang="en-US" sz="1600" dirty="0">
                <a:latin typeface="Lucida Console" charset="0"/>
              </a:rPr>
              <a:t> &lt; MAX; </a:t>
            </a:r>
            <a:r>
              <a:rPr lang="en-US" sz="1600" dirty="0" err="1">
                <a:solidFill>
                  <a:srgbClr val="FF33CC"/>
                </a:solidFill>
                <a:latin typeface="Lucida Console" charset="0"/>
              </a:rPr>
              <a:t>i</a:t>
            </a:r>
            <a:r>
              <a:rPr lang="en-US" sz="1600" dirty="0">
                <a:latin typeface="Lucida Console" charset="0"/>
              </a:rPr>
              <a:t>++)</a:t>
            </a:r>
          </a:p>
          <a:p>
            <a:pPr>
              <a:defRPr/>
            </a:pPr>
            <a:r>
              <a:rPr lang="en-US" sz="1600" dirty="0">
                <a:latin typeface="Lucida Console" charset="0"/>
              </a:rPr>
              <a:t>	</a:t>
            </a:r>
            <a:r>
              <a:rPr lang="en-US" sz="1600" dirty="0">
                <a:solidFill>
                  <a:srgbClr val="3333FF"/>
                </a:solidFill>
                <a:latin typeface="Lucida Console" charset="0"/>
              </a:rPr>
              <a:t>sum</a:t>
            </a:r>
            <a:r>
              <a:rPr lang="en-US" sz="1600" dirty="0">
                <a:latin typeface="Lucida Console" charset="0"/>
              </a:rPr>
              <a:t> = </a:t>
            </a:r>
            <a:r>
              <a:rPr lang="en-US" sz="1600" dirty="0">
                <a:solidFill>
                  <a:srgbClr val="3333FF"/>
                </a:solidFill>
                <a:latin typeface="Lucida Console" charset="0"/>
              </a:rPr>
              <a:t>sum</a:t>
            </a:r>
            <a:r>
              <a:rPr lang="en-US" sz="1600" dirty="0">
                <a:latin typeface="Lucida Console" charset="0"/>
              </a:rPr>
              <a:t> + f(</a:t>
            </a:r>
            <a:r>
              <a:rPr lang="en-US" sz="1600" dirty="0" err="1">
                <a:solidFill>
                  <a:srgbClr val="FF33CC"/>
                </a:solidFill>
                <a:latin typeface="Lucida Console" charset="0"/>
              </a:rPr>
              <a:t>i</a:t>
            </a:r>
            <a:r>
              <a:rPr lang="en-US" sz="1600" dirty="0">
                <a:latin typeface="Lucida Console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8195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178"/>
            <a:ext cx="11063514" cy="3118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My office hours poll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https://www.when2meet.com/?8957819-seuwX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 Office hours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3-5 pm on Fridays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Spatial locality in </a:t>
            </a:r>
            <a:r>
              <a:rPr lang="en-US" i="1">
                <a:ea typeface="+mj-ea"/>
                <a:cs typeface="+mj-cs"/>
              </a:rPr>
              <a:t>instructions</a:t>
            </a:r>
          </a:p>
        </p:txBody>
      </p:sp>
      <p:sp>
        <p:nvSpPr>
          <p:cNvPr id="703490" name="AutoShape 2"/>
          <p:cNvSpPr>
            <a:spLocks noGrp="1" noChangeArrowheads="1"/>
          </p:cNvSpPr>
          <p:nvPr>
            <p:ph idx="1"/>
          </p:nvPr>
        </p:nvSpPr>
        <p:spPr>
          <a:xfrm>
            <a:off x="838200" y="2531349"/>
            <a:ext cx="10515600" cy="1539908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Nearly every program exhibits spatial locality, because instructions are usually executed in sequence — if we execute an instruction at memory location </a:t>
            </a:r>
            <a:r>
              <a:rPr lang="en-US" sz="2000" i="1" dirty="0" err="1">
                <a:solidFill>
                  <a:schemeClr val="tx1"/>
                </a:solidFill>
                <a:ea typeface="MS PGothic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, then we will probably also execute the next instruction, at memory location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</a:rPr>
              <a:t>i+1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ea typeface="MS PGothic" charset="0"/>
              </a:rPr>
              <a:t>Code fragments such as loops exhibit </a:t>
            </a:r>
            <a:r>
              <a:rPr lang="en-US" sz="2000" i="1" dirty="0">
                <a:solidFill>
                  <a:schemeClr val="tx1"/>
                </a:solidFill>
                <a:ea typeface="MS PGothic" charset="0"/>
              </a:rPr>
              <a:t>both </a:t>
            </a:r>
            <a:r>
              <a:rPr lang="en-US" sz="2000" dirty="0">
                <a:solidFill>
                  <a:schemeClr val="tx1"/>
                </a:solidFill>
                <a:ea typeface="MS PGothic" charset="0"/>
              </a:rPr>
              <a:t>temporal and spatial locality.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648076" y="4291013"/>
            <a:ext cx="3429000" cy="1524000"/>
            <a:chOff x="1338" y="2703"/>
            <a:chExt cx="2160" cy="960"/>
          </a:xfrm>
        </p:grpSpPr>
        <p:sp>
          <p:nvSpPr>
            <p:cNvPr id="703493" name="Rectangle 5"/>
            <p:cNvSpPr>
              <a:spLocks noChangeArrowheads="1"/>
            </p:cNvSpPr>
            <p:nvPr/>
          </p:nvSpPr>
          <p:spPr bwMode="auto">
            <a:xfrm>
              <a:off x="1338" y="2703"/>
              <a:ext cx="2160" cy="9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03494" name="Text Box 6"/>
            <p:cNvSpPr txBox="1">
              <a:spLocks noChangeArrowheads="1"/>
            </p:cNvSpPr>
            <p:nvPr/>
          </p:nvSpPr>
          <p:spPr bwMode="auto">
            <a:xfrm>
              <a:off x="1713" y="2703"/>
              <a:ext cx="141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68325" algn="l"/>
                  <a:tab pos="377031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>
                  <a:latin typeface="Lucida Console" charset="0"/>
                </a:rPr>
                <a:t>sub	$</a:t>
              </a:r>
              <a:r>
                <a:rPr lang="en-US" sz="1600" dirty="0" err="1">
                  <a:latin typeface="Lucida Console" charset="0"/>
                </a:rPr>
                <a:t>sp</a:t>
              </a:r>
              <a:r>
                <a:rPr lang="en-US" sz="1600" dirty="0">
                  <a:latin typeface="Lucida Console" charset="0"/>
                </a:rPr>
                <a:t>, $</a:t>
              </a:r>
              <a:r>
                <a:rPr lang="en-US" sz="1600" dirty="0" err="1">
                  <a:latin typeface="Lucida Console" charset="0"/>
                </a:rPr>
                <a:t>sp</a:t>
              </a:r>
              <a:r>
                <a:rPr lang="en-US" sz="1600" dirty="0">
                  <a:latin typeface="Lucida Console" charset="0"/>
                </a:rPr>
                <a:t>, 16</a:t>
              </a:r>
            </a:p>
            <a:p>
              <a:pPr>
                <a:defRPr/>
              </a:pPr>
              <a:r>
                <a:rPr lang="en-US" sz="1600" dirty="0" err="1">
                  <a:latin typeface="Lucida Console" charset="0"/>
                </a:rPr>
                <a:t>sw</a:t>
              </a:r>
              <a:r>
                <a:rPr lang="en-US" sz="1600" dirty="0">
                  <a:latin typeface="Lucida Console" charset="0"/>
                </a:rPr>
                <a:t>	$ra, 0($</a:t>
              </a:r>
              <a:r>
                <a:rPr lang="en-US" sz="1600" dirty="0" err="1">
                  <a:latin typeface="Lucida Console" charset="0"/>
                </a:rPr>
                <a:t>sp</a:t>
              </a:r>
              <a:r>
                <a:rPr lang="en-US" sz="1600" dirty="0">
                  <a:latin typeface="Lucida Console" charset="0"/>
                </a:rPr>
                <a:t>)</a:t>
              </a:r>
            </a:p>
            <a:p>
              <a:pPr>
                <a:defRPr/>
              </a:pPr>
              <a:r>
                <a:rPr lang="en-US" sz="1600" dirty="0" err="1">
                  <a:latin typeface="Lucida Console" charset="0"/>
                </a:rPr>
                <a:t>sw</a:t>
              </a:r>
              <a:r>
                <a:rPr lang="en-US" sz="1600" dirty="0">
                  <a:latin typeface="Lucida Console" charset="0"/>
                </a:rPr>
                <a:t>	$s0, 4($</a:t>
              </a:r>
              <a:r>
                <a:rPr lang="en-US" sz="1600" dirty="0" err="1">
                  <a:latin typeface="Lucida Console" charset="0"/>
                </a:rPr>
                <a:t>sp</a:t>
              </a:r>
              <a:r>
                <a:rPr lang="en-US" sz="1600" dirty="0">
                  <a:latin typeface="Lucida Console" charset="0"/>
                </a:rPr>
                <a:t>)</a:t>
              </a:r>
            </a:p>
            <a:p>
              <a:pPr>
                <a:defRPr/>
              </a:pPr>
              <a:r>
                <a:rPr lang="en-US" sz="1600" dirty="0" err="1">
                  <a:latin typeface="Lucida Console" charset="0"/>
                </a:rPr>
                <a:t>sw</a:t>
              </a:r>
              <a:r>
                <a:rPr lang="en-US" sz="1600" dirty="0">
                  <a:latin typeface="Lucida Console" charset="0"/>
                </a:rPr>
                <a:t>	$a0, 8($</a:t>
              </a:r>
              <a:r>
                <a:rPr lang="en-US" sz="1600" dirty="0" err="1">
                  <a:latin typeface="Lucida Console" charset="0"/>
                </a:rPr>
                <a:t>sp</a:t>
              </a:r>
              <a:r>
                <a:rPr lang="en-US" sz="1600" dirty="0">
                  <a:latin typeface="Lucida Console" charset="0"/>
                </a:rPr>
                <a:t>)</a:t>
              </a:r>
            </a:p>
            <a:p>
              <a:pPr>
                <a:defRPr/>
              </a:pPr>
              <a:r>
                <a:rPr lang="en-US" sz="1600" dirty="0" err="1">
                  <a:latin typeface="Lucida Console" charset="0"/>
                </a:rPr>
                <a:t>sw</a:t>
              </a:r>
              <a:r>
                <a:rPr lang="en-US" sz="1600" dirty="0">
                  <a:latin typeface="Lucida Console" charset="0"/>
                </a:rPr>
                <a:t>	$a1, 12($</a:t>
              </a:r>
              <a:r>
                <a:rPr lang="en-US" sz="1600" dirty="0" err="1">
                  <a:latin typeface="Lucida Console" charset="0"/>
                </a:rPr>
                <a:t>sp</a:t>
              </a:r>
              <a:r>
                <a:rPr lang="en-US" sz="1600" dirty="0">
                  <a:latin typeface="Lucida Console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932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Spatial locality in </a:t>
            </a:r>
            <a:r>
              <a:rPr lang="en-US" i="1">
                <a:ea typeface="+mj-ea"/>
                <a:cs typeface="+mj-cs"/>
              </a:rPr>
              <a:t>data</a:t>
            </a:r>
          </a:p>
        </p:txBody>
      </p:sp>
      <p:sp>
        <p:nvSpPr>
          <p:cNvPr id="704514" name="AutoShape 2"/>
          <p:cNvSpPr>
            <a:spLocks noGrp="1" noChangeArrowheads="1"/>
          </p:cNvSpPr>
          <p:nvPr>
            <p:ph idx="1"/>
          </p:nvPr>
        </p:nvSpPr>
        <p:spPr>
          <a:xfrm>
            <a:off x="465136" y="2138589"/>
            <a:ext cx="6037264" cy="4247697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Programs often access data that is stored contiguously.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Arrays, like </a:t>
            </a:r>
            <a:r>
              <a:rPr lang="en-US" sz="2000" dirty="0">
                <a:solidFill>
                  <a:schemeClr val="accent1"/>
                </a:solidFill>
                <a:ea typeface="+mn-ea"/>
              </a:rPr>
              <a:t>a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 in the code on the top, are stored in memory contiguously.</a:t>
            </a: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 individual fields of a record or object like employee are also kept contiguously in memory.</a:t>
            </a: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6751638" y="2071913"/>
            <a:ext cx="4295775" cy="941388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6745288" y="3551464"/>
            <a:ext cx="4302125" cy="106521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04518" name="Text Box 6"/>
          <p:cNvSpPr txBox="1">
            <a:spLocks noChangeArrowheads="1"/>
          </p:cNvSpPr>
          <p:nvPr/>
        </p:nvSpPr>
        <p:spPr bwMode="auto">
          <a:xfrm>
            <a:off x="6821488" y="3684814"/>
            <a:ext cx="4092765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solidFill>
                  <a:srgbClr val="FF33CC"/>
                </a:solidFill>
                <a:latin typeface="Lucida Console" charset="0"/>
              </a:rPr>
              <a:t>employee</a:t>
            </a:r>
            <a:r>
              <a:rPr lang="en-US" sz="1600">
                <a:latin typeface="Lucida Console" charset="0"/>
              </a:rPr>
              <a:t>.name = </a:t>
            </a:r>
            <a:r>
              <a:rPr lang="ja-JP" altLang="en-US" sz="1600">
                <a:latin typeface="Arial" charset="0"/>
              </a:rPr>
              <a:t>“</a:t>
            </a:r>
            <a:r>
              <a:rPr lang="en-US" altLang="ja-JP" sz="1600">
                <a:latin typeface="Lucida Console" charset="0"/>
              </a:rPr>
              <a:t>Homer Simpson</a:t>
            </a:r>
            <a:r>
              <a:rPr lang="ja-JP" altLang="en-US" sz="1600">
                <a:latin typeface="Arial" charset="0"/>
              </a:rPr>
              <a:t>”</a:t>
            </a:r>
            <a:r>
              <a:rPr lang="en-US" altLang="ja-JP" sz="1600">
                <a:latin typeface="Lucida Console" charset="0"/>
              </a:rPr>
              <a:t>;</a:t>
            </a:r>
          </a:p>
          <a:p>
            <a:r>
              <a:rPr lang="en-US" sz="1600">
                <a:solidFill>
                  <a:srgbClr val="FF33CC"/>
                </a:solidFill>
                <a:latin typeface="Lucida Console" charset="0"/>
              </a:rPr>
              <a:t>employee</a:t>
            </a:r>
            <a:r>
              <a:rPr lang="en-US" sz="1600">
                <a:latin typeface="Lucida Console" charset="0"/>
              </a:rPr>
              <a:t>.boss = </a:t>
            </a:r>
            <a:r>
              <a:rPr lang="ja-JP" altLang="en-US" sz="1600">
                <a:latin typeface="Arial" charset="0"/>
              </a:rPr>
              <a:t>“</a:t>
            </a:r>
            <a:r>
              <a:rPr lang="en-US" altLang="ja-JP" sz="1600">
                <a:latin typeface="Lucida Console" charset="0"/>
              </a:rPr>
              <a:t>Mr. Burns</a:t>
            </a:r>
            <a:r>
              <a:rPr lang="ja-JP" altLang="en-US" sz="1600">
                <a:latin typeface="Arial" charset="0"/>
              </a:rPr>
              <a:t>”</a:t>
            </a:r>
            <a:r>
              <a:rPr lang="en-US" altLang="ja-JP" sz="1600">
                <a:latin typeface="Lucida Console" charset="0"/>
              </a:rPr>
              <a:t>;</a:t>
            </a:r>
          </a:p>
          <a:p>
            <a:r>
              <a:rPr lang="en-US" sz="1600">
                <a:solidFill>
                  <a:srgbClr val="FF33CC"/>
                </a:solidFill>
                <a:latin typeface="Lucida Console" charset="0"/>
              </a:rPr>
              <a:t>employee</a:t>
            </a:r>
            <a:r>
              <a:rPr lang="en-US" sz="1600">
                <a:latin typeface="Lucida Console" charset="0"/>
              </a:rPr>
              <a:t>.age = 45;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45533"/>
              </p:ext>
            </p:extLst>
          </p:nvPr>
        </p:nvGraphicFramePr>
        <p:xfrm>
          <a:off x="7721600" y="5164364"/>
          <a:ext cx="2297113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3" imgW="4584700" imgH="3136900" progId="MS_ClipArt_Gallery.2">
                  <p:embed/>
                </p:oleObj>
              </mc:Choice>
              <mc:Fallback>
                <p:oleObj name="Clip" r:id="rId3" imgW="4584700" imgH="3136900" progId="MS_ClipArt_Gallery.2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5164364"/>
                        <a:ext cx="2297113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20" name="Text Box 8"/>
          <p:cNvSpPr txBox="1">
            <a:spLocks noChangeArrowheads="1"/>
          </p:cNvSpPr>
          <p:nvPr/>
        </p:nvSpPr>
        <p:spPr bwMode="auto">
          <a:xfrm>
            <a:off x="7237413" y="2138589"/>
            <a:ext cx="3270425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369887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latin typeface="Lucida Console" charset="0"/>
              </a:rPr>
              <a:t>sum = 0;</a:t>
            </a:r>
          </a:p>
          <a:p>
            <a:pPr>
              <a:defRPr/>
            </a:pPr>
            <a:r>
              <a:rPr lang="en-US" sz="1600">
                <a:latin typeface="Lucida Console" charset="0"/>
              </a:rPr>
              <a:t>for (i = 0; i &lt; MAX; i++)</a:t>
            </a:r>
          </a:p>
          <a:p>
            <a:pPr>
              <a:defRPr/>
            </a:pPr>
            <a:r>
              <a:rPr lang="en-US" sz="1600">
                <a:latin typeface="Lucida Console" charset="0"/>
              </a:rPr>
              <a:t>	sum = sum + </a:t>
            </a:r>
            <a:r>
              <a:rPr lang="en-US" sz="1600">
                <a:solidFill>
                  <a:srgbClr val="3333FF"/>
                </a:solidFill>
                <a:latin typeface="Lucida Console" charset="0"/>
              </a:rPr>
              <a:t>a</a:t>
            </a:r>
            <a:r>
              <a:rPr lang="en-US" sz="1600">
                <a:latin typeface="Lucida Console" charset="0"/>
              </a:rPr>
              <a:t>[i];</a:t>
            </a:r>
          </a:p>
        </p:txBody>
      </p:sp>
    </p:spTree>
    <p:extLst>
      <p:ext uri="{BB962C8B-B14F-4D97-AF65-F5344CB8AC3E}">
        <p14:creationId xmlns:p14="http://schemas.microsoft.com/office/powerpoint/2010/main" val="3400978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Definitions: Hits and misses</a:t>
            </a:r>
          </a:p>
        </p:txBody>
      </p:sp>
      <p:sp>
        <p:nvSpPr>
          <p:cNvPr id="708611" name="AutoShape 3"/>
          <p:cNvSpPr>
            <a:spLocks noGrp="1" noChangeArrowheads="1"/>
          </p:cNvSpPr>
          <p:nvPr>
            <p:ph idx="1"/>
          </p:nvPr>
        </p:nvSpPr>
        <p:spPr>
          <a:xfrm>
            <a:off x="558800" y="2104571"/>
            <a:ext cx="11088913" cy="4250192"/>
          </a:xfrm>
          <a:prstGeom prst="roundRect">
            <a:avLst>
              <a:gd name="adj" fmla="val 93"/>
            </a:avLst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A cache hit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occurs if the cache contains the data that we</a:t>
            </a:r>
            <a:r>
              <a:rPr lang="ja-JP" altLang="en-US" sz="1800" dirty="0">
                <a:solidFill>
                  <a:schemeClr val="tx1"/>
                </a:solidFill>
                <a:ea typeface="MS PGothic" charset="0"/>
              </a:rPr>
              <a:t>’</a:t>
            </a:r>
            <a:r>
              <a:rPr lang="en-US" altLang="ja-JP" sz="1800" dirty="0">
                <a:solidFill>
                  <a:schemeClr val="tx1"/>
                </a:solidFill>
                <a:ea typeface="MS PGothic" charset="0"/>
              </a:rPr>
              <a:t>re looking for. Hits are good, because the cache can return the data much faster than main memory.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A cache miss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occurs if the cache does not contain the requested data. This is bad, since the CPU must then wait for the slower main memory.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There are two basic measurements of cache performance.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The hit rate is the percentage of memory accesses that are handled by the cache.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The miss rate (1 </a:t>
            </a:r>
            <a:r>
              <a:rPr lang="en-US" sz="1800" dirty="0">
                <a:solidFill>
                  <a:schemeClr val="tx1"/>
                </a:solidFill>
                <a:latin typeface="Lucida Console" charset="0"/>
                <a:ea typeface="MS PGothic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 hit rate) is the percentage of accesses that must be handled by the slower main RAM.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ea typeface="MS PGothic" charset="0"/>
              </a:rPr>
              <a:t>Typical caches have a hit rate of 95% or higher, so in fact most memory accesses will be handled by the cache and will be dramatically faster.</a:t>
            </a:r>
          </a:p>
        </p:txBody>
      </p:sp>
    </p:spTree>
    <p:extLst>
      <p:ext uri="{BB962C8B-B14F-4D97-AF65-F5344CB8AC3E}">
        <p14:creationId xmlns:p14="http://schemas.microsoft.com/office/powerpoint/2010/main" val="13804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Takeaway for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33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C20C60-2326-4AA4-A2DE-51C11A40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85" y="2110435"/>
            <a:ext cx="10856685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Caches are used to hide the latency of slow memory</a:t>
            </a:r>
          </a:p>
          <a:p>
            <a:r>
              <a:rPr lang="en-US" dirty="0">
                <a:solidFill>
                  <a:schemeClr val="tx1"/>
                </a:solidFill>
              </a:rPr>
              <a:t>Caches work through spatial and temporal locality</a:t>
            </a:r>
          </a:p>
          <a:p>
            <a:r>
              <a:rPr lang="en-US" dirty="0">
                <a:solidFill>
                  <a:schemeClr val="tx1"/>
                </a:solidFill>
              </a:rPr>
              <a:t>You should be thinking of these localities when programming</a:t>
            </a:r>
          </a:p>
          <a:p>
            <a:r>
              <a:rPr lang="en-US" dirty="0">
                <a:solidFill>
                  <a:schemeClr val="tx1"/>
                </a:solidFill>
              </a:rPr>
              <a:t>Threads share the same cache</a:t>
            </a:r>
          </a:p>
        </p:txBody>
      </p:sp>
    </p:spTree>
    <p:extLst>
      <p:ext uri="{BB962C8B-B14F-4D97-AF65-F5344CB8AC3E}">
        <p14:creationId xmlns:p14="http://schemas.microsoft.com/office/powerpoint/2010/main" val="196503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A88D8-E408-4175-925F-6DCA273E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95399-B102-4F87-9200-6D66812CE4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2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53721" y="1169852"/>
            <a:ext cx="11084560" cy="64081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4"/>
                </a:solidFill>
              </a:rPr>
              <a:t>A Thread as a Von-Neumann Processor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3556002" y="2209801"/>
            <a:ext cx="30480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Memory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3352802" y="3581401"/>
            <a:ext cx="345440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2235202" y="5638801"/>
            <a:ext cx="5588000" cy="1092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Control Unit</a:t>
            </a:r>
          </a:p>
          <a:p>
            <a:pPr algn="ctr"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  <a:p>
            <a:pPr algn="ctr"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7620002" y="2362201"/>
            <a:ext cx="1219200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I/O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3759202" y="4495807"/>
            <a:ext cx="1422400" cy="503238"/>
            <a:chOff x="528" y="2688"/>
            <a:chExt cx="672" cy="317"/>
          </a:xfrm>
        </p:grpSpPr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1" name="Line 14"/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3" name="Line 20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76" name="Line 23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625519">
                  <a:defRPr/>
                </a:pPr>
                <a:endParaRPr lang="en-US" sz="1872" kern="0">
                  <a:solidFill>
                    <a:srgbClr val="76B900"/>
                  </a:solidFill>
                  <a:latin typeface="Trebuchet MS"/>
                  <a:ea typeface=""/>
                </a:endParaRPr>
              </a:p>
            </p:txBody>
          </p:sp>
        </p:grp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630" y="2688"/>
              <a:ext cx="43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defTabSz="1625519" eaLnBrk="1" hangingPunct="1">
                <a:defRPr/>
              </a:pPr>
              <a:r>
                <a:rPr lang="en-US" sz="2667" kern="0" dirty="0">
                  <a:solidFill>
                    <a:srgbClr val="76B900"/>
                  </a:solidFill>
                  <a:ea typeface=""/>
                </a:rPr>
                <a:t>ALU</a:t>
              </a:r>
            </a:p>
          </p:txBody>
        </p:sp>
      </p:grpSp>
      <p:grpSp>
        <p:nvGrpSpPr>
          <p:cNvPr id="77" name="Group 29"/>
          <p:cNvGrpSpPr>
            <a:grpSpLocks/>
          </p:cNvGrpSpPr>
          <p:nvPr/>
        </p:nvGrpSpPr>
        <p:grpSpPr bwMode="auto">
          <a:xfrm>
            <a:off x="5588002" y="4114802"/>
            <a:ext cx="914400" cy="990602"/>
            <a:chOff x="720" y="1632"/>
            <a:chExt cx="432" cy="624"/>
          </a:xfrm>
        </p:grpSpPr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720" y="1632"/>
              <a:ext cx="432" cy="6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625519">
                <a:defRPr/>
              </a:pPr>
              <a:endParaRPr lang="en-US" sz="1872" kern="0">
                <a:solidFill>
                  <a:srgbClr val="76B900"/>
                </a:solidFill>
                <a:latin typeface="Trebuchet MS"/>
                <a:ea typeface=""/>
              </a:endParaRPr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720" y="1680"/>
              <a:ext cx="36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defTabSz="1625519" eaLnBrk="1" hangingPunct="1">
                <a:defRPr/>
              </a:pPr>
              <a:r>
                <a:rPr lang="en-US" sz="2667" kern="0" dirty="0" err="1">
                  <a:solidFill>
                    <a:srgbClr val="76B900"/>
                  </a:solidFill>
                  <a:ea typeface=""/>
                </a:rPr>
                <a:t>Reg</a:t>
              </a:r>
              <a:endParaRPr lang="en-US" sz="2667" kern="0" dirty="0">
                <a:solidFill>
                  <a:srgbClr val="76B900"/>
                </a:solidFill>
                <a:ea typeface=""/>
              </a:endParaRPr>
            </a:p>
            <a:p>
              <a:pPr defTabSz="1625519" eaLnBrk="1" hangingPunct="1">
                <a:defRPr/>
              </a:pPr>
              <a:r>
                <a:rPr lang="en-US" sz="2667" kern="0" dirty="0">
                  <a:solidFill>
                    <a:srgbClr val="76B900"/>
                  </a:solidFill>
                  <a:ea typeface=""/>
                </a:rPr>
                <a:t>File</a:t>
              </a:r>
            </a:p>
          </p:txBody>
        </p:sp>
      </p:grp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3149602" y="6172200"/>
            <a:ext cx="12192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PC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5791202" y="6172200"/>
            <a:ext cx="12192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625519">
              <a:defRPr/>
            </a:pPr>
            <a:r>
              <a:rPr lang="en-US" sz="1872" kern="0">
                <a:solidFill>
                  <a:srgbClr val="76B900"/>
                </a:solidFill>
                <a:latin typeface="Trebuchet MS"/>
                <a:ea typeface=""/>
              </a:rPr>
              <a:t>IR</a:t>
            </a:r>
          </a:p>
        </p:txBody>
      </p:sp>
      <p:cxnSp>
        <p:nvCxnSpPr>
          <p:cNvPr id="82" name="AutoShape 35"/>
          <p:cNvCxnSpPr>
            <a:cxnSpLocks noChangeShapeType="1"/>
          </p:cNvCxnSpPr>
          <p:nvPr/>
        </p:nvCxnSpPr>
        <p:spPr bwMode="auto">
          <a:xfrm rot="-5400000">
            <a:off x="1943103" y="4025900"/>
            <a:ext cx="2514601" cy="7112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Line 37"/>
          <p:cNvSpPr>
            <a:spLocks noChangeShapeType="1"/>
          </p:cNvSpPr>
          <p:nvPr/>
        </p:nvSpPr>
        <p:spPr bwMode="auto">
          <a:xfrm flipV="1">
            <a:off x="4978402" y="5257802"/>
            <a:ext cx="0" cy="38100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 flipV="1">
            <a:off x="4368802" y="3276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5588002" y="3276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6604002" y="259080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 flipH="1">
            <a:off x="6604002" y="289560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625519">
              <a:defRPr/>
            </a:pPr>
            <a:endParaRPr lang="en-US" sz="1872" kern="0">
              <a:solidFill>
                <a:srgbClr val="76B900"/>
              </a:solidFill>
              <a:latin typeface="Trebuchet MS"/>
              <a:ea typeface=""/>
            </a:endParaRPr>
          </a:p>
        </p:txBody>
      </p:sp>
      <p:cxnSp>
        <p:nvCxnSpPr>
          <p:cNvPr id="88" name="AutoShape 44"/>
          <p:cNvCxnSpPr>
            <a:cxnSpLocks noChangeShapeType="1"/>
          </p:cNvCxnSpPr>
          <p:nvPr/>
        </p:nvCxnSpPr>
        <p:spPr bwMode="auto">
          <a:xfrm rot="-5400000">
            <a:off x="6388103" y="4406900"/>
            <a:ext cx="2057401" cy="4064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3672421" y="3582726"/>
            <a:ext cx="3050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76B900"/>
                </a:solidFill>
                <a:ea typeface=""/>
              </a:rPr>
              <a:t>Processing Unit</a:t>
            </a:r>
          </a:p>
        </p:txBody>
      </p:sp>
      <p:cxnSp>
        <p:nvCxnSpPr>
          <p:cNvPr id="90" name="AutoShape 35"/>
          <p:cNvCxnSpPr>
            <a:cxnSpLocks noChangeShapeType="1"/>
          </p:cNvCxnSpPr>
          <p:nvPr/>
        </p:nvCxnSpPr>
        <p:spPr bwMode="auto">
          <a:xfrm rot="5400000" flipH="1" flipV="1">
            <a:off x="1644162" y="3752887"/>
            <a:ext cx="2756361" cy="1015472"/>
          </a:xfrm>
          <a:prstGeom prst="bentConnector3">
            <a:avLst>
              <a:gd name="adj1" fmla="val 100737"/>
            </a:avLst>
          </a:prstGeom>
          <a:noFill/>
          <a:ln w="9525">
            <a:solidFill>
              <a:srgbClr val="000000"/>
            </a:solidFill>
            <a:prstDash val="solid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90"/>
          <p:cNvCxnSpPr/>
          <p:nvPr/>
        </p:nvCxnSpPr>
        <p:spPr>
          <a:xfrm>
            <a:off x="5283201" y="5225823"/>
            <a:ext cx="0" cy="41298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673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897"/>
    </mc:Choice>
    <mc:Fallback xmlns="">
      <p:transition advTm="10889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Abstracted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6" descr="data-hazard-bubble-no-forwar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9856" r="35953" b="64199"/>
          <a:stretch/>
        </p:blipFill>
        <p:spPr bwMode="auto">
          <a:xfrm>
            <a:off x="2339529" y="5606049"/>
            <a:ext cx="5513371" cy="10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93315" y="4669694"/>
            <a:ext cx="591673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I-$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0722" y="4664761"/>
            <a:ext cx="591673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RF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6509" y="4664761"/>
            <a:ext cx="591673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D-$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5570" y="4664760"/>
            <a:ext cx="591673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7379" y="5231784"/>
            <a:ext cx="107202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Register 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7756" y="5231784"/>
            <a:ext cx="121475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 Data Cache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1" y="5231784"/>
            <a:ext cx="1025345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Instr. Cache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9223" y="3779040"/>
            <a:ext cx="8327084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 Data Cache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9223" y="4500248"/>
            <a:ext cx="6088608" cy="2255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66521" y="4500249"/>
            <a:ext cx="1020549" cy="857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85759" y="4500249"/>
            <a:ext cx="1020549" cy="857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66521" y="5879274"/>
            <a:ext cx="1020549" cy="857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85759" y="5879274"/>
            <a:ext cx="1020549" cy="857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9223" y="3080676"/>
            <a:ext cx="8327084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L3 Data Cache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79223" y="2371094"/>
            <a:ext cx="8327084" cy="5916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 (Off-chip DRAM)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2316" y="5808272"/>
            <a:ext cx="565539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05219" y="5021785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19689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765" y="1741713"/>
            <a:ext cx="8116463" cy="502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071" y="1966888"/>
            <a:ext cx="133350" cy="39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082F1C-8EA4-4036-A22E-68D5F6CD78BA}"/>
              </a:ext>
            </a:extLst>
          </p:cNvPr>
          <p:cNvSpPr txBox="1">
            <a:spLocks/>
          </p:cNvSpPr>
          <p:nvPr/>
        </p:nvSpPr>
        <p:spPr>
          <a:xfrm>
            <a:off x="838200" y="1116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Moving away from traditional CPU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8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512" y="1981750"/>
            <a:ext cx="5100975" cy="48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693E08B-CE0A-46DD-92DA-A85DE5F1BA28}"/>
              </a:ext>
            </a:extLst>
          </p:cNvPr>
          <p:cNvSpPr txBox="1">
            <a:spLocks/>
          </p:cNvSpPr>
          <p:nvPr/>
        </p:nvSpPr>
        <p:spPr>
          <a:xfrm>
            <a:off x="838200" y="1116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We’ve hit a power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81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/>
        </p:nvSpPr>
        <p:spPr>
          <a:xfrm>
            <a:off x="365228" y="1827371"/>
            <a:ext cx="11318771" cy="358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 dirty="0"/>
              <a:t>Modern computer architecture is limited by:</a:t>
            </a:r>
            <a:endParaRPr sz="3000" dirty="0"/>
          </a:p>
          <a:p>
            <a:pPr marL="457200" indent="-419100">
              <a:buSzPts val="3000"/>
              <a:buChar char="●"/>
            </a:pPr>
            <a:r>
              <a:rPr lang="en" sz="3000" dirty="0"/>
              <a:t>Process Technology / Transistor density (End of Moore’s Law)</a:t>
            </a:r>
            <a:endParaRPr sz="3000" dirty="0"/>
          </a:p>
          <a:p>
            <a:pPr marL="457200" indent="-419100">
              <a:buSzPts val="3000"/>
              <a:buChar char="●"/>
            </a:pPr>
            <a:r>
              <a:rPr lang="en" sz="3000" dirty="0"/>
              <a:t>Power (End of Dennard Scaling)</a:t>
            </a:r>
            <a:endParaRPr sz="3000" dirty="0"/>
          </a:p>
          <a:p>
            <a:pPr marL="457200" indent="-419100">
              <a:buSzPts val="3000"/>
              <a:buChar char="●"/>
            </a:pPr>
            <a:r>
              <a:rPr lang="en" sz="3000" dirty="0"/>
              <a:t>Temperature</a:t>
            </a:r>
            <a:endParaRPr sz="3000" dirty="0"/>
          </a:p>
          <a:p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11A182-03E4-490B-8263-9E0EF815FA9B}"/>
              </a:ext>
            </a:extLst>
          </p:cNvPr>
          <p:cNvSpPr txBox="1">
            <a:spLocks/>
          </p:cNvSpPr>
          <p:nvPr/>
        </p:nvSpPr>
        <p:spPr>
          <a:xfrm>
            <a:off x="838200" y="1116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Limits of CPU Designs</a:t>
            </a:r>
          </a:p>
        </p:txBody>
      </p:sp>
    </p:spTree>
    <p:extLst>
      <p:ext uri="{BB962C8B-B14F-4D97-AF65-F5344CB8AC3E}">
        <p14:creationId xmlns:p14="http://schemas.microsoft.com/office/powerpoint/2010/main" val="143473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Schedule – Subject to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7D14C-1260-4DE5-8B17-C6613D77D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" r="10637"/>
          <a:stretch/>
        </p:blipFill>
        <p:spPr>
          <a:xfrm>
            <a:off x="4615543" y="2103177"/>
            <a:ext cx="7344228" cy="47049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FF72A6-FEEA-4851-B4E3-C6135E34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01" y="2103177"/>
            <a:ext cx="4139070" cy="460242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4 quizzes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5 labs</a:t>
            </a:r>
          </a:p>
          <a:p>
            <a:r>
              <a:rPr lang="en-US" sz="2800" dirty="0">
                <a:solidFill>
                  <a:schemeClr val="tx1"/>
                </a:solidFill>
              </a:rPr>
              <a:t>1 midterm</a:t>
            </a:r>
          </a:p>
          <a:p>
            <a:r>
              <a:rPr lang="en-US" sz="2800" dirty="0">
                <a:solidFill>
                  <a:schemeClr val="tx1"/>
                </a:solidFill>
              </a:rPr>
              <a:t>1final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final project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Labs: 20%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Midterm: 25%</a:t>
            </a:r>
          </a:p>
          <a:p>
            <a:r>
              <a:rPr lang="en-US" sz="2800" dirty="0">
                <a:solidFill>
                  <a:schemeClr val="tx1"/>
                </a:solidFill>
              </a:rPr>
              <a:t>Final: 25%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Quizes</a:t>
            </a:r>
            <a:r>
              <a:rPr lang="en-US" sz="2800" dirty="0">
                <a:solidFill>
                  <a:schemeClr val="tx1"/>
                </a:solidFill>
              </a:rPr>
              <a:t>: 20%</a:t>
            </a:r>
          </a:p>
          <a:p>
            <a:r>
              <a:rPr lang="en-US" sz="2800" dirty="0">
                <a:solidFill>
                  <a:schemeClr val="tx1"/>
                </a:solidFill>
              </a:rPr>
              <a:t>Class Participation &amp; Discussion: 10%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02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11A182-03E4-490B-8263-9E0EF815FA9B}"/>
              </a:ext>
            </a:extLst>
          </p:cNvPr>
          <p:cNvSpPr txBox="1">
            <a:spLocks/>
          </p:cNvSpPr>
          <p:nvPr/>
        </p:nvSpPr>
        <p:spPr>
          <a:xfrm>
            <a:off x="838200" y="11160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Get more performance through specialization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2CCFAB-AD77-49BF-B965-06D015A74494}"/>
              </a:ext>
            </a:extLst>
          </p:cNvPr>
          <p:cNvGrpSpPr/>
          <p:nvPr/>
        </p:nvGrpSpPr>
        <p:grpSpPr>
          <a:xfrm>
            <a:off x="4320279" y="2006894"/>
            <a:ext cx="7978300" cy="4268325"/>
            <a:chOff x="2106850" y="1450875"/>
            <a:chExt cx="7978300" cy="4268325"/>
          </a:xfrm>
        </p:grpSpPr>
        <p:sp>
          <p:nvSpPr>
            <p:cNvPr id="4" name="Google Shape;220;p33">
              <a:extLst>
                <a:ext uri="{FF2B5EF4-FFF2-40B4-BE49-F238E27FC236}">
                  <a16:creationId xmlns:a16="http://schemas.microsoft.com/office/drawing/2014/main" id="{3298EC0E-DB8C-4463-A750-E9A897CF55C6}"/>
                </a:ext>
              </a:extLst>
            </p:cNvPr>
            <p:cNvSpPr txBox="1"/>
            <p:nvPr/>
          </p:nvSpPr>
          <p:spPr>
            <a:xfrm>
              <a:off x="2106850" y="3160600"/>
              <a:ext cx="18924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Single-core</a:t>
              </a:r>
              <a:br>
                <a:rPr lang="en" sz="2400"/>
              </a:br>
              <a:r>
                <a:rPr lang="en" sz="2400"/>
                <a:t>CPU</a:t>
              </a:r>
              <a:endParaRPr sz="2400"/>
            </a:p>
          </p:txBody>
        </p:sp>
        <p:sp>
          <p:nvSpPr>
            <p:cNvPr id="5" name="Google Shape;221;p33">
              <a:extLst>
                <a:ext uri="{FF2B5EF4-FFF2-40B4-BE49-F238E27FC236}">
                  <a16:creationId xmlns:a16="http://schemas.microsoft.com/office/drawing/2014/main" id="{6DA746BE-7460-475E-AA46-D924DD33201B}"/>
                </a:ext>
              </a:extLst>
            </p:cNvPr>
            <p:cNvSpPr txBox="1"/>
            <p:nvPr/>
          </p:nvSpPr>
          <p:spPr>
            <a:xfrm>
              <a:off x="4207167" y="3160600"/>
              <a:ext cx="15474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Multi-core</a:t>
              </a:r>
              <a:br>
                <a:rPr lang="en" sz="2400"/>
              </a:br>
              <a:r>
                <a:rPr lang="en" sz="2400"/>
                <a:t>CPU</a:t>
              </a:r>
              <a:endParaRPr sz="2400"/>
            </a:p>
          </p:txBody>
        </p:sp>
        <p:sp>
          <p:nvSpPr>
            <p:cNvPr id="6" name="Google Shape;222;p33">
              <a:extLst>
                <a:ext uri="{FF2B5EF4-FFF2-40B4-BE49-F238E27FC236}">
                  <a16:creationId xmlns:a16="http://schemas.microsoft.com/office/drawing/2014/main" id="{DFC4B508-54E9-4AB0-89D6-792C7A2605BF}"/>
                </a:ext>
              </a:extLst>
            </p:cNvPr>
            <p:cNvSpPr txBox="1"/>
            <p:nvPr/>
          </p:nvSpPr>
          <p:spPr>
            <a:xfrm>
              <a:off x="5962500" y="3313000"/>
              <a:ext cx="11964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GPU</a:t>
              </a:r>
              <a:endParaRPr sz="2400"/>
            </a:p>
          </p:txBody>
        </p:sp>
        <p:sp>
          <p:nvSpPr>
            <p:cNvPr id="7" name="Google Shape;223;p33">
              <a:extLst>
                <a:ext uri="{FF2B5EF4-FFF2-40B4-BE49-F238E27FC236}">
                  <a16:creationId xmlns:a16="http://schemas.microsoft.com/office/drawing/2014/main" id="{0C556B75-8C13-4B4F-9EE3-357120FCE167}"/>
                </a:ext>
              </a:extLst>
            </p:cNvPr>
            <p:cNvSpPr txBox="1"/>
            <p:nvPr/>
          </p:nvSpPr>
          <p:spPr>
            <a:xfrm>
              <a:off x="7425625" y="3313000"/>
              <a:ext cx="11964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FPGA</a:t>
              </a:r>
              <a:endParaRPr sz="2400"/>
            </a:p>
          </p:txBody>
        </p:sp>
        <p:sp>
          <p:nvSpPr>
            <p:cNvPr id="8" name="Google Shape;224;p33">
              <a:extLst>
                <a:ext uri="{FF2B5EF4-FFF2-40B4-BE49-F238E27FC236}">
                  <a16:creationId xmlns:a16="http://schemas.microsoft.com/office/drawing/2014/main" id="{E4F9943E-2DE9-4F53-AA45-6015A5F4406E}"/>
                </a:ext>
              </a:extLst>
            </p:cNvPr>
            <p:cNvSpPr txBox="1"/>
            <p:nvPr/>
          </p:nvSpPr>
          <p:spPr>
            <a:xfrm>
              <a:off x="8888750" y="3313000"/>
              <a:ext cx="11964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ASIC</a:t>
              </a:r>
              <a:endParaRPr sz="2400"/>
            </a:p>
          </p:txBody>
        </p:sp>
        <p:cxnSp>
          <p:nvCxnSpPr>
            <p:cNvPr id="9" name="Google Shape;225;p33">
              <a:extLst>
                <a:ext uri="{FF2B5EF4-FFF2-40B4-BE49-F238E27FC236}">
                  <a16:creationId xmlns:a16="http://schemas.microsoft.com/office/drawing/2014/main" id="{9DF2EA41-CFD0-46AE-80F5-00501F0190D1}"/>
                </a:ext>
              </a:extLst>
            </p:cNvPr>
            <p:cNvCxnSpPr/>
            <p:nvPr/>
          </p:nvCxnSpPr>
          <p:spPr>
            <a:xfrm rot="10800000">
              <a:off x="3021975" y="2365650"/>
              <a:ext cx="6418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" name="Google Shape;226;p33">
              <a:extLst>
                <a:ext uri="{FF2B5EF4-FFF2-40B4-BE49-F238E27FC236}">
                  <a16:creationId xmlns:a16="http://schemas.microsoft.com/office/drawing/2014/main" id="{4607B3C6-AE64-4AA8-9F3C-01765BAF4353}"/>
                </a:ext>
              </a:extLst>
            </p:cNvPr>
            <p:cNvSpPr txBox="1"/>
            <p:nvPr/>
          </p:nvSpPr>
          <p:spPr>
            <a:xfrm>
              <a:off x="4804425" y="1450875"/>
              <a:ext cx="2853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 dirty="0"/>
                <a:t>General-purpose</a:t>
              </a:r>
              <a:br>
                <a:rPr lang="en" sz="2400" dirty="0"/>
              </a:br>
              <a:r>
                <a:rPr lang="en" sz="2400" dirty="0"/>
                <a:t>(Easier to program)</a:t>
              </a:r>
              <a:endParaRPr sz="2400" dirty="0"/>
            </a:p>
          </p:txBody>
        </p:sp>
        <p:cxnSp>
          <p:nvCxnSpPr>
            <p:cNvPr id="11" name="Google Shape;227;p33">
              <a:extLst>
                <a:ext uri="{FF2B5EF4-FFF2-40B4-BE49-F238E27FC236}">
                  <a16:creationId xmlns:a16="http://schemas.microsoft.com/office/drawing/2014/main" id="{817F36EC-671C-49E3-BE4B-9622F1014516}"/>
                </a:ext>
              </a:extLst>
            </p:cNvPr>
            <p:cNvCxnSpPr/>
            <p:nvPr/>
          </p:nvCxnSpPr>
          <p:spPr>
            <a:xfrm>
              <a:off x="3021975" y="5056325"/>
              <a:ext cx="64602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" name="Google Shape;228;p33">
              <a:extLst>
                <a:ext uri="{FF2B5EF4-FFF2-40B4-BE49-F238E27FC236}">
                  <a16:creationId xmlns:a16="http://schemas.microsoft.com/office/drawing/2014/main" id="{C1F2E066-E9D1-45EC-A40B-F2969AF5DEC9}"/>
                </a:ext>
              </a:extLst>
            </p:cNvPr>
            <p:cNvSpPr txBox="1"/>
            <p:nvPr/>
          </p:nvSpPr>
          <p:spPr>
            <a:xfrm>
              <a:off x="4648375" y="5203200"/>
              <a:ext cx="2853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Energy-efficient</a:t>
              </a:r>
              <a:endParaRPr sz="2400"/>
            </a:p>
          </p:txBody>
        </p:sp>
        <p:cxnSp>
          <p:nvCxnSpPr>
            <p:cNvPr id="13" name="Google Shape;229;p33">
              <a:extLst>
                <a:ext uri="{FF2B5EF4-FFF2-40B4-BE49-F238E27FC236}">
                  <a16:creationId xmlns:a16="http://schemas.microsoft.com/office/drawing/2014/main" id="{9D69C029-8962-459D-9103-483FFFD7A7B1}"/>
                </a:ext>
              </a:extLst>
            </p:cNvPr>
            <p:cNvCxnSpPr/>
            <p:nvPr/>
          </p:nvCxnSpPr>
          <p:spPr>
            <a:xfrm>
              <a:off x="3021975" y="4184663"/>
              <a:ext cx="64602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" name="Google Shape;230;p33">
              <a:extLst>
                <a:ext uri="{FF2B5EF4-FFF2-40B4-BE49-F238E27FC236}">
                  <a16:creationId xmlns:a16="http://schemas.microsoft.com/office/drawing/2014/main" id="{71D9A49C-5191-48D5-9084-2061FA4A3494}"/>
                </a:ext>
              </a:extLst>
            </p:cNvPr>
            <p:cNvSpPr txBox="1"/>
            <p:nvPr/>
          </p:nvSpPr>
          <p:spPr>
            <a:xfrm>
              <a:off x="4648375" y="4331538"/>
              <a:ext cx="28536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sz="2400"/>
                <a:t>Specialized</a:t>
              </a:r>
              <a:endParaRPr sz="24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472E537-05FA-4485-95DF-9CBFD3BC39E5}"/>
              </a:ext>
            </a:extLst>
          </p:cNvPr>
          <p:cNvSpPr txBox="1"/>
          <p:nvPr/>
        </p:nvSpPr>
        <p:spPr>
          <a:xfrm>
            <a:off x="239486" y="1778872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CPUs are general-purpose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Easy to program but trades off efficiency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gain performance push as much down to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is where we get specialized hardware</a:t>
            </a:r>
          </a:p>
        </p:txBody>
      </p:sp>
    </p:spTree>
    <p:extLst>
      <p:ext uri="{BB962C8B-B14F-4D97-AF65-F5344CB8AC3E}">
        <p14:creationId xmlns:p14="http://schemas.microsoft.com/office/powerpoint/2010/main" val="2359384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1622250" y="1531695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51" name="Google Shape;251;p36"/>
          <p:cNvSpPr txBox="1"/>
          <p:nvPr/>
        </p:nvSpPr>
        <p:spPr>
          <a:xfrm>
            <a:off x="1694000" y="2378526"/>
            <a:ext cx="2649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Bitcoin Mining</a:t>
            </a:r>
            <a:endParaRPr sz="2400"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325" y="3046926"/>
            <a:ext cx="33909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3154051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77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1622250" y="1517837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36" name="Google Shape;236;p34"/>
          <p:cNvSpPr txBox="1"/>
          <p:nvPr/>
        </p:nvSpPr>
        <p:spPr>
          <a:xfrm>
            <a:off x="1694000" y="2343875"/>
            <a:ext cx="2853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Microsoft Catapult</a:t>
            </a:r>
            <a:endParaRPr sz="2400"/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038" y="2859887"/>
            <a:ext cx="8305026" cy="347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8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1622250" y="1691018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43" name="Google Shape;243;p35"/>
          <p:cNvSpPr txBox="1"/>
          <p:nvPr/>
        </p:nvSpPr>
        <p:spPr>
          <a:xfrm>
            <a:off x="1694000" y="2517068"/>
            <a:ext cx="5967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/>
              <a:t>Google TPU - Tensor Processing Unit</a:t>
            </a:r>
            <a:endParaRPr sz="2400"/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251" y="3369595"/>
            <a:ext cx="4978975" cy="274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802" y="3369593"/>
            <a:ext cx="4615201" cy="284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863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1622250" y="1697945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000"/>
              <a:t>Examples of Specialization</a:t>
            </a:r>
            <a:endParaRPr sz="3000"/>
          </a:p>
        </p:txBody>
      </p:sp>
      <p:sp>
        <p:nvSpPr>
          <p:cNvPr id="259" name="Google Shape;259;p37"/>
          <p:cNvSpPr txBox="1"/>
          <p:nvPr/>
        </p:nvSpPr>
        <p:spPr>
          <a:xfrm>
            <a:off x="1694000" y="2523995"/>
            <a:ext cx="3741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GPUs - Supercomputers</a:t>
            </a:r>
            <a:endParaRPr sz="2400" dirty="0"/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453047"/>
            <a:ext cx="4038468" cy="42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2" y="3192397"/>
            <a:ext cx="4267199" cy="3019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35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Software-Hardware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1349"/>
            <a:ext cx="6095607" cy="3118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Computer Architecture spans the connection between hardware and software</a:t>
            </a:r>
          </a:p>
          <a:p>
            <a:r>
              <a:rPr lang="en-US" dirty="0">
                <a:solidFill>
                  <a:schemeClr val="tx1"/>
                </a:solidFill>
              </a:rPr>
              <a:t>Efficiency through understanding how each level interacts</a:t>
            </a:r>
          </a:p>
          <a:p>
            <a:r>
              <a:rPr lang="en-US" dirty="0">
                <a:solidFill>
                  <a:schemeClr val="tx1"/>
                </a:solidFill>
              </a:rPr>
              <a:t>Hardware design informs software design and vice versa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07" y="2056387"/>
            <a:ext cx="4419993" cy="432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195142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Credit:: Mark </a:t>
            </a:r>
            <a:r>
              <a:rPr lang="en-US" sz="600" dirty="0" err="1"/>
              <a:t>Redekopp</a:t>
            </a:r>
            <a:r>
              <a:rPr lang="en-US" sz="600" dirty="0"/>
              <a:t>, USC</a:t>
            </a:r>
          </a:p>
        </p:txBody>
      </p:sp>
    </p:spTree>
    <p:extLst>
      <p:ext uri="{BB962C8B-B14F-4D97-AF65-F5344CB8AC3E}">
        <p14:creationId xmlns:p14="http://schemas.microsoft.com/office/powerpoint/2010/main" val="74040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GPU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192" y="2286375"/>
            <a:ext cx="4419993" cy="405674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D9FB44E-46EA-4EDF-92D6-674E5A607907}"/>
              </a:ext>
            </a:extLst>
          </p:cNvPr>
          <p:cNvSpPr/>
          <p:nvPr/>
        </p:nvSpPr>
        <p:spPr>
          <a:xfrm>
            <a:off x="4972509" y="4844518"/>
            <a:ext cx="1938050" cy="692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 Architecture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871E44C-ED95-4234-8C23-8544F8B72354}"/>
              </a:ext>
            </a:extLst>
          </p:cNvPr>
          <p:cNvSpPr/>
          <p:nvPr/>
        </p:nvSpPr>
        <p:spPr>
          <a:xfrm rot="16200000">
            <a:off x="5889403" y="3792847"/>
            <a:ext cx="2579347" cy="53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GPU Programming</a:t>
            </a:r>
          </a:p>
        </p:txBody>
      </p:sp>
    </p:spTree>
    <p:extLst>
      <p:ext uri="{BB962C8B-B14F-4D97-AF65-F5344CB8AC3E}">
        <p14:creationId xmlns:p14="http://schemas.microsoft.com/office/powerpoint/2010/main" val="14092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in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531349"/>
            <a:ext cx="5065075" cy="3118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Process is the OS abstraction for execution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Unit of execution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Unit of scheduling</a:t>
            </a:r>
          </a:p>
          <a:p>
            <a:r>
              <a:rPr lang="en-US" dirty="0">
                <a:solidFill>
                  <a:schemeClr val="tx1"/>
                </a:solidFill>
              </a:rPr>
              <a:t>It is a program in execution</a:t>
            </a:r>
          </a:p>
          <a:p>
            <a:r>
              <a:rPr lang="en-US" dirty="0">
                <a:solidFill>
                  <a:schemeClr val="tx1"/>
                </a:solidFill>
              </a:rPr>
              <a:t>This can introduce overheads when handling many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C0B51-60B7-4874-B0AA-2B1F4D99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56211"/>
            <a:ext cx="5808410" cy="43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Process in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14" y="2430793"/>
            <a:ext cx="5418272" cy="38929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It contains all the state for a program in execution</a:t>
            </a:r>
          </a:p>
          <a:p>
            <a:r>
              <a:rPr lang="en-US" dirty="0">
                <a:solidFill>
                  <a:schemeClr val="tx1"/>
                </a:solidFill>
              </a:rPr>
              <a:t>An Address space containing: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Static Memory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Code and input data for the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Dynamic Memory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Allocated memory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Execution stack</a:t>
            </a:r>
          </a:p>
          <a:p>
            <a:r>
              <a:rPr lang="en-US" dirty="0">
                <a:solidFill>
                  <a:schemeClr val="tx1"/>
                </a:solidFill>
              </a:rPr>
              <a:t>A set of control and general purpose registers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DB1E0-7A3F-45F0-9178-1C6A7344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86" y="2022243"/>
            <a:ext cx="6236700" cy="413181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F8A4EF-CDB0-3142-B866-F3AD53A0F82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Process vs 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6" y="2110172"/>
            <a:ext cx="7449457" cy="38479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Separate execution and resource container roles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thread defines a sequential execution stream within a process (PC, SP, registers)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process defines the address space, resources, and general process attributes (everything but threads)</a:t>
            </a:r>
          </a:p>
          <a:p>
            <a:r>
              <a:rPr lang="en-US" dirty="0">
                <a:solidFill>
                  <a:schemeClr val="tx1"/>
                </a:solidFill>
              </a:rPr>
              <a:t>Threads become the unit of scheduling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Processes are now the containers in which threads execute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Processes become static, threads are the dynamic 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3" y="2205781"/>
            <a:ext cx="4441370" cy="3914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195142"/>
            <a:ext cx="29274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https://</a:t>
            </a:r>
            <a:r>
              <a:rPr lang="en-US" sz="600" dirty="0" err="1"/>
              <a:t>www.cs.uic.edu</a:t>
            </a:r>
            <a:r>
              <a:rPr lang="en-US" sz="600" dirty="0"/>
              <a:t>/~</a:t>
            </a:r>
            <a:r>
              <a:rPr lang="en-US" sz="600" dirty="0" err="1"/>
              <a:t>jbell</a:t>
            </a:r>
            <a:r>
              <a:rPr lang="en-US" sz="600" dirty="0"/>
              <a:t>/</a:t>
            </a:r>
            <a:r>
              <a:rPr lang="en-US" sz="600" dirty="0" err="1"/>
              <a:t>CourseNotes</a:t>
            </a:r>
            <a:r>
              <a:rPr lang="en-US" sz="600" dirty="0"/>
              <a:t>/</a:t>
            </a:r>
            <a:r>
              <a:rPr lang="en-US" sz="600" dirty="0" err="1"/>
              <a:t>OperatingSystems</a:t>
            </a:r>
            <a:r>
              <a:rPr lang="en-US" sz="600" dirty="0"/>
              <a:t>/4_Threads.html</a:t>
            </a:r>
          </a:p>
        </p:txBody>
      </p:sp>
    </p:spTree>
    <p:extLst>
      <p:ext uri="{BB962C8B-B14F-4D97-AF65-F5344CB8AC3E}">
        <p14:creationId xmlns:p14="http://schemas.microsoft.com/office/powerpoint/2010/main" val="354359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9655055-bdb2-4473-b4a0-9796325617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405efc9-fe3a-42f0-8ffd-5f58cddeba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e0ea918-d6a2-4e1f-8004-cb790347124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22dc30e-0f61-4699-966e-004e8b927c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"/>
</p:tagLst>
</file>

<file path=ppt/theme/theme1.xml><?xml version="1.0" encoding="utf-8"?>
<a:theme xmlns:a="http://schemas.openxmlformats.org/drawingml/2006/main" name="UC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" id="{AE20FBDC-0D03-49DA-99CF-13DC815B9F62}" vid="{75CAA0F8-75EB-44FB-BBF2-1981CDC6FE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2019</Words>
  <Application>Microsoft Office PowerPoint</Application>
  <PresentationFormat>Widescreen</PresentationFormat>
  <Paragraphs>331</Paragraphs>
  <Slides>44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Lucida Console</vt:lpstr>
      <vt:lpstr>Palatino</vt:lpstr>
      <vt:lpstr>Times New Roman</vt:lpstr>
      <vt:lpstr>Trebuchet MS</vt:lpstr>
      <vt:lpstr>Wingdings</vt:lpstr>
      <vt:lpstr>UCR</vt:lpstr>
      <vt:lpstr>Bitmap Image</vt:lpstr>
      <vt:lpstr>Clip</vt:lpstr>
      <vt:lpstr> Architecture Basics </vt:lpstr>
      <vt:lpstr>PowerPoint Presentation</vt:lpstr>
      <vt:lpstr>Logistics</vt:lpstr>
      <vt:lpstr>Current Schedule – Subject to change</vt:lpstr>
      <vt:lpstr>Software-Hardware stack</vt:lpstr>
      <vt:lpstr>Path to GPU computing</vt:lpstr>
      <vt:lpstr>The Process in Operating Systems</vt:lpstr>
      <vt:lpstr>The Process in Operating Systems</vt:lpstr>
      <vt:lpstr>Process vs Thread</vt:lpstr>
      <vt:lpstr>Process vs Thread</vt:lpstr>
      <vt:lpstr>Takeaway for this Class</vt:lpstr>
      <vt:lpstr>PowerPoint Presentation</vt:lpstr>
      <vt:lpstr>Moving down the stack</vt:lpstr>
      <vt:lpstr>A Thread as a Von-Neumann Processor</vt:lpstr>
      <vt:lpstr>5-stage pipeline Processing Unit</vt:lpstr>
      <vt:lpstr>Multi-Cycle Pipeline Diagram</vt:lpstr>
      <vt:lpstr>Handling multiple threads</vt:lpstr>
      <vt:lpstr>PowerPoint Presentation</vt:lpstr>
      <vt:lpstr>Takeaway for this Class</vt:lpstr>
      <vt:lpstr>Von-Neumann Processor Memory Unit</vt:lpstr>
      <vt:lpstr>Memory Unit Performance Gap</vt:lpstr>
      <vt:lpstr>Memory Systems</vt:lpstr>
      <vt:lpstr>How to Create the Illusion of Big and Fast</vt:lpstr>
      <vt:lpstr>Introducing caches</vt:lpstr>
      <vt:lpstr>Typical Memory Hierarchy</vt:lpstr>
      <vt:lpstr>The principle of locality</vt:lpstr>
      <vt:lpstr>How caches take advantage of locality</vt:lpstr>
      <vt:lpstr>Temporal locality in instructions</vt:lpstr>
      <vt:lpstr>Temporal locality in data</vt:lpstr>
      <vt:lpstr>Spatial locality in instructions</vt:lpstr>
      <vt:lpstr>Spatial locality in data</vt:lpstr>
      <vt:lpstr>Definitions: Hits and misses</vt:lpstr>
      <vt:lpstr>Takeaway for this Class</vt:lpstr>
      <vt:lpstr>PowerPoint Presentation</vt:lpstr>
      <vt:lpstr>A Thread as a Von-Neumann Processor</vt:lpstr>
      <vt:lpstr>Abstracted CPU</vt:lpstr>
      <vt:lpstr>PowerPoint Presentation</vt:lpstr>
      <vt:lpstr>PowerPoint Presentation</vt:lpstr>
      <vt:lpstr>PowerPoint Presentation</vt:lpstr>
      <vt:lpstr>PowerPoint Presentation</vt:lpstr>
      <vt:lpstr>Examples of Specialization</vt:lpstr>
      <vt:lpstr>Examples of Specialization</vt:lpstr>
      <vt:lpstr>Examples of Specialization</vt:lpstr>
      <vt:lpstr>Examples of Specialization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Super Quick Architecture Review </dc:title>
  <dc:creator>Marcus Chow</dc:creator>
  <cp:lastModifiedBy>Marcus Chow</cp:lastModifiedBy>
  <cp:revision>21</cp:revision>
  <dcterms:created xsi:type="dcterms:W3CDTF">2020-04-06T15:46:03Z</dcterms:created>
  <dcterms:modified xsi:type="dcterms:W3CDTF">2020-04-14T21:26:22Z</dcterms:modified>
</cp:coreProperties>
</file>