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charts/chart4.xml" ContentType="application/vnd.openxmlformats-officedocument.drawingml.chart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embeddings/Microsoft_Equation3.bin" ContentType="application/vnd.openxmlformats-officedocument.oleObject"/>
  <Override PartName="/ppt/tags/tag14.xml" ContentType="application/vnd.openxmlformats-officedocument.presentationml.tags+xml"/>
  <Override PartName="/ppt/charts/chart3.xml" ContentType="application/vnd.openxmlformats-officedocument.drawingml.chart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ags/tag12.xml" ContentType="application/vnd.openxmlformats-officedocument.presentationml.tags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tags/tag11.xml" ContentType="application/vnd.openxmlformats-officedocument.presentationml.tags+xml"/>
  <Default Extension="package" ContentType="application/vnd.openxmlformats-officedocument.package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5" r:id="rId2"/>
    <p:sldId id="285" r:id="rId3"/>
    <p:sldId id="364" r:id="rId4"/>
    <p:sldId id="288" r:id="rId5"/>
    <p:sldId id="366" r:id="rId6"/>
    <p:sldId id="360" r:id="rId7"/>
    <p:sldId id="335" r:id="rId8"/>
    <p:sldId id="334" r:id="rId9"/>
    <p:sldId id="339" r:id="rId10"/>
    <p:sldId id="359" r:id="rId11"/>
    <p:sldId id="369" r:id="rId12"/>
    <p:sldId id="338" r:id="rId13"/>
    <p:sldId id="351" r:id="rId14"/>
    <p:sldId id="352" r:id="rId15"/>
    <p:sldId id="361" r:id="rId16"/>
    <p:sldId id="342" r:id="rId17"/>
    <p:sldId id="368" r:id="rId18"/>
    <p:sldId id="343" r:id="rId19"/>
    <p:sldId id="357" r:id="rId20"/>
    <p:sldId id="358" r:id="rId21"/>
    <p:sldId id="362" r:id="rId22"/>
    <p:sldId id="355" r:id="rId23"/>
    <p:sldId id="329" r:id="rId24"/>
    <p:sldId id="341" r:id="rId25"/>
    <p:sldId id="363" r:id="rId2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DejaVu LGC Sans" charset="0"/>
        <a:cs typeface="DejaVu LGC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99E2DD"/>
    <a:srgbClr val="FF0000"/>
    <a:srgbClr val="2BED2B"/>
    <a:srgbClr val="8697B7"/>
    <a:srgbClr val="E3E6EB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290" autoAdjust="0"/>
    <p:restoredTop sz="85890" autoAdjust="0"/>
  </p:normalViewPr>
  <p:slideViewPr>
    <p:cSldViewPr>
      <p:cViewPr>
        <p:scale>
          <a:sx n="100" d="100"/>
          <a:sy n="100" d="100"/>
        </p:scale>
        <p:origin x="-133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678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os:Desktop:Work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os:Desktop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088235294117647"/>
          <c:y val="0.00462942132233471"/>
          <c:w val="0.76641426071741"/>
          <c:h val="0.89814814814814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008000"/>
              </a:solidFill>
            </c:spPr>
          </c:dPt>
          <c:dLbls>
            <c:dLbl>
              <c:idx val="2"/>
              <c:layout>
                <c:manualLayout>
                  <c:x val="0.0434244248880655"/>
                  <c:y val="-0.0523118985126859"/>
                </c:manualLayout>
              </c:layout>
              <c:showPercent val="1"/>
            </c:dLbl>
            <c:dLbl>
              <c:idx val="3"/>
              <c:layout>
                <c:manualLayout>
                  <c:x val="0.113449899644897"/>
                  <c:y val="-0.08942694663167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4"/>
              <c:layout>
                <c:manualLayout>
                  <c:x val="0.0762783696155628"/>
                  <c:y val="-0.0147982283464567"/>
                </c:manualLayout>
              </c:layout>
              <c:showPercent val="1"/>
            </c:dLbl>
            <c:dLbl>
              <c:idx val="5"/>
              <c:layout>
                <c:manualLayout>
                  <c:x val="-0.0200064158646836"/>
                  <c:y val="0.00749105225483178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</c:dLbls>
          <c:cat>
            <c:strRef>
              <c:f>Sheet1!$B$7:$B$12</c:f>
              <c:strCache>
                <c:ptCount val="6"/>
                <c:pt idx="0">
                  <c:v>P2P</c:v>
                </c:pt>
                <c:pt idx="1">
                  <c:v>Web</c:v>
                </c:pt>
                <c:pt idx="2">
                  <c:v>Email</c:v>
                </c:pt>
                <c:pt idx="3">
                  <c:v>Games</c:v>
                </c:pt>
                <c:pt idx="4">
                  <c:v>FTP</c:v>
                </c:pt>
                <c:pt idx="5">
                  <c:v>Others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  <c:pt idx="0">
                  <c:v>30.0</c:v>
                </c:pt>
                <c:pt idx="1">
                  <c:v>30.0</c:v>
                </c:pt>
                <c:pt idx="2">
                  <c:v>15.0</c:v>
                </c:pt>
                <c:pt idx="3">
                  <c:v>10.0</c:v>
                </c:pt>
                <c:pt idx="4">
                  <c:v>15.0</c:v>
                </c:pt>
                <c:pt idx="5">
                  <c:v>10.0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05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372781065088757"/>
          <c:y val="0.215686274509804"/>
          <c:w val="0.301775147928994"/>
          <c:h val="0.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2BFC5"/>
            </a:solidFill>
            <a:ln w="24918">
              <a:noFill/>
            </a:ln>
          </c:spPr>
          <c:dPt>
            <c:idx val="0"/>
            <c:spPr>
              <a:solidFill>
                <a:srgbClr val="BBE0E3"/>
              </a:solidFill>
              <a:ln w="24918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4918">
                <a:noFill/>
              </a:ln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game</a:t>
                    </a:r>
                    <a:endParaRPr lang="en-US" dirty="0"/>
                  </a:p>
                </c:rich>
              </c:tx>
              <c:dLblPos val="ctr"/>
              <c:showCatName val="1"/>
            </c:dLbl>
            <c:spPr>
              <a:noFill/>
              <a:ln w="24918">
                <a:noFill/>
              </a:ln>
            </c:spPr>
            <c:txPr>
              <a:bodyPr/>
              <a:lstStyle/>
              <a:p>
                <a:pPr>
                  <a:defRPr sz="1368"/>
                </a:pPr>
                <a:endParaRPr lang="en-US"/>
              </a:p>
            </c:txPr>
            <c:dLblPos val="ctr"/>
            <c:showCatName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p2p</c:v>
                </c:pt>
                <c:pt idx="2">
                  <c:v>dns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0.562118902439024</c:v>
                </c:pt>
                <c:pt idx="1">
                  <c:v>0.104286892003298</c:v>
                </c:pt>
                <c:pt idx="2">
                  <c:v>0.341463414634146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333399"/>
            </a:solidFill>
            <a:ln w="24918">
              <a:noFill/>
            </a:ln>
          </c:spPr>
          <c:dPt>
            <c:idx val="0"/>
            <c:spPr>
              <a:solidFill>
                <a:srgbClr val="BBE0E3"/>
              </a:solidFill>
              <a:ln w="24918">
                <a:noFill/>
              </a:ln>
            </c:spPr>
          </c:dPt>
          <c:dPt>
            <c:idx val="2"/>
            <c:spPr>
              <a:solidFill>
                <a:srgbClr val="FFFFFF"/>
              </a:solidFill>
              <a:ln w="24918">
                <a:noFill/>
              </a:ln>
            </c:spPr>
          </c:dPt>
          <c:dLbls>
            <c:spPr>
              <a:noFill/>
              <a:ln w="24918">
                <a:noFill/>
              </a:ln>
            </c:spPr>
            <c:showCatName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p2p</c:v>
                </c:pt>
                <c:pt idx="2">
                  <c:v>dns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163.0</c:v>
                </c:pt>
                <c:pt idx="1">
                  <c:v>253.0</c:v>
                </c:pt>
                <c:pt idx="2">
                  <c:v>896.0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  <a:ln w="24918">
              <a:noFill/>
            </a:ln>
          </c:spPr>
          <c:dPt>
            <c:idx val="0"/>
            <c:spPr>
              <a:solidFill>
                <a:srgbClr val="BBE0E3"/>
              </a:solidFill>
              <a:ln w="24918">
                <a:noFill/>
              </a:ln>
            </c:spPr>
          </c:dPt>
          <c:dPt>
            <c:idx val="1"/>
            <c:spPr>
              <a:solidFill>
                <a:srgbClr val="333399"/>
              </a:solidFill>
              <a:ln w="24918">
                <a:noFill/>
              </a:ln>
            </c:spPr>
          </c:dPt>
          <c:dLbls>
            <c:spPr>
              <a:noFill/>
              <a:ln w="24918">
                <a:noFill/>
              </a:ln>
            </c:spPr>
            <c:showCatName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p2p</c:v>
                </c:pt>
                <c:pt idx="2">
                  <c:v>dns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0.124237804878049</c:v>
                </c:pt>
                <c:pt idx="1">
                  <c:v>0.208573784006595</c:v>
                </c:pt>
                <c:pt idx="2">
                  <c:v>0.682926829268293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0000"/>
            </a:solidFill>
            <a:ln w="24918">
              <a:noFill/>
            </a:ln>
          </c:spPr>
          <c:dPt>
            <c:idx val="0"/>
            <c:spPr>
              <a:solidFill>
                <a:srgbClr val="BBE0E3"/>
              </a:solidFill>
              <a:ln w="24918">
                <a:noFill/>
              </a:ln>
            </c:spPr>
          </c:dPt>
          <c:dPt>
            <c:idx val="1"/>
            <c:spPr>
              <a:solidFill>
                <a:srgbClr val="333399"/>
              </a:solidFill>
              <a:ln w="24918">
                <a:noFill/>
              </a:ln>
            </c:spPr>
          </c:dPt>
          <c:dPt>
            <c:idx val="2"/>
            <c:spPr>
              <a:solidFill>
                <a:srgbClr val="FFFFFF"/>
              </a:solidFill>
              <a:ln w="24918">
                <a:noFill/>
              </a:ln>
            </c:spPr>
          </c:dPt>
          <c:dLbls>
            <c:spPr>
              <a:noFill/>
              <a:ln w="24918">
                <a:noFill/>
              </a:ln>
            </c:spPr>
            <c:showCatName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p2p</c:v>
                </c:pt>
                <c:pt idx="2">
                  <c:v>dns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CatName val="1"/>
        </c:dLbls>
        <c:firstSliceAng val="0"/>
      </c:pieChart>
      <c:spPr>
        <a:noFill/>
        <a:ln w="253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68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344827586206897"/>
          <c:y val="0.244444444444444"/>
          <c:w val="0.310344827586207"/>
          <c:h val="0.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2BFC5"/>
            </a:solidFill>
            <a:ln w="24918">
              <a:noFill/>
            </a:ln>
          </c:spPr>
          <c:dPt>
            <c:idx val="0"/>
            <c:spPr>
              <a:solidFill>
                <a:srgbClr val="BBE0E3"/>
              </a:solidFill>
              <a:ln w="24918">
                <a:noFill/>
              </a:ln>
            </c:spPr>
          </c:dPt>
          <c:dLbls>
            <c:dLbl>
              <c:idx val="0"/>
              <c:layout>
                <c:manualLayout>
                  <c:x val="0.00694158422504879"/>
                  <c:y val="-0.277935399204132"/>
                </c:manualLayout>
              </c:layout>
              <c:spPr>
                <a:noFill/>
                <a:ln w="24918">
                  <a:noFill/>
                </a:ln>
              </c:spPr>
              <c:txPr>
                <a:bodyPr/>
                <a:lstStyle/>
                <a:p>
                  <a:pPr>
                    <a:defRPr sz="1568"/>
                  </a:pPr>
                  <a:endParaRPr lang="en-US"/>
                </a:p>
              </c:txPr>
              <c:dLblPos val="bestFit"/>
              <c:showCatName val="1"/>
            </c:dLbl>
            <c:spPr>
              <a:noFill/>
              <a:ln w="24918">
                <a:noFill/>
              </a:ln>
            </c:spPr>
            <c:txPr>
              <a:bodyPr/>
              <a:lstStyle/>
              <a:p>
                <a:pPr>
                  <a:defRPr sz="1368"/>
                </a:pPr>
                <a:endParaRPr lang="en-US"/>
              </a:p>
            </c:txPr>
            <c:dLblPos val="ctr"/>
            <c:showCatName val="1"/>
            <c:showLeaderLines val="1"/>
          </c:dLbls>
          <c:cat>
            <c:strRef>
              <c:f>Sheet1!$A$2</c:f>
              <c:strCache>
                <c:ptCount val="1"/>
                <c:pt idx="0">
                  <c:v>web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1286.0</c:v>
                </c:pt>
              </c:numCache>
            </c:numRef>
          </c:val>
        </c:ser>
        <c:dLbls>
          <c:showCatName val="1"/>
        </c:dLbls>
        <c:firstSliceAng val="0"/>
      </c:pieChart>
      <c:spPr>
        <a:noFill/>
        <a:ln w="253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344827586206897"/>
          <c:y val="0.244444444444444"/>
          <c:w val="0.310344827586207"/>
          <c:h val="0.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2BFC5"/>
            </a:solidFill>
            <a:ln w="25434">
              <a:noFill/>
            </a:ln>
          </c:spPr>
          <c:explosion val="5"/>
          <c:dPt>
            <c:idx val="0"/>
            <c:spPr>
              <a:solidFill>
                <a:srgbClr val="BBE0E3"/>
              </a:solidFill>
              <a:ln w="25434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34">
                <a:noFill/>
              </a:ln>
            </c:spPr>
          </c:dPt>
          <c:dLbls>
            <c:dLbl>
              <c:idx val="0"/>
              <c:layout>
                <c:manualLayout>
                  <c:x val="-0.11752065714008"/>
                  <c:y val="0.0920390419947506"/>
                </c:manualLayout>
              </c:layout>
              <c:dLblPos val="bestFit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game</a:t>
                    </a:r>
                    <a:endParaRPr lang="en-US" dirty="0"/>
                  </a:p>
                </c:rich>
              </c:tx>
              <c:dLblPos val="ctr"/>
              <c:showCatName val="1"/>
            </c:dLbl>
            <c:spPr>
              <a:noFill/>
              <a:ln w="25434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p2p</c:v>
                </c:pt>
                <c:pt idx="2">
                  <c:v>dns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163.0</c:v>
                </c:pt>
                <c:pt idx="1">
                  <c:v>253.0</c:v>
                </c:pt>
                <c:pt idx="2">
                  <c:v>896.0</c:v>
                </c:pt>
              </c:numCache>
            </c:numRef>
          </c:val>
        </c:ser>
        <c:dLbls>
          <c:showCatName val="1"/>
        </c:dLbls>
        <c:firstSliceAng val="0"/>
      </c:pieChart>
      <c:spPr>
        <a:noFill/>
        <a:ln w="2540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NLC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Sheet1!$B$6:$B$9</c:f>
              <c:strCache>
                <c:ptCount val="4"/>
                <c:pt idx="0">
                  <c:v>BRAZ</c:v>
                </c:pt>
                <c:pt idx="1">
                  <c:v>WIDE</c:v>
                </c:pt>
                <c:pt idx="2">
                  <c:v>PAIX</c:v>
                </c:pt>
                <c:pt idx="3">
                  <c:v>MFN</c:v>
                </c:pt>
              </c:strCache>
            </c:strRef>
          </c:cat>
          <c:val>
            <c:numRef>
              <c:f>Sheet1!$C$6:$C$9</c:f>
              <c:numCache>
                <c:formatCode>0%</c:formatCode>
                <c:ptCount val="4"/>
                <c:pt idx="0">
                  <c:v>0.65</c:v>
                </c:pt>
                <c:pt idx="1">
                  <c:v>0.92</c:v>
                </c:pt>
                <c:pt idx="2">
                  <c:v>0.95</c:v>
                </c:pt>
                <c:pt idx="3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HYP</c:v>
                </c:pt>
              </c:strCache>
            </c:strRef>
          </c:tx>
          <c:cat>
            <c:strRef>
              <c:f>Sheet1!$B$6:$B$9</c:f>
              <c:strCache>
                <c:ptCount val="4"/>
                <c:pt idx="0">
                  <c:v>BRAZ</c:v>
                </c:pt>
                <c:pt idx="1">
                  <c:v>WIDE</c:v>
                </c:pt>
                <c:pt idx="2">
                  <c:v>PAIX</c:v>
                </c:pt>
                <c:pt idx="3">
                  <c:v>MFN</c:v>
                </c:pt>
              </c:strCache>
            </c:strRef>
          </c:cat>
          <c:val>
            <c:numRef>
              <c:f>Sheet1!$D$6:$D$9</c:f>
              <c:numCache>
                <c:formatCode>0%</c:formatCode>
                <c:ptCount val="4"/>
                <c:pt idx="0">
                  <c:v>0.89</c:v>
                </c:pt>
                <c:pt idx="1">
                  <c:v>0.88</c:v>
                </c:pt>
                <c:pt idx="2">
                  <c:v>0.94</c:v>
                </c:pt>
                <c:pt idx="3">
                  <c:v>0.92</c:v>
                </c:pt>
              </c:numCache>
            </c:numRef>
          </c:val>
        </c:ser>
        <c:axId val="447709512"/>
        <c:axId val="447700008"/>
      </c:barChart>
      <c:catAx>
        <c:axId val="447709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7700008"/>
        <c:crosses val="autoZero"/>
        <c:auto val="1"/>
        <c:lblAlgn val="ctr"/>
        <c:lblOffset val="100"/>
      </c:catAx>
      <c:valAx>
        <c:axId val="447700008"/>
        <c:scaling>
          <c:orientation val="minMax"/>
        </c:scaling>
        <c:axPos val="l"/>
        <c:majorGridlines/>
        <c:numFmt formatCode="0%" sourceLinked="1"/>
        <c:tickLblPos val="nextTo"/>
        <c:crossAx val="447709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Sheet1!$C$36</c:f>
              <c:strCache>
                <c:ptCount val="1"/>
                <c:pt idx="0">
                  <c:v>NLC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Sheet1!$B$37:$B$39</c:f>
              <c:numCache>
                <c:formatCode>0.00%</c:formatCode>
                <c:ptCount val="3"/>
                <c:pt idx="0">
                  <c:v>0.001</c:v>
                </c:pt>
                <c:pt idx="1">
                  <c:v>0.005</c:v>
                </c:pt>
                <c:pt idx="2" formatCode="0%">
                  <c:v>0.01</c:v>
                </c:pt>
              </c:numCache>
            </c:numRef>
          </c:cat>
          <c:val>
            <c:numRef>
              <c:f>Sheet1!$C$37:$C$39</c:f>
              <c:numCache>
                <c:formatCode>0.00%</c:formatCode>
                <c:ptCount val="3"/>
                <c:pt idx="0" formatCode="0%">
                  <c:v>0.55</c:v>
                </c:pt>
                <c:pt idx="1">
                  <c:v>0.57</c:v>
                </c:pt>
                <c:pt idx="2" formatCode="0%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Sheet1!$D$36</c:f>
              <c:strCache>
                <c:ptCount val="1"/>
                <c:pt idx="0">
                  <c:v>HYP</c:v>
                </c:pt>
              </c:strCache>
            </c:strRef>
          </c:tx>
          <c:cat>
            <c:numRef>
              <c:f>Sheet1!$B$37:$B$39</c:f>
              <c:numCache>
                <c:formatCode>0.00%</c:formatCode>
                <c:ptCount val="3"/>
                <c:pt idx="0">
                  <c:v>0.001</c:v>
                </c:pt>
                <c:pt idx="1">
                  <c:v>0.005</c:v>
                </c:pt>
                <c:pt idx="2" formatCode="0%">
                  <c:v>0.01</c:v>
                </c:pt>
              </c:numCache>
            </c:numRef>
          </c:cat>
          <c:val>
            <c:numRef>
              <c:f>Sheet1!$D$37:$D$39</c:f>
              <c:numCache>
                <c:formatCode>0%</c:formatCode>
                <c:ptCount val="3"/>
                <c:pt idx="0">
                  <c:v>0.76</c:v>
                </c:pt>
                <c:pt idx="1">
                  <c:v>0.81</c:v>
                </c:pt>
                <c:pt idx="2">
                  <c:v>0.89</c:v>
                </c:pt>
              </c:numCache>
            </c:numRef>
          </c:val>
        </c:ser>
        <c:axId val="471764296"/>
        <c:axId val="511546840"/>
      </c:barChart>
      <c:catAx>
        <c:axId val="471764296"/>
        <c:scaling>
          <c:orientation val="minMax"/>
        </c:scaling>
        <c:axPos val="b"/>
        <c:numFmt formatCode="0.00%" sourceLinked="1"/>
        <c:tickLblPos val="nextTo"/>
        <c:crossAx val="511546840"/>
        <c:crosses val="autoZero"/>
        <c:auto val="1"/>
        <c:lblAlgn val="ctr"/>
        <c:lblOffset val="100"/>
      </c:catAx>
      <c:valAx>
        <c:axId val="511546840"/>
        <c:scaling>
          <c:orientation val="minMax"/>
        </c:scaling>
        <c:axPos val="l"/>
        <c:majorGridlines/>
        <c:numFmt formatCode="0%" sourceLinked="1"/>
        <c:tickLblPos val="nextTo"/>
        <c:crossAx val="471764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819991251094"/>
          <c:y val="0.00307779235928842"/>
          <c:w val="0.112957786526684"/>
          <c:h val="0.188288859725868"/>
        </c:manualLayout>
      </c:layout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Sheet1!$I$18</c:f>
              <c:strCache>
                <c:ptCount val="1"/>
                <c:pt idx="0">
                  <c:v>NLC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Sheet1!$H$19:$H$20</c:f>
              <c:numCache>
                <c:formatCode>0%</c:formatCode>
                <c:ptCount val="2"/>
                <c:pt idx="0">
                  <c:v>0.01</c:v>
                </c:pt>
                <c:pt idx="1">
                  <c:v>0.1</c:v>
                </c:pt>
              </c:numCache>
            </c:numRef>
          </c:cat>
          <c:val>
            <c:numRef>
              <c:f>Sheet1!$I$19:$I$20</c:f>
              <c:numCache>
                <c:formatCode>0%</c:formatCode>
                <c:ptCount val="2"/>
                <c:pt idx="0">
                  <c:v>0.52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Sheet1!$J$18</c:f>
              <c:strCache>
                <c:ptCount val="1"/>
                <c:pt idx="0">
                  <c:v>HYP</c:v>
                </c:pt>
              </c:strCache>
            </c:strRef>
          </c:tx>
          <c:cat>
            <c:numRef>
              <c:f>Sheet1!$H$19:$H$20</c:f>
              <c:numCache>
                <c:formatCode>0%</c:formatCode>
                <c:ptCount val="2"/>
                <c:pt idx="0">
                  <c:v>0.01</c:v>
                </c:pt>
                <c:pt idx="1">
                  <c:v>0.1</c:v>
                </c:pt>
              </c:numCache>
            </c:numRef>
          </c:cat>
          <c:val>
            <c:numRef>
              <c:f>Sheet1!$J$19:$J$20</c:f>
              <c:numCache>
                <c:formatCode>0%</c:formatCode>
                <c:ptCount val="2"/>
                <c:pt idx="0">
                  <c:v>0.65</c:v>
                </c:pt>
                <c:pt idx="1">
                  <c:v>0.86</c:v>
                </c:pt>
              </c:numCache>
            </c:numRef>
          </c:val>
        </c:ser>
        <c:axId val="471716680"/>
        <c:axId val="470835672"/>
      </c:barChart>
      <c:catAx>
        <c:axId val="471716680"/>
        <c:scaling>
          <c:orientation val="minMax"/>
        </c:scaling>
        <c:axPos val="b"/>
        <c:numFmt formatCode="0%" sourceLinked="1"/>
        <c:tickLblPos val="nextTo"/>
        <c:crossAx val="470835672"/>
        <c:crosses val="autoZero"/>
        <c:auto val="1"/>
        <c:lblAlgn val="ctr"/>
        <c:lblOffset val="100"/>
      </c:catAx>
      <c:valAx>
        <c:axId val="470835672"/>
        <c:scaling>
          <c:orientation val="minMax"/>
        </c:scaling>
        <c:axPos val="l"/>
        <c:majorGridlines/>
        <c:numFmt formatCode="0%" sourceLinked="1"/>
        <c:tickLblPos val="nextTo"/>
        <c:crossAx val="471716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931102362205"/>
          <c:y val="0.00307779235928842"/>
          <c:w val="0.112957786526684"/>
          <c:h val="0.188288859725868"/>
        </c:manualLayout>
      </c:layout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/>
            </a:lvl1pPr>
          </a:lstStyle>
          <a:p>
            <a:pPr>
              <a:defRPr/>
            </a:pPr>
            <a:fld id="{76EBB956-0885-4717-9538-6051E1941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789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endParaRPr lang="en-US" smtClean="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endParaRPr lang="en-US" smtClean="0"/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endParaRPr lang="en-US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B6C17FE-40AF-4333-87EF-08C256F1F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92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/>
            <a:fld id="{DED6D559-30A0-4278-9230-EF445B4C30AF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0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C306-8B66-46E4-9CF8-8977347AFFF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C306-8B66-46E4-9CF8-8977347AFFF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C306-8B66-46E4-9CF8-8977347AFFF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C306-8B66-46E4-9CF8-8977347AFFF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/>
            <a:fld id="{DED6D559-30A0-4278-9230-EF445B4C30AF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24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776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02ADE-C3F2-2645-ACAA-08BF8978F70C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 anchor="b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fld id="{D376C96F-0E4F-B845-AA75-283960B49EE2}" type="slidenum">
              <a:rPr lang="en-US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5214"/>
            <a:ext cx="5485805" cy="4112381"/>
          </a:xfrm>
          <a:noFill/>
          <a:ln/>
        </p:spPr>
        <p:txBody>
          <a:bodyPr/>
          <a:lstStyle/>
          <a:p>
            <a:endParaRPr lang="en-US" altLang="zh-CN" dirty="0">
              <a:latin typeface="Times" charset="0"/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6C17FE-40AF-4333-87EF-08C256F1FF4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1162050" y="6240463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endParaRPr lang="en-US" smtClean="0"/>
          </a:p>
        </p:txBody>
      </p:sp>
      <p:sp>
        <p:nvSpPr>
          <p:cNvPr id="3" name="Rectangle 1043"/>
          <p:cNvSpPr>
            <a:spLocks noChangeArrowheads="1"/>
          </p:cNvSpPr>
          <p:nvPr userDrawn="1"/>
        </p:nvSpPr>
        <p:spPr bwMode="auto">
          <a:xfrm>
            <a:off x="6705600" y="4316413"/>
            <a:ext cx="182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990600" y="62452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endParaRPr lang="en-US" smtClean="0"/>
          </a:p>
        </p:txBody>
      </p:sp>
      <p:sp>
        <p:nvSpPr>
          <p:cNvPr id="5" name="Rectangle 1046"/>
          <p:cNvSpPr>
            <a:spLocks noChangeArrowheads="1"/>
          </p:cNvSpPr>
          <p:nvPr/>
        </p:nvSpPr>
        <p:spPr bwMode="auto">
          <a:xfrm>
            <a:off x="3429000" y="6248400"/>
            <a:ext cx="28908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>
              <a:buClr>
                <a:srgbClr val="1C1C1C"/>
              </a:buClr>
              <a:buSzPct val="100000"/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09759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477A-25C6-473F-9B88-E44BFD476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8232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152400"/>
            <a:ext cx="220821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38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75C2-93DF-44C0-9932-4EEA6770A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84940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0447-5F1B-43A2-B6B4-B4ACD0BBF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20131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610C7-F009-4469-BC94-F68560346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64887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990600"/>
            <a:ext cx="42084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084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F286-0735-4058-9001-7A57A7EBE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32878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E623-2D9D-4576-ADD4-CE40536D3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36921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E1FBE-DE9D-48BA-A829-CD5F4C008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80964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r>
              <a:rPr lang="en-US"/>
              <a:t>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33761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E13A-C3B6-4FE7-BFAD-560048B9E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39433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3C21-6B1D-464F-84DE-B329E70A0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7286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67725" y="6334125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8669338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C1C1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443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990600"/>
            <a:ext cx="8569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162050" y="6240463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657600" y="6629400"/>
            <a:ext cx="28908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66FF"/>
              </a:buClr>
              <a:buSzPct val="100000"/>
              <a:buFont typeface="Tahom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66FF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Marios Iliofotou - UC Riverside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ahoma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9B2B9E-57D5-4063-AFE8-79AE73355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6" r:id="rId7"/>
    <p:sldLayoutId id="2147483811" r:id="rId8"/>
    <p:sldLayoutId id="2147483812" r:id="rId9"/>
    <p:sldLayoutId id="2147483813" r:id="rId10"/>
    <p:sldLayoutId id="214748381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5pPr>
      <a:lvl6pPr marL="4572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6pPr>
      <a:lvl7pPr marL="9144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7pPr>
      <a:lvl8pPr marL="1371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8pPr>
      <a:lvl9pPr marL="18288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3600">
          <a:solidFill>
            <a:srgbClr val="333399"/>
          </a:solidFill>
          <a:latin typeface="Tahoma" pitchFamily="34" charset="0"/>
          <a:ea typeface="DejaVu LGC Sans" charset="0"/>
          <a:cs typeface="DejaVu LGC Sans" charset="0"/>
        </a:defRPr>
      </a:lvl9pPr>
    </p:titleStyle>
    <p:bodyStyle>
      <a:lvl1pPr marL="338138" indent="-338138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3.png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chart" Target="../charts/chart1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wmf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724400"/>
            <a:ext cx="9144000" cy="21336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Marios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Iliofotou</a:t>
            </a:r>
            <a:r>
              <a:rPr lang="en-US" sz="1800" b="1" dirty="0" smtClean="0">
                <a:solidFill>
                  <a:schemeClr val="tx1"/>
                </a:solidFill>
              </a:rPr>
              <a:t> (UC Riverside)</a:t>
            </a: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	      Brian Gallagher (LLNL)			Tina Eliassi-Rad (Rutgers University)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	      </a:t>
            </a:r>
            <a:r>
              <a:rPr lang="en-US" sz="1800" dirty="0" err="1" smtClean="0">
                <a:solidFill>
                  <a:schemeClr val="tx1"/>
                </a:solidFill>
              </a:rPr>
              <a:t>Guowu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Xi (</a:t>
            </a:r>
            <a:r>
              <a:rPr lang="en-US" sz="1800" dirty="0" smtClean="0">
                <a:solidFill>
                  <a:schemeClr val="tx1"/>
                </a:solidFill>
              </a:rPr>
              <a:t>UC Riverside)		</a:t>
            </a:r>
            <a:r>
              <a:rPr lang="en-US" sz="1800" dirty="0" err="1" smtClean="0">
                <a:solidFill>
                  <a:schemeClr val="tx1"/>
                </a:solidFill>
              </a:rPr>
              <a:t>Michalis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Faloutsos</a:t>
            </a:r>
            <a:r>
              <a:rPr lang="en-US" sz="1800" dirty="0" smtClean="0">
                <a:solidFill>
                  <a:schemeClr val="tx1"/>
                </a:solidFill>
              </a:rPr>
              <a:t> (UC Riverside)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200" dirty="0" smtClean="0">
                <a:solidFill>
                  <a:schemeClr val="bg2"/>
                </a:solidFill>
              </a:rPr>
              <a:t>ACM </a:t>
            </a:r>
            <a:r>
              <a:rPr lang="en-US" sz="1200" dirty="0" err="1" smtClean="0">
                <a:solidFill>
                  <a:schemeClr val="bg2"/>
                </a:solidFill>
              </a:rPr>
              <a:t>CoNEXT</a:t>
            </a:r>
            <a:r>
              <a:rPr lang="en-US" sz="1200" dirty="0" smtClean="0">
                <a:solidFill>
                  <a:schemeClr val="bg2"/>
                </a:solidFill>
              </a:rPr>
              <a:t>, December 1</a:t>
            </a:r>
            <a:r>
              <a:rPr lang="en-US" sz="1200" baseline="30000" dirty="0" smtClean="0">
                <a:solidFill>
                  <a:schemeClr val="bg2"/>
                </a:solidFill>
              </a:rPr>
              <a:t>st</a:t>
            </a:r>
            <a:r>
              <a:rPr lang="en-US" sz="1200" dirty="0" smtClean="0">
                <a:solidFill>
                  <a:schemeClr val="bg2"/>
                </a:solidFill>
              </a:rPr>
              <a:t> 2010 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00025" y="1652588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4101" name="Rectangle 20"/>
          <p:cNvSpPr>
            <a:spLocks noChangeArrowheads="1"/>
          </p:cNvSpPr>
          <p:nvPr/>
        </p:nvSpPr>
        <p:spPr bwMode="auto">
          <a:xfrm>
            <a:off x="3200400" y="1447800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" y="17462"/>
            <a:ext cx="2590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3657600" y="2209800"/>
            <a:ext cx="2286000" cy="1447800"/>
            <a:chOff x="228600" y="1676400"/>
            <a:chExt cx="6019800" cy="4038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5602988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2895601" y="1981201"/>
              <a:ext cx="990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3886200"/>
              <a:ext cx="11430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819400" y="5181598"/>
              <a:ext cx="13716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36720" y="0"/>
            <a:ext cx="64008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U_LOGOTYPE_CMY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42045" y="12700"/>
            <a:ext cx="2051155" cy="55187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0" y="1524000"/>
            <a:ext cx="9144000" cy="2286000"/>
            <a:chOff x="0" y="2590800"/>
            <a:chExt cx="9144000" cy="228600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0" y="2743200"/>
              <a:ext cx="9144000" cy="1981200"/>
              <a:chOff x="0" y="0"/>
              <a:chExt cx="5760" cy="708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2880" cy="708"/>
              </a:xfrm>
              <a:prstGeom prst="rect">
                <a:avLst/>
              </a:prstGeom>
              <a:solidFill>
                <a:srgbClr val="124A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 flipV="1">
                <a:off x="2880" y="0"/>
                <a:ext cx="2880" cy="708"/>
              </a:xfrm>
              <a:prstGeom prst="rect">
                <a:avLst/>
              </a:prstGeom>
              <a:solidFill>
                <a:srgbClr val="124A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0" y="4800600"/>
              <a:ext cx="9144000" cy="76200"/>
              <a:chOff x="0" y="0"/>
              <a:chExt cx="5760" cy="708"/>
            </a:xfrm>
          </p:grpSpPr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2880" cy="708"/>
              </a:xfrm>
              <a:prstGeom prst="rect">
                <a:avLst/>
              </a:prstGeom>
              <a:solidFill>
                <a:srgbClr val="124A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auto">
              <a:xfrm flipV="1">
                <a:off x="2880" y="0"/>
                <a:ext cx="2880" cy="708"/>
              </a:xfrm>
              <a:prstGeom prst="rect">
                <a:avLst/>
              </a:prstGeom>
              <a:solidFill>
                <a:srgbClr val="124A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0" y="2590800"/>
              <a:ext cx="9144000" cy="76200"/>
              <a:chOff x="0" y="0"/>
              <a:chExt cx="5760" cy="708"/>
            </a:xfrm>
          </p:grpSpPr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2880" cy="708"/>
              </a:xfrm>
              <a:prstGeom prst="rect">
                <a:avLst/>
              </a:prstGeom>
              <a:solidFill>
                <a:srgbClr val="124A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/>
            </p:nvSpPr>
            <p:spPr bwMode="auto">
              <a:xfrm flipV="1">
                <a:off x="2880" y="0"/>
                <a:ext cx="2880" cy="708"/>
              </a:xfrm>
              <a:prstGeom prst="rect">
                <a:avLst/>
              </a:prstGeom>
              <a:solidFill>
                <a:srgbClr val="124A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6042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905000"/>
          </a:xfrm>
          <a:noFill/>
          <a:ln>
            <a:miter lim="800000"/>
          </a:ln>
        </p:spPr>
        <p:txBody>
          <a:bodyPr anchor="t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	Profiling-by-Association: </a:t>
            </a:r>
            <a:br>
              <a:rPr lang="en-US" b="1" dirty="0" smtClean="0">
                <a:solidFill>
                  <a:schemeClr val="bg1"/>
                </a:solidFill>
                <a:effectLst/>
              </a:rPr>
            </a:br>
            <a:r>
              <a:rPr lang="en-US" b="1" dirty="0" smtClean="0">
                <a:solidFill>
                  <a:schemeClr val="bg1"/>
                </a:solidFill>
                <a:effectLst/>
              </a:rPr>
              <a:t>A Resilient Traffic Profiling Solution for the Internet Backbone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spcAft>
                <a:spcPts val="1800"/>
              </a:spcAft>
            </a:pPr>
            <a:r>
              <a:rPr lang="en-US" sz="3200" i="1" dirty="0" smtClean="0">
                <a:solidFill>
                  <a:schemeClr val="bg1">
                    <a:lumMod val="85000"/>
                  </a:schemeClr>
                </a:solidFill>
              </a:rPr>
              <a:t>Profiling-by-Association (PBA) framework</a:t>
            </a:r>
          </a:p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rgbClr val="0000FF"/>
                </a:solidFill>
              </a:rPr>
              <a:t>Our PBA-based profiling algorithms</a:t>
            </a:r>
          </a:p>
          <a:p>
            <a:pPr lvl="1"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NLC (neighboring link classifier) </a:t>
            </a:r>
          </a:p>
          <a:p>
            <a:pPr lvl="1"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HYP (hyper-graph classifier) </a:t>
            </a:r>
          </a:p>
          <a:p>
            <a:pPr lvl="1">
              <a:spcAft>
                <a:spcPts val="2400"/>
              </a:spcAft>
            </a:pPr>
            <a:r>
              <a:rPr lang="en-US" sz="2800" dirty="0" smtClean="0">
                <a:solidFill>
                  <a:schemeClr val="bg2"/>
                </a:solidFill>
              </a:rPr>
              <a:t>CLUST, CSEED, C+NLC (in the paper)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Experimental results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The neighboring link classifier (NLC)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1447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Uses </a:t>
            </a:r>
            <a:r>
              <a:rPr lang="en-US" dirty="0" smtClean="0">
                <a:solidFill>
                  <a:srgbClr val="3366FF"/>
                </a:solidFill>
              </a:rPr>
              <a:t>local structure </a:t>
            </a:r>
            <a:r>
              <a:rPr lang="en-US" dirty="0" smtClean="0"/>
              <a:t>of the graph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Classify an edge using information from its neighbors</a:t>
            </a:r>
          </a:p>
          <a:p>
            <a:endParaRPr lang="en-US" dirty="0" smtClean="0"/>
          </a:p>
        </p:txBody>
      </p:sp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2286000" y="3576638"/>
            <a:ext cx="228600" cy="2286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400800" y="3576638"/>
            <a:ext cx="228600" cy="2286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9702" name="Straight Connector 6"/>
          <p:cNvCxnSpPr>
            <a:cxnSpLocks noChangeShapeType="1"/>
          </p:cNvCxnSpPr>
          <p:nvPr/>
        </p:nvCxnSpPr>
        <p:spPr bwMode="auto">
          <a:xfrm>
            <a:off x="4541838" y="3749675"/>
            <a:ext cx="822325" cy="8223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9703" name="Straight Connector 8"/>
          <p:cNvCxnSpPr>
            <a:cxnSpLocks noChangeShapeType="1"/>
            <a:stCxn id="29701" idx="2"/>
            <a:endCxn id="29700" idx="6"/>
          </p:cNvCxnSpPr>
          <p:nvPr/>
        </p:nvCxnSpPr>
        <p:spPr bwMode="auto">
          <a:xfrm rot="10800000">
            <a:off x="2514600" y="3690938"/>
            <a:ext cx="38862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2101850" y="2895600"/>
            <a:ext cx="7762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ep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1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895600"/>
            <a:ext cx="7762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ep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2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124200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accent2"/>
                </a:solidFill>
                <a:latin typeface="+mn-lt"/>
              </a:rPr>
              <a:t>u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29707" name="Straight Connector 14"/>
          <p:cNvCxnSpPr>
            <a:cxnSpLocks noChangeShapeType="1"/>
            <a:stCxn id="29700" idx="3"/>
          </p:cNvCxnSpPr>
          <p:nvPr/>
        </p:nvCxnSpPr>
        <p:spPr bwMode="auto">
          <a:xfrm rot="5400000">
            <a:off x="1981200" y="3695700"/>
            <a:ext cx="261938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8" name="Straight Connector 16"/>
          <p:cNvCxnSpPr>
            <a:cxnSpLocks noChangeShapeType="1"/>
            <a:stCxn id="29701" idx="7"/>
          </p:cNvCxnSpPr>
          <p:nvPr/>
        </p:nvCxnSpPr>
        <p:spPr bwMode="auto">
          <a:xfrm rot="5400000" flipH="1" flipV="1">
            <a:off x="6748463" y="3271838"/>
            <a:ext cx="185737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9" name="Straight Connector 17"/>
          <p:cNvCxnSpPr>
            <a:cxnSpLocks noChangeShapeType="1"/>
            <a:stCxn id="29701" idx="5"/>
          </p:cNvCxnSpPr>
          <p:nvPr/>
        </p:nvCxnSpPr>
        <p:spPr bwMode="auto">
          <a:xfrm rot="16200000" flipH="1">
            <a:off x="6710363" y="3657600"/>
            <a:ext cx="261938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0" name="Straight Connector 37"/>
          <p:cNvCxnSpPr>
            <a:cxnSpLocks noChangeShapeType="1"/>
            <a:stCxn id="29700" idx="1"/>
          </p:cNvCxnSpPr>
          <p:nvPr/>
        </p:nvCxnSpPr>
        <p:spPr bwMode="auto">
          <a:xfrm rot="16200000" flipV="1">
            <a:off x="1981200" y="3271838"/>
            <a:ext cx="261937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1" name="Straight Connector 47"/>
          <p:cNvCxnSpPr>
            <a:cxnSpLocks noChangeShapeType="1"/>
          </p:cNvCxnSpPr>
          <p:nvPr/>
        </p:nvCxnSpPr>
        <p:spPr bwMode="auto">
          <a:xfrm rot="10800000">
            <a:off x="6629400" y="3703638"/>
            <a:ext cx="457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712" name="Straight Connector 50"/>
          <p:cNvCxnSpPr>
            <a:cxnSpLocks noChangeShapeType="1"/>
          </p:cNvCxnSpPr>
          <p:nvPr/>
        </p:nvCxnSpPr>
        <p:spPr bwMode="auto">
          <a:xfrm rot="10800000">
            <a:off x="1828800" y="3678238"/>
            <a:ext cx="457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2819400" y="3733800"/>
          <a:ext cx="3276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5181600" y="3733800"/>
          <a:ext cx="2971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685800" y="3733800"/>
          <a:ext cx="3048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2895600" y="4724400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9600">
              <a:latin typeface="Arial" charset="0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flipH="1">
            <a:off x="5410200" y="4724400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9600">
              <a:latin typeface="Arial" charset="0"/>
            </a:endParaRPr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 rot="5400000" flipH="1">
            <a:off x="4343400" y="3810000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960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3048000"/>
            <a:ext cx="855663" cy="5238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web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895600" y="5257800"/>
            <a:ext cx="3260008" cy="707886"/>
            <a:chOff x="2819400" y="5562600"/>
            <a:chExt cx="3259466" cy="707747"/>
          </a:xfrm>
        </p:grpSpPr>
        <p:sp>
          <p:nvSpPr>
            <p:cNvPr id="29" name="TextBox 28"/>
            <p:cNvSpPr txBox="1"/>
            <p:nvPr/>
          </p:nvSpPr>
          <p:spPr>
            <a:xfrm>
              <a:off x="2819400" y="5661006"/>
              <a:ext cx="821472" cy="400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 0.5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7394" y="5661006"/>
              <a:ext cx="821472" cy="400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 0.5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63789" y="5562600"/>
              <a:ext cx="604352" cy="7077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chemeClr val="tx1"/>
                  </a:solidFill>
                  <a:latin typeface="+mn-lt"/>
                </a:rPr>
                <a:t>+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Graphic spid="23" grpId="0">
        <p:bldAsOne/>
      </p:bldGraphic>
      <p:bldP spid="24" grpId="0" animBg="1"/>
      <p:bldP spid="25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traight Connector 252"/>
          <p:cNvCxnSpPr>
            <a:cxnSpLocks noChangeShapeType="1"/>
            <a:stCxn id="30751" idx="5"/>
            <a:endCxn id="30781" idx="1"/>
          </p:cNvCxnSpPr>
          <p:nvPr/>
        </p:nvCxnSpPr>
        <p:spPr bwMode="auto">
          <a:xfrm rot="16200000" flipH="1">
            <a:off x="793750" y="4070350"/>
            <a:ext cx="1308100" cy="130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724" name="Rectangle 33"/>
          <p:cNvSpPr>
            <a:spLocks noChangeArrowheads="1"/>
          </p:cNvSpPr>
          <p:nvPr/>
        </p:nvSpPr>
        <p:spPr bwMode="auto">
          <a:xfrm>
            <a:off x="533400" y="10668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004483"/>
              </a:buClr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0725" name="Straight Connector 128"/>
          <p:cNvCxnSpPr>
            <a:cxnSpLocks noChangeShapeType="1"/>
            <a:stCxn id="30784" idx="3"/>
            <a:endCxn id="30726" idx="7"/>
          </p:cNvCxnSpPr>
          <p:nvPr/>
        </p:nvCxnSpPr>
        <p:spPr bwMode="auto">
          <a:xfrm rot="5400000">
            <a:off x="3803650" y="3498850"/>
            <a:ext cx="393700" cy="1231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726" name="Oval 13"/>
          <p:cNvSpPr>
            <a:spLocks noChangeArrowheads="1"/>
          </p:cNvSpPr>
          <p:nvPr/>
        </p:nvSpPr>
        <p:spPr bwMode="auto">
          <a:xfrm>
            <a:off x="3124200" y="4267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27" name="Oval 13"/>
          <p:cNvSpPr>
            <a:spLocks noChangeArrowheads="1"/>
          </p:cNvSpPr>
          <p:nvPr/>
        </p:nvSpPr>
        <p:spPr bwMode="auto">
          <a:xfrm>
            <a:off x="23622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28" name="Oval 13"/>
          <p:cNvSpPr>
            <a:spLocks noChangeArrowheads="1"/>
          </p:cNvSpPr>
          <p:nvPr/>
        </p:nvSpPr>
        <p:spPr bwMode="auto">
          <a:xfrm>
            <a:off x="1600200" y="1676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29" name="Oval 13"/>
          <p:cNvSpPr>
            <a:spLocks noChangeArrowheads="1"/>
          </p:cNvSpPr>
          <p:nvPr/>
        </p:nvSpPr>
        <p:spPr bwMode="auto">
          <a:xfrm>
            <a:off x="838200" y="17526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30" name="Oval 13"/>
          <p:cNvSpPr>
            <a:spLocks noChangeArrowheads="1"/>
          </p:cNvSpPr>
          <p:nvPr/>
        </p:nvSpPr>
        <p:spPr bwMode="auto">
          <a:xfrm>
            <a:off x="838200" y="2819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31" name="Oval 13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32" name="Oval 13"/>
          <p:cNvSpPr>
            <a:spLocks noChangeArrowheads="1"/>
          </p:cNvSpPr>
          <p:nvPr/>
        </p:nvSpPr>
        <p:spPr bwMode="auto">
          <a:xfrm>
            <a:off x="5791200" y="2819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8229600" y="2362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7772400" y="32766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cxnSp>
        <p:nvCxnSpPr>
          <p:cNvPr id="30735" name="Straight Connector 144"/>
          <p:cNvCxnSpPr>
            <a:cxnSpLocks noChangeShapeType="1"/>
            <a:stCxn id="30784" idx="7"/>
            <a:endCxn id="30732" idx="3"/>
          </p:cNvCxnSpPr>
          <p:nvPr/>
        </p:nvCxnSpPr>
        <p:spPr bwMode="auto">
          <a:xfrm rot="5400000" flipH="1" flipV="1">
            <a:off x="5022850" y="2889250"/>
            <a:ext cx="622300" cy="10033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36" name="Straight Connector 151"/>
          <p:cNvCxnSpPr>
            <a:cxnSpLocks noChangeShapeType="1"/>
            <a:stCxn id="30784" idx="2"/>
            <a:endCxn id="30731" idx="5"/>
          </p:cNvCxnSpPr>
          <p:nvPr/>
        </p:nvCxnSpPr>
        <p:spPr bwMode="auto">
          <a:xfrm rot="10800000">
            <a:off x="3232150" y="3384550"/>
            <a:ext cx="1339850" cy="4254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37" name="Straight Connector 159"/>
          <p:cNvCxnSpPr>
            <a:cxnSpLocks noChangeShapeType="1"/>
            <a:stCxn id="30732" idx="7"/>
            <a:endCxn id="30782" idx="3"/>
          </p:cNvCxnSpPr>
          <p:nvPr/>
        </p:nvCxnSpPr>
        <p:spPr bwMode="auto">
          <a:xfrm rot="5400000" flipH="1" flipV="1">
            <a:off x="6356350" y="2241550"/>
            <a:ext cx="317500" cy="927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38" name="Straight Connector 164"/>
          <p:cNvCxnSpPr>
            <a:cxnSpLocks noChangeShapeType="1"/>
            <a:stCxn id="30731" idx="1"/>
            <a:endCxn id="30783" idx="5"/>
          </p:cNvCxnSpPr>
          <p:nvPr/>
        </p:nvCxnSpPr>
        <p:spPr bwMode="auto">
          <a:xfrm rot="16200000" flipV="1">
            <a:off x="2432050" y="2584450"/>
            <a:ext cx="546100" cy="6223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39" name="Straight Connector 170"/>
          <p:cNvCxnSpPr>
            <a:cxnSpLocks noChangeShapeType="1"/>
            <a:stCxn id="30726" idx="3"/>
            <a:endCxn id="30781" idx="7"/>
          </p:cNvCxnSpPr>
          <p:nvPr/>
        </p:nvCxnSpPr>
        <p:spPr bwMode="auto">
          <a:xfrm rot="5400000">
            <a:off x="2317750" y="4527550"/>
            <a:ext cx="850900" cy="850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740" name="Oval 13"/>
          <p:cNvSpPr>
            <a:spLocks noChangeArrowheads="1"/>
          </p:cNvSpPr>
          <p:nvPr/>
        </p:nvSpPr>
        <p:spPr bwMode="auto">
          <a:xfrm>
            <a:off x="1981200" y="32766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1" name="Oval 13"/>
          <p:cNvSpPr>
            <a:spLocks noChangeArrowheads="1"/>
          </p:cNvSpPr>
          <p:nvPr/>
        </p:nvSpPr>
        <p:spPr bwMode="auto">
          <a:xfrm>
            <a:off x="3352800" y="1676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2" name="Oval 13"/>
          <p:cNvSpPr>
            <a:spLocks noChangeArrowheads="1"/>
          </p:cNvSpPr>
          <p:nvPr/>
        </p:nvSpPr>
        <p:spPr bwMode="auto">
          <a:xfrm>
            <a:off x="5867400" y="21336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3" name="Oval 13"/>
          <p:cNvSpPr>
            <a:spLocks noChangeArrowheads="1"/>
          </p:cNvSpPr>
          <p:nvPr/>
        </p:nvSpPr>
        <p:spPr bwMode="auto">
          <a:xfrm>
            <a:off x="6858000" y="3581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4" name="Oval 13"/>
          <p:cNvSpPr>
            <a:spLocks noChangeArrowheads="1"/>
          </p:cNvSpPr>
          <p:nvPr/>
        </p:nvSpPr>
        <p:spPr bwMode="auto">
          <a:xfrm>
            <a:off x="6248400" y="13716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5" name="Oval 13"/>
          <p:cNvSpPr>
            <a:spLocks noChangeArrowheads="1"/>
          </p:cNvSpPr>
          <p:nvPr/>
        </p:nvSpPr>
        <p:spPr bwMode="auto">
          <a:xfrm>
            <a:off x="7315200" y="1143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6" name="Oval 13"/>
          <p:cNvSpPr>
            <a:spLocks noChangeArrowheads="1"/>
          </p:cNvSpPr>
          <p:nvPr/>
        </p:nvSpPr>
        <p:spPr bwMode="auto">
          <a:xfrm>
            <a:off x="8077200" y="1524000"/>
            <a:ext cx="304800" cy="304800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8" name="Oval 13"/>
          <p:cNvSpPr>
            <a:spLocks noChangeArrowheads="1"/>
          </p:cNvSpPr>
          <p:nvPr/>
        </p:nvSpPr>
        <p:spPr bwMode="auto">
          <a:xfrm>
            <a:off x="990600" y="5334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49" name="Oval 13"/>
          <p:cNvSpPr>
            <a:spLocks noChangeArrowheads="1"/>
          </p:cNvSpPr>
          <p:nvPr/>
        </p:nvSpPr>
        <p:spPr bwMode="auto">
          <a:xfrm>
            <a:off x="1143000" y="6172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50" name="Oval 13"/>
          <p:cNvSpPr>
            <a:spLocks noChangeArrowheads="1"/>
          </p:cNvSpPr>
          <p:nvPr/>
        </p:nvSpPr>
        <p:spPr bwMode="auto">
          <a:xfrm>
            <a:off x="2133600" y="62484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51" name="Oval 13"/>
          <p:cNvSpPr>
            <a:spLocks noChangeArrowheads="1"/>
          </p:cNvSpPr>
          <p:nvPr/>
        </p:nvSpPr>
        <p:spPr bwMode="auto">
          <a:xfrm>
            <a:off x="533400" y="3810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52" name="Oval 13"/>
          <p:cNvSpPr>
            <a:spLocks noChangeArrowheads="1"/>
          </p:cNvSpPr>
          <p:nvPr/>
        </p:nvSpPr>
        <p:spPr bwMode="auto">
          <a:xfrm>
            <a:off x="1981200" y="44196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53" name="Oval 13"/>
          <p:cNvSpPr>
            <a:spLocks noChangeArrowheads="1"/>
          </p:cNvSpPr>
          <p:nvPr/>
        </p:nvSpPr>
        <p:spPr bwMode="auto">
          <a:xfrm>
            <a:off x="3276600" y="5334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54" name="Oval 13"/>
          <p:cNvSpPr>
            <a:spLocks noChangeArrowheads="1"/>
          </p:cNvSpPr>
          <p:nvPr/>
        </p:nvSpPr>
        <p:spPr bwMode="auto">
          <a:xfrm>
            <a:off x="3048000" y="6019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cxnSp>
        <p:nvCxnSpPr>
          <p:cNvPr id="2" name="Straight Connector 194"/>
          <p:cNvCxnSpPr>
            <a:cxnSpLocks noChangeShapeType="1"/>
          </p:cNvCxnSpPr>
          <p:nvPr/>
        </p:nvCxnSpPr>
        <p:spPr bwMode="auto">
          <a:xfrm rot="5400000" flipH="1" flipV="1">
            <a:off x="1905000" y="28956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55" name="Straight Connector 198"/>
          <p:cNvCxnSpPr>
            <a:cxnSpLocks noChangeShapeType="1"/>
            <a:stCxn id="30730" idx="7"/>
            <a:endCxn id="30783" idx="3"/>
          </p:cNvCxnSpPr>
          <p:nvPr/>
        </p:nvCxnSpPr>
        <p:spPr bwMode="auto">
          <a:xfrm rot="5400000" flipH="1" flipV="1">
            <a:off x="1517650" y="2203450"/>
            <a:ext cx="241300" cy="1079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56" name="Straight Connector 201"/>
          <p:cNvCxnSpPr>
            <a:cxnSpLocks noChangeShapeType="1"/>
            <a:stCxn id="30729" idx="5"/>
            <a:endCxn id="30783" idx="2"/>
          </p:cNvCxnSpPr>
          <p:nvPr/>
        </p:nvCxnSpPr>
        <p:spPr bwMode="auto">
          <a:xfrm rot="16200000" flipH="1">
            <a:off x="1365250" y="1746250"/>
            <a:ext cx="501650" cy="1035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757" name="Straight Connector 204"/>
          <p:cNvCxnSpPr>
            <a:cxnSpLocks noChangeShapeType="1"/>
            <a:stCxn id="30728" idx="5"/>
            <a:endCxn id="30783" idx="1"/>
          </p:cNvCxnSpPr>
          <p:nvPr/>
        </p:nvCxnSpPr>
        <p:spPr bwMode="auto">
          <a:xfrm rot="16200000" flipH="1">
            <a:off x="1784350" y="2012950"/>
            <a:ext cx="469900" cy="317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58" name="Straight Connector 207"/>
          <p:cNvCxnSpPr>
            <a:cxnSpLocks noChangeShapeType="1"/>
            <a:stCxn id="30727" idx="4"/>
            <a:endCxn id="30783" idx="7"/>
          </p:cNvCxnSpPr>
          <p:nvPr/>
        </p:nvCxnSpPr>
        <p:spPr bwMode="auto">
          <a:xfrm rot="5400000">
            <a:off x="2127250" y="2019300"/>
            <a:ext cx="654050" cy="1206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59" name="Straight Connector 211"/>
          <p:cNvCxnSpPr>
            <a:cxnSpLocks noChangeShapeType="1"/>
            <a:stCxn id="30741" idx="3"/>
            <a:endCxn id="30783" idx="6"/>
          </p:cNvCxnSpPr>
          <p:nvPr/>
        </p:nvCxnSpPr>
        <p:spPr bwMode="auto">
          <a:xfrm rot="5400000">
            <a:off x="2628900" y="1746250"/>
            <a:ext cx="577850" cy="9588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0" name="Straight Connector 214"/>
          <p:cNvCxnSpPr>
            <a:cxnSpLocks noChangeShapeType="1"/>
            <a:stCxn id="30782" idx="2"/>
            <a:endCxn id="30742" idx="6"/>
          </p:cNvCxnSpPr>
          <p:nvPr/>
        </p:nvCxnSpPr>
        <p:spPr bwMode="auto">
          <a:xfrm rot="10800000">
            <a:off x="6172200" y="22860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1" name="Straight Connector 217"/>
          <p:cNvCxnSpPr>
            <a:cxnSpLocks noChangeShapeType="1"/>
            <a:stCxn id="30782" idx="5"/>
            <a:endCxn id="30734" idx="1"/>
          </p:cNvCxnSpPr>
          <p:nvPr/>
        </p:nvCxnSpPr>
        <p:spPr bwMode="auto">
          <a:xfrm rot="16200000" flipH="1">
            <a:off x="7118350" y="2622550"/>
            <a:ext cx="774700" cy="6223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2" name="Straight Connector 220"/>
          <p:cNvCxnSpPr>
            <a:cxnSpLocks noChangeShapeType="1"/>
            <a:stCxn id="30782" idx="4"/>
            <a:endCxn id="30743" idx="0"/>
          </p:cNvCxnSpPr>
          <p:nvPr/>
        </p:nvCxnSpPr>
        <p:spPr bwMode="auto">
          <a:xfrm rot="5400000">
            <a:off x="6553200" y="30480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3" name="Straight Connector 223"/>
          <p:cNvCxnSpPr>
            <a:cxnSpLocks noChangeShapeType="1"/>
            <a:stCxn id="30782" idx="6"/>
            <a:endCxn id="30733" idx="2"/>
          </p:cNvCxnSpPr>
          <p:nvPr/>
        </p:nvCxnSpPr>
        <p:spPr bwMode="auto">
          <a:xfrm>
            <a:off x="7239000" y="24384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4" name="Straight Connector 226"/>
          <p:cNvCxnSpPr>
            <a:cxnSpLocks noChangeShapeType="1"/>
            <a:stCxn id="30782" idx="7"/>
            <a:endCxn id="30746" idx="3"/>
          </p:cNvCxnSpPr>
          <p:nvPr/>
        </p:nvCxnSpPr>
        <p:spPr bwMode="auto">
          <a:xfrm rot="5400000" flipH="1" flipV="1">
            <a:off x="7385050" y="1593850"/>
            <a:ext cx="546100" cy="9271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30765" name="Straight Connector 229"/>
          <p:cNvCxnSpPr>
            <a:cxnSpLocks noChangeShapeType="1"/>
            <a:stCxn id="30782" idx="0"/>
            <a:endCxn id="30745" idx="3"/>
          </p:cNvCxnSpPr>
          <p:nvPr/>
        </p:nvCxnSpPr>
        <p:spPr bwMode="auto">
          <a:xfrm rot="5400000" flipH="1" flipV="1">
            <a:off x="6781800" y="1708150"/>
            <a:ext cx="882650" cy="273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6" name="Straight Connector 232"/>
          <p:cNvCxnSpPr>
            <a:cxnSpLocks noChangeShapeType="1"/>
            <a:stCxn id="30782" idx="1"/>
            <a:endCxn id="30744" idx="5"/>
          </p:cNvCxnSpPr>
          <p:nvPr/>
        </p:nvCxnSpPr>
        <p:spPr bwMode="auto">
          <a:xfrm rot="16200000" flipV="1">
            <a:off x="6394450" y="1746250"/>
            <a:ext cx="698500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7" name="Straight Connector 235"/>
          <p:cNvCxnSpPr>
            <a:cxnSpLocks noChangeShapeType="1"/>
            <a:stCxn id="30753" idx="2"/>
            <a:endCxn id="30781" idx="6"/>
          </p:cNvCxnSpPr>
          <p:nvPr/>
        </p:nvCxnSpPr>
        <p:spPr bwMode="auto">
          <a:xfrm rot="10800000">
            <a:off x="2362200" y="5486400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8" name="Straight Connector 238"/>
          <p:cNvCxnSpPr>
            <a:cxnSpLocks noChangeShapeType="1"/>
            <a:stCxn id="30754" idx="1"/>
            <a:endCxn id="30781" idx="5"/>
          </p:cNvCxnSpPr>
          <p:nvPr/>
        </p:nvCxnSpPr>
        <p:spPr bwMode="auto">
          <a:xfrm rot="16200000" flipV="1">
            <a:off x="2470150" y="5441950"/>
            <a:ext cx="469900" cy="774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69" name="Straight Connector 242"/>
          <p:cNvCxnSpPr>
            <a:cxnSpLocks noChangeShapeType="1"/>
            <a:stCxn id="30750" idx="0"/>
            <a:endCxn id="30781" idx="4"/>
          </p:cNvCxnSpPr>
          <p:nvPr/>
        </p:nvCxnSpPr>
        <p:spPr bwMode="auto">
          <a:xfrm rot="16200000" flipV="1">
            <a:off x="1943100" y="5905500"/>
            <a:ext cx="609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770" name="Straight Connector 246"/>
          <p:cNvCxnSpPr>
            <a:cxnSpLocks noChangeShapeType="1"/>
            <a:stCxn id="30749" idx="7"/>
            <a:endCxn id="30781" idx="3"/>
          </p:cNvCxnSpPr>
          <p:nvPr/>
        </p:nvCxnSpPr>
        <p:spPr bwMode="auto">
          <a:xfrm rot="5400000" flipH="1" flipV="1">
            <a:off x="1441450" y="5556250"/>
            <a:ext cx="622300" cy="698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71" name="Straight Connector 249"/>
          <p:cNvCxnSpPr>
            <a:cxnSpLocks noChangeShapeType="1"/>
            <a:stCxn id="30752" idx="4"/>
            <a:endCxn id="30781" idx="0"/>
          </p:cNvCxnSpPr>
          <p:nvPr/>
        </p:nvCxnSpPr>
        <p:spPr bwMode="auto">
          <a:xfrm rot="16200000" flipH="1">
            <a:off x="1866900" y="49911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72" name="Straight Connector 258"/>
          <p:cNvCxnSpPr>
            <a:cxnSpLocks noChangeShapeType="1"/>
            <a:stCxn id="30748" idx="6"/>
            <a:endCxn id="30781" idx="2"/>
          </p:cNvCxnSpPr>
          <p:nvPr/>
        </p:nvCxnSpPr>
        <p:spPr bwMode="auto">
          <a:xfrm>
            <a:off x="1295400" y="548640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0773" name="Straight Connector 59"/>
          <p:cNvCxnSpPr>
            <a:cxnSpLocks noChangeShapeType="1"/>
            <a:stCxn id="30777" idx="0"/>
            <a:endCxn id="30784" idx="4"/>
          </p:cNvCxnSpPr>
          <p:nvPr/>
        </p:nvCxnSpPr>
        <p:spPr bwMode="auto">
          <a:xfrm rot="5400000" flipH="1" flipV="1">
            <a:off x="4343401" y="4343400"/>
            <a:ext cx="762000" cy="31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776" name="Oval 13"/>
          <p:cNvSpPr>
            <a:spLocks noChangeArrowheads="1"/>
          </p:cNvSpPr>
          <p:nvPr/>
        </p:nvSpPr>
        <p:spPr bwMode="auto">
          <a:xfrm>
            <a:off x="5486400" y="4343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77" name="Oval 13"/>
          <p:cNvSpPr>
            <a:spLocks noChangeArrowheads="1"/>
          </p:cNvSpPr>
          <p:nvPr/>
        </p:nvSpPr>
        <p:spPr bwMode="auto">
          <a:xfrm>
            <a:off x="4572000" y="4724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78" name="Oval 13"/>
          <p:cNvSpPr>
            <a:spLocks noChangeArrowheads="1"/>
          </p:cNvSpPr>
          <p:nvPr/>
        </p:nvSpPr>
        <p:spPr bwMode="auto">
          <a:xfrm>
            <a:off x="4495800" y="2667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cxnSp>
        <p:nvCxnSpPr>
          <p:cNvPr id="3" name="Straight Connector 66"/>
          <p:cNvCxnSpPr>
            <a:cxnSpLocks noChangeShapeType="1"/>
          </p:cNvCxnSpPr>
          <p:nvPr/>
        </p:nvCxnSpPr>
        <p:spPr bwMode="auto">
          <a:xfrm rot="16200000" flipH="1">
            <a:off x="4946650" y="3803650"/>
            <a:ext cx="469900" cy="698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4" name="Straight Connector 69"/>
          <p:cNvCxnSpPr>
            <a:cxnSpLocks noChangeShapeType="1"/>
          </p:cNvCxnSpPr>
          <p:nvPr/>
        </p:nvCxnSpPr>
        <p:spPr bwMode="auto">
          <a:xfrm rot="16200000" flipV="1">
            <a:off x="4343400" y="32766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781" name="Oval 13"/>
          <p:cNvSpPr>
            <a:spLocks noChangeArrowheads="1"/>
          </p:cNvSpPr>
          <p:nvPr/>
        </p:nvSpPr>
        <p:spPr bwMode="auto">
          <a:xfrm>
            <a:off x="2057400" y="5334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82" name="Oval 13"/>
          <p:cNvSpPr>
            <a:spLocks noChangeArrowheads="1"/>
          </p:cNvSpPr>
          <p:nvPr/>
        </p:nvSpPr>
        <p:spPr bwMode="auto">
          <a:xfrm>
            <a:off x="6934200" y="228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83" name="Oval 13"/>
          <p:cNvSpPr>
            <a:spLocks noChangeArrowheads="1"/>
          </p:cNvSpPr>
          <p:nvPr/>
        </p:nvSpPr>
        <p:spPr bwMode="auto">
          <a:xfrm>
            <a:off x="2133600" y="2362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30784" name="Oval 13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CN" sz="1800">
              <a:solidFill>
                <a:srgbClr val="FF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4927600" y="5105400"/>
            <a:ext cx="424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After seeding, 10%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edges labeled</a:t>
            </a:r>
            <a:endParaRPr lang="en-US" dirty="0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257800" y="5410200"/>
            <a:ext cx="3900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After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NLC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80%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edges labeled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251450" y="5715000"/>
            <a:ext cx="3900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After NLC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90%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edges labeled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105400" y="6000750"/>
            <a:ext cx="4042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After NLC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100%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edges labeled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ShapeType="1"/>
            <a:stCxn id="30731" idx="1"/>
            <a:endCxn id="30783" idx="5"/>
          </p:cNvCxnSpPr>
          <p:nvPr/>
        </p:nvCxnSpPr>
        <p:spPr bwMode="auto">
          <a:xfrm rot="16200000" flipV="1">
            <a:off x="2432050" y="2584450"/>
            <a:ext cx="546100" cy="622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3" name="Straight Connector 72"/>
          <p:cNvCxnSpPr>
            <a:cxnSpLocks noChangeShapeType="1"/>
            <a:stCxn id="30741" idx="3"/>
            <a:endCxn id="30783" idx="6"/>
          </p:cNvCxnSpPr>
          <p:nvPr/>
        </p:nvCxnSpPr>
        <p:spPr bwMode="auto">
          <a:xfrm rot="5400000">
            <a:off x="2628900" y="1746250"/>
            <a:ext cx="577850" cy="958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0" name="Straight Connector 79"/>
          <p:cNvCxnSpPr>
            <a:cxnSpLocks noChangeShapeType="1"/>
            <a:stCxn id="30727" idx="4"/>
            <a:endCxn id="30783" idx="7"/>
          </p:cNvCxnSpPr>
          <p:nvPr/>
        </p:nvCxnSpPr>
        <p:spPr bwMode="auto">
          <a:xfrm rot="5400000">
            <a:off x="2127250" y="2019300"/>
            <a:ext cx="654050" cy="120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5" name="Straight Connector 84"/>
          <p:cNvCxnSpPr>
            <a:cxnSpLocks noChangeShapeType="1"/>
            <a:stCxn id="30728" idx="5"/>
            <a:endCxn id="30783" idx="1"/>
          </p:cNvCxnSpPr>
          <p:nvPr/>
        </p:nvCxnSpPr>
        <p:spPr bwMode="auto">
          <a:xfrm rot="16200000" flipH="1">
            <a:off x="1784350" y="2012950"/>
            <a:ext cx="469900" cy="317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" name="Straight Connector 87"/>
          <p:cNvCxnSpPr>
            <a:cxnSpLocks noChangeShapeType="1"/>
            <a:stCxn id="30740" idx="0"/>
            <a:endCxn id="30783" idx="4"/>
          </p:cNvCxnSpPr>
          <p:nvPr/>
        </p:nvCxnSpPr>
        <p:spPr bwMode="auto">
          <a:xfrm rot="5400000" flipH="1" flipV="1">
            <a:off x="1905000" y="2895600"/>
            <a:ext cx="609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1" name="Straight Connector 90"/>
          <p:cNvCxnSpPr>
            <a:cxnSpLocks noChangeShapeType="1"/>
            <a:stCxn id="30730" idx="7"/>
            <a:endCxn id="30783" idx="3"/>
          </p:cNvCxnSpPr>
          <p:nvPr/>
        </p:nvCxnSpPr>
        <p:spPr bwMode="auto">
          <a:xfrm rot="5400000" flipH="1" flipV="1">
            <a:off x="1517650" y="2203450"/>
            <a:ext cx="241300" cy="1079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4" name="Straight Connector 93"/>
          <p:cNvCxnSpPr>
            <a:cxnSpLocks noChangeShapeType="1"/>
            <a:stCxn id="30781" idx="5"/>
            <a:endCxn id="30754" idx="1"/>
          </p:cNvCxnSpPr>
          <p:nvPr/>
        </p:nvCxnSpPr>
        <p:spPr bwMode="auto">
          <a:xfrm rot="16200000" flipH="1">
            <a:off x="2470150" y="5441950"/>
            <a:ext cx="469900" cy="774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7" name="Straight Connector 96"/>
          <p:cNvCxnSpPr>
            <a:cxnSpLocks noChangeShapeType="1"/>
            <a:stCxn id="30781" idx="6"/>
            <a:endCxn id="30753" idx="2"/>
          </p:cNvCxnSpPr>
          <p:nvPr/>
        </p:nvCxnSpPr>
        <p:spPr bwMode="auto">
          <a:xfrm>
            <a:off x="2362200" y="5486400"/>
            <a:ext cx="9144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0" name="Straight Connector 99"/>
          <p:cNvCxnSpPr>
            <a:cxnSpLocks noChangeShapeType="1"/>
            <a:stCxn id="30781" idx="7"/>
            <a:endCxn id="30726" idx="3"/>
          </p:cNvCxnSpPr>
          <p:nvPr/>
        </p:nvCxnSpPr>
        <p:spPr bwMode="auto">
          <a:xfrm rot="5400000" flipH="1" flipV="1">
            <a:off x="2317750" y="4527550"/>
            <a:ext cx="850900" cy="850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" name="Straight Connector 102"/>
          <p:cNvCxnSpPr>
            <a:cxnSpLocks noChangeShapeType="1"/>
            <a:stCxn id="30781" idx="0"/>
            <a:endCxn id="30752" idx="4"/>
          </p:cNvCxnSpPr>
          <p:nvPr/>
        </p:nvCxnSpPr>
        <p:spPr bwMode="auto">
          <a:xfrm rot="16200000" flipV="1">
            <a:off x="1866900" y="4991100"/>
            <a:ext cx="609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6" name="Straight Connector 105"/>
          <p:cNvCxnSpPr>
            <a:cxnSpLocks noChangeShapeType="1"/>
            <a:stCxn id="30781" idx="1"/>
            <a:endCxn id="30751" idx="5"/>
          </p:cNvCxnSpPr>
          <p:nvPr/>
        </p:nvCxnSpPr>
        <p:spPr bwMode="auto">
          <a:xfrm rot="16200000" flipV="1">
            <a:off x="793750" y="4070350"/>
            <a:ext cx="1308100" cy="1308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0" name="Straight Connector 109"/>
          <p:cNvCxnSpPr>
            <a:cxnSpLocks noChangeShapeType="1"/>
            <a:stCxn id="30781" idx="3"/>
            <a:endCxn id="30749" idx="7"/>
          </p:cNvCxnSpPr>
          <p:nvPr/>
        </p:nvCxnSpPr>
        <p:spPr bwMode="auto">
          <a:xfrm rot="5400000">
            <a:off x="1441450" y="5556250"/>
            <a:ext cx="622300" cy="698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5" name="Straight Connector 114"/>
          <p:cNvCxnSpPr>
            <a:cxnSpLocks noChangeShapeType="1"/>
            <a:stCxn id="30781" idx="2"/>
            <a:endCxn id="30748" idx="6"/>
          </p:cNvCxnSpPr>
          <p:nvPr/>
        </p:nvCxnSpPr>
        <p:spPr bwMode="auto">
          <a:xfrm rot="10800000">
            <a:off x="1295400" y="5486400"/>
            <a:ext cx="7620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Straight Connector 120"/>
          <p:cNvCxnSpPr>
            <a:cxnSpLocks noChangeShapeType="1"/>
            <a:stCxn id="30782" idx="6"/>
            <a:endCxn id="30733" idx="2"/>
          </p:cNvCxnSpPr>
          <p:nvPr/>
        </p:nvCxnSpPr>
        <p:spPr bwMode="auto">
          <a:xfrm>
            <a:off x="7239000" y="2438400"/>
            <a:ext cx="990600" cy="762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24" name="Straight Connector 123"/>
          <p:cNvCxnSpPr>
            <a:cxnSpLocks noChangeShapeType="1"/>
            <a:stCxn id="30782" idx="5"/>
            <a:endCxn id="30734" idx="1"/>
          </p:cNvCxnSpPr>
          <p:nvPr/>
        </p:nvCxnSpPr>
        <p:spPr bwMode="auto">
          <a:xfrm rot="16200000" flipH="1">
            <a:off x="7118350" y="2622550"/>
            <a:ext cx="774700" cy="6223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27" name="Straight Connector 126"/>
          <p:cNvCxnSpPr>
            <a:cxnSpLocks noChangeShapeType="1"/>
            <a:stCxn id="30782" idx="4"/>
            <a:endCxn id="30743" idx="0"/>
          </p:cNvCxnSpPr>
          <p:nvPr/>
        </p:nvCxnSpPr>
        <p:spPr bwMode="auto">
          <a:xfrm rot="5400000">
            <a:off x="6553200" y="3048000"/>
            <a:ext cx="990600" cy="762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41" name="Straight Connector 140"/>
          <p:cNvCxnSpPr>
            <a:cxnSpLocks noChangeShapeType="1"/>
            <a:stCxn id="30782" idx="3"/>
            <a:endCxn id="30732" idx="7"/>
          </p:cNvCxnSpPr>
          <p:nvPr/>
        </p:nvCxnSpPr>
        <p:spPr bwMode="auto">
          <a:xfrm rot="5400000">
            <a:off x="6356350" y="2241550"/>
            <a:ext cx="317500" cy="9271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47" name="Straight Connector 146"/>
          <p:cNvCxnSpPr>
            <a:cxnSpLocks noChangeShapeType="1"/>
            <a:stCxn id="30782" idx="2"/>
            <a:endCxn id="30742" idx="6"/>
          </p:cNvCxnSpPr>
          <p:nvPr/>
        </p:nvCxnSpPr>
        <p:spPr bwMode="auto">
          <a:xfrm rot="10800000">
            <a:off x="6172200" y="2286000"/>
            <a:ext cx="762000" cy="1524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50" name="Straight Connector 149"/>
          <p:cNvCxnSpPr>
            <a:cxnSpLocks noChangeShapeType="1"/>
            <a:stCxn id="30782" idx="0"/>
            <a:endCxn id="30745" idx="3"/>
          </p:cNvCxnSpPr>
          <p:nvPr/>
        </p:nvCxnSpPr>
        <p:spPr bwMode="auto">
          <a:xfrm rot="5400000" flipH="1" flipV="1">
            <a:off x="6781800" y="1708150"/>
            <a:ext cx="882650" cy="27305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55" name="Straight Connector 154"/>
          <p:cNvCxnSpPr>
            <a:cxnSpLocks noChangeShapeType="1"/>
            <a:stCxn id="30782" idx="1"/>
            <a:endCxn id="30744" idx="5"/>
          </p:cNvCxnSpPr>
          <p:nvPr/>
        </p:nvCxnSpPr>
        <p:spPr bwMode="auto">
          <a:xfrm rot="16200000" flipV="1">
            <a:off x="6394450" y="1746250"/>
            <a:ext cx="698500" cy="4699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58" name="Straight Connector 157"/>
          <p:cNvCxnSpPr>
            <a:cxnSpLocks noChangeShapeType="1"/>
            <a:stCxn id="30784" idx="3"/>
            <a:endCxn id="30726" idx="7"/>
          </p:cNvCxnSpPr>
          <p:nvPr/>
        </p:nvCxnSpPr>
        <p:spPr bwMode="auto">
          <a:xfrm rot="5400000">
            <a:off x="3803650" y="3498850"/>
            <a:ext cx="393700" cy="1231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3" name="Straight Connector 162"/>
          <p:cNvCxnSpPr>
            <a:cxnSpLocks noChangeShapeType="1"/>
            <a:stCxn id="30784" idx="2"/>
            <a:endCxn id="30731" idx="5"/>
          </p:cNvCxnSpPr>
          <p:nvPr/>
        </p:nvCxnSpPr>
        <p:spPr bwMode="auto">
          <a:xfrm rot="10800000">
            <a:off x="3232150" y="3384550"/>
            <a:ext cx="1339850" cy="425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7" name="Straight Connector 166"/>
          <p:cNvCxnSpPr>
            <a:cxnSpLocks noChangeShapeType="1"/>
            <a:stCxn id="30732" idx="3"/>
            <a:endCxn id="30784" idx="7"/>
          </p:cNvCxnSpPr>
          <p:nvPr/>
        </p:nvCxnSpPr>
        <p:spPr bwMode="auto">
          <a:xfrm rot="5400000">
            <a:off x="5022850" y="2889250"/>
            <a:ext cx="622300" cy="10033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</p:spPr>
      </p:cxnSp>
      <p:cxnSp>
        <p:nvCxnSpPr>
          <p:cNvPr id="170" name="Straight Connector 169"/>
          <p:cNvCxnSpPr>
            <a:cxnSpLocks noChangeShapeType="1"/>
            <a:stCxn id="30784" idx="4"/>
            <a:endCxn id="30777" idx="0"/>
          </p:cNvCxnSpPr>
          <p:nvPr/>
        </p:nvCxnSpPr>
        <p:spPr bwMode="auto">
          <a:xfrm rot="5400000">
            <a:off x="4343401" y="4343400"/>
            <a:ext cx="762000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4" name="Straight Connector 173"/>
          <p:cNvCxnSpPr>
            <a:cxnSpLocks noChangeShapeType="1"/>
            <a:stCxn id="30784" idx="5"/>
            <a:endCxn id="30776" idx="1"/>
          </p:cNvCxnSpPr>
          <p:nvPr/>
        </p:nvCxnSpPr>
        <p:spPr bwMode="auto">
          <a:xfrm rot="16200000" flipH="1">
            <a:off x="4946650" y="3803650"/>
            <a:ext cx="469900" cy="698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7" name="Straight Connector 176"/>
          <p:cNvCxnSpPr>
            <a:cxnSpLocks noChangeShapeType="1"/>
            <a:stCxn id="30784" idx="0"/>
            <a:endCxn id="30778" idx="4"/>
          </p:cNvCxnSpPr>
          <p:nvPr/>
        </p:nvCxnSpPr>
        <p:spPr bwMode="auto">
          <a:xfrm rot="16200000" flipV="1">
            <a:off x="4343400" y="3276600"/>
            <a:ext cx="6858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6" name="Straight Connector 195"/>
          <p:cNvCxnSpPr>
            <a:cxnSpLocks noChangeShapeType="1"/>
            <a:stCxn id="30784" idx="7"/>
            <a:endCxn id="30732" idx="3"/>
          </p:cNvCxnSpPr>
          <p:nvPr/>
        </p:nvCxnSpPr>
        <p:spPr bwMode="auto">
          <a:xfrm rot="5400000" flipH="1" flipV="1">
            <a:off x="5022850" y="2889250"/>
            <a:ext cx="622300" cy="1003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4438" cy="609600"/>
          </a:xfrm>
        </p:spPr>
        <p:txBody>
          <a:bodyPr/>
          <a:lstStyle/>
          <a:p>
            <a:r>
              <a:rPr lang="en-US" dirty="0" smtClean="0"/>
              <a:t>The basic steps of NLC 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618123" y="6488668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known host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7200" y="1066800"/>
            <a:ext cx="96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known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host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95893" y="838200"/>
            <a:ext cx="96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known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host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733800" y="6324600"/>
            <a:ext cx="4788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Profiled by association: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90% of edges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2) The HYP algorithm </a:t>
            </a:r>
            <a:endParaRPr lang="en-GB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/>
            <a:fld id="{8038CC6E-12CB-411D-8EE8-AD086F774F11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76200" y="1524000"/>
            <a:ext cx="6019800" cy="4038600"/>
            <a:chOff x="228600" y="1676400"/>
            <a:chExt cx="6019800" cy="403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5602988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28956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P2P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105400" y="3886200"/>
              <a:ext cx="11430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SMTP</a:t>
              </a:r>
            </a:p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 (email)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819400" y="5181600"/>
              <a:ext cx="16002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online game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153578" y="1736508"/>
            <a:ext cx="5637622" cy="3894819"/>
            <a:chOff x="77378" y="1203108"/>
            <a:chExt cx="5637622" cy="3894819"/>
          </a:xfrm>
        </p:grpSpPr>
        <p:sp>
          <p:nvSpPr>
            <p:cNvPr id="14" name="Oval 13"/>
            <p:cNvSpPr/>
            <p:nvPr/>
          </p:nvSpPr>
          <p:spPr bwMode="auto">
            <a:xfrm>
              <a:off x="3276600" y="1981200"/>
              <a:ext cx="2438400" cy="1143000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1089369">
              <a:off x="3012981" y="3247058"/>
              <a:ext cx="2438400" cy="1143000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227859">
              <a:off x="77378" y="2954200"/>
              <a:ext cx="2597681" cy="2143727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227859">
              <a:off x="1042606" y="1203108"/>
              <a:ext cx="1869180" cy="1632384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19800" y="2286000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marR="0" lvl="0" indent="-338138" defTabSz="457200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ts val="12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2000" kern="0" noProof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Two main steps: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ts val="1200"/>
              </a:spcAft>
              <a:buClr>
                <a:srgbClr val="3333C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Graph clustering:</a:t>
            </a:r>
            <a:br>
              <a:rPr lang="en-US" sz="2000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000" b="0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 connectivity to </a:t>
            </a:r>
            <a:br>
              <a:rPr lang="en-US" sz="2000" b="0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000" b="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identify communities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ts val="1200"/>
              </a:spcAft>
              <a:buClr>
                <a:srgbClr val="3333C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Exploit seeds:</a:t>
            </a:r>
            <a:r>
              <a:rPr lang="en-US" sz="2000" b="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000" b="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000" b="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 knowledge about few hosts to profile  each community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838200" y="1752600"/>
            <a:ext cx="3810000" cy="3200400"/>
            <a:chOff x="762000" y="1219200"/>
            <a:chExt cx="3810000" cy="3200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676400" y="3962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1905000" y="1905000"/>
              <a:ext cx="152400" cy="15240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267200" y="3886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6576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419600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828800" y="42672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295400" y="4191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3352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76400" y="35052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133600" y="4114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2133600" y="1219200"/>
              <a:ext cx="152400" cy="15240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2286000" y="2133600"/>
              <a:ext cx="152400" cy="15240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 bwMode="auto">
          <a:xfrm>
            <a:off x="4038600" y="1600200"/>
            <a:ext cx="152400" cy="152400"/>
          </a:xfrm>
          <a:prstGeom prst="ellipse">
            <a:avLst/>
          </a:prstGeom>
          <a:solidFill>
            <a:srgbClr val="FF0000">
              <a:alpha val="7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>
            <a:off x="4038600" y="1862668"/>
            <a:ext cx="152400" cy="152400"/>
          </a:xfrm>
          <a:prstGeom prst="triangle">
            <a:avLst/>
          </a:prstGeom>
          <a:solidFill>
            <a:srgbClr val="00B8FF">
              <a:alpha val="72000"/>
            </a:srgbClr>
          </a:solidFill>
          <a:ln w="9525" cap="flat" cmpd="sng" algn="ctr">
            <a:solidFill>
              <a:schemeClr val="tx1">
                <a:alpha val="2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038600" y="2133600"/>
            <a:ext cx="152400" cy="152400"/>
          </a:xfrm>
          <a:prstGeom prst="rect">
            <a:avLst/>
          </a:prstGeom>
          <a:solidFill>
            <a:srgbClr val="FFFF00">
              <a:alpha val="57000"/>
            </a:srgbClr>
          </a:solidFill>
          <a:ln w="9525" cap="flat" cmpd="sng" algn="ctr">
            <a:solidFill>
              <a:schemeClr val="tx1">
                <a:alpha val="2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7200" y="1780401"/>
            <a:ext cx="946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Known P2P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2065867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Known gamers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9480" y="1524000"/>
            <a:ext cx="1587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Known email servers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190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63538" y="990600"/>
            <a:ext cx="7332661" cy="4648200"/>
          </a:xfrm>
        </p:spPr>
        <p:txBody>
          <a:bodyPr/>
          <a:lstStyle/>
          <a:p>
            <a:r>
              <a:rPr lang="en-US" dirty="0" smtClean="0"/>
              <a:t> Uses </a:t>
            </a:r>
            <a:r>
              <a:rPr lang="en-US" dirty="0" smtClean="0">
                <a:solidFill>
                  <a:srgbClr val="3366FF"/>
                </a:solidFill>
              </a:rPr>
              <a:t>global structure </a:t>
            </a:r>
            <a:r>
              <a:rPr lang="en-US" dirty="0" smtClean="0"/>
              <a:t>of the graph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" y="5715000"/>
            <a:ext cx="7184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Community: </a:t>
            </a:r>
            <a:r>
              <a:rPr lang="en-US" b="0" dirty="0" smtClean="0">
                <a:solidFill>
                  <a:srgbClr val="000000"/>
                </a:solidFill>
              </a:rPr>
              <a:t>A group of nodes in a graph that are more </a:t>
            </a:r>
            <a:br>
              <a:rPr lang="en-US" b="0" dirty="0" smtClean="0">
                <a:solidFill>
                  <a:srgbClr val="000000"/>
                </a:solidFill>
              </a:rPr>
            </a:br>
            <a:r>
              <a:rPr lang="en-US" b="0" dirty="0" smtClean="0">
                <a:solidFill>
                  <a:srgbClr val="000000"/>
                </a:solidFill>
              </a:rPr>
              <a:t>densely connected internally than with the rest of the graph. </a:t>
            </a:r>
            <a:br>
              <a:rPr lang="en-US" b="0" dirty="0" smtClean="0">
                <a:solidFill>
                  <a:srgbClr val="000000"/>
                </a:solidFill>
              </a:rPr>
            </a:br>
            <a:r>
              <a:rPr lang="en-US" b="0" dirty="0" smtClean="0">
                <a:solidFill>
                  <a:srgbClr val="000000"/>
                </a:solidFill>
              </a:rPr>
              <a:t>(The Louvain method by </a:t>
            </a:r>
            <a:r>
              <a:rPr lang="en-US" b="0" dirty="0" err="1" smtClean="0">
                <a:solidFill>
                  <a:srgbClr val="000000"/>
                </a:solidFill>
              </a:rPr>
              <a:t>Blondel</a:t>
            </a:r>
            <a:r>
              <a:rPr lang="en-US" b="0" dirty="0" smtClean="0">
                <a:solidFill>
                  <a:srgbClr val="000000"/>
                </a:solidFill>
              </a:rPr>
              <a:t> et al. outperformed other methods.)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The HYP algorithm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have mixed clusters?</a:t>
            </a:r>
          </a:p>
          <a:p>
            <a:pPr lvl="1"/>
            <a:r>
              <a:rPr lang="en-US" dirty="0" smtClean="0"/>
              <a:t>Re-apply graph clustering to each such cluster</a:t>
            </a:r>
          </a:p>
          <a:p>
            <a:pPr lvl="1"/>
            <a:r>
              <a:rPr lang="en-US" dirty="0" smtClean="0"/>
              <a:t>Stop when we have a homogeneous cluster </a:t>
            </a:r>
          </a:p>
          <a:p>
            <a:pPr lvl="1">
              <a:spcAft>
                <a:spcPts val="30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How do we profile clusters with no seeds?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381000" y="3591890"/>
            <a:ext cx="5315507" cy="1676400"/>
            <a:chOff x="381000" y="3276600"/>
            <a:chExt cx="5315507" cy="167640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276600"/>
              <a:ext cx="2590800" cy="1676400"/>
              <a:chOff x="228600" y="1676400"/>
              <a:chExt cx="6019800" cy="40386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676400"/>
                <a:ext cx="5602988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2895601" y="1981201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105400" y="3886200"/>
                <a:ext cx="1143000" cy="381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819400" y="5181598"/>
                <a:ext cx="1371600" cy="533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 rot="227859">
              <a:off x="462142" y="4062523"/>
              <a:ext cx="740139" cy="535408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rot="227859">
              <a:off x="930976" y="3376278"/>
              <a:ext cx="727590" cy="562644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227859">
              <a:off x="1694234" y="4214478"/>
              <a:ext cx="727590" cy="562644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227859">
              <a:off x="1921576" y="3604878"/>
              <a:ext cx="727590" cy="562644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048000" y="3962400"/>
              <a:ext cx="838200" cy="30480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332040">
              <a:off x="4803087" y="351569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1585003">
              <a:off x="4422087" y="4125290"/>
              <a:ext cx="228600" cy="228600"/>
            </a:xfrm>
            <a:prstGeom prst="ellipse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20985849">
              <a:off x="5467907" y="372331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rot="21198910">
              <a:off x="5467907" y="425671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227859">
              <a:off x="1116099" y="4434543"/>
              <a:ext cx="467940" cy="503513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227859">
              <a:off x="694741" y="4659979"/>
              <a:ext cx="365023" cy="282075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332040">
              <a:off x="4041087" y="4637710"/>
              <a:ext cx="228600" cy="228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332040">
              <a:off x="4934507" y="4658690"/>
              <a:ext cx="228600" cy="228600"/>
            </a:xfrm>
            <a:prstGeom prst="ellipse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4" name="Straight Connector 23"/>
            <p:cNvCxnSpPr>
              <a:stCxn id="15" idx="3"/>
              <a:endCxn id="16" idx="0"/>
            </p:cNvCxnSpPr>
            <p:nvPr/>
          </p:nvCxnSpPr>
          <p:spPr bwMode="auto">
            <a:xfrm rot="5400000">
              <a:off x="4490902" y="3798979"/>
              <a:ext cx="434584" cy="24190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7" idx="2"/>
              <a:endCxn id="16" idx="7"/>
            </p:cNvCxnSpPr>
            <p:nvPr/>
          </p:nvCxnSpPr>
          <p:spPr bwMode="auto">
            <a:xfrm rot="10800000" flipV="1">
              <a:off x="4644728" y="3857921"/>
              <a:ext cx="824999" cy="3452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8" idx="3"/>
              <a:endCxn id="22" idx="7"/>
            </p:cNvCxnSpPr>
            <p:nvPr/>
          </p:nvCxnSpPr>
          <p:spPr bwMode="auto">
            <a:xfrm rot="5400000">
              <a:off x="5204371" y="4393367"/>
              <a:ext cx="239648" cy="37429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8" idx="1"/>
              <a:endCxn id="15" idx="5"/>
            </p:cNvCxnSpPr>
            <p:nvPr/>
          </p:nvCxnSpPr>
          <p:spPr bwMode="auto">
            <a:xfrm rot="16200000" flipV="1">
              <a:off x="4950324" y="3757944"/>
              <a:ext cx="581917" cy="5024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7" idx="1"/>
              <a:endCxn id="15" idx="6"/>
            </p:cNvCxnSpPr>
            <p:nvPr/>
          </p:nvCxnSpPr>
          <p:spPr bwMode="auto">
            <a:xfrm rot="16200000" flipV="1">
              <a:off x="5194021" y="3478147"/>
              <a:ext cx="131423" cy="4571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7"/>
              <a:endCxn id="16" idx="4"/>
            </p:cNvCxnSpPr>
            <p:nvPr/>
          </p:nvCxnSpPr>
          <p:spPr bwMode="auto">
            <a:xfrm rot="5400000" flipH="1" flipV="1">
              <a:off x="4195878" y="4389703"/>
              <a:ext cx="337404" cy="24190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16" idx="5"/>
              <a:endCxn id="22" idx="1"/>
            </p:cNvCxnSpPr>
            <p:nvPr/>
          </p:nvCxnSpPr>
          <p:spPr bwMode="auto">
            <a:xfrm rot="16200000" flipH="1">
              <a:off x="4606074" y="4314668"/>
              <a:ext cx="336821" cy="4033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21" idx="6"/>
              <a:endCxn id="22" idx="2"/>
            </p:cNvCxnSpPr>
            <p:nvPr/>
          </p:nvCxnSpPr>
          <p:spPr bwMode="auto">
            <a:xfrm flipV="1">
              <a:off x="4269154" y="4761967"/>
              <a:ext cx="665886" cy="106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17" idx="4"/>
              <a:endCxn id="18" idx="0"/>
            </p:cNvCxnSpPr>
            <p:nvPr/>
          </p:nvCxnSpPr>
          <p:spPr bwMode="auto">
            <a:xfrm rot="5400000">
              <a:off x="5432012" y="4086981"/>
              <a:ext cx="307396" cy="3361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16" idx="6"/>
              <a:endCxn id="18" idx="2"/>
            </p:cNvCxnSpPr>
            <p:nvPr/>
          </p:nvCxnSpPr>
          <p:spPr bwMode="auto">
            <a:xfrm>
              <a:off x="4638752" y="4290442"/>
              <a:ext cx="829932" cy="9387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3943786" y="4343400"/>
              <a:ext cx="31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?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77900" y="3515380"/>
              <a:ext cx="1236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</a:rPr>
                <a:t>HYP</a:t>
              </a:r>
              <a:r>
                <a:rPr lang="en-US" sz="1400" b="0" dirty="0" err="1" smtClean="0">
                  <a:solidFill>
                    <a:srgbClr val="000000"/>
                  </a:solidFill>
                </a:rPr>
                <a:t>er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-graph </a:t>
              </a:r>
            </a:p>
            <a:p>
              <a:endParaRPr lang="en-US" sz="14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19800" y="3830670"/>
            <a:ext cx="2572307" cy="1503330"/>
            <a:chOff x="6019800" y="3515380"/>
            <a:chExt cx="2572307" cy="1503330"/>
          </a:xfrm>
        </p:grpSpPr>
        <p:sp>
          <p:nvSpPr>
            <p:cNvPr id="69" name="Right Arrow 68"/>
            <p:cNvSpPr/>
            <p:nvPr/>
          </p:nvSpPr>
          <p:spPr bwMode="auto">
            <a:xfrm>
              <a:off x="6019800" y="3962400"/>
              <a:ext cx="838200" cy="30480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19159" y="3515380"/>
              <a:ext cx="5455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NLC</a:t>
              </a:r>
              <a:r>
                <a:rPr lang="en-US" sz="1400" b="0" dirty="0" smtClean="0">
                  <a:solidFill>
                    <a:schemeClr val="accent2"/>
                  </a:solidFill>
                </a:rPr>
                <a:t> </a:t>
              </a:r>
            </a:p>
            <a:p>
              <a:endParaRPr lang="en-US" sz="1400" b="0" dirty="0">
                <a:solidFill>
                  <a:schemeClr val="accent2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 rot="332040">
              <a:off x="7698687" y="364711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 rot="1585003">
              <a:off x="7317687" y="4256710"/>
              <a:ext cx="228600" cy="228600"/>
            </a:xfrm>
            <a:prstGeom prst="ellipse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 rot="20985849">
              <a:off x="8363507" y="385473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 rot="21198910">
              <a:off x="8363507" y="438813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 rot="332040">
              <a:off x="6936687" y="4769130"/>
              <a:ext cx="228600" cy="228600"/>
            </a:xfrm>
            <a:prstGeom prst="ellipse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 rot="332040">
              <a:off x="7830107" y="4790110"/>
              <a:ext cx="228600" cy="228600"/>
            </a:xfrm>
            <a:prstGeom prst="ellipse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8" name="Straight Connector 77"/>
            <p:cNvCxnSpPr>
              <a:stCxn id="72" idx="3"/>
              <a:endCxn id="73" idx="0"/>
            </p:cNvCxnSpPr>
            <p:nvPr/>
          </p:nvCxnSpPr>
          <p:spPr bwMode="auto">
            <a:xfrm rot="5400000">
              <a:off x="7386502" y="3930399"/>
              <a:ext cx="434584" cy="24190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74" idx="2"/>
              <a:endCxn id="73" idx="7"/>
            </p:cNvCxnSpPr>
            <p:nvPr/>
          </p:nvCxnSpPr>
          <p:spPr bwMode="auto">
            <a:xfrm rot="10800000" flipV="1">
              <a:off x="7540328" y="3989341"/>
              <a:ext cx="824999" cy="3452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5" idx="3"/>
              <a:endCxn id="77" idx="7"/>
            </p:cNvCxnSpPr>
            <p:nvPr/>
          </p:nvCxnSpPr>
          <p:spPr bwMode="auto">
            <a:xfrm rot="5400000">
              <a:off x="8099971" y="4524787"/>
              <a:ext cx="239648" cy="37429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5" idx="1"/>
              <a:endCxn id="72" idx="5"/>
            </p:cNvCxnSpPr>
            <p:nvPr/>
          </p:nvCxnSpPr>
          <p:spPr bwMode="auto">
            <a:xfrm rot="16200000" flipV="1">
              <a:off x="7845924" y="3889364"/>
              <a:ext cx="581917" cy="5024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4" idx="1"/>
              <a:endCxn id="72" idx="6"/>
            </p:cNvCxnSpPr>
            <p:nvPr/>
          </p:nvCxnSpPr>
          <p:spPr bwMode="auto">
            <a:xfrm rot="16200000" flipV="1">
              <a:off x="8089621" y="3609567"/>
              <a:ext cx="131423" cy="4571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76" idx="7"/>
              <a:endCxn id="73" idx="4"/>
            </p:cNvCxnSpPr>
            <p:nvPr/>
          </p:nvCxnSpPr>
          <p:spPr bwMode="auto">
            <a:xfrm rot="5400000" flipH="1" flipV="1">
              <a:off x="7091478" y="4521123"/>
              <a:ext cx="337404" cy="24190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3" idx="5"/>
              <a:endCxn id="77" idx="1"/>
            </p:cNvCxnSpPr>
            <p:nvPr/>
          </p:nvCxnSpPr>
          <p:spPr bwMode="auto">
            <a:xfrm rot="16200000" flipH="1">
              <a:off x="7501674" y="4446088"/>
              <a:ext cx="336821" cy="4033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6" idx="6"/>
              <a:endCxn id="77" idx="2"/>
            </p:cNvCxnSpPr>
            <p:nvPr/>
          </p:nvCxnSpPr>
          <p:spPr bwMode="auto">
            <a:xfrm flipV="1">
              <a:off x="7164754" y="4893387"/>
              <a:ext cx="665886" cy="106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74" idx="4"/>
              <a:endCxn id="75" idx="0"/>
            </p:cNvCxnSpPr>
            <p:nvPr/>
          </p:nvCxnSpPr>
          <p:spPr bwMode="auto">
            <a:xfrm rot="5400000">
              <a:off x="8327612" y="4218401"/>
              <a:ext cx="307396" cy="3361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73" idx="6"/>
              <a:endCxn id="75" idx="2"/>
            </p:cNvCxnSpPr>
            <p:nvPr/>
          </p:nvCxnSpPr>
          <p:spPr bwMode="auto">
            <a:xfrm>
              <a:off x="7534352" y="4421862"/>
              <a:ext cx="829932" cy="9387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spcAft>
                <a:spcPts val="4200"/>
              </a:spcAft>
            </a:pPr>
            <a:r>
              <a:rPr lang="en-US" sz="3200" i="1" dirty="0" smtClean="0">
                <a:solidFill>
                  <a:srgbClr val="D9D9D9"/>
                </a:solidFill>
              </a:rPr>
              <a:t>Profiling-by-Association (PBA) framework</a:t>
            </a:r>
          </a:p>
          <a:p>
            <a:pPr>
              <a:spcAft>
                <a:spcPts val="4200"/>
              </a:spcAft>
            </a:pPr>
            <a:r>
              <a:rPr lang="en-US" i="1" dirty="0" smtClean="0">
                <a:solidFill>
                  <a:srgbClr val="D9D9D9"/>
                </a:solidFill>
              </a:rPr>
              <a:t>Our PBA-based profiling algorithms</a:t>
            </a:r>
          </a:p>
          <a:p>
            <a:pPr>
              <a:spcAft>
                <a:spcPts val="4200"/>
              </a:spcAft>
            </a:pPr>
            <a:r>
              <a:rPr lang="en-US" sz="3200" dirty="0" smtClean="0">
                <a:solidFill>
                  <a:srgbClr val="0000FF"/>
                </a:solidFill>
              </a:rPr>
              <a:t>Experimental results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2" y="1295400"/>
            <a:ext cx="4306478" cy="146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at four backbone traces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581400"/>
            <a:ext cx="4724400" cy="2209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Seeding configurations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/>
              <a:t>Randomly selected X% of IPs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Intentionally causing errors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Seeding using existing profilers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BLINC, Coral Reef (in the paper)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935537" y="3581400"/>
            <a:ext cx="4208463" cy="2209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Evaluation 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Averaged over 20 runs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Small standard error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43400" y="914400"/>
            <a:ext cx="4724400" cy="2514600"/>
            <a:chOff x="4343400" y="914400"/>
            <a:chExt cx="4724400" cy="2514600"/>
          </a:xfrm>
        </p:grpSpPr>
        <p:pic>
          <p:nvPicPr>
            <p:cNvPr id="129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1340414"/>
              <a:ext cx="4724400" cy="208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343400" y="914400"/>
              <a:ext cx="4635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accent2">
                      <a:lumMod val="75000"/>
                    </a:schemeClr>
                  </a:solidFill>
                </a:rPr>
                <a:t>Ground truth: using a payload classifier</a:t>
              </a:r>
              <a:endParaRPr lang="en-US" sz="2000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05350" y="5638800"/>
            <a:ext cx="141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Accuracy=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983288" y="5441950"/>
          <a:ext cx="2932112" cy="882650"/>
        </p:xfrm>
        <a:graphic>
          <a:graphicData uri="http://schemas.openxmlformats.org/presentationml/2006/ole">
            <p:oleObj spid="_x0000_s16418" name="Equation" r:id="rId7" imgW="1308100" imgH="3937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NLC and HYP on four trace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338" y="1219200"/>
            <a:ext cx="8569325" cy="4648200"/>
          </a:xfrm>
        </p:spPr>
        <p:txBody>
          <a:bodyPr/>
          <a:lstStyle/>
          <a:p>
            <a:r>
              <a:rPr lang="en-US" dirty="0" smtClean="0"/>
              <a:t>HYP is more robust to the specifics of a trace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57909" y="2260631"/>
            <a:ext cx="6343091" cy="3530569"/>
            <a:chOff x="424969" y="3505200"/>
            <a:chExt cx="4832831" cy="3005176"/>
          </a:xfrm>
        </p:grpSpPr>
        <p:sp>
          <p:nvSpPr>
            <p:cNvPr id="6" name="Rectangle 5"/>
            <p:cNvSpPr/>
            <p:nvPr/>
          </p:nvSpPr>
          <p:spPr>
            <a:xfrm>
              <a:off x="1708914" y="6248400"/>
              <a:ext cx="2100042" cy="261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1% of hosts as seeds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Chart 6"/>
            <p:cNvGraphicFramePr/>
            <p:nvPr/>
          </p:nvGraphicFramePr>
          <p:xfrm>
            <a:off x="685800" y="3505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-47730" y="4511300"/>
              <a:ext cx="1226793" cy="28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Accuracy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0804" y="2472880"/>
            <a:ext cx="3568385" cy="3528049"/>
            <a:chOff x="280804" y="2472880"/>
            <a:chExt cx="3568385" cy="3528049"/>
          </a:xfrm>
        </p:grpSpPr>
        <p:sp>
          <p:nvSpPr>
            <p:cNvPr id="9" name="Oval 8"/>
            <p:cNvSpPr/>
            <p:nvPr/>
          </p:nvSpPr>
          <p:spPr bwMode="auto">
            <a:xfrm rot="227859">
              <a:off x="2627809" y="2472880"/>
              <a:ext cx="1221380" cy="1158067"/>
            </a:xfrm>
            <a:prstGeom prst="ellipse">
              <a:avLst/>
            </a:prstGeom>
            <a:solidFill>
              <a:srgbClr val="FFFFFF">
                <a:alpha val="8000"/>
              </a:srgb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 bwMode="auto">
            <a:xfrm rot="5400000">
              <a:off x="1544079" y="3640373"/>
              <a:ext cx="1444948" cy="102790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80804" y="4800600"/>
              <a:ext cx="179519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trace has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more hosts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with multiple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19400" y="5715000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Results are from the BRAZ trace</a:t>
            </a: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152400" y="152400"/>
            <a:ext cx="883443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lang="en-US" sz="3600" b="0" kern="0" noProof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Our methods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b="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b="0" kern="0" noProof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obust to deficient</a:t>
            </a:r>
            <a:r>
              <a:rPr lang="en-US" sz="3600" b="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seeds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9696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1283891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2800" b="0" dirty="0" smtClean="0">
                <a:solidFill>
                  <a:schemeClr val="tx1"/>
                </a:solidFill>
              </a:rPr>
              <a:t>Few seeds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00130" y="3008021"/>
            <a:ext cx="122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Accuracy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4636691"/>
            <a:ext cx="1508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Hosts as seeds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59868" y="1143000"/>
            <a:ext cx="4788932" cy="3801468"/>
            <a:chOff x="4659868" y="1535509"/>
            <a:chExt cx="4788932" cy="3801468"/>
          </a:xfrm>
        </p:grpSpPr>
        <p:sp>
          <p:nvSpPr>
            <p:cNvPr id="5" name="Rectangle 4"/>
            <p:cNvSpPr/>
            <p:nvPr/>
          </p:nvSpPr>
          <p:spPr>
            <a:xfrm>
              <a:off x="5105400" y="1535509"/>
              <a:ext cx="3581400" cy="1436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400"/>
                </a:spcAft>
              </a:pPr>
              <a:r>
                <a:rPr lang="en-US" sz="2800" b="0" dirty="0" smtClean="0">
                  <a:solidFill>
                    <a:schemeClr val="tx1"/>
                  </a:solidFill>
                </a:rPr>
                <a:t>Bad seeds </a:t>
              </a:r>
              <a:br>
                <a:rPr lang="en-US" sz="2800" b="0" dirty="0" smtClean="0">
                  <a:solidFill>
                    <a:schemeClr val="tx1"/>
                  </a:solidFill>
                </a:rPr>
              </a:br>
              <a:r>
                <a:rPr lang="en-US" sz="2800" b="0" dirty="0" smtClean="0">
                  <a:solidFill>
                    <a:schemeClr val="tx1"/>
                  </a:solidFill>
                </a:rPr>
                <a:t>40% with errors</a:t>
              </a:r>
            </a:p>
            <a:p>
              <a:pPr algn="ctr" eaLnBrk="1" hangingPunct="1">
                <a:spcAft>
                  <a:spcPts val="400"/>
                </a:spcAft>
              </a:pPr>
              <a:endParaRPr lang="en-US" sz="2800" b="0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8" name="Chart 7"/>
            <p:cNvGraphicFramePr/>
            <p:nvPr/>
          </p:nvGraphicFramePr>
          <p:xfrm>
            <a:off x="4876800" y="2438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4231137" y="3400531"/>
              <a:ext cx="1226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Accuracy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4267" y="5029200"/>
              <a:ext cx="15081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Hosts as seeds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685800" y="5029200"/>
            <a:ext cx="7848600" cy="11430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38138" lvl="0" indent="-338138" algn="ctr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We can make up for bad seeds using more seeds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Connectivity does not lie (except when it does)</a:t>
            </a:r>
            <a:endParaRPr lang="en-US" sz="3200" dirty="0"/>
          </a:p>
        </p:txBody>
      </p:sp>
      <p:sp>
        <p:nvSpPr>
          <p:cNvPr id="78" name="Content Placeholder 7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Hosts may try to evade the PBA profilers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Eliminating their associations </a:t>
            </a:r>
          </a:p>
          <a:p>
            <a:pPr lvl="2"/>
            <a:r>
              <a:rPr lang="en-US" dirty="0" smtClean="0"/>
              <a:t>It will defeat the very purpose of the application (e.g., P2P)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Confusing their associations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76400" y="2971800"/>
            <a:ext cx="5029200" cy="3505200"/>
            <a:chOff x="1524000" y="2362200"/>
            <a:chExt cx="5943600" cy="403860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362200"/>
              <a:ext cx="5602988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ectangle 80"/>
            <p:cNvSpPr/>
            <p:nvPr/>
          </p:nvSpPr>
          <p:spPr bwMode="auto">
            <a:xfrm>
              <a:off x="4114800" y="2667000"/>
              <a:ext cx="990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P2P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324600" y="4572000"/>
              <a:ext cx="11430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SMTP</a:t>
              </a:r>
            </a:p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 (email)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038600" y="5867400"/>
              <a:ext cx="16002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online game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429934" y="3429000"/>
            <a:ext cx="3259666" cy="2133600"/>
            <a:chOff x="2683934" y="3429000"/>
            <a:chExt cx="3259666" cy="2133600"/>
          </a:xfrm>
        </p:grpSpPr>
        <p:cxnSp>
          <p:nvCxnSpPr>
            <p:cNvPr id="85" name="Straight Connector 84"/>
            <p:cNvCxnSpPr/>
            <p:nvPr/>
          </p:nvCxnSpPr>
          <p:spPr bwMode="auto">
            <a:xfrm rot="5400000">
              <a:off x="2971800" y="4419600"/>
              <a:ext cx="838200" cy="5334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>
              <a:off x="2667000" y="4343400"/>
              <a:ext cx="838200" cy="5334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>
              <a:off x="2857500" y="4381500"/>
              <a:ext cx="1143000" cy="457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2628900" y="4457700"/>
              <a:ext cx="1143000" cy="457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2476500" y="4381500"/>
              <a:ext cx="1143000" cy="457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2705100" y="4381500"/>
              <a:ext cx="1143000" cy="457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2933700" y="4533900"/>
              <a:ext cx="1143000" cy="457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2933700" y="4457700"/>
              <a:ext cx="1143000" cy="457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5400000">
              <a:off x="2226734" y="4080935"/>
              <a:ext cx="1447800" cy="5334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2514600" y="4343400"/>
              <a:ext cx="1447800" cy="5334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rot="5400000">
              <a:off x="2971800" y="4572000"/>
              <a:ext cx="1447800" cy="5334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5400000">
              <a:off x="2819400" y="4572000"/>
              <a:ext cx="1447800" cy="5334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3962400" y="3886200"/>
              <a:ext cx="1295400" cy="1219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038600" y="3810000"/>
              <a:ext cx="1295400" cy="1219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810000" y="3429000"/>
              <a:ext cx="1295400" cy="12192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886200" y="38862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3810000" y="37338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3810000" y="39624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733800" y="41148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4038600" y="40386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191000" y="41910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4343400" y="43434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3810000" y="40386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3962400" y="3886200"/>
              <a:ext cx="1600200" cy="60960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438400" y="3886200"/>
            <a:ext cx="1295400" cy="1600200"/>
            <a:chOff x="2590800" y="3886200"/>
            <a:chExt cx="1295400" cy="1600200"/>
          </a:xfrm>
        </p:grpSpPr>
        <p:cxnSp>
          <p:nvCxnSpPr>
            <p:cNvPr id="134" name="Straight Connector 133"/>
            <p:cNvCxnSpPr/>
            <p:nvPr/>
          </p:nvCxnSpPr>
          <p:spPr bwMode="auto">
            <a:xfrm rot="5400000">
              <a:off x="25146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22860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21336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>
              <a:off x="25908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rot="5400000">
              <a:off x="24384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27432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2667000" y="4343400"/>
              <a:ext cx="16002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" name="Group 144"/>
          <p:cNvGrpSpPr/>
          <p:nvPr/>
        </p:nvGrpSpPr>
        <p:grpSpPr>
          <a:xfrm>
            <a:off x="304800" y="3342382"/>
            <a:ext cx="2286000" cy="1077218"/>
            <a:chOff x="685800" y="3342382"/>
            <a:chExt cx="2286000" cy="1077218"/>
          </a:xfrm>
        </p:grpSpPr>
        <p:cxnSp>
          <p:nvCxnSpPr>
            <p:cNvPr id="143" name="Straight Arrow Connector 142"/>
            <p:cNvCxnSpPr/>
            <p:nvPr/>
          </p:nvCxnSpPr>
          <p:spPr bwMode="auto">
            <a:xfrm>
              <a:off x="2133600" y="3886200"/>
              <a:ext cx="838200" cy="457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TextBox 143"/>
            <p:cNvSpPr txBox="1"/>
            <p:nvPr/>
          </p:nvSpPr>
          <p:spPr>
            <a:xfrm>
              <a:off x="685800" y="3342382"/>
              <a:ext cx="1441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accent2"/>
                  </a:solidFill>
                </a:rPr>
                <a:t>Open more</a:t>
              </a:r>
              <a:br>
                <a:rPr lang="en-US" sz="1600" b="0" dirty="0" smtClean="0">
                  <a:solidFill>
                    <a:schemeClr val="accent2"/>
                  </a:solidFill>
                </a:rPr>
              </a:br>
              <a:r>
                <a:rPr lang="en-US" sz="1600" b="0" dirty="0" smtClean="0">
                  <a:solidFill>
                    <a:schemeClr val="accent2"/>
                  </a:solidFill>
                </a:rPr>
                <a:t>connections</a:t>
              </a:r>
              <a:br>
                <a:rPr lang="en-US" sz="1600" b="0" dirty="0" smtClean="0">
                  <a:solidFill>
                    <a:schemeClr val="accent2"/>
                  </a:solidFill>
                </a:rPr>
              </a:br>
              <a:r>
                <a:rPr lang="en-US" sz="1600" b="0" dirty="0" smtClean="0">
                  <a:solidFill>
                    <a:schemeClr val="accent2"/>
                  </a:solidFill>
                </a:rPr>
                <a:t>towards other</a:t>
              </a:r>
              <a:br>
                <a:rPr lang="en-US" sz="1600" b="0" dirty="0" smtClean="0">
                  <a:solidFill>
                    <a:schemeClr val="accent2"/>
                  </a:solidFill>
                </a:rPr>
              </a:br>
              <a:r>
                <a:rPr lang="en-US" sz="1600" b="0" dirty="0" smtClean="0">
                  <a:solidFill>
                    <a:schemeClr val="accent2"/>
                  </a:solidFill>
                </a:rPr>
                <a:t>applications</a:t>
              </a:r>
              <a:endParaRPr lang="en-US" sz="1600" b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5" name="Oval 44"/>
          <p:cNvSpPr/>
          <p:nvPr/>
        </p:nvSpPr>
        <p:spPr bwMode="auto">
          <a:xfrm rot="2282238">
            <a:off x="4120503" y="3809428"/>
            <a:ext cx="392125" cy="1143000"/>
          </a:xfrm>
          <a:prstGeom prst="ellipse">
            <a:avLst/>
          </a:prstGeom>
          <a:solidFill>
            <a:srgbClr val="FFFFFF">
              <a:alpha val="8000"/>
            </a:srgbClr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 rot="17868604">
            <a:off x="2915499" y="4059546"/>
            <a:ext cx="392125" cy="1143000"/>
          </a:xfrm>
          <a:prstGeom prst="ellipse">
            <a:avLst/>
          </a:prstGeom>
          <a:solidFill>
            <a:srgbClr val="FFFFFF">
              <a:alpha val="8000"/>
            </a:srgbClr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1800" y="3124200"/>
            <a:ext cx="25641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="0" dirty="0" smtClean="0">
                <a:solidFill>
                  <a:srgbClr val="000000"/>
                </a:solidFill>
              </a:rPr>
              <a:t> = Total links from known P2P towards other applications</a:t>
            </a:r>
          </a:p>
          <a:p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</a:rPr>
              <a:t>We add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more such links</a:t>
            </a:r>
            <a:endParaRPr lang="en-US" b="0" dirty="0">
              <a:solidFill>
                <a:srgbClr val="000000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7682262" y="4241800"/>
          <a:ext cx="636588" cy="292100"/>
        </p:xfrm>
        <a:graphic>
          <a:graphicData uri="http://schemas.openxmlformats.org/presentationml/2006/ole">
            <p:oleObj spid="_x0000_s42015" name="Equation" r:id="rId6" imgW="304800" imgH="1397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Internet traffic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using my network and for what?</a:t>
            </a:r>
          </a:p>
          <a:p>
            <a:r>
              <a:rPr lang="en-US" dirty="0" smtClean="0"/>
              <a:t>Which applications are running in my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2895600" y="2133600"/>
            <a:ext cx="3467100" cy="4038600"/>
            <a:chOff x="3581400" y="2438400"/>
            <a:chExt cx="3467100" cy="4038600"/>
          </a:xfrm>
        </p:grpSpPr>
        <p:pic>
          <p:nvPicPr>
            <p:cNvPr id="8" name="Picture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895600"/>
              <a:ext cx="32004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9200" y="4038600"/>
              <a:ext cx="685800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3200400"/>
              <a:ext cx="685800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8600" y="3195638"/>
              <a:ext cx="685800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5700" y="5486400"/>
              <a:ext cx="3352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724400" y="5791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Internet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11" idx="2"/>
              <a:endCxn id="9" idx="1"/>
            </p:cNvCxnSpPr>
            <p:nvPr/>
          </p:nvCxnSpPr>
          <p:spPr bwMode="auto">
            <a:xfrm rot="16200000" flipH="1">
              <a:off x="4380310" y="3582590"/>
              <a:ext cx="650081" cy="6477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2"/>
              <a:endCxn id="9" idx="3"/>
            </p:cNvCxnSpPr>
            <p:nvPr/>
          </p:nvCxnSpPr>
          <p:spPr bwMode="auto">
            <a:xfrm rot="5400000">
              <a:off x="5601891" y="3699271"/>
              <a:ext cx="645319" cy="4191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9" idx="2"/>
              <a:endCxn id="12" idx="0"/>
            </p:cNvCxnSpPr>
            <p:nvPr/>
          </p:nvCxnSpPr>
          <p:spPr bwMode="auto">
            <a:xfrm rot="5400000">
              <a:off x="4841081" y="4955381"/>
              <a:ext cx="1062038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0" idx="1"/>
              <a:endCxn id="11" idx="3"/>
            </p:cNvCxnSpPr>
            <p:nvPr/>
          </p:nvCxnSpPr>
          <p:spPr bwMode="auto">
            <a:xfrm rot="10800000">
              <a:off x="4724400" y="3388519"/>
              <a:ext cx="1066800" cy="476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Content Placeholder 2"/>
            <p:cNvSpPr txBox="1">
              <a:spLocks/>
            </p:cNvSpPr>
            <p:nvPr/>
          </p:nvSpPr>
          <p:spPr bwMode="auto">
            <a:xfrm>
              <a:off x="3581400" y="2438400"/>
              <a:ext cx="3352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6800" rIns="90000" bIns="46800" numCol="1" anchor="ctr" anchorCtr="0" compatLnSpc="1">
              <a:prstTxWarp prst="textNoShape">
                <a:avLst/>
              </a:prstTxWarp>
            </a:bodyPr>
            <a:lstStyle/>
            <a:p>
              <a:pPr marL="338138" marR="0" lvl="0" indent="-338138" algn="ctr" defTabSz="457200" rtl="0" eaLnBrk="0" fontAlgn="base" latinLnBrk="0" hangingPunct="0">
                <a:lnSpc>
                  <a:spcPct val="93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3333CC"/>
                </a:buClr>
                <a:buSzPct val="60000"/>
                <a:tabLst/>
                <a:defRPr/>
              </a:pPr>
              <a:r>
                <a:rPr lang="en-US" b="0" kern="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Internet Service Provider (ISP)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" y="3505200"/>
            <a:ext cx="4875149" cy="2971800"/>
            <a:chOff x="76200" y="3505200"/>
            <a:chExt cx="4875149" cy="2971800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228600" y="3505200"/>
              <a:ext cx="259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/>
            <a:p>
              <a:pPr marL="338138" marR="0" lvl="0" indent="-338138" algn="l" defTabSz="457200" rtl="0" eaLnBrk="0" fontAlgn="base" latinLnBrk="0" hangingPunct="0">
                <a:lnSpc>
                  <a:spcPct val="93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3333CC"/>
                </a:buClr>
                <a:buSzPct val="60000"/>
                <a:tabLst/>
                <a:defRPr/>
              </a:pPr>
              <a:r>
                <a:rPr lang="en-US" sz="1600" kern="0" noProof="0" dirty="0" smtClean="0">
                  <a:solidFill>
                    <a:srgbClr val="2D2DB9"/>
                  </a:solidFill>
                  <a:latin typeface="+mn-lt"/>
                  <a:ea typeface="+mn-ea"/>
                  <a:cs typeface="+mn-cs"/>
                </a:rPr>
                <a:t>Application Breakdown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52600" y="4191000"/>
              <a:ext cx="3198749" cy="990600"/>
              <a:chOff x="1981200" y="4724400"/>
              <a:chExt cx="3198749" cy="990600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1981200" y="4724400"/>
                <a:ext cx="2971800" cy="304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10800000" flipV="1">
                <a:off x="1981200" y="5029200"/>
                <a:ext cx="2971800" cy="685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47" name="Picture 46" descr="AA002733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833560">
                <a:off x="4341749" y="4972792"/>
                <a:ext cx="838200" cy="523555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76200" y="5830669"/>
              <a:ext cx="2664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Assign traffic to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different 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4" name="Chart 33"/>
            <p:cNvGraphicFramePr/>
            <p:nvPr/>
          </p:nvGraphicFramePr>
          <p:xfrm>
            <a:off x="152400" y="3886200"/>
            <a:ext cx="2590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30" name="Rounded Rectangle 29"/>
          <p:cNvSpPr/>
          <p:nvPr/>
        </p:nvSpPr>
        <p:spPr bwMode="auto">
          <a:xfrm>
            <a:off x="5943600" y="3886200"/>
            <a:ext cx="2971800" cy="13716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Why is this useful?</a:t>
            </a:r>
          </a:p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/>
            </a:pPr>
            <a:r>
              <a:rPr lang="en-US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Traffic engineering  </a:t>
            </a:r>
          </a:p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/>
            </a:pPr>
            <a:r>
              <a:rPr lang="en-US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Network planning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HYP is robust to </a:t>
            </a:r>
            <a:r>
              <a:rPr lang="en-US" sz="3300" b="1" dirty="0" smtClean="0">
                <a:solidFill>
                  <a:srgbClr val="0000FF"/>
                </a:solidFill>
              </a:rPr>
              <a:t>Connectivity Obfuscation</a:t>
            </a:r>
            <a:endParaRPr lang="en-US" sz="33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increase the number of observed connections from P2P hosts towards other applications</a:t>
            </a:r>
          </a:p>
          <a:p>
            <a:pPr lvl="1"/>
            <a:r>
              <a:rPr lang="en-US" i="1" dirty="0" err="1" smtClean="0"/>
              <a:t>k</a:t>
            </a:r>
            <a:r>
              <a:rPr lang="en-US" dirty="0" smtClean="0"/>
              <a:t> = how many times more connections we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5181600" cy="3566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4524" y="2667000"/>
            <a:ext cx="510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</a:rPr>
              <a:t>20x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0480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</a:rPr>
              <a:t>200x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715000"/>
            <a:ext cx="327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err="1" smtClean="0">
                <a:solidFill>
                  <a:srgbClr val="000000"/>
                </a:solidFill>
              </a:rPr>
              <a:t>k</a:t>
            </a:r>
            <a:endParaRPr lang="en-US" sz="2400" b="0" i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6214646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Results are from the BRAZ trace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39000" y="2703146"/>
          <a:ext cx="1752600" cy="471854"/>
        </p:xfrm>
        <a:graphic>
          <a:graphicData uri="http://schemas.openxmlformats.org/presentationml/2006/ole">
            <p:oleObj spid="_x0000_s45141" name="Equation" r:id="rId4" imgW="1320800" imgH="3556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7456487" y="3276600"/>
          <a:ext cx="1535113" cy="493813"/>
        </p:xfrm>
        <a:graphic>
          <a:graphicData uri="http://schemas.openxmlformats.org/presentationml/2006/ole">
            <p:oleObj spid="_x0000_s45142" name="Equation" r:id="rId5" imgW="1104900" imgH="35560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019800" y="3886200"/>
          <a:ext cx="2971800" cy="554064"/>
        </p:xfrm>
        <a:graphic>
          <a:graphicData uri="http://schemas.openxmlformats.org/presentationml/2006/ole">
            <p:oleObj spid="_x0000_s45143" name="Equation" r:id="rId6" imgW="2108200" imgH="393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Profiling-by-Association (PBA) framework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profiling algorithms</a:t>
            </a:r>
          </a:p>
          <a:p>
            <a:pPr>
              <a:spcAft>
                <a:spcPts val="4200"/>
              </a:spcAf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pPr>
              <a:spcAft>
                <a:spcPts val="4200"/>
              </a:spcAft>
            </a:pPr>
            <a:r>
              <a:rPr lang="en-US" sz="3200" dirty="0" smtClean="0">
                <a:solidFill>
                  <a:srgbClr val="3333CC"/>
                </a:solidFill>
              </a:rPr>
              <a:t>Conclusions 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NLC is susceptible to connectivity obfuscation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3E1FBE-DE9D-48BA-A829-CD5F4C008EED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981200" y="1905000"/>
            <a:ext cx="16764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  <a:t>Port Numbers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81200"/>
            <a:ext cx="104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Level-1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0" y="1828800"/>
            <a:ext cx="914400" cy="838200"/>
            <a:chOff x="1295400" y="2209800"/>
            <a:chExt cx="1219200" cy="1295400"/>
          </a:xfrm>
        </p:grpSpPr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1257300" y="2247900"/>
              <a:ext cx="129540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1257300" y="2324100"/>
              <a:ext cx="1295400" cy="10668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Explosion 1 8"/>
          <p:cNvSpPr/>
          <p:nvPr/>
        </p:nvSpPr>
        <p:spPr bwMode="auto">
          <a:xfrm>
            <a:off x="5486400" y="990600"/>
            <a:ext cx="2971800" cy="1676400"/>
          </a:xfrm>
          <a:prstGeom prst="irregularSeal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Use random ports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10" name="Curved Connector 9"/>
          <p:cNvCxnSpPr>
            <a:stCxn id="9" idx="1"/>
            <a:endCxn id="4" idx="3"/>
          </p:cNvCxnSpPr>
          <p:nvPr/>
        </p:nvCxnSpPr>
        <p:spPr bwMode="auto">
          <a:xfrm rot="10800000" flipV="1">
            <a:off x="3657600" y="1659220"/>
            <a:ext cx="1828800" cy="58868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914400" y="3135868"/>
            <a:ext cx="104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Level-2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267200"/>
            <a:ext cx="104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Level-3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81200" y="3048000"/>
            <a:ext cx="16764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lang="en-US" dirty="0" smtClean="0">
                <a:solidFill>
                  <a:srgbClr val="3333CC"/>
                </a:solidFill>
              </a:rPr>
              <a:t>Payload</a:t>
            </a: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  <a:t>Signatures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981200" y="4191000"/>
            <a:ext cx="16764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lang="en-US" dirty="0" smtClean="0">
                <a:solidFill>
                  <a:srgbClr val="3333CC"/>
                </a:solidFill>
              </a:rPr>
              <a:t>Flow Statistics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Curved Connector 14"/>
          <p:cNvCxnSpPr>
            <a:stCxn id="16" idx="1"/>
            <a:endCxn id="13" idx="3"/>
          </p:cNvCxnSpPr>
          <p:nvPr/>
        </p:nvCxnSpPr>
        <p:spPr bwMode="auto">
          <a:xfrm rot="10800000" flipV="1">
            <a:off x="3657600" y="3137852"/>
            <a:ext cx="2514600" cy="25304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6172200" y="2590800"/>
            <a:ext cx="2514600" cy="1371600"/>
          </a:xfrm>
          <a:prstGeom prst="irregularSeal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Encryption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17" name="Curved Connector 16"/>
          <p:cNvCxnSpPr>
            <a:stCxn id="18" idx="1"/>
            <a:endCxn id="14" idx="3"/>
          </p:cNvCxnSpPr>
          <p:nvPr/>
        </p:nvCxnSpPr>
        <p:spPr bwMode="auto">
          <a:xfrm rot="10800000" flipV="1">
            <a:off x="3657600" y="4509452"/>
            <a:ext cx="1295400" cy="2444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xplosion 1 17"/>
          <p:cNvSpPr/>
          <p:nvPr/>
        </p:nvSpPr>
        <p:spPr bwMode="auto">
          <a:xfrm>
            <a:off x="4953000" y="3962400"/>
            <a:ext cx="2514600" cy="1371600"/>
          </a:xfrm>
          <a:prstGeom prst="irregularSeal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Payload padding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2200" y="2971800"/>
            <a:ext cx="914400" cy="838200"/>
            <a:chOff x="1295400" y="2209800"/>
            <a:chExt cx="1219200" cy="1295400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16200000" flipH="1">
              <a:off x="1257300" y="2247900"/>
              <a:ext cx="129540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 flipH="1" flipV="1">
              <a:off x="1257300" y="2324100"/>
              <a:ext cx="1295400" cy="10668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2362200" y="4114800"/>
            <a:ext cx="914400" cy="838200"/>
            <a:chOff x="1295400" y="2209800"/>
            <a:chExt cx="1219200" cy="1295400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1257300" y="2247900"/>
              <a:ext cx="129540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1257300" y="2324100"/>
              <a:ext cx="1295400" cy="10668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/>
          <p:cNvSpPr/>
          <p:nvPr/>
        </p:nvSpPr>
        <p:spPr>
          <a:xfrm>
            <a:off x="914400" y="5562600"/>
            <a:ext cx="104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Level-4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981200" y="5486400"/>
            <a:ext cx="17526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lang="en-US" dirty="0" smtClean="0">
                <a:solidFill>
                  <a:srgbClr val="3333CC"/>
                </a:solidFill>
              </a:rPr>
              <a:t>Local Connectivity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cxnSp>
        <p:nvCxnSpPr>
          <p:cNvPr id="27" name="Curved Connector 26"/>
          <p:cNvCxnSpPr>
            <a:stCxn id="28" idx="1"/>
            <a:endCxn id="26" idx="3"/>
          </p:cNvCxnSpPr>
          <p:nvPr/>
        </p:nvCxnSpPr>
        <p:spPr bwMode="auto">
          <a:xfrm rot="10800000" flipV="1">
            <a:off x="3733800" y="5804852"/>
            <a:ext cx="2133600" cy="2444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Explosion 1 27"/>
          <p:cNvSpPr/>
          <p:nvPr/>
        </p:nvSpPr>
        <p:spPr bwMode="auto">
          <a:xfrm>
            <a:off x="5867400" y="5257800"/>
            <a:ext cx="2743200" cy="1371600"/>
          </a:xfrm>
          <a:prstGeom prst="irregularSeal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Random connections to servers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62200" y="5410200"/>
            <a:ext cx="914400" cy="838200"/>
            <a:chOff x="1295400" y="2209800"/>
            <a:chExt cx="1219200" cy="1295400"/>
          </a:xfrm>
        </p:grpSpPr>
        <p:cxnSp>
          <p:nvCxnSpPr>
            <p:cNvPr id="30" name="Straight Connector 29"/>
            <p:cNvCxnSpPr/>
            <p:nvPr/>
          </p:nvCxnSpPr>
          <p:spPr bwMode="auto">
            <a:xfrm rot="16200000" flipH="1">
              <a:off x="1257300" y="2247900"/>
              <a:ext cx="129540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1257300" y="2324100"/>
              <a:ext cx="1295400" cy="1066800"/>
            </a:xfrm>
            <a:prstGeom prst="line">
              <a:avLst/>
            </a:prstGeom>
            <a:noFill/>
            <a:ln w="57150" cap="flat" cmpd="sng" algn="ctr">
              <a:solidFill>
                <a:srgbClr val="C0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ounded Rectangle 33"/>
          <p:cNvSpPr/>
          <p:nvPr/>
        </p:nvSpPr>
        <p:spPr bwMode="auto">
          <a:xfrm>
            <a:off x="1066800" y="2590800"/>
            <a:ext cx="7315200" cy="20574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38138" lvl="0" indent="-338138" algn="ctr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sz="40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HYP is robust to all four </a:t>
            </a:r>
            <a:br>
              <a:rPr lang="en-US" sz="40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</a:br>
            <a:r>
              <a:rPr lang="en-US" sz="40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levels of obfuscation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1" grpId="0"/>
      <p:bldP spid="12" grpId="0"/>
      <p:bldP spid="13" grpId="0" animBg="1"/>
      <p:bldP spid="14" grpId="0" animBg="1"/>
      <p:bldP spid="16" grpId="0" animBg="1"/>
      <p:bldP spid="18" grpId="0" animBg="1"/>
      <p:bldP spid="25" grpId="0"/>
      <p:bldP spid="26" grpId="0" animBg="1"/>
      <p:bldP spid="28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55454" r="-454"/>
          <a:stretch>
            <a:fillRect/>
          </a:stretch>
        </p:blipFill>
        <p:spPr bwMode="auto">
          <a:xfrm>
            <a:off x="2152262" y="3657600"/>
            <a:ext cx="630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88037"/>
          <a:stretch>
            <a:fillRect/>
          </a:stretch>
        </p:blipFill>
        <p:spPr bwMode="auto">
          <a:xfrm>
            <a:off x="533400" y="36576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 r="44534"/>
          <a:stretch>
            <a:fillRect/>
          </a:stretch>
        </p:blipFill>
        <p:spPr bwMode="auto">
          <a:xfrm>
            <a:off x="533400" y="12192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the state-of-the-art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9500" y="3200400"/>
            <a:ext cx="1066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HYP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6800" y="2692401"/>
            <a:ext cx="6781800" cy="81279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rgbClr val="0039A6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638800"/>
            <a:ext cx="100753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HYP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17599" y="5130801"/>
            <a:ext cx="6781800" cy="81279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rgbClr val="0039A6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Users can change what they control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Ports, payload, flow statistics, local connections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Changing the global structure of connectivity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is more challenging for evaders</a:t>
            </a:r>
          </a:p>
          <a:p>
            <a:pPr lvl="1">
              <a:spcAft>
                <a:spcPts val="4200"/>
              </a:spcAft>
            </a:pPr>
            <a:r>
              <a:rPr lang="en-US" dirty="0" smtClean="0"/>
              <a:t>Our HYP algorithm shows robustness to all four levels</a:t>
            </a:r>
            <a:br>
              <a:rPr lang="en-US" dirty="0" smtClean="0"/>
            </a:br>
            <a:r>
              <a:rPr lang="en-US" dirty="0" smtClean="0"/>
              <a:t>of obscurations (ports, payload, flow, connectivity)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Profiling by associations is a powerful new approach for profiling Internet backbone traffic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~90% accuracy with knowledge of only 1% of IP hosts</a:t>
            </a:r>
          </a:p>
          <a:p>
            <a:pPr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1905000"/>
          </a:xfrm>
          <a:solidFill>
            <a:srgbClr val="FFFFFF"/>
          </a:solidFill>
          <a:ln>
            <a:miter lim="800000"/>
          </a:ln>
        </p:spPr>
        <p:txBody>
          <a:bodyPr anchor="t"/>
          <a:lstStyle/>
          <a:p>
            <a:pPr algn="ctr">
              <a:defRPr/>
            </a:pPr>
            <a:r>
              <a:rPr lang="en-US" sz="4000" b="1" dirty="0" smtClean="0"/>
              <a:t>	Thank You!</a:t>
            </a:r>
            <a:br>
              <a:rPr lang="en-US" sz="4000" b="1" dirty="0" smtClean="0"/>
            </a:br>
            <a:r>
              <a:rPr lang="en-US" sz="4000" b="1" dirty="0" smtClean="0"/>
              <a:t>Questions/Discussion?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00025" y="2719388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sp>
        <p:nvSpPr>
          <p:cNvPr id="4101" name="Rectangle 20"/>
          <p:cNvSpPr>
            <a:spLocks noChangeArrowheads="1"/>
          </p:cNvSpPr>
          <p:nvPr/>
        </p:nvSpPr>
        <p:spPr bwMode="auto">
          <a:xfrm>
            <a:off x="3200400" y="1447800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en-US"/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7717" y="5938838"/>
            <a:ext cx="11366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4117" y="5943600"/>
            <a:ext cx="83428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SF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317" y="5918200"/>
            <a:ext cx="787400" cy="787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5410200"/>
            <a:ext cx="391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This work was sponsored by: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traffic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is a gap between what network administrators want and what existing tools can provide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04800" y="1932562"/>
            <a:ext cx="4049087" cy="2990911"/>
            <a:chOff x="304800" y="2323980"/>
            <a:chExt cx="4049087" cy="2990911"/>
          </a:xfrm>
        </p:grpSpPr>
        <p:pic>
          <p:nvPicPr>
            <p:cNvPr id="5" name="Picture 4" descr="wha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876490"/>
              <a:ext cx="4049087" cy="24384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19200" y="2323980"/>
              <a:ext cx="2056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</a:rPr>
                <a:t>What we want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1926272"/>
            <a:ext cx="4284221" cy="4093528"/>
            <a:chOff x="4572000" y="2317690"/>
            <a:chExt cx="4284221" cy="4093528"/>
          </a:xfrm>
        </p:grpSpPr>
        <p:pic>
          <p:nvPicPr>
            <p:cNvPr id="7" name="Picture 6" descr="ge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650" y="2876491"/>
              <a:ext cx="4070350" cy="24534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4400" y="5334000"/>
              <a:ext cx="4038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tx1"/>
                  </a:solidFill>
                </a:rPr>
                <a:t>Traffic profiling results using </a:t>
              </a:r>
              <a:br>
                <a:rPr lang="en-US" sz="1600" b="0" dirty="0" smtClean="0">
                  <a:solidFill>
                    <a:schemeClr val="tx1"/>
                  </a:solidFill>
                </a:rPr>
              </a:br>
              <a:r>
                <a:rPr lang="en-US" sz="1600" b="0" dirty="0" smtClean="0">
                  <a:solidFill>
                    <a:schemeClr val="tx1"/>
                  </a:solidFill>
                </a:rPr>
                <a:t>deep packet inspection</a:t>
              </a:r>
            </a:p>
            <a:p>
              <a:pPr algn="ctr"/>
              <a:r>
                <a:rPr lang="en-US" sz="1600" b="0" dirty="0" smtClean="0">
                  <a:solidFill>
                    <a:schemeClr val="tx1"/>
                  </a:solidFill>
                </a:rPr>
                <a:t>(data are from a peering link </a:t>
              </a:r>
              <a:br>
                <a:rPr lang="en-US" sz="1600" b="0" dirty="0" smtClean="0">
                  <a:solidFill>
                    <a:schemeClr val="tx1"/>
                  </a:solidFill>
                </a:rPr>
              </a:br>
              <a:r>
                <a:rPr lang="en-US" sz="1600" b="0" dirty="0" smtClean="0">
                  <a:solidFill>
                    <a:schemeClr val="tx1"/>
                  </a:solidFill>
                </a:rPr>
                <a:t>between two ISP is the US)</a:t>
              </a:r>
              <a:endParaRPr 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2317690"/>
              <a:ext cx="4284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What we get with existing tools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304800" y="2504182"/>
            <a:ext cx="4038600" cy="24384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200" y="5029200"/>
            <a:ext cx="4572000" cy="13716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We present a tool that:</a:t>
            </a:r>
          </a:p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/>
            </a:pPr>
            <a:r>
              <a:rPr lang="en-US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Profiles ALL the traffic  </a:t>
            </a:r>
          </a:p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/>
            </a:pPr>
            <a:r>
              <a:rPr lang="en-US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Has high prediction accuracy (~90%)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traffic profiling is challenging?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06" name="Content Placeholder 1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Obfuscation at multiple levels </a:t>
            </a:r>
          </a:p>
          <a:p>
            <a:pPr lvl="1"/>
            <a:r>
              <a:rPr lang="en-US" dirty="0" smtClean="0"/>
              <a:t>Users and applications try to hide their traffic</a:t>
            </a:r>
          </a:p>
          <a:p>
            <a:pPr lvl="2"/>
            <a:r>
              <a:rPr lang="en-US" dirty="0" smtClean="0"/>
              <a:t>e.g., Peer-to-peer (P2P) 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1447800" y="2971800"/>
            <a:ext cx="16764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  <a:t>Port Numbers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2895600"/>
            <a:ext cx="8534400" cy="1752600"/>
            <a:chOff x="381000" y="2895600"/>
            <a:chExt cx="8534400" cy="1752600"/>
          </a:xfrm>
        </p:grpSpPr>
        <p:sp>
          <p:nvSpPr>
            <p:cNvPr id="27" name="Rectangle 26"/>
            <p:cNvSpPr/>
            <p:nvPr/>
          </p:nvSpPr>
          <p:spPr>
            <a:xfrm>
              <a:off x="381000" y="3048000"/>
              <a:ext cx="1040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Level-1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752600" y="2895600"/>
              <a:ext cx="7162800" cy="1752600"/>
              <a:chOff x="1752600" y="2895600"/>
              <a:chExt cx="7162800" cy="17526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52600" y="2895600"/>
                <a:ext cx="914400" cy="838200"/>
                <a:chOff x="1295400" y="2209800"/>
                <a:chExt cx="1219200" cy="1295400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 rot="16200000" flipH="1">
                  <a:off x="1257300" y="2247900"/>
                  <a:ext cx="1295400" cy="12192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rot="5400000" flipH="1" flipV="1">
                  <a:off x="1257300" y="2324100"/>
                  <a:ext cx="1295400" cy="1066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Explosion 1 30"/>
              <p:cNvSpPr/>
              <p:nvPr/>
            </p:nvSpPr>
            <p:spPr bwMode="auto">
              <a:xfrm>
                <a:off x="5943600" y="2971800"/>
                <a:ext cx="2971800" cy="1676400"/>
              </a:xfrm>
              <a:prstGeom prst="irregularSeal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Use random ports 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  <p:cxnSp>
            <p:nvCxnSpPr>
              <p:cNvPr id="32" name="Curved Connector 31"/>
              <p:cNvCxnSpPr>
                <a:stCxn id="31" idx="1"/>
                <a:endCxn id="26" idx="3"/>
              </p:cNvCxnSpPr>
              <p:nvPr/>
            </p:nvCxnSpPr>
            <p:spPr bwMode="auto">
              <a:xfrm rot="10800000">
                <a:off x="3124200" y="3314700"/>
                <a:ext cx="2819400" cy="325720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5" name="Rounded Rectangle 34"/>
          <p:cNvSpPr/>
          <p:nvPr/>
        </p:nvSpPr>
        <p:spPr bwMode="auto">
          <a:xfrm>
            <a:off x="1447800" y="4114800"/>
            <a:ext cx="16764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lang="en-US" dirty="0" smtClean="0">
                <a:solidFill>
                  <a:srgbClr val="3333CC"/>
                </a:solidFill>
              </a:rPr>
              <a:t>Payload</a:t>
            </a: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  <a:t>Signatures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447800" y="5257800"/>
            <a:ext cx="1676400" cy="685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lang="en-US" dirty="0" smtClean="0">
                <a:solidFill>
                  <a:srgbClr val="3333CC"/>
                </a:solidFill>
              </a:rPr>
              <a:t>Flow Statistics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ahoma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1000" y="4038600"/>
            <a:ext cx="6096000" cy="1371600"/>
            <a:chOff x="381000" y="4038600"/>
            <a:chExt cx="6096000" cy="1371600"/>
          </a:xfrm>
        </p:grpSpPr>
        <p:sp>
          <p:nvSpPr>
            <p:cNvPr id="33" name="Rectangle 32"/>
            <p:cNvSpPr/>
            <p:nvPr/>
          </p:nvSpPr>
          <p:spPr>
            <a:xfrm>
              <a:off x="381000" y="4202668"/>
              <a:ext cx="1040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Level-2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828800" y="4038600"/>
              <a:ext cx="4648200" cy="1371600"/>
              <a:chOff x="1828800" y="4038600"/>
              <a:chExt cx="4648200" cy="1371600"/>
            </a:xfrm>
          </p:grpSpPr>
          <p:cxnSp>
            <p:nvCxnSpPr>
              <p:cNvPr id="37" name="Curved Connector 36"/>
              <p:cNvCxnSpPr>
                <a:stCxn id="38" idx="1"/>
                <a:endCxn id="35" idx="3"/>
              </p:cNvCxnSpPr>
              <p:nvPr/>
            </p:nvCxnSpPr>
            <p:spPr bwMode="auto">
              <a:xfrm rot="10800000">
                <a:off x="3124200" y="4457701"/>
                <a:ext cx="838200" cy="127953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Explosion 1 37"/>
              <p:cNvSpPr/>
              <p:nvPr/>
            </p:nvSpPr>
            <p:spPr bwMode="auto">
              <a:xfrm>
                <a:off x="3962400" y="4038600"/>
                <a:ext cx="2514600" cy="1371600"/>
              </a:xfrm>
              <a:prstGeom prst="irregularSeal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Encryption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828800" y="4038600"/>
                <a:ext cx="914400" cy="838200"/>
                <a:chOff x="1295400" y="2209800"/>
                <a:chExt cx="1219200" cy="1295400"/>
              </a:xfrm>
            </p:grpSpPr>
            <p:cxnSp>
              <p:nvCxnSpPr>
                <p:cNvPr id="42" name="Straight Connector 41"/>
                <p:cNvCxnSpPr/>
                <p:nvPr/>
              </p:nvCxnSpPr>
              <p:spPr bwMode="auto">
                <a:xfrm rot="16200000" flipH="1">
                  <a:off x="1257300" y="2247900"/>
                  <a:ext cx="1295400" cy="12192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 flipH="1" flipV="1">
                  <a:off x="1257300" y="2324100"/>
                  <a:ext cx="1295400" cy="1066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52" name="Group 51"/>
          <p:cNvGrpSpPr/>
          <p:nvPr/>
        </p:nvGrpSpPr>
        <p:grpSpPr>
          <a:xfrm>
            <a:off x="381000" y="5181600"/>
            <a:ext cx="7086600" cy="1600200"/>
            <a:chOff x="381000" y="5181600"/>
            <a:chExt cx="7086600" cy="1600200"/>
          </a:xfrm>
        </p:grpSpPr>
        <p:sp>
          <p:nvSpPr>
            <p:cNvPr id="34" name="Rectangle 33"/>
            <p:cNvSpPr/>
            <p:nvPr/>
          </p:nvSpPr>
          <p:spPr>
            <a:xfrm>
              <a:off x="381000" y="5334000"/>
              <a:ext cx="1040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Level-3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828800" y="5181600"/>
              <a:ext cx="5638800" cy="1600200"/>
              <a:chOff x="1828800" y="5181600"/>
              <a:chExt cx="5638800" cy="1600200"/>
            </a:xfrm>
          </p:grpSpPr>
          <p:cxnSp>
            <p:nvCxnSpPr>
              <p:cNvPr id="39" name="Curved Connector 38"/>
              <p:cNvCxnSpPr>
                <a:stCxn id="40" idx="1"/>
                <a:endCxn id="36" idx="3"/>
              </p:cNvCxnSpPr>
              <p:nvPr/>
            </p:nvCxnSpPr>
            <p:spPr bwMode="auto">
              <a:xfrm rot="10800000">
                <a:off x="3124200" y="5600701"/>
                <a:ext cx="1828800" cy="356553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Explosion 1 39"/>
              <p:cNvSpPr/>
              <p:nvPr/>
            </p:nvSpPr>
            <p:spPr bwMode="auto">
              <a:xfrm>
                <a:off x="4953000" y="5410200"/>
                <a:ext cx="2514600" cy="1371600"/>
              </a:xfrm>
              <a:prstGeom prst="irregularSeal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Payload padding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828800" y="5181600"/>
                <a:ext cx="914400" cy="838200"/>
                <a:chOff x="1295400" y="2209800"/>
                <a:chExt cx="1219200" cy="1295400"/>
              </a:xfrm>
            </p:grpSpPr>
            <p:cxnSp>
              <p:nvCxnSpPr>
                <p:cNvPr id="45" name="Straight Connector 44"/>
                <p:cNvCxnSpPr/>
                <p:nvPr/>
              </p:nvCxnSpPr>
              <p:spPr bwMode="auto">
                <a:xfrm rot="16200000" flipH="1">
                  <a:off x="1257300" y="2247900"/>
                  <a:ext cx="1295400" cy="12192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rot="5400000" flipH="1" flipV="1">
                  <a:off x="1257300" y="2324100"/>
                  <a:ext cx="1295400" cy="10668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47" name="TextBox 46"/>
          <p:cNvSpPr txBox="1"/>
          <p:nvPr/>
        </p:nvSpPr>
        <p:spPr>
          <a:xfrm>
            <a:off x="609600" y="2362200"/>
            <a:ext cx="338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existing profilers use: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6332" y="2362200"/>
            <a:ext cx="252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evade them: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457200" y="1447800"/>
            <a:ext cx="8382000" cy="2819400"/>
            <a:chOff x="457200" y="1447800"/>
            <a:chExt cx="8382000" cy="2819400"/>
          </a:xfrm>
        </p:grpSpPr>
        <p:grpSp>
          <p:nvGrpSpPr>
            <p:cNvPr id="5" name="Group 5"/>
            <p:cNvGrpSpPr/>
            <p:nvPr/>
          </p:nvGrpSpPr>
          <p:grpSpPr>
            <a:xfrm>
              <a:off x="457200" y="1447800"/>
              <a:ext cx="4495800" cy="2819400"/>
              <a:chOff x="2514600" y="1752600"/>
              <a:chExt cx="4495800" cy="2819400"/>
            </a:xfrm>
          </p:grpSpPr>
          <p:grpSp>
            <p:nvGrpSpPr>
              <p:cNvPr id="6" name="Group 108"/>
              <p:cNvGrpSpPr/>
              <p:nvPr/>
            </p:nvGrpSpPr>
            <p:grpSpPr>
              <a:xfrm>
                <a:off x="2971800" y="1752600"/>
                <a:ext cx="4038600" cy="2819400"/>
                <a:chOff x="2971800" y="1752600"/>
                <a:chExt cx="4038600" cy="2819400"/>
              </a:xfrm>
            </p:grpSpPr>
            <p:grpSp>
              <p:nvGrpSpPr>
                <p:cNvPr id="7" name="Group 113"/>
                <p:cNvGrpSpPr/>
                <p:nvPr/>
              </p:nvGrpSpPr>
              <p:grpSpPr>
                <a:xfrm>
                  <a:off x="2971800" y="1752600"/>
                  <a:ext cx="4038600" cy="2819400"/>
                  <a:chOff x="3265053" y="1609091"/>
                  <a:chExt cx="3916218" cy="2490470"/>
                </a:xfrm>
              </p:grpSpPr>
              <p:grpSp>
                <p:nvGrpSpPr>
                  <p:cNvPr id="9" name="Group 29"/>
                  <p:cNvGrpSpPr/>
                  <p:nvPr/>
                </p:nvGrpSpPr>
                <p:grpSpPr>
                  <a:xfrm>
                    <a:off x="3265053" y="1609091"/>
                    <a:ext cx="3916218" cy="2490470"/>
                    <a:chOff x="4103253" y="1685291"/>
                    <a:chExt cx="3916218" cy="2490470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 bwMode="auto">
                    <a:xfrm>
                      <a:off x="4103253" y="1685291"/>
                      <a:ext cx="3916218" cy="24904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ahoma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grpSp>
                  <p:nvGrpSpPr>
                    <p:cNvPr id="11" name="Group 242"/>
                    <p:cNvGrpSpPr/>
                    <p:nvPr/>
                  </p:nvGrpSpPr>
                  <p:grpSpPr>
                    <a:xfrm>
                      <a:off x="4141176" y="2900953"/>
                      <a:ext cx="3241431" cy="1197730"/>
                      <a:chOff x="2819400" y="2590800"/>
                      <a:chExt cx="4267200" cy="1452562"/>
                    </a:xfrm>
                    <a:solidFill>
                      <a:srgbClr val="FFFFFF"/>
                    </a:solidFill>
                  </p:grpSpPr>
                  <p:pic>
                    <p:nvPicPr>
                      <p:cNvPr id="19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685800" cy="38576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2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19400"/>
                        <a:ext cx="685800" cy="38576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21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4638"/>
                        <a:ext cx="685800" cy="38576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22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90800"/>
                        <a:ext cx="685800" cy="38576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8" name="Group 36"/>
                      <p:cNvGrpSpPr/>
                      <p:nvPr/>
                    </p:nvGrpSpPr>
                    <p:grpSpPr>
                      <a:xfrm>
                        <a:off x="3162301" y="2783681"/>
                        <a:ext cx="3238499" cy="1066799"/>
                        <a:chOff x="3162301" y="2783681"/>
                        <a:chExt cx="3238499" cy="1066799"/>
                      </a:xfrm>
                      <a:grpFill/>
                    </p:grpSpPr>
                    <p:cxnSp>
                      <p:nvCxnSpPr>
                        <p:cNvPr id="24" name="Straight Connector 23"/>
                        <p:cNvCxnSpPr>
                          <a:stCxn id="22" idx="1"/>
                          <a:endCxn id="20" idx="3"/>
                        </p:cNvCxnSpPr>
                        <p:nvPr/>
                      </p:nvCxnSpPr>
                      <p:spPr bwMode="auto">
                        <a:xfrm rot="10800000" flipV="1">
                          <a:off x="5257800" y="2783681"/>
                          <a:ext cx="1143000" cy="228600"/>
                        </a:xfrm>
                        <a:prstGeom prst="lin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5" name="Straight Connector 24"/>
                        <p:cNvCxnSpPr>
                          <a:stCxn id="21" idx="2"/>
                        </p:cNvCxnSpPr>
                        <p:nvPr/>
                      </p:nvCxnSpPr>
                      <p:spPr bwMode="auto">
                        <a:xfrm rot="16200000" flipH="1">
                          <a:off x="3161110" y="3201590"/>
                          <a:ext cx="650081" cy="647700"/>
                        </a:xfrm>
                        <a:prstGeom prst="lin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6" name="Straight Connector 25"/>
                        <p:cNvCxnSpPr>
                          <a:stCxn id="20" idx="2"/>
                        </p:cNvCxnSpPr>
                        <p:nvPr/>
                      </p:nvCxnSpPr>
                      <p:spPr bwMode="auto">
                        <a:xfrm rot="5400000">
                          <a:off x="4382691" y="3318271"/>
                          <a:ext cx="645319" cy="419100"/>
                        </a:xfrm>
                        <a:prstGeom prst="lin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7" name="Straight Connector 26"/>
                        <p:cNvCxnSpPr>
                          <a:stCxn id="20" idx="1"/>
                          <a:endCxn id="21" idx="3"/>
                        </p:cNvCxnSpPr>
                        <p:nvPr/>
                      </p:nvCxnSpPr>
                      <p:spPr bwMode="auto">
                        <a:xfrm rot="10800000">
                          <a:off x="3505200" y="3007519"/>
                          <a:ext cx="1066800" cy="4762"/>
                        </a:xfrm>
                        <a:prstGeom prst="lin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</p:grpSp>
              <p:pic>
                <p:nvPicPr>
                  <p:cNvPr id="12" name="Picture 28" descr="Androgynous Person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260108" y="3157221"/>
                    <a:ext cx="329640" cy="381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3" name="Straight Arrow Connector 12"/>
                  <p:cNvCxnSpPr/>
                  <p:nvPr/>
                </p:nvCxnSpPr>
                <p:spPr bwMode="auto">
                  <a:xfrm rot="10800000">
                    <a:off x="3782290" y="3359151"/>
                    <a:ext cx="1403927" cy="1403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sm" len="med"/>
                  </a:ln>
                  <a:effectLst/>
                </p:spPr>
              </p:cxnSp>
              <p:cxnSp>
                <p:nvCxnSpPr>
                  <p:cNvPr id="14" name="Straight Arrow Connector 13"/>
                  <p:cNvCxnSpPr>
                    <a:stCxn id="12" idx="3"/>
                  </p:cNvCxnSpPr>
                  <p:nvPr/>
                </p:nvCxnSpPr>
                <p:spPr bwMode="auto">
                  <a:xfrm flipV="1">
                    <a:off x="5589748" y="2753361"/>
                    <a:ext cx="1000397" cy="59436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sm" len="med"/>
                  </a:ln>
                  <a:effectLst/>
                </p:spPr>
              </p:cxnSp>
              <p:cxnSp>
                <p:nvCxnSpPr>
                  <p:cNvPr id="15" name="Straight Arrow Connector 14"/>
                  <p:cNvCxnSpPr>
                    <a:stCxn id="12" idx="3"/>
                  </p:cNvCxnSpPr>
                  <p:nvPr/>
                </p:nvCxnSpPr>
                <p:spPr bwMode="auto">
                  <a:xfrm flipV="1">
                    <a:off x="5589748" y="2955291"/>
                    <a:ext cx="1074288" cy="39243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sm" len="med"/>
                  </a:ln>
                  <a:effectLst/>
                </p:spPr>
              </p:cxnSp>
              <p:cxnSp>
                <p:nvCxnSpPr>
                  <p:cNvPr id="16" name="Straight Arrow Connector 15"/>
                  <p:cNvCxnSpPr>
                    <a:stCxn id="12" idx="3"/>
                  </p:cNvCxnSpPr>
                  <p:nvPr/>
                </p:nvCxnSpPr>
                <p:spPr bwMode="auto">
                  <a:xfrm flipV="1">
                    <a:off x="5589748" y="3157221"/>
                    <a:ext cx="1148178" cy="19050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10" name="AutoShape 45"/>
                <p:cNvSpPr>
                  <a:spLocks noChangeArrowheads="1"/>
                </p:cNvSpPr>
                <p:nvPr/>
              </p:nvSpPr>
              <p:spPr bwMode="auto">
                <a:xfrm rot="4556501">
                  <a:off x="3700129" y="3036375"/>
                  <a:ext cx="527295" cy="185009"/>
                </a:xfrm>
                <a:prstGeom prst="rightArrow">
                  <a:avLst>
                    <a:gd name="adj1" fmla="val 57898"/>
                    <a:gd name="adj2" fmla="val 70816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514600" y="2526268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>
                    <a:solidFill>
                      <a:srgbClr val="000000"/>
                    </a:solidFill>
                  </a:rPr>
                  <a:t>Monitored link</a:t>
                </a:r>
                <a:endParaRPr lang="en-US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729143" y="3163669"/>
              <a:ext cx="41100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262699"/>
                  </a:solidFill>
                </a:rPr>
                <a:t>The more flows we see for a host, </a:t>
              </a:r>
              <a:br>
                <a:rPr lang="en-US" b="0" dirty="0" smtClean="0">
                  <a:solidFill>
                    <a:srgbClr val="262699"/>
                  </a:solidFill>
                </a:rPr>
              </a:br>
              <a:r>
                <a:rPr lang="en-US" b="0" dirty="0" smtClean="0">
                  <a:solidFill>
                    <a:srgbClr val="262699"/>
                  </a:solidFill>
                </a:rPr>
                <a:t>the easier is to profile him successfully</a:t>
              </a:r>
              <a:endParaRPr lang="en-US" b="0" dirty="0">
                <a:solidFill>
                  <a:srgbClr val="262699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95943" y="2819400"/>
              <a:ext cx="19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</a:rPr>
                <a:t>[Kim et al. 2008]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end-hosts is more robust, but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04800" y="990600"/>
            <a:ext cx="8874125" cy="4648200"/>
          </a:xfrm>
        </p:spPr>
        <p:txBody>
          <a:bodyPr/>
          <a:lstStyle/>
          <a:p>
            <a:r>
              <a:rPr lang="en-US" dirty="0" smtClean="0"/>
              <a:t>Sensitive to </a:t>
            </a:r>
            <a:r>
              <a:rPr lang="en-US" dirty="0" smtClean="0">
                <a:solidFill>
                  <a:srgbClr val="FF0000"/>
                </a:solidFill>
              </a:rPr>
              <a:t>partial visibility </a:t>
            </a:r>
            <a:r>
              <a:rPr lang="en-US" dirty="0" smtClean="0"/>
              <a:t>at the backbone </a:t>
            </a:r>
          </a:p>
          <a:p>
            <a:pPr lvl="1"/>
            <a:r>
              <a:rPr lang="en-US" dirty="0" smtClean="0"/>
              <a:t>Significantly affects behavioral host-profiling solutions </a:t>
            </a:r>
          </a:p>
          <a:p>
            <a:pPr lvl="2"/>
            <a:r>
              <a:rPr lang="en-US" sz="1600" dirty="0" smtClean="0"/>
              <a:t>BLINC [</a:t>
            </a:r>
            <a:r>
              <a:rPr lang="en-US" sz="1600" dirty="0" err="1" smtClean="0"/>
              <a:t>Karagiannis</a:t>
            </a:r>
            <a:r>
              <a:rPr lang="en-US" sz="1600" dirty="0" smtClean="0"/>
              <a:t> et al. 2005]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Aft>
                <a:spcPts val="0"/>
              </a:spcAft>
              <a:buNone/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Availability of information can be limited (e.g., P2P) </a:t>
            </a:r>
          </a:p>
          <a:p>
            <a:pPr lvl="1">
              <a:spcAft>
                <a:spcPts val="1200"/>
              </a:spcAft>
            </a:pPr>
            <a:r>
              <a:rPr lang="en-US" sz="1800" dirty="0" err="1" smtClean="0"/>
              <a:t>Googling</a:t>
            </a:r>
            <a:r>
              <a:rPr lang="en-US" sz="1800" dirty="0" smtClean="0"/>
              <a:t> the Internet [</a:t>
            </a:r>
            <a:r>
              <a:rPr lang="en-US" sz="1800" dirty="0" err="1" smtClean="0"/>
              <a:t>Trestian</a:t>
            </a:r>
            <a:r>
              <a:rPr lang="en-US" sz="1800" dirty="0" smtClean="0"/>
              <a:t> et al. 2008] </a:t>
            </a:r>
            <a:endParaRPr lang="en-US" sz="1800" dirty="0"/>
          </a:p>
        </p:txBody>
      </p:sp>
      <p:grpSp>
        <p:nvGrpSpPr>
          <p:cNvPr id="23" name="Group 39"/>
          <p:cNvGrpSpPr/>
          <p:nvPr/>
        </p:nvGrpSpPr>
        <p:grpSpPr>
          <a:xfrm>
            <a:off x="838200" y="5410200"/>
            <a:ext cx="8077200" cy="1143000"/>
            <a:chOff x="838200" y="5410200"/>
            <a:chExt cx="8077200" cy="1143000"/>
          </a:xfrm>
        </p:grpSpPr>
        <p:sp>
          <p:nvSpPr>
            <p:cNvPr id="32" name="TextBox 31"/>
            <p:cNvSpPr txBox="1"/>
            <p:nvPr/>
          </p:nvSpPr>
          <p:spPr>
            <a:xfrm>
              <a:off x="838200" y="5879068"/>
              <a:ext cx="152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233.14.60.67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00" y="5715000"/>
              <a:ext cx="14478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AutoShape 45"/>
            <p:cNvSpPr>
              <a:spLocks noChangeArrowheads="1"/>
            </p:cNvSpPr>
            <p:nvPr/>
          </p:nvSpPr>
          <p:spPr bwMode="auto">
            <a:xfrm>
              <a:off x="2448899" y="5943600"/>
              <a:ext cx="980101" cy="274408"/>
            </a:xfrm>
            <a:prstGeom prst="rightArrow">
              <a:avLst>
                <a:gd name="adj1" fmla="val 57898"/>
                <a:gd name="adj2" fmla="val 7081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82124" tIns="41061" rIns="82124" bIns="41061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71900" y="5410200"/>
              <a:ext cx="90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</a:rPr>
                <a:t>Profiler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37" name="AutoShape 45"/>
            <p:cNvSpPr>
              <a:spLocks noChangeArrowheads="1"/>
            </p:cNvSpPr>
            <p:nvPr/>
          </p:nvSpPr>
          <p:spPr bwMode="auto">
            <a:xfrm>
              <a:off x="5029200" y="5943600"/>
              <a:ext cx="980101" cy="274408"/>
            </a:xfrm>
            <a:prstGeom prst="rightArrow">
              <a:avLst>
                <a:gd name="adj1" fmla="val 57898"/>
                <a:gd name="adj2" fmla="val 7081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82124" tIns="41061" rIns="82124" bIns="41061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38312" y="5629870"/>
              <a:ext cx="3077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262699"/>
                  </a:solidFill>
                </a:rPr>
                <a:t>Easy for long lived servers, </a:t>
              </a:r>
              <a:br>
                <a:rPr lang="en-US" b="0" dirty="0" smtClean="0">
                  <a:solidFill>
                    <a:srgbClr val="262699"/>
                  </a:solidFill>
                </a:rPr>
              </a:br>
              <a:r>
                <a:rPr lang="en-US" b="0" dirty="0" smtClean="0">
                  <a:solidFill>
                    <a:srgbClr val="262699"/>
                  </a:solidFill>
                </a:rPr>
                <a:t>hard for </a:t>
              </a:r>
              <a:br>
                <a:rPr lang="en-US" b="0" dirty="0" smtClean="0">
                  <a:solidFill>
                    <a:srgbClr val="262699"/>
                  </a:solidFill>
                </a:rPr>
              </a:br>
              <a:r>
                <a:rPr lang="en-US" b="0" dirty="0" smtClean="0">
                  <a:solidFill>
                    <a:srgbClr val="262699"/>
                  </a:solidFill>
                </a:rPr>
                <a:t>short lived P2P </a:t>
              </a:r>
              <a:r>
                <a:rPr lang="en-US" b="0" dirty="0" err="1" smtClean="0">
                  <a:solidFill>
                    <a:srgbClr val="262699"/>
                  </a:solidFill>
                </a:rPr>
                <a:t>IPs</a:t>
              </a:r>
              <a:endParaRPr lang="en-US" b="0" dirty="0">
                <a:solidFill>
                  <a:srgbClr val="262699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127000" y="1905000"/>
            <a:ext cx="8915400" cy="22860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sz="32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We need a tool that can profile traffic:</a:t>
            </a:r>
          </a:p>
          <a:p>
            <a:pPr marL="342900" lvl="0" indent="-342900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Even when ports, payload, and flows are obfuscated</a:t>
            </a:r>
          </a:p>
          <a:p>
            <a:pPr marL="342900" lvl="0" indent="-342900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At the backbone, where we have partial visibility</a:t>
            </a:r>
          </a:p>
          <a:p>
            <a:pPr marL="342900" lvl="0" indent="-342900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For P2P applications successfully, which is more challenging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0" grpId="1" build="p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spcAft>
                <a:spcPts val="4200"/>
              </a:spcAft>
            </a:pPr>
            <a:r>
              <a:rPr lang="en-US" sz="3200" dirty="0" smtClean="0">
                <a:solidFill>
                  <a:srgbClr val="0000FF"/>
                </a:solidFill>
              </a:rPr>
              <a:t>Profiling-by-Association (PBA) framework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Our PBA-based profiling algorithms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Experimental results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Not all traffic is hard to profile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easier to profile traffic from: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Popular servers (Web, Email, DNS, etc.)</a:t>
            </a:r>
          </a:p>
          <a:p>
            <a:pPr marL="1319212" lvl="2" indent="-457200"/>
            <a:r>
              <a:rPr lang="en-US" dirty="0" smtClean="0"/>
              <a:t>E.g., white lists, </a:t>
            </a:r>
            <a:r>
              <a:rPr lang="en-US" dirty="0" err="1" smtClean="0"/>
              <a:t>Googling</a:t>
            </a:r>
            <a:r>
              <a:rPr lang="en-US" dirty="0" smtClean="0"/>
              <a:t> the Internet [</a:t>
            </a:r>
            <a:r>
              <a:rPr lang="en-US" dirty="0" err="1" smtClean="0"/>
              <a:t>Trestian</a:t>
            </a:r>
            <a:r>
              <a:rPr lang="en-US" dirty="0" smtClean="0"/>
              <a:t> et al. 2008]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Some P2P hosts that do not hide their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799251" y="3048000"/>
            <a:ext cx="7354149" cy="2895600"/>
            <a:chOff x="609600" y="2895600"/>
            <a:chExt cx="7354149" cy="2895600"/>
          </a:xfrm>
        </p:grpSpPr>
        <p:grpSp>
          <p:nvGrpSpPr>
            <p:cNvPr id="17" name="Group 16"/>
            <p:cNvGrpSpPr/>
            <p:nvPr/>
          </p:nvGrpSpPr>
          <p:grpSpPr>
            <a:xfrm>
              <a:off x="609600" y="2895600"/>
              <a:ext cx="5562600" cy="2895600"/>
              <a:chOff x="609600" y="2895600"/>
              <a:chExt cx="5562600" cy="2895600"/>
            </a:xfrm>
          </p:grpSpPr>
          <p:pic>
            <p:nvPicPr>
              <p:cNvPr id="10" name="Picture 9" descr="Screen shot 2010-11-20 at 9.56.41 PM.png"/>
              <p:cNvPicPr>
                <a:picLocks noChangeAspect="1"/>
              </p:cNvPicPr>
              <p:nvPr/>
            </p:nvPicPr>
            <p:blipFill>
              <a:blip r:embed="rId4"/>
              <a:srcRect t="70909" r="331"/>
              <a:stretch>
                <a:fillRect/>
              </a:stretch>
            </p:blipFill>
            <p:spPr>
              <a:xfrm>
                <a:off x="609600" y="4572000"/>
                <a:ext cx="5562600" cy="1219200"/>
              </a:xfrm>
              <a:prstGeom prst="rect">
                <a:avLst/>
              </a:prstGeom>
            </p:spPr>
          </p:pic>
          <p:pic>
            <p:nvPicPr>
              <p:cNvPr id="14" name="Picture 13" descr="Screen shot 2010-11-20 at 9.56.41 PM.png"/>
              <p:cNvPicPr>
                <a:picLocks noChangeAspect="1"/>
              </p:cNvPicPr>
              <p:nvPr/>
            </p:nvPicPr>
            <p:blipFill>
              <a:blip r:embed="rId4"/>
              <a:srcRect r="331" b="60000"/>
              <a:stretch>
                <a:fillRect/>
              </a:stretch>
            </p:blipFill>
            <p:spPr>
              <a:xfrm>
                <a:off x="609600" y="2895600"/>
                <a:ext cx="5562600" cy="1676400"/>
              </a:xfrm>
              <a:prstGeom prst="rect">
                <a:avLst/>
              </a:prstGeom>
            </p:spPr>
          </p:pic>
          <p:sp>
            <p:nvSpPr>
              <p:cNvPr id="11" name="Rounded Rectangle 10"/>
              <p:cNvSpPr/>
              <p:nvPr/>
            </p:nvSpPr>
            <p:spPr bwMode="auto">
              <a:xfrm>
                <a:off x="914400" y="4572000"/>
                <a:ext cx="2209800" cy="12192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3124200" y="5105400"/>
              <a:ext cx="1429316" cy="8066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572000" y="4724400"/>
              <a:ext cx="33917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The default in many P2P clients</a:t>
              </a:r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is not to encrypt traffic. Some</a:t>
              </a:r>
              <a:br>
                <a:rPr lang="en-US" b="0" dirty="0" smtClean="0">
                  <a:solidFill>
                    <a:schemeClr val="tx1"/>
                  </a:solidFill>
                </a:rPr>
              </a:br>
              <a:r>
                <a:rPr lang="en-US" b="0" dirty="0" smtClean="0">
                  <a:solidFill>
                    <a:schemeClr val="tx1"/>
                  </a:solidFill>
                </a:rPr>
                <a:t>users keep these settings.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does not lie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990600"/>
            <a:ext cx="8569325" cy="1219200"/>
          </a:xfrm>
        </p:spPr>
        <p:txBody>
          <a:bodyPr/>
          <a:lstStyle/>
          <a:p>
            <a:r>
              <a:rPr lang="en-US" dirty="0" smtClean="0"/>
              <a:t>We can exploit the “social” interactions of hosts</a:t>
            </a:r>
          </a:p>
          <a:p>
            <a:pPr lvl="1"/>
            <a:r>
              <a:rPr lang="en-US" sz="2000" dirty="0" smtClean="0"/>
              <a:t>E.g., P2P host tend to have many flows with other P2P hosts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52400" y="1981200"/>
            <a:ext cx="5943600" cy="4038600"/>
            <a:chOff x="1524000" y="2362200"/>
            <a:chExt cx="5943600" cy="403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362200"/>
              <a:ext cx="5602988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4114800" y="2667000"/>
              <a:ext cx="990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P2P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324600" y="4572000"/>
              <a:ext cx="11430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SMTP</a:t>
              </a:r>
            </a:p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 (email)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038600" y="5867400"/>
              <a:ext cx="16002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</a:rPr>
                <a:t>online game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0" y="1905000"/>
            <a:ext cx="4240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262699"/>
                </a:solidFill>
              </a:rPr>
              <a:t>Graph representation of Internet traffic:</a:t>
            </a:r>
            <a:br>
              <a:rPr lang="en-US" b="0" dirty="0" smtClean="0">
                <a:solidFill>
                  <a:srgbClr val="262699"/>
                </a:solidFill>
              </a:rPr>
            </a:br>
            <a:r>
              <a:rPr lang="en-US" b="0" dirty="0" smtClean="0">
                <a:solidFill>
                  <a:srgbClr val="262699"/>
                </a:solidFill>
              </a:rPr>
              <a:t>- </a:t>
            </a:r>
            <a:r>
              <a:rPr lang="en-US" dirty="0" smtClean="0">
                <a:solidFill>
                  <a:srgbClr val="000000"/>
                </a:solidFill>
              </a:rPr>
              <a:t>Nodes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262699"/>
                </a:solidFill>
              </a:rPr>
              <a:t>= IP addresses</a:t>
            </a:r>
          </a:p>
          <a:p>
            <a:r>
              <a:rPr lang="en-US" b="0" dirty="0" smtClean="0">
                <a:solidFill>
                  <a:srgbClr val="262699"/>
                </a:solidFill>
              </a:rPr>
              <a:t>- </a:t>
            </a:r>
            <a:r>
              <a:rPr lang="en-US" dirty="0" smtClean="0">
                <a:solidFill>
                  <a:srgbClr val="000000"/>
                </a:solidFill>
              </a:rPr>
              <a:t>Edges </a:t>
            </a:r>
            <a:r>
              <a:rPr lang="en-US" b="0" dirty="0" smtClean="0">
                <a:solidFill>
                  <a:srgbClr val="262699"/>
                </a:solidFill>
              </a:rPr>
              <a:t>= TCP/UDP flows</a:t>
            </a:r>
            <a:endParaRPr lang="en-US" b="0" dirty="0">
              <a:solidFill>
                <a:srgbClr val="2626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6211669"/>
            <a:ext cx="405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262699"/>
                </a:solidFill>
              </a:rPr>
              <a:t>T</a:t>
            </a:r>
            <a:r>
              <a:rPr lang="en-US" b="0" dirty="0" smtClean="0">
                <a:solidFill>
                  <a:srgbClr val="262699"/>
                </a:solidFill>
              </a:rPr>
              <a:t>raffic from a real-world ISP in the US</a:t>
            </a:r>
            <a:endParaRPr lang="en-US" b="0" dirty="0">
              <a:solidFill>
                <a:srgbClr val="262699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 rot="332040">
            <a:off x="7076110" y="4069021"/>
            <a:ext cx="228600" cy="22860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7315200" y="3911457"/>
            <a:ext cx="696823" cy="282887"/>
            <a:chOff x="5211489" y="4099146"/>
            <a:chExt cx="696823" cy="282887"/>
          </a:xfrm>
        </p:grpSpPr>
        <p:cxnSp>
          <p:nvCxnSpPr>
            <p:cNvPr id="20" name="Straight Connector 19"/>
            <p:cNvCxnSpPr>
              <a:stCxn id="19" idx="6"/>
              <a:endCxn id="24" idx="3"/>
            </p:cNvCxnSpPr>
            <p:nvPr/>
          </p:nvCxnSpPr>
          <p:spPr bwMode="auto">
            <a:xfrm flipV="1">
              <a:off x="5211489" y="4256761"/>
              <a:ext cx="476749" cy="12527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 rot="1363840">
              <a:off x="5679712" y="409914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04109" y="3610786"/>
            <a:ext cx="468291" cy="499884"/>
            <a:chOff x="5246709" y="3753434"/>
            <a:chExt cx="468291" cy="499884"/>
          </a:xfrm>
        </p:grpSpPr>
        <p:sp>
          <p:nvSpPr>
            <p:cNvPr id="23" name="Oval 22"/>
            <p:cNvSpPr/>
            <p:nvPr/>
          </p:nvSpPr>
          <p:spPr bwMode="auto">
            <a:xfrm rot="746610">
              <a:off x="5486400" y="375343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6" name="Straight Connector 25"/>
            <p:cNvCxnSpPr>
              <a:stCxn id="19" idx="7"/>
              <a:endCxn id="23" idx="3"/>
            </p:cNvCxnSpPr>
            <p:nvPr/>
          </p:nvCxnSpPr>
          <p:spPr bwMode="auto">
            <a:xfrm rot="5400000" flipH="1" flipV="1">
              <a:off x="5213497" y="3962454"/>
              <a:ext cx="324076" cy="25765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7162800" y="3423301"/>
            <a:ext cx="228600" cy="646254"/>
            <a:chOff x="5150655" y="3601034"/>
            <a:chExt cx="228600" cy="646254"/>
          </a:xfrm>
        </p:grpSpPr>
        <p:sp>
          <p:nvSpPr>
            <p:cNvPr id="22" name="Oval 21"/>
            <p:cNvSpPr/>
            <p:nvPr/>
          </p:nvSpPr>
          <p:spPr bwMode="auto">
            <a:xfrm rot="1138044">
              <a:off x="5150655" y="360103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7" name="Straight Connector 26"/>
            <p:cNvCxnSpPr>
              <a:stCxn id="19" idx="0"/>
              <a:endCxn id="22" idx="4"/>
            </p:cNvCxnSpPr>
            <p:nvPr/>
          </p:nvCxnSpPr>
          <p:spPr bwMode="auto">
            <a:xfrm rot="5400000" flipH="1" flipV="1">
              <a:off x="4986719" y="4006203"/>
              <a:ext cx="423859" cy="58311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6832540" y="3413345"/>
            <a:ext cx="285220" cy="681737"/>
            <a:chOff x="4800600" y="3601034"/>
            <a:chExt cx="285220" cy="681737"/>
          </a:xfrm>
        </p:grpSpPr>
        <p:sp>
          <p:nvSpPr>
            <p:cNvPr id="21" name="Oval 20"/>
            <p:cNvSpPr/>
            <p:nvPr/>
          </p:nvSpPr>
          <p:spPr bwMode="auto">
            <a:xfrm>
              <a:off x="4800600" y="360103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8" name="Straight Connector 27"/>
            <p:cNvCxnSpPr>
              <a:stCxn id="19" idx="1"/>
              <a:endCxn id="21" idx="4"/>
            </p:cNvCxnSpPr>
            <p:nvPr/>
          </p:nvCxnSpPr>
          <p:spPr bwMode="auto">
            <a:xfrm rot="16200000" flipV="1">
              <a:off x="4773792" y="3970743"/>
              <a:ext cx="453137" cy="170919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9" name="Group 128"/>
          <p:cNvGrpSpPr/>
          <p:nvPr/>
        </p:nvGrpSpPr>
        <p:grpSpPr>
          <a:xfrm>
            <a:off x="6896633" y="4297088"/>
            <a:ext cx="282754" cy="751746"/>
            <a:chOff x="4912089" y="4484777"/>
            <a:chExt cx="282754" cy="751746"/>
          </a:xfrm>
        </p:grpSpPr>
        <p:sp>
          <p:nvSpPr>
            <p:cNvPr id="42" name="Oval 41"/>
            <p:cNvSpPr/>
            <p:nvPr/>
          </p:nvSpPr>
          <p:spPr bwMode="auto">
            <a:xfrm>
              <a:off x="4912089" y="5007923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7" name="Straight Connector 46"/>
            <p:cNvCxnSpPr>
              <a:stCxn id="19" idx="4"/>
              <a:endCxn id="42" idx="0"/>
            </p:cNvCxnSpPr>
            <p:nvPr/>
          </p:nvCxnSpPr>
          <p:spPr bwMode="auto">
            <a:xfrm rot="5400000">
              <a:off x="4849043" y="4662123"/>
              <a:ext cx="523146" cy="16845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30" name="Group 129"/>
          <p:cNvGrpSpPr/>
          <p:nvPr/>
        </p:nvGrpSpPr>
        <p:grpSpPr>
          <a:xfrm>
            <a:off x="6334428" y="4934535"/>
            <a:ext cx="1143000" cy="647698"/>
            <a:chOff x="4378688" y="5122224"/>
            <a:chExt cx="1143000" cy="647698"/>
          </a:xfrm>
        </p:grpSpPr>
        <p:sp>
          <p:nvSpPr>
            <p:cNvPr id="43" name="Oval 42"/>
            <p:cNvSpPr/>
            <p:nvPr/>
          </p:nvSpPr>
          <p:spPr bwMode="auto">
            <a:xfrm rot="1556395">
              <a:off x="4612912" y="5470746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20879554">
              <a:off x="4988288" y="5541322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293088" y="5388922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363840">
              <a:off x="4378688" y="5236523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7" name="Straight Connector 66"/>
            <p:cNvCxnSpPr>
              <a:stCxn id="46" idx="7"/>
              <a:endCxn id="42" idx="2"/>
            </p:cNvCxnSpPr>
            <p:nvPr/>
          </p:nvCxnSpPr>
          <p:spPr bwMode="auto">
            <a:xfrm rot="5400000" flipH="1" flipV="1">
              <a:off x="4677185" y="5043801"/>
              <a:ext cx="185285" cy="342131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Connector 69"/>
            <p:cNvCxnSpPr>
              <a:stCxn id="43" idx="0"/>
              <a:endCxn id="42" idx="3"/>
            </p:cNvCxnSpPr>
            <p:nvPr/>
          </p:nvCxnSpPr>
          <p:spPr bwMode="auto">
            <a:xfrm rot="5400000" flipH="1" flipV="1">
              <a:off x="4736182" y="5244073"/>
              <a:ext cx="279216" cy="197161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Connector 72"/>
            <p:cNvCxnSpPr>
              <a:stCxn id="44" idx="0"/>
              <a:endCxn id="42" idx="4"/>
            </p:cNvCxnSpPr>
            <p:nvPr/>
          </p:nvCxnSpPr>
          <p:spPr bwMode="auto">
            <a:xfrm rot="16200000" flipV="1">
              <a:off x="4913351" y="5378365"/>
              <a:ext cx="307300" cy="23616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Straight Connector 75"/>
            <p:cNvCxnSpPr>
              <a:stCxn id="45" idx="1"/>
              <a:endCxn id="42" idx="5"/>
            </p:cNvCxnSpPr>
            <p:nvPr/>
          </p:nvCxnSpPr>
          <p:spPr bwMode="auto">
            <a:xfrm rot="16200000" flipV="1">
              <a:off x="5121614" y="5217447"/>
              <a:ext cx="219355" cy="190551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31" name="Group 130"/>
          <p:cNvGrpSpPr/>
          <p:nvPr/>
        </p:nvGrpSpPr>
        <p:grpSpPr>
          <a:xfrm>
            <a:off x="7314252" y="2895600"/>
            <a:ext cx="1077576" cy="1086843"/>
            <a:chOff x="5282312" y="3083289"/>
            <a:chExt cx="1077576" cy="1086843"/>
          </a:xfrm>
        </p:grpSpPr>
        <p:grpSp>
          <p:nvGrpSpPr>
            <p:cNvPr id="125" name="Group 124"/>
            <p:cNvGrpSpPr/>
            <p:nvPr/>
          </p:nvGrpSpPr>
          <p:grpSpPr>
            <a:xfrm>
              <a:off x="5282312" y="3083289"/>
              <a:ext cx="544176" cy="591837"/>
              <a:chOff x="5282312" y="3083289"/>
              <a:chExt cx="544176" cy="591837"/>
            </a:xfrm>
          </p:grpSpPr>
          <p:sp>
            <p:nvSpPr>
              <p:cNvPr id="103" name="Oval 102"/>
              <p:cNvSpPr/>
              <p:nvPr/>
            </p:nvSpPr>
            <p:spPr bwMode="auto">
              <a:xfrm rot="2338299">
                <a:off x="5597888" y="3235687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 rot="1363840">
                <a:off x="5298712" y="3083289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05" name="Straight Connector 104"/>
              <p:cNvCxnSpPr>
                <a:stCxn id="22" idx="0"/>
                <a:endCxn id="104" idx="4"/>
              </p:cNvCxnSpPr>
              <p:nvPr/>
            </p:nvCxnSpPr>
            <p:spPr bwMode="auto">
              <a:xfrm rot="5400000" flipH="1" flipV="1">
                <a:off x="5168487" y="3416836"/>
                <a:ext cx="314185" cy="86536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9" name="Straight Connector 108"/>
              <p:cNvCxnSpPr>
                <a:stCxn id="22" idx="7"/>
                <a:endCxn id="103" idx="4"/>
              </p:cNvCxnSpPr>
              <p:nvPr/>
            </p:nvCxnSpPr>
            <p:spPr bwMode="auto">
              <a:xfrm rot="5400000" flipH="1" flipV="1">
                <a:off x="5375944" y="3410769"/>
                <a:ext cx="236276" cy="292438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>
              <a:off x="5737775" y="3692888"/>
              <a:ext cx="622113" cy="477244"/>
              <a:chOff x="5737775" y="3692888"/>
              <a:chExt cx="622113" cy="477244"/>
            </a:xfrm>
          </p:grpSpPr>
          <p:sp>
            <p:nvSpPr>
              <p:cNvPr id="102" name="Oval 101"/>
              <p:cNvSpPr/>
              <p:nvPr/>
            </p:nvSpPr>
            <p:spPr bwMode="auto">
              <a:xfrm rot="2448471">
                <a:off x="6131288" y="3692888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13" name="Straight Connector 112"/>
              <p:cNvCxnSpPr>
                <a:stCxn id="23" idx="6"/>
                <a:endCxn id="102" idx="3"/>
              </p:cNvCxnSpPr>
              <p:nvPr/>
            </p:nvCxnSpPr>
            <p:spPr bwMode="auto">
              <a:xfrm flipV="1">
                <a:off x="5737775" y="3815543"/>
                <a:ext cx="393819" cy="121861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7" name="Straight Connector 116"/>
              <p:cNvCxnSpPr>
                <a:stCxn id="24" idx="7"/>
                <a:endCxn id="102" idx="4"/>
              </p:cNvCxnSpPr>
              <p:nvPr/>
            </p:nvCxnSpPr>
            <p:spPr bwMode="auto">
              <a:xfrm rot="5400000" flipH="1" flipV="1">
                <a:off x="5933009" y="3932251"/>
                <a:ext cx="276429" cy="199333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132" name="TextBox 131"/>
          <p:cNvSpPr txBox="1"/>
          <p:nvPr/>
        </p:nvSpPr>
        <p:spPr>
          <a:xfrm>
            <a:off x="8051740" y="3927111"/>
            <a:ext cx="6350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P2P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213540" y="4689111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Email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104900" y="2514600"/>
            <a:ext cx="6934200" cy="18288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38138" lvl="0" indent="-338138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sz="32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Our two key observations:</a:t>
            </a:r>
          </a:p>
          <a:p>
            <a:pPr marL="342900" lvl="0" indent="-342900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It is easy to profile some IP hosts</a:t>
            </a:r>
          </a:p>
          <a:p>
            <a:pPr marL="342900" lvl="0" indent="-342900" eaLnBrk="0" hangingPunct="0">
              <a:lnSpc>
                <a:spcPct val="93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rgbClr val="FFFF00"/>
                </a:solidFill>
                <a:latin typeface="Tahoma"/>
                <a:ea typeface="DejaVu LGC Sans"/>
                <a:cs typeface="DejaVu LGC Sans"/>
              </a:rPr>
              <a:t>Social interactions among hosts contain valuable information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6" grpId="1"/>
      <p:bldP spid="19" grpId="0" animBg="1"/>
      <p:bldP spid="132" grpId="0"/>
      <p:bldP spid="132" grpId="1"/>
      <p:bldP spid="133" grpId="0"/>
      <p:bldP spid="133" grpId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Profiling-by-Association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D70447-5F1B-43A2-B6B4-B4ACD0BBFB6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338" y="990600"/>
            <a:ext cx="8569325" cy="1524000"/>
          </a:xfrm>
        </p:spPr>
        <p:txBody>
          <a:bodyPr/>
          <a:lstStyle/>
          <a:p>
            <a:pPr lvl="0"/>
            <a:r>
              <a:rPr lang="en-US" sz="2400" dirty="0" smtClean="0"/>
              <a:t>A systematic way of utilizing our observations</a:t>
            </a:r>
          </a:p>
        </p:txBody>
      </p:sp>
      <p:sp>
        <p:nvSpPr>
          <p:cNvPr id="98" name="Right Arrow 97"/>
          <p:cNvSpPr/>
          <p:nvPr/>
        </p:nvSpPr>
        <p:spPr bwMode="auto">
          <a:xfrm rot="5400000">
            <a:off x="5981700" y="4076700"/>
            <a:ext cx="838200" cy="3048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533400" y="1752600"/>
            <a:ext cx="3733800" cy="1905000"/>
            <a:chOff x="533400" y="1752600"/>
            <a:chExt cx="3733800" cy="1905000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2819400"/>
              <a:ext cx="1032254" cy="6463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Network</a:t>
              </a:r>
              <a:br>
                <a:rPr lang="en-US" b="0" dirty="0" smtClean="0">
                  <a:solidFill>
                    <a:schemeClr val="tx1"/>
                  </a:solidFill>
                </a:rPr>
              </a:br>
              <a:r>
                <a:rPr lang="en-US" b="0" dirty="0" smtClean="0">
                  <a:solidFill>
                    <a:schemeClr val="tx1"/>
                  </a:solidFill>
                </a:rPr>
                <a:t>Traffic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667000" y="2667000"/>
              <a:ext cx="1600200" cy="990600"/>
              <a:chOff x="1981200" y="2743200"/>
              <a:chExt cx="2438400" cy="144780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1981200" y="2743200"/>
                <a:ext cx="2438400" cy="14478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64" name="Group 59"/>
              <p:cNvGrpSpPr/>
              <p:nvPr/>
            </p:nvGrpSpPr>
            <p:grpSpPr>
              <a:xfrm>
                <a:off x="2307944" y="2841342"/>
                <a:ext cx="1676400" cy="1219200"/>
                <a:chOff x="3069944" y="2384142"/>
                <a:chExt cx="1676400" cy="1219200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 rot="746610">
                  <a:off x="3711856" y="23841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66" name="Straight Connector 65"/>
                <p:cNvCxnSpPr>
                  <a:stCxn id="69" idx="7"/>
                  <a:endCxn id="65" idx="3"/>
                </p:cNvCxnSpPr>
                <p:nvPr/>
              </p:nvCxnSpPr>
              <p:spPr bwMode="auto">
                <a:xfrm rot="5400000" flipH="1" flipV="1">
                  <a:off x="3338108" y="2502425"/>
                  <a:ext cx="334184" cy="449234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67" name="Oval 66"/>
                <p:cNvSpPr/>
                <p:nvPr/>
              </p:nvSpPr>
              <p:spPr bwMode="auto">
                <a:xfrm rot="1739865">
                  <a:off x="3407056" y="31461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 rot="1188827">
                  <a:off x="3908144" y="33747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 rot="746610">
                  <a:off x="3069944" y="28413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 rot="21361188">
                  <a:off x="3817659" y="2903257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 rot="746610">
                  <a:off x="4517744" y="2765143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 rot="206372">
                  <a:off x="4426252" y="3254654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 rot="746610">
                  <a:off x="4212944" y="23841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74" name="Straight Connector 73"/>
                <p:cNvCxnSpPr>
                  <a:stCxn id="67" idx="0"/>
                  <a:endCxn id="65" idx="4"/>
                </p:cNvCxnSpPr>
                <p:nvPr/>
              </p:nvCxnSpPr>
              <p:spPr bwMode="auto">
                <a:xfrm rot="5400000" flipH="1" flipV="1">
                  <a:off x="3413939" y="2772884"/>
                  <a:ext cx="550414" cy="224761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5" name="Straight Connector 74"/>
                <p:cNvCxnSpPr>
                  <a:stCxn id="70" idx="7"/>
                  <a:endCxn id="73" idx="4"/>
                </p:cNvCxnSpPr>
                <p:nvPr/>
              </p:nvCxnSpPr>
              <p:spPr bwMode="auto">
                <a:xfrm rot="5400000" flipH="1" flipV="1">
                  <a:off x="3994164" y="2622870"/>
                  <a:ext cx="321263" cy="29563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6" name="Straight Connector 75"/>
                <p:cNvCxnSpPr>
                  <a:stCxn id="70" idx="6"/>
                  <a:endCxn id="71" idx="2"/>
                </p:cNvCxnSpPr>
                <p:nvPr/>
              </p:nvCxnSpPr>
              <p:spPr bwMode="auto">
                <a:xfrm flipV="1">
                  <a:off x="4045983" y="2854814"/>
                  <a:ext cx="474446" cy="15480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0" idx="4"/>
                  <a:endCxn id="68" idx="1"/>
                </p:cNvCxnSpPr>
                <p:nvPr/>
              </p:nvCxnSpPr>
              <p:spPr bwMode="auto">
                <a:xfrm rot="16200000" flipH="1">
                  <a:off x="3829833" y="3241640"/>
                  <a:ext cx="254028" cy="3390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0" idx="0"/>
                  <a:endCxn id="65" idx="5"/>
                </p:cNvCxnSpPr>
                <p:nvPr/>
              </p:nvCxnSpPr>
              <p:spPr bwMode="auto">
                <a:xfrm rot="16200000" flipV="1">
                  <a:off x="3751469" y="2730976"/>
                  <a:ext cx="308752" cy="36361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9" name="Straight Connector 78"/>
                <p:cNvCxnSpPr>
                  <a:stCxn id="71" idx="4"/>
                  <a:endCxn id="72" idx="0"/>
                </p:cNvCxnSpPr>
                <p:nvPr/>
              </p:nvCxnSpPr>
              <p:spPr bwMode="auto">
                <a:xfrm rot="5400000">
                  <a:off x="4445511" y="3092956"/>
                  <a:ext cx="263802" cy="60006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</p:grpSp>
        <p:sp>
          <p:nvSpPr>
            <p:cNvPr id="107" name="Right Arrow 106"/>
            <p:cNvSpPr/>
            <p:nvPr/>
          </p:nvSpPr>
          <p:spPr bwMode="auto">
            <a:xfrm>
              <a:off x="1676400" y="2971800"/>
              <a:ext cx="838200" cy="3048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2667000" y="1752600"/>
              <a:ext cx="1600200" cy="6858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dirty="0" smtClean="0">
                  <a:solidFill>
                    <a:srgbClr val="FF0000"/>
                  </a:solidFill>
                </a:rPr>
                <a:t>Initial Knowledge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6" name="Right Arrow 125"/>
            <p:cNvSpPr/>
            <p:nvPr/>
          </p:nvSpPr>
          <p:spPr bwMode="auto">
            <a:xfrm rot="19700843">
              <a:off x="1694032" y="2317339"/>
              <a:ext cx="838200" cy="3048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495800" y="1676400"/>
            <a:ext cx="4501818" cy="2362200"/>
            <a:chOff x="4495800" y="1676400"/>
            <a:chExt cx="4501818" cy="2362200"/>
          </a:xfrm>
        </p:grpSpPr>
        <p:grpSp>
          <p:nvGrpSpPr>
            <p:cNvPr id="61" name="Group 60"/>
            <p:cNvGrpSpPr/>
            <p:nvPr/>
          </p:nvGrpSpPr>
          <p:grpSpPr>
            <a:xfrm>
              <a:off x="5562600" y="2667000"/>
              <a:ext cx="1600200" cy="990600"/>
              <a:chOff x="1981200" y="2743200"/>
              <a:chExt cx="2438400" cy="1447800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1981200" y="2743200"/>
                <a:ext cx="2438400" cy="14478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307944" y="2841342"/>
                <a:ext cx="1676400" cy="1219200"/>
                <a:chOff x="3069944" y="2384142"/>
                <a:chExt cx="1676400" cy="1219200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 rot="746610">
                  <a:off x="3711856" y="23841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17" name="Straight Connector 16"/>
                <p:cNvCxnSpPr>
                  <a:stCxn id="21" idx="7"/>
                  <a:endCxn id="16" idx="3"/>
                </p:cNvCxnSpPr>
                <p:nvPr/>
              </p:nvCxnSpPr>
              <p:spPr bwMode="auto">
                <a:xfrm rot="5400000" flipH="1" flipV="1">
                  <a:off x="3338108" y="2502425"/>
                  <a:ext cx="334184" cy="449234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9" name="Oval 18"/>
                <p:cNvSpPr/>
                <p:nvPr/>
              </p:nvSpPr>
              <p:spPr bwMode="auto">
                <a:xfrm rot="1739865">
                  <a:off x="3407056" y="31461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 rot="1188827">
                  <a:off x="3908144" y="33747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 rot="746610">
                  <a:off x="3069944" y="28413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 rot="21361188">
                  <a:off x="3817659" y="2903257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 rot="746610">
                  <a:off x="4517744" y="276514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 rot="206372">
                  <a:off x="4426252" y="3254654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 rot="746610">
                  <a:off x="4212944" y="2384142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19" idx="0"/>
                  <a:endCxn id="16" idx="4"/>
                </p:cNvCxnSpPr>
                <p:nvPr/>
              </p:nvCxnSpPr>
              <p:spPr bwMode="auto">
                <a:xfrm rot="5400000" flipH="1" flipV="1">
                  <a:off x="3413939" y="2772884"/>
                  <a:ext cx="550414" cy="224761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stCxn id="22" idx="7"/>
                  <a:endCxn id="26" idx="4"/>
                </p:cNvCxnSpPr>
                <p:nvPr/>
              </p:nvCxnSpPr>
              <p:spPr bwMode="auto">
                <a:xfrm rot="5400000" flipH="1" flipV="1">
                  <a:off x="3994164" y="2622870"/>
                  <a:ext cx="321263" cy="29563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33" name="Straight Connector 32"/>
                <p:cNvCxnSpPr>
                  <a:stCxn id="22" idx="6"/>
                  <a:endCxn id="23" idx="2"/>
                </p:cNvCxnSpPr>
                <p:nvPr/>
              </p:nvCxnSpPr>
              <p:spPr bwMode="auto">
                <a:xfrm flipV="1">
                  <a:off x="4045983" y="2854814"/>
                  <a:ext cx="474446" cy="15480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36" name="Straight Connector 35"/>
                <p:cNvCxnSpPr>
                  <a:stCxn id="22" idx="4"/>
                  <a:endCxn id="20" idx="1"/>
                </p:cNvCxnSpPr>
                <p:nvPr/>
              </p:nvCxnSpPr>
              <p:spPr bwMode="auto">
                <a:xfrm rot="16200000" flipH="1">
                  <a:off x="3829833" y="3241640"/>
                  <a:ext cx="254028" cy="3390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39" name="Straight Connector 38"/>
                <p:cNvCxnSpPr>
                  <a:stCxn id="22" idx="0"/>
                  <a:endCxn id="16" idx="5"/>
                </p:cNvCxnSpPr>
                <p:nvPr/>
              </p:nvCxnSpPr>
              <p:spPr bwMode="auto">
                <a:xfrm rot="16200000" flipV="1">
                  <a:off x="3751469" y="2730976"/>
                  <a:ext cx="308752" cy="36361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23" idx="4"/>
                  <a:endCxn id="24" idx="0"/>
                </p:cNvCxnSpPr>
                <p:nvPr/>
              </p:nvCxnSpPr>
              <p:spPr bwMode="auto">
                <a:xfrm rot="5400000">
                  <a:off x="4445511" y="3092956"/>
                  <a:ext cx="263802" cy="60006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</p:grpSp>
        <p:sp>
          <p:nvSpPr>
            <p:cNvPr id="99" name="Right Arrow 98"/>
            <p:cNvSpPr/>
            <p:nvPr/>
          </p:nvSpPr>
          <p:spPr bwMode="auto">
            <a:xfrm>
              <a:off x="4495800" y="3048000"/>
              <a:ext cx="838200" cy="3048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Right Brace 101"/>
            <p:cNvSpPr/>
            <p:nvPr/>
          </p:nvSpPr>
          <p:spPr bwMode="auto">
            <a:xfrm>
              <a:off x="7543800" y="1676400"/>
              <a:ext cx="381000" cy="2362200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992215" y="2554069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Phase A</a:t>
              </a:r>
              <a:br>
                <a:rPr lang="en-US" b="0" dirty="0" smtClean="0">
                  <a:solidFill>
                    <a:schemeClr val="tx1"/>
                  </a:solidFill>
                </a:rPr>
              </a:br>
              <a:r>
                <a:rPr lang="en-US" b="0" dirty="0" smtClean="0">
                  <a:solidFill>
                    <a:schemeClr val="tx1"/>
                  </a:solidFill>
                </a:rPr>
                <a:t>Seeding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27" name="Right Arrow 126"/>
            <p:cNvSpPr/>
            <p:nvPr/>
          </p:nvSpPr>
          <p:spPr bwMode="auto">
            <a:xfrm rot="2249400">
              <a:off x="4501994" y="2367202"/>
              <a:ext cx="838200" cy="3048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2133600" y="3733800"/>
            <a:ext cx="273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Nodes= IP addresses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Edges= flows (TCP/UDP)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304800" y="4419600"/>
            <a:ext cx="8847589" cy="1600200"/>
            <a:chOff x="304800" y="4419600"/>
            <a:chExt cx="8847589" cy="1600200"/>
          </a:xfrm>
        </p:grpSpPr>
        <p:grpSp>
          <p:nvGrpSpPr>
            <p:cNvPr id="80" name="Group 79"/>
            <p:cNvGrpSpPr/>
            <p:nvPr/>
          </p:nvGrpSpPr>
          <p:grpSpPr>
            <a:xfrm>
              <a:off x="2895600" y="4800600"/>
              <a:ext cx="1600200" cy="990600"/>
              <a:chOff x="1981200" y="2743200"/>
              <a:chExt cx="2438400" cy="1447800"/>
            </a:xfrm>
          </p:grpSpPr>
          <p:sp>
            <p:nvSpPr>
              <p:cNvPr id="81" name="Rounded Rectangle 80"/>
              <p:cNvSpPr/>
              <p:nvPr/>
            </p:nvSpPr>
            <p:spPr bwMode="auto">
              <a:xfrm>
                <a:off x="1981200" y="2743200"/>
                <a:ext cx="2438400" cy="14478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ahoma" pitchFamily="34" charset="0"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82" name="Group 59"/>
              <p:cNvGrpSpPr/>
              <p:nvPr/>
            </p:nvGrpSpPr>
            <p:grpSpPr>
              <a:xfrm>
                <a:off x="2307944" y="2841342"/>
                <a:ext cx="1676400" cy="1219200"/>
                <a:chOff x="3069944" y="2384142"/>
                <a:chExt cx="1676400" cy="1219200"/>
              </a:xfrm>
            </p:grpSpPr>
            <p:sp>
              <p:nvSpPr>
                <p:cNvPr id="83" name="Oval 82"/>
                <p:cNvSpPr/>
                <p:nvPr/>
              </p:nvSpPr>
              <p:spPr bwMode="auto">
                <a:xfrm rot="746610">
                  <a:off x="3711856" y="238414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84" name="Straight Connector 83"/>
                <p:cNvCxnSpPr>
                  <a:stCxn id="87" idx="7"/>
                  <a:endCxn id="83" idx="3"/>
                </p:cNvCxnSpPr>
                <p:nvPr/>
              </p:nvCxnSpPr>
              <p:spPr bwMode="auto">
                <a:xfrm rot="5400000" flipH="1" flipV="1">
                  <a:off x="3338108" y="2502425"/>
                  <a:ext cx="334184" cy="449234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85" name="Oval 84"/>
                <p:cNvSpPr/>
                <p:nvPr/>
              </p:nvSpPr>
              <p:spPr bwMode="auto">
                <a:xfrm rot="1739865">
                  <a:off x="3407056" y="314614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 rot="1188827">
                  <a:off x="3908144" y="337474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 rot="746610">
                  <a:off x="3069944" y="284134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 rot="21361188">
                  <a:off x="3817659" y="2903257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 rot="746610">
                  <a:off x="4517744" y="276514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rot="206372">
                  <a:off x="4426252" y="325465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 rot="746610">
                  <a:off x="4212944" y="238414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ahoma" pitchFamily="34" charset="0"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92" name="Straight Connector 91"/>
                <p:cNvCxnSpPr>
                  <a:stCxn id="85" idx="0"/>
                  <a:endCxn id="83" idx="4"/>
                </p:cNvCxnSpPr>
                <p:nvPr/>
              </p:nvCxnSpPr>
              <p:spPr bwMode="auto">
                <a:xfrm rot="5400000" flipH="1" flipV="1">
                  <a:off x="3413939" y="2772884"/>
                  <a:ext cx="550414" cy="224761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3" name="Straight Connector 92"/>
                <p:cNvCxnSpPr>
                  <a:stCxn id="88" idx="7"/>
                  <a:endCxn id="91" idx="4"/>
                </p:cNvCxnSpPr>
                <p:nvPr/>
              </p:nvCxnSpPr>
              <p:spPr bwMode="auto">
                <a:xfrm rot="5400000" flipH="1" flipV="1">
                  <a:off x="3994164" y="2622870"/>
                  <a:ext cx="321263" cy="29563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4" name="Straight Connector 93"/>
                <p:cNvCxnSpPr>
                  <a:stCxn id="88" idx="6"/>
                  <a:endCxn id="89" idx="2"/>
                </p:cNvCxnSpPr>
                <p:nvPr/>
              </p:nvCxnSpPr>
              <p:spPr bwMode="auto">
                <a:xfrm flipV="1">
                  <a:off x="4045983" y="2854814"/>
                  <a:ext cx="474446" cy="15480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5" name="Straight Connector 94"/>
                <p:cNvCxnSpPr>
                  <a:stCxn id="88" idx="4"/>
                  <a:endCxn id="86" idx="1"/>
                </p:cNvCxnSpPr>
                <p:nvPr/>
              </p:nvCxnSpPr>
              <p:spPr bwMode="auto">
                <a:xfrm rot="16200000" flipH="1">
                  <a:off x="3829833" y="3241640"/>
                  <a:ext cx="254028" cy="33909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6" name="Straight Connector 95"/>
                <p:cNvCxnSpPr>
                  <a:stCxn id="88" idx="0"/>
                  <a:endCxn id="83" idx="5"/>
                </p:cNvCxnSpPr>
                <p:nvPr/>
              </p:nvCxnSpPr>
              <p:spPr bwMode="auto">
                <a:xfrm rot="16200000" flipV="1">
                  <a:off x="3751469" y="2730976"/>
                  <a:ext cx="308752" cy="36361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7" name="Straight Connector 96"/>
                <p:cNvCxnSpPr>
                  <a:stCxn id="89" idx="4"/>
                  <a:endCxn id="90" idx="0"/>
                </p:cNvCxnSpPr>
                <p:nvPr/>
              </p:nvCxnSpPr>
              <p:spPr bwMode="auto">
                <a:xfrm rot="5400000">
                  <a:off x="4445511" y="3092956"/>
                  <a:ext cx="263802" cy="60006"/>
                </a:xfrm>
                <a:prstGeom prst="line">
                  <a:avLst/>
                </a:prstGeom>
                <a:solidFill>
                  <a:srgbClr val="00B8FF"/>
                </a:solidFill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</p:grpSp>
        <p:sp>
          <p:nvSpPr>
            <p:cNvPr id="100" name="Right Arrow 99"/>
            <p:cNvSpPr/>
            <p:nvPr/>
          </p:nvSpPr>
          <p:spPr bwMode="auto">
            <a:xfrm rot="10800000">
              <a:off x="1981200" y="5105400"/>
              <a:ext cx="609600" cy="3048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04800" y="4800600"/>
              <a:ext cx="14478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Profiled</a:t>
              </a:r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Network</a:t>
              </a:r>
              <a:br>
                <a:rPr lang="en-US" b="0" dirty="0" smtClean="0">
                  <a:solidFill>
                    <a:schemeClr val="tx1"/>
                  </a:solidFill>
                </a:rPr>
              </a:br>
              <a:r>
                <a:rPr lang="en-US" b="0" dirty="0" smtClean="0">
                  <a:solidFill>
                    <a:schemeClr val="tx1"/>
                  </a:solidFill>
                </a:rPr>
                <a:t>Traffic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3" name="Right Brace 102"/>
            <p:cNvSpPr/>
            <p:nvPr/>
          </p:nvSpPr>
          <p:spPr bwMode="auto">
            <a:xfrm>
              <a:off x="7543800" y="4419600"/>
              <a:ext cx="381000" cy="1600200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01000" y="4916269"/>
              <a:ext cx="1151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Phase B</a:t>
              </a:r>
              <a:br>
                <a:rPr lang="en-US" b="0" dirty="0" smtClean="0">
                  <a:solidFill>
                    <a:schemeClr val="tx1"/>
                  </a:solidFill>
                </a:rPr>
              </a:br>
              <a:r>
                <a:rPr lang="en-US" b="0" dirty="0" smtClean="0">
                  <a:solidFill>
                    <a:schemeClr val="tx1"/>
                  </a:solidFill>
                </a:rPr>
                <a:t>Inference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5562600" y="4800600"/>
              <a:ext cx="1752600" cy="9906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dirty="0" smtClean="0"/>
                <a:t>Use ONLY Connectivity</a:t>
              </a:r>
            </a:p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r>
                <a:rPr lang="en-US" dirty="0" smtClean="0"/>
                <a:t>(PBA)</a:t>
              </a:r>
              <a:br>
                <a:rPr lang="en-US" dirty="0" smtClean="0"/>
              </a:b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3" name="Right Arrow 132"/>
            <p:cNvSpPr/>
            <p:nvPr/>
          </p:nvSpPr>
          <p:spPr bwMode="auto">
            <a:xfrm rot="10800000">
              <a:off x="4724401" y="5105400"/>
              <a:ext cx="609600" cy="3048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5410200" y="5858470"/>
            <a:ext cx="219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We no longer need:</a:t>
            </a:r>
          </a:p>
          <a:p>
            <a:r>
              <a:rPr lang="en-US" b="0" dirty="0" smtClean="0">
                <a:solidFill>
                  <a:srgbClr val="0000FF"/>
                </a:solidFill>
              </a:rPr>
              <a:t>ports, payload, or</a:t>
            </a:r>
            <a:br>
              <a:rPr lang="en-US" b="0" dirty="0" smtClean="0">
                <a:solidFill>
                  <a:srgbClr val="0000FF"/>
                </a:solidFill>
              </a:rPr>
            </a:br>
            <a:r>
              <a:rPr lang="en-US" b="0" dirty="0" smtClean="0">
                <a:solidFill>
                  <a:srgbClr val="0000FF"/>
                </a:solidFill>
              </a:rPr>
              <a:t>flow features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1" grpId="0"/>
      <p:bldP spid="1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0.1|26.2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.1|20.4|18.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9|9.9|23.: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9.5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9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6.6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5|6.6|5.3|5.1|2.5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7.: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9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3|2.6|16.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9|11.4|5.4|6.6|3|14.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6|24.6|24.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2.4|10.:|9.7|4.9|17.1|5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5|19.4|1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7.7|11.7|7.1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4|3.4|4.2|16.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DejaVu LGC Sans"/>
        <a:cs typeface="DejaVu LGC Sans"/>
      </a:majorFont>
      <a:minorFont>
        <a:latin typeface="Tahom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23350</TotalTime>
  <Words>1342</Words>
  <Application>Microsoft Macintosh PowerPoint</Application>
  <PresentationFormat>On-screen Show (4:3)</PresentationFormat>
  <Paragraphs>292</Paragraphs>
  <Slides>25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Equation</vt:lpstr>
      <vt:lpstr> Profiling-by-Association:  A Resilient Traffic Profiling Solution for the Internet Backbone</vt:lpstr>
      <vt:lpstr>Profiling Internet traffic </vt:lpstr>
      <vt:lpstr>Profiling traffic is challenging</vt:lpstr>
      <vt:lpstr>Why traffic profiling is challenging?</vt:lpstr>
      <vt:lpstr>Profiling end-hosts is more robust, but …</vt:lpstr>
      <vt:lpstr>Outline</vt:lpstr>
      <vt:lpstr>Not all traffic is hard to profile</vt:lpstr>
      <vt:lpstr>Connectivity does not lie </vt:lpstr>
      <vt:lpstr>Our approach: Profiling-by-Association </vt:lpstr>
      <vt:lpstr>Outline</vt:lpstr>
      <vt:lpstr>1) The neighboring link classifier (NLC)</vt:lpstr>
      <vt:lpstr>The basic steps of NLC  </vt:lpstr>
      <vt:lpstr>2) The HYP algorithm </vt:lpstr>
      <vt:lpstr>2) The HYP algorithm (cont.)</vt:lpstr>
      <vt:lpstr>Outline</vt:lpstr>
      <vt:lpstr>Evaluating at four backbone traces</vt:lpstr>
      <vt:lpstr>Comparing NLC and HYP on four trace</vt:lpstr>
      <vt:lpstr>Slide 17</vt:lpstr>
      <vt:lpstr>Connectivity does not lie (except when it does)</vt:lpstr>
      <vt:lpstr>HYP is robust to Connectivity Obfuscation</vt:lpstr>
      <vt:lpstr>Outline</vt:lpstr>
      <vt:lpstr>NLC is susceptible to connectivity obfuscation</vt:lpstr>
      <vt:lpstr>Compared to the state-of-the-art</vt:lpstr>
      <vt:lpstr>Conclusions</vt:lpstr>
      <vt:lpstr> Thank You! Questions/Discussion?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Traffic Classification using TDGs</dc:title>
  <dc:creator>Gentian Jakllari</dc:creator>
  <cp:lastModifiedBy>Apoel</cp:lastModifiedBy>
  <cp:revision>1218</cp:revision>
  <dcterms:created xsi:type="dcterms:W3CDTF">2010-12-02T16:23:16Z</dcterms:created>
  <dcterms:modified xsi:type="dcterms:W3CDTF">2010-12-02T16:24:47Z</dcterms:modified>
</cp:coreProperties>
</file>