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3"/>
  </p:normalViewPr>
  <p:slideViewPr>
    <p:cSldViewPr snapToGrid="0" snapToObjects="1">
      <p:cViewPr varScale="1">
        <p:scale>
          <a:sx n="72" d="100"/>
          <a:sy n="72" d="100"/>
        </p:scale>
        <p:origin x="-116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7AEDA-A0C8-6243-9AD2-B2B44E628523}" type="datetimeFigureOut">
              <a:rPr lang="en-US" smtClean="0"/>
              <a:pPr/>
              <a:t>10/21/20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068C3-DE0F-4C49-AC09-928745015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462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19309-6AB1-3E4A-911F-8319BD73C99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573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Garbage collection:  reclaim memory from objects no longer used by the program.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B068C3-DE0F-4C49-AC09-9287450156E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969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all inconsistent.  P2 received message m1 but that was not sent by P1.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068C3-DE0F-4C49-AC09-9287450156E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74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P2 and P3 are consistent, but P1 is not.  The message m3 is received, but it was not sent from the perspective of</a:t>
            </a:r>
            <a:r>
              <a:rPr lang="en-US" baseline="0" dirty="0"/>
              <a:t> P2 or3.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068C3-DE0F-4C49-AC09-9287450156E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659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case it is consistent.  Clearly P1 and P2 are consistent.</a:t>
            </a:r>
            <a:r>
              <a:rPr lang="en-US" baseline="0" dirty="0"/>
              <a:t>  P3 is consistent also with P2; this is because m2 was sent by P2 in its snapshot but not received by P3 yet  (i.e., it is on the channel when snapshot was taken).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068C3-DE0F-4C49-AC09-9287450156E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6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of these assumptions tackled by later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19309-6AB1-3E4A-911F-8319BD73C99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75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the original example.  To show that the messages that are sent/received cause non-determinism.  Log all of these things to enable a replay.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068C3-DE0F-4C49-AC09-9287450156E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182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19309-6AB1-3E4A-911F-8319BD73C99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39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3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>
                <a:solidFill>
                  <a:schemeClr val="bg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solidFill>
            <a:srgbClr val="C9CDB3"/>
          </a:solidFill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E6A519B-7DB3-3D47-8D8A-CC7BAD0E00B6}" type="datetimeFigureOut">
              <a:rPr lang="en-US" smtClean="0"/>
              <a:pPr/>
              <a:t>10/21/20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39F429-8910-EE4A-AE0E-DB70C9E71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519B-7DB3-3D47-8D8A-CC7BAD0E00B6}" type="datetimeFigureOut">
              <a:rPr lang="en-US" smtClean="0"/>
              <a:pPr/>
              <a:t>10/21/20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9F429-8910-EE4A-AE0E-DB70C9E71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E6A519B-7DB3-3D47-8D8A-CC7BAD0E00B6}" type="datetimeFigureOut">
              <a:rPr lang="en-US" smtClean="0"/>
              <a:pPr/>
              <a:t>10/21/20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139F429-8910-EE4A-AE0E-DB70C9E71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(c) Prashant Krishnamurthy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5B729312-1E37-A640-B3F8-E025D313CE0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TELCOM 2720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(c) Prashant Krishnamurthy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6ED59E59-BD8A-5342-8217-B02204C6B78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TELCOM 2720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(c) Prashant Krishnamurthy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D5B4394C-1DEF-F448-AC01-490E14B0EA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TELCOM 2720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/>
              <a:t>(c) Prashant Krishnamurthy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82D77CC1-6495-7147-8A94-5BA717E5543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/>
              <a:t>TELCOM 2720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/>
              <a:t>(c) Prashant Krishnamurthy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4117307F-A9A7-2247-8C9C-010269DAC2D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/>
              <a:t>TELCOM 2720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/>
              <a:t>(c) Prashant Krishnamurthy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14A2D2E2-31F8-CF45-9C64-F6981D30D92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/>
              <a:t>TELCOM 2720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3152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81000" y="6477000"/>
            <a:ext cx="2057400" cy="1524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/>
              <a:t>(c) Prashant Krishnamurthy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7391400" y="6400800"/>
            <a:ext cx="1371600" cy="304800"/>
          </a:xfrm>
        </p:spPr>
        <p:txBody>
          <a:bodyPr/>
          <a:lstStyle>
            <a:lvl1pPr>
              <a:defRPr smtClean="0"/>
            </a:lvl1pPr>
          </a:lstStyle>
          <a:p>
            <a:fld id="{40185FF9-3F7D-ED48-82A4-51D3D65C60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519B-7DB3-3D47-8D8A-CC7BAD0E00B6}" type="datetimeFigureOut">
              <a:rPr lang="en-US" smtClean="0"/>
              <a:pPr/>
              <a:t>10/21/20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>
              <a:defRPr>
                <a:solidFill>
                  <a:srgbClr val="775F55"/>
                </a:solidFill>
              </a:defRPr>
            </a:lvl1pPr>
          </a:lstStyle>
          <a:p>
            <a:fld id="{D139F429-8910-EE4A-AE0E-DB70C9E71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519B-7DB3-3D47-8D8A-CC7BAD0E00B6}" type="datetimeFigureOut">
              <a:rPr lang="en-US" smtClean="0"/>
              <a:pPr/>
              <a:t>10/21/20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139F429-8910-EE4A-AE0E-DB70C9E71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E6A519B-7DB3-3D47-8D8A-CC7BAD0E00B6}" type="datetimeFigureOut">
              <a:rPr lang="en-US" smtClean="0"/>
              <a:pPr/>
              <a:t>10/21/20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 rtlCol="0"/>
          <a:lstStyle>
            <a:lvl1pPr>
              <a:defRPr>
                <a:solidFill>
                  <a:srgbClr val="775F55"/>
                </a:solidFill>
              </a:defRPr>
            </a:lvl1pPr>
          </a:lstStyle>
          <a:p>
            <a:fld id="{D139F429-8910-EE4A-AE0E-DB70C9E71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E6A519B-7DB3-3D47-8D8A-CC7BAD0E00B6}" type="datetimeFigureOut">
              <a:rPr lang="en-US" smtClean="0"/>
              <a:pPr/>
              <a:t>10/21/20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139F429-8910-EE4A-AE0E-DB70C9E71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519B-7DB3-3D47-8D8A-CC7BAD0E00B6}" type="datetimeFigureOut">
              <a:rPr lang="en-US" smtClean="0"/>
              <a:pPr/>
              <a:t>10/21/20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139F429-8910-EE4A-AE0E-DB70C9E71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519B-7DB3-3D47-8D8A-CC7BAD0E00B6}" type="datetimeFigureOut">
              <a:rPr lang="en-US" smtClean="0"/>
              <a:pPr/>
              <a:t>10/21/20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39F429-8910-EE4A-AE0E-DB70C9E71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519B-7DB3-3D47-8D8A-CC7BAD0E00B6}" type="datetimeFigureOut">
              <a:rPr lang="en-US" smtClean="0"/>
              <a:pPr/>
              <a:t>10/21/20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139F429-8910-EE4A-AE0E-DB70C9E71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E6A519B-7DB3-3D47-8D8A-CC7BAD0E00B6}" type="datetimeFigureOut">
              <a:rPr lang="en-US" smtClean="0"/>
              <a:pPr/>
              <a:t>10/21/20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139F429-8910-EE4A-AE0E-DB70C9E71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E6A519B-7DB3-3D47-8D8A-CC7BAD0E00B6}" type="datetimeFigureOut">
              <a:rPr lang="en-US" smtClean="0"/>
              <a:pPr/>
              <a:t>10/21/20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solidFill>
                <a:srgbClr val="775F5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3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775F55"/>
                </a:solidFill>
              </a:defRPr>
            </a:lvl1pPr>
          </a:lstStyle>
          <a:p>
            <a:fld id="{D139F429-8910-EE4A-AE0E-DB70C9E71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tif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tif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Lecture 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Distributed Snapshotting/</a:t>
            </a:r>
            <a:r>
              <a:rPr lang="en-US" dirty="0" err="1">
                <a:solidFill>
                  <a:schemeClr val="bg2"/>
                </a:solidFill>
              </a:rPr>
              <a:t>Checkpointing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8" name="Straight Connector 537"/>
          <p:cNvCxnSpPr/>
          <p:nvPr/>
        </p:nvCxnSpPr>
        <p:spPr>
          <a:xfrm>
            <a:off x="1143000" y="3962400"/>
            <a:ext cx="5257800" cy="23476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in </a:t>
            </a:r>
            <a:r>
              <a:rPr lang="en-US" dirty="0" err="1"/>
              <a:t>Checkpointing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10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274952" y="2877712"/>
            <a:ext cx="3952187" cy="1928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Process 8"/>
          <p:cNvSpPr/>
          <p:nvPr/>
        </p:nvSpPr>
        <p:spPr>
          <a:xfrm>
            <a:off x="457200" y="2586981"/>
            <a:ext cx="634637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P1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805643" y="2877711"/>
            <a:ext cx="556557" cy="1082779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Process 13"/>
          <p:cNvSpPr/>
          <p:nvPr/>
        </p:nvSpPr>
        <p:spPr>
          <a:xfrm>
            <a:off x="457200" y="3685741"/>
            <a:ext cx="634637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P2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122552" y="5043270"/>
            <a:ext cx="3121457" cy="2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Process 16"/>
          <p:cNvSpPr/>
          <p:nvPr/>
        </p:nvSpPr>
        <p:spPr>
          <a:xfrm>
            <a:off x="457200" y="4752541"/>
            <a:ext cx="634637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P3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133600" y="3995282"/>
            <a:ext cx="573245" cy="1047989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135904" y="2877710"/>
            <a:ext cx="521696" cy="2165560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4191000" y="2903095"/>
            <a:ext cx="573245" cy="1047989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4653894" y="3985876"/>
            <a:ext cx="573245" cy="1047989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6" name="Pictur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961" y="2420123"/>
            <a:ext cx="799666" cy="799666"/>
          </a:xfrm>
          <a:prstGeom prst="rect">
            <a:avLst/>
          </a:prstGeom>
        </p:spPr>
      </p:pic>
      <p:pic>
        <p:nvPicPr>
          <p:cNvPr id="226" name="Picture 2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438400"/>
            <a:ext cx="799666" cy="799666"/>
          </a:xfrm>
          <a:prstGeom prst="rect">
            <a:avLst/>
          </a:prstGeom>
        </p:spPr>
      </p:pic>
      <p:pic>
        <p:nvPicPr>
          <p:cNvPr id="227" name="Picture 2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505200"/>
            <a:ext cx="799666" cy="799666"/>
          </a:xfrm>
          <a:prstGeom prst="rect">
            <a:avLst/>
          </a:prstGeom>
        </p:spPr>
      </p:pic>
      <p:pic>
        <p:nvPicPr>
          <p:cNvPr id="228" name="Picture 2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4610534"/>
            <a:ext cx="799666" cy="799666"/>
          </a:xfrm>
          <a:prstGeom prst="rect">
            <a:avLst/>
          </a:prstGeom>
        </p:spPr>
      </p:pic>
      <p:pic>
        <p:nvPicPr>
          <p:cNvPr id="229" name="Picture 2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343" y="3525866"/>
            <a:ext cx="799666" cy="79966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438400" y="4267200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m</a:t>
            </a:r>
            <a:r>
              <a:rPr lang="en-US" sz="2400" baseline="-25000"/>
              <a:t>2</a:t>
            </a:r>
            <a:endParaRPr lang="en-US" sz="2400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2094407" y="3272135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</a:t>
            </a:r>
            <a:r>
              <a:rPr lang="en-US" sz="2400" baseline="-25000" dirty="0"/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76600" y="2967335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m</a:t>
            </a:r>
            <a:r>
              <a:rPr lang="en-US" sz="2400" baseline="-25000"/>
              <a:t>3</a:t>
            </a:r>
            <a:endParaRPr lang="en-US" sz="2400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4456607" y="3272135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</a:t>
            </a:r>
            <a:r>
              <a:rPr lang="en-US" sz="2400" baseline="-25000" dirty="0"/>
              <a:t>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990007" y="4262735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m</a:t>
            </a:r>
            <a:r>
              <a:rPr lang="en-US" sz="2400" baseline="-25000"/>
              <a:t>5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1764975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8" name="Straight Connector 537"/>
          <p:cNvCxnSpPr/>
          <p:nvPr/>
        </p:nvCxnSpPr>
        <p:spPr>
          <a:xfrm flipV="1">
            <a:off x="1143000" y="3951084"/>
            <a:ext cx="2706193" cy="11316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in </a:t>
            </a:r>
            <a:r>
              <a:rPr lang="en-US" dirty="0" err="1"/>
              <a:t>Checkpointing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11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274952" y="2877712"/>
            <a:ext cx="3952187" cy="1928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Process 8"/>
          <p:cNvSpPr/>
          <p:nvPr/>
        </p:nvSpPr>
        <p:spPr>
          <a:xfrm>
            <a:off x="457200" y="2586981"/>
            <a:ext cx="634637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P1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805643" y="2877711"/>
            <a:ext cx="556557" cy="1082779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Process 13"/>
          <p:cNvSpPr/>
          <p:nvPr/>
        </p:nvSpPr>
        <p:spPr>
          <a:xfrm>
            <a:off x="457200" y="3685741"/>
            <a:ext cx="634637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P2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122552" y="5043270"/>
            <a:ext cx="3121457" cy="2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Process 16"/>
          <p:cNvSpPr/>
          <p:nvPr/>
        </p:nvSpPr>
        <p:spPr>
          <a:xfrm>
            <a:off x="457200" y="4752541"/>
            <a:ext cx="634637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P3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133600" y="3995282"/>
            <a:ext cx="573245" cy="1047989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135904" y="2877710"/>
            <a:ext cx="521696" cy="2165560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4191000" y="2903095"/>
            <a:ext cx="573245" cy="1047989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6" name="Pictur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961" y="2420123"/>
            <a:ext cx="799666" cy="799666"/>
          </a:xfrm>
          <a:prstGeom prst="rect">
            <a:avLst/>
          </a:prstGeom>
        </p:spPr>
      </p:pic>
      <p:pic>
        <p:nvPicPr>
          <p:cNvPr id="226" name="Picture 2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438400"/>
            <a:ext cx="799666" cy="799666"/>
          </a:xfrm>
          <a:prstGeom prst="rect">
            <a:avLst/>
          </a:prstGeom>
        </p:spPr>
      </p:pic>
      <p:pic>
        <p:nvPicPr>
          <p:cNvPr id="227" name="Picture 2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505200"/>
            <a:ext cx="799666" cy="799666"/>
          </a:xfrm>
          <a:prstGeom prst="rect">
            <a:avLst/>
          </a:prstGeom>
        </p:spPr>
      </p:pic>
      <p:pic>
        <p:nvPicPr>
          <p:cNvPr id="228" name="Picture 2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4610534"/>
            <a:ext cx="799666" cy="79966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438400" y="4267200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m</a:t>
            </a:r>
            <a:r>
              <a:rPr lang="en-US" sz="2400" baseline="-25000"/>
              <a:t>2</a:t>
            </a:r>
            <a:endParaRPr lang="en-US" sz="2400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2094407" y="3272135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</a:t>
            </a:r>
            <a:r>
              <a:rPr lang="en-US" sz="2400" baseline="-25000" dirty="0"/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76600" y="2967335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m</a:t>
            </a:r>
            <a:r>
              <a:rPr lang="en-US" sz="2400" baseline="-25000"/>
              <a:t>3</a:t>
            </a:r>
            <a:endParaRPr lang="en-US" sz="2400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4456607" y="3272135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</a:t>
            </a:r>
            <a:r>
              <a:rPr lang="en-US" sz="2400" baseline="-250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752267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8" name="Straight Connector 537"/>
          <p:cNvCxnSpPr/>
          <p:nvPr/>
        </p:nvCxnSpPr>
        <p:spPr>
          <a:xfrm flipV="1">
            <a:off x="1143000" y="3951084"/>
            <a:ext cx="2706193" cy="11316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in </a:t>
            </a:r>
            <a:r>
              <a:rPr lang="en-US" dirty="0" err="1"/>
              <a:t>Checkpointing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12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274952" y="2877710"/>
            <a:ext cx="1544448" cy="2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Process 8"/>
          <p:cNvSpPr/>
          <p:nvPr/>
        </p:nvSpPr>
        <p:spPr>
          <a:xfrm>
            <a:off x="457200" y="2586981"/>
            <a:ext cx="634637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P1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805643" y="2877711"/>
            <a:ext cx="556557" cy="1082779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Process 13"/>
          <p:cNvSpPr/>
          <p:nvPr/>
        </p:nvSpPr>
        <p:spPr>
          <a:xfrm>
            <a:off x="457200" y="3685741"/>
            <a:ext cx="634637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P2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122552" y="5043270"/>
            <a:ext cx="3121457" cy="2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Process 16"/>
          <p:cNvSpPr/>
          <p:nvPr/>
        </p:nvSpPr>
        <p:spPr>
          <a:xfrm>
            <a:off x="457200" y="4752541"/>
            <a:ext cx="634637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P3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133600" y="3995282"/>
            <a:ext cx="573245" cy="1047989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135904" y="2877710"/>
            <a:ext cx="521696" cy="2165560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26" name="Picture 2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438400"/>
            <a:ext cx="799666" cy="799666"/>
          </a:xfrm>
          <a:prstGeom prst="rect">
            <a:avLst/>
          </a:prstGeom>
        </p:spPr>
      </p:pic>
      <p:pic>
        <p:nvPicPr>
          <p:cNvPr id="227" name="Picture 2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505200"/>
            <a:ext cx="799666" cy="799666"/>
          </a:xfrm>
          <a:prstGeom prst="rect">
            <a:avLst/>
          </a:prstGeom>
        </p:spPr>
      </p:pic>
      <p:pic>
        <p:nvPicPr>
          <p:cNvPr id="228" name="Picture 2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4610534"/>
            <a:ext cx="799666" cy="79966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438400" y="4267200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m</a:t>
            </a:r>
            <a:r>
              <a:rPr lang="en-US" sz="2400" baseline="-25000"/>
              <a:t>2</a:t>
            </a:r>
            <a:endParaRPr lang="en-US" sz="2400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2094407" y="3272135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</a:t>
            </a:r>
            <a:r>
              <a:rPr lang="en-US" sz="2400" baseline="-25000" dirty="0"/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76600" y="2967335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m</a:t>
            </a:r>
            <a:r>
              <a:rPr lang="en-US" sz="2400" baseline="-25000"/>
              <a:t>3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1131407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8" name="Straight Connector 537"/>
          <p:cNvCxnSpPr/>
          <p:nvPr/>
        </p:nvCxnSpPr>
        <p:spPr>
          <a:xfrm flipV="1">
            <a:off x="1143000" y="3951084"/>
            <a:ext cx="2706193" cy="11316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in </a:t>
            </a:r>
            <a:r>
              <a:rPr lang="en-US" dirty="0" err="1"/>
              <a:t>Checkpointing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13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274952" y="2877710"/>
            <a:ext cx="1544448" cy="2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Process 8"/>
          <p:cNvSpPr/>
          <p:nvPr/>
        </p:nvSpPr>
        <p:spPr>
          <a:xfrm>
            <a:off x="457200" y="2586981"/>
            <a:ext cx="634637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P1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805643" y="2877711"/>
            <a:ext cx="556557" cy="1082779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Process 13"/>
          <p:cNvSpPr/>
          <p:nvPr/>
        </p:nvSpPr>
        <p:spPr>
          <a:xfrm>
            <a:off x="457200" y="3685741"/>
            <a:ext cx="634637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P2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122552" y="5043271"/>
            <a:ext cx="401448" cy="1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Process 16"/>
          <p:cNvSpPr/>
          <p:nvPr/>
        </p:nvSpPr>
        <p:spPr>
          <a:xfrm>
            <a:off x="457200" y="4752541"/>
            <a:ext cx="634637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P3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133600" y="3995282"/>
            <a:ext cx="573245" cy="1047989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26" name="Picture 2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438400"/>
            <a:ext cx="799666" cy="799666"/>
          </a:xfrm>
          <a:prstGeom prst="rect">
            <a:avLst/>
          </a:prstGeom>
        </p:spPr>
      </p:pic>
      <p:pic>
        <p:nvPicPr>
          <p:cNvPr id="227" name="Picture 2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505200"/>
            <a:ext cx="799666" cy="79966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438400" y="4267200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m</a:t>
            </a:r>
            <a:r>
              <a:rPr lang="en-US" sz="2400" baseline="-25000"/>
              <a:t>2</a:t>
            </a:r>
            <a:endParaRPr lang="en-US" sz="2400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2094407" y="3272135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</a:t>
            </a:r>
            <a:r>
              <a:rPr lang="en-US" sz="2400" baseline="-25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44717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8" name="Straight Connector 537"/>
          <p:cNvCxnSpPr/>
          <p:nvPr/>
        </p:nvCxnSpPr>
        <p:spPr>
          <a:xfrm flipV="1">
            <a:off x="1143000" y="3960490"/>
            <a:ext cx="381000" cy="191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in </a:t>
            </a:r>
            <a:r>
              <a:rPr lang="en-US" dirty="0" err="1"/>
              <a:t>Checkpointing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14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274952" y="2877710"/>
            <a:ext cx="1544448" cy="2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Process 8"/>
          <p:cNvSpPr/>
          <p:nvPr/>
        </p:nvSpPr>
        <p:spPr>
          <a:xfrm>
            <a:off x="457200" y="2586981"/>
            <a:ext cx="634637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P1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805643" y="2877711"/>
            <a:ext cx="556557" cy="1082779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Process 13"/>
          <p:cNvSpPr/>
          <p:nvPr/>
        </p:nvSpPr>
        <p:spPr>
          <a:xfrm>
            <a:off x="457200" y="3685741"/>
            <a:ext cx="634637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P2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122552" y="5043271"/>
            <a:ext cx="401448" cy="1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Process 16"/>
          <p:cNvSpPr/>
          <p:nvPr/>
        </p:nvSpPr>
        <p:spPr>
          <a:xfrm>
            <a:off x="457200" y="4752541"/>
            <a:ext cx="634637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P3</a:t>
            </a:r>
          </a:p>
        </p:txBody>
      </p:sp>
      <p:pic>
        <p:nvPicPr>
          <p:cNvPr id="226" name="Picture 2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438400"/>
            <a:ext cx="799666" cy="79966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094407" y="3272135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</a:t>
            </a:r>
            <a:r>
              <a:rPr lang="en-US" sz="2400" baseline="-25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26600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8" name="Straight Connector 537"/>
          <p:cNvCxnSpPr/>
          <p:nvPr/>
        </p:nvCxnSpPr>
        <p:spPr>
          <a:xfrm flipV="1">
            <a:off x="1143000" y="3960490"/>
            <a:ext cx="381000" cy="191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in </a:t>
            </a:r>
            <a:r>
              <a:rPr lang="en-US" dirty="0" err="1"/>
              <a:t>Checkpointing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15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143000" y="2877711"/>
            <a:ext cx="381000" cy="1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Process 8"/>
          <p:cNvSpPr/>
          <p:nvPr/>
        </p:nvSpPr>
        <p:spPr>
          <a:xfrm>
            <a:off x="457200" y="2586981"/>
            <a:ext cx="634637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P1</a:t>
            </a:r>
          </a:p>
        </p:txBody>
      </p:sp>
      <p:sp>
        <p:nvSpPr>
          <p:cNvPr id="14" name="Process 13"/>
          <p:cNvSpPr/>
          <p:nvPr/>
        </p:nvSpPr>
        <p:spPr>
          <a:xfrm>
            <a:off x="457200" y="3685741"/>
            <a:ext cx="634637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P2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122552" y="5043271"/>
            <a:ext cx="401448" cy="1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Process 16"/>
          <p:cNvSpPr/>
          <p:nvPr/>
        </p:nvSpPr>
        <p:spPr>
          <a:xfrm>
            <a:off x="457200" y="4752541"/>
            <a:ext cx="634637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P3</a:t>
            </a:r>
          </a:p>
        </p:txBody>
      </p:sp>
    </p:spTree>
    <p:extLst>
      <p:ext uri="{BB962C8B-B14F-4D97-AF65-F5344CB8AC3E}">
        <p14:creationId xmlns:p14="http://schemas.microsoft.com/office/powerpoint/2010/main" val="28098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Checkpoint-based Recovery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Problem: </a:t>
            </a:r>
            <a:r>
              <a:rPr lang="en-US" dirty="0">
                <a:solidFill>
                  <a:srgbClr val="FF0000"/>
                </a:solidFill>
              </a:rPr>
              <a:t>Domino effect</a:t>
            </a:r>
          </a:p>
          <a:p>
            <a:pPr lvl="1"/>
            <a:r>
              <a:rPr lang="en-US" dirty="0"/>
              <a:t>Cause: Uncoordinated </a:t>
            </a:r>
            <a:r>
              <a:rPr lang="en-US" dirty="0" err="1"/>
              <a:t>checkpointing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Coordinated </a:t>
            </a:r>
            <a:r>
              <a:rPr lang="en-US" dirty="0" err="1">
                <a:solidFill>
                  <a:srgbClr val="0000FF"/>
                </a:solidFill>
              </a:rPr>
              <a:t>checkpointing</a:t>
            </a:r>
            <a:endParaRPr lang="en-US" dirty="0">
              <a:solidFill>
                <a:srgbClr val="0000FF"/>
              </a:solidFill>
            </a:endParaRPr>
          </a:p>
          <a:p>
            <a:pPr lvl="1"/>
            <a:r>
              <a:rPr lang="en-US" dirty="0"/>
              <a:t>Example: </a:t>
            </a:r>
            <a:r>
              <a:rPr lang="en-US" dirty="0" err="1"/>
              <a:t>Chandy-Lamport</a:t>
            </a:r>
            <a:r>
              <a:rPr lang="en-US" dirty="0"/>
              <a:t> snapshot</a:t>
            </a:r>
          </a:p>
          <a:p>
            <a:pPr lvl="2"/>
            <a:r>
              <a:rPr lang="en-US" dirty="0"/>
              <a:t> Distributed Snapshots: Determining Global States of Distributed Systems: ACM Transactions on Computer Systems 1985</a:t>
            </a:r>
          </a:p>
          <a:p>
            <a:pPr lvl="1"/>
            <a:r>
              <a:rPr lang="en-US" dirty="0"/>
              <a:t>Global snapshot of a distributed system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22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21243"/>
            <a:ext cx="9144000" cy="321275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2667000" y="3733800"/>
            <a:ext cx="838200" cy="1371600"/>
          </a:xfrm>
          <a:prstGeom prst="rect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295400" y="3581400"/>
            <a:ext cx="762000" cy="1371600"/>
          </a:xfrm>
          <a:prstGeom prst="rect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541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Chandy-Lamport</a:t>
            </a:r>
            <a:r>
              <a:rPr lang="en-US" dirty="0"/>
              <a:t>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4419600"/>
          </a:xfrm>
        </p:spPr>
        <p:txBody>
          <a:bodyPr/>
          <a:lstStyle/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How to take a snapshot of a distributed system?</a:t>
            </a:r>
          </a:p>
          <a:p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Example use cases:</a:t>
            </a:r>
          </a:p>
          <a:p>
            <a:pPr lvl="1"/>
            <a:r>
              <a:rPr lang="en-US" dirty="0"/>
              <a:t>Deadlock detection</a:t>
            </a:r>
          </a:p>
          <a:p>
            <a:pPr lvl="1"/>
            <a:r>
              <a:rPr lang="en-US" dirty="0"/>
              <a:t>Garbage collection</a:t>
            </a:r>
          </a:p>
          <a:p>
            <a:pPr lvl="1"/>
            <a:r>
              <a:rPr lang="en-US" dirty="0"/>
              <a:t>Evaluation of any stable property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850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Token ring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838200" y="2586981"/>
            <a:ext cx="7162800" cy="581459"/>
            <a:chOff x="838200" y="2586981"/>
            <a:chExt cx="7162800" cy="581459"/>
          </a:xfrm>
        </p:grpSpPr>
        <p:cxnSp>
          <p:nvCxnSpPr>
            <p:cNvPr id="7" name="Straight Connector 6"/>
            <p:cNvCxnSpPr>
              <a:stCxn id="8" idx="3"/>
            </p:cNvCxnSpPr>
            <p:nvPr/>
          </p:nvCxnSpPr>
          <p:spPr>
            <a:xfrm flipV="1">
              <a:off x="1419659" y="2877710"/>
              <a:ext cx="6581341" cy="1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" name="Process 7"/>
            <p:cNvSpPr/>
            <p:nvPr/>
          </p:nvSpPr>
          <p:spPr>
            <a:xfrm>
              <a:off x="838200" y="2586981"/>
              <a:ext cx="581459" cy="581459"/>
            </a:xfrm>
            <a:prstGeom prst="flowChartProcess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P1</a:t>
              </a:r>
            </a:p>
          </p:txBody>
        </p:sp>
      </p:grpSp>
      <p:sp>
        <p:nvSpPr>
          <p:cNvPr id="9" name="Oval 8"/>
          <p:cNvSpPr/>
          <p:nvPr/>
        </p:nvSpPr>
        <p:spPr>
          <a:xfrm>
            <a:off x="2819400" y="2808950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888160" y="2937749"/>
            <a:ext cx="603393" cy="969962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838200" y="3685741"/>
            <a:ext cx="7162800" cy="581459"/>
            <a:chOff x="838200" y="2586981"/>
            <a:chExt cx="7162800" cy="581459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1419659" y="2877710"/>
              <a:ext cx="6581341" cy="1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Process 15"/>
            <p:cNvSpPr/>
            <p:nvPr/>
          </p:nvSpPr>
          <p:spPr>
            <a:xfrm>
              <a:off x="838200" y="2586981"/>
              <a:ext cx="581459" cy="581459"/>
            </a:xfrm>
            <a:prstGeom prst="flowChartProcess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P2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38200" y="4752541"/>
            <a:ext cx="7162800" cy="581459"/>
            <a:chOff x="838200" y="2586981"/>
            <a:chExt cx="7162800" cy="581459"/>
          </a:xfrm>
        </p:grpSpPr>
        <p:cxnSp>
          <p:nvCxnSpPr>
            <p:cNvPr id="18" name="Straight Connector 17"/>
            <p:cNvCxnSpPr/>
            <p:nvPr/>
          </p:nvCxnSpPr>
          <p:spPr>
            <a:xfrm flipV="1">
              <a:off x="1419659" y="2877710"/>
              <a:ext cx="6581341" cy="1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Process 18"/>
            <p:cNvSpPr/>
            <p:nvPr/>
          </p:nvSpPr>
          <p:spPr>
            <a:xfrm>
              <a:off x="838200" y="2586981"/>
              <a:ext cx="581459" cy="581459"/>
            </a:xfrm>
            <a:prstGeom prst="flowChartProcess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P3</a:t>
              </a:r>
            </a:p>
          </p:txBody>
        </p:sp>
      </p:grpSp>
      <p:sp>
        <p:nvSpPr>
          <p:cNvPr id="21" name="Oval 20"/>
          <p:cNvSpPr/>
          <p:nvPr/>
        </p:nvSpPr>
        <p:spPr>
          <a:xfrm>
            <a:off x="3429000" y="3886200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205880" y="3886200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891680" y="4967880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577480" y="4953000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339480" y="2819400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332856" y="4051861"/>
            <a:ext cx="603393" cy="969962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4" idx="7"/>
            <a:endCxn id="25" idx="3"/>
          </p:cNvCxnSpPr>
          <p:nvPr/>
        </p:nvCxnSpPr>
        <p:spPr>
          <a:xfrm flipV="1">
            <a:off x="5694861" y="2936781"/>
            <a:ext cx="664758" cy="2036358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718017" y="3230512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</a:t>
            </a:r>
            <a:r>
              <a:rPr lang="en-US" sz="2400" baseline="-25000" dirty="0"/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911941" y="4004612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m</a:t>
            </a:r>
            <a:r>
              <a:rPr lang="en-US" sz="2400" baseline="-25000"/>
              <a:t>2</a:t>
            </a:r>
            <a:endParaRPr lang="en-US" sz="2400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5867400" y="4114800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</a:t>
            </a:r>
            <a:r>
              <a:rPr lang="en-US" sz="2400" baseline="-25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37820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666" y="1390914"/>
            <a:ext cx="4316227" cy="21904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Replicated State Machine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11" descr="serv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68895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serv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493" y="4648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serv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648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819400" y="2754666"/>
            <a:ext cx="1535998" cy="461665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Replica 1</a:t>
            </a:r>
            <a:endParaRPr lang="en-US" sz="2400" b="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62623" y="2717453"/>
            <a:ext cx="1535998" cy="461665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Replica 3</a:t>
            </a:r>
            <a:endParaRPr lang="en-US" sz="2400" b="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31672" y="1923513"/>
            <a:ext cx="1535998" cy="461665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Replica 2</a:t>
            </a:r>
            <a:endParaRPr lang="en-US" sz="2400" b="0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>
            <a:stCxn id="8" idx="0"/>
          </p:cNvCxnSpPr>
          <p:nvPr/>
        </p:nvCxnSpPr>
        <p:spPr bwMode="auto">
          <a:xfrm flipH="1" flipV="1">
            <a:off x="3429000" y="3585819"/>
            <a:ext cx="152400" cy="110313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4123412" y="5562592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Clients</a:t>
            </a:r>
            <a:endParaRPr lang="en-US" sz="2400" dirty="0"/>
          </a:p>
        </p:txBody>
      </p:sp>
      <p:cxnSp>
        <p:nvCxnSpPr>
          <p:cNvPr id="20" name="Straight Arrow Connector 19"/>
          <p:cNvCxnSpPr>
            <a:stCxn id="10" idx="0"/>
          </p:cNvCxnSpPr>
          <p:nvPr/>
        </p:nvCxnSpPr>
        <p:spPr bwMode="auto">
          <a:xfrm flipH="1" flipV="1">
            <a:off x="4862623" y="3581400"/>
            <a:ext cx="14177" cy="1066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3" name="Straight Arrow Connector 22"/>
          <p:cNvCxnSpPr>
            <a:stCxn id="9" idx="0"/>
          </p:cNvCxnSpPr>
          <p:nvPr/>
        </p:nvCxnSpPr>
        <p:spPr bwMode="auto">
          <a:xfrm flipH="1" flipV="1">
            <a:off x="5943600" y="3629076"/>
            <a:ext cx="248093" cy="10191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6" name="Straight Arrow Connector 25"/>
          <p:cNvCxnSpPr>
            <a:endCxn id="13" idx="1"/>
          </p:cNvCxnSpPr>
          <p:nvPr/>
        </p:nvCxnSpPr>
        <p:spPr bwMode="auto">
          <a:xfrm flipV="1">
            <a:off x="3275511" y="2154346"/>
            <a:ext cx="556161" cy="56243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6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cxnSp>
        <p:nvCxnSpPr>
          <p:cNvPr id="29" name="Straight Arrow Connector 28"/>
          <p:cNvCxnSpPr>
            <a:endCxn id="13" idx="3"/>
          </p:cNvCxnSpPr>
          <p:nvPr/>
        </p:nvCxnSpPr>
        <p:spPr bwMode="auto">
          <a:xfrm flipH="1" flipV="1">
            <a:off x="5367670" y="2154346"/>
            <a:ext cx="507225" cy="56033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6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cxnSp>
        <p:nvCxnSpPr>
          <p:cNvPr id="32" name="Straight Arrow Connector 31"/>
          <p:cNvCxnSpPr>
            <a:stCxn id="12" idx="1"/>
            <a:endCxn id="11" idx="3"/>
          </p:cNvCxnSpPr>
          <p:nvPr/>
        </p:nvCxnSpPr>
        <p:spPr bwMode="auto">
          <a:xfrm flipH="1">
            <a:off x="4355398" y="2948286"/>
            <a:ext cx="507225" cy="3721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6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463957" y="3429000"/>
            <a:ext cx="220445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b="0" dirty="0">
                <a:solidFill>
                  <a:srgbClr val="FF0000"/>
                </a:solidFill>
              </a:rPr>
              <a:t>Are we done</a:t>
            </a:r>
          </a:p>
          <a:p>
            <a:pPr algn="just"/>
            <a:r>
              <a:rPr lang="en-US" sz="2800" b="0" dirty="0">
                <a:solidFill>
                  <a:srgbClr val="FF0000"/>
                </a:solidFill>
              </a:rPr>
              <a:t>now that we</a:t>
            </a:r>
          </a:p>
          <a:p>
            <a:pPr algn="just"/>
            <a:r>
              <a:rPr lang="en-US" sz="2800" b="0" dirty="0">
                <a:solidFill>
                  <a:srgbClr val="FF0000"/>
                </a:solidFill>
              </a:rPr>
              <a:t>have logical</a:t>
            </a:r>
          </a:p>
          <a:p>
            <a:pPr algn="just"/>
            <a:r>
              <a:rPr lang="en-US" sz="2800" b="0" dirty="0">
                <a:solidFill>
                  <a:srgbClr val="FF0000"/>
                </a:solidFill>
              </a:rPr>
              <a:t>clocks?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68230" y="3644443"/>
            <a:ext cx="1564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b="0">
                <a:solidFill>
                  <a:srgbClr val="FF0000"/>
                </a:solidFill>
              </a:rPr>
              <a:t>Failures!</a:t>
            </a:r>
            <a:endParaRPr lang="en-US" sz="28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302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snapshot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838200" y="2586981"/>
            <a:ext cx="7162800" cy="581459"/>
            <a:chOff x="838200" y="2586981"/>
            <a:chExt cx="7162800" cy="581459"/>
          </a:xfrm>
        </p:grpSpPr>
        <p:cxnSp>
          <p:nvCxnSpPr>
            <p:cNvPr id="7" name="Straight Connector 6"/>
            <p:cNvCxnSpPr>
              <a:stCxn id="8" idx="3"/>
            </p:cNvCxnSpPr>
            <p:nvPr/>
          </p:nvCxnSpPr>
          <p:spPr>
            <a:xfrm flipV="1">
              <a:off x="1419659" y="2877710"/>
              <a:ext cx="6581341" cy="1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" name="Process 7"/>
            <p:cNvSpPr/>
            <p:nvPr/>
          </p:nvSpPr>
          <p:spPr>
            <a:xfrm>
              <a:off x="838200" y="2586981"/>
              <a:ext cx="581459" cy="581459"/>
            </a:xfrm>
            <a:prstGeom prst="flowChartProcess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P1</a:t>
              </a:r>
            </a:p>
          </p:txBody>
        </p:sp>
      </p:grpSp>
      <p:sp>
        <p:nvSpPr>
          <p:cNvPr id="9" name="Oval 8"/>
          <p:cNvSpPr/>
          <p:nvPr/>
        </p:nvSpPr>
        <p:spPr>
          <a:xfrm>
            <a:off x="2819400" y="2808950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888160" y="2937749"/>
            <a:ext cx="603393" cy="969962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838200" y="3685741"/>
            <a:ext cx="7162800" cy="581459"/>
            <a:chOff x="838200" y="2586981"/>
            <a:chExt cx="7162800" cy="581459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1419659" y="2877710"/>
              <a:ext cx="6581341" cy="1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Process 15"/>
            <p:cNvSpPr/>
            <p:nvPr/>
          </p:nvSpPr>
          <p:spPr>
            <a:xfrm>
              <a:off x="838200" y="2586981"/>
              <a:ext cx="581459" cy="581459"/>
            </a:xfrm>
            <a:prstGeom prst="flowChartProcess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P2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38200" y="4752541"/>
            <a:ext cx="7162800" cy="581459"/>
            <a:chOff x="838200" y="2586981"/>
            <a:chExt cx="7162800" cy="581459"/>
          </a:xfrm>
        </p:grpSpPr>
        <p:cxnSp>
          <p:nvCxnSpPr>
            <p:cNvPr id="18" name="Straight Connector 17"/>
            <p:cNvCxnSpPr/>
            <p:nvPr/>
          </p:nvCxnSpPr>
          <p:spPr>
            <a:xfrm flipV="1">
              <a:off x="1419659" y="2877710"/>
              <a:ext cx="6581341" cy="1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Process 18"/>
            <p:cNvSpPr/>
            <p:nvPr/>
          </p:nvSpPr>
          <p:spPr>
            <a:xfrm>
              <a:off x="838200" y="2586981"/>
              <a:ext cx="581459" cy="581459"/>
            </a:xfrm>
            <a:prstGeom prst="flowChartProcess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P3</a:t>
              </a:r>
            </a:p>
          </p:txBody>
        </p:sp>
      </p:grpSp>
      <p:sp>
        <p:nvSpPr>
          <p:cNvPr id="21" name="Oval 20"/>
          <p:cNvSpPr/>
          <p:nvPr/>
        </p:nvSpPr>
        <p:spPr>
          <a:xfrm>
            <a:off x="3429000" y="3886200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205880" y="3886200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891680" y="4967880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577480" y="4953000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339480" y="2819400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332856" y="4051861"/>
            <a:ext cx="603393" cy="969962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4" idx="7"/>
            <a:endCxn id="25" idx="3"/>
          </p:cNvCxnSpPr>
          <p:nvPr/>
        </p:nvCxnSpPr>
        <p:spPr>
          <a:xfrm flipV="1">
            <a:off x="5694861" y="2936781"/>
            <a:ext cx="664758" cy="2036358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080124" y="2962236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</a:t>
            </a:r>
            <a:r>
              <a:rPr lang="en-US" sz="2400" baseline="-25000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536195" y="4052490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m</a:t>
            </a:r>
            <a:r>
              <a:rPr lang="en-US" sz="2400" baseline="-25000"/>
              <a:t>2</a:t>
            </a:r>
            <a:endParaRPr lang="en-US" sz="2400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5867400" y="4114800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</a:t>
            </a:r>
            <a:r>
              <a:rPr lang="en-US" sz="2400" baseline="-25000" dirty="0"/>
              <a:t>3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134" y="2400734"/>
            <a:ext cx="799666" cy="79966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2236" y="3507878"/>
            <a:ext cx="799666" cy="79966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991" y="4561508"/>
            <a:ext cx="799666" cy="799666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 bwMode="auto">
          <a:xfrm>
            <a:off x="1797269" y="2301766"/>
            <a:ext cx="3736428" cy="3499944"/>
          </a:xfrm>
          <a:custGeom>
            <a:avLst/>
            <a:gdLst>
              <a:gd name="connsiteX0" fmla="*/ 0 w 3736428"/>
              <a:gd name="connsiteY0" fmla="*/ 0 h 3499944"/>
              <a:gd name="connsiteX1" fmla="*/ 472965 w 3736428"/>
              <a:gd name="connsiteY1" fmla="*/ 599089 h 3499944"/>
              <a:gd name="connsiteX2" fmla="*/ 882869 w 3736428"/>
              <a:gd name="connsiteY2" fmla="*/ 1182413 h 3499944"/>
              <a:gd name="connsiteX3" fmla="*/ 2033752 w 3736428"/>
              <a:gd name="connsiteY3" fmla="*/ 1213944 h 3499944"/>
              <a:gd name="connsiteX4" fmla="*/ 2049517 w 3736428"/>
              <a:gd name="connsiteY4" fmla="*/ 1702675 h 3499944"/>
              <a:gd name="connsiteX5" fmla="*/ 2144110 w 3736428"/>
              <a:gd name="connsiteY5" fmla="*/ 2317531 h 3499944"/>
              <a:gd name="connsiteX6" fmla="*/ 3452648 w 3736428"/>
              <a:gd name="connsiteY6" fmla="*/ 2333296 h 3499944"/>
              <a:gd name="connsiteX7" fmla="*/ 3452648 w 3736428"/>
              <a:gd name="connsiteY7" fmla="*/ 2774731 h 3499944"/>
              <a:gd name="connsiteX8" fmla="*/ 3736428 w 3736428"/>
              <a:gd name="connsiteY8" fmla="*/ 3499944 h 3499944"/>
              <a:gd name="connsiteX0" fmla="*/ 0 w 3736428"/>
              <a:gd name="connsiteY0" fmla="*/ 0 h 3499944"/>
              <a:gd name="connsiteX1" fmla="*/ 472965 w 3736428"/>
              <a:gd name="connsiteY1" fmla="*/ 599089 h 3499944"/>
              <a:gd name="connsiteX2" fmla="*/ 882869 w 3736428"/>
              <a:gd name="connsiteY2" fmla="*/ 1182413 h 3499944"/>
              <a:gd name="connsiteX3" fmla="*/ 2033752 w 3736428"/>
              <a:gd name="connsiteY3" fmla="*/ 1213944 h 3499944"/>
              <a:gd name="connsiteX4" fmla="*/ 2049517 w 3736428"/>
              <a:gd name="connsiteY4" fmla="*/ 1702675 h 3499944"/>
              <a:gd name="connsiteX5" fmla="*/ 2144110 w 3736428"/>
              <a:gd name="connsiteY5" fmla="*/ 2317531 h 3499944"/>
              <a:gd name="connsiteX6" fmla="*/ 3294993 w 3736428"/>
              <a:gd name="connsiteY6" fmla="*/ 2333296 h 3499944"/>
              <a:gd name="connsiteX7" fmla="*/ 3452648 w 3736428"/>
              <a:gd name="connsiteY7" fmla="*/ 2774731 h 3499944"/>
              <a:gd name="connsiteX8" fmla="*/ 3736428 w 3736428"/>
              <a:gd name="connsiteY8" fmla="*/ 3499944 h 3499944"/>
              <a:gd name="connsiteX0" fmla="*/ 0 w 3736428"/>
              <a:gd name="connsiteY0" fmla="*/ 0 h 3499944"/>
              <a:gd name="connsiteX1" fmla="*/ 472965 w 3736428"/>
              <a:gd name="connsiteY1" fmla="*/ 599089 h 3499944"/>
              <a:gd name="connsiteX2" fmla="*/ 882869 w 3736428"/>
              <a:gd name="connsiteY2" fmla="*/ 1182413 h 3499944"/>
              <a:gd name="connsiteX3" fmla="*/ 1828800 w 3736428"/>
              <a:gd name="connsiteY3" fmla="*/ 1229710 h 3499944"/>
              <a:gd name="connsiteX4" fmla="*/ 2049517 w 3736428"/>
              <a:gd name="connsiteY4" fmla="*/ 1702675 h 3499944"/>
              <a:gd name="connsiteX5" fmla="*/ 2144110 w 3736428"/>
              <a:gd name="connsiteY5" fmla="*/ 2317531 h 3499944"/>
              <a:gd name="connsiteX6" fmla="*/ 3294993 w 3736428"/>
              <a:gd name="connsiteY6" fmla="*/ 2333296 h 3499944"/>
              <a:gd name="connsiteX7" fmla="*/ 3452648 w 3736428"/>
              <a:gd name="connsiteY7" fmla="*/ 2774731 h 3499944"/>
              <a:gd name="connsiteX8" fmla="*/ 3736428 w 3736428"/>
              <a:gd name="connsiteY8" fmla="*/ 3499944 h 349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36428" h="3499944">
                <a:moveTo>
                  <a:pt x="0" y="0"/>
                </a:moveTo>
                <a:cubicBezTo>
                  <a:pt x="162910" y="201010"/>
                  <a:pt x="325820" y="402020"/>
                  <a:pt x="472965" y="599089"/>
                </a:cubicBezTo>
                <a:cubicBezTo>
                  <a:pt x="620110" y="796158"/>
                  <a:pt x="656897" y="1077310"/>
                  <a:pt x="882869" y="1182413"/>
                </a:cubicBezTo>
                <a:cubicBezTo>
                  <a:pt x="1108841" y="1287516"/>
                  <a:pt x="1634359" y="1143000"/>
                  <a:pt x="1828800" y="1229710"/>
                </a:cubicBezTo>
                <a:cubicBezTo>
                  <a:pt x="2023241" y="1316420"/>
                  <a:pt x="1996965" y="1521372"/>
                  <a:pt x="2049517" y="1702675"/>
                </a:cubicBezTo>
                <a:cubicBezTo>
                  <a:pt x="2102069" y="1883978"/>
                  <a:pt x="1936531" y="2212428"/>
                  <a:pt x="2144110" y="2317531"/>
                </a:cubicBezTo>
                <a:cubicBezTo>
                  <a:pt x="2351689" y="2422634"/>
                  <a:pt x="3076903" y="2257096"/>
                  <a:pt x="3294993" y="2333296"/>
                </a:cubicBezTo>
                <a:cubicBezTo>
                  <a:pt x="3513083" y="2409496"/>
                  <a:pt x="3379075" y="2580290"/>
                  <a:pt x="3452648" y="2774731"/>
                </a:cubicBezTo>
                <a:cubicBezTo>
                  <a:pt x="3526221" y="2969172"/>
                  <a:pt x="3736428" y="3499944"/>
                  <a:pt x="3736428" y="3499944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2006658" y="4178719"/>
            <a:ext cx="1422342" cy="1372226"/>
          </a:xfrm>
          <a:prstGeom prst="straightConnector1">
            <a:avLst/>
          </a:prstGeom>
          <a:ln w="38100">
            <a:prstDash val="sysDot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2159058" y="5228849"/>
            <a:ext cx="2636504" cy="474496"/>
          </a:xfrm>
          <a:prstGeom prst="straightConnector1">
            <a:avLst/>
          </a:prstGeom>
          <a:ln w="38100">
            <a:prstDash val="sysDot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066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snapshot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838200" y="2586981"/>
            <a:ext cx="7162800" cy="581459"/>
            <a:chOff x="838200" y="2586981"/>
            <a:chExt cx="7162800" cy="581459"/>
          </a:xfrm>
        </p:grpSpPr>
        <p:cxnSp>
          <p:nvCxnSpPr>
            <p:cNvPr id="7" name="Straight Connector 6"/>
            <p:cNvCxnSpPr>
              <a:stCxn id="8" idx="3"/>
            </p:cNvCxnSpPr>
            <p:nvPr/>
          </p:nvCxnSpPr>
          <p:spPr>
            <a:xfrm flipV="1">
              <a:off x="1419659" y="2877710"/>
              <a:ext cx="6581341" cy="1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" name="Process 7"/>
            <p:cNvSpPr/>
            <p:nvPr/>
          </p:nvSpPr>
          <p:spPr>
            <a:xfrm>
              <a:off x="838200" y="2586981"/>
              <a:ext cx="581459" cy="581459"/>
            </a:xfrm>
            <a:prstGeom prst="flowChartProcess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P1</a:t>
              </a:r>
            </a:p>
          </p:txBody>
        </p:sp>
      </p:grpSp>
      <p:sp>
        <p:nvSpPr>
          <p:cNvPr id="9" name="Oval 8"/>
          <p:cNvSpPr/>
          <p:nvPr/>
        </p:nvSpPr>
        <p:spPr>
          <a:xfrm>
            <a:off x="2819400" y="2808950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888160" y="2937749"/>
            <a:ext cx="603393" cy="969962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838200" y="3685741"/>
            <a:ext cx="7162800" cy="581459"/>
            <a:chOff x="838200" y="2586981"/>
            <a:chExt cx="7162800" cy="581459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1419659" y="2877710"/>
              <a:ext cx="6581341" cy="1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Process 15"/>
            <p:cNvSpPr/>
            <p:nvPr/>
          </p:nvSpPr>
          <p:spPr>
            <a:xfrm>
              <a:off x="838200" y="2586981"/>
              <a:ext cx="581459" cy="581459"/>
            </a:xfrm>
            <a:prstGeom prst="flowChartProcess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P2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38200" y="4752541"/>
            <a:ext cx="7162800" cy="581459"/>
            <a:chOff x="838200" y="2586981"/>
            <a:chExt cx="7162800" cy="581459"/>
          </a:xfrm>
        </p:grpSpPr>
        <p:cxnSp>
          <p:nvCxnSpPr>
            <p:cNvPr id="18" name="Straight Connector 17"/>
            <p:cNvCxnSpPr/>
            <p:nvPr/>
          </p:nvCxnSpPr>
          <p:spPr>
            <a:xfrm flipV="1">
              <a:off x="1419659" y="2877710"/>
              <a:ext cx="6581341" cy="1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Process 18"/>
            <p:cNvSpPr/>
            <p:nvPr/>
          </p:nvSpPr>
          <p:spPr>
            <a:xfrm>
              <a:off x="838200" y="2586981"/>
              <a:ext cx="581459" cy="581459"/>
            </a:xfrm>
            <a:prstGeom prst="flowChartProcess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P3</a:t>
              </a:r>
            </a:p>
          </p:txBody>
        </p:sp>
      </p:grpSp>
      <p:sp>
        <p:nvSpPr>
          <p:cNvPr id="21" name="Oval 20"/>
          <p:cNvSpPr/>
          <p:nvPr/>
        </p:nvSpPr>
        <p:spPr>
          <a:xfrm>
            <a:off x="3429000" y="3886200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205880" y="3886200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891680" y="4967880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577480" y="4953000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339480" y="2819400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332856" y="4051861"/>
            <a:ext cx="603393" cy="969962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4" idx="7"/>
            <a:endCxn id="25" idx="3"/>
          </p:cNvCxnSpPr>
          <p:nvPr/>
        </p:nvCxnSpPr>
        <p:spPr>
          <a:xfrm flipV="1">
            <a:off x="5694861" y="2936781"/>
            <a:ext cx="664758" cy="2036358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087266" y="2929266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</a:t>
            </a:r>
            <a:r>
              <a:rPr lang="en-US" sz="2400" baseline="-25000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559887" y="4051861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m</a:t>
            </a:r>
            <a:r>
              <a:rPr lang="en-US" sz="2400" baseline="-25000"/>
              <a:t>2</a:t>
            </a:r>
            <a:endParaRPr lang="en-US" sz="2400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5867400" y="4114800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</a:t>
            </a:r>
            <a:r>
              <a:rPr lang="en-US" sz="2400" baseline="-25000" dirty="0"/>
              <a:t>3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254" y="3534191"/>
            <a:ext cx="799666" cy="79966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266" y="4616327"/>
            <a:ext cx="799666" cy="79966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2430846"/>
            <a:ext cx="799666" cy="799666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 bwMode="auto">
          <a:xfrm>
            <a:off x="2654895" y="2286000"/>
            <a:ext cx="4186795" cy="3436883"/>
          </a:xfrm>
          <a:custGeom>
            <a:avLst/>
            <a:gdLst>
              <a:gd name="connsiteX0" fmla="*/ 4301541 w 4497012"/>
              <a:gd name="connsiteY0" fmla="*/ 0 h 3436883"/>
              <a:gd name="connsiteX1" fmla="*/ 4270010 w 4497012"/>
              <a:gd name="connsiteY1" fmla="*/ 599090 h 3436883"/>
              <a:gd name="connsiteX2" fmla="*/ 4191182 w 4497012"/>
              <a:gd name="connsiteY2" fmla="*/ 1040524 h 3436883"/>
              <a:gd name="connsiteX3" fmla="*/ 375927 w 4497012"/>
              <a:gd name="connsiteY3" fmla="*/ 1198179 h 3436883"/>
              <a:gd name="connsiteX4" fmla="*/ 155210 w 4497012"/>
              <a:gd name="connsiteY4" fmla="*/ 1671145 h 3436883"/>
              <a:gd name="connsiteX5" fmla="*/ 502051 w 4497012"/>
              <a:gd name="connsiteY5" fmla="*/ 2333297 h 3436883"/>
              <a:gd name="connsiteX6" fmla="*/ 1416451 w 4497012"/>
              <a:gd name="connsiteY6" fmla="*/ 2349062 h 3436883"/>
              <a:gd name="connsiteX7" fmla="*/ 1432217 w 4497012"/>
              <a:gd name="connsiteY7" fmla="*/ 2774731 h 3436883"/>
              <a:gd name="connsiteX8" fmla="*/ 1432217 w 4497012"/>
              <a:gd name="connsiteY8" fmla="*/ 3436883 h 3436883"/>
              <a:gd name="connsiteX0" fmla="*/ 4273299 w 4288520"/>
              <a:gd name="connsiteY0" fmla="*/ 0 h 3436883"/>
              <a:gd name="connsiteX1" fmla="*/ 4241768 w 4288520"/>
              <a:gd name="connsiteY1" fmla="*/ 599090 h 3436883"/>
              <a:gd name="connsiteX2" fmla="*/ 3753036 w 4288520"/>
              <a:gd name="connsiteY2" fmla="*/ 1182414 h 3436883"/>
              <a:gd name="connsiteX3" fmla="*/ 347685 w 4288520"/>
              <a:gd name="connsiteY3" fmla="*/ 1198179 h 3436883"/>
              <a:gd name="connsiteX4" fmla="*/ 126968 w 4288520"/>
              <a:gd name="connsiteY4" fmla="*/ 1671145 h 3436883"/>
              <a:gd name="connsiteX5" fmla="*/ 473809 w 4288520"/>
              <a:gd name="connsiteY5" fmla="*/ 2333297 h 3436883"/>
              <a:gd name="connsiteX6" fmla="*/ 1388209 w 4288520"/>
              <a:gd name="connsiteY6" fmla="*/ 2349062 h 3436883"/>
              <a:gd name="connsiteX7" fmla="*/ 1403975 w 4288520"/>
              <a:gd name="connsiteY7" fmla="*/ 2774731 h 3436883"/>
              <a:gd name="connsiteX8" fmla="*/ 1403975 w 4288520"/>
              <a:gd name="connsiteY8" fmla="*/ 3436883 h 3436883"/>
              <a:gd name="connsiteX0" fmla="*/ 4171574 w 4186795"/>
              <a:gd name="connsiteY0" fmla="*/ 0 h 3436883"/>
              <a:gd name="connsiteX1" fmla="*/ 4140043 w 4186795"/>
              <a:gd name="connsiteY1" fmla="*/ 599090 h 3436883"/>
              <a:gd name="connsiteX2" fmla="*/ 3651311 w 4186795"/>
              <a:gd name="connsiteY2" fmla="*/ 1182414 h 3436883"/>
              <a:gd name="connsiteX3" fmla="*/ 435146 w 4186795"/>
              <a:gd name="connsiteY3" fmla="*/ 1166648 h 3436883"/>
              <a:gd name="connsiteX4" fmla="*/ 25243 w 4186795"/>
              <a:gd name="connsiteY4" fmla="*/ 1671145 h 3436883"/>
              <a:gd name="connsiteX5" fmla="*/ 372084 w 4186795"/>
              <a:gd name="connsiteY5" fmla="*/ 2333297 h 3436883"/>
              <a:gd name="connsiteX6" fmla="*/ 1286484 w 4186795"/>
              <a:gd name="connsiteY6" fmla="*/ 2349062 h 3436883"/>
              <a:gd name="connsiteX7" fmla="*/ 1302250 w 4186795"/>
              <a:gd name="connsiteY7" fmla="*/ 2774731 h 3436883"/>
              <a:gd name="connsiteX8" fmla="*/ 1302250 w 4186795"/>
              <a:gd name="connsiteY8" fmla="*/ 3436883 h 3436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6795" h="3436883">
                <a:moveTo>
                  <a:pt x="4171574" y="0"/>
                </a:moveTo>
                <a:cubicBezTo>
                  <a:pt x="4165005" y="212834"/>
                  <a:pt x="4226754" y="402021"/>
                  <a:pt x="4140043" y="599090"/>
                </a:cubicBezTo>
                <a:cubicBezTo>
                  <a:pt x="4053332" y="796159"/>
                  <a:pt x="4268794" y="1087821"/>
                  <a:pt x="3651311" y="1182414"/>
                </a:cubicBezTo>
                <a:cubicBezTo>
                  <a:pt x="3033828" y="1277007"/>
                  <a:pt x="1039491" y="1085193"/>
                  <a:pt x="435146" y="1166648"/>
                </a:cubicBezTo>
                <a:cubicBezTo>
                  <a:pt x="-169199" y="1248103"/>
                  <a:pt x="35753" y="1476704"/>
                  <a:pt x="25243" y="1671145"/>
                </a:cubicBezTo>
                <a:cubicBezTo>
                  <a:pt x="14733" y="1865587"/>
                  <a:pt x="161877" y="2220311"/>
                  <a:pt x="372084" y="2333297"/>
                </a:cubicBezTo>
                <a:cubicBezTo>
                  <a:pt x="582291" y="2446283"/>
                  <a:pt x="1131456" y="2275490"/>
                  <a:pt x="1286484" y="2349062"/>
                </a:cubicBezTo>
                <a:cubicBezTo>
                  <a:pt x="1441512" y="2422634"/>
                  <a:pt x="1299622" y="2593428"/>
                  <a:pt x="1302250" y="2774731"/>
                </a:cubicBezTo>
                <a:cubicBezTo>
                  <a:pt x="1304878" y="2956034"/>
                  <a:pt x="1303564" y="3196458"/>
                  <a:pt x="1302250" y="3436883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4501254" y="1933877"/>
            <a:ext cx="1747146" cy="812944"/>
          </a:xfrm>
          <a:prstGeom prst="straightConnector1">
            <a:avLst/>
          </a:prstGeom>
          <a:ln w="38100">
            <a:prstDash val="sysDot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0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snapshot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Captured state must satisfy “happens before”</a:t>
            </a:r>
          </a:p>
          <a:p>
            <a:endParaRPr lang="en-US" dirty="0"/>
          </a:p>
          <a:p>
            <a:r>
              <a:rPr lang="en-US" dirty="0"/>
              <a:t>If event </a:t>
            </a:r>
            <a:r>
              <a:rPr lang="en-US" b="1" dirty="0"/>
              <a:t>b</a:t>
            </a:r>
            <a:r>
              <a:rPr lang="en-US" dirty="0"/>
              <a:t> in snapshot and </a:t>
            </a:r>
            <a:r>
              <a:rPr lang="en-US" b="1" dirty="0"/>
              <a:t>a </a:t>
            </a:r>
            <a:r>
              <a:rPr lang="en-US" b="1" dirty="0">
                <a:sym typeface="Wingdings"/>
              </a:rPr>
              <a:t> b</a:t>
            </a:r>
            <a:r>
              <a:rPr lang="en-US" dirty="0">
                <a:sym typeface="Wingdings"/>
              </a:rPr>
              <a:t>, then event </a:t>
            </a:r>
            <a:r>
              <a:rPr lang="en-US" b="1" dirty="0">
                <a:sym typeface="Wingdings"/>
              </a:rPr>
              <a:t>a</a:t>
            </a:r>
            <a:r>
              <a:rPr lang="en-US" dirty="0">
                <a:sym typeface="Wingdings"/>
              </a:rPr>
              <a:t> must be in snapshot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6704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desired snapshot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838200" y="2586981"/>
            <a:ext cx="7162800" cy="581459"/>
            <a:chOff x="838200" y="2586981"/>
            <a:chExt cx="7162800" cy="581459"/>
          </a:xfrm>
        </p:grpSpPr>
        <p:cxnSp>
          <p:nvCxnSpPr>
            <p:cNvPr id="7" name="Straight Connector 6"/>
            <p:cNvCxnSpPr>
              <a:stCxn id="8" idx="3"/>
            </p:cNvCxnSpPr>
            <p:nvPr/>
          </p:nvCxnSpPr>
          <p:spPr>
            <a:xfrm flipV="1">
              <a:off x="1419659" y="2877710"/>
              <a:ext cx="6581341" cy="1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" name="Process 7"/>
            <p:cNvSpPr/>
            <p:nvPr/>
          </p:nvSpPr>
          <p:spPr>
            <a:xfrm>
              <a:off x="838200" y="2586981"/>
              <a:ext cx="581459" cy="581459"/>
            </a:xfrm>
            <a:prstGeom prst="flowChartProcess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P1</a:t>
              </a:r>
            </a:p>
          </p:txBody>
        </p:sp>
      </p:grpSp>
      <p:sp>
        <p:nvSpPr>
          <p:cNvPr id="9" name="Oval 8"/>
          <p:cNvSpPr/>
          <p:nvPr/>
        </p:nvSpPr>
        <p:spPr>
          <a:xfrm>
            <a:off x="2819400" y="2808950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888160" y="2937749"/>
            <a:ext cx="603393" cy="969962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838200" y="3685741"/>
            <a:ext cx="7162800" cy="581459"/>
            <a:chOff x="838200" y="2586981"/>
            <a:chExt cx="7162800" cy="581459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1419659" y="2877710"/>
              <a:ext cx="6581341" cy="1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Process 15"/>
            <p:cNvSpPr/>
            <p:nvPr/>
          </p:nvSpPr>
          <p:spPr>
            <a:xfrm>
              <a:off x="838200" y="2586981"/>
              <a:ext cx="581459" cy="581459"/>
            </a:xfrm>
            <a:prstGeom prst="flowChartProcess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P2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38200" y="4752541"/>
            <a:ext cx="7162800" cy="581459"/>
            <a:chOff x="838200" y="2586981"/>
            <a:chExt cx="7162800" cy="581459"/>
          </a:xfrm>
        </p:grpSpPr>
        <p:cxnSp>
          <p:nvCxnSpPr>
            <p:cNvPr id="18" name="Straight Connector 17"/>
            <p:cNvCxnSpPr/>
            <p:nvPr/>
          </p:nvCxnSpPr>
          <p:spPr>
            <a:xfrm flipV="1">
              <a:off x="1419659" y="2877710"/>
              <a:ext cx="6581341" cy="1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Process 18"/>
            <p:cNvSpPr/>
            <p:nvPr/>
          </p:nvSpPr>
          <p:spPr>
            <a:xfrm>
              <a:off x="838200" y="2586981"/>
              <a:ext cx="581459" cy="581459"/>
            </a:xfrm>
            <a:prstGeom prst="flowChartProcess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P3</a:t>
              </a:r>
            </a:p>
          </p:txBody>
        </p:sp>
      </p:grpSp>
      <p:sp>
        <p:nvSpPr>
          <p:cNvPr id="21" name="Oval 20"/>
          <p:cNvSpPr/>
          <p:nvPr/>
        </p:nvSpPr>
        <p:spPr>
          <a:xfrm>
            <a:off x="3429000" y="3886200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205880" y="3886200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891680" y="4967880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577480" y="4953000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339480" y="2819400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332856" y="4051861"/>
            <a:ext cx="603393" cy="969962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4" idx="7"/>
            <a:endCxn id="25" idx="3"/>
          </p:cNvCxnSpPr>
          <p:nvPr/>
        </p:nvCxnSpPr>
        <p:spPr>
          <a:xfrm flipV="1">
            <a:off x="5694861" y="2936781"/>
            <a:ext cx="664758" cy="2036358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5029200" y="5215809"/>
            <a:ext cx="1701771" cy="644211"/>
          </a:xfrm>
          <a:prstGeom prst="straightConnector1">
            <a:avLst/>
          </a:prstGeom>
          <a:ln w="38100">
            <a:prstDash val="sysDot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718017" y="3230512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</a:t>
            </a:r>
            <a:r>
              <a:rPr lang="en-US" sz="2400" baseline="-25000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911941" y="4004612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m</a:t>
            </a:r>
            <a:r>
              <a:rPr lang="en-US" sz="2400" baseline="-25000"/>
              <a:t>2</a:t>
            </a:r>
            <a:endParaRPr lang="en-US" sz="2400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5867400" y="4114800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</a:t>
            </a:r>
            <a:r>
              <a:rPr lang="en-US" sz="2400" baseline="-25000" dirty="0"/>
              <a:t>3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976" y="2416581"/>
            <a:ext cx="799666" cy="79966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718" y="3563621"/>
            <a:ext cx="799666" cy="79966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1412" y="4693673"/>
            <a:ext cx="799666" cy="799666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 bwMode="auto">
          <a:xfrm>
            <a:off x="3547241" y="2254469"/>
            <a:ext cx="1507675" cy="3547241"/>
          </a:xfrm>
          <a:custGeom>
            <a:avLst/>
            <a:gdLst>
              <a:gd name="connsiteX0" fmla="*/ 0 w 1507675"/>
              <a:gd name="connsiteY0" fmla="*/ 0 h 3547241"/>
              <a:gd name="connsiteX1" fmla="*/ 78828 w 1507675"/>
              <a:gd name="connsiteY1" fmla="*/ 646386 h 3547241"/>
              <a:gd name="connsiteX2" fmla="*/ 299545 w 1507675"/>
              <a:gd name="connsiteY2" fmla="*/ 1261241 h 3547241"/>
              <a:gd name="connsiteX3" fmla="*/ 1245476 w 1507675"/>
              <a:gd name="connsiteY3" fmla="*/ 1261241 h 3547241"/>
              <a:gd name="connsiteX4" fmla="*/ 1497725 w 1507675"/>
              <a:gd name="connsiteY4" fmla="*/ 1718441 h 3547241"/>
              <a:gd name="connsiteX5" fmla="*/ 1371600 w 1507675"/>
              <a:gd name="connsiteY5" fmla="*/ 2333297 h 3547241"/>
              <a:gd name="connsiteX6" fmla="*/ 614856 w 1507675"/>
              <a:gd name="connsiteY6" fmla="*/ 2380593 h 3547241"/>
              <a:gd name="connsiteX7" fmla="*/ 409904 w 1507675"/>
              <a:gd name="connsiteY7" fmla="*/ 2790497 h 3547241"/>
              <a:gd name="connsiteX8" fmla="*/ 378373 w 1507675"/>
              <a:gd name="connsiteY8" fmla="*/ 3547241 h 3547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7675" h="3547241">
                <a:moveTo>
                  <a:pt x="0" y="0"/>
                </a:moveTo>
                <a:cubicBezTo>
                  <a:pt x="14452" y="218089"/>
                  <a:pt x="28904" y="436179"/>
                  <a:pt x="78828" y="646386"/>
                </a:cubicBezTo>
                <a:cubicBezTo>
                  <a:pt x="128752" y="856593"/>
                  <a:pt x="105104" y="1158765"/>
                  <a:pt x="299545" y="1261241"/>
                </a:cubicBezTo>
                <a:cubicBezTo>
                  <a:pt x="493986" y="1363717"/>
                  <a:pt x="1045779" y="1185041"/>
                  <a:pt x="1245476" y="1261241"/>
                </a:cubicBezTo>
                <a:cubicBezTo>
                  <a:pt x="1445173" y="1337441"/>
                  <a:pt x="1476704" y="1539765"/>
                  <a:pt x="1497725" y="1718441"/>
                </a:cubicBezTo>
                <a:cubicBezTo>
                  <a:pt x="1518746" y="1897117"/>
                  <a:pt x="1518745" y="2222938"/>
                  <a:pt x="1371600" y="2333297"/>
                </a:cubicBezTo>
                <a:cubicBezTo>
                  <a:pt x="1224455" y="2443656"/>
                  <a:pt x="775139" y="2304393"/>
                  <a:pt x="614856" y="2380593"/>
                </a:cubicBezTo>
                <a:cubicBezTo>
                  <a:pt x="454573" y="2456793"/>
                  <a:pt x="449318" y="2596056"/>
                  <a:pt x="409904" y="2790497"/>
                </a:cubicBezTo>
                <a:cubicBezTo>
                  <a:pt x="370490" y="2984938"/>
                  <a:pt x="378373" y="3547241"/>
                  <a:pt x="378373" y="3547241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37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snapshot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Goals of capturing global snapshot</a:t>
            </a:r>
          </a:p>
          <a:p>
            <a:pPr lvl="1"/>
            <a:r>
              <a:rPr lang="en-US" dirty="0"/>
              <a:t>Capture instantaneous state of every process</a:t>
            </a:r>
          </a:p>
          <a:p>
            <a:pPr lvl="1"/>
            <a:r>
              <a:rPr lang="en-US" dirty="0"/>
              <a:t>Capture relevant messages in transit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What comprises a distributed system’s state?</a:t>
            </a:r>
          </a:p>
          <a:p>
            <a:pPr lvl="1"/>
            <a:r>
              <a:rPr lang="en-US" dirty="0"/>
              <a:t>State of individual processes</a:t>
            </a:r>
          </a:p>
          <a:p>
            <a:pPr lvl="1"/>
            <a:r>
              <a:rPr lang="en-US" dirty="0"/>
              <a:t>State of every communication channel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41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Chandy-Lamport</a:t>
            </a:r>
            <a:r>
              <a:rPr lang="en-US" dirty="0"/>
              <a:t> Snapshot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N processes</a:t>
            </a:r>
            <a:r>
              <a:rPr lang="en-US" dirty="0"/>
              <a:t> in the system</a:t>
            </a:r>
          </a:p>
          <a:p>
            <a:pPr lvl="1"/>
            <a:r>
              <a:rPr lang="en-US" dirty="0"/>
              <a:t>Processes don’t fail while taking snapshot</a:t>
            </a:r>
          </a:p>
          <a:p>
            <a:pPr lvl="1"/>
            <a:r>
              <a:rPr lang="en-US" dirty="0"/>
              <a:t>Any process may initiate collection of snapshot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One unidirectional channel in either direction</a:t>
            </a:r>
            <a:r>
              <a:rPr lang="en-US" dirty="0"/>
              <a:t> between each pair of processes</a:t>
            </a:r>
          </a:p>
          <a:p>
            <a:pPr lvl="1"/>
            <a:r>
              <a:rPr lang="en-US" dirty="0"/>
              <a:t>All channels ensure FIFO delivery</a:t>
            </a:r>
          </a:p>
          <a:p>
            <a:pPr lvl="1"/>
            <a:r>
              <a:rPr lang="en-US" dirty="0"/>
              <a:t>Lossless and no duplication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234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Chandy-Lamport</a:t>
            </a:r>
            <a:r>
              <a:rPr lang="en-US" dirty="0"/>
              <a:t> Snapshot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838200" y="1909897"/>
            <a:ext cx="7162800" cy="581459"/>
            <a:chOff x="838200" y="2586981"/>
            <a:chExt cx="7162800" cy="581459"/>
          </a:xfrm>
        </p:grpSpPr>
        <p:cxnSp>
          <p:nvCxnSpPr>
            <p:cNvPr id="7" name="Straight Connector 6"/>
            <p:cNvCxnSpPr>
              <a:stCxn id="8" idx="3"/>
            </p:cNvCxnSpPr>
            <p:nvPr/>
          </p:nvCxnSpPr>
          <p:spPr>
            <a:xfrm flipV="1">
              <a:off x="1419659" y="2877710"/>
              <a:ext cx="6581341" cy="1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" name="Process 7"/>
            <p:cNvSpPr/>
            <p:nvPr/>
          </p:nvSpPr>
          <p:spPr>
            <a:xfrm>
              <a:off x="838200" y="2586981"/>
              <a:ext cx="581459" cy="581459"/>
            </a:xfrm>
            <a:prstGeom prst="flowChartProcess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P1</a:t>
              </a:r>
            </a:p>
          </p:txBody>
        </p:sp>
      </p:grpSp>
      <p:sp>
        <p:nvSpPr>
          <p:cNvPr id="9" name="Oval 8"/>
          <p:cNvSpPr/>
          <p:nvPr/>
        </p:nvSpPr>
        <p:spPr>
          <a:xfrm>
            <a:off x="2819400" y="2131866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888160" y="2260665"/>
            <a:ext cx="603393" cy="969962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838200" y="3008657"/>
            <a:ext cx="7162800" cy="581459"/>
            <a:chOff x="838200" y="2586981"/>
            <a:chExt cx="7162800" cy="581459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1419659" y="2877710"/>
              <a:ext cx="6581341" cy="1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Process 15"/>
            <p:cNvSpPr/>
            <p:nvPr/>
          </p:nvSpPr>
          <p:spPr>
            <a:xfrm>
              <a:off x="838200" y="2586981"/>
              <a:ext cx="581459" cy="581459"/>
            </a:xfrm>
            <a:prstGeom prst="flowChartProcess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P2</a:t>
              </a:r>
            </a:p>
          </p:txBody>
        </p:sp>
      </p:grpSp>
      <p:sp>
        <p:nvSpPr>
          <p:cNvPr id="21" name="Oval 20"/>
          <p:cNvSpPr/>
          <p:nvPr/>
        </p:nvSpPr>
        <p:spPr>
          <a:xfrm>
            <a:off x="3429000" y="3209116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520364" y="2106459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953000" y="323152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6" name="Straight Arrow Connector 25"/>
          <p:cNvCxnSpPr>
            <a:stCxn id="25" idx="0"/>
          </p:cNvCxnSpPr>
          <p:nvPr/>
        </p:nvCxnSpPr>
        <p:spPr>
          <a:xfrm flipV="1">
            <a:off x="5021760" y="2194892"/>
            <a:ext cx="567364" cy="1036636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667000" y="2447116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</a:t>
            </a:r>
            <a:r>
              <a:rPr lang="en-US" sz="2400" baseline="-25000" dirty="0"/>
              <a:t>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305442" y="2486920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</a:t>
            </a:r>
            <a:r>
              <a:rPr lang="en-US" sz="2400" baseline="-25000" dirty="0"/>
              <a:t>2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981" y="1752600"/>
            <a:ext cx="799666" cy="799666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7870" y="2830793"/>
            <a:ext cx="799666" cy="799666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479" y="2864848"/>
            <a:ext cx="799666" cy="799666"/>
          </a:xfrm>
          <a:prstGeom prst="rect">
            <a:avLst/>
          </a:prstGeom>
        </p:spPr>
      </p:pic>
      <p:cxnSp>
        <p:nvCxnSpPr>
          <p:cNvPr id="37" name="Straight Arrow Connector 36"/>
          <p:cNvCxnSpPr/>
          <p:nvPr/>
        </p:nvCxnSpPr>
        <p:spPr>
          <a:xfrm>
            <a:off x="2115561" y="2199724"/>
            <a:ext cx="663185" cy="1078152"/>
          </a:xfrm>
          <a:prstGeom prst="straightConnector1">
            <a:avLst/>
          </a:prstGeom>
          <a:ln w="38100">
            <a:solidFill>
              <a:srgbClr val="00B050"/>
            </a:solidFill>
            <a:prstDash val="sysDot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909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Chandy-Lamport</a:t>
            </a:r>
            <a:r>
              <a:rPr lang="en-US" dirty="0"/>
              <a:t>: Intuition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419600"/>
          </a:xfrm>
        </p:spPr>
        <p:txBody>
          <a:bodyPr/>
          <a:lstStyle/>
          <a:p>
            <a:pPr lvl="2"/>
            <a:endParaRPr lang="en-US" dirty="0"/>
          </a:p>
          <a:p>
            <a:r>
              <a:rPr lang="en-US" dirty="0"/>
              <a:t>Enable snapshot by </a:t>
            </a:r>
            <a:r>
              <a:rPr lang="en-US" dirty="0">
                <a:solidFill>
                  <a:srgbClr val="0000FF"/>
                </a:solidFill>
              </a:rPr>
              <a:t>broadcasting </a:t>
            </a:r>
            <a:r>
              <a:rPr lang="en-US" i="1" dirty="0">
                <a:solidFill>
                  <a:srgbClr val="0000FF"/>
                </a:solidFill>
              </a:rPr>
              <a:t>marker</a:t>
            </a:r>
            <a:r>
              <a:rPr lang="en-US" dirty="0">
                <a:solidFill>
                  <a:srgbClr val="0000FF"/>
                </a:solidFill>
              </a:rPr>
              <a:t> message</a:t>
            </a:r>
          </a:p>
          <a:p>
            <a:pPr lvl="1"/>
            <a:r>
              <a:rPr lang="en-US" dirty="0"/>
              <a:t>Distinct from the application’s messages</a:t>
            </a:r>
          </a:p>
          <a:p>
            <a:pPr lvl="1"/>
            <a:endParaRPr lang="en-US" dirty="0"/>
          </a:p>
          <a:p>
            <a:r>
              <a:rPr lang="en-US" dirty="0"/>
              <a:t>Marker messages serve two purposes: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dirty="0"/>
              <a:t>Enable processes to </a:t>
            </a:r>
            <a:r>
              <a:rPr lang="en-US" dirty="0">
                <a:solidFill>
                  <a:srgbClr val="0000FF"/>
                </a:solidFill>
              </a:rPr>
              <a:t>discover need for snapshot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dirty="0">
                <a:solidFill>
                  <a:srgbClr val="0000FF"/>
                </a:solidFill>
              </a:rPr>
              <a:t>Serve as a barrier on every channel</a:t>
            </a:r>
          </a:p>
          <a:p>
            <a:pPr lvl="1"/>
            <a:r>
              <a:rPr lang="en-US" dirty="0"/>
              <a:t>Record all messages received before marker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105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Chandy-Lamport</a:t>
            </a:r>
            <a:r>
              <a:rPr lang="en-US" dirty="0"/>
              <a:t> Snapshot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28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838200" y="1909897"/>
            <a:ext cx="7162800" cy="581459"/>
            <a:chOff x="838200" y="2586981"/>
            <a:chExt cx="7162800" cy="581459"/>
          </a:xfrm>
        </p:grpSpPr>
        <p:cxnSp>
          <p:nvCxnSpPr>
            <p:cNvPr id="7" name="Straight Connector 6"/>
            <p:cNvCxnSpPr>
              <a:stCxn id="8" idx="3"/>
            </p:cNvCxnSpPr>
            <p:nvPr/>
          </p:nvCxnSpPr>
          <p:spPr>
            <a:xfrm flipV="1">
              <a:off x="1419659" y="2877710"/>
              <a:ext cx="6581341" cy="1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" name="Process 7"/>
            <p:cNvSpPr/>
            <p:nvPr/>
          </p:nvSpPr>
          <p:spPr>
            <a:xfrm>
              <a:off x="838200" y="2586981"/>
              <a:ext cx="581459" cy="581459"/>
            </a:xfrm>
            <a:prstGeom prst="flowChartProcess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P1</a:t>
              </a:r>
            </a:p>
          </p:txBody>
        </p:sp>
      </p:grpSp>
      <p:sp>
        <p:nvSpPr>
          <p:cNvPr id="9" name="Oval 8"/>
          <p:cNvSpPr/>
          <p:nvPr/>
        </p:nvSpPr>
        <p:spPr>
          <a:xfrm>
            <a:off x="2819400" y="2131866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888160" y="2260665"/>
            <a:ext cx="603393" cy="969962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838200" y="3008657"/>
            <a:ext cx="7162800" cy="581459"/>
            <a:chOff x="838200" y="2586981"/>
            <a:chExt cx="7162800" cy="581459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1419659" y="2877710"/>
              <a:ext cx="6581341" cy="1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Process 15"/>
            <p:cNvSpPr/>
            <p:nvPr/>
          </p:nvSpPr>
          <p:spPr>
            <a:xfrm>
              <a:off x="838200" y="2586981"/>
              <a:ext cx="581459" cy="581459"/>
            </a:xfrm>
            <a:prstGeom prst="flowChartProcess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P2</a:t>
              </a:r>
            </a:p>
          </p:txBody>
        </p:sp>
      </p:grpSp>
      <p:sp>
        <p:nvSpPr>
          <p:cNvPr id="21" name="Oval 20"/>
          <p:cNvSpPr/>
          <p:nvPr/>
        </p:nvSpPr>
        <p:spPr>
          <a:xfrm>
            <a:off x="3429000" y="3209116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520364" y="2106459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953000" y="323152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6" name="Straight Arrow Connector 25"/>
          <p:cNvCxnSpPr>
            <a:stCxn id="25" idx="0"/>
          </p:cNvCxnSpPr>
          <p:nvPr/>
        </p:nvCxnSpPr>
        <p:spPr>
          <a:xfrm flipV="1">
            <a:off x="5021760" y="2194892"/>
            <a:ext cx="567364" cy="1036636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667000" y="2447116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</a:t>
            </a:r>
            <a:r>
              <a:rPr lang="en-US" sz="2400" baseline="-25000" dirty="0"/>
              <a:t>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305442" y="2486920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</a:t>
            </a:r>
            <a:r>
              <a:rPr lang="en-US" sz="2400" baseline="-25000" dirty="0"/>
              <a:t>2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981" y="1752600"/>
            <a:ext cx="799666" cy="799666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479" y="2864848"/>
            <a:ext cx="799666" cy="799666"/>
          </a:xfrm>
          <a:prstGeom prst="rect">
            <a:avLst/>
          </a:prstGeom>
        </p:spPr>
      </p:pic>
      <p:cxnSp>
        <p:nvCxnSpPr>
          <p:cNvPr id="37" name="Straight Arrow Connector 36"/>
          <p:cNvCxnSpPr/>
          <p:nvPr/>
        </p:nvCxnSpPr>
        <p:spPr>
          <a:xfrm>
            <a:off x="2115561" y="2199724"/>
            <a:ext cx="663185" cy="1078152"/>
          </a:xfrm>
          <a:prstGeom prst="straightConnector1">
            <a:avLst/>
          </a:prstGeom>
          <a:ln w="38100">
            <a:solidFill>
              <a:srgbClr val="00B050"/>
            </a:solidFill>
            <a:prstDash val="sysDot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838200" y="4188983"/>
            <a:ext cx="7136524" cy="581459"/>
            <a:chOff x="838200" y="2586981"/>
            <a:chExt cx="7136524" cy="581459"/>
          </a:xfrm>
        </p:grpSpPr>
        <p:cxnSp>
          <p:nvCxnSpPr>
            <p:cNvPr id="75" name="Straight Connector 74"/>
            <p:cNvCxnSpPr/>
            <p:nvPr/>
          </p:nvCxnSpPr>
          <p:spPr>
            <a:xfrm flipV="1">
              <a:off x="1393383" y="2906100"/>
              <a:ext cx="6581341" cy="1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7" name="Process 76"/>
            <p:cNvSpPr/>
            <p:nvPr/>
          </p:nvSpPr>
          <p:spPr>
            <a:xfrm>
              <a:off x="838200" y="2586981"/>
              <a:ext cx="581459" cy="581459"/>
            </a:xfrm>
            <a:prstGeom prst="flowChartProcess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P1</a:t>
              </a:r>
            </a:p>
          </p:txBody>
        </p:sp>
      </p:grpSp>
      <p:sp>
        <p:nvSpPr>
          <p:cNvPr id="78" name="Oval 77"/>
          <p:cNvSpPr/>
          <p:nvPr/>
        </p:nvSpPr>
        <p:spPr>
          <a:xfrm>
            <a:off x="2819400" y="4410952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79" name="Straight Arrow Connector 78"/>
          <p:cNvCxnSpPr/>
          <p:nvPr/>
        </p:nvCxnSpPr>
        <p:spPr>
          <a:xfrm>
            <a:off x="2888160" y="4539751"/>
            <a:ext cx="603393" cy="969962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80" name="Group 79"/>
          <p:cNvGrpSpPr/>
          <p:nvPr/>
        </p:nvGrpSpPr>
        <p:grpSpPr>
          <a:xfrm>
            <a:off x="838200" y="5287743"/>
            <a:ext cx="7162800" cy="581459"/>
            <a:chOff x="838200" y="2586981"/>
            <a:chExt cx="7162800" cy="581459"/>
          </a:xfrm>
        </p:grpSpPr>
        <p:cxnSp>
          <p:nvCxnSpPr>
            <p:cNvPr id="82" name="Straight Connector 81"/>
            <p:cNvCxnSpPr/>
            <p:nvPr/>
          </p:nvCxnSpPr>
          <p:spPr>
            <a:xfrm flipV="1">
              <a:off x="1419659" y="2877710"/>
              <a:ext cx="6581341" cy="1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3" name="Process 82"/>
            <p:cNvSpPr/>
            <p:nvPr/>
          </p:nvSpPr>
          <p:spPr>
            <a:xfrm>
              <a:off x="838200" y="2586981"/>
              <a:ext cx="581459" cy="581459"/>
            </a:xfrm>
            <a:prstGeom prst="flowChartProcess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P2</a:t>
              </a:r>
            </a:p>
          </p:txBody>
        </p:sp>
      </p:grpSp>
      <p:sp>
        <p:nvSpPr>
          <p:cNvPr id="84" name="Oval 83"/>
          <p:cNvSpPr/>
          <p:nvPr/>
        </p:nvSpPr>
        <p:spPr>
          <a:xfrm>
            <a:off x="3429000" y="5488202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5520364" y="4385545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4953000" y="5510614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87" name="Straight Arrow Connector 86"/>
          <p:cNvCxnSpPr/>
          <p:nvPr/>
        </p:nvCxnSpPr>
        <p:spPr>
          <a:xfrm flipV="1">
            <a:off x="5021760" y="4473978"/>
            <a:ext cx="567364" cy="1036636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2667000" y="4726202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</a:t>
            </a:r>
            <a:r>
              <a:rPr lang="en-US" sz="2400" baseline="-25000" dirty="0"/>
              <a:t>1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305442" y="4766006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</a:t>
            </a:r>
            <a:r>
              <a:rPr lang="en-US" sz="2400" baseline="-25000" dirty="0"/>
              <a:t>2</a:t>
            </a:r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037" y="3969923"/>
            <a:ext cx="799666" cy="799666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479" y="5143934"/>
            <a:ext cx="799666" cy="799666"/>
          </a:xfrm>
          <a:prstGeom prst="rect">
            <a:avLst/>
          </a:prstGeom>
        </p:spPr>
      </p:pic>
      <p:cxnSp>
        <p:nvCxnSpPr>
          <p:cNvPr id="93" name="Straight Arrow Connector 92"/>
          <p:cNvCxnSpPr/>
          <p:nvPr/>
        </p:nvCxnSpPr>
        <p:spPr>
          <a:xfrm>
            <a:off x="3849465" y="4478810"/>
            <a:ext cx="663185" cy="1078152"/>
          </a:xfrm>
          <a:prstGeom prst="straightConnector1">
            <a:avLst/>
          </a:prstGeom>
          <a:ln w="38100">
            <a:solidFill>
              <a:srgbClr val="00B050"/>
            </a:solidFill>
            <a:prstDash val="sysDot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V="1">
            <a:off x="2667000" y="4548472"/>
            <a:ext cx="1170870" cy="1030000"/>
          </a:xfrm>
          <a:prstGeom prst="straightConnector1">
            <a:avLst/>
          </a:prstGeom>
          <a:ln w="38100">
            <a:solidFill>
              <a:srgbClr val="00B050"/>
            </a:solidFill>
            <a:prstDash val="sysDot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9243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Chandy-Lamport</a:t>
            </a:r>
            <a:r>
              <a:rPr lang="en-US" dirty="0"/>
              <a:t> Snapshot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endParaRPr lang="en-US" dirty="0"/>
          </a:p>
          <a:p>
            <a:r>
              <a:rPr lang="en-US" dirty="0"/>
              <a:t>Initiator process does the following:</a:t>
            </a:r>
          </a:p>
          <a:p>
            <a:pPr lvl="1"/>
            <a:r>
              <a:rPr lang="en-US" dirty="0"/>
              <a:t>Records its local state</a:t>
            </a:r>
          </a:p>
          <a:p>
            <a:pPr lvl="1"/>
            <a:r>
              <a:rPr lang="en-US" dirty="0"/>
              <a:t>Sends out </a:t>
            </a:r>
            <a:r>
              <a:rPr lang="en-US" i="1" dirty="0"/>
              <a:t>marker</a:t>
            </a:r>
            <a:r>
              <a:rPr lang="en-US" dirty="0"/>
              <a:t> messages on every outgoing channel</a:t>
            </a:r>
          </a:p>
          <a:p>
            <a:pPr lvl="1"/>
            <a:r>
              <a:rPr lang="en-US" dirty="0"/>
              <a:t>Starts recording messages on every incoming channel</a:t>
            </a:r>
          </a:p>
          <a:p>
            <a:pPr lvl="2"/>
            <a:endParaRPr lang="en-US" dirty="0"/>
          </a:p>
          <a:p>
            <a:r>
              <a:rPr lang="en-US" dirty="0"/>
              <a:t>Two cases for how </a:t>
            </a:r>
            <a:r>
              <a:rPr lang="en-US" dirty="0">
                <a:latin typeface="Avenir Next Regular"/>
                <a:cs typeface="Avenir Next Regular"/>
              </a:rPr>
              <a:t>P</a:t>
            </a:r>
            <a:r>
              <a:rPr lang="en-US" baseline="-25000" dirty="0">
                <a:latin typeface="Avenir Next Regular"/>
                <a:cs typeface="Avenir Next Regular"/>
              </a:rPr>
              <a:t>i</a:t>
            </a:r>
            <a:r>
              <a:rPr lang="en-US" dirty="0"/>
              <a:t> should handle receipt of marker message from </a:t>
            </a:r>
            <a:r>
              <a:rPr lang="en-US" dirty="0" err="1">
                <a:latin typeface="Avenir Next Regular"/>
                <a:cs typeface="Avenir Next Regular"/>
              </a:rPr>
              <a:t>P</a:t>
            </a:r>
            <a:r>
              <a:rPr lang="en-US" baseline="-25000" dirty="0" err="1">
                <a:latin typeface="Avenir Next Regular"/>
                <a:cs typeface="Avenir Next Regular"/>
              </a:rPr>
              <a:t>j</a:t>
            </a:r>
            <a:endParaRPr lang="en-US" baseline="-25000" dirty="0">
              <a:latin typeface="Avenir Next Regular"/>
              <a:cs typeface="Avenir Next Regular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59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RSMs with Logical Clocks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Any replica can execute an update only after confirming clock is higher on all other replicas</a:t>
            </a:r>
          </a:p>
          <a:p>
            <a:endParaRPr lang="en-US" dirty="0"/>
          </a:p>
          <a:p>
            <a:r>
              <a:rPr lang="en-US" dirty="0"/>
              <a:t>Implication: </a:t>
            </a:r>
            <a:r>
              <a:rPr lang="en-US" dirty="0">
                <a:solidFill>
                  <a:srgbClr val="FF0000"/>
                </a:solidFill>
              </a:rPr>
              <a:t>If any one replica is down, all other replicas cannot progress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26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Chandy-Lamport</a:t>
            </a:r>
            <a:r>
              <a:rPr lang="en-US" dirty="0"/>
              <a:t> Snapshot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If the state has not been recorded by </a:t>
            </a:r>
            <a:r>
              <a:rPr lang="en-US" dirty="0">
                <a:solidFill>
                  <a:srgbClr val="0000FF"/>
                </a:solidFill>
                <a:latin typeface="Avenir Next Regular"/>
                <a:cs typeface="Avenir Next Regular"/>
              </a:rPr>
              <a:t>P</a:t>
            </a:r>
            <a:r>
              <a:rPr lang="en-US" baseline="-25000" dirty="0">
                <a:solidFill>
                  <a:srgbClr val="0000FF"/>
                </a:solidFill>
                <a:latin typeface="Avenir Next Regular"/>
                <a:cs typeface="Avenir Next Regular"/>
              </a:rPr>
              <a:t>i</a:t>
            </a:r>
            <a:r>
              <a:rPr lang="en-US" dirty="0">
                <a:solidFill>
                  <a:srgbClr val="0000FF"/>
                </a:solidFill>
              </a:rPr>
              <a:t> upon the receipt of a marker along a channel c</a:t>
            </a:r>
          </a:p>
          <a:p>
            <a:pPr lvl="1"/>
            <a:r>
              <a:rPr lang="en-US" dirty="0"/>
              <a:t>Record local state</a:t>
            </a:r>
          </a:p>
          <a:p>
            <a:pPr lvl="1"/>
            <a:r>
              <a:rPr lang="en-US" dirty="0"/>
              <a:t>Record state of channel from </a:t>
            </a:r>
            <a:r>
              <a:rPr lang="en-US" dirty="0" err="1">
                <a:latin typeface="Avenir Next Regular"/>
                <a:cs typeface="Avenir Next Regular"/>
              </a:rPr>
              <a:t>P</a:t>
            </a:r>
            <a:r>
              <a:rPr lang="en-US" baseline="-25000" dirty="0" err="1">
                <a:latin typeface="Avenir Next Regular"/>
                <a:cs typeface="Avenir Next Regular"/>
              </a:rPr>
              <a:t>j</a:t>
            </a:r>
            <a:r>
              <a:rPr lang="en-US" dirty="0"/>
              <a:t> to </a:t>
            </a:r>
            <a:r>
              <a:rPr lang="en-US" dirty="0">
                <a:latin typeface="Avenir Next Regular"/>
                <a:cs typeface="Avenir Next Regular"/>
              </a:rPr>
              <a:t>P</a:t>
            </a:r>
            <a:r>
              <a:rPr lang="en-US" baseline="-25000" dirty="0">
                <a:latin typeface="Avenir Next Regular"/>
                <a:cs typeface="Avenir Next Regular"/>
              </a:rPr>
              <a:t>i</a:t>
            </a:r>
            <a:r>
              <a:rPr lang="en-US" dirty="0"/>
              <a:t> as empty</a:t>
            </a:r>
          </a:p>
          <a:p>
            <a:pPr lvl="1"/>
            <a:r>
              <a:rPr lang="en-US" dirty="0"/>
              <a:t>Send marker messages on all outgoing channels</a:t>
            </a:r>
          </a:p>
          <a:p>
            <a:r>
              <a:rPr lang="en-US" dirty="0">
                <a:solidFill>
                  <a:srgbClr val="0000FF"/>
                </a:solidFill>
              </a:rPr>
              <a:t>If state was previously recorded</a:t>
            </a:r>
          </a:p>
          <a:p>
            <a:pPr lvl="1"/>
            <a:r>
              <a:rPr lang="en-US" dirty="0"/>
              <a:t>Stop recording channel from </a:t>
            </a:r>
            <a:r>
              <a:rPr lang="en-US" dirty="0" err="1">
                <a:latin typeface="Avenir Next Regular"/>
                <a:cs typeface="Avenir Next Regular"/>
              </a:rPr>
              <a:t>P</a:t>
            </a:r>
            <a:r>
              <a:rPr lang="en-US" baseline="-25000" dirty="0" err="1">
                <a:latin typeface="Avenir Next Regular"/>
                <a:cs typeface="Avenir Next Regular"/>
              </a:rPr>
              <a:t>j</a:t>
            </a:r>
            <a:r>
              <a:rPr lang="en-US" dirty="0"/>
              <a:t> to </a:t>
            </a:r>
            <a:r>
              <a:rPr lang="en-US" dirty="0">
                <a:latin typeface="Avenir Next Regular"/>
                <a:cs typeface="Avenir Next Regular"/>
              </a:rPr>
              <a:t>P</a:t>
            </a:r>
            <a:r>
              <a:rPr lang="en-US" baseline="-25000" dirty="0">
                <a:latin typeface="Avenir Next Regular"/>
                <a:cs typeface="Avenir Next Regular"/>
              </a:rPr>
              <a:t>i</a:t>
            </a:r>
            <a:endParaRPr lang="en-US" dirty="0">
              <a:latin typeface="Avenir Next Regular"/>
              <a:cs typeface="Avenir Next Regular"/>
            </a:endParaRPr>
          </a:p>
          <a:p>
            <a:pPr lvl="1"/>
            <a:r>
              <a:rPr lang="en-US" dirty="0"/>
              <a:t>Record state of channel as all messages received since marker</a:t>
            </a:r>
          </a:p>
          <a:p>
            <a:r>
              <a:rPr lang="en-US" dirty="0"/>
              <a:t>Snapshot complete when every process has received marker on every incoming channel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97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628" y="3522160"/>
            <a:ext cx="799666" cy="79966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630" y="4609262"/>
            <a:ext cx="799666" cy="7996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Chandy-Lamport</a:t>
            </a:r>
            <a:r>
              <a:rPr lang="en-US" dirty="0"/>
              <a:t> in action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767" y="2455179"/>
            <a:ext cx="799666" cy="79966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31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838200" y="2586981"/>
            <a:ext cx="7162800" cy="581459"/>
            <a:chOff x="838200" y="2586981"/>
            <a:chExt cx="7162800" cy="581459"/>
          </a:xfrm>
        </p:grpSpPr>
        <p:cxnSp>
          <p:nvCxnSpPr>
            <p:cNvPr id="7" name="Straight Connector 6"/>
            <p:cNvCxnSpPr>
              <a:stCxn id="8" idx="3"/>
            </p:cNvCxnSpPr>
            <p:nvPr/>
          </p:nvCxnSpPr>
          <p:spPr>
            <a:xfrm flipV="1">
              <a:off x="1419659" y="2877710"/>
              <a:ext cx="6581341" cy="1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" name="Process 7"/>
            <p:cNvSpPr/>
            <p:nvPr/>
          </p:nvSpPr>
          <p:spPr>
            <a:xfrm>
              <a:off x="838200" y="2586981"/>
              <a:ext cx="581459" cy="581459"/>
            </a:xfrm>
            <a:prstGeom prst="flowChartProcess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P1</a:t>
              </a:r>
            </a:p>
          </p:txBody>
        </p:sp>
      </p:grpSp>
      <p:sp>
        <p:nvSpPr>
          <p:cNvPr id="9" name="Oval 8"/>
          <p:cNvSpPr/>
          <p:nvPr/>
        </p:nvSpPr>
        <p:spPr>
          <a:xfrm>
            <a:off x="2819400" y="2808950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888160" y="2937749"/>
            <a:ext cx="603393" cy="969962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838200" y="3685741"/>
            <a:ext cx="7162800" cy="581459"/>
            <a:chOff x="838200" y="2586981"/>
            <a:chExt cx="7162800" cy="581459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1419659" y="2877710"/>
              <a:ext cx="6581341" cy="1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Process 15"/>
            <p:cNvSpPr/>
            <p:nvPr/>
          </p:nvSpPr>
          <p:spPr>
            <a:xfrm>
              <a:off x="838200" y="2586981"/>
              <a:ext cx="581459" cy="581459"/>
            </a:xfrm>
            <a:prstGeom prst="flowChartProcess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P2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38200" y="4752541"/>
            <a:ext cx="7162800" cy="581459"/>
            <a:chOff x="838200" y="2586981"/>
            <a:chExt cx="7162800" cy="581459"/>
          </a:xfrm>
        </p:grpSpPr>
        <p:cxnSp>
          <p:nvCxnSpPr>
            <p:cNvPr id="18" name="Straight Connector 17"/>
            <p:cNvCxnSpPr/>
            <p:nvPr/>
          </p:nvCxnSpPr>
          <p:spPr>
            <a:xfrm flipV="1">
              <a:off x="1419659" y="2877710"/>
              <a:ext cx="6581341" cy="1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Process 18"/>
            <p:cNvSpPr/>
            <p:nvPr/>
          </p:nvSpPr>
          <p:spPr>
            <a:xfrm>
              <a:off x="838200" y="2586981"/>
              <a:ext cx="581459" cy="581459"/>
            </a:xfrm>
            <a:prstGeom prst="flowChartProcess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P3</a:t>
              </a:r>
            </a:p>
          </p:txBody>
        </p:sp>
      </p:grpSp>
      <p:sp>
        <p:nvSpPr>
          <p:cNvPr id="21" name="Oval 20"/>
          <p:cNvSpPr/>
          <p:nvPr/>
        </p:nvSpPr>
        <p:spPr>
          <a:xfrm>
            <a:off x="3429000" y="3886200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205880" y="3886200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891680" y="4967880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577480" y="4953000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339480" y="2819400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332856" y="4051861"/>
            <a:ext cx="603393" cy="969962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4" idx="7"/>
            <a:endCxn id="25" idx="3"/>
          </p:cNvCxnSpPr>
          <p:nvPr/>
        </p:nvCxnSpPr>
        <p:spPr>
          <a:xfrm flipV="1">
            <a:off x="5694861" y="2936781"/>
            <a:ext cx="664758" cy="2036358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097047" y="2916170"/>
            <a:ext cx="1096563" cy="1107550"/>
          </a:xfrm>
          <a:prstGeom prst="straightConnector1">
            <a:avLst/>
          </a:prstGeom>
          <a:ln w="38100">
            <a:solidFill>
              <a:srgbClr val="00B050"/>
            </a:solidFill>
            <a:prstDash val="sysDot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175836" y="2921429"/>
            <a:ext cx="3367964" cy="2046451"/>
          </a:xfrm>
          <a:prstGeom prst="straightConnector1">
            <a:avLst/>
          </a:prstGeom>
          <a:ln w="38100">
            <a:solidFill>
              <a:srgbClr val="00B050"/>
            </a:solidFill>
            <a:prstDash val="sysDot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2927353" y="2885173"/>
            <a:ext cx="1278527" cy="1042911"/>
          </a:xfrm>
          <a:prstGeom prst="straightConnector1">
            <a:avLst/>
          </a:prstGeom>
          <a:ln w="38100">
            <a:solidFill>
              <a:srgbClr val="00B050"/>
            </a:solidFill>
            <a:prstDash val="sysDot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2885641" y="4035591"/>
            <a:ext cx="1447215" cy="1043170"/>
          </a:xfrm>
          <a:prstGeom prst="straightConnector1">
            <a:avLst/>
          </a:prstGeom>
          <a:ln w="38100">
            <a:solidFill>
              <a:srgbClr val="00B050"/>
            </a:solidFill>
            <a:prstDash val="sysDot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667000" y="3124200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</a:t>
            </a:r>
            <a:r>
              <a:rPr lang="en-US" sz="2400" baseline="-25000" dirty="0"/>
              <a:t>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911941" y="4004612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</a:t>
            </a:r>
            <a:r>
              <a:rPr lang="en-US" sz="2400" baseline="-25000" dirty="0"/>
              <a:t>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828207" y="4338935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</a:t>
            </a:r>
            <a:r>
              <a:rPr lang="en-US" sz="2400" baseline="-25000" dirty="0"/>
              <a:t>3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 flipV="1">
            <a:off x="2409873" y="3986121"/>
            <a:ext cx="475768" cy="1066736"/>
          </a:xfrm>
          <a:prstGeom prst="straightConnector1">
            <a:avLst/>
          </a:prstGeom>
          <a:ln w="38100">
            <a:solidFill>
              <a:srgbClr val="00B050"/>
            </a:solidFill>
            <a:prstDash val="sysDot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2486175" y="2872385"/>
            <a:ext cx="2786505" cy="2155533"/>
          </a:xfrm>
          <a:prstGeom prst="straightConnector1">
            <a:avLst/>
          </a:prstGeom>
          <a:ln w="38100">
            <a:solidFill>
              <a:srgbClr val="00B050"/>
            </a:solidFill>
            <a:prstDash val="sysDot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760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Coordinated </a:t>
            </a:r>
            <a:r>
              <a:rPr lang="en-US" dirty="0" err="1"/>
              <a:t>checkpointing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077200" cy="4419600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When to initiate global snapshot?</a:t>
            </a:r>
          </a:p>
          <a:p>
            <a:r>
              <a:rPr lang="en-US" dirty="0">
                <a:solidFill>
                  <a:srgbClr val="FF0000"/>
                </a:solidFill>
              </a:rPr>
              <a:t>External environment does not checkpoint</a:t>
            </a:r>
          </a:p>
          <a:p>
            <a:pPr lvl="1"/>
            <a:r>
              <a:rPr lang="en-US" dirty="0"/>
              <a:t>Cannot roll back output</a:t>
            </a:r>
          </a:p>
          <a:p>
            <a:pPr lvl="1"/>
            <a:r>
              <a:rPr lang="en-US" dirty="0"/>
              <a:t>Cannot re-issue inputs</a:t>
            </a:r>
          </a:p>
          <a:p>
            <a:pPr lvl="1"/>
            <a:endParaRPr lang="en-US" dirty="0"/>
          </a:p>
          <a:p>
            <a:r>
              <a:rPr lang="en-US" dirty="0"/>
              <a:t>Implication: </a:t>
            </a:r>
            <a:r>
              <a:rPr lang="en-US" dirty="0">
                <a:solidFill>
                  <a:srgbClr val="0000FF"/>
                </a:solidFill>
              </a:rPr>
              <a:t>Need coordinated checkpoint upon input or output</a:t>
            </a:r>
          </a:p>
          <a:p>
            <a:pPr lvl="1"/>
            <a:r>
              <a:rPr lang="en-US" dirty="0"/>
              <a:t>Too slow!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67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in </a:t>
            </a:r>
            <a:r>
              <a:rPr lang="en-US" dirty="0" err="1"/>
              <a:t>Checkpointing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33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57200" y="2586981"/>
            <a:ext cx="7848600" cy="581459"/>
            <a:chOff x="457200" y="2586981"/>
            <a:chExt cx="7190941" cy="581459"/>
          </a:xfrm>
        </p:grpSpPr>
        <p:cxnSp>
          <p:nvCxnSpPr>
            <p:cNvPr id="8" name="Straight Connector 7"/>
            <p:cNvCxnSpPr>
              <a:stCxn id="13" idx="3"/>
            </p:cNvCxnSpPr>
            <p:nvPr/>
          </p:nvCxnSpPr>
          <p:spPr>
            <a:xfrm flipV="1">
              <a:off x="1066800" y="2877710"/>
              <a:ext cx="6581341" cy="1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Process 8"/>
            <p:cNvSpPr/>
            <p:nvPr/>
          </p:nvSpPr>
          <p:spPr>
            <a:xfrm>
              <a:off x="457200" y="2586981"/>
              <a:ext cx="581459" cy="581459"/>
            </a:xfrm>
            <a:prstGeom prst="flowChartProcess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P1</a:t>
              </a:r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 flipV="1">
            <a:off x="1805643" y="2877711"/>
            <a:ext cx="556557" cy="1082779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457200" y="3685741"/>
            <a:ext cx="7848600" cy="581459"/>
            <a:chOff x="457200" y="2586981"/>
            <a:chExt cx="7190941" cy="581459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1066800" y="2877710"/>
              <a:ext cx="6581341" cy="1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Process 13"/>
            <p:cNvSpPr/>
            <p:nvPr/>
          </p:nvSpPr>
          <p:spPr>
            <a:xfrm>
              <a:off x="457200" y="2586981"/>
              <a:ext cx="581459" cy="581459"/>
            </a:xfrm>
            <a:prstGeom prst="flowChartProcess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P2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57200" y="4752541"/>
            <a:ext cx="7848600" cy="581459"/>
            <a:chOff x="457200" y="2586981"/>
            <a:chExt cx="7190941" cy="581459"/>
          </a:xfrm>
        </p:grpSpPr>
        <p:cxnSp>
          <p:nvCxnSpPr>
            <p:cNvPr id="16" name="Straight Connector 15"/>
            <p:cNvCxnSpPr/>
            <p:nvPr/>
          </p:nvCxnSpPr>
          <p:spPr>
            <a:xfrm flipV="1">
              <a:off x="1066800" y="2877710"/>
              <a:ext cx="6581341" cy="1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Process 16"/>
            <p:cNvSpPr/>
            <p:nvPr/>
          </p:nvSpPr>
          <p:spPr>
            <a:xfrm>
              <a:off x="457200" y="2586981"/>
              <a:ext cx="581459" cy="581459"/>
            </a:xfrm>
            <a:prstGeom prst="flowChartProcess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P3</a:t>
              </a:r>
            </a:p>
          </p:txBody>
        </p:sp>
      </p:grpSp>
      <p:cxnSp>
        <p:nvCxnSpPr>
          <p:cNvPr id="23" name="Straight Arrow Connector 22"/>
          <p:cNvCxnSpPr/>
          <p:nvPr/>
        </p:nvCxnSpPr>
        <p:spPr>
          <a:xfrm flipV="1">
            <a:off x="2133600" y="3995282"/>
            <a:ext cx="573245" cy="1047989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135904" y="2877710"/>
            <a:ext cx="521696" cy="2165560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8153400" y="4836790"/>
            <a:ext cx="284882" cy="412960"/>
            <a:chOff x="1828800" y="2586981"/>
            <a:chExt cx="457200" cy="581459"/>
          </a:xfrm>
        </p:grpSpPr>
        <p:cxnSp>
          <p:nvCxnSpPr>
            <p:cNvPr id="32" name="Straight Connector 31"/>
            <p:cNvCxnSpPr/>
            <p:nvPr/>
          </p:nvCxnSpPr>
          <p:spPr bwMode="auto">
            <a:xfrm>
              <a:off x="1828800" y="2586981"/>
              <a:ext cx="457200" cy="58145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flipH="1">
              <a:off x="1828800" y="2586981"/>
              <a:ext cx="457200" cy="58145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</p:grpSp>
      <p:cxnSp>
        <p:nvCxnSpPr>
          <p:cNvPr id="41" name="Straight Arrow Connector 40"/>
          <p:cNvCxnSpPr/>
          <p:nvPr/>
        </p:nvCxnSpPr>
        <p:spPr>
          <a:xfrm flipV="1">
            <a:off x="4191000" y="2903095"/>
            <a:ext cx="573245" cy="1047989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4653894" y="3985876"/>
            <a:ext cx="573245" cy="1047989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638800" y="2903096"/>
            <a:ext cx="521696" cy="2165560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6874302" y="3960490"/>
            <a:ext cx="573245" cy="1047989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6741955" y="2896992"/>
            <a:ext cx="573245" cy="1047989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961" y="2420123"/>
            <a:ext cx="799666" cy="799666"/>
          </a:xfrm>
          <a:prstGeom prst="rect">
            <a:avLst/>
          </a:prstGeom>
        </p:spPr>
      </p:pic>
      <p:pic>
        <p:nvPicPr>
          <p:cNvPr id="226" name="Picture 2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438400"/>
            <a:ext cx="799666" cy="799666"/>
          </a:xfrm>
          <a:prstGeom prst="rect">
            <a:avLst/>
          </a:prstGeom>
        </p:spPr>
      </p:pic>
      <p:pic>
        <p:nvPicPr>
          <p:cNvPr id="227" name="Picture 2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505200"/>
            <a:ext cx="799666" cy="799666"/>
          </a:xfrm>
          <a:prstGeom prst="rect">
            <a:avLst/>
          </a:prstGeom>
        </p:spPr>
      </p:pic>
      <p:pic>
        <p:nvPicPr>
          <p:cNvPr id="228" name="Picture 2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4610534"/>
            <a:ext cx="799666" cy="799666"/>
          </a:xfrm>
          <a:prstGeom prst="rect">
            <a:avLst/>
          </a:prstGeom>
        </p:spPr>
      </p:pic>
      <p:pic>
        <p:nvPicPr>
          <p:cNvPr id="229" name="Picture 2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343" y="3525866"/>
            <a:ext cx="799666" cy="799666"/>
          </a:xfrm>
          <a:prstGeom prst="rect">
            <a:avLst/>
          </a:prstGeom>
        </p:spPr>
      </p:pic>
      <p:pic>
        <p:nvPicPr>
          <p:cNvPr id="230" name="Picture 2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7226" y="4534334"/>
            <a:ext cx="799666" cy="799666"/>
          </a:xfrm>
          <a:prstGeom prst="rect">
            <a:avLst/>
          </a:prstGeom>
        </p:spPr>
      </p:pic>
      <p:pic>
        <p:nvPicPr>
          <p:cNvPr id="231" name="Picture 2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245" y="2431009"/>
            <a:ext cx="799666" cy="799666"/>
          </a:xfrm>
          <a:prstGeom prst="rect">
            <a:avLst/>
          </a:prstGeom>
        </p:spPr>
      </p:pic>
      <p:pic>
        <p:nvPicPr>
          <p:cNvPr id="232" name="Picture 2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9914" y="3474569"/>
            <a:ext cx="799666" cy="799666"/>
          </a:xfrm>
          <a:prstGeom prst="rect">
            <a:avLst/>
          </a:prstGeom>
        </p:spPr>
      </p:pic>
      <p:pic>
        <p:nvPicPr>
          <p:cNvPr id="233" name="Picture 2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0241" y="4573328"/>
            <a:ext cx="799666" cy="799666"/>
          </a:xfrm>
          <a:prstGeom prst="rect">
            <a:avLst/>
          </a:prstGeom>
        </p:spPr>
      </p:pic>
      <p:sp>
        <p:nvSpPr>
          <p:cNvPr id="234" name="TextBox 233"/>
          <p:cNvSpPr txBox="1"/>
          <p:nvPr/>
        </p:nvSpPr>
        <p:spPr>
          <a:xfrm>
            <a:off x="2438400" y="4267200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m</a:t>
            </a:r>
            <a:r>
              <a:rPr lang="en-US" sz="2400" baseline="-25000"/>
              <a:t>2</a:t>
            </a:r>
            <a:endParaRPr lang="en-US" sz="2400" baseline="-25000" dirty="0"/>
          </a:p>
        </p:txBody>
      </p:sp>
      <p:sp>
        <p:nvSpPr>
          <p:cNvPr id="235" name="TextBox 234"/>
          <p:cNvSpPr txBox="1"/>
          <p:nvPr/>
        </p:nvSpPr>
        <p:spPr>
          <a:xfrm>
            <a:off x="2094407" y="3272135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</a:t>
            </a:r>
            <a:r>
              <a:rPr lang="en-US" sz="2400" baseline="-25000" dirty="0"/>
              <a:t>1</a:t>
            </a:r>
          </a:p>
        </p:txBody>
      </p:sp>
      <p:sp>
        <p:nvSpPr>
          <p:cNvPr id="236" name="TextBox 235"/>
          <p:cNvSpPr txBox="1"/>
          <p:nvPr/>
        </p:nvSpPr>
        <p:spPr>
          <a:xfrm>
            <a:off x="3276600" y="2967335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m</a:t>
            </a:r>
            <a:r>
              <a:rPr lang="en-US" sz="2400" baseline="-25000"/>
              <a:t>3</a:t>
            </a:r>
            <a:endParaRPr lang="en-US" sz="2400" baseline="-25000" dirty="0"/>
          </a:p>
        </p:txBody>
      </p:sp>
      <p:sp>
        <p:nvSpPr>
          <p:cNvPr id="237" name="TextBox 236"/>
          <p:cNvSpPr txBox="1"/>
          <p:nvPr/>
        </p:nvSpPr>
        <p:spPr>
          <a:xfrm>
            <a:off x="4456607" y="3272135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</a:t>
            </a:r>
            <a:r>
              <a:rPr lang="en-US" sz="2400" baseline="-25000" dirty="0"/>
              <a:t>4</a:t>
            </a:r>
          </a:p>
        </p:txBody>
      </p:sp>
      <p:sp>
        <p:nvSpPr>
          <p:cNvPr id="238" name="TextBox 237"/>
          <p:cNvSpPr txBox="1"/>
          <p:nvPr/>
        </p:nvSpPr>
        <p:spPr>
          <a:xfrm>
            <a:off x="4990007" y="4262735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m</a:t>
            </a:r>
            <a:r>
              <a:rPr lang="en-US" sz="2400" baseline="-25000"/>
              <a:t>5</a:t>
            </a:r>
            <a:endParaRPr lang="en-US" sz="2400" baseline="-25000" dirty="0"/>
          </a:p>
        </p:txBody>
      </p:sp>
      <p:sp>
        <p:nvSpPr>
          <p:cNvPr id="239" name="TextBox 238"/>
          <p:cNvSpPr txBox="1"/>
          <p:nvPr/>
        </p:nvSpPr>
        <p:spPr>
          <a:xfrm>
            <a:off x="5791200" y="2971800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</a:t>
            </a:r>
            <a:r>
              <a:rPr lang="en-US" sz="2400" baseline="-25000" dirty="0"/>
              <a:t>6</a:t>
            </a:r>
          </a:p>
        </p:txBody>
      </p:sp>
      <p:sp>
        <p:nvSpPr>
          <p:cNvPr id="240" name="TextBox 239"/>
          <p:cNvSpPr txBox="1"/>
          <p:nvPr/>
        </p:nvSpPr>
        <p:spPr>
          <a:xfrm>
            <a:off x="7047407" y="3200400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</a:t>
            </a:r>
            <a:r>
              <a:rPr lang="en-US" sz="2400" baseline="-25000" dirty="0"/>
              <a:t>7</a:t>
            </a:r>
          </a:p>
        </p:txBody>
      </p:sp>
      <p:sp>
        <p:nvSpPr>
          <p:cNvPr id="241" name="TextBox 240"/>
          <p:cNvSpPr txBox="1"/>
          <p:nvPr/>
        </p:nvSpPr>
        <p:spPr>
          <a:xfrm>
            <a:off x="7239000" y="4114800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</a:t>
            </a:r>
            <a:r>
              <a:rPr lang="en-US" sz="2400" baseline="-250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610281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in </a:t>
            </a:r>
            <a:r>
              <a:rPr lang="en-US" dirty="0" err="1"/>
              <a:t>Checkpointing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34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57200" y="2586981"/>
            <a:ext cx="7848600" cy="581459"/>
            <a:chOff x="457200" y="2586981"/>
            <a:chExt cx="7190941" cy="581459"/>
          </a:xfrm>
        </p:grpSpPr>
        <p:cxnSp>
          <p:nvCxnSpPr>
            <p:cNvPr id="8" name="Straight Connector 7"/>
            <p:cNvCxnSpPr>
              <a:stCxn id="13" idx="3"/>
            </p:cNvCxnSpPr>
            <p:nvPr/>
          </p:nvCxnSpPr>
          <p:spPr>
            <a:xfrm flipV="1">
              <a:off x="1066800" y="2877710"/>
              <a:ext cx="6581341" cy="1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Process 8"/>
            <p:cNvSpPr/>
            <p:nvPr/>
          </p:nvSpPr>
          <p:spPr>
            <a:xfrm>
              <a:off x="457200" y="2586981"/>
              <a:ext cx="581459" cy="581459"/>
            </a:xfrm>
            <a:prstGeom prst="flowChartProcess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P1</a:t>
              </a:r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 flipV="1">
            <a:off x="1805643" y="2877711"/>
            <a:ext cx="556557" cy="1082779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457200" y="3685741"/>
            <a:ext cx="7848600" cy="581459"/>
            <a:chOff x="457200" y="2586981"/>
            <a:chExt cx="7190941" cy="581459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1066800" y="2877710"/>
              <a:ext cx="6581341" cy="1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Process 13"/>
            <p:cNvSpPr/>
            <p:nvPr/>
          </p:nvSpPr>
          <p:spPr>
            <a:xfrm>
              <a:off x="457200" y="2586981"/>
              <a:ext cx="581459" cy="581459"/>
            </a:xfrm>
            <a:prstGeom prst="flowChartProcess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P2</a:t>
              </a:r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1122552" y="5043272"/>
            <a:ext cx="5430648" cy="2538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Process 16"/>
          <p:cNvSpPr/>
          <p:nvPr/>
        </p:nvSpPr>
        <p:spPr>
          <a:xfrm>
            <a:off x="457200" y="4752541"/>
            <a:ext cx="634637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P3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133600" y="3995282"/>
            <a:ext cx="573245" cy="1047989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135904" y="2877710"/>
            <a:ext cx="521696" cy="2165560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4191000" y="2903095"/>
            <a:ext cx="573245" cy="1047989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4653894" y="3985876"/>
            <a:ext cx="573245" cy="1047989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638800" y="2903096"/>
            <a:ext cx="521696" cy="2165560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6874302" y="3960490"/>
            <a:ext cx="573245" cy="1047989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6741955" y="2896992"/>
            <a:ext cx="573245" cy="1047989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6" name="Pictur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961" y="2420123"/>
            <a:ext cx="799666" cy="799666"/>
          </a:xfrm>
          <a:prstGeom prst="rect">
            <a:avLst/>
          </a:prstGeom>
        </p:spPr>
      </p:pic>
      <p:pic>
        <p:nvPicPr>
          <p:cNvPr id="226" name="Picture 2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438400"/>
            <a:ext cx="799666" cy="799666"/>
          </a:xfrm>
          <a:prstGeom prst="rect">
            <a:avLst/>
          </a:prstGeom>
        </p:spPr>
      </p:pic>
      <p:pic>
        <p:nvPicPr>
          <p:cNvPr id="227" name="Picture 2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505200"/>
            <a:ext cx="799666" cy="799666"/>
          </a:xfrm>
          <a:prstGeom prst="rect">
            <a:avLst/>
          </a:prstGeom>
        </p:spPr>
      </p:pic>
      <p:pic>
        <p:nvPicPr>
          <p:cNvPr id="228" name="Picture 2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4610534"/>
            <a:ext cx="799666" cy="799666"/>
          </a:xfrm>
          <a:prstGeom prst="rect">
            <a:avLst/>
          </a:prstGeom>
        </p:spPr>
      </p:pic>
      <p:pic>
        <p:nvPicPr>
          <p:cNvPr id="229" name="Picture 2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343" y="3525866"/>
            <a:ext cx="799666" cy="799666"/>
          </a:xfrm>
          <a:prstGeom prst="rect">
            <a:avLst/>
          </a:prstGeom>
        </p:spPr>
      </p:pic>
      <p:pic>
        <p:nvPicPr>
          <p:cNvPr id="230" name="Picture 2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7226" y="4534334"/>
            <a:ext cx="799666" cy="799666"/>
          </a:xfrm>
          <a:prstGeom prst="rect">
            <a:avLst/>
          </a:prstGeom>
        </p:spPr>
      </p:pic>
      <p:pic>
        <p:nvPicPr>
          <p:cNvPr id="231" name="Picture 2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245" y="2431009"/>
            <a:ext cx="799666" cy="799666"/>
          </a:xfrm>
          <a:prstGeom prst="rect">
            <a:avLst/>
          </a:prstGeom>
        </p:spPr>
      </p:pic>
      <p:pic>
        <p:nvPicPr>
          <p:cNvPr id="232" name="Picture 2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9914" y="3474569"/>
            <a:ext cx="799666" cy="799666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438400" y="4267200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m</a:t>
            </a:r>
            <a:r>
              <a:rPr lang="en-US" sz="2400" baseline="-25000"/>
              <a:t>2</a:t>
            </a:r>
            <a:endParaRPr lang="en-US" sz="2400" baseline="-25000" dirty="0"/>
          </a:p>
        </p:txBody>
      </p:sp>
      <p:sp>
        <p:nvSpPr>
          <p:cNvPr id="37" name="TextBox 36"/>
          <p:cNvSpPr txBox="1"/>
          <p:nvPr/>
        </p:nvSpPr>
        <p:spPr>
          <a:xfrm>
            <a:off x="2094407" y="3272135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</a:t>
            </a:r>
            <a:r>
              <a:rPr lang="en-US" sz="2400" baseline="-25000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276600" y="2967335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m</a:t>
            </a:r>
            <a:r>
              <a:rPr lang="en-US" sz="2400" baseline="-25000"/>
              <a:t>3</a:t>
            </a:r>
            <a:endParaRPr lang="en-US" sz="2400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4456607" y="3272135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</a:t>
            </a:r>
            <a:r>
              <a:rPr lang="en-US" sz="2400" baseline="-25000" dirty="0"/>
              <a:t>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990007" y="4262735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m</a:t>
            </a:r>
            <a:r>
              <a:rPr lang="en-US" sz="2400" baseline="-25000"/>
              <a:t>5</a:t>
            </a:r>
            <a:endParaRPr lang="en-US" sz="2400" baseline="-25000" dirty="0"/>
          </a:p>
        </p:txBody>
      </p:sp>
      <p:sp>
        <p:nvSpPr>
          <p:cNvPr id="47" name="TextBox 46"/>
          <p:cNvSpPr txBox="1"/>
          <p:nvPr/>
        </p:nvSpPr>
        <p:spPr>
          <a:xfrm>
            <a:off x="5791200" y="2971800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</a:t>
            </a:r>
            <a:r>
              <a:rPr lang="en-US" sz="2400" baseline="-25000" dirty="0"/>
              <a:t>6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047407" y="3200400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</a:t>
            </a:r>
            <a:r>
              <a:rPr lang="en-US" sz="2400" baseline="-25000" dirty="0"/>
              <a:t>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239000" y="4114800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</a:t>
            </a:r>
            <a:r>
              <a:rPr lang="en-US" sz="2400" baseline="-250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1586966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in </a:t>
            </a:r>
            <a:r>
              <a:rPr lang="en-US" dirty="0" err="1"/>
              <a:t>Checkpointing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35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57200" y="2586981"/>
            <a:ext cx="7848600" cy="581459"/>
            <a:chOff x="457200" y="2586981"/>
            <a:chExt cx="7190941" cy="581459"/>
          </a:xfrm>
        </p:grpSpPr>
        <p:cxnSp>
          <p:nvCxnSpPr>
            <p:cNvPr id="8" name="Straight Connector 7"/>
            <p:cNvCxnSpPr>
              <a:stCxn id="13" idx="3"/>
            </p:cNvCxnSpPr>
            <p:nvPr/>
          </p:nvCxnSpPr>
          <p:spPr>
            <a:xfrm flipV="1">
              <a:off x="1066800" y="2877710"/>
              <a:ext cx="6581341" cy="1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Process 8"/>
            <p:cNvSpPr/>
            <p:nvPr/>
          </p:nvSpPr>
          <p:spPr>
            <a:xfrm>
              <a:off x="457200" y="2586981"/>
              <a:ext cx="581459" cy="581459"/>
            </a:xfrm>
            <a:prstGeom prst="flowChartProcess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P1</a:t>
              </a:r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 flipV="1">
            <a:off x="1805643" y="2877711"/>
            <a:ext cx="556557" cy="1082779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457200" y="3685741"/>
            <a:ext cx="7848600" cy="581459"/>
            <a:chOff x="457200" y="2586981"/>
            <a:chExt cx="7190941" cy="581459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1066800" y="2877710"/>
              <a:ext cx="6581341" cy="1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Process 13"/>
            <p:cNvSpPr/>
            <p:nvPr/>
          </p:nvSpPr>
          <p:spPr>
            <a:xfrm>
              <a:off x="457200" y="2586981"/>
              <a:ext cx="581459" cy="581459"/>
            </a:xfrm>
            <a:prstGeom prst="flowChartProcess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P2</a:t>
              </a:r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1122552" y="5043272"/>
            <a:ext cx="3121457" cy="2538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Process 16"/>
          <p:cNvSpPr/>
          <p:nvPr/>
        </p:nvSpPr>
        <p:spPr>
          <a:xfrm>
            <a:off x="457200" y="4752541"/>
            <a:ext cx="634637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P3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133600" y="3995282"/>
            <a:ext cx="573245" cy="1047989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135904" y="2877710"/>
            <a:ext cx="521696" cy="2165560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4191000" y="2903095"/>
            <a:ext cx="573245" cy="1047989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4653894" y="3985876"/>
            <a:ext cx="573245" cy="1047989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638800" y="2903096"/>
            <a:ext cx="521696" cy="2165560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6874302" y="3960490"/>
            <a:ext cx="573245" cy="1047989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6741955" y="2896992"/>
            <a:ext cx="573245" cy="1047989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961" y="2420123"/>
            <a:ext cx="799666" cy="799666"/>
          </a:xfrm>
          <a:prstGeom prst="rect">
            <a:avLst/>
          </a:prstGeom>
        </p:spPr>
      </p:pic>
      <p:pic>
        <p:nvPicPr>
          <p:cNvPr id="226" name="Picture 2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438400"/>
            <a:ext cx="799666" cy="799666"/>
          </a:xfrm>
          <a:prstGeom prst="rect">
            <a:avLst/>
          </a:prstGeom>
        </p:spPr>
      </p:pic>
      <p:pic>
        <p:nvPicPr>
          <p:cNvPr id="227" name="Picture 2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505200"/>
            <a:ext cx="799666" cy="799666"/>
          </a:xfrm>
          <a:prstGeom prst="rect">
            <a:avLst/>
          </a:prstGeom>
        </p:spPr>
      </p:pic>
      <p:pic>
        <p:nvPicPr>
          <p:cNvPr id="228" name="Picture 2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4610534"/>
            <a:ext cx="799666" cy="799666"/>
          </a:xfrm>
          <a:prstGeom prst="rect">
            <a:avLst/>
          </a:prstGeom>
        </p:spPr>
      </p:pic>
      <p:pic>
        <p:nvPicPr>
          <p:cNvPr id="229" name="Picture 2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343" y="3525866"/>
            <a:ext cx="799666" cy="799666"/>
          </a:xfrm>
          <a:prstGeom prst="rect">
            <a:avLst/>
          </a:prstGeom>
        </p:spPr>
      </p:pic>
      <p:pic>
        <p:nvPicPr>
          <p:cNvPr id="231" name="Picture 2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245" y="2431009"/>
            <a:ext cx="799666" cy="799666"/>
          </a:xfrm>
          <a:prstGeom prst="rect">
            <a:avLst/>
          </a:prstGeom>
        </p:spPr>
      </p:pic>
      <p:pic>
        <p:nvPicPr>
          <p:cNvPr id="232" name="Picture 2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9914" y="3474569"/>
            <a:ext cx="799666" cy="799666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438400" y="4267200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m</a:t>
            </a:r>
            <a:r>
              <a:rPr lang="en-US" sz="2400" baseline="-25000"/>
              <a:t>2</a:t>
            </a:r>
            <a:endParaRPr lang="en-US" sz="2400" baseline="-25000" dirty="0"/>
          </a:p>
        </p:txBody>
      </p:sp>
      <p:sp>
        <p:nvSpPr>
          <p:cNvPr id="37" name="TextBox 36"/>
          <p:cNvSpPr txBox="1"/>
          <p:nvPr/>
        </p:nvSpPr>
        <p:spPr>
          <a:xfrm>
            <a:off x="2094407" y="3272135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</a:t>
            </a:r>
            <a:r>
              <a:rPr lang="en-US" sz="2400" baseline="-25000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276600" y="2967335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m</a:t>
            </a:r>
            <a:r>
              <a:rPr lang="en-US" sz="2400" baseline="-25000"/>
              <a:t>3</a:t>
            </a:r>
            <a:endParaRPr lang="en-US" sz="2400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4456607" y="3272135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</a:t>
            </a:r>
            <a:r>
              <a:rPr lang="en-US" sz="2400" baseline="-25000" dirty="0"/>
              <a:t>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990007" y="4262735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m</a:t>
            </a:r>
            <a:r>
              <a:rPr lang="en-US" sz="2400" baseline="-25000"/>
              <a:t>5</a:t>
            </a:r>
            <a:endParaRPr lang="en-US" sz="2400" baseline="-25000" dirty="0"/>
          </a:p>
        </p:txBody>
      </p:sp>
      <p:sp>
        <p:nvSpPr>
          <p:cNvPr id="47" name="TextBox 46"/>
          <p:cNvSpPr txBox="1"/>
          <p:nvPr/>
        </p:nvSpPr>
        <p:spPr>
          <a:xfrm>
            <a:off x="5791200" y="2971800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</a:t>
            </a:r>
            <a:r>
              <a:rPr lang="en-US" sz="2400" baseline="-25000" dirty="0"/>
              <a:t>6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047407" y="3200400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</a:t>
            </a:r>
            <a:r>
              <a:rPr lang="en-US" sz="2400" baseline="-25000" dirty="0"/>
              <a:t>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239000" y="4114800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</a:t>
            </a:r>
            <a:r>
              <a:rPr lang="en-US" sz="2400" baseline="-250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8324821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 logging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>
                <a:solidFill>
                  <a:schemeClr val="accent6"/>
                </a:solidFill>
              </a:rPr>
              <a:t>Between checkpoints,</a:t>
            </a:r>
            <a:r>
              <a:rPr lang="en-US" dirty="0">
                <a:solidFill>
                  <a:srgbClr val="0000FF"/>
                </a:solidFill>
              </a:rPr>
              <a:t> log all events that lead to non-determinism</a:t>
            </a:r>
          </a:p>
          <a:p>
            <a:pPr lvl="1"/>
            <a:endParaRPr lang="en-US" dirty="0"/>
          </a:p>
          <a:p>
            <a:r>
              <a:rPr lang="en-US" dirty="0"/>
              <a:t>For example, log every message received</a:t>
            </a:r>
          </a:p>
          <a:p>
            <a:pPr lvl="1"/>
            <a:endParaRPr lang="en-US" dirty="0"/>
          </a:p>
          <a:p>
            <a:r>
              <a:rPr lang="en-US" dirty="0"/>
              <a:t>Log everything necessary to </a:t>
            </a:r>
            <a:r>
              <a:rPr lang="en-US" dirty="0">
                <a:solidFill>
                  <a:srgbClr val="0000FF"/>
                </a:solidFill>
              </a:rPr>
              <a:t>ensure same messages are sent as in original execution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265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failures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Crash failures</a:t>
            </a:r>
          </a:p>
          <a:p>
            <a:pPr lvl="1"/>
            <a:r>
              <a:rPr lang="en-US" dirty="0"/>
              <a:t>Can resume with saved state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Fail stop</a:t>
            </a:r>
          </a:p>
          <a:p>
            <a:pPr lvl="1"/>
            <a:r>
              <a:rPr lang="en-US" dirty="0"/>
              <a:t>All state is lost upon failure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29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Recovering from failures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Checkpoint process state periodically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Where to store checkpoint?</a:t>
            </a:r>
          </a:p>
          <a:p>
            <a:pPr lvl="1"/>
            <a:r>
              <a:rPr lang="en-US" dirty="0"/>
              <a:t>Persistent storage vs. volatile memory</a:t>
            </a:r>
          </a:p>
          <a:p>
            <a:pPr lvl="1"/>
            <a:r>
              <a:rPr lang="en-US" dirty="0"/>
              <a:t>Local machine vs. remote machine</a:t>
            </a:r>
          </a:p>
          <a:p>
            <a:pPr lvl="2"/>
            <a:endParaRPr lang="en-US" dirty="0"/>
          </a:p>
          <a:p>
            <a:r>
              <a:rPr lang="en-US" dirty="0"/>
              <a:t>Where you store checkpoint depends on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Types of failures</a:t>
            </a:r>
            <a:r>
              <a:rPr lang="en-US" dirty="0"/>
              <a:t> you want to tolerate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Performance overhead</a:t>
            </a:r>
            <a:r>
              <a:rPr lang="en-US" dirty="0"/>
              <a:t> you are willing to bear</a:t>
            </a:r>
          </a:p>
          <a:p>
            <a:pPr lvl="2"/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Resume from last checkpoint after restart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24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in </a:t>
            </a:r>
            <a:r>
              <a:rPr lang="en-US" dirty="0" err="1"/>
              <a:t>Checkpointing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57200" y="2586981"/>
            <a:ext cx="7848600" cy="581459"/>
            <a:chOff x="457200" y="2586981"/>
            <a:chExt cx="7190941" cy="581459"/>
          </a:xfrm>
        </p:grpSpPr>
        <p:cxnSp>
          <p:nvCxnSpPr>
            <p:cNvPr id="8" name="Straight Connector 7"/>
            <p:cNvCxnSpPr>
              <a:stCxn id="13" idx="3"/>
            </p:cNvCxnSpPr>
            <p:nvPr/>
          </p:nvCxnSpPr>
          <p:spPr>
            <a:xfrm flipV="1">
              <a:off x="1066800" y="2877710"/>
              <a:ext cx="6581341" cy="1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Process 8"/>
            <p:cNvSpPr/>
            <p:nvPr/>
          </p:nvSpPr>
          <p:spPr>
            <a:xfrm>
              <a:off x="457200" y="2586981"/>
              <a:ext cx="581459" cy="581459"/>
            </a:xfrm>
            <a:prstGeom prst="flowChartProcess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P1</a:t>
              </a:r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 flipV="1">
            <a:off x="1805643" y="2877711"/>
            <a:ext cx="556557" cy="1082779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457200" y="3685741"/>
            <a:ext cx="7848600" cy="581459"/>
            <a:chOff x="457200" y="2586981"/>
            <a:chExt cx="7190941" cy="581459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1066800" y="2877710"/>
              <a:ext cx="6581341" cy="1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Process 13"/>
            <p:cNvSpPr/>
            <p:nvPr/>
          </p:nvSpPr>
          <p:spPr>
            <a:xfrm>
              <a:off x="457200" y="2586981"/>
              <a:ext cx="581459" cy="581459"/>
            </a:xfrm>
            <a:prstGeom prst="flowChartProcess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P2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57200" y="4752541"/>
            <a:ext cx="7848600" cy="581459"/>
            <a:chOff x="457200" y="2586981"/>
            <a:chExt cx="7190941" cy="581459"/>
          </a:xfrm>
        </p:grpSpPr>
        <p:cxnSp>
          <p:nvCxnSpPr>
            <p:cNvPr id="16" name="Straight Connector 15"/>
            <p:cNvCxnSpPr/>
            <p:nvPr/>
          </p:nvCxnSpPr>
          <p:spPr>
            <a:xfrm flipV="1">
              <a:off x="1066800" y="2877710"/>
              <a:ext cx="6581341" cy="1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Process 16"/>
            <p:cNvSpPr/>
            <p:nvPr/>
          </p:nvSpPr>
          <p:spPr>
            <a:xfrm>
              <a:off x="457200" y="2586981"/>
              <a:ext cx="581459" cy="581459"/>
            </a:xfrm>
            <a:prstGeom prst="flowChartProcess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P3</a:t>
              </a:r>
            </a:p>
          </p:txBody>
        </p:sp>
      </p:grpSp>
      <p:cxnSp>
        <p:nvCxnSpPr>
          <p:cNvPr id="23" name="Straight Arrow Connector 22"/>
          <p:cNvCxnSpPr/>
          <p:nvPr/>
        </p:nvCxnSpPr>
        <p:spPr>
          <a:xfrm flipV="1">
            <a:off x="2133600" y="3995282"/>
            <a:ext cx="573245" cy="1047989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135904" y="2877710"/>
            <a:ext cx="521696" cy="2165560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8120279" y="4817802"/>
            <a:ext cx="284882" cy="412960"/>
            <a:chOff x="1828800" y="2586981"/>
            <a:chExt cx="457200" cy="581459"/>
          </a:xfrm>
        </p:grpSpPr>
        <p:cxnSp>
          <p:nvCxnSpPr>
            <p:cNvPr id="32" name="Straight Connector 31"/>
            <p:cNvCxnSpPr/>
            <p:nvPr/>
          </p:nvCxnSpPr>
          <p:spPr bwMode="auto">
            <a:xfrm>
              <a:off x="1828800" y="2586981"/>
              <a:ext cx="457200" cy="58145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flipH="1">
              <a:off x="1828800" y="2586981"/>
              <a:ext cx="457200" cy="58145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</p:grpSp>
      <p:cxnSp>
        <p:nvCxnSpPr>
          <p:cNvPr id="41" name="Straight Arrow Connector 40"/>
          <p:cNvCxnSpPr/>
          <p:nvPr/>
        </p:nvCxnSpPr>
        <p:spPr>
          <a:xfrm flipV="1">
            <a:off x="4191000" y="2903095"/>
            <a:ext cx="573245" cy="1047989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4653894" y="3985876"/>
            <a:ext cx="573245" cy="1047989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638800" y="2903096"/>
            <a:ext cx="521696" cy="2165560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6874302" y="3960490"/>
            <a:ext cx="573245" cy="1047989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6741955" y="2896992"/>
            <a:ext cx="573245" cy="1047989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6" name="Pictur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961" y="2420123"/>
            <a:ext cx="799666" cy="799666"/>
          </a:xfrm>
          <a:prstGeom prst="rect">
            <a:avLst/>
          </a:prstGeom>
        </p:spPr>
      </p:pic>
      <p:pic>
        <p:nvPicPr>
          <p:cNvPr id="226" name="Picture 2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438400"/>
            <a:ext cx="799666" cy="799666"/>
          </a:xfrm>
          <a:prstGeom prst="rect">
            <a:avLst/>
          </a:prstGeom>
        </p:spPr>
      </p:pic>
      <p:pic>
        <p:nvPicPr>
          <p:cNvPr id="227" name="Picture 2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505200"/>
            <a:ext cx="799666" cy="799666"/>
          </a:xfrm>
          <a:prstGeom prst="rect">
            <a:avLst/>
          </a:prstGeom>
        </p:spPr>
      </p:pic>
      <p:pic>
        <p:nvPicPr>
          <p:cNvPr id="228" name="Picture 2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4610534"/>
            <a:ext cx="799666" cy="799666"/>
          </a:xfrm>
          <a:prstGeom prst="rect">
            <a:avLst/>
          </a:prstGeom>
        </p:spPr>
      </p:pic>
      <p:pic>
        <p:nvPicPr>
          <p:cNvPr id="229" name="Picture 2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343" y="3525866"/>
            <a:ext cx="799666" cy="799666"/>
          </a:xfrm>
          <a:prstGeom prst="rect">
            <a:avLst/>
          </a:prstGeom>
        </p:spPr>
      </p:pic>
      <p:pic>
        <p:nvPicPr>
          <p:cNvPr id="230" name="Picture 2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7226" y="4534334"/>
            <a:ext cx="799666" cy="799666"/>
          </a:xfrm>
          <a:prstGeom prst="rect">
            <a:avLst/>
          </a:prstGeom>
        </p:spPr>
      </p:pic>
      <p:pic>
        <p:nvPicPr>
          <p:cNvPr id="231" name="Picture 2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245" y="2431009"/>
            <a:ext cx="799666" cy="799666"/>
          </a:xfrm>
          <a:prstGeom prst="rect">
            <a:avLst/>
          </a:prstGeom>
        </p:spPr>
      </p:pic>
      <p:pic>
        <p:nvPicPr>
          <p:cNvPr id="232" name="Picture 2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9914" y="3474569"/>
            <a:ext cx="799666" cy="799666"/>
          </a:xfrm>
          <a:prstGeom prst="rect">
            <a:avLst/>
          </a:prstGeom>
        </p:spPr>
      </p:pic>
      <p:pic>
        <p:nvPicPr>
          <p:cNvPr id="233" name="Picture 2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0241" y="4573328"/>
            <a:ext cx="799666" cy="799666"/>
          </a:xfrm>
          <a:prstGeom prst="rect">
            <a:avLst/>
          </a:prstGeom>
        </p:spPr>
      </p:pic>
      <p:sp>
        <p:nvSpPr>
          <p:cNvPr id="234" name="TextBox 233"/>
          <p:cNvSpPr txBox="1"/>
          <p:nvPr/>
        </p:nvSpPr>
        <p:spPr>
          <a:xfrm>
            <a:off x="2438400" y="4267200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m</a:t>
            </a:r>
            <a:r>
              <a:rPr lang="en-US" sz="2400" baseline="-25000"/>
              <a:t>2</a:t>
            </a:r>
            <a:endParaRPr lang="en-US" sz="2400" baseline="-25000" dirty="0"/>
          </a:p>
        </p:txBody>
      </p:sp>
      <p:sp>
        <p:nvSpPr>
          <p:cNvPr id="235" name="TextBox 234"/>
          <p:cNvSpPr txBox="1"/>
          <p:nvPr/>
        </p:nvSpPr>
        <p:spPr>
          <a:xfrm>
            <a:off x="2094407" y="3272135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</a:t>
            </a:r>
            <a:r>
              <a:rPr lang="en-US" sz="2400" baseline="-25000" dirty="0"/>
              <a:t>1</a:t>
            </a:r>
          </a:p>
        </p:txBody>
      </p:sp>
      <p:sp>
        <p:nvSpPr>
          <p:cNvPr id="236" name="TextBox 235"/>
          <p:cNvSpPr txBox="1"/>
          <p:nvPr/>
        </p:nvSpPr>
        <p:spPr>
          <a:xfrm>
            <a:off x="3276600" y="2967335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m</a:t>
            </a:r>
            <a:r>
              <a:rPr lang="en-US" sz="2400" baseline="-25000"/>
              <a:t>3</a:t>
            </a:r>
            <a:endParaRPr lang="en-US" sz="2400" baseline="-25000" dirty="0"/>
          </a:p>
        </p:txBody>
      </p:sp>
      <p:sp>
        <p:nvSpPr>
          <p:cNvPr id="237" name="TextBox 236"/>
          <p:cNvSpPr txBox="1"/>
          <p:nvPr/>
        </p:nvSpPr>
        <p:spPr>
          <a:xfrm>
            <a:off x="4456607" y="3272135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</a:t>
            </a:r>
            <a:r>
              <a:rPr lang="en-US" sz="2400" baseline="-25000" dirty="0"/>
              <a:t>4</a:t>
            </a:r>
          </a:p>
        </p:txBody>
      </p:sp>
      <p:sp>
        <p:nvSpPr>
          <p:cNvPr id="238" name="TextBox 237"/>
          <p:cNvSpPr txBox="1"/>
          <p:nvPr/>
        </p:nvSpPr>
        <p:spPr>
          <a:xfrm>
            <a:off x="4990007" y="4262735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m</a:t>
            </a:r>
            <a:r>
              <a:rPr lang="en-US" sz="2400" baseline="-25000"/>
              <a:t>5</a:t>
            </a:r>
            <a:endParaRPr lang="en-US" sz="2400" baseline="-25000" dirty="0"/>
          </a:p>
        </p:txBody>
      </p:sp>
      <p:sp>
        <p:nvSpPr>
          <p:cNvPr id="239" name="TextBox 238"/>
          <p:cNvSpPr txBox="1"/>
          <p:nvPr/>
        </p:nvSpPr>
        <p:spPr>
          <a:xfrm>
            <a:off x="5791200" y="2971800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</a:t>
            </a:r>
            <a:r>
              <a:rPr lang="en-US" sz="2400" baseline="-25000" dirty="0"/>
              <a:t>6</a:t>
            </a:r>
          </a:p>
        </p:txBody>
      </p:sp>
      <p:sp>
        <p:nvSpPr>
          <p:cNvPr id="240" name="TextBox 239"/>
          <p:cNvSpPr txBox="1"/>
          <p:nvPr/>
        </p:nvSpPr>
        <p:spPr>
          <a:xfrm>
            <a:off x="7047407" y="3200400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</a:t>
            </a:r>
            <a:r>
              <a:rPr lang="en-US" sz="2400" baseline="-25000" dirty="0"/>
              <a:t>7</a:t>
            </a:r>
          </a:p>
        </p:txBody>
      </p:sp>
      <p:sp>
        <p:nvSpPr>
          <p:cNvPr id="241" name="TextBox 240"/>
          <p:cNvSpPr txBox="1"/>
          <p:nvPr/>
        </p:nvSpPr>
        <p:spPr>
          <a:xfrm>
            <a:off x="7239000" y="4114800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</a:t>
            </a:r>
            <a:r>
              <a:rPr lang="en-US" sz="2400" baseline="-250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628390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in </a:t>
            </a:r>
            <a:r>
              <a:rPr lang="en-US" dirty="0" err="1"/>
              <a:t>Checkpointing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57200" y="2586981"/>
            <a:ext cx="7848600" cy="581459"/>
            <a:chOff x="457200" y="2586981"/>
            <a:chExt cx="7190941" cy="581459"/>
          </a:xfrm>
        </p:grpSpPr>
        <p:cxnSp>
          <p:nvCxnSpPr>
            <p:cNvPr id="8" name="Straight Connector 7"/>
            <p:cNvCxnSpPr>
              <a:stCxn id="13" idx="3"/>
            </p:cNvCxnSpPr>
            <p:nvPr/>
          </p:nvCxnSpPr>
          <p:spPr>
            <a:xfrm flipV="1">
              <a:off x="1066800" y="2877710"/>
              <a:ext cx="6581341" cy="1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Process 8"/>
            <p:cNvSpPr/>
            <p:nvPr/>
          </p:nvSpPr>
          <p:spPr>
            <a:xfrm>
              <a:off x="457200" y="2586981"/>
              <a:ext cx="581459" cy="581459"/>
            </a:xfrm>
            <a:prstGeom prst="flowChartProcess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P1</a:t>
              </a:r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 flipV="1">
            <a:off x="1805643" y="2877711"/>
            <a:ext cx="556557" cy="1082779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457200" y="3685741"/>
            <a:ext cx="7848600" cy="581459"/>
            <a:chOff x="457200" y="2586981"/>
            <a:chExt cx="7190941" cy="581459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1066800" y="2877710"/>
              <a:ext cx="6581341" cy="1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Process 13"/>
            <p:cNvSpPr/>
            <p:nvPr/>
          </p:nvSpPr>
          <p:spPr>
            <a:xfrm>
              <a:off x="457200" y="2586981"/>
              <a:ext cx="581459" cy="581459"/>
            </a:xfrm>
            <a:prstGeom prst="flowChartProcess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P2</a:t>
              </a:r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1122552" y="5043272"/>
            <a:ext cx="5430648" cy="2538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Process 16"/>
          <p:cNvSpPr/>
          <p:nvPr/>
        </p:nvSpPr>
        <p:spPr>
          <a:xfrm>
            <a:off x="457200" y="4752541"/>
            <a:ext cx="634637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P3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133600" y="3995282"/>
            <a:ext cx="573245" cy="1047989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135904" y="2877710"/>
            <a:ext cx="521696" cy="2165560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4191000" y="2903095"/>
            <a:ext cx="573245" cy="1047989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4653894" y="3985876"/>
            <a:ext cx="573245" cy="1047989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638800" y="2903096"/>
            <a:ext cx="521696" cy="2165560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6874302" y="3960490"/>
            <a:ext cx="573245" cy="1047989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6741955" y="2896992"/>
            <a:ext cx="573245" cy="1047989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6" name="Pictur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961" y="2420123"/>
            <a:ext cx="799666" cy="799666"/>
          </a:xfrm>
          <a:prstGeom prst="rect">
            <a:avLst/>
          </a:prstGeom>
        </p:spPr>
      </p:pic>
      <p:pic>
        <p:nvPicPr>
          <p:cNvPr id="226" name="Picture 2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438400"/>
            <a:ext cx="799666" cy="799666"/>
          </a:xfrm>
          <a:prstGeom prst="rect">
            <a:avLst/>
          </a:prstGeom>
        </p:spPr>
      </p:pic>
      <p:pic>
        <p:nvPicPr>
          <p:cNvPr id="227" name="Picture 2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505200"/>
            <a:ext cx="799666" cy="799666"/>
          </a:xfrm>
          <a:prstGeom prst="rect">
            <a:avLst/>
          </a:prstGeom>
        </p:spPr>
      </p:pic>
      <p:pic>
        <p:nvPicPr>
          <p:cNvPr id="228" name="Picture 2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4610534"/>
            <a:ext cx="799666" cy="799666"/>
          </a:xfrm>
          <a:prstGeom prst="rect">
            <a:avLst/>
          </a:prstGeom>
        </p:spPr>
      </p:pic>
      <p:pic>
        <p:nvPicPr>
          <p:cNvPr id="229" name="Picture 2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343" y="3525866"/>
            <a:ext cx="799666" cy="799666"/>
          </a:xfrm>
          <a:prstGeom prst="rect">
            <a:avLst/>
          </a:prstGeom>
        </p:spPr>
      </p:pic>
      <p:pic>
        <p:nvPicPr>
          <p:cNvPr id="230" name="Picture 2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7226" y="4534334"/>
            <a:ext cx="799666" cy="799666"/>
          </a:xfrm>
          <a:prstGeom prst="rect">
            <a:avLst/>
          </a:prstGeom>
        </p:spPr>
      </p:pic>
      <p:pic>
        <p:nvPicPr>
          <p:cNvPr id="231" name="Picture 2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245" y="2431009"/>
            <a:ext cx="799666" cy="799666"/>
          </a:xfrm>
          <a:prstGeom prst="rect">
            <a:avLst/>
          </a:prstGeom>
        </p:spPr>
      </p:pic>
      <p:pic>
        <p:nvPicPr>
          <p:cNvPr id="232" name="Picture 2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9914" y="3474569"/>
            <a:ext cx="799666" cy="799666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438400" y="4267200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m</a:t>
            </a:r>
            <a:r>
              <a:rPr lang="en-US" sz="2400" baseline="-25000"/>
              <a:t>2</a:t>
            </a:r>
            <a:endParaRPr lang="en-US" sz="2400" baseline="-25000" dirty="0"/>
          </a:p>
        </p:txBody>
      </p:sp>
      <p:sp>
        <p:nvSpPr>
          <p:cNvPr id="37" name="TextBox 36"/>
          <p:cNvSpPr txBox="1"/>
          <p:nvPr/>
        </p:nvSpPr>
        <p:spPr>
          <a:xfrm>
            <a:off x="2094407" y="3272135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</a:t>
            </a:r>
            <a:r>
              <a:rPr lang="en-US" sz="2400" baseline="-25000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276600" y="2967335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m</a:t>
            </a:r>
            <a:r>
              <a:rPr lang="en-US" sz="2400" baseline="-25000"/>
              <a:t>3</a:t>
            </a:r>
            <a:endParaRPr lang="en-US" sz="2400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4456607" y="3272135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</a:t>
            </a:r>
            <a:r>
              <a:rPr lang="en-US" sz="2400" baseline="-25000" dirty="0"/>
              <a:t>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990007" y="4262735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m</a:t>
            </a:r>
            <a:r>
              <a:rPr lang="en-US" sz="2400" baseline="-25000"/>
              <a:t>5</a:t>
            </a:r>
            <a:endParaRPr lang="en-US" sz="2400" baseline="-25000" dirty="0"/>
          </a:p>
        </p:txBody>
      </p:sp>
      <p:sp>
        <p:nvSpPr>
          <p:cNvPr id="47" name="TextBox 46"/>
          <p:cNvSpPr txBox="1"/>
          <p:nvPr/>
        </p:nvSpPr>
        <p:spPr>
          <a:xfrm>
            <a:off x="5791200" y="2971800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</a:t>
            </a:r>
            <a:r>
              <a:rPr lang="en-US" sz="2400" baseline="-25000" dirty="0"/>
              <a:t>6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047407" y="3200400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</a:t>
            </a:r>
            <a:r>
              <a:rPr lang="en-US" sz="2400" baseline="-25000" dirty="0"/>
              <a:t>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239000" y="4114800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</a:t>
            </a:r>
            <a:r>
              <a:rPr lang="en-US" sz="2400" baseline="-250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3095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8" name="Straight Connector 537"/>
          <p:cNvCxnSpPr/>
          <p:nvPr/>
        </p:nvCxnSpPr>
        <p:spPr>
          <a:xfrm>
            <a:off x="1143000" y="3962400"/>
            <a:ext cx="5257800" cy="23476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in </a:t>
            </a:r>
            <a:r>
              <a:rPr lang="en-US" dirty="0" err="1"/>
              <a:t>Checkpointing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274952" y="2877710"/>
            <a:ext cx="7183248" cy="1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Process 8"/>
          <p:cNvSpPr/>
          <p:nvPr/>
        </p:nvSpPr>
        <p:spPr>
          <a:xfrm>
            <a:off x="457200" y="2586981"/>
            <a:ext cx="634637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P1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805643" y="2877711"/>
            <a:ext cx="556557" cy="1082779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Process 13"/>
          <p:cNvSpPr/>
          <p:nvPr/>
        </p:nvSpPr>
        <p:spPr>
          <a:xfrm>
            <a:off x="457200" y="3685741"/>
            <a:ext cx="634637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P2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122552" y="5043272"/>
            <a:ext cx="5430648" cy="2538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Process 16"/>
          <p:cNvSpPr/>
          <p:nvPr/>
        </p:nvSpPr>
        <p:spPr>
          <a:xfrm>
            <a:off x="457200" y="4752541"/>
            <a:ext cx="634637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P3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133600" y="3995282"/>
            <a:ext cx="573245" cy="1047989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135904" y="2877710"/>
            <a:ext cx="521696" cy="2165560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4191000" y="2903095"/>
            <a:ext cx="573245" cy="1047989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4653894" y="3985876"/>
            <a:ext cx="573245" cy="1047989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638800" y="2903096"/>
            <a:ext cx="521696" cy="2165560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6741955" y="2896992"/>
            <a:ext cx="573245" cy="1047989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6" name="Pictur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961" y="2420123"/>
            <a:ext cx="799666" cy="799666"/>
          </a:xfrm>
          <a:prstGeom prst="rect">
            <a:avLst/>
          </a:prstGeom>
        </p:spPr>
      </p:pic>
      <p:pic>
        <p:nvPicPr>
          <p:cNvPr id="226" name="Picture 2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438400"/>
            <a:ext cx="799666" cy="799666"/>
          </a:xfrm>
          <a:prstGeom prst="rect">
            <a:avLst/>
          </a:prstGeom>
        </p:spPr>
      </p:pic>
      <p:pic>
        <p:nvPicPr>
          <p:cNvPr id="227" name="Picture 2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505200"/>
            <a:ext cx="799666" cy="799666"/>
          </a:xfrm>
          <a:prstGeom prst="rect">
            <a:avLst/>
          </a:prstGeom>
        </p:spPr>
      </p:pic>
      <p:pic>
        <p:nvPicPr>
          <p:cNvPr id="228" name="Picture 2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4610534"/>
            <a:ext cx="799666" cy="799666"/>
          </a:xfrm>
          <a:prstGeom prst="rect">
            <a:avLst/>
          </a:prstGeom>
        </p:spPr>
      </p:pic>
      <p:pic>
        <p:nvPicPr>
          <p:cNvPr id="229" name="Picture 2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343" y="3525866"/>
            <a:ext cx="799666" cy="799666"/>
          </a:xfrm>
          <a:prstGeom prst="rect">
            <a:avLst/>
          </a:prstGeom>
        </p:spPr>
      </p:pic>
      <p:pic>
        <p:nvPicPr>
          <p:cNvPr id="230" name="Picture 2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7226" y="4534334"/>
            <a:ext cx="799666" cy="799666"/>
          </a:xfrm>
          <a:prstGeom prst="rect">
            <a:avLst/>
          </a:prstGeom>
        </p:spPr>
      </p:pic>
      <p:pic>
        <p:nvPicPr>
          <p:cNvPr id="231" name="Picture 2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245" y="2431009"/>
            <a:ext cx="799666" cy="799666"/>
          </a:xfrm>
          <a:prstGeom prst="rect">
            <a:avLst/>
          </a:prstGeom>
        </p:spPr>
      </p:pic>
      <p:sp>
        <p:nvSpPr>
          <p:cNvPr id="541" name="TextBox 540"/>
          <p:cNvSpPr txBox="1"/>
          <p:nvPr/>
        </p:nvSpPr>
        <p:spPr>
          <a:xfrm>
            <a:off x="2438400" y="4267200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m</a:t>
            </a:r>
            <a:r>
              <a:rPr lang="en-US" sz="2400" baseline="-25000"/>
              <a:t>2</a:t>
            </a:r>
            <a:endParaRPr lang="en-US" sz="2400" baseline="-25000" dirty="0"/>
          </a:p>
        </p:txBody>
      </p:sp>
      <p:sp>
        <p:nvSpPr>
          <p:cNvPr id="542" name="TextBox 541"/>
          <p:cNvSpPr txBox="1"/>
          <p:nvPr/>
        </p:nvSpPr>
        <p:spPr>
          <a:xfrm>
            <a:off x="2094407" y="3272135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</a:t>
            </a:r>
            <a:r>
              <a:rPr lang="en-US" sz="2400" baseline="-25000" dirty="0"/>
              <a:t>1</a:t>
            </a:r>
          </a:p>
        </p:txBody>
      </p:sp>
      <p:sp>
        <p:nvSpPr>
          <p:cNvPr id="543" name="TextBox 542"/>
          <p:cNvSpPr txBox="1"/>
          <p:nvPr/>
        </p:nvSpPr>
        <p:spPr>
          <a:xfrm>
            <a:off x="3276600" y="2967335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m</a:t>
            </a:r>
            <a:r>
              <a:rPr lang="en-US" sz="2400" baseline="-25000"/>
              <a:t>3</a:t>
            </a:r>
            <a:endParaRPr lang="en-US" sz="2400" baseline="-25000" dirty="0"/>
          </a:p>
        </p:txBody>
      </p:sp>
      <p:sp>
        <p:nvSpPr>
          <p:cNvPr id="544" name="TextBox 543"/>
          <p:cNvSpPr txBox="1"/>
          <p:nvPr/>
        </p:nvSpPr>
        <p:spPr>
          <a:xfrm>
            <a:off x="4456607" y="3272135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</a:t>
            </a:r>
            <a:r>
              <a:rPr lang="en-US" sz="2400" baseline="-25000" dirty="0"/>
              <a:t>4</a:t>
            </a:r>
          </a:p>
        </p:txBody>
      </p:sp>
      <p:sp>
        <p:nvSpPr>
          <p:cNvPr id="545" name="TextBox 544"/>
          <p:cNvSpPr txBox="1"/>
          <p:nvPr/>
        </p:nvSpPr>
        <p:spPr>
          <a:xfrm>
            <a:off x="4990007" y="4262735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m</a:t>
            </a:r>
            <a:r>
              <a:rPr lang="en-US" sz="2400" baseline="-25000"/>
              <a:t>5</a:t>
            </a:r>
            <a:endParaRPr lang="en-US" sz="2400" baseline="-25000" dirty="0"/>
          </a:p>
        </p:txBody>
      </p:sp>
      <p:sp>
        <p:nvSpPr>
          <p:cNvPr id="546" name="TextBox 545"/>
          <p:cNvSpPr txBox="1"/>
          <p:nvPr/>
        </p:nvSpPr>
        <p:spPr>
          <a:xfrm>
            <a:off x="5791200" y="2971800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</a:t>
            </a:r>
            <a:r>
              <a:rPr lang="en-US" sz="2400" baseline="-25000" dirty="0"/>
              <a:t>6</a:t>
            </a:r>
          </a:p>
        </p:txBody>
      </p:sp>
      <p:sp>
        <p:nvSpPr>
          <p:cNvPr id="547" name="TextBox 546"/>
          <p:cNvSpPr txBox="1"/>
          <p:nvPr/>
        </p:nvSpPr>
        <p:spPr>
          <a:xfrm>
            <a:off x="7047407" y="3200400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</a:t>
            </a:r>
            <a:r>
              <a:rPr lang="en-US" sz="2400" baseline="-250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5198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8" name="Straight Connector 537"/>
          <p:cNvCxnSpPr/>
          <p:nvPr/>
        </p:nvCxnSpPr>
        <p:spPr>
          <a:xfrm>
            <a:off x="1143000" y="3962400"/>
            <a:ext cx="5257800" cy="23476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in </a:t>
            </a:r>
            <a:r>
              <a:rPr lang="en-US" dirty="0" err="1"/>
              <a:t>Checkpointing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9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274952" y="2877712"/>
            <a:ext cx="3952187" cy="1928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Process 8"/>
          <p:cNvSpPr/>
          <p:nvPr/>
        </p:nvSpPr>
        <p:spPr>
          <a:xfrm>
            <a:off x="457200" y="2586981"/>
            <a:ext cx="634637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P1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805643" y="2877711"/>
            <a:ext cx="556557" cy="1082779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Process 13"/>
          <p:cNvSpPr/>
          <p:nvPr/>
        </p:nvSpPr>
        <p:spPr>
          <a:xfrm>
            <a:off x="457200" y="3685741"/>
            <a:ext cx="634637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P2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122552" y="5043272"/>
            <a:ext cx="5430648" cy="2538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Process 16"/>
          <p:cNvSpPr/>
          <p:nvPr/>
        </p:nvSpPr>
        <p:spPr>
          <a:xfrm>
            <a:off x="457200" y="4752541"/>
            <a:ext cx="634637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P3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133600" y="3995282"/>
            <a:ext cx="573245" cy="1047989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135904" y="2877710"/>
            <a:ext cx="521696" cy="2165560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4191000" y="2903095"/>
            <a:ext cx="573245" cy="1047989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4653894" y="3985876"/>
            <a:ext cx="573245" cy="1047989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638800" y="2903096"/>
            <a:ext cx="521696" cy="2165560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6" name="Pictur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961" y="2420123"/>
            <a:ext cx="799666" cy="799666"/>
          </a:xfrm>
          <a:prstGeom prst="rect">
            <a:avLst/>
          </a:prstGeom>
        </p:spPr>
      </p:pic>
      <p:pic>
        <p:nvPicPr>
          <p:cNvPr id="226" name="Picture 2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438400"/>
            <a:ext cx="799666" cy="799666"/>
          </a:xfrm>
          <a:prstGeom prst="rect">
            <a:avLst/>
          </a:prstGeom>
        </p:spPr>
      </p:pic>
      <p:pic>
        <p:nvPicPr>
          <p:cNvPr id="227" name="Picture 2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505200"/>
            <a:ext cx="799666" cy="799666"/>
          </a:xfrm>
          <a:prstGeom prst="rect">
            <a:avLst/>
          </a:prstGeom>
        </p:spPr>
      </p:pic>
      <p:pic>
        <p:nvPicPr>
          <p:cNvPr id="228" name="Picture 2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4610534"/>
            <a:ext cx="799666" cy="799666"/>
          </a:xfrm>
          <a:prstGeom prst="rect">
            <a:avLst/>
          </a:prstGeom>
        </p:spPr>
      </p:pic>
      <p:pic>
        <p:nvPicPr>
          <p:cNvPr id="229" name="Picture 2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343" y="3525866"/>
            <a:ext cx="799666" cy="799666"/>
          </a:xfrm>
          <a:prstGeom prst="rect">
            <a:avLst/>
          </a:prstGeom>
        </p:spPr>
      </p:pic>
      <p:pic>
        <p:nvPicPr>
          <p:cNvPr id="230" name="Picture 2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7226" y="4534334"/>
            <a:ext cx="799666" cy="79966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438400" y="4267200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m</a:t>
            </a:r>
            <a:r>
              <a:rPr lang="en-US" sz="2400" baseline="-25000"/>
              <a:t>2</a:t>
            </a:r>
            <a:endParaRPr lang="en-US" sz="2400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2094407" y="3272135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</a:t>
            </a:r>
            <a:r>
              <a:rPr lang="en-US" sz="2400" baseline="-25000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276600" y="2967335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m</a:t>
            </a:r>
            <a:r>
              <a:rPr lang="en-US" sz="2400" baseline="-25000"/>
              <a:t>3</a:t>
            </a:r>
            <a:endParaRPr lang="en-US" sz="2400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4456607" y="3272135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</a:t>
            </a:r>
            <a:r>
              <a:rPr lang="en-US" sz="2400" baseline="-25000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90007" y="4262735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m</a:t>
            </a:r>
            <a:r>
              <a:rPr lang="en-US" sz="2400" baseline="-25000"/>
              <a:t>5</a:t>
            </a:r>
            <a:endParaRPr lang="en-US" sz="2400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5791200" y="2971800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</a:t>
            </a:r>
            <a:r>
              <a:rPr lang="en-US" sz="2400" baseline="-250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289345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2700.potx</Template>
  <TotalTime>9352</TotalTime>
  <Words>941</Words>
  <Application>Microsoft Macintosh PowerPoint</Application>
  <PresentationFormat>On-screen Show (4:3)</PresentationFormat>
  <Paragraphs>336</Paragraphs>
  <Slides>36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Median</vt:lpstr>
      <vt:lpstr>Lecture 6</vt:lpstr>
      <vt:lpstr>Replicated State Machine</vt:lpstr>
      <vt:lpstr>RSMs with Logical Clocks</vt:lpstr>
      <vt:lpstr>Types of failures</vt:lpstr>
      <vt:lpstr>Recovering from failures</vt:lpstr>
      <vt:lpstr>Challenge in Checkpointing</vt:lpstr>
      <vt:lpstr>Challenge in Checkpointing</vt:lpstr>
      <vt:lpstr>Challenge in Checkpointing</vt:lpstr>
      <vt:lpstr>Challenge in Checkpointing</vt:lpstr>
      <vt:lpstr>Challenge in Checkpointing</vt:lpstr>
      <vt:lpstr>Challenge in Checkpointing</vt:lpstr>
      <vt:lpstr>Challenge in Checkpointing</vt:lpstr>
      <vt:lpstr>Challenge in Checkpointing</vt:lpstr>
      <vt:lpstr>Challenge in Checkpointing</vt:lpstr>
      <vt:lpstr>Challenge in Checkpointing</vt:lpstr>
      <vt:lpstr>Checkpoint-based Recovery</vt:lpstr>
      <vt:lpstr>Example</vt:lpstr>
      <vt:lpstr>Chandy-Lamport algorithm</vt:lpstr>
      <vt:lpstr>Example: Token ring</vt:lpstr>
      <vt:lpstr>Example snapshot 1</vt:lpstr>
      <vt:lpstr>Example snapshot 2</vt:lpstr>
      <vt:lpstr>Global snapshot</vt:lpstr>
      <vt:lpstr>Example desired snapshot</vt:lpstr>
      <vt:lpstr>Global snapshot</vt:lpstr>
      <vt:lpstr>Chandy-Lamport Snapshot</vt:lpstr>
      <vt:lpstr>Chandy-Lamport Snapshot</vt:lpstr>
      <vt:lpstr>Chandy-Lamport: Intuition</vt:lpstr>
      <vt:lpstr>Chandy-Lamport Snapshot</vt:lpstr>
      <vt:lpstr>Chandy-Lamport Snapshot</vt:lpstr>
      <vt:lpstr>Chandy-Lamport Snapshot</vt:lpstr>
      <vt:lpstr>Chandy-Lamport in action</vt:lpstr>
      <vt:lpstr>Coordinated checkpointing</vt:lpstr>
      <vt:lpstr>Challenge in Checkpointing</vt:lpstr>
      <vt:lpstr>Challenge in Checkpointing</vt:lpstr>
      <vt:lpstr>Challenge in Checkpointing</vt:lpstr>
      <vt:lpstr>Message logging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</dc:title>
  <dc:creator>Prashant Krishnamurty</dc:creator>
  <cp:lastModifiedBy>Srikanth Krishnamurthy</cp:lastModifiedBy>
  <cp:revision>100</cp:revision>
  <dcterms:created xsi:type="dcterms:W3CDTF">2011-02-15T01:19:14Z</dcterms:created>
  <dcterms:modified xsi:type="dcterms:W3CDTF">2020-10-21T22:42:20Z</dcterms:modified>
</cp:coreProperties>
</file>