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7"/>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7"/>
  </p:normalViewPr>
  <p:slideViewPr>
    <p:cSldViewPr snapToGrid="0" snapToObjects="1">
      <p:cViewPr varScale="1">
        <p:scale>
          <a:sx n="110" d="100"/>
          <a:sy n="110" d="100"/>
        </p:scale>
        <p:origin x="1680"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B7AEDA-A0C8-6243-9AD2-B2B44E628523}" type="datetimeFigureOut">
              <a:rPr lang="en-US" smtClean="0"/>
              <a:pPr/>
              <a:t>10/19/20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B068C3-DE0F-4C49-AC09-9287450156E5}" type="slidenum">
              <a:rPr lang="en-US" smtClean="0"/>
              <a:pPr/>
              <a:t>‹#›</a:t>
            </a:fld>
            <a:endParaRPr lang="en-US"/>
          </a:p>
        </p:txBody>
      </p:sp>
    </p:spTree>
    <p:extLst>
      <p:ext uri="{BB962C8B-B14F-4D97-AF65-F5344CB8AC3E}">
        <p14:creationId xmlns:p14="http://schemas.microsoft.com/office/powerpoint/2010/main" val="13424625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219309-6AB1-3E4A-911F-8319BD73C990}" type="slidenum">
              <a:rPr lang="en-US" smtClean="0"/>
              <a:pPr/>
              <a:t>2</a:t>
            </a:fld>
            <a:endParaRPr lang="en-US"/>
          </a:p>
        </p:txBody>
      </p:sp>
    </p:spTree>
    <p:extLst>
      <p:ext uri="{BB962C8B-B14F-4D97-AF65-F5344CB8AC3E}">
        <p14:creationId xmlns:p14="http://schemas.microsoft.com/office/powerpoint/2010/main" val="1830486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Shown are time stamps.  Lowest wins.  P0 and P2 want to access. P0 wins. When P0 is done it sends OK to P2 so that it can access resource. P1 sends OK to both P0</a:t>
            </a:r>
            <a:r>
              <a:rPr lang="en-US" baseline="0" dirty="0"/>
              <a:t> and P2 since it doesn’t want resource at this time.</a:t>
            </a:r>
            <a:endParaRPr lang="en-US" dirty="0"/>
          </a:p>
        </p:txBody>
      </p:sp>
      <p:sp>
        <p:nvSpPr>
          <p:cNvPr id="4" name="Slide Number Placeholder 3"/>
          <p:cNvSpPr>
            <a:spLocks noGrp="1"/>
          </p:cNvSpPr>
          <p:nvPr>
            <p:ph type="sldNum" sz="quarter" idx="10"/>
          </p:nvPr>
        </p:nvSpPr>
        <p:spPr/>
        <p:txBody>
          <a:bodyPr/>
          <a:lstStyle/>
          <a:p>
            <a:fld id="{36B068C3-DE0F-4C49-AC09-9287450156E5}" type="slidenum">
              <a:rPr lang="en-US" smtClean="0"/>
              <a:pPr/>
              <a:t>9</a:t>
            </a:fld>
            <a:endParaRPr lang="en-US"/>
          </a:p>
        </p:txBody>
      </p:sp>
    </p:spTree>
    <p:extLst>
      <p:ext uri="{BB962C8B-B14F-4D97-AF65-F5344CB8AC3E}">
        <p14:creationId xmlns:p14="http://schemas.microsoft.com/office/powerpoint/2010/main" val="2990753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solidFill>
                  <a:schemeClr val="bg2"/>
                </a:solidFill>
              </a:defRPr>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a:solidFill>
            <a:srgbClr val="C9CDB3"/>
          </a:solidFill>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E6A519B-7DB3-3D47-8D8A-CC7BAD0E00B6}" type="datetimeFigureOut">
              <a:rPr lang="en-US" smtClean="0"/>
              <a:pPr/>
              <a:t>10/19/20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139F429-8910-EE4A-AE0E-DB70C9E71E0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E6A519B-7DB3-3D47-8D8A-CC7BAD0E00B6}" type="datetimeFigureOut">
              <a:rPr lang="en-US" smtClean="0"/>
              <a:pPr/>
              <a:t>10/19/20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9F429-8910-EE4A-AE0E-DB70C9E71E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0E6A519B-7DB3-3D47-8D8A-CC7BAD0E00B6}" type="datetimeFigureOut">
              <a:rPr lang="en-US" smtClean="0"/>
              <a:pPr/>
              <a:t>10/19/20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139F429-8910-EE4A-AE0E-DB70C9E71E0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40005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r>
              <a:rPr lang="en-US"/>
              <a:t>(c) Prashant Krishnamurthy</a:t>
            </a:r>
          </a:p>
        </p:txBody>
      </p:sp>
      <p:sp>
        <p:nvSpPr>
          <p:cNvPr id="6" name="Slide Number Placeholder 5"/>
          <p:cNvSpPr>
            <a:spLocks noGrp="1"/>
          </p:cNvSpPr>
          <p:nvPr>
            <p:ph type="sldNum" sz="quarter" idx="11"/>
          </p:nvPr>
        </p:nvSpPr>
        <p:spPr>
          <a:xfrm>
            <a:off x="6553200" y="6248400"/>
            <a:ext cx="2133600" cy="457200"/>
          </a:xfrm>
        </p:spPr>
        <p:txBody>
          <a:bodyPr/>
          <a:lstStyle>
            <a:lvl1pPr>
              <a:defRPr smtClean="0"/>
            </a:lvl1pPr>
          </a:lstStyle>
          <a:p>
            <a:fld id="{5B729312-1E37-A640-B3F8-E025D313CE05}"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a:lvl1pPr>
          </a:lstStyle>
          <a:p>
            <a:r>
              <a:rPr lang="en-US"/>
              <a:t>TELCOM 2720</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r>
              <a:rPr lang="en-US"/>
              <a:t>(c) Prashant Krishnamurthy</a:t>
            </a:r>
          </a:p>
        </p:txBody>
      </p:sp>
      <p:sp>
        <p:nvSpPr>
          <p:cNvPr id="6" name="Slide Number Placeholder 5"/>
          <p:cNvSpPr>
            <a:spLocks noGrp="1"/>
          </p:cNvSpPr>
          <p:nvPr>
            <p:ph type="sldNum" sz="quarter" idx="11"/>
          </p:nvPr>
        </p:nvSpPr>
        <p:spPr>
          <a:xfrm>
            <a:off x="6553200" y="6248400"/>
            <a:ext cx="2133600" cy="457200"/>
          </a:xfrm>
        </p:spPr>
        <p:txBody>
          <a:bodyPr/>
          <a:lstStyle>
            <a:lvl1pPr>
              <a:defRPr smtClean="0"/>
            </a:lvl1pPr>
          </a:lstStyle>
          <a:p>
            <a:fld id="{6ED59E59-BD8A-5342-8217-B02204C6B78E}"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a:lvl1pPr>
          </a:lstStyle>
          <a:p>
            <a:r>
              <a:rPr lang="en-US"/>
              <a:t>TELCOM 2720</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r>
              <a:rPr lang="en-US"/>
              <a:t>(c) Prashant Krishnamurthy</a:t>
            </a:r>
          </a:p>
        </p:txBody>
      </p:sp>
      <p:sp>
        <p:nvSpPr>
          <p:cNvPr id="6" name="Slide Number Placeholder 5"/>
          <p:cNvSpPr>
            <a:spLocks noGrp="1"/>
          </p:cNvSpPr>
          <p:nvPr>
            <p:ph type="sldNum" sz="quarter" idx="11"/>
          </p:nvPr>
        </p:nvSpPr>
        <p:spPr>
          <a:xfrm>
            <a:off x="6553200" y="6248400"/>
            <a:ext cx="2133600" cy="457200"/>
          </a:xfrm>
        </p:spPr>
        <p:txBody>
          <a:bodyPr/>
          <a:lstStyle>
            <a:lvl1pPr>
              <a:defRPr smtClean="0"/>
            </a:lvl1pPr>
          </a:lstStyle>
          <a:p>
            <a:fld id="{D5B4394C-1DEF-F448-AC01-490E14B0EA0C}"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a:lvl1pPr>
          </a:lstStyle>
          <a:p>
            <a:r>
              <a:rPr lang="en-US"/>
              <a:t>TELCOM 2720</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4038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000500"/>
            <a:ext cx="4038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0"/>
          </p:nvPr>
        </p:nvSpPr>
        <p:spPr>
          <a:xfrm>
            <a:off x="3124200" y="6248400"/>
            <a:ext cx="2895600" cy="457200"/>
          </a:xfrm>
        </p:spPr>
        <p:txBody>
          <a:bodyPr/>
          <a:lstStyle>
            <a:lvl1pPr>
              <a:defRPr smtClean="0"/>
            </a:lvl1pPr>
          </a:lstStyle>
          <a:p>
            <a:r>
              <a:rPr lang="en-US"/>
              <a:t>(c) Prashant Krishnamurthy</a:t>
            </a:r>
          </a:p>
        </p:txBody>
      </p:sp>
      <p:sp>
        <p:nvSpPr>
          <p:cNvPr id="7" name="Slide Number Placeholder 6"/>
          <p:cNvSpPr>
            <a:spLocks noGrp="1"/>
          </p:cNvSpPr>
          <p:nvPr>
            <p:ph type="sldNum" sz="quarter" idx="11"/>
          </p:nvPr>
        </p:nvSpPr>
        <p:spPr>
          <a:xfrm>
            <a:off x="6553200" y="6248400"/>
            <a:ext cx="2133600" cy="457200"/>
          </a:xfrm>
        </p:spPr>
        <p:txBody>
          <a:bodyPr/>
          <a:lstStyle>
            <a:lvl1pPr>
              <a:defRPr smtClean="0"/>
            </a:lvl1pPr>
          </a:lstStyle>
          <a:p>
            <a:fld id="{82D77CC1-6495-7147-8A94-5BA717E55435}" type="slidenum">
              <a:rPr lang="en-US"/>
              <a:pPr/>
              <a:t>‹#›</a:t>
            </a:fld>
            <a:endParaRPr lang="en-US"/>
          </a:p>
        </p:txBody>
      </p:sp>
      <p:sp>
        <p:nvSpPr>
          <p:cNvPr id="8" name="Date Placeholder 7"/>
          <p:cNvSpPr>
            <a:spLocks noGrp="1"/>
          </p:cNvSpPr>
          <p:nvPr>
            <p:ph type="dt" sz="half" idx="12"/>
          </p:nvPr>
        </p:nvSpPr>
        <p:spPr>
          <a:xfrm>
            <a:off x="457200" y="6245225"/>
            <a:ext cx="2133600" cy="476250"/>
          </a:xfrm>
        </p:spPr>
        <p:txBody>
          <a:bodyPr/>
          <a:lstStyle>
            <a:lvl1pPr>
              <a:defRPr smtClean="0"/>
            </a:lvl1pPr>
          </a:lstStyle>
          <a:p>
            <a:r>
              <a:rPr lang="en-US"/>
              <a:t>TELCOM 2720</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ClipArt Placeholder 2"/>
          <p:cNvSpPr>
            <a:spLocks noGrp="1"/>
          </p:cNvSpPr>
          <p:nvPr>
            <p:ph type="clipArt" sz="half" idx="1"/>
          </p:nvPr>
        </p:nvSpPr>
        <p:spPr>
          <a:xfrm>
            <a:off x="457200" y="1981200"/>
            <a:ext cx="4038600" cy="3886200"/>
          </a:xfrm>
        </p:spPr>
        <p:txBody>
          <a:bodyPr/>
          <a:lstStyle/>
          <a:p>
            <a:endParaRPr lang="en-US"/>
          </a:p>
        </p:txBody>
      </p:sp>
      <p:sp>
        <p:nvSpPr>
          <p:cNvPr id="4" name="Text Placeholder 3"/>
          <p:cNvSpPr>
            <a:spLocks noGrp="1"/>
          </p:cNvSpPr>
          <p:nvPr>
            <p:ph type="body"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3124200" y="6248400"/>
            <a:ext cx="2895600" cy="457200"/>
          </a:xfrm>
        </p:spPr>
        <p:txBody>
          <a:bodyPr/>
          <a:lstStyle>
            <a:lvl1pPr>
              <a:defRPr smtClean="0"/>
            </a:lvl1pPr>
          </a:lstStyle>
          <a:p>
            <a:r>
              <a:rPr lang="en-US"/>
              <a:t>(c) Prashant Krishnamurthy</a:t>
            </a:r>
          </a:p>
        </p:txBody>
      </p:sp>
      <p:sp>
        <p:nvSpPr>
          <p:cNvPr id="6" name="Slide Number Placeholder 5"/>
          <p:cNvSpPr>
            <a:spLocks noGrp="1"/>
          </p:cNvSpPr>
          <p:nvPr>
            <p:ph type="sldNum" sz="quarter" idx="11"/>
          </p:nvPr>
        </p:nvSpPr>
        <p:spPr>
          <a:xfrm>
            <a:off x="6553200" y="6248400"/>
            <a:ext cx="2133600" cy="457200"/>
          </a:xfrm>
        </p:spPr>
        <p:txBody>
          <a:bodyPr/>
          <a:lstStyle>
            <a:lvl1pPr>
              <a:defRPr smtClean="0"/>
            </a:lvl1pPr>
          </a:lstStyle>
          <a:p>
            <a:fld id="{4117307F-A9A7-2247-8C9C-010269DAC2D4}"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smtClean="0"/>
            </a:lvl1pPr>
          </a:lstStyle>
          <a:p>
            <a:r>
              <a:rPr lang="en-US"/>
              <a:t>TELCOM 2720</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4038600" cy="3886200"/>
          </a:xfrm>
        </p:spPr>
        <p:txBody>
          <a:bodyPr/>
          <a:lstStyle/>
          <a:p>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smtClean="0"/>
            </a:lvl1pPr>
          </a:lstStyle>
          <a:p>
            <a:r>
              <a:rPr lang="en-US"/>
              <a:t>(c) Prashant Krishnamurthy</a:t>
            </a:r>
          </a:p>
        </p:txBody>
      </p:sp>
      <p:sp>
        <p:nvSpPr>
          <p:cNvPr id="6" name="Slide Number Placeholder 5"/>
          <p:cNvSpPr>
            <a:spLocks noGrp="1"/>
          </p:cNvSpPr>
          <p:nvPr>
            <p:ph type="sldNum" sz="quarter" idx="11"/>
          </p:nvPr>
        </p:nvSpPr>
        <p:spPr>
          <a:xfrm>
            <a:off x="6553200" y="6248400"/>
            <a:ext cx="2133600" cy="457200"/>
          </a:xfrm>
        </p:spPr>
        <p:txBody>
          <a:bodyPr/>
          <a:lstStyle>
            <a:lvl1pPr>
              <a:defRPr smtClean="0"/>
            </a:lvl1pPr>
          </a:lstStyle>
          <a:p>
            <a:fld id="{14A2D2E2-31F8-CF45-9C64-F6981D30D92E}"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smtClean="0"/>
            </a:lvl1pPr>
          </a:lstStyle>
          <a:p>
            <a:r>
              <a:rPr lang="en-US"/>
              <a:t>TELCOM 2720</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315200" cy="6096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0"/>
          </p:nvPr>
        </p:nvSpPr>
        <p:spPr>
          <a:xfrm>
            <a:off x="381000" y="6477000"/>
            <a:ext cx="2057400" cy="152400"/>
          </a:xfrm>
        </p:spPr>
        <p:txBody>
          <a:bodyPr/>
          <a:lstStyle>
            <a:lvl1pPr>
              <a:defRPr smtClean="0"/>
            </a:lvl1pPr>
          </a:lstStyle>
          <a:p>
            <a:r>
              <a:rPr lang="en-US"/>
              <a:t>(c) Prashant Krishnamurthy</a:t>
            </a:r>
          </a:p>
        </p:txBody>
      </p:sp>
      <p:sp>
        <p:nvSpPr>
          <p:cNvPr id="7" name="Slide Number Placeholder 6"/>
          <p:cNvSpPr>
            <a:spLocks noGrp="1"/>
          </p:cNvSpPr>
          <p:nvPr>
            <p:ph type="sldNum" sz="quarter" idx="11"/>
          </p:nvPr>
        </p:nvSpPr>
        <p:spPr>
          <a:xfrm>
            <a:off x="7391400" y="6400800"/>
            <a:ext cx="1371600" cy="304800"/>
          </a:xfrm>
        </p:spPr>
        <p:txBody>
          <a:bodyPr/>
          <a:lstStyle>
            <a:lvl1pPr>
              <a:defRPr smtClean="0"/>
            </a:lvl1pPr>
          </a:lstStyle>
          <a:p>
            <a:fld id="{40185FF9-3F7D-ED48-82A4-51D3D65C60C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0E6A519B-7DB3-3D47-8D8A-CC7BAD0E00B6}" type="datetimeFigureOut">
              <a:rPr lang="en-US" smtClean="0"/>
              <a:pPr/>
              <a:t>10/19/20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solidFill>
            <a:schemeClr val="accent5">
              <a:lumMod val="60000"/>
              <a:lumOff val="40000"/>
            </a:schemeClr>
          </a:solidFill>
        </p:spPr>
        <p:txBody>
          <a:bodyPr/>
          <a:lstStyle>
            <a:lvl1pPr>
              <a:defRPr>
                <a:solidFill>
                  <a:srgbClr val="775F55"/>
                </a:solidFill>
              </a:defRPr>
            </a:lvl1pPr>
          </a:lstStyle>
          <a:p>
            <a:fld id="{D139F429-8910-EE4A-AE0E-DB70C9E71E0A}"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0E6A519B-7DB3-3D47-8D8A-CC7BAD0E00B6}" type="datetimeFigureOut">
              <a:rPr lang="en-US" smtClean="0"/>
              <a:pPr/>
              <a:t>10/19/20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139F429-8910-EE4A-AE0E-DB70C9E71E0A}"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0E6A519B-7DB3-3D47-8D8A-CC7BAD0E00B6}" type="datetimeFigureOut">
              <a:rPr lang="en-US" smtClean="0"/>
              <a:pPr/>
              <a:t>10/19/20</a:t>
            </a:fld>
            <a:endParaRPr lang="en-US"/>
          </a:p>
        </p:txBody>
      </p:sp>
      <p:sp>
        <p:nvSpPr>
          <p:cNvPr id="10" name="Slide Number Placeholder 9"/>
          <p:cNvSpPr>
            <a:spLocks noGrp="1"/>
          </p:cNvSpPr>
          <p:nvPr>
            <p:ph type="sldNum" sz="quarter" idx="16"/>
          </p:nvPr>
        </p:nvSpPr>
        <p:spPr>
          <a:solidFill>
            <a:schemeClr val="accent5">
              <a:lumMod val="60000"/>
              <a:lumOff val="40000"/>
            </a:schemeClr>
          </a:solidFill>
        </p:spPr>
        <p:txBody>
          <a:bodyPr rtlCol="0"/>
          <a:lstStyle>
            <a:lvl1pPr>
              <a:defRPr>
                <a:solidFill>
                  <a:srgbClr val="775F55"/>
                </a:solidFill>
              </a:defRPr>
            </a:lvl1pPr>
          </a:lstStyle>
          <a:p>
            <a:fld id="{D139F429-8910-EE4A-AE0E-DB70C9E71E0A}"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0E6A519B-7DB3-3D47-8D8A-CC7BAD0E00B6}" type="datetimeFigureOut">
              <a:rPr lang="en-US" smtClean="0"/>
              <a:pPr/>
              <a:t>10/19/20</a:t>
            </a:fld>
            <a:endParaRPr lang="en-US"/>
          </a:p>
        </p:txBody>
      </p:sp>
      <p:sp>
        <p:nvSpPr>
          <p:cNvPr id="12" name="Slide Number Placeholder 11"/>
          <p:cNvSpPr>
            <a:spLocks noGrp="1"/>
          </p:cNvSpPr>
          <p:nvPr>
            <p:ph type="sldNum" sz="quarter" idx="16"/>
          </p:nvPr>
        </p:nvSpPr>
        <p:spPr/>
        <p:txBody>
          <a:bodyPr rtlCol="0"/>
          <a:lstStyle/>
          <a:p>
            <a:fld id="{D139F429-8910-EE4A-AE0E-DB70C9E71E0A}"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0E6A519B-7DB3-3D47-8D8A-CC7BAD0E00B6}" type="datetimeFigureOut">
              <a:rPr lang="en-US" smtClean="0"/>
              <a:pPr/>
              <a:t>10/19/20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139F429-8910-EE4A-AE0E-DB70C9E71E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6A519B-7DB3-3D47-8D8A-CC7BAD0E00B6}" type="datetimeFigureOut">
              <a:rPr lang="en-US" smtClean="0"/>
              <a:pPr/>
              <a:t>10/19/20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139F429-8910-EE4A-AE0E-DB70C9E71E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0E6A519B-7DB3-3D47-8D8A-CC7BAD0E00B6}" type="datetimeFigureOut">
              <a:rPr lang="en-US" smtClean="0"/>
              <a:pPr/>
              <a:t>10/19/20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139F429-8910-EE4A-AE0E-DB70C9E71E0A}"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0E6A519B-7DB3-3D47-8D8A-CC7BAD0E00B6}" type="datetimeFigureOut">
              <a:rPr lang="en-US" smtClean="0"/>
              <a:pPr/>
              <a:t>10/19/20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139F429-8910-EE4A-AE0E-DB70C9E71E0A}"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E6A519B-7DB3-3D47-8D8A-CC7BAD0E00B6}" type="datetimeFigureOut">
              <a:rPr lang="en-US" smtClean="0"/>
              <a:pPr/>
              <a:t>10/19/20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3">
              <a:lumMod val="60000"/>
              <a:lumOff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rgbClr val="775F55"/>
              </a:solidFill>
            </a:endParaRPr>
          </a:p>
        </p:txBody>
      </p:sp>
      <p:sp>
        <p:nvSpPr>
          <p:cNvPr id="9" name="Rectangle 8"/>
          <p:cNvSpPr/>
          <p:nvPr/>
        </p:nvSpPr>
        <p:spPr>
          <a:xfrm>
            <a:off x="590550" y="1280160"/>
            <a:ext cx="8553450" cy="228600"/>
          </a:xfrm>
          <a:prstGeom prst="rect">
            <a:avLst/>
          </a:prstGeom>
          <a:solidFill>
            <a:schemeClr val="accent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775F55"/>
                </a:solidFill>
              </a:defRPr>
            </a:lvl1pPr>
          </a:lstStyle>
          <a:p>
            <a:fld id="{D139F429-8910-EE4A-AE0E-DB70C9E71E0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Lecture 5</a:t>
            </a:r>
            <a:endParaRPr lang="en-US" dirty="0"/>
          </a:p>
        </p:txBody>
      </p:sp>
      <p:sp>
        <p:nvSpPr>
          <p:cNvPr id="3" name="Subtitle 2"/>
          <p:cNvSpPr>
            <a:spLocks noGrp="1"/>
          </p:cNvSpPr>
          <p:nvPr>
            <p:ph type="subTitle" idx="1"/>
          </p:nvPr>
        </p:nvSpPr>
        <p:spPr/>
        <p:txBody>
          <a:bodyPr/>
          <a:lstStyle/>
          <a:p>
            <a:r>
              <a:rPr lang="en-US" dirty="0">
                <a:solidFill>
                  <a:schemeClr val="bg2"/>
                </a:solidFill>
              </a:rPr>
              <a:t>Mutual Exclusion and Election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 complexity</a:t>
            </a:r>
          </a:p>
        </p:txBody>
      </p:sp>
      <p:sp>
        <p:nvSpPr>
          <p:cNvPr id="3" name="Content Placeholder 2"/>
          <p:cNvSpPr>
            <a:spLocks noGrp="1"/>
          </p:cNvSpPr>
          <p:nvPr>
            <p:ph sz="quarter" idx="1"/>
          </p:nvPr>
        </p:nvSpPr>
        <p:spPr/>
        <p:txBody>
          <a:bodyPr/>
          <a:lstStyle/>
          <a:p>
            <a:r>
              <a:rPr lang="en-US" dirty="0"/>
              <a:t>The distributed algorithm guarantees mutual exclusion without starvation or deadlocks.</a:t>
            </a:r>
          </a:p>
          <a:p>
            <a:r>
              <a:rPr lang="en-US" dirty="0"/>
              <a:t> Number of messages before resource acquisition:</a:t>
            </a:r>
          </a:p>
          <a:p>
            <a:pPr lvl="1"/>
            <a:r>
              <a:rPr lang="en-US" dirty="0"/>
              <a:t> (N-1) requests to all other processes</a:t>
            </a:r>
          </a:p>
          <a:p>
            <a:pPr lvl="1"/>
            <a:r>
              <a:rPr lang="en-US" dirty="0"/>
              <a:t> (N-1)  OK messages from all other processes</a:t>
            </a:r>
          </a:p>
          <a:p>
            <a:pPr marL="365760" lvl="1" indent="0">
              <a:buNone/>
            </a:pPr>
            <a:endParaRPr lang="en-US" dirty="0"/>
          </a:p>
          <a:p>
            <a:pPr marL="365760" lvl="1" indent="0">
              <a:buNone/>
            </a:pPr>
            <a:endParaRPr lang="en-US" dirty="0"/>
          </a:p>
        </p:txBody>
      </p:sp>
    </p:spTree>
    <p:extLst>
      <p:ext uri="{BB962C8B-B14F-4D97-AF65-F5344CB8AC3E}">
        <p14:creationId xmlns:p14="http://schemas.microsoft.com/office/powerpoint/2010/main" val="3642223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Failures</a:t>
            </a:r>
          </a:p>
        </p:txBody>
      </p:sp>
      <p:sp>
        <p:nvSpPr>
          <p:cNvPr id="3" name="Content Placeholder 2"/>
          <p:cNvSpPr>
            <a:spLocks noGrp="1"/>
          </p:cNvSpPr>
          <p:nvPr>
            <p:ph sz="quarter" idx="1"/>
          </p:nvPr>
        </p:nvSpPr>
        <p:spPr/>
        <p:txBody>
          <a:bodyPr>
            <a:normAutofit lnSpcReduction="10000"/>
          </a:bodyPr>
          <a:lstStyle/>
          <a:p>
            <a:r>
              <a:rPr lang="en-US" dirty="0"/>
              <a:t>N points of failure</a:t>
            </a:r>
          </a:p>
          <a:p>
            <a:pPr lvl="1"/>
            <a:r>
              <a:rPr lang="en-US" dirty="0"/>
              <a:t> Any process crash is wrongly interpreted as denial of permission.</a:t>
            </a:r>
          </a:p>
          <a:p>
            <a:pPr lvl="1"/>
            <a:r>
              <a:rPr lang="en-US" dirty="0"/>
              <a:t> Blocks all subsequent attempts by processes to acquire resource.</a:t>
            </a:r>
          </a:p>
          <a:p>
            <a:r>
              <a:rPr lang="en-US" dirty="0"/>
              <a:t>Patch: </a:t>
            </a:r>
          </a:p>
          <a:p>
            <a:pPr lvl="1"/>
            <a:r>
              <a:rPr lang="en-US" dirty="0"/>
              <a:t> When a request arrives, receiver always grants or denies permission.</a:t>
            </a:r>
          </a:p>
          <a:p>
            <a:pPr lvl="1"/>
            <a:r>
              <a:rPr lang="en-US" dirty="0"/>
              <a:t> If nothing is got within a time-out, keep trying until a reply is obtained, or the receiver is deemed dead. </a:t>
            </a:r>
          </a:p>
        </p:txBody>
      </p:sp>
    </p:spTree>
    <p:extLst>
      <p:ext uri="{BB962C8B-B14F-4D97-AF65-F5344CB8AC3E}">
        <p14:creationId xmlns:p14="http://schemas.microsoft.com/office/powerpoint/2010/main" val="589682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Token ring</a:t>
            </a:r>
          </a:p>
        </p:txBody>
      </p:sp>
      <p:sp>
        <p:nvSpPr>
          <p:cNvPr id="3" name="Content Placeholder 2"/>
          <p:cNvSpPr>
            <a:spLocks noGrp="1"/>
          </p:cNvSpPr>
          <p:nvPr>
            <p:ph sz="quarter" idx="1"/>
          </p:nvPr>
        </p:nvSpPr>
        <p:spPr>
          <a:xfrm>
            <a:off x="612648" y="1600200"/>
            <a:ext cx="8153400" cy="2153259"/>
          </a:xfrm>
        </p:spPr>
        <p:txBody>
          <a:bodyPr/>
          <a:lstStyle/>
          <a:p>
            <a:r>
              <a:rPr lang="en-US" dirty="0"/>
              <a:t> A logical overlay  (application level) ring is formed.</a:t>
            </a:r>
          </a:p>
          <a:p>
            <a:r>
              <a:rPr lang="en-US" dirty="0"/>
              <a:t> Each process is assigned a position on the ring.</a:t>
            </a:r>
          </a:p>
          <a:p>
            <a:pPr lvl="1"/>
            <a:r>
              <a:rPr lang="en-US" dirty="0"/>
              <a:t> Each one needs to know who is next in line after itself.</a:t>
            </a:r>
          </a:p>
        </p:txBody>
      </p:sp>
      <p:pic>
        <p:nvPicPr>
          <p:cNvPr id="4" name="Picture 3"/>
          <p:cNvPicPr>
            <a:picLocks noChangeAspect="1"/>
          </p:cNvPicPr>
          <p:nvPr/>
        </p:nvPicPr>
        <p:blipFill>
          <a:blip r:embed="rId2"/>
          <a:stretch>
            <a:fillRect/>
          </a:stretch>
        </p:blipFill>
        <p:spPr>
          <a:xfrm>
            <a:off x="1854200" y="4600858"/>
            <a:ext cx="5422900" cy="1714500"/>
          </a:xfrm>
          <a:prstGeom prst="rect">
            <a:avLst/>
          </a:prstGeom>
        </p:spPr>
      </p:pic>
    </p:spTree>
    <p:extLst>
      <p:ext uri="{BB962C8B-B14F-4D97-AF65-F5344CB8AC3E}">
        <p14:creationId xmlns:p14="http://schemas.microsoft.com/office/powerpoint/2010/main" val="1940053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Token ring algorithm</a:t>
            </a:r>
          </a:p>
        </p:txBody>
      </p:sp>
      <p:sp>
        <p:nvSpPr>
          <p:cNvPr id="3" name="Content Placeholder 2"/>
          <p:cNvSpPr>
            <a:spLocks noGrp="1"/>
          </p:cNvSpPr>
          <p:nvPr>
            <p:ph sz="quarter" idx="1"/>
          </p:nvPr>
        </p:nvSpPr>
        <p:spPr/>
        <p:txBody>
          <a:bodyPr>
            <a:normAutofit fontScale="92500" lnSpcReduction="10000"/>
          </a:bodyPr>
          <a:lstStyle/>
          <a:p>
            <a:r>
              <a:rPr lang="en-US" dirty="0"/>
              <a:t>P0 is given a token </a:t>
            </a:r>
            <a:r>
              <a:rPr lang="en-US" dirty="0">
                <a:sym typeface="Wingdings"/>
              </a:rPr>
              <a:t> which allows the process to access the resource.</a:t>
            </a:r>
          </a:p>
          <a:p>
            <a:r>
              <a:rPr lang="en-US" dirty="0">
                <a:sym typeface="Wingdings"/>
              </a:rPr>
              <a:t> Upon completion, it passes it to P1 and the process continues.</a:t>
            </a:r>
          </a:p>
          <a:p>
            <a:r>
              <a:rPr lang="en-US" dirty="0">
                <a:sym typeface="Wingdings"/>
              </a:rPr>
              <a:t> In general if there are N processes,  P(k)  P(k+1) mod N</a:t>
            </a:r>
          </a:p>
          <a:p>
            <a:r>
              <a:rPr lang="en-US" dirty="0">
                <a:sym typeface="Wingdings"/>
              </a:rPr>
              <a:t> If a node that receives the token has no interest in the resource, it simply passes on the token on the ring.</a:t>
            </a:r>
          </a:p>
          <a:p>
            <a:r>
              <a:rPr lang="en-US" dirty="0">
                <a:sym typeface="Wingdings"/>
              </a:rPr>
              <a:t> Nodes cannot immediately access the resource for a second time using the same token.</a:t>
            </a:r>
            <a:endParaRPr lang="en-US" dirty="0"/>
          </a:p>
        </p:txBody>
      </p:sp>
    </p:spTree>
    <p:extLst>
      <p:ext uri="{BB962C8B-B14F-4D97-AF65-F5344CB8AC3E}">
        <p14:creationId xmlns:p14="http://schemas.microsoft.com/office/powerpoint/2010/main" val="387875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a:t>
            </a:r>
          </a:p>
        </p:txBody>
      </p:sp>
      <p:sp>
        <p:nvSpPr>
          <p:cNvPr id="3" name="Content Placeholder 2"/>
          <p:cNvSpPr>
            <a:spLocks noGrp="1"/>
          </p:cNvSpPr>
          <p:nvPr>
            <p:ph sz="quarter" idx="1"/>
          </p:nvPr>
        </p:nvSpPr>
        <p:spPr/>
        <p:txBody>
          <a:bodyPr/>
          <a:lstStyle/>
          <a:p>
            <a:r>
              <a:rPr lang="en-US" dirty="0"/>
              <a:t>Process with token might crash</a:t>
            </a:r>
          </a:p>
          <a:p>
            <a:pPr lvl="1"/>
            <a:r>
              <a:rPr lang="en-US" dirty="0"/>
              <a:t> Hard to detect  (process may still be accessing resource)</a:t>
            </a:r>
          </a:p>
          <a:p>
            <a:pPr lvl="1"/>
            <a:r>
              <a:rPr lang="en-US" dirty="0"/>
              <a:t> Time bounds?</a:t>
            </a:r>
          </a:p>
          <a:p>
            <a:r>
              <a:rPr lang="en-US" dirty="0"/>
              <a:t> ACKs</a:t>
            </a:r>
          </a:p>
          <a:p>
            <a:pPr lvl="1"/>
            <a:r>
              <a:rPr lang="en-US" dirty="0"/>
              <a:t> If a process has to ACK token receipt </a:t>
            </a:r>
            <a:r>
              <a:rPr lang="mr-IN" dirty="0"/>
              <a:t>–</a:t>
            </a:r>
            <a:r>
              <a:rPr lang="en-US" dirty="0"/>
              <a:t> lack of ACKs could help detect a dead process </a:t>
            </a:r>
          </a:p>
          <a:p>
            <a:pPr lvl="2"/>
            <a:r>
              <a:rPr lang="en-US" dirty="0"/>
              <a:t> Remove dead process from the group.</a:t>
            </a:r>
          </a:p>
        </p:txBody>
      </p:sp>
    </p:spTree>
    <p:extLst>
      <p:ext uri="{BB962C8B-B14F-4D97-AF65-F5344CB8AC3E}">
        <p14:creationId xmlns:p14="http://schemas.microsoft.com/office/powerpoint/2010/main" val="1645547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Decentralized algorithm</a:t>
            </a:r>
          </a:p>
        </p:txBody>
      </p:sp>
      <p:sp>
        <p:nvSpPr>
          <p:cNvPr id="3" name="Content Placeholder 2"/>
          <p:cNvSpPr>
            <a:spLocks noGrp="1"/>
          </p:cNvSpPr>
          <p:nvPr>
            <p:ph sz="quarter" idx="1"/>
          </p:nvPr>
        </p:nvSpPr>
        <p:spPr/>
        <p:txBody>
          <a:bodyPr/>
          <a:lstStyle/>
          <a:p>
            <a:r>
              <a:rPr lang="en-US" dirty="0"/>
              <a:t>Each resource replicated N times and each has its own coordinator.</a:t>
            </a:r>
          </a:p>
          <a:p>
            <a:r>
              <a:rPr lang="en-US" dirty="0"/>
              <a:t> When a process wants to access the resource, it needs OKs from m &gt; n/2  coordinators for that resource.</a:t>
            </a:r>
          </a:p>
          <a:p>
            <a:pPr lvl="1"/>
            <a:r>
              <a:rPr lang="en-US" dirty="0"/>
              <a:t> Majority vote</a:t>
            </a:r>
          </a:p>
          <a:p>
            <a:r>
              <a:rPr lang="en-US" dirty="0"/>
              <a:t> When a permission has already been granted to a different process, coordinator tells requester.</a:t>
            </a:r>
          </a:p>
        </p:txBody>
      </p:sp>
    </p:spTree>
    <p:extLst>
      <p:ext uri="{BB962C8B-B14F-4D97-AF65-F5344CB8AC3E}">
        <p14:creationId xmlns:p14="http://schemas.microsoft.com/office/powerpoint/2010/main" val="4293620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Fault model</a:t>
            </a:r>
          </a:p>
        </p:txBody>
      </p:sp>
      <p:sp>
        <p:nvSpPr>
          <p:cNvPr id="3" name="Content Placeholder 2"/>
          <p:cNvSpPr>
            <a:spLocks noGrp="1"/>
          </p:cNvSpPr>
          <p:nvPr>
            <p:ph sz="quarter" idx="1"/>
          </p:nvPr>
        </p:nvSpPr>
        <p:spPr>
          <a:xfrm>
            <a:off x="612648" y="1600200"/>
            <a:ext cx="8153400" cy="4207392"/>
          </a:xfrm>
        </p:spPr>
        <p:txBody>
          <a:bodyPr>
            <a:normAutofit lnSpcReduction="10000"/>
          </a:bodyPr>
          <a:lstStyle/>
          <a:p>
            <a:r>
              <a:rPr lang="en-US" dirty="0"/>
              <a:t>When a coordinator crashes, it recovers quickly but forgets its vote (before crash)</a:t>
            </a:r>
          </a:p>
          <a:p>
            <a:pPr lvl="1"/>
            <a:r>
              <a:rPr lang="en-US" dirty="0"/>
              <a:t> Thus, it may incorrectly grant permission again to another process after recovery.</a:t>
            </a:r>
          </a:p>
          <a:p>
            <a:r>
              <a:rPr lang="en-US" dirty="0"/>
              <a:t> Recall: m coordinators had granted permission to the process accessing resource</a:t>
            </a:r>
          </a:p>
          <a:p>
            <a:r>
              <a:rPr lang="en-US" dirty="0"/>
              <a:t> Let p =</a:t>
            </a:r>
            <a:r>
              <a:rPr lang="en-US" dirty="0" err="1"/>
              <a:t>Δt</a:t>
            </a:r>
            <a:r>
              <a:rPr lang="en-US" dirty="0"/>
              <a:t>/T be the probability of a coordinator reset. Then, probability k out of m coordinators reset is</a:t>
            </a:r>
          </a:p>
          <a:p>
            <a:endParaRPr lang="en-US" dirty="0"/>
          </a:p>
        </p:txBody>
      </p:sp>
      <p:pic>
        <p:nvPicPr>
          <p:cNvPr id="5" name="Picture 4"/>
          <p:cNvPicPr>
            <a:picLocks noChangeAspect="1"/>
          </p:cNvPicPr>
          <p:nvPr/>
        </p:nvPicPr>
        <p:blipFill>
          <a:blip r:embed="rId2"/>
          <a:stretch>
            <a:fillRect/>
          </a:stretch>
        </p:blipFill>
        <p:spPr>
          <a:xfrm>
            <a:off x="2921000" y="5168597"/>
            <a:ext cx="3302000" cy="965200"/>
          </a:xfrm>
          <a:prstGeom prst="rect">
            <a:avLst/>
          </a:prstGeom>
        </p:spPr>
      </p:pic>
    </p:spTree>
    <p:extLst>
      <p:ext uri="{BB962C8B-B14F-4D97-AF65-F5344CB8AC3E}">
        <p14:creationId xmlns:p14="http://schemas.microsoft.com/office/powerpoint/2010/main" val="3954124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 for correctness</a:t>
            </a:r>
          </a:p>
        </p:txBody>
      </p:sp>
      <p:sp>
        <p:nvSpPr>
          <p:cNvPr id="3" name="Content Placeholder 2"/>
          <p:cNvSpPr>
            <a:spLocks noGrp="1"/>
          </p:cNvSpPr>
          <p:nvPr>
            <p:ph sz="quarter" idx="1"/>
          </p:nvPr>
        </p:nvSpPr>
        <p:spPr/>
        <p:txBody>
          <a:bodyPr>
            <a:normAutofit fontScale="85000" lnSpcReduction="20000"/>
          </a:bodyPr>
          <a:lstStyle/>
          <a:p>
            <a:r>
              <a:rPr lang="en-US" dirty="0"/>
              <a:t>Let f coordinators fail; the remaining will be m-f.</a:t>
            </a:r>
          </a:p>
          <a:p>
            <a:r>
              <a:rPr lang="en-US" dirty="0"/>
              <a:t> In order for this algorithm to work correctly,  the remaining must still constitute the majority.</a:t>
            </a:r>
          </a:p>
          <a:p>
            <a:pPr lvl="1"/>
            <a:r>
              <a:rPr lang="en-US" dirty="0"/>
              <a:t> That is </a:t>
            </a:r>
            <a:r>
              <a:rPr lang="en-US" dirty="0">
                <a:sym typeface="Wingdings"/>
              </a:rPr>
              <a:t>  m </a:t>
            </a:r>
            <a:r>
              <a:rPr lang="mr-IN" dirty="0">
                <a:sym typeface="Wingdings"/>
              </a:rPr>
              <a:t>–</a:t>
            </a:r>
            <a:r>
              <a:rPr lang="en-US" dirty="0">
                <a:sym typeface="Wingdings"/>
              </a:rPr>
              <a:t> f &gt; N/2  or  f &lt; m </a:t>
            </a:r>
            <a:r>
              <a:rPr lang="mr-IN" dirty="0">
                <a:sym typeface="Wingdings"/>
              </a:rPr>
              <a:t>–</a:t>
            </a:r>
            <a:r>
              <a:rPr lang="en-US" dirty="0">
                <a:sym typeface="Wingdings"/>
              </a:rPr>
              <a:t> N/2</a:t>
            </a:r>
          </a:p>
          <a:p>
            <a:r>
              <a:rPr lang="en-US" dirty="0">
                <a:sym typeface="Wingdings"/>
              </a:rPr>
              <a:t> In order for a violation f ≥ m-N/2 and this occurs with a probability </a:t>
            </a:r>
          </a:p>
          <a:p>
            <a:endParaRPr lang="en-US" dirty="0">
              <a:sym typeface="Wingdings"/>
            </a:endParaRPr>
          </a:p>
          <a:p>
            <a:r>
              <a:rPr lang="en-US" dirty="0">
                <a:sym typeface="Wingdings"/>
              </a:rPr>
              <a:t> For typical values of N, m, T and </a:t>
            </a:r>
            <a:r>
              <a:rPr lang="en-US" dirty="0" err="1">
                <a:sym typeface="Wingdings"/>
              </a:rPr>
              <a:t>Δt</a:t>
            </a:r>
            <a:r>
              <a:rPr lang="en-US" dirty="0">
                <a:sym typeface="Wingdings"/>
              </a:rPr>
              <a:t>, these are quite small (e.g., for N= 16, m=9 T= 1 hour, </a:t>
            </a:r>
            <a:r>
              <a:rPr lang="en-US" dirty="0" err="1">
                <a:sym typeface="Wingdings"/>
              </a:rPr>
              <a:t>Δt</a:t>
            </a:r>
            <a:r>
              <a:rPr lang="en-US" dirty="0">
                <a:sym typeface="Wingdings"/>
              </a:rPr>
              <a:t> = 30 seconds),  the violation probability is less than  10</a:t>
            </a:r>
            <a:r>
              <a:rPr lang="en-US" baseline="30000" dirty="0">
                <a:sym typeface="Wingdings"/>
              </a:rPr>
              <a:t>-18</a:t>
            </a:r>
            <a:r>
              <a:rPr lang="en-US" dirty="0">
                <a:sym typeface="Wingdings"/>
              </a:rPr>
              <a:t>.</a:t>
            </a:r>
          </a:p>
          <a:p>
            <a:pPr lvl="1"/>
            <a:r>
              <a:rPr lang="en-US" dirty="0">
                <a:sym typeface="Wingdings"/>
              </a:rPr>
              <a:t> Thus it </a:t>
            </a:r>
            <a:r>
              <a:rPr lang="en-US">
                <a:sym typeface="Wingdings"/>
              </a:rPr>
              <a:t>can be </a:t>
            </a:r>
            <a:r>
              <a:rPr lang="en-US" dirty="0">
                <a:sym typeface="Wingdings"/>
              </a:rPr>
              <a:t>often neglected.</a:t>
            </a:r>
          </a:p>
          <a:p>
            <a:pPr marL="365760" lvl="1" indent="0">
              <a:buNone/>
            </a:pPr>
            <a:r>
              <a:rPr lang="en-US" dirty="0">
                <a:sym typeface="Wingdings"/>
              </a:rPr>
              <a:t>		</a:t>
            </a:r>
            <a:endParaRPr lang="en-US" dirty="0"/>
          </a:p>
        </p:txBody>
      </p:sp>
      <p:pic>
        <p:nvPicPr>
          <p:cNvPr id="4" name="Picture 3"/>
          <p:cNvPicPr>
            <a:picLocks noChangeAspect="1"/>
          </p:cNvPicPr>
          <p:nvPr/>
        </p:nvPicPr>
        <p:blipFill>
          <a:blip r:embed="rId2"/>
          <a:stretch>
            <a:fillRect/>
          </a:stretch>
        </p:blipFill>
        <p:spPr>
          <a:xfrm>
            <a:off x="3036782" y="3562596"/>
            <a:ext cx="1778000" cy="317500"/>
          </a:xfrm>
          <a:prstGeom prst="rect">
            <a:avLst/>
          </a:prstGeom>
        </p:spPr>
      </p:pic>
    </p:spTree>
    <p:extLst>
      <p:ext uri="{BB962C8B-B14F-4D97-AF65-F5344CB8AC3E}">
        <p14:creationId xmlns:p14="http://schemas.microsoft.com/office/powerpoint/2010/main" val="2160140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Election algorithms</a:t>
            </a:r>
          </a:p>
        </p:txBody>
      </p:sp>
      <p:sp>
        <p:nvSpPr>
          <p:cNvPr id="3" name="Content Placeholder 2"/>
          <p:cNvSpPr>
            <a:spLocks noGrp="1"/>
          </p:cNvSpPr>
          <p:nvPr>
            <p:ph sz="quarter" idx="1"/>
          </p:nvPr>
        </p:nvSpPr>
        <p:spPr/>
        <p:txBody>
          <a:bodyPr>
            <a:normAutofit fontScale="92500" lnSpcReduction="10000"/>
          </a:bodyPr>
          <a:lstStyle/>
          <a:p>
            <a:r>
              <a:rPr lang="en-US" dirty="0"/>
              <a:t>As discussed, many algorithms require one process to act as a coordinator, initiator or perform some special role.</a:t>
            </a:r>
          </a:p>
          <a:p>
            <a:r>
              <a:rPr lang="en-US" dirty="0"/>
              <a:t> If all processes are the same, how do we select this coordinator ? </a:t>
            </a:r>
          </a:p>
          <a:p>
            <a:r>
              <a:rPr lang="en-US" dirty="0"/>
              <a:t> Assume that each process P has a unique identifier id (P). </a:t>
            </a:r>
          </a:p>
          <a:p>
            <a:pPr lvl="1"/>
            <a:r>
              <a:rPr lang="en-US" dirty="0"/>
              <a:t> Election is to locate the process with the highest ID and designate it as the coordinator.</a:t>
            </a:r>
          </a:p>
          <a:p>
            <a:pPr lvl="1"/>
            <a:r>
              <a:rPr lang="en-US" dirty="0"/>
              <a:t> Algorithms differ in terms of how they locate this highest ID Process.</a:t>
            </a:r>
          </a:p>
        </p:txBody>
      </p:sp>
    </p:spTree>
    <p:extLst>
      <p:ext uri="{BB962C8B-B14F-4D97-AF65-F5344CB8AC3E}">
        <p14:creationId xmlns:p14="http://schemas.microsoft.com/office/powerpoint/2010/main" val="2450912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bully algorithm</a:t>
            </a:r>
          </a:p>
        </p:txBody>
      </p:sp>
      <p:sp>
        <p:nvSpPr>
          <p:cNvPr id="3" name="Content Placeholder 2"/>
          <p:cNvSpPr>
            <a:spLocks noGrp="1"/>
          </p:cNvSpPr>
          <p:nvPr>
            <p:ph sz="quarter" idx="1"/>
          </p:nvPr>
        </p:nvSpPr>
        <p:spPr/>
        <p:txBody>
          <a:bodyPr>
            <a:normAutofit fontScale="92500" lnSpcReduction="10000"/>
          </a:bodyPr>
          <a:lstStyle/>
          <a:p>
            <a:r>
              <a:rPr lang="en-US" dirty="0"/>
              <a:t>There are n processes [P0 </a:t>
            </a:r>
            <a:r>
              <a:rPr lang="mr-IN" dirty="0"/>
              <a:t>…</a:t>
            </a:r>
            <a:r>
              <a:rPr lang="en-US" dirty="0"/>
              <a:t> Pn-1]. </a:t>
            </a:r>
          </a:p>
          <a:p>
            <a:r>
              <a:rPr lang="en-US" dirty="0"/>
              <a:t> Let ID of </a:t>
            </a:r>
            <a:r>
              <a:rPr lang="en-US" dirty="0" err="1"/>
              <a:t>Pk</a:t>
            </a:r>
            <a:r>
              <a:rPr lang="en-US" dirty="0"/>
              <a:t> = k. </a:t>
            </a:r>
          </a:p>
          <a:p>
            <a:r>
              <a:rPr lang="en-US" dirty="0"/>
              <a:t> An election is invoked when a process notices that the current coordinator is no longer responding to requests.</a:t>
            </a:r>
          </a:p>
          <a:p>
            <a:r>
              <a:rPr lang="en-US" dirty="0"/>
              <a:t> The process </a:t>
            </a:r>
            <a:r>
              <a:rPr lang="en-US" dirty="0" err="1"/>
              <a:t>Pk</a:t>
            </a:r>
            <a:r>
              <a:rPr lang="en-US" dirty="0"/>
              <a:t> sends an ELECTION message to all processes with higher identifiers (Pk+1 and so on until Pn-1)</a:t>
            </a:r>
          </a:p>
          <a:p>
            <a:r>
              <a:rPr lang="en-US" dirty="0"/>
              <a:t> If no one wins </a:t>
            </a:r>
            <a:r>
              <a:rPr lang="en-US" dirty="0" err="1"/>
              <a:t>Pk</a:t>
            </a:r>
            <a:r>
              <a:rPr lang="en-US" dirty="0"/>
              <a:t> wins and it becomes coordinator.</a:t>
            </a:r>
          </a:p>
          <a:p>
            <a:r>
              <a:rPr lang="en-US" dirty="0"/>
              <a:t> Else, if one of the higher ups answers, it takes over.</a:t>
            </a:r>
          </a:p>
          <a:p>
            <a:pPr lvl="1"/>
            <a:r>
              <a:rPr lang="en-US" dirty="0"/>
              <a:t> </a:t>
            </a:r>
            <a:r>
              <a:rPr lang="en-US" dirty="0" err="1"/>
              <a:t>Pk’s</a:t>
            </a:r>
            <a:r>
              <a:rPr lang="en-US" dirty="0"/>
              <a:t> job is done.</a:t>
            </a:r>
          </a:p>
        </p:txBody>
      </p:sp>
    </p:spTree>
    <p:extLst>
      <p:ext uri="{BB962C8B-B14F-4D97-AF65-F5344CB8AC3E}">
        <p14:creationId xmlns:p14="http://schemas.microsoft.com/office/powerpoint/2010/main" val="40120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Shared resources</a:t>
            </a:r>
          </a:p>
        </p:txBody>
      </p:sp>
      <p:sp>
        <p:nvSpPr>
          <p:cNvPr id="3" name="Content Placeholder 2"/>
          <p:cNvSpPr>
            <a:spLocks noGrp="1"/>
          </p:cNvSpPr>
          <p:nvPr>
            <p:ph idx="1"/>
          </p:nvPr>
        </p:nvSpPr>
        <p:spPr/>
        <p:txBody>
          <a:bodyPr/>
          <a:lstStyle/>
          <a:p>
            <a:r>
              <a:rPr lang="en-US" dirty="0"/>
              <a:t>Processes may need to access the same resources.</a:t>
            </a:r>
          </a:p>
          <a:p>
            <a:r>
              <a:rPr lang="en-US" dirty="0"/>
              <a:t> Concurrent accesses will corrupt the resource.</a:t>
            </a:r>
          </a:p>
          <a:p>
            <a:pPr lvl="1"/>
            <a:r>
              <a:rPr lang="en-US" dirty="0"/>
              <a:t> Make it inconsistent (consistency later)</a:t>
            </a:r>
          </a:p>
          <a:p>
            <a:r>
              <a:rPr lang="en-US" dirty="0"/>
              <a:t> Need for solutions that that facilitate coordination between different processes.</a:t>
            </a:r>
          </a:p>
          <a:p>
            <a:r>
              <a:rPr lang="en-US" dirty="0"/>
              <a:t>Two different ways:</a:t>
            </a:r>
          </a:p>
          <a:p>
            <a:pPr lvl="1"/>
            <a:r>
              <a:rPr lang="en-US" dirty="0"/>
              <a:t> Token based solutions</a:t>
            </a:r>
          </a:p>
          <a:p>
            <a:pPr lvl="1"/>
            <a:r>
              <a:rPr lang="en-US" dirty="0"/>
              <a:t> Permission based solutions</a:t>
            </a:r>
          </a:p>
        </p:txBody>
      </p:sp>
      <p:sp>
        <p:nvSpPr>
          <p:cNvPr id="6" name="Slide Number Placeholder 5"/>
          <p:cNvSpPr>
            <a:spLocks noGrp="1"/>
          </p:cNvSpPr>
          <p:nvPr>
            <p:ph type="sldNum" sz="quarter" idx="12"/>
          </p:nvPr>
        </p:nvSpPr>
        <p:spPr/>
        <p:txBody>
          <a:bodyPr>
            <a:normAutofit fontScale="85000" lnSpcReduction="20000"/>
          </a:bodyPr>
          <a:lstStyle/>
          <a:p>
            <a:fld id="{ACBAFC52-CF6F-D642-94B5-5276AD3F57A5}" type="slidenum">
              <a:rPr lang="en-US" smtClean="0"/>
              <a:pPr/>
              <a:t>2</a:t>
            </a:fld>
            <a:endParaRPr lang="en-US"/>
          </a:p>
        </p:txBody>
      </p:sp>
    </p:spTree>
    <p:extLst>
      <p:ext uri="{BB962C8B-B14F-4D97-AF65-F5344CB8AC3E}">
        <p14:creationId xmlns:p14="http://schemas.microsoft.com/office/powerpoint/2010/main" val="2049540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sz="quarter" idx="1"/>
          </p:nvPr>
        </p:nvSpPr>
        <p:spPr>
          <a:xfrm>
            <a:off x="242782" y="4295002"/>
            <a:ext cx="8523266" cy="2323867"/>
          </a:xfrm>
        </p:spPr>
        <p:txBody>
          <a:bodyPr>
            <a:normAutofit lnSpcReduction="10000"/>
          </a:bodyPr>
          <a:lstStyle/>
          <a:p>
            <a:r>
              <a:rPr lang="en-US" dirty="0"/>
              <a:t>Process 4 notices that the coordinator is not responding.</a:t>
            </a:r>
          </a:p>
          <a:p>
            <a:r>
              <a:rPr lang="en-US" dirty="0"/>
              <a:t> It sends messages to processes 5, 6 and 7.</a:t>
            </a:r>
          </a:p>
          <a:p>
            <a:r>
              <a:rPr lang="en-US" dirty="0"/>
              <a:t> 5 and 6 respond </a:t>
            </a:r>
            <a:r>
              <a:rPr lang="en-US" dirty="0">
                <a:sym typeface="Wingdings"/>
              </a:rPr>
              <a:t> this is a cue for process 4 to withdraw.</a:t>
            </a:r>
            <a:endParaRPr lang="en-US" dirty="0"/>
          </a:p>
        </p:txBody>
      </p:sp>
      <p:pic>
        <p:nvPicPr>
          <p:cNvPr id="5" name="Picture 4"/>
          <p:cNvPicPr>
            <a:picLocks noChangeAspect="1"/>
          </p:cNvPicPr>
          <p:nvPr/>
        </p:nvPicPr>
        <p:blipFill>
          <a:blip r:embed="rId2"/>
          <a:stretch>
            <a:fillRect/>
          </a:stretch>
        </p:blipFill>
        <p:spPr>
          <a:xfrm>
            <a:off x="1130300" y="1942088"/>
            <a:ext cx="5910370" cy="2352914"/>
          </a:xfrm>
          <a:prstGeom prst="rect">
            <a:avLst/>
          </a:prstGeom>
        </p:spPr>
      </p:pic>
    </p:spTree>
    <p:extLst>
      <p:ext uri="{BB962C8B-B14F-4D97-AF65-F5344CB8AC3E}">
        <p14:creationId xmlns:p14="http://schemas.microsoft.com/office/powerpoint/2010/main" val="10071517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(continued)</a:t>
            </a:r>
          </a:p>
        </p:txBody>
      </p:sp>
      <p:sp>
        <p:nvSpPr>
          <p:cNvPr id="3" name="Content Placeholder 2"/>
          <p:cNvSpPr>
            <a:spLocks noGrp="1"/>
          </p:cNvSpPr>
          <p:nvPr>
            <p:ph sz="quarter" idx="1"/>
          </p:nvPr>
        </p:nvSpPr>
        <p:spPr>
          <a:xfrm>
            <a:off x="373510" y="4724504"/>
            <a:ext cx="8392538" cy="1371496"/>
          </a:xfrm>
        </p:spPr>
        <p:txBody>
          <a:bodyPr>
            <a:normAutofit lnSpcReduction="10000"/>
          </a:bodyPr>
          <a:lstStyle/>
          <a:p>
            <a:r>
              <a:rPr lang="en-US" dirty="0"/>
              <a:t>Now, 5 and 6  hold an election</a:t>
            </a:r>
          </a:p>
          <a:p>
            <a:pPr lvl="1"/>
            <a:r>
              <a:rPr lang="en-US" dirty="0"/>
              <a:t> 5 sends ELECTION messages to 6 and 7</a:t>
            </a:r>
          </a:p>
          <a:p>
            <a:pPr lvl="1"/>
            <a:r>
              <a:rPr lang="en-US" dirty="0"/>
              <a:t> 6 sends ELECTION message to 7</a:t>
            </a:r>
          </a:p>
        </p:txBody>
      </p:sp>
      <p:pic>
        <p:nvPicPr>
          <p:cNvPr id="4" name="Picture 3"/>
          <p:cNvPicPr>
            <a:picLocks noChangeAspect="1"/>
          </p:cNvPicPr>
          <p:nvPr/>
        </p:nvPicPr>
        <p:blipFill>
          <a:blip r:embed="rId2"/>
          <a:stretch>
            <a:fillRect/>
          </a:stretch>
        </p:blipFill>
        <p:spPr>
          <a:xfrm>
            <a:off x="2819400" y="1524104"/>
            <a:ext cx="3492500" cy="3200400"/>
          </a:xfrm>
          <a:prstGeom prst="rect">
            <a:avLst/>
          </a:prstGeom>
        </p:spPr>
      </p:pic>
    </p:spTree>
    <p:extLst>
      <p:ext uri="{BB962C8B-B14F-4D97-AF65-F5344CB8AC3E}">
        <p14:creationId xmlns:p14="http://schemas.microsoft.com/office/powerpoint/2010/main" val="2824548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t>
            </a:r>
            <a:r>
              <a:rPr lang="en-US" dirty="0" err="1"/>
              <a:t>contd</a:t>
            </a:r>
            <a:r>
              <a:rPr lang="en-US" dirty="0"/>
              <a:t>)</a:t>
            </a:r>
          </a:p>
        </p:txBody>
      </p:sp>
      <p:sp>
        <p:nvSpPr>
          <p:cNvPr id="3" name="Content Placeholder 2"/>
          <p:cNvSpPr>
            <a:spLocks noGrp="1"/>
          </p:cNvSpPr>
          <p:nvPr>
            <p:ph sz="quarter" idx="1"/>
          </p:nvPr>
        </p:nvSpPr>
        <p:spPr>
          <a:xfrm>
            <a:off x="336159" y="4912687"/>
            <a:ext cx="8429889" cy="1538118"/>
          </a:xfrm>
        </p:spPr>
        <p:txBody>
          <a:bodyPr>
            <a:normAutofit fontScale="85000" lnSpcReduction="20000"/>
          </a:bodyPr>
          <a:lstStyle/>
          <a:p>
            <a:r>
              <a:rPr lang="en-US" dirty="0"/>
              <a:t>Process 6 tells 5 to stop.</a:t>
            </a:r>
          </a:p>
          <a:p>
            <a:r>
              <a:rPr lang="en-US" dirty="0"/>
              <a:t> There is no response from 7.  This means process 6 has won the election.</a:t>
            </a:r>
          </a:p>
          <a:p>
            <a:r>
              <a:rPr lang="en-US" dirty="0"/>
              <a:t> It </a:t>
            </a:r>
            <a:r>
              <a:rPr lang="en-US" dirty="0" err="1"/>
              <a:t>tellls</a:t>
            </a:r>
            <a:r>
              <a:rPr lang="en-US" dirty="0"/>
              <a:t> all other processes  (bully them into submission </a:t>
            </a:r>
            <a:r>
              <a:rPr lang="en-US" dirty="0">
                <a:sym typeface="Wingdings"/>
              </a:rPr>
              <a:t>)</a:t>
            </a:r>
            <a:endParaRPr lang="en-US" dirty="0"/>
          </a:p>
        </p:txBody>
      </p:sp>
      <p:pic>
        <p:nvPicPr>
          <p:cNvPr id="4" name="Picture 3"/>
          <p:cNvPicPr>
            <a:picLocks noChangeAspect="1"/>
          </p:cNvPicPr>
          <p:nvPr/>
        </p:nvPicPr>
        <p:blipFill>
          <a:blip r:embed="rId2"/>
          <a:stretch>
            <a:fillRect/>
          </a:stretch>
        </p:blipFill>
        <p:spPr>
          <a:xfrm>
            <a:off x="622300" y="1521787"/>
            <a:ext cx="7886700" cy="3390900"/>
          </a:xfrm>
          <a:prstGeom prst="rect">
            <a:avLst/>
          </a:prstGeom>
        </p:spPr>
      </p:pic>
    </p:spTree>
    <p:extLst>
      <p:ext uri="{BB962C8B-B14F-4D97-AF65-F5344CB8AC3E}">
        <p14:creationId xmlns:p14="http://schemas.microsoft.com/office/powerpoint/2010/main" val="3048101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Ring algorithm</a:t>
            </a:r>
          </a:p>
        </p:txBody>
      </p:sp>
      <p:sp>
        <p:nvSpPr>
          <p:cNvPr id="3" name="Content Placeholder 2"/>
          <p:cNvSpPr>
            <a:spLocks noGrp="1"/>
          </p:cNvSpPr>
          <p:nvPr>
            <p:ph sz="quarter" idx="1"/>
          </p:nvPr>
        </p:nvSpPr>
        <p:spPr/>
        <p:txBody>
          <a:bodyPr/>
          <a:lstStyle/>
          <a:p>
            <a:r>
              <a:rPr lang="en-US" dirty="0"/>
              <a:t>Election also could be based on a logical ring</a:t>
            </a:r>
          </a:p>
          <a:p>
            <a:pPr lvl="1"/>
            <a:r>
              <a:rPr lang="en-US" dirty="0"/>
              <a:t> Note the physical topology is not a ring but they are logically organized that way.</a:t>
            </a:r>
          </a:p>
          <a:p>
            <a:r>
              <a:rPr lang="en-US" dirty="0"/>
              <a:t> Does not use a token (like in token ring)</a:t>
            </a:r>
          </a:p>
          <a:p>
            <a:r>
              <a:rPr lang="en-US" dirty="0"/>
              <a:t> Each process knows who is its successor.</a:t>
            </a:r>
          </a:p>
          <a:p>
            <a:r>
              <a:rPr lang="en-US" dirty="0"/>
              <a:t> When a process notices that the coordinator is not functioning, it begins an election.</a:t>
            </a:r>
          </a:p>
        </p:txBody>
      </p:sp>
    </p:spTree>
    <p:extLst>
      <p:ext uri="{BB962C8B-B14F-4D97-AF65-F5344CB8AC3E}">
        <p14:creationId xmlns:p14="http://schemas.microsoft.com/office/powerpoint/2010/main" val="95304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Election process</a:t>
            </a:r>
          </a:p>
        </p:txBody>
      </p:sp>
      <p:sp>
        <p:nvSpPr>
          <p:cNvPr id="3" name="Content Placeholder 2"/>
          <p:cNvSpPr>
            <a:spLocks noGrp="1"/>
          </p:cNvSpPr>
          <p:nvPr>
            <p:ph sz="quarter" idx="1"/>
          </p:nvPr>
        </p:nvSpPr>
        <p:spPr/>
        <p:txBody>
          <a:bodyPr>
            <a:normAutofit fontScale="85000" lnSpcReduction="20000"/>
          </a:bodyPr>
          <a:lstStyle/>
          <a:p>
            <a:r>
              <a:rPr lang="en-US" dirty="0"/>
              <a:t> The process that discovers the failed coordinator builds an ELECTION message</a:t>
            </a:r>
          </a:p>
          <a:p>
            <a:pPr lvl="1"/>
            <a:r>
              <a:rPr lang="en-US" dirty="0"/>
              <a:t> contains its own ID  (creates a list). </a:t>
            </a:r>
          </a:p>
          <a:p>
            <a:r>
              <a:rPr lang="en-US" dirty="0"/>
              <a:t>Sends to successor.</a:t>
            </a:r>
          </a:p>
          <a:p>
            <a:pPr lvl="1"/>
            <a:r>
              <a:rPr lang="en-US" dirty="0"/>
              <a:t> If successor is down, sender skips and goes to next member along the ring or one after that and so on </a:t>
            </a:r>
            <a:r>
              <a:rPr lang="mr-IN" dirty="0"/>
              <a:t>–</a:t>
            </a:r>
            <a:r>
              <a:rPr lang="en-US" dirty="0"/>
              <a:t> until a running process is located.</a:t>
            </a:r>
          </a:p>
          <a:p>
            <a:r>
              <a:rPr lang="en-US" dirty="0"/>
              <a:t> At each step, the process that sends adds its ID to the list in the message.</a:t>
            </a:r>
          </a:p>
          <a:p>
            <a:r>
              <a:rPr lang="en-US" dirty="0"/>
              <a:t>  When message returns to the process that initiated the election,  it identifies the highest ID and chooses that process as coordinator.</a:t>
            </a:r>
          </a:p>
          <a:p>
            <a:pPr lvl="1"/>
            <a:r>
              <a:rPr lang="en-US" dirty="0"/>
              <a:t> A new coordinator message is sent to everyone.</a:t>
            </a:r>
          </a:p>
        </p:txBody>
      </p:sp>
    </p:spTree>
    <p:extLst>
      <p:ext uri="{BB962C8B-B14F-4D97-AF65-F5344CB8AC3E}">
        <p14:creationId xmlns:p14="http://schemas.microsoft.com/office/powerpoint/2010/main" val="2064141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sz="quarter" idx="1"/>
          </p:nvPr>
        </p:nvSpPr>
        <p:spPr>
          <a:xfrm>
            <a:off x="354835" y="5154003"/>
            <a:ext cx="8411213" cy="1259453"/>
          </a:xfrm>
        </p:spPr>
        <p:txBody>
          <a:bodyPr>
            <a:normAutofit fontScale="77500" lnSpcReduction="20000"/>
          </a:bodyPr>
          <a:lstStyle/>
          <a:p>
            <a:r>
              <a:rPr lang="en-US" dirty="0"/>
              <a:t> The example illustrates what happens when P3 and P6 discover simultaneously that the previous coordinator P7 has crashed.</a:t>
            </a:r>
          </a:p>
          <a:p>
            <a:r>
              <a:rPr lang="en-US" dirty="0"/>
              <a:t> Note they converge to the same new coordinator (P6).</a:t>
            </a:r>
          </a:p>
        </p:txBody>
      </p:sp>
      <p:pic>
        <p:nvPicPr>
          <p:cNvPr id="4" name="Picture 3"/>
          <p:cNvPicPr>
            <a:picLocks noChangeAspect="1"/>
          </p:cNvPicPr>
          <p:nvPr/>
        </p:nvPicPr>
        <p:blipFill>
          <a:blip r:embed="rId2"/>
          <a:stretch>
            <a:fillRect/>
          </a:stretch>
        </p:blipFill>
        <p:spPr>
          <a:xfrm>
            <a:off x="800100" y="1930400"/>
            <a:ext cx="7531100" cy="2997200"/>
          </a:xfrm>
          <a:prstGeom prst="rect">
            <a:avLst/>
          </a:prstGeom>
        </p:spPr>
      </p:pic>
    </p:spTree>
    <p:extLst>
      <p:ext uri="{BB962C8B-B14F-4D97-AF65-F5344CB8AC3E}">
        <p14:creationId xmlns:p14="http://schemas.microsoft.com/office/powerpoint/2010/main" val="1279443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Permission based approaches</a:t>
            </a:r>
          </a:p>
        </p:txBody>
      </p:sp>
      <p:sp>
        <p:nvSpPr>
          <p:cNvPr id="3" name="Content Placeholder 2"/>
          <p:cNvSpPr>
            <a:spLocks noGrp="1"/>
          </p:cNvSpPr>
          <p:nvPr>
            <p:ph sz="quarter" idx="1"/>
          </p:nvPr>
        </p:nvSpPr>
        <p:spPr/>
        <p:txBody>
          <a:bodyPr/>
          <a:lstStyle/>
          <a:p>
            <a:r>
              <a:rPr lang="en-US" dirty="0"/>
              <a:t> Process wanting to access a resource must first acquire permission from other processes.</a:t>
            </a:r>
          </a:p>
          <a:p>
            <a:r>
              <a:rPr lang="en-US" dirty="0"/>
              <a:t> How to do so ?</a:t>
            </a:r>
          </a:p>
          <a:p>
            <a:pPr lvl="1"/>
            <a:r>
              <a:rPr lang="en-US" dirty="0"/>
              <a:t> Various ways we will see.</a:t>
            </a:r>
          </a:p>
        </p:txBody>
      </p:sp>
    </p:spTree>
    <p:extLst>
      <p:ext uri="{BB962C8B-B14F-4D97-AF65-F5344CB8AC3E}">
        <p14:creationId xmlns:p14="http://schemas.microsoft.com/office/powerpoint/2010/main" val="4102163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Token-based solutions</a:t>
            </a:r>
          </a:p>
        </p:txBody>
      </p:sp>
      <p:sp>
        <p:nvSpPr>
          <p:cNvPr id="3" name="Content Placeholder 2"/>
          <p:cNvSpPr>
            <a:spLocks noGrp="1"/>
          </p:cNvSpPr>
          <p:nvPr>
            <p:ph sz="quarter" idx="1"/>
          </p:nvPr>
        </p:nvSpPr>
        <p:spPr/>
        <p:txBody>
          <a:bodyPr/>
          <a:lstStyle/>
          <a:p>
            <a:r>
              <a:rPr lang="en-US" dirty="0"/>
              <a:t>Mutual exclusion achieved by using a special message called a token</a:t>
            </a:r>
          </a:p>
          <a:p>
            <a:r>
              <a:rPr lang="en-US" dirty="0"/>
              <a:t> Only one token available </a:t>
            </a:r>
            <a:r>
              <a:rPr lang="en-US" dirty="0">
                <a:sym typeface="Wingdings"/>
              </a:rPr>
              <a:t> anyone who has the token can access the shared resource.</a:t>
            </a:r>
          </a:p>
          <a:p>
            <a:r>
              <a:rPr lang="en-US" dirty="0">
                <a:sym typeface="Wingdings"/>
              </a:rPr>
              <a:t> Avoid deadlocks and starvation</a:t>
            </a:r>
          </a:p>
          <a:p>
            <a:r>
              <a:rPr lang="en-US" dirty="0">
                <a:sym typeface="Wingdings"/>
              </a:rPr>
              <a:t> However, challenge when token is lost  process holding the token can crash</a:t>
            </a:r>
          </a:p>
        </p:txBody>
      </p:sp>
    </p:spTree>
    <p:extLst>
      <p:ext uri="{BB962C8B-B14F-4D97-AF65-F5344CB8AC3E}">
        <p14:creationId xmlns:p14="http://schemas.microsoft.com/office/powerpoint/2010/main" val="315317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centralized algorithm</a:t>
            </a:r>
          </a:p>
        </p:txBody>
      </p:sp>
      <p:sp>
        <p:nvSpPr>
          <p:cNvPr id="3" name="Content Placeholder 2"/>
          <p:cNvSpPr>
            <a:spLocks noGrp="1"/>
          </p:cNvSpPr>
          <p:nvPr>
            <p:ph sz="quarter" idx="1"/>
          </p:nvPr>
        </p:nvSpPr>
        <p:spPr/>
        <p:txBody>
          <a:bodyPr>
            <a:normAutofit lnSpcReduction="10000"/>
          </a:bodyPr>
          <a:lstStyle/>
          <a:p>
            <a:r>
              <a:rPr lang="en-US" dirty="0"/>
              <a:t> Choose a coordinator  (election </a:t>
            </a:r>
            <a:r>
              <a:rPr lang="en-US" dirty="0">
                <a:sym typeface="Wingdings"/>
              </a:rPr>
              <a:t> later)</a:t>
            </a:r>
          </a:p>
          <a:p>
            <a:r>
              <a:rPr lang="en-US" dirty="0">
                <a:sym typeface="Wingdings"/>
              </a:rPr>
              <a:t> A process that seeks to access a resource sends a message to the coordinator seeking permission. </a:t>
            </a:r>
          </a:p>
          <a:p>
            <a:r>
              <a:rPr lang="en-US" dirty="0">
                <a:sym typeface="Wingdings"/>
              </a:rPr>
              <a:t> If no other process is accessing the resource, permission granted.  (use a reply)</a:t>
            </a:r>
          </a:p>
          <a:p>
            <a:r>
              <a:rPr lang="en-US" dirty="0">
                <a:sym typeface="Wingdings"/>
              </a:rPr>
              <a:t> If some other process is using the resource </a:t>
            </a:r>
            <a:r>
              <a:rPr lang="mr-IN" dirty="0">
                <a:sym typeface="Wingdings"/>
              </a:rPr>
              <a:t>–</a:t>
            </a:r>
            <a:r>
              <a:rPr lang="en-US" dirty="0">
                <a:sym typeface="Wingdings"/>
              </a:rPr>
              <a:t> permission cannot be granted.</a:t>
            </a:r>
          </a:p>
          <a:p>
            <a:pPr lvl="1"/>
            <a:r>
              <a:rPr lang="en-US" dirty="0">
                <a:sym typeface="Wingdings"/>
              </a:rPr>
              <a:t> How to handle is system dependent.</a:t>
            </a:r>
          </a:p>
          <a:p>
            <a:pPr lvl="1"/>
            <a:r>
              <a:rPr lang="en-US" dirty="0">
                <a:sym typeface="Wingdings"/>
              </a:rPr>
              <a:t> e.g., just don’t reply so that the requesting process blocks.</a:t>
            </a:r>
          </a:p>
        </p:txBody>
      </p:sp>
    </p:spTree>
    <p:extLst>
      <p:ext uri="{BB962C8B-B14F-4D97-AF65-F5344CB8AC3E}">
        <p14:creationId xmlns:p14="http://schemas.microsoft.com/office/powerpoint/2010/main" val="3726545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Coordination functions</a:t>
            </a:r>
          </a:p>
        </p:txBody>
      </p:sp>
      <p:pic>
        <p:nvPicPr>
          <p:cNvPr id="4" name="Picture 3"/>
          <p:cNvPicPr>
            <a:picLocks noChangeAspect="1"/>
          </p:cNvPicPr>
          <p:nvPr/>
        </p:nvPicPr>
        <p:blipFill>
          <a:blip r:embed="rId2"/>
          <a:stretch>
            <a:fillRect/>
          </a:stretch>
        </p:blipFill>
        <p:spPr>
          <a:xfrm>
            <a:off x="241300" y="2082800"/>
            <a:ext cx="8648700" cy="2692400"/>
          </a:xfrm>
          <a:prstGeom prst="rect">
            <a:avLst/>
          </a:prstGeom>
        </p:spPr>
      </p:pic>
      <p:sp>
        <p:nvSpPr>
          <p:cNvPr id="5" name="TextBox 4"/>
          <p:cNvSpPr txBox="1"/>
          <p:nvPr/>
        </p:nvSpPr>
        <p:spPr>
          <a:xfrm>
            <a:off x="612648" y="4500134"/>
            <a:ext cx="7806260" cy="2246769"/>
          </a:xfrm>
          <a:prstGeom prst="rect">
            <a:avLst/>
          </a:prstGeom>
          <a:noFill/>
        </p:spPr>
        <p:txBody>
          <a:bodyPr wrap="square" rtlCol="0">
            <a:spAutoFit/>
          </a:bodyPr>
          <a:lstStyle/>
          <a:p>
            <a:pPr marL="457200" indent="-457200">
              <a:buFont typeface="Arial"/>
              <a:buChar char="•"/>
            </a:pPr>
            <a:r>
              <a:rPr lang="en-US" sz="2800" dirty="0"/>
              <a:t>When resource is released, coordinator is notified.</a:t>
            </a:r>
          </a:p>
          <a:p>
            <a:pPr marL="457200" indent="-457200">
              <a:buFont typeface="Arial"/>
              <a:buChar char="•"/>
            </a:pPr>
            <a:r>
              <a:rPr lang="en-US" sz="2800" dirty="0"/>
              <a:t> Coordinator picks first item off a queue of waiting requests and assigns resource.</a:t>
            </a:r>
          </a:p>
          <a:p>
            <a:pPr marL="457200" indent="-457200">
              <a:buFont typeface="Arial"/>
              <a:buChar char="•"/>
            </a:pPr>
            <a:r>
              <a:rPr lang="en-US" sz="2800" dirty="0"/>
              <a:t> Easy to see mutual exclusion guaranteed.</a:t>
            </a:r>
          </a:p>
          <a:p>
            <a:pPr marL="457200" indent="-457200">
              <a:buFont typeface="Arial"/>
              <a:buChar char="•"/>
            </a:pPr>
            <a:r>
              <a:rPr lang="en-US" sz="2800" dirty="0"/>
              <a:t> No starvation --  process is fair.</a:t>
            </a:r>
          </a:p>
        </p:txBody>
      </p:sp>
    </p:spTree>
    <p:extLst>
      <p:ext uri="{BB962C8B-B14F-4D97-AF65-F5344CB8AC3E}">
        <p14:creationId xmlns:p14="http://schemas.microsoft.com/office/powerpoint/2010/main" val="3788567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make it distributed?</a:t>
            </a:r>
          </a:p>
        </p:txBody>
      </p:sp>
      <p:sp>
        <p:nvSpPr>
          <p:cNvPr id="3" name="Content Placeholder 2"/>
          <p:cNvSpPr>
            <a:spLocks noGrp="1"/>
          </p:cNvSpPr>
          <p:nvPr>
            <p:ph sz="quarter" idx="1"/>
          </p:nvPr>
        </p:nvSpPr>
        <p:spPr>
          <a:xfrm>
            <a:off x="612648" y="1600199"/>
            <a:ext cx="8153400" cy="5048081"/>
          </a:xfrm>
        </p:spPr>
        <p:txBody>
          <a:bodyPr/>
          <a:lstStyle/>
          <a:p>
            <a:r>
              <a:rPr lang="en-US" dirty="0"/>
              <a:t>Use of </a:t>
            </a:r>
            <a:r>
              <a:rPr lang="en-US" dirty="0" err="1"/>
              <a:t>Lamport’s</a:t>
            </a:r>
            <a:r>
              <a:rPr lang="en-US" dirty="0"/>
              <a:t> clocks</a:t>
            </a:r>
          </a:p>
          <a:p>
            <a:r>
              <a:rPr lang="en-US" dirty="0"/>
              <a:t> Need total ordering </a:t>
            </a:r>
            <a:r>
              <a:rPr lang="en-US"/>
              <a:t>of events</a:t>
            </a:r>
            <a:endParaRPr lang="en-US" dirty="0"/>
          </a:p>
          <a:p>
            <a:pPr lvl="1"/>
            <a:r>
              <a:rPr lang="en-US" dirty="0"/>
              <a:t> Unambiguous which happened first</a:t>
            </a:r>
          </a:p>
          <a:p>
            <a:r>
              <a:rPr lang="en-US" dirty="0"/>
              <a:t> When a process wants to access a resource, it builds a message which includes:</a:t>
            </a:r>
          </a:p>
          <a:p>
            <a:pPr lvl="1"/>
            <a:r>
              <a:rPr lang="en-US" dirty="0"/>
              <a:t> Name of resource</a:t>
            </a:r>
          </a:p>
          <a:p>
            <a:pPr lvl="1"/>
            <a:r>
              <a:rPr lang="en-US" dirty="0"/>
              <a:t> Process number</a:t>
            </a:r>
          </a:p>
          <a:p>
            <a:pPr lvl="1"/>
            <a:r>
              <a:rPr lang="en-US" dirty="0"/>
              <a:t> current logical time.</a:t>
            </a:r>
          </a:p>
          <a:p>
            <a:r>
              <a:rPr lang="en-US" dirty="0"/>
              <a:t>Send message to everyone else (broadcast)</a:t>
            </a:r>
          </a:p>
          <a:p>
            <a:pPr lvl="1"/>
            <a:r>
              <a:rPr lang="en-US" dirty="0"/>
              <a:t> Assume reliable transmissions</a:t>
            </a:r>
          </a:p>
          <a:p>
            <a:pPr lvl="1"/>
            <a:endParaRPr lang="en-US" dirty="0"/>
          </a:p>
        </p:txBody>
      </p:sp>
    </p:spTree>
    <p:extLst>
      <p:ext uri="{BB962C8B-B14F-4D97-AF65-F5344CB8AC3E}">
        <p14:creationId xmlns:p14="http://schemas.microsoft.com/office/powerpoint/2010/main" val="373663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Receiver functions</a:t>
            </a:r>
          </a:p>
        </p:txBody>
      </p:sp>
      <p:sp>
        <p:nvSpPr>
          <p:cNvPr id="3" name="Content Placeholder 2"/>
          <p:cNvSpPr>
            <a:spLocks noGrp="1"/>
          </p:cNvSpPr>
          <p:nvPr>
            <p:ph sz="quarter" idx="1"/>
          </p:nvPr>
        </p:nvSpPr>
        <p:spPr/>
        <p:txBody>
          <a:bodyPr>
            <a:normAutofit lnSpcReduction="10000"/>
          </a:bodyPr>
          <a:lstStyle/>
          <a:p>
            <a:r>
              <a:rPr lang="en-US" dirty="0"/>
              <a:t>If not accessing the resource and does not want to access it send “OK”</a:t>
            </a:r>
          </a:p>
          <a:p>
            <a:r>
              <a:rPr lang="en-US" dirty="0"/>
              <a:t> Don’t reply if accessing resource </a:t>
            </a:r>
            <a:r>
              <a:rPr lang="mr-IN" dirty="0"/>
              <a:t>–</a:t>
            </a:r>
            <a:r>
              <a:rPr lang="en-US" dirty="0"/>
              <a:t> just queue request.</a:t>
            </a:r>
          </a:p>
          <a:p>
            <a:r>
              <a:rPr lang="en-US" dirty="0"/>
              <a:t> If receiver wants to access resource, but has not done so:</a:t>
            </a:r>
          </a:p>
          <a:p>
            <a:pPr lvl="1"/>
            <a:r>
              <a:rPr lang="en-US" dirty="0"/>
              <a:t> Compare time stamp with its own message (which it has sent everyone).</a:t>
            </a:r>
          </a:p>
          <a:p>
            <a:pPr lvl="1"/>
            <a:r>
              <a:rPr lang="en-US" dirty="0"/>
              <a:t> If time stamp lower send OK (lowest timestamp wins)</a:t>
            </a:r>
          </a:p>
          <a:p>
            <a:pPr lvl="1"/>
            <a:r>
              <a:rPr lang="en-US" dirty="0"/>
              <a:t> Else, queue request and send nothing.</a:t>
            </a:r>
          </a:p>
        </p:txBody>
      </p:sp>
    </p:spTree>
    <p:extLst>
      <p:ext uri="{BB962C8B-B14F-4D97-AF65-F5344CB8AC3E}">
        <p14:creationId xmlns:p14="http://schemas.microsoft.com/office/powerpoint/2010/main" val="875293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distributed  algorithm</a:t>
            </a:r>
          </a:p>
        </p:txBody>
      </p:sp>
      <p:sp>
        <p:nvSpPr>
          <p:cNvPr id="3" name="Content Placeholder 2"/>
          <p:cNvSpPr>
            <a:spLocks noGrp="1"/>
          </p:cNvSpPr>
          <p:nvPr>
            <p:ph sz="quarter" idx="1"/>
          </p:nvPr>
        </p:nvSpPr>
        <p:spPr>
          <a:xfrm>
            <a:off x="470330" y="4829412"/>
            <a:ext cx="8295718" cy="1266588"/>
          </a:xfrm>
        </p:spPr>
        <p:txBody>
          <a:bodyPr>
            <a:normAutofit fontScale="85000" lnSpcReduction="20000"/>
          </a:bodyPr>
          <a:lstStyle/>
          <a:p>
            <a:r>
              <a:rPr lang="en-US" dirty="0"/>
              <a:t>Receiver waits until everyone gives permission. </a:t>
            </a:r>
          </a:p>
          <a:p>
            <a:r>
              <a:rPr lang="en-US" dirty="0"/>
              <a:t>Once it gets, it accesses resource.</a:t>
            </a:r>
          </a:p>
          <a:p>
            <a:r>
              <a:rPr lang="en-US" dirty="0"/>
              <a:t>Upon completion of usage, send OK to everyone in queue.</a:t>
            </a:r>
          </a:p>
        </p:txBody>
      </p:sp>
      <p:pic>
        <p:nvPicPr>
          <p:cNvPr id="5" name="Picture 4"/>
          <p:cNvPicPr>
            <a:picLocks noChangeAspect="1"/>
          </p:cNvPicPr>
          <p:nvPr/>
        </p:nvPicPr>
        <p:blipFill>
          <a:blip r:embed="rId3"/>
          <a:stretch>
            <a:fillRect/>
          </a:stretch>
        </p:blipFill>
        <p:spPr>
          <a:xfrm>
            <a:off x="12700" y="1879600"/>
            <a:ext cx="9105900" cy="3086100"/>
          </a:xfrm>
          <a:prstGeom prst="rect">
            <a:avLst/>
          </a:prstGeom>
        </p:spPr>
      </p:pic>
    </p:spTree>
    <p:extLst>
      <p:ext uri="{BB962C8B-B14F-4D97-AF65-F5344CB8AC3E}">
        <p14:creationId xmlns:p14="http://schemas.microsoft.com/office/powerpoint/2010/main" val="247677214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2700.potx</Template>
  <TotalTime>9519</TotalTime>
  <Words>1539</Words>
  <Application>Microsoft Macintosh PowerPoint</Application>
  <PresentationFormat>On-screen Show (4:3)</PresentationFormat>
  <Paragraphs>147</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Tw Cen MT</vt:lpstr>
      <vt:lpstr>Wingdings</vt:lpstr>
      <vt:lpstr>Wingdings 2</vt:lpstr>
      <vt:lpstr>Median</vt:lpstr>
      <vt:lpstr>Lecture 5</vt:lpstr>
      <vt:lpstr>Shared resources</vt:lpstr>
      <vt:lpstr>Permission based approaches</vt:lpstr>
      <vt:lpstr>Token-based solutions</vt:lpstr>
      <vt:lpstr>A centralized algorithm</vt:lpstr>
      <vt:lpstr>Coordination functions</vt:lpstr>
      <vt:lpstr>How to make it distributed?</vt:lpstr>
      <vt:lpstr>Receiver functions</vt:lpstr>
      <vt:lpstr>Example of distributed  algorithm</vt:lpstr>
      <vt:lpstr>Message complexity</vt:lpstr>
      <vt:lpstr>Failures</vt:lpstr>
      <vt:lpstr>Token ring</vt:lpstr>
      <vt:lpstr>Token ring algorithm</vt:lpstr>
      <vt:lpstr>Issues</vt:lpstr>
      <vt:lpstr>Decentralized algorithm</vt:lpstr>
      <vt:lpstr>Fault model</vt:lpstr>
      <vt:lpstr>Condition for correctness</vt:lpstr>
      <vt:lpstr>Election algorithms</vt:lpstr>
      <vt:lpstr>The bully algorithm</vt:lpstr>
      <vt:lpstr>Example</vt:lpstr>
      <vt:lpstr>Example (continued)</vt:lpstr>
      <vt:lpstr>Example (contd)</vt:lpstr>
      <vt:lpstr>Ring algorithm</vt:lpstr>
      <vt:lpstr>Election process</vt:lpstr>
      <vt:lpstr>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dc:title>
  <dc:creator>Prashant Krishnamurty</dc:creator>
  <cp:lastModifiedBy>Microsoft Office User</cp:lastModifiedBy>
  <cp:revision>130</cp:revision>
  <dcterms:created xsi:type="dcterms:W3CDTF">2011-02-15T01:19:14Z</dcterms:created>
  <dcterms:modified xsi:type="dcterms:W3CDTF">2020-10-19T18:32:41Z</dcterms:modified>
</cp:coreProperties>
</file>