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3"/>
  </p:normalViewPr>
  <p:slideViewPr>
    <p:cSldViewPr snapToGrid="0" snapToObjects="1">
      <p:cViewPr varScale="1">
        <p:scale>
          <a:sx n="113" d="100"/>
          <a:sy n="113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7AEDA-A0C8-6243-9AD2-B2B44E628523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68C3-DE0F-4C49-AC09-928745015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6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49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13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6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3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06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75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2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49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02756" indent="-270291" defTabSz="881449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081164" indent="-216233" defTabSz="881449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13629" indent="-216233" defTabSz="881449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1946095" indent="-216233" defTabSz="881449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378560" indent="-216233" defTabSz="8814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811026" indent="-216233" defTabSz="8814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243491" indent="-216233" defTabSz="8814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675957" indent="-216233" defTabSz="88144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3DBBB3EF-5322-6643-AA49-949BCA5553D5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5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02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17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291" indent="-270291"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23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43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0291" indent="-270291"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62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35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59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 stop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5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Fail-stop failure:  Simple abstraction that mimics a crash when the process behavior becomes arbitrary.  Need to be able to handle fail stop in order to handle crashes.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068C3-DE0F-4C49-AC09-9287450156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5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2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3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C9CDB3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B729312-1E37-A640-B3F8-E025D313CE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6ED59E59-BD8A-5342-8217-B02204C6B7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D5B4394C-1DEF-F448-AC01-490E14B0EA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82D77CC1-6495-7147-8A94-5BA717E554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4117307F-A9A7-2247-8C9C-010269DAC2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14A2D2E2-31F8-CF45-9C64-F6981D30D9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2057400" cy="1524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391400" y="6400800"/>
            <a:ext cx="1371600" cy="304800"/>
          </a:xfrm>
        </p:spPr>
        <p:txBody>
          <a:bodyPr/>
          <a:lstStyle>
            <a:lvl1pPr>
              <a:defRPr smtClean="0"/>
            </a:lvl1pPr>
          </a:lstStyle>
          <a:p>
            <a:fld id="{40185FF9-3F7D-ED48-82A4-51D3D65C6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775F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Synchronization and Logical Clocks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2657968"/>
            <a:ext cx="5090010" cy="181192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But client knows </a:t>
            </a:r>
            <a:r>
              <a:rPr lang="en-US" sz="2800" b="1" spc="-150" dirty="0">
                <a:solidFill>
                  <a:srgbClr val="FF0000"/>
                </a:solidFill>
              </a:rPr>
              <a:t>𝛿</a:t>
            </a:r>
            <a:r>
              <a:rPr lang="en-US" b="1" dirty="0">
                <a:solidFill>
                  <a:srgbClr val="FF0000"/>
                </a:solidFill>
              </a:rPr>
              <a:t>, not </a:t>
            </a:r>
            <a:r>
              <a:rPr lang="en-US" sz="2800" b="1" spc="-150" dirty="0">
                <a:solidFill>
                  <a:srgbClr val="FF0000"/>
                </a:solidFill>
              </a:rPr>
              <a:t>𝛿</a:t>
            </a:r>
            <a:r>
              <a:rPr lang="en-US" b="1" baseline="-25000" dirty="0" err="1">
                <a:solidFill>
                  <a:srgbClr val="FF0000"/>
                </a:solidFill>
              </a:rPr>
              <a:t>resp</a:t>
            </a:r>
            <a:endParaRPr lang="en-US" b="1" baseline="-25000" dirty="0">
              <a:solidFill>
                <a:srgbClr val="FF0000"/>
              </a:solidFill>
            </a:endParaRPr>
          </a:p>
          <a:p>
            <a:endParaRPr lang="en-US" spc="-150" dirty="0"/>
          </a:p>
          <a:p>
            <a:r>
              <a:rPr lang="en-US" spc="-150" dirty="0"/>
              <a:t>Client measures 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round trip time </a:t>
            </a:r>
            <a:r>
              <a:rPr lang="en-US" b="1" spc="-150" dirty="0">
                <a:solidFill>
                  <a:schemeClr val="accent6">
                    <a:lumMod val="75000"/>
                  </a:schemeClr>
                </a:solidFill>
              </a:rPr>
              <a:t>𝛿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/>
              <a:t>= 𝛿</a:t>
            </a:r>
            <a:r>
              <a:rPr lang="en-US" spc="-150" baseline="-25000" dirty="0" err="1"/>
              <a:t>req</a:t>
            </a:r>
            <a:r>
              <a:rPr lang="en-US" spc="-150" dirty="0"/>
              <a:t> + 𝛿</a:t>
            </a:r>
            <a:r>
              <a:rPr lang="en-US" spc="-150" baseline="-25000" dirty="0" err="1"/>
              <a:t>resp</a:t>
            </a:r>
            <a:r>
              <a:rPr lang="en-US" spc="-150" dirty="0"/>
              <a:t> = (</a:t>
            </a:r>
            <a:r>
              <a:rPr lang="en-US" i="1" spc="-150" dirty="0"/>
              <a:t>T</a:t>
            </a:r>
            <a:r>
              <a:rPr lang="en-US" spc="-150" baseline="-25000" dirty="0"/>
              <a:t>4</a:t>
            </a:r>
            <a:r>
              <a:rPr lang="en-US" spc="-150" dirty="0"/>
              <a:t> − </a:t>
            </a:r>
            <a:r>
              <a:rPr lang="en-US" i="1" spc="-150" dirty="0"/>
              <a:t>T</a:t>
            </a:r>
            <a:r>
              <a:rPr lang="en-US" spc="-150" baseline="-25000" dirty="0"/>
              <a:t>1</a:t>
            </a:r>
            <a:r>
              <a:rPr lang="en-US" spc="-150" dirty="0"/>
              <a:t>) − (</a:t>
            </a:r>
            <a:r>
              <a:rPr lang="en-US" i="1" spc="-150" dirty="0"/>
              <a:t>T</a:t>
            </a:r>
            <a:r>
              <a:rPr lang="en-US" spc="-150" baseline="-25000" dirty="0"/>
              <a:t>3</a:t>
            </a:r>
            <a:r>
              <a:rPr lang="en-US" spc="-150" dirty="0"/>
              <a:t> − </a:t>
            </a:r>
            <a:r>
              <a:rPr lang="en-US" i="1" spc="-150" dirty="0"/>
              <a:t>T</a:t>
            </a:r>
            <a:r>
              <a:rPr lang="en-US" spc="-150" baseline="-25000" dirty="0"/>
              <a:t>2</a:t>
            </a:r>
            <a:r>
              <a:rPr lang="en-US" spc="-15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/>
              <a:t>Cristian’s algorithm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863439" y="1447800"/>
            <a:ext cx="711733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8024043" y="1460278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/>
                <a:ea typeface="Gill Sans" pitchFamily="-84" charset="0"/>
                <a:cs typeface="Arial"/>
              </a:rPr>
              <a:t>Server</a:t>
            </a:r>
            <a:endParaRPr lang="en-US" sz="1800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8" name="Picture 7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07" y="1783777"/>
            <a:ext cx="609600" cy="609600"/>
          </a:xfrm>
          <a:prstGeom prst="rect">
            <a:avLst/>
          </a:prstGeom>
        </p:spPr>
      </p:pic>
      <p:pic>
        <p:nvPicPr>
          <p:cNvPr id="9" name="Picture 8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22" y="1783777"/>
            <a:ext cx="609600" cy="609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219305" y="23933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469721" y="23933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81350" y="5783611"/>
            <a:ext cx="97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4" name="Curved Connector 8"/>
          <p:cNvCxnSpPr/>
          <p:nvPr/>
        </p:nvCxnSpPr>
        <p:spPr>
          <a:xfrm flipH="1" flipV="1">
            <a:off x="6219308" y="2876960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/>
          <p:cNvCxnSpPr/>
          <p:nvPr/>
        </p:nvCxnSpPr>
        <p:spPr>
          <a:xfrm flipV="1">
            <a:off x="6219124" y="4226419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82786" y="265796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69538" y="3205085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82786" y="453609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219124" y="3414711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219124" y="4226419"/>
            <a:ext cx="2250414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805666">
            <a:off x="7563794" y="2820253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0" i="1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baseline="-250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 rot="858043">
            <a:off x="6508489" y="261456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request: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69538" y="4022476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 rot="20798430">
            <a:off x="7576646" y="4478626"/>
            <a:ext cx="736891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0" i="1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baseline="-25000" dirty="0">
                <a:solidFill>
                  <a:schemeClr val="tx1"/>
                </a:solidFill>
              </a:rPr>
              <a:t>2</a:t>
            </a:r>
            <a:r>
              <a:rPr lang="en-US" sz="1800" b="0" dirty="0">
                <a:solidFill>
                  <a:schemeClr val="tx1"/>
                </a:solidFill>
              </a:rPr>
              <a:t>,</a:t>
            </a:r>
            <a:r>
              <a:rPr lang="en-US" sz="1800" b="0" i="1" dirty="0">
                <a:solidFill>
                  <a:schemeClr val="tx1"/>
                </a:solidFill>
              </a:rPr>
              <a:t>T</a:t>
            </a:r>
            <a:r>
              <a:rPr lang="en-US" sz="1800" b="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 rot="20836752">
            <a:off x="6319914" y="469907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response: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35575" y="2876960"/>
            <a:ext cx="783549" cy="1886263"/>
            <a:chOff x="5435575" y="2876960"/>
            <a:chExt cx="783549" cy="1886263"/>
          </a:xfrm>
        </p:grpSpPr>
        <p:sp>
          <p:nvSpPr>
            <p:cNvPr id="18" name="Left Brace 17"/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55563" y="3055845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-150" dirty="0"/>
                <a:t>𝛿</a:t>
              </a:r>
              <a:r>
                <a:rPr lang="en-US" sz="2400" b="0" i="1" baseline="-25000" dirty="0">
                  <a:latin typeface="Arial" charset="0"/>
                  <a:ea typeface="Arial" charset="0"/>
                  <a:cs typeface="Arial" charset="0"/>
                </a:rPr>
                <a:t>req</a:t>
              </a:r>
              <a:endParaRPr lang="en-US" sz="2400" b="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Left Brace 42"/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35575" y="4122673"/>
              <a:ext cx="729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pc="-150" dirty="0"/>
                <a:t>𝛿</a:t>
              </a:r>
              <a:r>
                <a:rPr lang="en-US" sz="2400" b="0" i="1" baseline="-25000" dirty="0">
                  <a:latin typeface="Arial" charset="0"/>
                  <a:ea typeface="Arial" charset="0"/>
                  <a:cs typeface="Arial" charset="0"/>
                </a:rPr>
                <a:t>resp</a:t>
              </a:r>
              <a:endParaRPr lang="en-US" sz="2400" b="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497211" y="4598873"/>
            <a:ext cx="323906" cy="32681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1460" y="4469890"/>
            <a:ext cx="33805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Assume: 𝛿</a:t>
            </a:r>
            <a:r>
              <a:rPr lang="en-US" sz="2600" baseline="-25000" dirty="0" err="1">
                <a:latin typeface="Arial" charset="0"/>
                <a:ea typeface="Arial" charset="0"/>
                <a:cs typeface="Arial" charset="0"/>
              </a:rPr>
              <a:t>req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≈ 𝛿</a:t>
            </a:r>
            <a:r>
              <a:rPr lang="en-US" sz="2600" baseline="-25000" dirty="0" err="1">
                <a:latin typeface="Arial" charset="0"/>
                <a:ea typeface="Arial" charset="0"/>
                <a:cs typeface="Arial" charset="0"/>
              </a:rPr>
              <a:t>resp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399" y="1702375"/>
            <a:ext cx="568636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 dirty="0">
                <a:latin typeface="Arial" charset="0"/>
                <a:ea typeface="Arial" charset="0"/>
                <a:cs typeface="Arial" charset="0"/>
              </a:rPr>
              <a:t>Goal: </a:t>
            </a:r>
            <a:r>
              <a:rPr lang="en-US" sz="2600" spc="-15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2600" i="1" spc="-150">
                <a:ea typeface="Arial" charset="0"/>
                <a:cs typeface="Arial" charset="0"/>
              </a:rPr>
              <a:t>T</a:t>
            </a:r>
            <a:r>
              <a:rPr lang="en-US" sz="2600" spc="-150" baseline="-25000">
                <a:ea typeface="Arial" charset="0"/>
                <a:cs typeface="Arial" charset="0"/>
              </a:rPr>
              <a:t>4</a:t>
            </a:r>
            <a:r>
              <a:rPr lang="en-US" sz="2600" spc="-150">
                <a:latin typeface="Arial" charset="0"/>
                <a:ea typeface="Arial" charset="0"/>
                <a:cs typeface="Arial" charset="0"/>
              </a:rPr>
              <a:t>, client </a:t>
            </a:r>
            <a:r>
              <a:rPr lang="en-US" sz="2600" spc="-150" dirty="0">
                <a:latin typeface="Arial" charset="0"/>
                <a:ea typeface="Arial" charset="0"/>
                <a:cs typeface="Arial" charset="0"/>
              </a:rPr>
              <a:t>sets clock </a:t>
            </a:r>
            <a:r>
              <a:rPr lang="en-US" sz="2600" spc="-150" dirty="0">
                <a:latin typeface="Arial" charset="0"/>
                <a:ea typeface="Arial" charset="0"/>
                <a:cs typeface="Arial" charset="0"/>
                <a:sym typeface="Wingdings"/>
              </a:rPr>
              <a:t></a:t>
            </a:r>
            <a:r>
              <a:rPr lang="en-US" sz="2600" spc="-15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spc="-15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600" spc="-150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600" spc="-150" dirty="0">
                <a:latin typeface="Arial" charset="0"/>
                <a:ea typeface="Arial" charset="0"/>
                <a:cs typeface="Arial" charset="0"/>
              </a:rPr>
              <a:t> + 𝛿</a:t>
            </a:r>
            <a:r>
              <a:rPr lang="en-US" sz="2600" spc="-150" baseline="-25000" dirty="0" err="1">
                <a:latin typeface="Arial" charset="0"/>
                <a:ea typeface="Arial" charset="0"/>
                <a:cs typeface="Arial" charset="0"/>
              </a:rPr>
              <a:t>resp</a:t>
            </a:r>
            <a:endParaRPr lang="en-US" sz="2600" spc="-150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929" y="5598946"/>
            <a:ext cx="425094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91440" bIns="91440" rtlCol="0">
            <a:spAutoFit/>
          </a:bodyPr>
          <a:lstStyle/>
          <a:p>
            <a:r>
              <a:rPr lang="en-US" sz="2600" spc="-150">
                <a:latin typeface="Arial" charset="0"/>
                <a:ea typeface="Arial" charset="0"/>
                <a:cs typeface="Arial" charset="0"/>
              </a:rPr>
              <a:t>Client </a:t>
            </a:r>
            <a:r>
              <a:rPr lang="en-US" sz="2600" spc="-150" dirty="0">
                <a:latin typeface="Arial" charset="0"/>
                <a:ea typeface="Arial" charset="0"/>
                <a:cs typeface="Arial" charset="0"/>
              </a:rPr>
              <a:t>sets clock </a:t>
            </a:r>
            <a:r>
              <a:rPr lang="en-US" sz="2600" spc="-150" dirty="0">
                <a:latin typeface="Arial" charset="0"/>
                <a:ea typeface="Arial" charset="0"/>
                <a:cs typeface="Arial" charset="0"/>
                <a:sym typeface="Wingdings"/>
              </a:rPr>
              <a:t></a:t>
            </a:r>
            <a:r>
              <a:rPr lang="en-US" sz="2600" spc="-15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spc="-15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600" spc="-150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600" spc="-15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spc="-150">
                <a:latin typeface="Arial" charset="0"/>
                <a:ea typeface="Arial" charset="0"/>
                <a:cs typeface="Arial" charset="0"/>
              </a:rPr>
              <a:t>+ ½𝛿</a:t>
            </a:r>
            <a:endParaRPr lang="en-US" sz="2600" spc="-150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refinements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Limitation of Cristian algorithm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Relies on timeserver availability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NTP</a:t>
            </a:r>
          </a:p>
          <a:p>
            <a:pPr lvl="1"/>
            <a:r>
              <a:rPr lang="en-US" dirty="0"/>
              <a:t>Distributed ecosystem for time synchronization</a:t>
            </a:r>
          </a:p>
          <a:p>
            <a:pPr lvl="1"/>
            <a:r>
              <a:rPr lang="en-US" dirty="0"/>
              <a:t>Tolerates failures of network and time servers</a:t>
            </a:r>
          </a:p>
          <a:p>
            <a:pPr lvl="1"/>
            <a:r>
              <a:rPr lang="en-US" dirty="0"/>
              <a:t>Leverages heterogeneous clocks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replicas must </a:t>
            </a:r>
            <a:r>
              <a:rPr lang="en-US" dirty="0">
                <a:solidFill>
                  <a:srgbClr val="0000FF"/>
                </a:solidFill>
              </a:rPr>
              <a:t>apply updates in same order</a:t>
            </a:r>
          </a:p>
          <a:p>
            <a:endParaRPr lang="en-US" dirty="0"/>
          </a:p>
          <a:p>
            <a:r>
              <a:rPr lang="en-US" dirty="0"/>
              <a:t>Ordering updates based on time of receipt is hard because of </a:t>
            </a:r>
            <a:r>
              <a:rPr lang="en-US" dirty="0">
                <a:solidFill>
                  <a:srgbClr val="FF0000"/>
                </a:solidFill>
              </a:rPr>
              <a:t>clock skew and drift</a:t>
            </a:r>
          </a:p>
          <a:p>
            <a:endParaRPr lang="en-US" dirty="0"/>
          </a:p>
          <a:p>
            <a:r>
              <a:rPr lang="en-US" dirty="0"/>
              <a:t>Challenge in synchronizing clocks: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Unbounded network delay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Idea: </a:t>
            </a:r>
            <a:r>
              <a:rPr lang="en-US" altLang="en-US" i="1" dirty="0"/>
              <a:t>Logical</a:t>
            </a:r>
            <a:r>
              <a:rPr lang="en-US" altLang="en-US" dirty="0"/>
              <a:t> clocks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965" y="1623907"/>
            <a:ext cx="8746564" cy="4942739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200" dirty="0"/>
              <a:t>Landmark 1978 paper by Leslie Lamport</a:t>
            </a:r>
          </a:p>
          <a:p>
            <a:pPr lvl="2" eaLnBrk="1" hangingPunct="1"/>
            <a:endParaRPr lang="en-US" altLang="en-US" dirty="0"/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Insight:</a:t>
            </a:r>
            <a:r>
              <a:rPr lang="en-US" altLang="en-US" sz="3200" dirty="0"/>
              <a:t> Disregard precise clock time</a:t>
            </a:r>
          </a:p>
          <a:p>
            <a:pPr lvl="1" eaLnBrk="1" hangingPunct="1"/>
            <a:r>
              <a:rPr lang="en-US" altLang="en-US" sz="2800" dirty="0">
                <a:solidFill>
                  <a:srgbClr val="FF0000"/>
                </a:solidFill>
              </a:rPr>
              <a:t>Only relationships between events matter</a:t>
            </a:r>
          </a:p>
          <a:p>
            <a:pPr lvl="2" eaLnBrk="1" hangingPunct="1"/>
            <a:endParaRPr lang="en-US" altLang="en-US" sz="2200" dirty="0"/>
          </a:p>
          <a:p>
            <a:pPr eaLnBrk="1" hangingPunct="1"/>
            <a:r>
              <a:rPr lang="en-US" altLang="en-US" sz="3200" dirty="0"/>
              <a:t>Associate every event with “logical time”</a:t>
            </a:r>
          </a:p>
          <a:p>
            <a:pPr lvl="1" eaLnBrk="1" hangingPunct="1"/>
            <a:r>
              <a:rPr lang="en-US" altLang="en-US" sz="2800" dirty="0"/>
              <a:t>Preserve </a:t>
            </a:r>
            <a:r>
              <a:rPr lang="en-US" altLang="en-US" sz="2800" dirty="0">
                <a:solidFill>
                  <a:srgbClr val="0000FF"/>
                </a:solidFill>
              </a:rPr>
              <a:t>“happens before”</a:t>
            </a:r>
            <a:r>
              <a:rPr lang="en-US" altLang="en-US" sz="2800" dirty="0"/>
              <a:t> relationships</a:t>
            </a:r>
          </a:p>
          <a:p>
            <a:pPr lvl="1" eaLnBrk="1" hangingPunct="1"/>
            <a:r>
              <a:rPr lang="en-GB" altLang="en-US" sz="2800" dirty="0"/>
              <a:t>If</a:t>
            </a:r>
            <a:r>
              <a:rPr lang="en-GB" altLang="en-US" sz="2800" b="1" dirty="0"/>
              <a:t> </a:t>
            </a:r>
            <a:r>
              <a:rPr lang="en-GB" altLang="en-US" sz="2800" i="1" dirty="0"/>
              <a:t>a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solidFill>
                  <a:schemeClr val="accent6">
                    <a:lumMod val="75000"/>
                  </a:schemeClr>
                </a:solidFill>
              </a:rPr>
              <a:t>happens before</a:t>
            </a:r>
            <a:r>
              <a:rPr lang="en-US" altLang="en-US" sz="2800" i="1" dirty="0"/>
              <a:t> b</a:t>
            </a:r>
            <a:r>
              <a:rPr lang="en-US" altLang="en-US" sz="2800" dirty="0"/>
              <a:t>, then </a:t>
            </a:r>
            <a:r>
              <a:rPr lang="en-US" altLang="en-US" sz="2800" i="1" dirty="0"/>
              <a:t>clock(a) &lt; clock(b)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8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3654814" y="4038600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accent6"/>
                </a:solidFill>
              </a:rPr>
              <a:t>In </a:t>
            </a:r>
            <a:r>
              <a:rPr lang="en-US" altLang="en-US" b="1" dirty="0">
                <a:solidFill>
                  <a:schemeClr val="accent6"/>
                </a:solidFill>
              </a:rPr>
              <a:t>same process</a:t>
            </a:r>
            <a:r>
              <a:rPr lang="en-US" altLang="en-US" dirty="0">
                <a:solidFill>
                  <a:schemeClr val="accent6"/>
                </a:solidFill>
              </a:rPr>
              <a:t>, if </a:t>
            </a:r>
            <a:r>
              <a:rPr lang="en-US" altLang="en-US" b="1" dirty="0">
                <a:solidFill>
                  <a:schemeClr val="accent6"/>
                </a:solidFill>
              </a:rPr>
              <a:t>a</a:t>
            </a:r>
            <a:r>
              <a:rPr lang="en-US" altLang="en-US" dirty="0">
                <a:solidFill>
                  <a:schemeClr val="accent6"/>
                </a:solidFill>
              </a:rPr>
              <a:t> occurs before </a:t>
            </a:r>
            <a:r>
              <a:rPr lang="en-US" altLang="en-US" b="1" dirty="0">
                <a:solidFill>
                  <a:schemeClr val="accent6"/>
                </a:solidFill>
              </a:rPr>
              <a:t>b</a:t>
            </a:r>
            <a:r>
              <a:rPr lang="en-US" altLang="en-US" dirty="0">
                <a:solidFill>
                  <a:schemeClr val="accent6"/>
                </a:solidFill>
              </a:rPr>
              <a:t>, then </a:t>
            </a:r>
            <a:r>
              <a:rPr lang="en-US" altLang="en-US" b="1" dirty="0">
                <a:solidFill>
                  <a:schemeClr val="accent6"/>
                </a:solidFill>
              </a:rPr>
              <a:t>a</a:t>
            </a:r>
            <a:r>
              <a:rPr lang="en-US" altLang="en-US" dirty="0">
                <a:solidFill>
                  <a:schemeClr val="accent6"/>
                </a:solidFill>
              </a:rPr>
              <a:t> </a:t>
            </a:r>
            <a:r>
              <a:rPr lang="en-US" altLang="en-US" dirty="0">
                <a:solidFill>
                  <a:schemeClr val="accent6"/>
                </a:solidFill>
                <a:sym typeface="Wingdings"/>
              </a:rPr>
              <a:t> </a:t>
            </a:r>
            <a:r>
              <a:rPr lang="en-US" altLang="en-US" b="1" dirty="0">
                <a:solidFill>
                  <a:schemeClr val="accent6"/>
                </a:solidFill>
                <a:sym typeface="Wingdings"/>
              </a:rPr>
              <a:t>b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accent6"/>
                </a:solidFill>
                <a:sym typeface="Wingdings"/>
              </a:rPr>
              <a:t>If </a:t>
            </a:r>
            <a:r>
              <a:rPr lang="en-US" altLang="en-US" b="1" dirty="0">
                <a:solidFill>
                  <a:schemeClr val="accent6"/>
                </a:solidFill>
                <a:sym typeface="Wingdings"/>
              </a:rPr>
              <a:t>c</a:t>
            </a:r>
            <a:r>
              <a:rPr lang="en-US" altLang="en-US" dirty="0">
                <a:solidFill>
                  <a:schemeClr val="accent6"/>
                </a:solidFill>
                <a:sym typeface="Wingdings"/>
              </a:rPr>
              <a:t> is a message receipt of </a:t>
            </a:r>
            <a:r>
              <a:rPr lang="en-US" altLang="en-US" b="1" dirty="0">
                <a:solidFill>
                  <a:schemeClr val="accent6"/>
                </a:solidFill>
                <a:sym typeface="Wingdings"/>
              </a:rPr>
              <a:t>b</a:t>
            </a:r>
            <a:r>
              <a:rPr lang="en-US" altLang="en-US" dirty="0">
                <a:solidFill>
                  <a:schemeClr val="accent6"/>
                </a:solidFill>
                <a:sym typeface="Wingdings"/>
              </a:rPr>
              <a:t>, then </a:t>
            </a:r>
            <a:r>
              <a:rPr lang="en-US" altLang="en-US" b="1" dirty="0">
                <a:solidFill>
                  <a:schemeClr val="accent6"/>
                </a:solidFill>
                <a:sym typeface="Wingdings"/>
              </a:rPr>
              <a:t>b</a:t>
            </a:r>
            <a:r>
              <a:rPr lang="en-US" altLang="en-US" dirty="0">
                <a:solidFill>
                  <a:schemeClr val="accent6"/>
                </a:solidFill>
                <a:sym typeface="Wingdings"/>
              </a:rPr>
              <a:t>  </a:t>
            </a:r>
            <a:r>
              <a:rPr lang="en-US" altLang="en-US" b="1" dirty="0">
                <a:solidFill>
                  <a:schemeClr val="accent6"/>
                </a:solidFill>
                <a:sym typeface="Wingdings"/>
              </a:rPr>
              <a:t>c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If 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 and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, then 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c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034772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281874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281799" y="3276600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187260" y="3276600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latin typeface="+mn-lt"/>
              </a:rPr>
              <a:t>P3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84801" y="412447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475177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3962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977" y="458969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2321" y="4747573"/>
            <a:ext cx="2304931" cy="589670"/>
            <a:chOff x="1822321" y="5258301"/>
            <a:chExt cx="2304931" cy="58967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258301"/>
              <a:ext cx="1767939" cy="372550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04593" y="5334747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559814" y="4038600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617765" y="5503087"/>
            <a:ext cx="2403115" cy="592913"/>
            <a:chOff x="1822321" y="5255058"/>
            <a:chExt cx="2287846" cy="592913"/>
          </a:xfrm>
        </p:grpSpPr>
        <p:sp>
          <p:nvSpPr>
            <p:cNvPr id="30" name="Oval 29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71064" y="5386306"/>
              <a:ext cx="339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e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1822321" y="5255058"/>
              <a:ext cx="1767939" cy="3757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>
            <a:off x="3580024" y="545891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4200" y="529683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Arial" charset="0"/>
                <a:cs typeface="Arial" charset="0"/>
              </a:rPr>
              <a:t>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1905000" y="4038600"/>
            <a:ext cx="3452648" cy="2033751"/>
          </a:xfrm>
          <a:custGeom>
            <a:avLst/>
            <a:gdLst>
              <a:gd name="connsiteX0" fmla="*/ 0 w 3468413"/>
              <a:gd name="connsiteY0" fmla="*/ 0 h 2364827"/>
              <a:gd name="connsiteX1" fmla="*/ 0 w 3468413"/>
              <a:gd name="connsiteY1" fmla="*/ 567558 h 2364827"/>
              <a:gd name="connsiteX2" fmla="*/ 1560786 w 3468413"/>
              <a:gd name="connsiteY2" fmla="*/ 867103 h 2364827"/>
              <a:gd name="connsiteX3" fmla="*/ 1592317 w 3468413"/>
              <a:gd name="connsiteY3" fmla="*/ 2081048 h 2364827"/>
              <a:gd name="connsiteX4" fmla="*/ 3468413 w 3468413"/>
              <a:gd name="connsiteY4" fmla="*/ 2364827 h 2364827"/>
              <a:gd name="connsiteX0" fmla="*/ 0 w 3468413"/>
              <a:gd name="connsiteY0" fmla="*/ 0 h 2364827"/>
              <a:gd name="connsiteX1" fmla="*/ 0 w 3468413"/>
              <a:gd name="connsiteY1" fmla="*/ 567558 h 2364827"/>
              <a:gd name="connsiteX2" fmla="*/ 1560786 w 3468413"/>
              <a:gd name="connsiteY2" fmla="*/ 867103 h 2364827"/>
              <a:gd name="connsiteX3" fmla="*/ 1608083 w 3468413"/>
              <a:gd name="connsiteY3" fmla="*/ 1734206 h 2364827"/>
              <a:gd name="connsiteX4" fmla="*/ 3468413 w 3468413"/>
              <a:gd name="connsiteY4" fmla="*/ 2364827 h 2364827"/>
              <a:gd name="connsiteX0" fmla="*/ 0 w 3452648"/>
              <a:gd name="connsiteY0" fmla="*/ 0 h 2033751"/>
              <a:gd name="connsiteX1" fmla="*/ 0 w 3452648"/>
              <a:gd name="connsiteY1" fmla="*/ 567558 h 2033751"/>
              <a:gd name="connsiteX2" fmla="*/ 1560786 w 3452648"/>
              <a:gd name="connsiteY2" fmla="*/ 867103 h 2033751"/>
              <a:gd name="connsiteX3" fmla="*/ 1608083 w 3452648"/>
              <a:gd name="connsiteY3" fmla="*/ 1734206 h 2033751"/>
              <a:gd name="connsiteX4" fmla="*/ 3452648 w 3452648"/>
              <a:gd name="connsiteY4" fmla="*/ 2033751 h 203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2648" h="2033751">
                <a:moveTo>
                  <a:pt x="0" y="0"/>
                </a:moveTo>
                <a:lnTo>
                  <a:pt x="0" y="567558"/>
                </a:lnTo>
                <a:lnTo>
                  <a:pt x="1560786" y="867103"/>
                </a:lnTo>
                <a:lnTo>
                  <a:pt x="1608083" y="1734206"/>
                </a:lnTo>
                <a:cubicBezTo>
                  <a:pt x="2233448" y="1828799"/>
                  <a:pt x="2827283" y="1939158"/>
                  <a:pt x="3452648" y="2033751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400800" y="3770293"/>
            <a:ext cx="20826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a typeface="Arial" charset="0"/>
                <a:cs typeface="Arial" charset="0"/>
              </a:rPr>
              <a:t>Space time</a:t>
            </a:r>
          </a:p>
          <a:p>
            <a:pPr algn="ctr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11755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  <p:bldP spid="35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RSMs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How do we use “happens before” to ensure consistent ordering of updates in an RSM?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96291"/>
            <a:ext cx="8763000" cy="4980709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3200" dirty="0"/>
              <a:t>Associate any event </a:t>
            </a:r>
            <a:r>
              <a:rPr lang="en-US" sz="3200" b="1" dirty="0"/>
              <a:t>a</a:t>
            </a:r>
            <a:r>
              <a:rPr lang="en-US" sz="3200" dirty="0"/>
              <a:t> with a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clock time 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3200" b="1" dirty="0"/>
              <a:t>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dirty="0"/>
              <a:t>Clock condition: If </a:t>
            </a:r>
            <a:r>
              <a:rPr lang="en-US" sz="3200" b="1" dirty="0"/>
              <a:t>a</a:t>
            </a:r>
            <a:r>
              <a:rPr lang="en-US" sz="3200" dirty="0"/>
              <a:t> </a:t>
            </a:r>
            <a:r>
              <a:rPr lang="en-US" sz="3200" dirty="0">
                <a:sym typeface="Wingdings"/>
              </a:rPr>
              <a:t> </a:t>
            </a:r>
            <a:r>
              <a:rPr lang="en-US" sz="3200" b="1" dirty="0">
                <a:sym typeface="Wingdings"/>
              </a:rPr>
              <a:t>b</a:t>
            </a:r>
            <a:r>
              <a:rPr lang="en-US" sz="3200" dirty="0">
                <a:sym typeface="Wingdings"/>
              </a:rPr>
              <a:t>, then </a:t>
            </a:r>
            <a:r>
              <a:rPr lang="en-US" sz="3200" i="1" dirty="0">
                <a:sym typeface="Wingdings"/>
              </a:rPr>
              <a:t>C</a:t>
            </a:r>
            <a:r>
              <a:rPr lang="en-US" sz="3200" dirty="0">
                <a:sym typeface="Wingdings"/>
              </a:rPr>
              <a:t>(</a:t>
            </a:r>
            <a:r>
              <a:rPr lang="en-US" sz="3200" b="1" dirty="0">
                <a:sym typeface="Wingdings"/>
              </a:rPr>
              <a:t>a</a:t>
            </a:r>
            <a:r>
              <a:rPr lang="en-US" sz="3200" dirty="0">
                <a:sym typeface="Wingdings"/>
              </a:rPr>
              <a:t>) &lt; </a:t>
            </a:r>
            <a:r>
              <a:rPr lang="en-US" sz="3200" i="1" dirty="0">
                <a:sym typeface="Wingdings"/>
              </a:rPr>
              <a:t>C</a:t>
            </a:r>
            <a:r>
              <a:rPr lang="en-US" sz="3200" dirty="0">
                <a:sym typeface="Wingdings"/>
              </a:rPr>
              <a:t>(</a:t>
            </a:r>
            <a:r>
              <a:rPr lang="en-US" sz="3200" b="1" dirty="0">
                <a:sym typeface="Wingdings"/>
              </a:rPr>
              <a:t>b</a:t>
            </a:r>
            <a:r>
              <a:rPr lang="en-US" sz="3200" dirty="0">
                <a:sym typeface="Wingdings"/>
              </a:rPr>
              <a:t>)</a:t>
            </a:r>
          </a:p>
          <a:p>
            <a:endParaRPr lang="en-US" sz="3200" dirty="0">
              <a:sym typeface="Wingdings"/>
            </a:endParaRPr>
          </a:p>
          <a:p>
            <a:r>
              <a:rPr lang="en-US" sz="3200" dirty="0">
                <a:solidFill>
                  <a:srgbClr val="FF0000"/>
                </a:solidFill>
                <a:sym typeface="Wingdings"/>
              </a:rPr>
              <a:t>Order events at all nodes based on clock time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Lamport</a:t>
            </a:r>
            <a:r>
              <a:rPr lang="en-US" sz="4000" dirty="0"/>
              <a:t> clock: Objective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4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853937"/>
            <a:ext cx="8763000" cy="1546429"/>
          </a:xfrm>
        </p:spPr>
        <p:txBody>
          <a:bodyPr>
            <a:normAutofit/>
          </a:bodyPr>
          <a:lstStyle/>
          <a:p>
            <a:r>
              <a:rPr lang="en-US" altLang="en-US" dirty="0">
                <a:sym typeface="Wingdings"/>
              </a:rPr>
              <a:t>Each process </a:t>
            </a:r>
            <a:r>
              <a:rPr lang="en-US" altLang="en-US" b="1" dirty="0">
                <a:sym typeface="Wingdings"/>
              </a:rPr>
              <a:t>P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maintains a local clock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</a:p>
          <a:p>
            <a:endParaRPr lang="en-US" altLang="en-US" b="1" i="1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2"/>
          </p:cNvCxnSpPr>
          <p:nvPr/>
        </p:nvCxnSpPr>
        <p:spPr>
          <a:xfrm>
            <a:off x="5567270" y="4265220"/>
            <a:ext cx="2792" cy="190881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27" name="Process 26"/>
          <p:cNvSpPr/>
          <p:nvPr/>
        </p:nvSpPr>
        <p:spPr>
          <a:xfrm>
            <a:off x="5187260" y="3505200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70096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endParaRPr lang="en-US" altLang="en-US" dirty="0">
              <a:sym typeface="Wingdings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Before executing an event,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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+ 1</a:t>
            </a:r>
          </a:p>
          <a:p>
            <a:endParaRPr lang="en-US" altLang="en-US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2"/>
          </p:cNvCxnSpPr>
          <p:nvPr/>
        </p:nvCxnSpPr>
        <p:spPr>
          <a:xfrm>
            <a:off x="5567270" y="4265220"/>
            <a:ext cx="2792" cy="190881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27" name="Process 26"/>
          <p:cNvSpPr/>
          <p:nvPr/>
        </p:nvSpPr>
        <p:spPr>
          <a:xfrm>
            <a:off x="5187260" y="3505200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=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54299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endParaRPr lang="en-US" altLang="en-US" dirty="0">
              <a:sym typeface="Wingdings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Before executing an event,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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+ 1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2"/>
          </p:cNvCxnSpPr>
          <p:nvPr/>
        </p:nvCxnSpPr>
        <p:spPr>
          <a:xfrm>
            <a:off x="5567270" y="4265220"/>
            <a:ext cx="2792" cy="190881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27" name="Process 26"/>
          <p:cNvSpPr/>
          <p:nvPr/>
        </p:nvSpPr>
        <p:spPr>
          <a:xfrm>
            <a:off x="5187260" y="3505200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013061" y="4755312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= 2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33840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Failures in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If Master fails, can we start up a new Master and resume execution of job?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No!</a:t>
            </a:r>
          </a:p>
          <a:p>
            <a:pPr lvl="1"/>
            <a:r>
              <a:rPr lang="en-US" dirty="0"/>
              <a:t>Lost all state about execution status of tasks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Must replicate Master state to tolerate failures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1952567"/>
          </a:xfrm>
        </p:spPr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Before executing an event, </a:t>
            </a: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b="1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 </a:t>
            </a: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b="1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+ 1</a:t>
            </a:r>
            <a:endParaRPr lang="en-US" altLang="en-US" b="1" dirty="0">
              <a:sym typeface="Wingdings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endParaRPr lang="en-US" altLang="en-US" b="1" dirty="0">
              <a:sym typeface="Wingdings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Send the local clock in the message </a:t>
            </a:r>
            <a:r>
              <a:rPr lang="en-US" altLang="en-US" b="1" dirty="0">
                <a:sym typeface="Wingdings"/>
              </a:rPr>
              <a:t>m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2"/>
          </p:cNvCxnSpPr>
          <p:nvPr/>
        </p:nvCxnSpPr>
        <p:spPr>
          <a:xfrm>
            <a:off x="5567270" y="4265220"/>
            <a:ext cx="2792" cy="190881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27" name="Process 26"/>
          <p:cNvSpPr/>
          <p:nvPr/>
        </p:nvSpPr>
        <p:spPr>
          <a:xfrm>
            <a:off x="5187260" y="3505200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013061" y="4755312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2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1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2003139" y="5699611"/>
            <a:ext cx="1333393" cy="524593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C(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22924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1952567"/>
          </a:xfrm>
        </p:spPr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rabicPeriod" startAt="3"/>
            </a:pPr>
            <a:endParaRPr lang="en-US" altLang="en-US" dirty="0">
              <a:sym typeface="Wingdings"/>
            </a:endParaRPr>
          </a:p>
          <a:p>
            <a:pPr marL="514350" indent="-514350">
              <a:buSzPct val="100000"/>
              <a:buFont typeface="+mj-lt"/>
              <a:buAutoNum type="arabicPeriod" startAt="3"/>
            </a:pPr>
            <a:r>
              <a:rPr lang="en-US" altLang="en-US" dirty="0">
                <a:sym typeface="Wingdings"/>
              </a:rPr>
              <a:t>On process </a:t>
            </a:r>
            <a:r>
              <a:rPr lang="en-US" altLang="en-US" b="1" dirty="0" err="1">
                <a:sym typeface="Wingdings"/>
              </a:rPr>
              <a:t>P</a:t>
            </a:r>
            <a:r>
              <a:rPr lang="en-US" altLang="en-US" b="1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 receiving a message </a:t>
            </a:r>
            <a:r>
              <a:rPr lang="en-US" altLang="en-US" b="1" dirty="0">
                <a:sym typeface="Wingdings"/>
              </a:rPr>
              <a:t>m</a:t>
            </a:r>
            <a:r>
              <a:rPr lang="en-US" altLang="en-US" dirty="0">
                <a:sym typeface="Wingdings"/>
              </a:rPr>
              <a:t>:</a:t>
            </a:r>
          </a:p>
          <a:p>
            <a:pPr marL="514350" indent="-514350">
              <a:buSzPct val="100000"/>
              <a:buFont typeface="+mj-lt"/>
              <a:buAutoNum type="arabicPeriod" startAt="3"/>
            </a:pPr>
            <a:endParaRPr lang="en-US" altLang="en-US" dirty="0">
              <a:sym typeface="Wingdings"/>
            </a:endParaRPr>
          </a:p>
          <a:p>
            <a:pPr marL="690563" lvl="1" indent="-290513"/>
            <a:r>
              <a:rPr lang="en-US" altLang="en-US" sz="2800" dirty="0">
                <a:solidFill>
                  <a:srgbClr val="FF0000"/>
                </a:solidFill>
                <a:sym typeface="Wingdings"/>
              </a:rPr>
              <a:t>What time to set for receive event? </a:t>
            </a:r>
            <a:r>
              <a:rPr lang="en-US" altLang="en-US" sz="2800" i="1" dirty="0">
                <a:solidFill>
                  <a:srgbClr val="FF0000"/>
                </a:solidFill>
                <a:sym typeface="Wingdings"/>
              </a:rPr>
              <a:t>C</a:t>
            </a:r>
            <a:r>
              <a:rPr lang="en-US" altLang="en-US" sz="2800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altLang="en-US" sz="2800" b="1" dirty="0">
                <a:solidFill>
                  <a:srgbClr val="FF0000"/>
                </a:solidFill>
                <a:sym typeface="Wingdings"/>
              </a:rPr>
              <a:t>m</a:t>
            </a:r>
            <a:r>
              <a:rPr lang="en-US" altLang="en-US" sz="2800" dirty="0">
                <a:solidFill>
                  <a:srgbClr val="FF0000"/>
                </a:solidFill>
                <a:sym typeface="Wingdings"/>
              </a:rPr>
              <a:t>) + 1?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2"/>
          </p:cNvCxnSpPr>
          <p:nvPr/>
        </p:nvCxnSpPr>
        <p:spPr>
          <a:xfrm>
            <a:off x="5567270" y="4265220"/>
            <a:ext cx="2792" cy="190881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=3</a:t>
            </a:r>
          </a:p>
        </p:txBody>
      </p:sp>
      <p:sp>
        <p:nvSpPr>
          <p:cNvPr id="27" name="Process 26"/>
          <p:cNvSpPr/>
          <p:nvPr/>
        </p:nvSpPr>
        <p:spPr>
          <a:xfrm>
            <a:off x="5187260" y="3505200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013061" y="4755312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2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1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2003140" y="5699611"/>
            <a:ext cx="1390706" cy="524593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>
              <a:alpha val="50000"/>
            </a:srgbClr>
          </a:solidFill>
          <a:ln w="28575"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C(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4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2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3825629" y="4772721"/>
            <a:ext cx="1358926" cy="524593"/>
          </a:xfrm>
          <a:prstGeom prst="wedgeRoundRectCallout">
            <a:avLst>
              <a:gd name="adj1" fmla="val -58292"/>
              <a:gd name="adj2" fmla="val 10234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de-DE" sz="24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e-DE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de-DE" sz="24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24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= 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676437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1952567"/>
          </a:xfrm>
        </p:spPr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rabicPeriod" startAt="3"/>
            </a:pPr>
            <a:endParaRPr lang="en-US" altLang="en-US" dirty="0">
              <a:sym typeface="Wingdings"/>
            </a:endParaRPr>
          </a:p>
          <a:p>
            <a:pPr marL="514350" indent="-514350">
              <a:buSzPct val="100000"/>
              <a:buFont typeface="+mj-lt"/>
              <a:buAutoNum type="arabicPeriod" startAt="3"/>
            </a:pPr>
            <a:r>
              <a:rPr lang="en-US" altLang="en-US" dirty="0">
                <a:sym typeface="Wingdings"/>
              </a:rPr>
              <a:t>On process </a:t>
            </a:r>
            <a:r>
              <a:rPr lang="en-US" altLang="en-US" b="1" dirty="0" err="1">
                <a:sym typeface="Wingdings"/>
              </a:rPr>
              <a:t>P</a:t>
            </a:r>
            <a:r>
              <a:rPr lang="en-US" altLang="en-US" b="1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 receiving a message </a:t>
            </a:r>
            <a:r>
              <a:rPr lang="en-US" altLang="en-US" b="1" dirty="0">
                <a:sym typeface="Wingdings"/>
              </a:rPr>
              <a:t>m</a:t>
            </a:r>
            <a:r>
              <a:rPr lang="en-US" altLang="en-US" dirty="0">
                <a:sym typeface="Wingdings"/>
              </a:rPr>
              <a:t>:</a:t>
            </a:r>
          </a:p>
          <a:p>
            <a:pPr marL="514350" indent="-514350">
              <a:buSzPct val="100000"/>
              <a:buFont typeface="+mj-lt"/>
              <a:buAutoNum type="arabicPeriod" startAt="3"/>
            </a:pPr>
            <a:endParaRPr lang="en-US" altLang="en-US" dirty="0">
              <a:sym typeface="Wingdings"/>
            </a:endParaRPr>
          </a:p>
          <a:p>
            <a:pPr marL="690563" lvl="1" indent="-290513"/>
            <a:r>
              <a:rPr lang="en-US" altLang="en-US" sz="2800" dirty="0">
                <a:solidFill>
                  <a:srgbClr val="FF0000"/>
                </a:solidFill>
                <a:sym typeface="Wingdings"/>
              </a:rPr>
              <a:t>What time to set for receive event? </a:t>
            </a:r>
            <a:r>
              <a:rPr lang="en-US" altLang="en-US" sz="2800" i="1" dirty="0">
                <a:solidFill>
                  <a:srgbClr val="FF0000"/>
                </a:solidFill>
                <a:sym typeface="Wingdings"/>
              </a:rPr>
              <a:t>C</a:t>
            </a:r>
            <a:r>
              <a:rPr lang="en-US" altLang="en-US" sz="2800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altLang="en-US" sz="2800" b="1" dirty="0">
                <a:solidFill>
                  <a:srgbClr val="FF0000"/>
                </a:solidFill>
                <a:sym typeface="Wingdings"/>
              </a:rPr>
              <a:t>m</a:t>
            </a:r>
            <a:r>
              <a:rPr lang="en-US" altLang="en-US" sz="2800" dirty="0">
                <a:solidFill>
                  <a:srgbClr val="FF0000"/>
                </a:solidFill>
                <a:sym typeface="Wingdings"/>
              </a:rPr>
              <a:t>) + 1?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2"/>
          </p:cNvCxnSpPr>
          <p:nvPr/>
        </p:nvCxnSpPr>
        <p:spPr>
          <a:xfrm>
            <a:off x="5567270" y="4265220"/>
            <a:ext cx="2792" cy="190881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=3</a:t>
            </a:r>
          </a:p>
        </p:txBody>
      </p:sp>
      <p:sp>
        <p:nvSpPr>
          <p:cNvPr id="27" name="Process 26"/>
          <p:cNvSpPr/>
          <p:nvPr/>
        </p:nvSpPr>
        <p:spPr>
          <a:xfrm>
            <a:off x="5187260" y="3505200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013061" y="4755312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2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1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2003140" y="5699611"/>
            <a:ext cx="1390706" cy="524593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>
              <a:alpha val="50000"/>
            </a:srgbClr>
          </a:solidFill>
          <a:ln w="28575"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C(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4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2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3991079" y="6028607"/>
            <a:ext cx="1358926" cy="524593"/>
          </a:xfrm>
          <a:prstGeom prst="wedgeRoundRectCallout">
            <a:avLst>
              <a:gd name="adj1" fmla="val -72214"/>
              <a:gd name="adj2" fmla="val -114040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de-DE" sz="24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de-DE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de-DE" sz="24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24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= 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01299" y="4752371"/>
            <a:ext cx="536992" cy="461665"/>
            <a:chOff x="8146860" y="4378379"/>
            <a:chExt cx="536992" cy="461665"/>
          </a:xfrm>
        </p:grpSpPr>
        <p:sp>
          <p:nvSpPr>
            <p:cNvPr id="34" name="Oval 33"/>
            <p:cNvSpPr/>
            <p:nvPr/>
          </p:nvSpPr>
          <p:spPr>
            <a:xfrm>
              <a:off x="8146860" y="4554164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27664" y="437837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e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H="1">
            <a:off x="3727780" y="5017608"/>
            <a:ext cx="1778774" cy="197927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486400" y="4262735"/>
            <a:ext cx="553022" cy="461665"/>
            <a:chOff x="8146860" y="4378379"/>
            <a:chExt cx="553022" cy="461665"/>
          </a:xfrm>
        </p:grpSpPr>
        <p:sp>
          <p:nvSpPr>
            <p:cNvPr id="38" name="Oval 37"/>
            <p:cNvSpPr/>
            <p:nvPr/>
          </p:nvSpPr>
          <p:spPr>
            <a:xfrm>
              <a:off x="8146860" y="4554164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27664" y="4378379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d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90260" y="4719935"/>
            <a:ext cx="354598" cy="550410"/>
            <a:chOff x="8146860" y="4141274"/>
            <a:chExt cx="354598" cy="550410"/>
          </a:xfrm>
        </p:grpSpPr>
        <p:sp>
          <p:nvSpPr>
            <p:cNvPr id="41" name="Oval 40"/>
            <p:cNvSpPr/>
            <p:nvPr/>
          </p:nvSpPr>
          <p:spPr>
            <a:xfrm>
              <a:off x="8146860" y="4554164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14200" y="414127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f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3" name="Rounded Rectangular Callout 42"/>
          <p:cNvSpPr/>
          <p:nvPr/>
        </p:nvSpPr>
        <p:spPr>
          <a:xfrm>
            <a:off x="6164545" y="398268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= 1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6211740" y="4912529"/>
            <a:ext cx="1197812" cy="524593"/>
          </a:xfrm>
          <a:prstGeom prst="wedgeRoundRectCallout">
            <a:avLst>
              <a:gd name="adj1" fmla="val -67740"/>
              <a:gd name="adj2" fmla="val -25813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= 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4013981" y="4353721"/>
            <a:ext cx="1197812" cy="524593"/>
          </a:xfrm>
          <a:prstGeom prst="wedgeRoundRectCallout">
            <a:avLst>
              <a:gd name="adj1" fmla="val -59843"/>
              <a:gd name="adj2" fmla="val 79372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= 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717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1952567"/>
          </a:xfrm>
        </p:spPr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rabicPeriod" startAt="3"/>
            </a:pPr>
            <a:endParaRPr lang="en-US" altLang="en-US" dirty="0">
              <a:sym typeface="Wingdings"/>
            </a:endParaRPr>
          </a:p>
          <a:p>
            <a:pPr marL="514350" indent="-514350">
              <a:buSzPct val="100000"/>
              <a:buFont typeface="+mj-lt"/>
              <a:buAutoNum type="arabicPeriod" startAt="3"/>
            </a:pPr>
            <a:r>
              <a:rPr lang="en-US" altLang="en-US" dirty="0">
                <a:sym typeface="Wingdings"/>
              </a:rPr>
              <a:t>On process </a:t>
            </a:r>
            <a:r>
              <a:rPr lang="en-US" altLang="en-US" b="1" dirty="0" err="1">
                <a:sym typeface="Wingdings"/>
              </a:rPr>
              <a:t>P</a:t>
            </a:r>
            <a:r>
              <a:rPr lang="en-US" altLang="en-US" b="1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 receiving a message </a:t>
            </a:r>
            <a:r>
              <a:rPr lang="en-US" altLang="en-US" b="1" dirty="0">
                <a:sym typeface="Wingdings"/>
              </a:rPr>
              <a:t>m</a:t>
            </a:r>
            <a:r>
              <a:rPr lang="en-US" altLang="en-US" dirty="0">
                <a:sym typeface="Wingdings"/>
              </a:rPr>
              <a:t>:</a:t>
            </a:r>
          </a:p>
          <a:p>
            <a:pPr marL="514350" indent="-514350">
              <a:buSzPct val="100000"/>
              <a:buFont typeface="+mj-lt"/>
              <a:buAutoNum type="arabicPeriod" startAt="3"/>
            </a:pPr>
            <a:endParaRPr lang="en-US" altLang="en-US" dirty="0">
              <a:sym typeface="Wingdings"/>
            </a:endParaRPr>
          </a:p>
          <a:p>
            <a:pPr marL="690563" lvl="1" indent="-290513"/>
            <a:r>
              <a:rPr lang="en-US" altLang="en-US" sz="2800" dirty="0">
                <a:sym typeface="Wingdings"/>
              </a:rPr>
              <a:t>Set </a:t>
            </a:r>
            <a:r>
              <a:rPr lang="en-US" altLang="en-US" sz="2800" i="1" dirty="0" err="1">
                <a:sym typeface="Wingdings"/>
              </a:rPr>
              <a:t>C</a:t>
            </a:r>
            <a:r>
              <a:rPr lang="en-US" altLang="en-US" sz="2800" i="1" baseline="-25000" dirty="0" err="1">
                <a:sym typeface="Wingdings"/>
              </a:rPr>
              <a:t>j</a:t>
            </a:r>
            <a:r>
              <a:rPr lang="en-US" altLang="en-US" sz="2800" dirty="0">
                <a:sym typeface="Wingdings"/>
              </a:rPr>
              <a:t>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and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 time of </a:t>
            </a:r>
            <a:r>
              <a:rPr lang="en-US" altLang="en-US" sz="2800" dirty="0">
                <a:sym typeface="Wingdings"/>
              </a:rPr>
              <a:t>receive event to 1 + </a:t>
            </a:r>
            <a:r>
              <a:rPr lang="en-US" altLang="en-US" sz="2800" b="1" dirty="0">
                <a:sym typeface="Wingdings"/>
              </a:rPr>
              <a:t>max</a:t>
            </a:r>
            <a:r>
              <a:rPr lang="en-US" altLang="en-US" sz="2800" dirty="0">
                <a:sym typeface="Wingdings"/>
              </a:rPr>
              <a:t>{ </a:t>
            </a:r>
            <a:r>
              <a:rPr lang="en-US" altLang="en-US" sz="2800" i="1" dirty="0" err="1">
                <a:sym typeface="Wingdings"/>
              </a:rPr>
              <a:t>C</a:t>
            </a:r>
            <a:r>
              <a:rPr lang="en-US" altLang="en-US" sz="2800" i="1" baseline="-25000" dirty="0" err="1">
                <a:sym typeface="Wingdings"/>
              </a:rPr>
              <a:t>j</a:t>
            </a:r>
            <a:r>
              <a:rPr lang="en-US" altLang="en-US" sz="2800" dirty="0">
                <a:sym typeface="Wingdings"/>
              </a:rPr>
              <a:t>, </a:t>
            </a:r>
            <a:r>
              <a:rPr lang="en-US" altLang="en-US" sz="2800" i="1" dirty="0">
                <a:sym typeface="Wingdings"/>
              </a:rPr>
              <a:t>C</a:t>
            </a:r>
            <a:r>
              <a:rPr lang="en-US" altLang="en-US" sz="2800" dirty="0">
                <a:sym typeface="Wingdings"/>
              </a:rPr>
              <a:t>(</a:t>
            </a:r>
            <a:r>
              <a:rPr lang="en-US" altLang="en-US" sz="2800" b="1" dirty="0">
                <a:sym typeface="Wingdings"/>
              </a:rPr>
              <a:t>m</a:t>
            </a:r>
            <a:r>
              <a:rPr lang="en-US" altLang="en-US" sz="2800" dirty="0">
                <a:sym typeface="Wingdings"/>
              </a:rPr>
              <a:t>) }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53561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1809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2"/>
          </p:cNvCxnSpPr>
          <p:nvPr/>
        </p:nvCxnSpPr>
        <p:spPr>
          <a:xfrm>
            <a:off x="5567270" y="4265220"/>
            <a:ext cx="2792" cy="190881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373551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4" name="Oval 13"/>
          <p:cNvSpPr/>
          <p:nvPr/>
        </p:nvSpPr>
        <p:spPr>
          <a:xfrm>
            <a:off x="1684801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84801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6992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977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2321" y="5331258"/>
            <a:ext cx="2304931" cy="516713"/>
            <a:chOff x="1822321" y="5331258"/>
            <a:chExt cx="23049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284506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=4</a:t>
            </a:r>
          </a:p>
        </p:txBody>
      </p:sp>
      <p:sp>
        <p:nvSpPr>
          <p:cNvPr id="27" name="Process 26"/>
          <p:cNvSpPr/>
          <p:nvPr/>
        </p:nvSpPr>
        <p:spPr>
          <a:xfrm>
            <a:off x="5187260" y="3505200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013061" y="4755312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4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2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020725" y="417936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= 1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2003140" y="5699611"/>
            <a:ext cx="1390706" cy="524593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>
              <a:alpha val="50000"/>
            </a:srgbClr>
          </a:solidFill>
          <a:ln w="28575"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C(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4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2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01299" y="4752371"/>
            <a:ext cx="536992" cy="461665"/>
            <a:chOff x="8146860" y="4378379"/>
            <a:chExt cx="536992" cy="461665"/>
          </a:xfrm>
        </p:grpSpPr>
        <p:sp>
          <p:nvSpPr>
            <p:cNvPr id="34" name="Oval 33"/>
            <p:cNvSpPr/>
            <p:nvPr/>
          </p:nvSpPr>
          <p:spPr>
            <a:xfrm>
              <a:off x="8146860" y="4554164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27664" y="437837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e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H="1">
            <a:off x="3727780" y="5017608"/>
            <a:ext cx="1778774" cy="197927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486400" y="4262735"/>
            <a:ext cx="553022" cy="461665"/>
            <a:chOff x="8146860" y="4378379"/>
            <a:chExt cx="553022" cy="461665"/>
          </a:xfrm>
        </p:grpSpPr>
        <p:sp>
          <p:nvSpPr>
            <p:cNvPr id="38" name="Oval 37"/>
            <p:cNvSpPr/>
            <p:nvPr/>
          </p:nvSpPr>
          <p:spPr>
            <a:xfrm>
              <a:off x="8146860" y="4554164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27664" y="4378379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d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90260" y="4719935"/>
            <a:ext cx="354598" cy="550410"/>
            <a:chOff x="8146860" y="4141274"/>
            <a:chExt cx="354598" cy="550410"/>
          </a:xfrm>
        </p:grpSpPr>
        <p:sp>
          <p:nvSpPr>
            <p:cNvPr id="41" name="Oval 40"/>
            <p:cNvSpPr/>
            <p:nvPr/>
          </p:nvSpPr>
          <p:spPr>
            <a:xfrm>
              <a:off x="8146860" y="4554164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14200" y="414127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f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3" name="Rounded Rectangular Callout 42"/>
          <p:cNvSpPr/>
          <p:nvPr/>
        </p:nvSpPr>
        <p:spPr>
          <a:xfrm>
            <a:off x="6164545" y="3982687"/>
            <a:ext cx="1197812" cy="524593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= 1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6211740" y="4912529"/>
            <a:ext cx="1197812" cy="524593"/>
          </a:xfrm>
          <a:prstGeom prst="wedgeRoundRectCallout">
            <a:avLst>
              <a:gd name="adj1" fmla="val -67740"/>
              <a:gd name="adj2" fmla="val -25813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= 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4013981" y="4353721"/>
            <a:ext cx="1197812" cy="524593"/>
          </a:xfrm>
          <a:prstGeom prst="wedgeRoundRectCallout">
            <a:avLst>
              <a:gd name="adj1" fmla="val -59843"/>
              <a:gd name="adj2" fmla="val 79372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= 3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3991079" y="6028607"/>
            <a:ext cx="1220714" cy="524593"/>
          </a:xfrm>
          <a:prstGeom prst="wedgeRoundRectCallout">
            <a:avLst>
              <a:gd name="adj1" fmla="val -72214"/>
              <a:gd name="adj2" fmla="val -114040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= 4</a:t>
            </a:r>
          </a:p>
        </p:txBody>
      </p:sp>
    </p:spTree>
    <p:extLst>
      <p:ext uri="{BB962C8B-B14F-4D97-AF65-F5344CB8AC3E}">
        <p14:creationId xmlns:p14="http://schemas.microsoft.com/office/powerpoint/2010/main" val="2049516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96291"/>
            <a:ext cx="8763000" cy="4980709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3200" dirty="0"/>
              <a:t>Associate any event </a:t>
            </a:r>
            <a:r>
              <a:rPr lang="en-US" sz="3200" b="1" dirty="0"/>
              <a:t>a</a:t>
            </a:r>
            <a:r>
              <a:rPr lang="en-US" sz="3200" dirty="0"/>
              <a:t> with a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clock time 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3200" b="1" dirty="0"/>
              <a:t>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dirty="0"/>
              <a:t>Clock condition: If </a:t>
            </a:r>
            <a:r>
              <a:rPr lang="en-US" sz="3200" b="1" dirty="0"/>
              <a:t>a</a:t>
            </a:r>
            <a:r>
              <a:rPr lang="en-US" sz="3200" dirty="0"/>
              <a:t> </a:t>
            </a:r>
            <a:r>
              <a:rPr lang="en-US" sz="3200" dirty="0">
                <a:sym typeface="Wingdings"/>
              </a:rPr>
              <a:t> </a:t>
            </a:r>
            <a:r>
              <a:rPr lang="en-US" sz="3200" b="1" dirty="0">
                <a:sym typeface="Wingdings"/>
              </a:rPr>
              <a:t>b</a:t>
            </a:r>
            <a:r>
              <a:rPr lang="en-US" sz="3200" dirty="0">
                <a:sym typeface="Wingdings"/>
              </a:rPr>
              <a:t>, then </a:t>
            </a:r>
            <a:r>
              <a:rPr lang="en-US" sz="3200" i="1" dirty="0">
                <a:sym typeface="Wingdings"/>
              </a:rPr>
              <a:t>C</a:t>
            </a:r>
            <a:r>
              <a:rPr lang="en-US" sz="3200" dirty="0">
                <a:sym typeface="Wingdings"/>
              </a:rPr>
              <a:t>(</a:t>
            </a:r>
            <a:r>
              <a:rPr lang="en-US" sz="3200" b="1" dirty="0">
                <a:sym typeface="Wingdings"/>
              </a:rPr>
              <a:t>a</a:t>
            </a:r>
            <a:r>
              <a:rPr lang="en-US" sz="3200" dirty="0">
                <a:sym typeface="Wingdings"/>
              </a:rPr>
              <a:t>) &lt; </a:t>
            </a:r>
            <a:r>
              <a:rPr lang="en-US" sz="3200" i="1" dirty="0">
                <a:sym typeface="Wingdings"/>
              </a:rPr>
              <a:t>C</a:t>
            </a:r>
            <a:r>
              <a:rPr lang="en-US" sz="3200" dirty="0">
                <a:sym typeface="Wingdings"/>
              </a:rPr>
              <a:t>(</a:t>
            </a:r>
            <a:r>
              <a:rPr lang="en-US" sz="3200" b="1" dirty="0">
                <a:sym typeface="Wingdings"/>
              </a:rPr>
              <a:t>b</a:t>
            </a:r>
            <a:r>
              <a:rPr lang="en-US" sz="3200" dirty="0">
                <a:sym typeface="Wingdings"/>
              </a:rPr>
              <a:t>)</a:t>
            </a:r>
          </a:p>
          <a:p>
            <a:endParaRPr lang="en-US" sz="3200" dirty="0">
              <a:sym typeface="Wingdings"/>
            </a:endParaRPr>
          </a:p>
          <a:p>
            <a:r>
              <a:rPr lang="en-US" sz="3200" dirty="0">
                <a:solidFill>
                  <a:srgbClr val="0000FF"/>
                </a:solidFill>
                <a:sym typeface="Wingdings"/>
              </a:rPr>
              <a:t>If a causally leads to b, then C(a) &lt; C(b)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Lamport</a:t>
            </a:r>
            <a:r>
              <a:rPr lang="en-US" sz="4000" dirty="0"/>
              <a:t> clock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93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all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5515" y="245253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181" y="19908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2090534" y="244733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198566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4224134" y="299114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5294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947534" y="337214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350520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Arial" charset="0"/>
                <a:cs typeface="Arial" charset="0"/>
              </a:rPr>
              <a:t>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07365" y="336693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8031" y="34999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Arial" charset="0"/>
                <a:cs typeface="Arial" charset="0"/>
              </a:rPr>
              <a:t>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50365" y="336693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1031" y="349999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Arial" charset="0"/>
                <a:cs typeface="Arial" charset="0"/>
              </a:rPr>
              <a:t>f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9" idx="6"/>
            <a:endCxn id="13" idx="2"/>
          </p:cNvCxnSpPr>
          <p:nvPr/>
        </p:nvCxnSpPr>
        <p:spPr>
          <a:xfrm flipV="1">
            <a:off x="1093035" y="2516090"/>
            <a:ext cx="997499" cy="520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5"/>
            <a:endCxn id="15" idx="2"/>
          </p:cNvCxnSpPr>
          <p:nvPr/>
        </p:nvCxnSpPr>
        <p:spPr>
          <a:xfrm>
            <a:off x="2207915" y="2564711"/>
            <a:ext cx="2016219" cy="495194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85054" y="3449326"/>
            <a:ext cx="997499" cy="520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244885" y="3444118"/>
            <a:ext cx="997499" cy="520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5" idx="3"/>
          </p:cNvCxnSpPr>
          <p:nvPr/>
        </p:nvCxnSpPr>
        <p:spPr>
          <a:xfrm flipV="1">
            <a:off x="3406246" y="3108526"/>
            <a:ext cx="838027" cy="35555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9612" y="1524000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ea typeface="Arial" charset="0"/>
                <a:cs typeface="Arial" charset="0"/>
              </a:rPr>
              <a:t>C = 1           2            3         4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4324739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232987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138448" y="4265220"/>
            <a:ext cx="2792" cy="190881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Process 55"/>
          <p:cNvSpPr/>
          <p:nvPr/>
        </p:nvSpPr>
        <p:spPr>
          <a:xfrm>
            <a:off x="3944729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57" name="Oval 56"/>
          <p:cNvSpPr/>
          <p:nvPr/>
        </p:nvSpPr>
        <p:spPr>
          <a:xfrm>
            <a:off x="4255979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255979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08170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00155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469699" y="5331258"/>
            <a:ext cx="2228731" cy="516713"/>
            <a:chOff x="1898521" y="5331258"/>
            <a:chExt cx="2228731" cy="516713"/>
          </a:xfrm>
        </p:grpSpPr>
        <p:sp>
          <p:nvSpPr>
            <p:cNvPr id="62" name="Oval 61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64" name="Straight Arrow Connector 63"/>
            <p:cNvCxnSpPr>
              <a:stCxn id="69" idx="6"/>
              <a:endCxn id="76" idx="2"/>
            </p:cNvCxnSpPr>
            <p:nvPr/>
          </p:nvCxnSpPr>
          <p:spPr>
            <a:xfrm>
              <a:off x="1898521" y="5331258"/>
              <a:ext cx="16917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Process 64"/>
          <p:cNvSpPr/>
          <p:nvPr/>
        </p:nvSpPr>
        <p:spPr>
          <a:xfrm>
            <a:off x="5855684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=4</a:t>
            </a:r>
          </a:p>
        </p:txBody>
      </p:sp>
      <p:sp>
        <p:nvSpPr>
          <p:cNvPr id="66" name="Process 65"/>
          <p:cNvSpPr/>
          <p:nvPr/>
        </p:nvSpPr>
        <p:spPr>
          <a:xfrm>
            <a:off x="7758438" y="3505200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8072477" y="4752371"/>
            <a:ext cx="536992" cy="461665"/>
            <a:chOff x="8146860" y="4378379"/>
            <a:chExt cx="536992" cy="461665"/>
          </a:xfrm>
        </p:grpSpPr>
        <p:sp>
          <p:nvSpPr>
            <p:cNvPr id="68" name="Oval 67"/>
            <p:cNvSpPr/>
            <p:nvPr/>
          </p:nvSpPr>
          <p:spPr>
            <a:xfrm>
              <a:off x="8146860" y="4554164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27664" y="437837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e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 flipH="1">
            <a:off x="6298958" y="5017608"/>
            <a:ext cx="1778774" cy="197927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8057578" y="4262735"/>
            <a:ext cx="553022" cy="461665"/>
            <a:chOff x="8146860" y="4378379"/>
            <a:chExt cx="553022" cy="461665"/>
          </a:xfrm>
        </p:grpSpPr>
        <p:sp>
          <p:nvSpPr>
            <p:cNvPr id="72" name="Oval 71"/>
            <p:cNvSpPr/>
            <p:nvPr/>
          </p:nvSpPr>
          <p:spPr>
            <a:xfrm>
              <a:off x="8146860" y="4554164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27664" y="4378379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d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161438" y="4719935"/>
            <a:ext cx="354598" cy="550410"/>
            <a:chOff x="8146860" y="4141274"/>
            <a:chExt cx="354598" cy="550410"/>
          </a:xfrm>
        </p:grpSpPr>
        <p:sp>
          <p:nvSpPr>
            <p:cNvPr id="75" name="Oval 74"/>
            <p:cNvSpPr/>
            <p:nvPr/>
          </p:nvSpPr>
          <p:spPr>
            <a:xfrm>
              <a:off x="8146860" y="4554164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214200" y="414127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f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54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6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1952567"/>
          </a:xfrm>
        </p:spPr>
        <p:txBody>
          <a:bodyPr>
            <a:normAutofit fontScale="92500" lnSpcReduction="10000"/>
          </a:bodyPr>
          <a:lstStyle/>
          <a:p>
            <a:pPr marL="914400" lvl="1" indent="-514350">
              <a:buFont typeface="+mj-lt"/>
              <a:buAutoNum type="arabicPeriod" startAt="3"/>
            </a:pPr>
            <a:endParaRPr lang="en-US" altLang="en-US" dirty="0">
              <a:sym typeface="Wingdings"/>
            </a:endParaRPr>
          </a:p>
          <a:p>
            <a:r>
              <a:rPr lang="en-GB" sz="3200" dirty="0"/>
              <a:t>Not all events are related by </a:t>
            </a:r>
            <a:r>
              <a:rPr lang="en-GB" sz="3200" b="1" i="1" dirty="0">
                <a:sym typeface="Wingdings"/>
              </a:rPr>
              <a:t>“happens before”</a:t>
            </a:r>
          </a:p>
          <a:p>
            <a:endParaRPr lang="en-GB" sz="3200" dirty="0"/>
          </a:p>
          <a:p>
            <a:r>
              <a:rPr lang="en-GB" sz="3200" b="1" dirty="0"/>
              <a:t>a,</a:t>
            </a:r>
            <a:r>
              <a:rPr lang="en-GB" sz="3200" dirty="0"/>
              <a:t> </a:t>
            </a:r>
            <a:r>
              <a:rPr lang="en-GB" sz="3200" b="1" dirty="0"/>
              <a:t>d</a:t>
            </a:r>
            <a:r>
              <a:rPr lang="en-GB" sz="3200" dirty="0"/>
              <a:t> not related by </a:t>
            </a:r>
            <a:r>
              <a:rPr lang="en-GB" sz="3200" dirty="0">
                <a:sym typeface="Wingdings"/>
              </a:rPr>
              <a:t></a:t>
            </a:r>
            <a:r>
              <a:rPr lang="en-GB" sz="3200" dirty="0"/>
              <a:t> so </a:t>
            </a:r>
            <a:r>
              <a:rPr lang="en-GB" sz="3200" dirty="0">
                <a:solidFill>
                  <a:srgbClr val="FF0000"/>
                </a:solidFill>
              </a:rPr>
              <a:t>concurrent</a:t>
            </a:r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GB" sz="3200" b="1" dirty="0"/>
              <a:t> </a:t>
            </a:r>
            <a:r>
              <a:rPr lang="en-GB" sz="3200" dirty="0"/>
              <a:t>written as </a:t>
            </a:r>
            <a:r>
              <a:rPr lang="en-GB" sz="3200" b="1" dirty="0"/>
              <a:t>a</a:t>
            </a:r>
            <a:r>
              <a:rPr lang="en-GB" sz="3200" dirty="0"/>
              <a:t> || </a:t>
            </a:r>
            <a:r>
              <a:rPr lang="en-GB" sz="3200" b="1" dirty="0"/>
              <a:t>d</a:t>
            </a:r>
          </a:p>
          <a:p>
            <a:pPr marL="290513" indent="-290513"/>
            <a:endParaRPr lang="en-US" altLang="en-US" sz="3200" dirty="0">
              <a:sym typeface="Wingdings"/>
            </a:endParaRP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Concurrent events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54614" y="4255191"/>
            <a:ext cx="2786" cy="224170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46987" y="4257039"/>
            <a:ext cx="2" cy="19169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7" idx="2"/>
          </p:cNvCxnSpPr>
          <p:nvPr/>
        </p:nvCxnSpPr>
        <p:spPr>
          <a:xfrm>
            <a:off x="5852448" y="4265220"/>
            <a:ext cx="2792" cy="190881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658729" y="3502293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4" name="Oval 13"/>
          <p:cNvSpPr/>
          <p:nvPr/>
        </p:nvSpPr>
        <p:spPr>
          <a:xfrm>
            <a:off x="1969979" y="463520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69979" y="526249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2170" y="44731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4155" y="5100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83699" y="5331258"/>
            <a:ext cx="2228731" cy="516713"/>
            <a:chOff x="1898521" y="5331258"/>
            <a:chExt cx="2228731" cy="516713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98521" y="5331258"/>
              <a:ext cx="16917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569684" y="3508601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8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=4</a:t>
            </a:r>
          </a:p>
        </p:txBody>
      </p:sp>
      <p:sp>
        <p:nvSpPr>
          <p:cNvPr id="27" name="Process 26"/>
          <p:cNvSpPr/>
          <p:nvPr/>
        </p:nvSpPr>
        <p:spPr>
          <a:xfrm>
            <a:off x="5472438" y="3505200"/>
            <a:ext cx="760020" cy="76002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04593" y="5555166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86477" y="4752371"/>
            <a:ext cx="536992" cy="461665"/>
            <a:chOff x="8146860" y="4378379"/>
            <a:chExt cx="536992" cy="461665"/>
          </a:xfrm>
        </p:grpSpPr>
        <p:sp>
          <p:nvSpPr>
            <p:cNvPr id="34" name="Oval 33"/>
            <p:cNvSpPr/>
            <p:nvPr/>
          </p:nvSpPr>
          <p:spPr>
            <a:xfrm>
              <a:off x="8146860" y="4554164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27664" y="437837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e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H="1">
            <a:off x="4012958" y="5017608"/>
            <a:ext cx="1778774" cy="197927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771578" y="4262735"/>
            <a:ext cx="553022" cy="461665"/>
            <a:chOff x="8146860" y="4378379"/>
            <a:chExt cx="553022" cy="461665"/>
          </a:xfrm>
        </p:grpSpPr>
        <p:sp>
          <p:nvSpPr>
            <p:cNvPr id="38" name="Oval 37"/>
            <p:cNvSpPr/>
            <p:nvPr/>
          </p:nvSpPr>
          <p:spPr>
            <a:xfrm>
              <a:off x="8146860" y="4554164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27664" y="4378379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d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75438" y="4719935"/>
            <a:ext cx="354598" cy="550410"/>
            <a:chOff x="8146860" y="4141274"/>
            <a:chExt cx="354598" cy="550410"/>
          </a:xfrm>
        </p:grpSpPr>
        <p:sp>
          <p:nvSpPr>
            <p:cNvPr id="41" name="Oval 40"/>
            <p:cNvSpPr/>
            <p:nvPr/>
          </p:nvSpPr>
          <p:spPr>
            <a:xfrm>
              <a:off x="8146860" y="4554164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14200" y="414127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f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338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all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505200" cy="441960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How to ensure </a:t>
            </a:r>
            <a:r>
              <a:rPr lang="en-US" i="1" dirty="0">
                <a:solidFill>
                  <a:srgbClr val="FF0000"/>
                </a:solidFill>
              </a:rPr>
              <a:t>total</a:t>
            </a:r>
            <a:r>
              <a:rPr lang="en-US" dirty="0">
                <a:solidFill>
                  <a:srgbClr val="FF0000"/>
                </a:solidFill>
              </a:rPr>
              <a:t> ordering at all replicas?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Can two events at same process have same clock value?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5515" y="245253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181" y="19908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2090534" y="244733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198566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4224134" y="299114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5294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947534" y="337214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350520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Arial" charset="0"/>
                <a:cs typeface="Arial" charset="0"/>
              </a:rPr>
              <a:t>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07365" y="336693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8031" y="34999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Arial" charset="0"/>
                <a:cs typeface="Arial" charset="0"/>
              </a:rPr>
              <a:t>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50365" y="3366937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1031" y="349999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a typeface="Arial" charset="0"/>
                <a:cs typeface="Arial" charset="0"/>
              </a:rPr>
              <a:t>f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9" idx="6"/>
            <a:endCxn id="13" idx="2"/>
          </p:cNvCxnSpPr>
          <p:nvPr/>
        </p:nvCxnSpPr>
        <p:spPr>
          <a:xfrm flipV="1">
            <a:off x="1093035" y="2516090"/>
            <a:ext cx="997499" cy="520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5"/>
            <a:endCxn id="15" idx="2"/>
          </p:cNvCxnSpPr>
          <p:nvPr/>
        </p:nvCxnSpPr>
        <p:spPr>
          <a:xfrm>
            <a:off x="2207915" y="2564711"/>
            <a:ext cx="2016219" cy="495194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85054" y="3449326"/>
            <a:ext cx="997499" cy="520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244885" y="3444118"/>
            <a:ext cx="997499" cy="520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5" idx="3"/>
          </p:cNvCxnSpPr>
          <p:nvPr/>
        </p:nvCxnSpPr>
        <p:spPr>
          <a:xfrm flipV="1">
            <a:off x="3406246" y="3108526"/>
            <a:ext cx="838027" cy="35555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9612" y="1524000"/>
            <a:ext cx="416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ea typeface="Arial" charset="0"/>
                <a:cs typeface="Arial" charset="0"/>
              </a:rPr>
              <a:t>C = 1           2            3         4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99559" y="4187433"/>
            <a:ext cx="4261211" cy="617632"/>
            <a:chOff x="599559" y="4411568"/>
            <a:chExt cx="4261211" cy="617632"/>
          </a:xfrm>
        </p:grpSpPr>
        <p:sp>
          <p:nvSpPr>
            <p:cNvPr id="34" name="Oval 33"/>
            <p:cNvSpPr/>
            <p:nvPr/>
          </p:nvSpPr>
          <p:spPr>
            <a:xfrm>
              <a:off x="708893" y="4891680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9559" y="441156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480934" y="4886472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1600" y="4424807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d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8" name="Straight Arrow Connector 37"/>
            <p:cNvCxnSpPr>
              <a:endCxn id="36" idx="2"/>
            </p:cNvCxnSpPr>
            <p:nvPr/>
          </p:nvCxnSpPr>
          <p:spPr>
            <a:xfrm flipV="1">
              <a:off x="846413" y="4955232"/>
              <a:ext cx="634521" cy="5208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2234721" y="4881265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25387" y="44196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b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1600200" y="4950025"/>
              <a:ext cx="634521" cy="5208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013716" y="4881265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904382" y="44196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e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2379195" y="4950025"/>
              <a:ext cx="634521" cy="5208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834921" y="4881265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25587" y="441960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f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200400" y="4950025"/>
              <a:ext cx="634521" cy="5208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4613916" y="4881265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04582" y="44196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c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3979395" y="4950025"/>
              <a:ext cx="634521" cy="5208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09600" y="4949433"/>
            <a:ext cx="4261211" cy="617632"/>
            <a:chOff x="599559" y="4411568"/>
            <a:chExt cx="4261211" cy="617632"/>
          </a:xfrm>
        </p:grpSpPr>
        <p:sp>
          <p:nvSpPr>
            <p:cNvPr id="62" name="Oval 61"/>
            <p:cNvSpPr/>
            <p:nvPr/>
          </p:nvSpPr>
          <p:spPr>
            <a:xfrm>
              <a:off x="708893" y="4891680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9559" y="4411568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d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480934" y="4886472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71600" y="442480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a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846413" y="4955232"/>
              <a:ext cx="634521" cy="5208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2234721" y="4881265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25387" y="44196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e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V="1">
              <a:off x="1600200" y="4950025"/>
              <a:ext cx="634521" cy="5208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3013716" y="4881265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904382" y="441960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b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2379195" y="4950025"/>
              <a:ext cx="634521" cy="5208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3834921" y="4881265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25587" y="441960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f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3200400" y="4950025"/>
              <a:ext cx="634521" cy="5208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4613916" y="4881265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04582" y="44196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ea typeface="Arial" charset="0"/>
                  <a:cs typeface="Arial" charset="0"/>
                </a:rPr>
                <a:t>c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3979395" y="4950025"/>
              <a:ext cx="634521" cy="5208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 bwMode="auto">
          <a:xfrm>
            <a:off x="457200" y="4109593"/>
            <a:ext cx="1381641" cy="168607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981200" y="4119265"/>
            <a:ext cx="1381641" cy="168607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01731" y="5757116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ea typeface="Arial" charset="0"/>
                <a:cs typeface="Arial" charset="0"/>
              </a:rPr>
              <a:t>C = 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226143" y="578525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ea typeface="Arial" charset="0"/>
                <a:cs typeface="Arial" charset="0"/>
              </a:rPr>
              <a:t>C = 2</a:t>
            </a:r>
          </a:p>
        </p:txBody>
      </p:sp>
    </p:spTree>
    <p:extLst>
      <p:ext uri="{BB962C8B-B14F-4D97-AF65-F5344CB8AC3E}">
        <p14:creationId xmlns:p14="http://schemas.microsoft.com/office/powerpoint/2010/main" val="6906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9" grpId="0" animBg="1"/>
      <p:bldP spid="80" grpId="0" animBg="1"/>
      <p:bldP spid="81" grpId="0"/>
      <p:bldP spid="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Ordering all events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419600"/>
          </a:xfrm>
        </p:spPr>
        <p:txBody>
          <a:bodyPr/>
          <a:lstStyle/>
          <a:p>
            <a:pPr eaLnBrk="1" hangingPunct="1"/>
            <a:r>
              <a:rPr lang="en-US" altLang="en-US" spc="-150" dirty="0">
                <a:solidFill>
                  <a:schemeClr val="accent6">
                    <a:lumMod val="75000"/>
                  </a:schemeClr>
                </a:solidFill>
              </a:rPr>
              <a:t>Break ties</a:t>
            </a:r>
            <a:r>
              <a:rPr lang="en-US" altLang="en-US" b="1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pc="-150" dirty="0">
                <a:solidFill>
                  <a:srgbClr val="000000"/>
                </a:solidFill>
              </a:rPr>
              <a:t>by </a:t>
            </a:r>
            <a:r>
              <a:rPr lang="en-US" altLang="en-US" spc="-150" dirty="0">
                <a:solidFill>
                  <a:srgbClr val="0000FF"/>
                </a:solidFill>
              </a:rPr>
              <a:t>appending the process number</a:t>
            </a:r>
            <a:r>
              <a:rPr lang="en-US" altLang="en-US" b="1" spc="-150" dirty="0">
                <a:solidFill>
                  <a:srgbClr val="000000"/>
                </a:solidFill>
              </a:rPr>
              <a:t> </a:t>
            </a:r>
            <a:r>
              <a:rPr lang="en-US" altLang="en-US" spc="-150" dirty="0">
                <a:solidFill>
                  <a:srgbClr val="000000"/>
                </a:solidFill>
              </a:rPr>
              <a:t>to each event:</a:t>
            </a:r>
            <a:endParaRPr lang="en-US" altLang="en-US" dirty="0">
              <a:solidFill>
                <a:srgbClr val="000000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</a:endParaRPr>
          </a:p>
          <a:p>
            <a:pPr marL="971550" lvl="1" indent="-514350" eaLnBrk="1" hangingPunct="1">
              <a:buSzPct val="100000"/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Process </a:t>
            </a:r>
            <a:r>
              <a:rPr lang="en-US" altLang="en-US" b="1" dirty="0">
                <a:solidFill>
                  <a:srgbClr val="000000"/>
                </a:solidFill>
              </a:rPr>
              <a:t>P</a:t>
            </a:r>
            <a:r>
              <a:rPr lang="en-US" altLang="en-US" b="1" i="1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timestamps event </a:t>
            </a:r>
            <a:r>
              <a:rPr lang="en-US" altLang="en-US" b="1" dirty="0">
                <a:solidFill>
                  <a:srgbClr val="000000"/>
                </a:solidFill>
              </a:rPr>
              <a:t>e</a:t>
            </a:r>
            <a:r>
              <a:rPr lang="en-US" altLang="en-US" dirty="0">
                <a:solidFill>
                  <a:srgbClr val="000000"/>
                </a:solidFill>
              </a:rPr>
              <a:t> with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i="1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e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endParaRPr lang="en-US" altLang="en-US" i="1" dirty="0">
              <a:solidFill>
                <a:srgbClr val="000000"/>
              </a:solidFill>
            </a:endParaRPr>
          </a:p>
          <a:p>
            <a:pPr marL="971550" lvl="1" indent="-514350" eaLnBrk="1" hangingPunct="1">
              <a:buSzPct val="100000"/>
              <a:buFont typeface="+mj-lt"/>
              <a:buAutoNum type="arabicPeriod"/>
            </a:pP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&lt;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>
                <a:solidFill>
                  <a:srgbClr val="000000"/>
                </a:solidFill>
              </a:rPr>
              <a:t>j</a:t>
            </a:r>
            <a:r>
              <a:rPr lang="en-US" altLang="en-US" dirty="0">
                <a:solidFill>
                  <a:srgbClr val="000000"/>
                </a:solidFill>
              </a:rPr>
              <a:t> when:</a:t>
            </a:r>
          </a:p>
          <a:p>
            <a:pPr lvl="2" eaLnBrk="1" hangingPunct="1"/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 &lt;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),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or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 =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 and 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&lt; </a:t>
            </a:r>
            <a:r>
              <a:rPr lang="en-US" altLang="en-US" i="1" dirty="0">
                <a:solidFill>
                  <a:srgbClr val="000000"/>
                </a:solidFill>
              </a:rPr>
              <a:t>j</a:t>
            </a:r>
          </a:p>
          <a:p>
            <a:pPr lvl="1" eaLnBrk="1" hangingPunct="1"/>
            <a:endParaRPr lang="en-US" altLang="en-US" i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pc="-150" dirty="0">
                <a:solidFill>
                  <a:srgbClr val="000000"/>
                </a:solidFill>
              </a:rPr>
              <a:t>Now, for any two events </a:t>
            </a:r>
            <a:r>
              <a:rPr lang="en-US" altLang="en-US" b="1" spc="-150" dirty="0">
                <a:solidFill>
                  <a:srgbClr val="000000"/>
                </a:solidFill>
              </a:rPr>
              <a:t>a</a:t>
            </a:r>
            <a:r>
              <a:rPr lang="en-US" altLang="en-US" spc="-150" dirty="0">
                <a:solidFill>
                  <a:srgbClr val="000000"/>
                </a:solidFill>
              </a:rPr>
              <a:t> and </a:t>
            </a:r>
            <a:r>
              <a:rPr lang="en-US" altLang="en-US" b="1" spc="-150" dirty="0">
                <a:solidFill>
                  <a:srgbClr val="000000"/>
                </a:solidFill>
              </a:rPr>
              <a:t>b</a:t>
            </a:r>
            <a:r>
              <a:rPr lang="en-US" altLang="en-US" spc="-150" dirty="0">
                <a:solidFill>
                  <a:srgbClr val="000000"/>
                </a:solidFill>
              </a:rPr>
              <a:t>, C(</a:t>
            </a:r>
            <a:r>
              <a:rPr lang="en-US" altLang="en-US" b="1" spc="-150" dirty="0">
                <a:solidFill>
                  <a:srgbClr val="000000"/>
                </a:solidFill>
              </a:rPr>
              <a:t>a</a:t>
            </a:r>
            <a:r>
              <a:rPr lang="en-US" altLang="en-US" spc="-150" dirty="0">
                <a:solidFill>
                  <a:srgbClr val="000000"/>
                </a:solidFill>
              </a:rPr>
              <a:t>) </a:t>
            </a:r>
            <a:r>
              <a:rPr lang="en-US" altLang="en-US" spc="-150" dirty="0">
                <a:solidFill>
                  <a:srgbClr val="000000"/>
                </a:solidFill>
                <a:sym typeface="Wingdings"/>
              </a:rPr>
              <a:t>&lt; C(</a:t>
            </a:r>
            <a:r>
              <a:rPr lang="en-US" altLang="en-US" b="1" spc="-150" dirty="0">
                <a:solidFill>
                  <a:srgbClr val="000000"/>
                </a:solidFill>
                <a:sym typeface="Wingdings"/>
              </a:rPr>
              <a:t>b</a:t>
            </a:r>
            <a:r>
              <a:rPr lang="en-US" altLang="en-US" spc="-150" dirty="0">
                <a:solidFill>
                  <a:srgbClr val="000000"/>
                </a:solidFill>
                <a:sym typeface="Wingdings"/>
              </a:rPr>
              <a:t>) or C(</a:t>
            </a:r>
            <a:r>
              <a:rPr lang="en-US" altLang="en-US" b="1" spc="-150" dirty="0">
                <a:solidFill>
                  <a:srgbClr val="000000"/>
                </a:solidFill>
                <a:sym typeface="Wingdings"/>
              </a:rPr>
              <a:t>b</a:t>
            </a:r>
            <a:r>
              <a:rPr lang="en-US" altLang="en-US" spc="-150" dirty="0">
                <a:solidFill>
                  <a:srgbClr val="000000"/>
                </a:solidFill>
                <a:sym typeface="Wingdings"/>
              </a:rPr>
              <a:t>) &lt; C(</a:t>
            </a:r>
            <a:r>
              <a:rPr lang="en-US" altLang="en-US" b="1" spc="-150" dirty="0">
                <a:solidFill>
                  <a:srgbClr val="000000"/>
                </a:solidFill>
                <a:sym typeface="Wingdings"/>
              </a:rPr>
              <a:t>a</a:t>
            </a:r>
            <a:r>
              <a:rPr lang="en-US" altLang="en-US" spc="-150" dirty="0">
                <a:solidFill>
                  <a:srgbClr val="000000"/>
                </a:solidFill>
                <a:sym typeface="Wingdings"/>
              </a:rPr>
              <a:t>)</a:t>
            </a:r>
          </a:p>
          <a:p>
            <a:pPr lvl="1" eaLnBrk="1" hangingPunct="1"/>
            <a:r>
              <a:rPr lang="en-US" altLang="en-US" spc="-150" dirty="0">
                <a:solidFill>
                  <a:srgbClr val="0000FF"/>
                </a:solidFill>
                <a:sym typeface="Wingdings"/>
              </a:rPr>
              <a:t>Total ordering </a:t>
            </a:r>
            <a:r>
              <a:rPr lang="en-US" altLang="en-US" dirty="0">
                <a:solidFill>
                  <a:srgbClr val="0000FF"/>
                </a:solidFill>
                <a:sym typeface="Wingdings"/>
              </a:rPr>
              <a:t>of events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05300" y="1420586"/>
            <a:ext cx="4610100" cy="2148151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2482316"/>
            <a:ext cx="8763000" cy="422328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Recall multi-site database replication:</a:t>
            </a:r>
          </a:p>
          <a:p>
            <a:pPr lvl="1"/>
            <a:r>
              <a:rPr lang="en-US" dirty="0"/>
              <a:t>San Francisco (</a:t>
            </a:r>
            <a:r>
              <a:rPr lang="en-US" b="1" dirty="0"/>
              <a:t>P1</a:t>
            </a:r>
            <a:r>
              <a:rPr lang="en-US" dirty="0"/>
              <a:t>) deposited $100:</a:t>
            </a:r>
          </a:p>
          <a:p>
            <a:pPr lvl="1"/>
            <a:r>
              <a:rPr lang="en-US" dirty="0"/>
              <a:t>New York (</a:t>
            </a:r>
            <a:r>
              <a:rPr lang="en-US" b="1" dirty="0"/>
              <a:t>P2</a:t>
            </a:r>
            <a:r>
              <a:rPr lang="en-US" dirty="0"/>
              <a:t>) paid 1% interest:</a:t>
            </a:r>
          </a:p>
          <a:p>
            <a:r>
              <a:rPr lang="en-US" dirty="0">
                <a:solidFill>
                  <a:srgbClr val="FF0000"/>
                </a:solidFill>
              </a:rPr>
              <a:t>Applying updates in different order made replicas inconsistent</a:t>
            </a:r>
          </a:p>
          <a:p>
            <a:pPr lvl="2"/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All replicas apply updates in </a:t>
            </a:r>
            <a:r>
              <a:rPr lang="en-US" dirty="0" err="1">
                <a:solidFill>
                  <a:srgbClr val="0000FF"/>
                </a:solidFill>
              </a:rPr>
              <a:t>Lamport</a:t>
            </a:r>
            <a:r>
              <a:rPr lang="en-US" dirty="0">
                <a:solidFill>
                  <a:srgbClr val="0000FF"/>
                </a:solidFill>
              </a:rPr>
              <a:t> clock order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/>
              <a:t>Making concurrent updates consistent</a:t>
            </a:r>
          </a:p>
        </p:txBody>
      </p:sp>
      <p:sp>
        <p:nvSpPr>
          <p:cNvPr id="13" name="Can 12"/>
          <p:cNvSpPr/>
          <p:nvPr/>
        </p:nvSpPr>
        <p:spPr>
          <a:xfrm>
            <a:off x="4189962" y="1763723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296480" y="1614708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P2</a:t>
            </a:r>
          </a:p>
        </p:txBody>
      </p:sp>
      <p:sp>
        <p:nvSpPr>
          <p:cNvPr id="35" name="Document 34"/>
          <p:cNvSpPr/>
          <p:nvPr/>
        </p:nvSpPr>
        <p:spPr>
          <a:xfrm>
            <a:off x="6019800" y="3505200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Document 36"/>
          <p:cNvSpPr/>
          <p:nvPr/>
        </p:nvSpPr>
        <p:spPr>
          <a:xfrm>
            <a:off x="5486400" y="4038600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r>
              <a:rPr lang="en-US" dirty="0"/>
              <a:t>Replicating MapReduce Master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11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7400" y="2057400"/>
            <a:ext cx="1691490" cy="1200329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Master M1</a:t>
            </a:r>
          </a:p>
          <a:p>
            <a:pPr algn="ctr"/>
            <a:r>
              <a:rPr lang="en-US" sz="2400" b="0" dirty="0"/>
              <a:t>Map tasks:</a:t>
            </a:r>
          </a:p>
          <a:p>
            <a:pPr algn="ctr"/>
            <a:r>
              <a:rPr lang="en-US" sz="2400" b="0" dirty="0">
                <a:solidFill>
                  <a:srgbClr val="00B050"/>
                </a:solidFill>
              </a:rPr>
              <a:t>1 2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FF0000"/>
                </a:solidFill>
              </a:rPr>
              <a:t>3 4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2390" y="5253334"/>
            <a:ext cx="1786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Worker W1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0990" y="5212164"/>
            <a:ext cx="1786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Worker W2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6510" y="2053452"/>
            <a:ext cx="1691490" cy="1200329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Master M2</a:t>
            </a:r>
          </a:p>
          <a:p>
            <a:pPr algn="ctr"/>
            <a:r>
              <a:rPr lang="en-US" sz="2400" b="0" dirty="0"/>
              <a:t>Map tasks:</a:t>
            </a:r>
          </a:p>
          <a:p>
            <a:pPr algn="ctr"/>
            <a:r>
              <a:rPr lang="en-US" sz="2400" b="0" dirty="0">
                <a:solidFill>
                  <a:srgbClr val="00B050"/>
                </a:solidFill>
              </a:rPr>
              <a:t>1 2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FF0000"/>
                </a:solidFill>
              </a:rPr>
              <a:t>3 4</a:t>
            </a:r>
          </a:p>
        </p:txBody>
      </p:sp>
      <p:cxnSp>
        <p:nvCxnSpPr>
          <p:cNvPr id="14" name="Straight Arrow Connector 13"/>
          <p:cNvCxnSpPr>
            <a:stCxn id="7" idx="0"/>
          </p:cNvCxnSpPr>
          <p:nvPr/>
        </p:nvCxnSpPr>
        <p:spPr bwMode="auto">
          <a:xfrm flipV="1">
            <a:off x="2667000" y="3253781"/>
            <a:ext cx="228600" cy="10134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447800" y="3379856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accent6"/>
                </a:solidFill>
              </a:rPr>
              <a:t>Done with</a:t>
            </a:r>
          </a:p>
          <a:p>
            <a:pPr algn="ctr"/>
            <a:r>
              <a:rPr lang="en-US" sz="2000" b="0" dirty="0">
                <a:solidFill>
                  <a:schemeClr val="accent6"/>
                </a:solidFill>
              </a:rPr>
              <a:t>task 1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895600" y="3253781"/>
            <a:ext cx="228600" cy="10803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007372" y="3453645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accent6"/>
                </a:solidFill>
              </a:rPr>
              <a:t>Run</a:t>
            </a:r>
          </a:p>
          <a:p>
            <a:pPr algn="ctr"/>
            <a:r>
              <a:rPr lang="en-US" sz="2000" b="0" dirty="0">
                <a:solidFill>
                  <a:schemeClr val="accent6"/>
                </a:solidFill>
              </a:rPr>
              <a:t>task 3</a:t>
            </a:r>
          </a:p>
        </p:txBody>
      </p:sp>
      <p:cxnSp>
        <p:nvCxnSpPr>
          <p:cNvPr id="21" name="Straight Arrow Connector 20"/>
          <p:cNvCxnSpPr>
            <a:stCxn id="9" idx="3"/>
            <a:endCxn id="12" idx="1"/>
          </p:cNvCxnSpPr>
          <p:nvPr/>
        </p:nvCxnSpPr>
        <p:spPr bwMode="auto">
          <a:xfrm flipV="1">
            <a:off x="3748890" y="2653617"/>
            <a:ext cx="1417620" cy="39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711108" y="1651337"/>
            <a:ext cx="1435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accent6"/>
                </a:solidFill>
              </a:rPr>
              <a:t>Task 3</a:t>
            </a:r>
          </a:p>
          <a:p>
            <a:pPr algn="ctr"/>
            <a:r>
              <a:rPr lang="en-US" sz="2000" b="0" dirty="0">
                <a:solidFill>
                  <a:schemeClr val="accent6"/>
                </a:solidFill>
              </a:rPr>
              <a:t>assigned</a:t>
            </a:r>
          </a:p>
          <a:p>
            <a:pPr algn="ctr"/>
            <a:r>
              <a:rPr lang="en-US" sz="2000" b="0" dirty="0">
                <a:solidFill>
                  <a:schemeClr val="accent6"/>
                </a:solidFill>
              </a:rPr>
              <a:t>to W1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6335883" y="3263072"/>
            <a:ext cx="228600" cy="11058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124179" y="3523463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accent6"/>
                </a:solidFill>
              </a:rPr>
              <a:t>Done with</a:t>
            </a:r>
          </a:p>
          <a:p>
            <a:pPr algn="ctr"/>
            <a:r>
              <a:rPr lang="en-US" sz="2000" b="0" dirty="0">
                <a:solidFill>
                  <a:schemeClr val="accent6"/>
                </a:solidFill>
              </a:rPr>
              <a:t>task 2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564483" y="3263071"/>
            <a:ext cx="232407" cy="10710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753169" y="3440002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accent6"/>
                </a:solidFill>
              </a:rPr>
              <a:t>Run</a:t>
            </a:r>
          </a:p>
          <a:p>
            <a:pPr algn="ctr"/>
            <a:r>
              <a:rPr lang="en-US" sz="2000" b="0" dirty="0">
                <a:solidFill>
                  <a:schemeClr val="accent6"/>
                </a:solidFill>
              </a:rPr>
              <a:t>task 3</a:t>
            </a:r>
          </a:p>
        </p:txBody>
      </p:sp>
    </p:spTree>
    <p:extLst>
      <p:ext uri="{BB962C8B-B14F-4D97-AF65-F5344CB8AC3E}">
        <p14:creationId xmlns:p14="http://schemas.microsoft.com/office/powerpoint/2010/main" val="8879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6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2446519" y="1600200"/>
            <a:ext cx="4610100" cy="21481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/>
              <a:t>RSMs with </a:t>
            </a:r>
            <a:r>
              <a:rPr lang="en-US" sz="3300" spc="-150" dirty="0" err="1"/>
              <a:t>Lamport</a:t>
            </a:r>
            <a:r>
              <a:rPr lang="en-US" sz="3300" spc="-150" dirty="0"/>
              <a:t> Clocks</a:t>
            </a:r>
            <a:endParaRPr lang="en-US" sz="3300" spc="-150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2331181" y="1943337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6437699" y="1794322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P2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567039" y="2509058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672982" y="2362200"/>
            <a:ext cx="4346" cy="366895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506443" y="258398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stCxn id="30" idx="6"/>
            <a:endCxn id="34" idx="2"/>
          </p:cNvCxnSpPr>
          <p:nvPr/>
        </p:nvCxnSpPr>
        <p:spPr>
          <a:xfrm>
            <a:off x="2643963" y="2652748"/>
            <a:ext cx="3972775" cy="764663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616738" y="334865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85720" y="2019781"/>
            <a:ext cx="1097084" cy="611842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3.1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612385" y="25905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12699" y="31242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2650219" y="2659260"/>
            <a:ext cx="3962166" cy="533700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149819" y="2072817"/>
            <a:ext cx="1098581" cy="674158"/>
            <a:chOff x="7251414" y="2534353"/>
            <a:chExt cx="1098581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%</a:t>
              </a: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26727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8.2</a:t>
              </a:r>
            </a:p>
          </p:txBody>
        </p:sp>
      </p:grpSp>
      <p:sp>
        <p:nvSpPr>
          <p:cNvPr id="57" name="Oval 56"/>
          <p:cNvSpPr/>
          <p:nvPr/>
        </p:nvSpPr>
        <p:spPr>
          <a:xfrm>
            <a:off x="6609110" y="47392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604894" y="4656656"/>
            <a:ext cx="3991158" cy="11689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71" idx="7"/>
          </p:cNvCxnSpPr>
          <p:nvPr/>
        </p:nvCxnSpPr>
        <p:spPr>
          <a:xfrm flipH="1">
            <a:off x="2612002" y="4284765"/>
            <a:ext cx="4059565" cy="779454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494621" y="50440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6" name="Document 85"/>
          <p:cNvSpPr/>
          <p:nvPr/>
        </p:nvSpPr>
        <p:spPr>
          <a:xfrm>
            <a:off x="2372604" y="3463596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7" name="Document 86"/>
          <p:cNvSpPr/>
          <p:nvPr/>
        </p:nvSpPr>
        <p:spPr>
          <a:xfrm>
            <a:off x="2382651" y="4038600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%</a:t>
            </a:r>
          </a:p>
        </p:txBody>
      </p:sp>
      <p:sp>
        <p:nvSpPr>
          <p:cNvPr id="88" name="Document 87"/>
          <p:cNvSpPr/>
          <p:nvPr/>
        </p:nvSpPr>
        <p:spPr>
          <a:xfrm>
            <a:off x="6482204" y="5139996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" name="Document 92"/>
          <p:cNvSpPr/>
          <p:nvPr/>
        </p:nvSpPr>
        <p:spPr>
          <a:xfrm>
            <a:off x="6501684" y="3657600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1479002" y="1901770"/>
            <a:ext cx="523268" cy="386647"/>
          </a:xfrm>
          <a:prstGeom prst="wedgeRoundRectCallout">
            <a:avLst>
              <a:gd name="adj1" fmla="val 99182"/>
              <a:gd name="adj2" fmla="val 31756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2.1</a:t>
            </a:r>
          </a:p>
        </p:txBody>
      </p:sp>
      <p:sp>
        <p:nvSpPr>
          <p:cNvPr id="63" name="Rounded Rectangular Callout 62"/>
          <p:cNvSpPr/>
          <p:nvPr/>
        </p:nvSpPr>
        <p:spPr>
          <a:xfrm>
            <a:off x="7162800" y="1750013"/>
            <a:ext cx="523268" cy="386647"/>
          </a:xfrm>
          <a:prstGeom prst="wedgeRoundRectCallout">
            <a:avLst>
              <a:gd name="adj1" fmla="val -84604"/>
              <a:gd name="adj2" fmla="val 64376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7.2</a:t>
            </a:r>
          </a:p>
        </p:txBody>
      </p:sp>
      <p:sp>
        <p:nvSpPr>
          <p:cNvPr id="66" name="Document 65"/>
          <p:cNvSpPr/>
          <p:nvPr/>
        </p:nvSpPr>
        <p:spPr>
          <a:xfrm>
            <a:off x="1982736" y="2516718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$</a:t>
            </a:r>
          </a:p>
        </p:txBody>
      </p:sp>
      <p:sp>
        <p:nvSpPr>
          <p:cNvPr id="68" name="Rounded Rectangular Callout 67"/>
          <p:cNvSpPr/>
          <p:nvPr/>
        </p:nvSpPr>
        <p:spPr>
          <a:xfrm>
            <a:off x="1152754" y="2438299"/>
            <a:ext cx="523268" cy="386647"/>
          </a:xfrm>
          <a:prstGeom prst="wedgeRoundRectCallout">
            <a:avLst>
              <a:gd name="adj1" fmla="val 99182"/>
              <a:gd name="adj2" fmla="val 2360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3.1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6826760" y="2259351"/>
            <a:ext cx="1098581" cy="674158"/>
            <a:chOff x="7251414" y="2534353"/>
            <a:chExt cx="1098581" cy="674158"/>
          </a:xfrm>
        </p:grpSpPr>
        <p:sp>
          <p:nvSpPr>
            <p:cNvPr id="72" name="Document 7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%</a:t>
              </a:r>
            </a:p>
          </p:txBody>
        </p:sp>
        <p:sp>
          <p:nvSpPr>
            <p:cNvPr id="73" name="Rounded Rectangular Callout 72"/>
            <p:cNvSpPr/>
            <p:nvPr/>
          </p:nvSpPr>
          <p:spPr>
            <a:xfrm>
              <a:off x="7826727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8.2</a:t>
              </a:r>
            </a:p>
          </p:txBody>
        </p:sp>
      </p:grpSp>
      <p:sp>
        <p:nvSpPr>
          <p:cNvPr id="75" name="Rounded Rectangular Callout 74"/>
          <p:cNvSpPr/>
          <p:nvPr/>
        </p:nvSpPr>
        <p:spPr>
          <a:xfrm>
            <a:off x="1631192" y="2895600"/>
            <a:ext cx="523268" cy="386647"/>
          </a:xfrm>
          <a:prstGeom prst="wedgeRoundRectCallout">
            <a:avLst>
              <a:gd name="adj1" fmla="val 99182"/>
              <a:gd name="adj2" fmla="val 31756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9.1</a:t>
            </a:r>
          </a:p>
        </p:txBody>
      </p:sp>
      <p:sp>
        <p:nvSpPr>
          <p:cNvPr id="82" name="Rounded Rectangular Callout 81"/>
          <p:cNvSpPr/>
          <p:nvPr/>
        </p:nvSpPr>
        <p:spPr>
          <a:xfrm>
            <a:off x="7020532" y="2964193"/>
            <a:ext cx="523268" cy="386647"/>
          </a:xfrm>
          <a:prstGeom prst="wedgeRoundRectCallout">
            <a:avLst>
              <a:gd name="adj1" fmla="val -84604"/>
              <a:gd name="adj2" fmla="val 64376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9.2</a:t>
            </a:r>
          </a:p>
        </p:txBody>
      </p:sp>
      <p:sp>
        <p:nvSpPr>
          <p:cNvPr id="83" name="Rounded Rectangular Callout 82"/>
          <p:cNvSpPr/>
          <p:nvPr/>
        </p:nvSpPr>
        <p:spPr>
          <a:xfrm>
            <a:off x="3001388" y="4068094"/>
            <a:ext cx="523268" cy="386647"/>
          </a:xfrm>
          <a:prstGeom prst="wedgeRoundRectCallout">
            <a:avLst>
              <a:gd name="adj1" fmla="val -18321"/>
              <a:gd name="adj2" fmla="val 8884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10.1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514600" y="45868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629400" y="41910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0" name="Rounded Rectangular Callout 89"/>
          <p:cNvSpPr/>
          <p:nvPr/>
        </p:nvSpPr>
        <p:spPr>
          <a:xfrm>
            <a:off x="5181600" y="3956753"/>
            <a:ext cx="523268" cy="386647"/>
          </a:xfrm>
          <a:prstGeom prst="wedgeRoundRectCallout">
            <a:avLst>
              <a:gd name="adj1" fmla="val -18321"/>
              <a:gd name="adj2" fmla="val 8884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10.2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7010400" y="4337753"/>
            <a:ext cx="533400" cy="386647"/>
          </a:xfrm>
          <a:prstGeom prst="wedgeRoundRectCallout">
            <a:avLst>
              <a:gd name="adj1" fmla="val -84604"/>
              <a:gd name="adj2" fmla="val 64376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11.2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7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8" grpId="0" animBg="1"/>
      <p:bldP spid="40" grpId="0" animBg="1"/>
      <p:bldP spid="57" grpId="0" animBg="1"/>
      <p:bldP spid="71" grpId="0" animBg="1"/>
      <p:bldP spid="86" grpId="0" animBg="1"/>
      <p:bldP spid="87" grpId="0" animBg="1"/>
      <p:bldP spid="88" grpId="0" animBg="1"/>
      <p:bldP spid="93" grpId="0" animBg="1"/>
      <p:bldP spid="62" grpId="0" animBg="1"/>
      <p:bldP spid="63" grpId="0" animBg="1"/>
      <p:bldP spid="66" grpId="0" animBg="1"/>
      <p:bldP spid="68" grpId="0" animBg="1"/>
      <p:bldP spid="75" grpId="0" animBg="1"/>
      <p:bldP spid="82" grpId="0" animBg="1"/>
      <p:bldP spid="83" grpId="0" animBg="1"/>
      <p:bldP spid="84" grpId="0" animBg="1"/>
      <p:bldP spid="85" grpId="0" animBg="1"/>
      <p:bldP spid="90" grpId="0" animBg="1"/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743200"/>
          </a:xfrm>
        </p:spPr>
        <p:txBody>
          <a:bodyPr>
            <a:normAutofit/>
          </a:bodyPr>
          <a:lstStyle/>
          <a:p>
            <a:pPr lvl="2"/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Key idea:</a:t>
            </a:r>
            <a:r>
              <a:rPr lang="en-US" b="1" dirty="0"/>
              <a:t> </a:t>
            </a:r>
            <a:r>
              <a:rPr lang="en-US" dirty="0"/>
              <a:t>Place events into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local queue</a:t>
            </a:r>
            <a:endParaRPr lang="en-US" dirty="0"/>
          </a:p>
          <a:p>
            <a:pPr lvl="1"/>
            <a:r>
              <a:rPr lang="en-US" b="1" spc="-150" dirty="0">
                <a:solidFill>
                  <a:schemeClr val="accent6">
                    <a:lumMod val="75000"/>
                  </a:schemeClr>
                </a:solidFill>
              </a:rPr>
              <a:t>Sorted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/>
              <a:t>by increasing C(x)</a:t>
            </a:r>
          </a:p>
          <a:p>
            <a:r>
              <a:rPr lang="en-US" spc="-150" dirty="0">
                <a:solidFill>
                  <a:srgbClr val="FF0000"/>
                </a:solidFill>
              </a:rPr>
              <a:t>How to tell if update at head of queue can be applied?</a:t>
            </a:r>
          </a:p>
          <a:p>
            <a:pPr lvl="1"/>
            <a:r>
              <a:rPr lang="en-US" spc="-150" dirty="0"/>
              <a:t>Ping other nodes and check if they have earlier updates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Ordering of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188103" y="4419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121303" y="5029200"/>
            <a:ext cx="2895600" cy="975668"/>
            <a:chOff x="2286000" y="5029200"/>
            <a:chExt cx="4419600" cy="762000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2286000" y="5029200"/>
              <a:ext cx="4419600" cy="76200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819400" y="5334000"/>
              <a:ext cx="3352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Replicated State Machine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21303" y="3810000"/>
            <a:ext cx="2895600" cy="685800"/>
            <a:chOff x="2286000" y="3810000"/>
            <a:chExt cx="4419600" cy="685800"/>
          </a:xfrm>
        </p:grpSpPr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>
              <a:off x="2286000" y="3810000"/>
              <a:ext cx="4419600" cy="685800"/>
            </a:xfrm>
            <a:prstGeom prst="cube">
              <a:avLst>
                <a:gd name="adj" fmla="val 25000"/>
              </a:avLst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2057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2614817" y="5943600"/>
            <a:ext cx="0" cy="76720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576717" y="4495800"/>
            <a:ext cx="0" cy="533400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91258" y="601980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ea typeface="Arial" charset="0"/>
                <a:cs typeface="Arial" charset="0"/>
              </a:rPr>
              <a:t>Updates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85255" y="4538017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ea typeface="Arial" charset="0"/>
                <a:cs typeface="Arial" charset="0"/>
              </a:rPr>
              <a:t>Ordered Updates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921903" y="44196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855103" y="5029200"/>
            <a:ext cx="2895600" cy="975668"/>
            <a:chOff x="2286000" y="5029200"/>
            <a:chExt cx="4419600" cy="762000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2286000" y="5029200"/>
              <a:ext cx="4419600" cy="76200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819400" y="5334000"/>
              <a:ext cx="3352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Replicated State Machine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55103" y="3810000"/>
            <a:ext cx="2895600" cy="685800"/>
            <a:chOff x="2286000" y="3810000"/>
            <a:chExt cx="4419600" cy="685800"/>
          </a:xfrm>
        </p:grpSpPr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2286000" y="3810000"/>
              <a:ext cx="4419600" cy="685800"/>
            </a:xfrm>
            <a:prstGeom prst="cube">
              <a:avLst>
                <a:gd name="adj" fmla="val 25000"/>
              </a:avLst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2057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6348617" y="5943600"/>
            <a:ext cx="0" cy="76720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310517" y="4495800"/>
            <a:ext cx="0" cy="533400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25058" y="601980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ea typeface="Arial" charset="0"/>
                <a:cs typeface="Arial" charset="0"/>
              </a:rPr>
              <a:t>Updates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90600" y="3657600"/>
            <a:ext cx="3200400" cy="2438400"/>
          </a:xfrm>
          <a:prstGeom prst="rect">
            <a:avLst/>
          </a:prstGeom>
          <a:noFill/>
          <a:ln w="254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724400" y="3657600"/>
            <a:ext cx="3200400" cy="2438400"/>
          </a:xfrm>
          <a:prstGeom prst="rect">
            <a:avLst/>
          </a:prstGeom>
          <a:noFill/>
          <a:ln w="254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25" y="4756150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Server1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4800" y="4756150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Server2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016904" y="5562599"/>
            <a:ext cx="838199" cy="1"/>
          </a:xfrm>
          <a:prstGeom prst="straightConnector1">
            <a:avLst/>
          </a:prstGeom>
          <a:ln w="57150">
            <a:prstDash val="solid"/>
            <a:headEnd type="triangl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4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33" grpId="0"/>
      <p:bldP spid="3" grpId="0" animBg="1"/>
      <p:bldP spid="34" grpId="0" animBg="1"/>
      <p:bldP spid="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2446519" y="1600200"/>
            <a:ext cx="4610100" cy="21481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spc="-150" dirty="0"/>
              <a:t>RSMs with </a:t>
            </a:r>
            <a:r>
              <a:rPr lang="en-US" sz="3300" spc="-150" dirty="0" err="1"/>
              <a:t>Lamport</a:t>
            </a:r>
            <a:r>
              <a:rPr lang="en-US" sz="3300" spc="-150" dirty="0"/>
              <a:t> Clocks</a:t>
            </a:r>
            <a:endParaRPr lang="en-US" sz="3300" spc="-150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2331181" y="1943337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6437699" y="1794322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P2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567039" y="2509058"/>
            <a:ext cx="0" cy="354917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672982" y="2362200"/>
            <a:ext cx="4346" cy="366895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506443" y="258398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stCxn id="30" idx="6"/>
            <a:endCxn id="34" idx="2"/>
          </p:cNvCxnSpPr>
          <p:nvPr/>
        </p:nvCxnSpPr>
        <p:spPr>
          <a:xfrm>
            <a:off x="2643963" y="2652748"/>
            <a:ext cx="3972775" cy="764663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616738" y="334865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85720" y="2019781"/>
            <a:ext cx="1097084" cy="611842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+mn-lt"/>
                </a:rPr>
                <a:t>$</a:t>
              </a:r>
              <a:endParaRPr lang="en-US" sz="24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3.1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612385" y="25905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12699" y="31242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2650219" y="2659260"/>
            <a:ext cx="3962166" cy="533700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149819" y="2072817"/>
            <a:ext cx="1098581" cy="674158"/>
            <a:chOff x="7251414" y="2534353"/>
            <a:chExt cx="1098581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%</a:t>
              </a: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26727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8.2</a:t>
              </a:r>
            </a:p>
          </p:txBody>
        </p:sp>
      </p:grpSp>
      <p:sp>
        <p:nvSpPr>
          <p:cNvPr id="57" name="Oval 56"/>
          <p:cNvSpPr/>
          <p:nvPr/>
        </p:nvSpPr>
        <p:spPr>
          <a:xfrm>
            <a:off x="6609110" y="47392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604894" y="4656656"/>
            <a:ext cx="3991158" cy="11689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71" idx="7"/>
          </p:cNvCxnSpPr>
          <p:nvPr/>
        </p:nvCxnSpPr>
        <p:spPr>
          <a:xfrm flipH="1">
            <a:off x="2612002" y="4284765"/>
            <a:ext cx="4059565" cy="779454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494621" y="50440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6" name="Document 85"/>
          <p:cNvSpPr/>
          <p:nvPr/>
        </p:nvSpPr>
        <p:spPr>
          <a:xfrm>
            <a:off x="2372604" y="3463596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7" name="Document 86"/>
          <p:cNvSpPr/>
          <p:nvPr/>
        </p:nvSpPr>
        <p:spPr>
          <a:xfrm>
            <a:off x="2382651" y="4038600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%</a:t>
            </a:r>
          </a:p>
        </p:txBody>
      </p:sp>
      <p:sp>
        <p:nvSpPr>
          <p:cNvPr id="88" name="Document 87"/>
          <p:cNvSpPr/>
          <p:nvPr/>
        </p:nvSpPr>
        <p:spPr>
          <a:xfrm>
            <a:off x="6482204" y="5139996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3" name="Document 92"/>
          <p:cNvSpPr/>
          <p:nvPr/>
        </p:nvSpPr>
        <p:spPr>
          <a:xfrm>
            <a:off x="6501684" y="3657600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1479002" y="1901770"/>
            <a:ext cx="523268" cy="386647"/>
          </a:xfrm>
          <a:prstGeom prst="wedgeRoundRectCallout">
            <a:avLst>
              <a:gd name="adj1" fmla="val 99182"/>
              <a:gd name="adj2" fmla="val 31756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2.1</a:t>
            </a:r>
          </a:p>
        </p:txBody>
      </p:sp>
      <p:sp>
        <p:nvSpPr>
          <p:cNvPr id="63" name="Rounded Rectangular Callout 62"/>
          <p:cNvSpPr/>
          <p:nvPr/>
        </p:nvSpPr>
        <p:spPr>
          <a:xfrm>
            <a:off x="7162800" y="1750013"/>
            <a:ext cx="523268" cy="386647"/>
          </a:xfrm>
          <a:prstGeom prst="wedgeRoundRectCallout">
            <a:avLst>
              <a:gd name="adj1" fmla="val -84604"/>
              <a:gd name="adj2" fmla="val 64376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7.2</a:t>
            </a:r>
          </a:p>
        </p:txBody>
      </p:sp>
      <p:sp>
        <p:nvSpPr>
          <p:cNvPr id="66" name="Document 65"/>
          <p:cNvSpPr/>
          <p:nvPr/>
        </p:nvSpPr>
        <p:spPr>
          <a:xfrm>
            <a:off x="1982736" y="2516718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</a:rPr>
              <a:t>$</a:t>
            </a:r>
          </a:p>
        </p:txBody>
      </p:sp>
      <p:sp>
        <p:nvSpPr>
          <p:cNvPr id="68" name="Rounded Rectangular Callout 67"/>
          <p:cNvSpPr/>
          <p:nvPr/>
        </p:nvSpPr>
        <p:spPr>
          <a:xfrm>
            <a:off x="1152754" y="2438299"/>
            <a:ext cx="523268" cy="386647"/>
          </a:xfrm>
          <a:prstGeom prst="wedgeRoundRectCallout">
            <a:avLst>
              <a:gd name="adj1" fmla="val 99182"/>
              <a:gd name="adj2" fmla="val 2360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3.1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6826760" y="2259351"/>
            <a:ext cx="1098581" cy="674158"/>
            <a:chOff x="7251414" y="2534353"/>
            <a:chExt cx="1098581" cy="674158"/>
          </a:xfrm>
        </p:grpSpPr>
        <p:sp>
          <p:nvSpPr>
            <p:cNvPr id="72" name="Document 7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%</a:t>
              </a:r>
            </a:p>
          </p:txBody>
        </p:sp>
        <p:sp>
          <p:nvSpPr>
            <p:cNvPr id="73" name="Rounded Rectangular Callout 72"/>
            <p:cNvSpPr/>
            <p:nvPr/>
          </p:nvSpPr>
          <p:spPr>
            <a:xfrm>
              <a:off x="7826727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8.2</a:t>
              </a:r>
            </a:p>
          </p:txBody>
        </p:sp>
      </p:grpSp>
      <p:sp>
        <p:nvSpPr>
          <p:cNvPr id="75" name="Rounded Rectangular Callout 74"/>
          <p:cNvSpPr/>
          <p:nvPr/>
        </p:nvSpPr>
        <p:spPr>
          <a:xfrm>
            <a:off x="1631192" y="2895600"/>
            <a:ext cx="523268" cy="386647"/>
          </a:xfrm>
          <a:prstGeom prst="wedgeRoundRectCallout">
            <a:avLst>
              <a:gd name="adj1" fmla="val 99182"/>
              <a:gd name="adj2" fmla="val 31756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9.1</a:t>
            </a:r>
          </a:p>
        </p:txBody>
      </p:sp>
      <p:sp>
        <p:nvSpPr>
          <p:cNvPr id="82" name="Rounded Rectangular Callout 81"/>
          <p:cNvSpPr/>
          <p:nvPr/>
        </p:nvSpPr>
        <p:spPr>
          <a:xfrm>
            <a:off x="7020532" y="2964193"/>
            <a:ext cx="523268" cy="386647"/>
          </a:xfrm>
          <a:prstGeom prst="wedgeRoundRectCallout">
            <a:avLst>
              <a:gd name="adj1" fmla="val -84604"/>
              <a:gd name="adj2" fmla="val 64376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9.2</a:t>
            </a:r>
          </a:p>
        </p:txBody>
      </p:sp>
      <p:sp>
        <p:nvSpPr>
          <p:cNvPr id="83" name="Rounded Rectangular Callout 82"/>
          <p:cNvSpPr/>
          <p:nvPr/>
        </p:nvSpPr>
        <p:spPr>
          <a:xfrm>
            <a:off x="3001388" y="4068094"/>
            <a:ext cx="523268" cy="386647"/>
          </a:xfrm>
          <a:prstGeom prst="wedgeRoundRectCallout">
            <a:avLst>
              <a:gd name="adj1" fmla="val -18321"/>
              <a:gd name="adj2" fmla="val 8884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10.1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514600" y="458688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629400" y="41910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0" name="Rounded Rectangular Callout 89"/>
          <p:cNvSpPr/>
          <p:nvPr/>
        </p:nvSpPr>
        <p:spPr>
          <a:xfrm>
            <a:off x="5181600" y="3956753"/>
            <a:ext cx="523268" cy="386647"/>
          </a:xfrm>
          <a:prstGeom prst="wedgeRoundRectCallout">
            <a:avLst>
              <a:gd name="adj1" fmla="val -18321"/>
              <a:gd name="adj2" fmla="val 8884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10.2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7010400" y="4337753"/>
            <a:ext cx="533400" cy="386647"/>
          </a:xfrm>
          <a:prstGeom prst="wedgeRoundRectCallout">
            <a:avLst>
              <a:gd name="adj1" fmla="val -84604"/>
              <a:gd name="adj2" fmla="val 64376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11.2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9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Waiting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to reduce time between receiving an update and applying it?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Periodically ping</a:t>
            </a:r>
            <a:r>
              <a:rPr lang="en-US" dirty="0"/>
              <a:t> all other nodes to sync clock</a:t>
            </a:r>
          </a:p>
          <a:p>
            <a:endParaRPr lang="en-US" dirty="0"/>
          </a:p>
          <a:p>
            <a:r>
              <a:rPr lang="en-US" dirty="0"/>
              <a:t>Tolerate </a:t>
            </a:r>
            <a:r>
              <a:rPr lang="en-US" dirty="0">
                <a:solidFill>
                  <a:srgbClr val="0000FF"/>
                </a:solidFill>
              </a:rPr>
              <a:t>temporary inconsistency</a:t>
            </a:r>
          </a:p>
          <a:p>
            <a:pPr lvl="1"/>
            <a:r>
              <a:rPr lang="en-US" dirty="0"/>
              <a:t>Apply update immediately upon receipt</a:t>
            </a:r>
          </a:p>
          <a:p>
            <a:pPr lvl="1"/>
            <a:r>
              <a:rPr lang="en-US" dirty="0"/>
              <a:t>But, maintain log of updates in order to rollback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Ordering </a:t>
            </a:r>
            <a:r>
              <a:rPr lang="en-US" b="1" dirty="0"/>
              <a:t>all</a:t>
            </a:r>
            <a:r>
              <a:rPr lang="en-US" dirty="0"/>
              <a:t> updates at all replicas may be unnecessary</a:t>
            </a:r>
          </a:p>
          <a:p>
            <a:pPr lvl="1"/>
            <a:r>
              <a:rPr lang="en-US" dirty="0"/>
              <a:t>Example: Replication of Facebook posts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Causal ordering suffices</a:t>
            </a:r>
          </a:p>
          <a:p>
            <a:pPr lvl="1"/>
            <a:r>
              <a:rPr lang="en-US" dirty="0"/>
              <a:t>Show comments only if post visible to user</a:t>
            </a:r>
          </a:p>
          <a:p>
            <a:pPr lvl="2"/>
            <a:endParaRPr lang="en-US" dirty="0"/>
          </a:p>
          <a:p>
            <a:r>
              <a:rPr lang="en-US" dirty="0"/>
              <a:t>With </a:t>
            </a:r>
            <a:r>
              <a:rPr lang="en-US" dirty="0" err="1"/>
              <a:t>Lamport</a:t>
            </a:r>
            <a:r>
              <a:rPr lang="en-US" dirty="0"/>
              <a:t> clock, </a:t>
            </a:r>
            <a:r>
              <a:rPr lang="en-GB" altLang="en-US" b="1" dirty="0"/>
              <a:t>a</a:t>
            </a:r>
            <a:r>
              <a:rPr lang="en-GB" altLang="en-US" dirty="0"/>
              <a:t>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b="1" dirty="0"/>
              <a:t>b</a:t>
            </a:r>
            <a:r>
              <a:rPr lang="en-GB" altLang="en-US" dirty="0"/>
              <a:t> implies </a:t>
            </a:r>
            <a:r>
              <a:rPr lang="en-GB" altLang="en-US" i="1" dirty="0"/>
              <a:t>C</a:t>
            </a:r>
            <a:r>
              <a:rPr lang="en-GB" altLang="en-US" dirty="0"/>
              <a:t>(</a:t>
            </a:r>
            <a:r>
              <a:rPr lang="en-GB" altLang="en-US" b="1" dirty="0"/>
              <a:t>a</a:t>
            </a:r>
            <a:r>
              <a:rPr lang="en-GB" altLang="en-US" dirty="0"/>
              <a:t>) &lt; </a:t>
            </a:r>
            <a:r>
              <a:rPr lang="en-GB" altLang="en-US" i="1" dirty="0"/>
              <a:t>C</a:t>
            </a:r>
            <a:r>
              <a:rPr lang="en-GB" altLang="en-US" dirty="0"/>
              <a:t>(</a:t>
            </a:r>
            <a:r>
              <a:rPr lang="en-GB" altLang="en-US" b="1" dirty="0"/>
              <a:t>b</a:t>
            </a:r>
            <a:r>
              <a:rPr lang="en-GB" altLang="en-US" dirty="0"/>
              <a:t>)</a:t>
            </a:r>
          </a:p>
          <a:p>
            <a:pPr lvl="1"/>
            <a:r>
              <a:rPr lang="en-GB" altLang="en-US" dirty="0">
                <a:solidFill>
                  <a:srgbClr val="FF0000"/>
                </a:solidFill>
              </a:rPr>
              <a:t>But, converse is not necessarily true</a:t>
            </a:r>
          </a:p>
          <a:p>
            <a:pPr lvl="1"/>
            <a:r>
              <a:rPr lang="en-GB" altLang="en-US" i="1" dirty="0"/>
              <a:t>C</a:t>
            </a:r>
            <a:r>
              <a:rPr lang="en-GB" altLang="en-US" dirty="0"/>
              <a:t>(</a:t>
            </a:r>
            <a:r>
              <a:rPr lang="en-GB" altLang="en-US" b="1" dirty="0"/>
              <a:t>a</a:t>
            </a:r>
            <a:r>
              <a:rPr lang="en-GB" altLang="en-US" dirty="0"/>
              <a:t>) &lt; </a:t>
            </a:r>
            <a:r>
              <a:rPr lang="en-GB" altLang="en-US" i="1" dirty="0"/>
              <a:t>C</a:t>
            </a:r>
            <a:r>
              <a:rPr lang="en-GB" altLang="en-US" dirty="0"/>
              <a:t>(</a:t>
            </a:r>
            <a:r>
              <a:rPr lang="en-GB" altLang="en-US" b="1" dirty="0"/>
              <a:t>b</a:t>
            </a:r>
            <a:r>
              <a:rPr lang="en-GB" altLang="en-US" dirty="0"/>
              <a:t>) does not imply </a:t>
            </a:r>
            <a:r>
              <a:rPr lang="en-GB" altLang="en-US" b="1" dirty="0"/>
              <a:t>a</a:t>
            </a:r>
            <a:r>
              <a:rPr lang="en-GB" altLang="en-US" dirty="0"/>
              <a:t>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b="1" dirty="0"/>
              <a:t>b</a:t>
            </a:r>
            <a:r>
              <a:rPr lang="en-GB" altLang="en-US" dirty="0"/>
              <a:t> (possibly, </a:t>
            </a:r>
            <a:r>
              <a:rPr lang="en-GB" altLang="en-US" b="1" dirty="0"/>
              <a:t>a</a:t>
            </a:r>
            <a:r>
              <a:rPr lang="en-GB" altLang="en-US" dirty="0"/>
              <a:t> || </a:t>
            </a:r>
            <a:r>
              <a:rPr lang="en-GB" altLang="en-US" b="1" dirty="0"/>
              <a:t>b</a:t>
            </a:r>
            <a:r>
              <a:rPr lang="en-GB" altLang="en-US" dirty="0"/>
              <a:t>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Label each event </a:t>
            </a:r>
            <a:r>
              <a:rPr lang="en-US" altLang="en-US" b="1" dirty="0"/>
              <a:t>e</a:t>
            </a:r>
            <a:r>
              <a:rPr lang="en-US" altLang="en-US" dirty="0"/>
              <a:t> with a vector</a:t>
            </a:r>
          </a:p>
          <a:p>
            <a:pPr lvl="1"/>
            <a:r>
              <a:rPr lang="en-US" altLang="en-US" i="1" dirty="0"/>
              <a:t>V</a:t>
            </a:r>
            <a:r>
              <a:rPr lang="en-US" altLang="en-US" dirty="0"/>
              <a:t>(</a:t>
            </a:r>
            <a:r>
              <a:rPr lang="en-US" altLang="en-US" b="1" dirty="0"/>
              <a:t>e</a:t>
            </a:r>
            <a:r>
              <a:rPr lang="en-US" altLang="en-US" dirty="0"/>
              <a:t>) = [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 …,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]</a:t>
            </a:r>
          </a:p>
          <a:p>
            <a:pPr lvl="1"/>
            <a:r>
              <a:rPr lang="en-US" altLang="en-US" dirty="0"/>
              <a:t>No. of components = No. of processes</a:t>
            </a:r>
          </a:p>
          <a:p>
            <a:endParaRPr lang="en-US" altLang="en-US" dirty="0"/>
          </a:p>
          <a:p>
            <a:r>
              <a:rPr lang="en-US" altLang="en-US" dirty="0"/>
              <a:t>Semantic interpretation:</a:t>
            </a:r>
          </a:p>
          <a:p>
            <a:pPr lvl="1"/>
            <a:r>
              <a:rPr lang="en-US" altLang="en-US" i="1" spc="-150" dirty="0"/>
              <a:t>c</a:t>
            </a:r>
            <a:r>
              <a:rPr lang="en-US" altLang="en-US" i="1" spc="-150" baseline="-25000" dirty="0"/>
              <a:t>i</a:t>
            </a:r>
            <a:r>
              <a:rPr lang="en-US" altLang="en-US" spc="-150" dirty="0"/>
              <a:t> is a count of events in process </a:t>
            </a:r>
            <a:r>
              <a:rPr lang="en-US" altLang="en-US" i="1" spc="-150" dirty="0" err="1"/>
              <a:t>i</a:t>
            </a:r>
            <a:r>
              <a:rPr lang="en-US" altLang="en-US" spc="-150" dirty="0"/>
              <a:t> that causally precede </a:t>
            </a:r>
            <a:r>
              <a:rPr lang="en-US" altLang="en-US" b="1" spc="-150" dirty="0"/>
              <a:t>e</a:t>
            </a:r>
          </a:p>
          <a:p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9111C5-E04E-4942-8174-12BB645D56A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clock (VC)</a:t>
            </a:r>
          </a:p>
        </p:txBody>
      </p:sp>
    </p:spTree>
    <p:extLst>
      <p:ext uri="{BB962C8B-B14F-4D97-AF65-F5344CB8AC3E}">
        <p14:creationId xmlns:p14="http://schemas.microsoft.com/office/powerpoint/2010/main" val="811151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vector clocks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441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Initially, all vectors are [0, 0, …, 0]</a:t>
            </a:r>
          </a:p>
          <a:p>
            <a:pPr eaLnBrk="1" hangingPunct="1"/>
            <a:r>
              <a:rPr lang="en-US" altLang="en-US" dirty="0"/>
              <a:t>Two rules for updating</a:t>
            </a:r>
          </a:p>
          <a:p>
            <a:pPr marL="514350" indent="-514350" eaLnBrk="1" hangingPunct="1">
              <a:buSzPct val="100000"/>
              <a:buFont typeface="+mj-lt"/>
              <a:buAutoNum type="arabicPeriod"/>
            </a:pPr>
            <a:endParaRPr lang="en-US" altLang="en-US" dirty="0"/>
          </a:p>
          <a:p>
            <a:pPr marL="514350" indent="-514350" eaLnBrk="1" hangingPunct="1">
              <a:buSzPct val="100000"/>
              <a:buFont typeface="+mj-lt"/>
              <a:buAutoNum type="arabicPeriod"/>
            </a:pPr>
            <a:r>
              <a:rPr lang="en-US" altLang="en-US" dirty="0"/>
              <a:t>For each </a:t>
            </a:r>
            <a:r>
              <a:rPr lang="en-US" altLang="en-US" b="1" dirty="0"/>
              <a:t>local event </a:t>
            </a:r>
            <a:r>
              <a:rPr lang="en-US" altLang="en-US" dirty="0"/>
              <a:t>on process </a:t>
            </a:r>
            <a:r>
              <a:rPr lang="en-US" altLang="en-US" i="1" dirty="0" err="1"/>
              <a:t>i</a:t>
            </a:r>
            <a:r>
              <a:rPr lang="en-US" altLang="en-US" dirty="0"/>
              <a:t>, increment local entry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i</a:t>
            </a:r>
            <a:endParaRPr lang="en-US" altLang="en-US" dirty="0"/>
          </a:p>
          <a:p>
            <a:pPr marL="514350" indent="-514350" eaLnBrk="1" hangingPunct="1">
              <a:buSzPct val="100000"/>
              <a:buFont typeface="+mj-lt"/>
              <a:buAutoNum type="arabicPeriod"/>
            </a:pPr>
            <a:r>
              <a:rPr lang="en-US" altLang="en-US" dirty="0"/>
              <a:t>If process </a:t>
            </a:r>
            <a:r>
              <a:rPr lang="en-US" altLang="en-US" i="1" dirty="0"/>
              <a:t>j</a:t>
            </a:r>
            <a:r>
              <a:rPr lang="en-US" altLang="en-US" dirty="0"/>
              <a:t> </a:t>
            </a:r>
            <a:r>
              <a:rPr lang="en-US" altLang="en-US" b="1" dirty="0"/>
              <a:t>receives</a:t>
            </a:r>
            <a:r>
              <a:rPr lang="en-US" altLang="en-US" dirty="0"/>
              <a:t> message with vector [</a:t>
            </a:r>
            <a:r>
              <a:rPr lang="en-US" altLang="en-US" i="1" dirty="0"/>
              <a:t>d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]:</a:t>
            </a:r>
          </a:p>
          <a:p>
            <a:pPr lvl="1" eaLnBrk="1" hangingPunct="1"/>
            <a:r>
              <a:rPr lang="en-US" altLang="en-US" dirty="0"/>
              <a:t>Set each local entry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= max{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}</a:t>
            </a:r>
          </a:p>
          <a:p>
            <a:pPr lvl="1" eaLnBrk="1" hangingPunct="1"/>
            <a:r>
              <a:rPr lang="en-US" altLang="en-US" dirty="0"/>
              <a:t>Increment local entry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47800"/>
            <a:ext cx="4649763" cy="5224990"/>
          </a:xfrm>
        </p:spPr>
        <p:txBody>
          <a:bodyPr>
            <a:normAutofit/>
          </a:bodyPr>
          <a:lstStyle/>
          <a:p>
            <a:r>
              <a:rPr lang="en-US" sz="2800" spc="-150" dirty="0"/>
              <a:t>All counters start at [0, 0, 0]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Applying local update rule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Applying message rule</a:t>
            </a:r>
          </a:p>
          <a:p>
            <a:pPr lvl="1"/>
            <a:r>
              <a:rPr lang="en-US" sz="2800" dirty="0"/>
              <a:t>Local vector clock </a:t>
            </a:r>
            <a:r>
              <a:rPr lang="en-US" sz="2800" b="1" dirty="0"/>
              <a:t>piggybacks</a:t>
            </a:r>
            <a:r>
              <a:rPr lang="en-US" sz="2800" dirty="0"/>
              <a:t> on inter-process 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cxnSp>
        <p:nvCxnSpPr>
          <p:cNvPr id="5" name="Straight Connector 4"/>
          <p:cNvCxnSpPr>
            <a:stCxn id="8" idx="2"/>
          </p:cNvCxnSpPr>
          <p:nvPr/>
        </p:nvCxnSpPr>
        <p:spPr>
          <a:xfrm>
            <a:off x="5847082" y="2388178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7" idx="2"/>
          </p:cNvCxnSpPr>
          <p:nvPr/>
        </p:nvCxnSpPr>
        <p:spPr>
          <a:xfrm flipH="1">
            <a:off x="6884894" y="2407405"/>
            <a:ext cx="1967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8" idx="2"/>
          </p:cNvCxnSpPr>
          <p:nvPr/>
        </p:nvCxnSpPr>
        <p:spPr>
          <a:xfrm>
            <a:off x="7923854" y="2405088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rocess 7"/>
          <p:cNvSpPr/>
          <p:nvPr/>
        </p:nvSpPr>
        <p:spPr>
          <a:xfrm>
            <a:off x="5556352" y="1806719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9" name="Oval 8"/>
          <p:cNvSpPr/>
          <p:nvPr/>
        </p:nvSpPr>
        <p:spPr>
          <a:xfrm>
            <a:off x="5778322" y="26469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78322" y="316844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2495" y="24433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4915" y="298031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6816134" y="34766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7733" y="347040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16" name="Straight Arrow Connector 15"/>
          <p:cNvCxnSpPr>
            <a:stCxn id="10" idx="6"/>
            <a:endCxn id="14" idx="2"/>
          </p:cNvCxnSpPr>
          <p:nvPr/>
        </p:nvCxnSpPr>
        <p:spPr>
          <a:xfrm>
            <a:off x="5915842" y="3237200"/>
            <a:ext cx="900292" cy="30817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6594973" y="1823629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8" name="Process 17"/>
          <p:cNvSpPr/>
          <p:nvPr/>
        </p:nvSpPr>
        <p:spPr>
          <a:xfrm>
            <a:off x="7633124" y="1823629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729" y="5861941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sp>
        <p:nvSpPr>
          <p:cNvPr id="20" name="Oval 19"/>
          <p:cNvSpPr/>
          <p:nvPr/>
        </p:nvSpPr>
        <p:spPr>
          <a:xfrm>
            <a:off x="6816134" y="4200100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0803" y="401638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0" name="Oval 29"/>
          <p:cNvSpPr/>
          <p:nvPr/>
        </p:nvSpPr>
        <p:spPr>
          <a:xfrm>
            <a:off x="7853524" y="451547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53524" y="2856175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17194" y="26671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01431" y="459390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f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111883">
            <a:off x="5847257" y="332874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55748" y="2492514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[1,0,0]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53225" y="2842584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14335" y="3320743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[2,1,0]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06139" y="3851597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56857" y="4379985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[2,2,2]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50017" y="2697902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>
                <a:latin typeface="Arial" charset="0"/>
                <a:ea typeface="Arial" charset="0"/>
                <a:cs typeface="Arial" charset="0"/>
              </a:rPr>
              <a:t>[0,0,1]</a:t>
            </a:r>
            <a:endParaRPr lang="en-US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9" name="Straight Arrow Connector 48"/>
          <p:cNvCxnSpPr>
            <a:stCxn id="20" idx="6"/>
            <a:endCxn id="30" idx="2"/>
          </p:cNvCxnSpPr>
          <p:nvPr/>
        </p:nvCxnSpPr>
        <p:spPr>
          <a:xfrm>
            <a:off x="6953654" y="4268860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188144">
            <a:off x="6875974" y="437879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</p:spTree>
    <p:extLst>
      <p:ext uri="{BB962C8B-B14F-4D97-AF65-F5344CB8AC3E}">
        <p14:creationId xmlns:p14="http://schemas.microsoft.com/office/powerpoint/2010/main" val="20120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8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2999" cy="5224990"/>
          </a:xfrm>
        </p:spPr>
        <p:txBody>
          <a:bodyPr>
            <a:noAutofit/>
          </a:bodyPr>
          <a:lstStyle/>
          <a:p>
            <a:r>
              <a:rPr lang="en-US" sz="3200" spc="-150" dirty="0">
                <a:solidFill>
                  <a:srgbClr val="0000FF"/>
                </a:solidFill>
              </a:rPr>
              <a:t>Rule for comparing vector clocks:</a:t>
            </a:r>
          </a:p>
          <a:p>
            <a:pPr lvl="1"/>
            <a:r>
              <a:rPr lang="en-US" sz="3200" spc="-150" dirty="0"/>
              <a:t>V(</a:t>
            </a:r>
            <a:r>
              <a:rPr lang="en-US" sz="3200" b="1" spc="-150" dirty="0"/>
              <a:t>a</a:t>
            </a:r>
            <a:r>
              <a:rPr lang="en-US" sz="3200" spc="-150" dirty="0"/>
              <a:t>) = V(</a:t>
            </a:r>
            <a:r>
              <a:rPr lang="en-US" sz="3200" b="1" spc="-150" dirty="0"/>
              <a:t>b</a:t>
            </a:r>
            <a:r>
              <a:rPr lang="en-US" sz="3200" spc="-150" dirty="0"/>
              <a:t>) when </a:t>
            </a:r>
            <a:r>
              <a:rPr lang="en-US" sz="3200" b="1" spc="-150" dirty="0" err="1"/>
              <a:t>a</a:t>
            </a:r>
            <a:r>
              <a:rPr lang="en-US" sz="3200" i="1" spc="-150" baseline="-25000" dirty="0" err="1"/>
              <a:t>k</a:t>
            </a:r>
            <a:r>
              <a:rPr lang="en-US" sz="3200" spc="-150" dirty="0"/>
              <a:t> = </a:t>
            </a:r>
            <a:r>
              <a:rPr lang="en-US" sz="3200" b="1" spc="-150" dirty="0" err="1"/>
              <a:t>b</a:t>
            </a:r>
            <a:r>
              <a:rPr lang="en-US" sz="3200" i="1" spc="-150" baseline="-25000" dirty="0" err="1"/>
              <a:t>k</a:t>
            </a:r>
            <a:r>
              <a:rPr lang="en-US" sz="3200" spc="-150" dirty="0"/>
              <a:t> for all </a:t>
            </a:r>
            <a:r>
              <a:rPr lang="en-US" sz="3200" i="1" spc="-150" dirty="0"/>
              <a:t>k</a:t>
            </a:r>
          </a:p>
          <a:p>
            <a:pPr lvl="1"/>
            <a:r>
              <a:rPr lang="en-US" sz="3200" spc="-150" dirty="0"/>
              <a:t>V(</a:t>
            </a:r>
            <a:r>
              <a:rPr lang="en-US" sz="3200" b="1" spc="-150" dirty="0"/>
              <a:t>a</a:t>
            </a:r>
            <a:r>
              <a:rPr lang="en-US" sz="3200" spc="-150" dirty="0"/>
              <a:t>) &lt; V(</a:t>
            </a:r>
            <a:r>
              <a:rPr lang="en-US" sz="3200" b="1" spc="-150" dirty="0"/>
              <a:t>b</a:t>
            </a:r>
            <a:r>
              <a:rPr lang="en-US" sz="3200" spc="-150" dirty="0"/>
              <a:t>) when </a:t>
            </a:r>
            <a:r>
              <a:rPr lang="en-US" sz="3200" b="1" spc="-150" dirty="0" err="1"/>
              <a:t>a</a:t>
            </a:r>
            <a:r>
              <a:rPr lang="en-US" sz="3200" i="1" spc="-150" baseline="-25000" dirty="0" err="1"/>
              <a:t>k</a:t>
            </a:r>
            <a:r>
              <a:rPr lang="en-US" sz="3200" spc="-150" dirty="0"/>
              <a:t> ≤ </a:t>
            </a:r>
            <a:r>
              <a:rPr lang="en-US" sz="3200" b="1" spc="-150" dirty="0" err="1"/>
              <a:t>b</a:t>
            </a:r>
            <a:r>
              <a:rPr lang="en-US" sz="3200" i="1" spc="-150" baseline="-25000" dirty="0" err="1"/>
              <a:t>k</a:t>
            </a:r>
            <a:r>
              <a:rPr lang="en-US" sz="3200" spc="-150" dirty="0"/>
              <a:t> for all </a:t>
            </a:r>
            <a:r>
              <a:rPr lang="en-US" sz="3200" i="1" spc="-150" dirty="0"/>
              <a:t>k</a:t>
            </a:r>
            <a:r>
              <a:rPr lang="en-US" sz="3200" spc="-150" dirty="0"/>
              <a:t> and V(</a:t>
            </a:r>
            <a:r>
              <a:rPr lang="en-US" sz="3200" b="1" spc="-150" dirty="0"/>
              <a:t>a</a:t>
            </a:r>
            <a:r>
              <a:rPr lang="en-US" sz="3200" spc="-150" dirty="0"/>
              <a:t>) ≠ V(</a:t>
            </a:r>
            <a:r>
              <a:rPr lang="en-US" sz="3200" b="1" spc="-150" dirty="0"/>
              <a:t>b</a:t>
            </a:r>
            <a:r>
              <a:rPr lang="en-US" sz="3200" spc="-150" dirty="0"/>
              <a:t>)</a:t>
            </a:r>
          </a:p>
          <a:p>
            <a:pPr lvl="1"/>
            <a:endParaRPr lang="en-US" b="1" i="1" spc="-150" dirty="0"/>
          </a:p>
          <a:p>
            <a:r>
              <a:rPr lang="en-US" sz="3200" spc="-150" dirty="0">
                <a:solidFill>
                  <a:srgbClr val="FF0000"/>
                </a:solidFill>
              </a:rPr>
              <a:t>How to tell if two events are concurrent?</a:t>
            </a:r>
          </a:p>
          <a:p>
            <a:pPr lvl="1"/>
            <a:r>
              <a:rPr lang="en-US" sz="2800" b="1" i="1" spc="-150" dirty="0"/>
              <a:t>a</a:t>
            </a:r>
            <a:r>
              <a:rPr lang="en-US" sz="2800" i="1" spc="-150" dirty="0"/>
              <a:t> || </a:t>
            </a:r>
            <a:r>
              <a:rPr lang="en-US" sz="2800" b="1" i="1" spc="-150" dirty="0"/>
              <a:t>b</a:t>
            </a:r>
            <a:r>
              <a:rPr lang="en-US" sz="2800" i="1" spc="-150" dirty="0"/>
              <a:t> </a:t>
            </a:r>
            <a:r>
              <a:rPr lang="en-US" sz="2800" spc="-150" dirty="0"/>
              <a:t>if </a:t>
            </a:r>
            <a:r>
              <a:rPr lang="en-US" sz="2800" b="1" spc="-150" dirty="0" err="1"/>
              <a:t>a</a:t>
            </a:r>
            <a:r>
              <a:rPr lang="en-US" sz="2800" i="1" spc="-150" baseline="-25000" dirty="0" err="1"/>
              <a:t>i</a:t>
            </a:r>
            <a:r>
              <a:rPr lang="en-US" sz="2800" spc="-150" dirty="0"/>
              <a:t> &lt; </a:t>
            </a:r>
            <a:r>
              <a:rPr lang="en-US" sz="2800" b="1" spc="-150" dirty="0"/>
              <a:t>b</a:t>
            </a:r>
            <a:r>
              <a:rPr lang="en-US" sz="2800" i="1" spc="-150" baseline="-25000" dirty="0"/>
              <a:t>i</a:t>
            </a:r>
            <a:r>
              <a:rPr lang="en-US" sz="2800" spc="-150" dirty="0"/>
              <a:t> and </a:t>
            </a:r>
            <a:r>
              <a:rPr lang="en-US" sz="2800" b="1" spc="-150" dirty="0" err="1"/>
              <a:t>a</a:t>
            </a:r>
            <a:r>
              <a:rPr lang="en-US" sz="2800" i="1" spc="-150" baseline="-25000" dirty="0" err="1"/>
              <a:t>j</a:t>
            </a:r>
            <a:r>
              <a:rPr lang="en-US" sz="2800" spc="-150" dirty="0"/>
              <a:t> &gt; </a:t>
            </a:r>
            <a:r>
              <a:rPr lang="en-US" sz="2800" b="1" spc="-150" dirty="0" err="1"/>
              <a:t>b</a:t>
            </a:r>
            <a:r>
              <a:rPr lang="en-US" sz="2800" i="1" spc="-150" baseline="-25000" dirty="0" err="1"/>
              <a:t>j</a:t>
            </a:r>
            <a:r>
              <a:rPr lang="en-US" sz="2800" spc="-150" dirty="0"/>
              <a:t>, some </a:t>
            </a:r>
            <a:r>
              <a:rPr lang="en-US" sz="2800" i="1" spc="-150" dirty="0" err="1"/>
              <a:t>i</a:t>
            </a:r>
            <a:r>
              <a:rPr lang="en-US" sz="2800" spc="-150" dirty="0"/>
              <a:t>, </a:t>
            </a:r>
            <a:r>
              <a:rPr lang="en-US" sz="2800" i="1" spc="-150" dirty="0"/>
              <a:t>j</a:t>
            </a:r>
          </a:p>
          <a:p>
            <a:pPr lvl="1"/>
            <a:endParaRPr lang="en-US" dirty="0"/>
          </a:p>
          <a:p>
            <a:pPr>
              <a:buClr>
                <a:schemeClr val="tx1"/>
              </a:buClr>
            </a:pPr>
            <a:r>
              <a:rPr lang="en-US" sz="3200" dirty="0"/>
              <a:t>V(a) &lt; V(z) </a:t>
            </a:r>
            <a:r>
              <a:rPr lang="en-US" sz="3200" b="1" dirty="0"/>
              <a:t>if and only if</a:t>
            </a:r>
            <a:r>
              <a:rPr lang="en-US" sz="3200" dirty="0"/>
              <a:t> there is a chain of events linked by </a:t>
            </a:r>
            <a:r>
              <a:rPr lang="en-US" sz="3200" dirty="0">
                <a:sym typeface="Wingdings"/>
              </a:rPr>
              <a:t> between a and z</a:t>
            </a:r>
            <a:endParaRPr lang="en-US" sz="3200" dirty="0"/>
          </a:p>
          <a:p>
            <a:endParaRPr lang="en-US" sz="3200" b="1" i="1" spc="-150" dirty="0"/>
          </a:p>
          <a:p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clocks can establish causality</a:t>
            </a:r>
          </a:p>
        </p:txBody>
      </p:sp>
    </p:spTree>
    <p:extLst>
      <p:ext uri="{BB962C8B-B14F-4D97-AF65-F5344CB8AC3E}">
        <p14:creationId xmlns:p14="http://schemas.microsoft.com/office/powerpoint/2010/main" val="17813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55" y="3109217"/>
            <a:ext cx="4610100" cy="2859115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52400" y="1619773"/>
            <a:ext cx="8763000" cy="1352027"/>
          </a:xfrm>
        </p:spPr>
        <p:txBody>
          <a:bodyPr>
            <a:normAutofit/>
          </a:bodyPr>
          <a:lstStyle/>
          <a:p>
            <a:r>
              <a:rPr lang="en-US" dirty="0"/>
              <a:t>One copy of account in SF, another copy in NY</a:t>
            </a:r>
          </a:p>
          <a:p>
            <a:r>
              <a:rPr lang="en-US" dirty="0"/>
              <a:t>Clients send </a:t>
            </a:r>
            <a:r>
              <a:rPr lang="en-US" b="1" dirty="0"/>
              <a:t>updates</a:t>
            </a:r>
            <a:r>
              <a:rPr lang="en-US" dirty="0"/>
              <a:t> </a:t>
            </a:r>
            <a:r>
              <a:rPr lang="en-US" b="1" dirty="0"/>
              <a:t>to both </a:t>
            </a:r>
            <a:r>
              <a:rPr lang="en-US" dirty="0"/>
              <a:t>copies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/>
              <a:t>Replicating Bank Database</a:t>
            </a:r>
          </a:p>
        </p:txBody>
      </p:sp>
      <p:sp>
        <p:nvSpPr>
          <p:cNvPr id="13" name="Can 12"/>
          <p:cNvSpPr/>
          <p:nvPr/>
        </p:nvSpPr>
        <p:spPr>
          <a:xfrm>
            <a:off x="2232117" y="4163317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n 13"/>
          <p:cNvSpPr/>
          <p:nvPr/>
        </p:nvSpPr>
        <p:spPr>
          <a:xfrm>
            <a:off x="6338635" y="4014302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Curved Connector 21"/>
          <p:cNvCxnSpPr>
            <a:stCxn id="20" idx="3"/>
            <a:endCxn id="13" idx="0"/>
          </p:cNvCxnSpPr>
          <p:nvPr/>
        </p:nvCxnSpPr>
        <p:spPr>
          <a:xfrm>
            <a:off x="2347455" y="3673433"/>
            <a:ext cx="123306" cy="609206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0" idx="3"/>
            <a:endCxn id="14" idx="2"/>
          </p:cNvCxnSpPr>
          <p:nvPr/>
        </p:nvCxnSpPr>
        <p:spPr>
          <a:xfrm>
            <a:off x="2347455" y="3673433"/>
            <a:ext cx="3991180" cy="603105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4" idx="0"/>
            <a:endCxn id="14" idx="3"/>
          </p:cNvCxnSpPr>
          <p:nvPr/>
        </p:nvCxnSpPr>
        <p:spPr>
          <a:xfrm rot="16200000" flipV="1">
            <a:off x="6393303" y="4723736"/>
            <a:ext cx="657536" cy="287611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4" idx="0"/>
            <a:endCxn id="13" idx="4"/>
          </p:cNvCxnSpPr>
          <p:nvPr/>
        </p:nvCxnSpPr>
        <p:spPr>
          <a:xfrm rot="16200000" flipV="1">
            <a:off x="4401724" y="2732157"/>
            <a:ext cx="771835" cy="4156471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93586" y="3179067"/>
            <a:ext cx="6298876" cy="2725129"/>
            <a:chOff x="1093586" y="3179067"/>
            <a:chExt cx="6298876" cy="2725129"/>
          </a:xfrm>
        </p:grpSpPr>
        <p:sp>
          <p:nvSpPr>
            <p:cNvPr id="18" name="Smiley Face 17"/>
            <p:cNvSpPr/>
            <p:nvPr/>
          </p:nvSpPr>
          <p:spPr>
            <a:xfrm>
              <a:off x="2315705" y="3179067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3586" y="3319490"/>
              <a:ext cx="12538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“Deposit</a:t>
              </a:r>
            </a:p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$100”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9289" y="5196310"/>
              <a:ext cx="1053173" cy="70788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“Pay 1%</a:t>
              </a:r>
            </a:p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interest”</a:t>
              </a:r>
            </a:p>
          </p:txBody>
        </p:sp>
        <p:sp>
          <p:nvSpPr>
            <p:cNvPr id="19" name="Smiley Face 18"/>
            <p:cNvSpPr/>
            <p:nvPr/>
          </p:nvSpPr>
          <p:spPr>
            <a:xfrm>
              <a:off x="5838706" y="5194163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79261" y="4261481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27199" y="3974985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83158" y="4661591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93367" y="5063861"/>
            <a:ext cx="940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$1,111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27198" y="437996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$1,010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34251" y="4780072"/>
            <a:ext cx="95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$1,110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9108" y="3231608"/>
            <a:ext cx="4375480" cy="660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Inconsistent </a:t>
            </a:r>
            <a:r>
              <a:rPr lang="en-US" sz="3200">
                <a:solidFill>
                  <a:srgbClr val="FF0000"/>
                </a:solidFill>
              </a:rPr>
              <a:t>replicas!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5" grpId="0"/>
      <p:bldP spid="45" grpId="1"/>
      <p:bldP spid="46" grpId="0"/>
      <p:bldP spid="47" grpId="0"/>
      <p:bldP spid="47" grpId="1"/>
      <p:bldP spid="4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Replicas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05400" cy="4419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to ensure replicas are in sync?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Apply updates in same order at all replicas</a:t>
            </a:r>
          </a:p>
          <a:p>
            <a:endParaRPr lang="en-US" dirty="0"/>
          </a:p>
          <a:p>
            <a:r>
              <a:rPr lang="en-US" dirty="0"/>
              <a:t>Model every replica as a state machine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73200"/>
            <a:ext cx="3810000" cy="313214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724400"/>
            <a:ext cx="7696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charset="0"/>
              <a:buChar char="l"/>
              <a:defRPr sz="28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ZapfDingbats" charset="0"/>
              <a:buChar char="u"/>
              <a:defRPr sz="2400">
                <a:solidFill>
                  <a:schemeClr val="accent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charset="0"/>
              <a:buChar char="n"/>
              <a:defRPr sz="1600">
                <a:solidFill>
                  <a:schemeClr val="accent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charset="0"/>
              <a:buChar char="l"/>
              <a:defRPr sz="1600">
                <a:solidFill>
                  <a:schemeClr val="accent2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-80" charset="2"/>
              <a:buChar char="l"/>
              <a:defRPr sz="16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-80" charset="2"/>
              <a:buChar char="l"/>
              <a:defRPr sz="16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-80" charset="2"/>
              <a:buChar char="l"/>
              <a:defRPr sz="16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-80" charset="2"/>
              <a:buChar char="l"/>
              <a:defRPr sz="1600">
                <a:solidFill>
                  <a:schemeClr val="accent2"/>
                </a:solidFill>
                <a:latin typeface="+mn-lt"/>
              </a:defRPr>
            </a:lvl9pPr>
          </a:lstStyle>
          <a:p>
            <a:pPr lvl="1"/>
            <a:r>
              <a:rPr lang="en-US" b="0" kern="0" dirty="0"/>
              <a:t>Given identical initial states, applying updates in same sequence results in same final state</a:t>
            </a:r>
          </a:p>
          <a:p>
            <a:pPr marL="0" indent="0">
              <a:buNone/>
            </a:pPr>
            <a:r>
              <a:rPr lang="en-US" b="0" kern="0" dirty="0">
                <a:sym typeface="Wingdings"/>
              </a:rPr>
              <a:t></a:t>
            </a:r>
            <a:r>
              <a:rPr lang="en-US" b="0" kern="0" dirty="0"/>
              <a:t> </a:t>
            </a:r>
            <a:r>
              <a:rPr lang="en-US" b="0" kern="0" dirty="0">
                <a:solidFill>
                  <a:srgbClr val="0000FF"/>
                </a:solidFill>
              </a:rPr>
              <a:t>Replicated state machine (RSM)</a:t>
            </a:r>
          </a:p>
        </p:txBody>
      </p:sp>
    </p:spTree>
    <p:extLst>
      <p:ext uri="{BB962C8B-B14F-4D97-AF65-F5344CB8AC3E}">
        <p14:creationId xmlns:p14="http://schemas.microsoft.com/office/powerpoint/2010/main" val="5248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State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Replicate over time</a:t>
            </a:r>
          </a:p>
          <a:p>
            <a:pPr lvl="1"/>
            <a:r>
              <a:rPr lang="en-US" dirty="0"/>
              <a:t>Start a new replica after one goes down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Crash failures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Replicate over space</a:t>
            </a:r>
          </a:p>
          <a:p>
            <a:pPr lvl="1"/>
            <a:r>
              <a:rPr lang="en-US" dirty="0"/>
              <a:t>Run multiple replicas simultaneously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Fail-stop failures (unable to handle exceptions)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2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RSM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Order updates based on time of receipt</a:t>
            </a:r>
          </a:p>
          <a:p>
            <a:endParaRPr lang="en-US" dirty="0"/>
          </a:p>
          <a:p>
            <a:r>
              <a:rPr lang="en-US" dirty="0"/>
              <a:t>Challenge: </a:t>
            </a:r>
            <a:r>
              <a:rPr lang="en-US" dirty="0">
                <a:solidFill>
                  <a:srgbClr val="FF0000"/>
                </a:solidFill>
              </a:rPr>
              <a:t>Clocks not in sync </a:t>
            </a:r>
            <a:r>
              <a:rPr lang="en-US">
                <a:solidFill>
                  <a:srgbClr val="FF0000"/>
                </a:solidFill>
              </a:rPr>
              <a:t>across replicas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9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Syncing: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Leverage GPS broadcasts?</a:t>
            </a:r>
          </a:p>
          <a:p>
            <a:pPr lvl="1"/>
            <a:r>
              <a:rPr lang="en-US" dirty="0"/>
              <a:t>Time from GPS accurate to about 1 microsecond</a:t>
            </a:r>
          </a:p>
          <a:p>
            <a:pPr lvl="1"/>
            <a:r>
              <a:rPr lang="en-US" dirty="0"/>
              <a:t>Power hungry and does not work indoors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Correct for skew based on reference clock?</a:t>
            </a:r>
          </a:p>
          <a:p>
            <a:pPr lvl="1"/>
            <a:r>
              <a:rPr lang="en-US" dirty="0"/>
              <a:t>Clock drift</a:t>
            </a:r>
          </a:p>
          <a:p>
            <a:pPr lvl="1"/>
            <a:r>
              <a:rPr lang="en-US" dirty="0"/>
              <a:t>Unbounded network delay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43400" y="3899489"/>
            <a:ext cx="4711134" cy="2120311"/>
            <a:chOff x="1695538" y="3334634"/>
            <a:chExt cx="4711134" cy="2120311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695538" y="3488254"/>
              <a:ext cx="711733" cy="30777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/>
                  <a:ea typeface="Gill Sans" pitchFamily="-84" charset="0"/>
                  <a:cs typeface="Arial"/>
                </a:rPr>
                <a:t>Client</a:t>
              </a:r>
              <a:endParaRPr lang="en-US" dirty="0">
                <a:latin typeface="Arial"/>
                <a:ea typeface="Gill Sans" pitchFamily="-84" charset="0"/>
                <a:cs typeface="Arial"/>
              </a:endParaRPr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5515315" y="3488254"/>
              <a:ext cx="891357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Arial"/>
                  <a:ea typeface="Gill Sans" pitchFamily="-84" charset="0"/>
                  <a:cs typeface="Arial"/>
                </a:rPr>
                <a:t>Server</a:t>
              </a:r>
              <a:endParaRPr lang="en-US" sz="1800" dirty="0">
                <a:latin typeface="Arial"/>
                <a:ea typeface="Gill Sans" pitchFamily="-84" charset="0"/>
                <a:cs typeface="Arial"/>
              </a:endParaRPr>
            </a:p>
          </p:txBody>
        </p:sp>
        <p:pic>
          <p:nvPicPr>
            <p:cNvPr id="10" name="Picture 9" descr="Mac-Book-Black-On-48x4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300" y="3334634"/>
              <a:ext cx="609600" cy="609600"/>
            </a:xfrm>
            <a:prstGeom prst="rect">
              <a:avLst/>
            </a:prstGeom>
          </p:spPr>
        </p:pic>
        <p:pic>
          <p:nvPicPr>
            <p:cNvPr id="11" name="Picture 10" descr="server-48x4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715" y="3334634"/>
              <a:ext cx="609600" cy="609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373032">
              <a:off x="3253413" y="3819317"/>
              <a:ext cx="1663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/>
                  <a:cs typeface="Arial"/>
                </a:rPr>
                <a:t>Time of day?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960100" y="3944234"/>
              <a:ext cx="778" cy="1510711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210515" y="3944234"/>
              <a:ext cx="0" cy="1481512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315793" y="5025636"/>
              <a:ext cx="976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Time ↓</a:t>
              </a:r>
            </a:p>
          </p:txBody>
        </p:sp>
        <p:cxnSp>
          <p:nvCxnSpPr>
            <p:cNvPr id="16" name="Curved Connector 8"/>
            <p:cNvCxnSpPr/>
            <p:nvPr/>
          </p:nvCxnSpPr>
          <p:spPr>
            <a:xfrm flipH="1" flipV="1">
              <a:off x="2960101" y="4126322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8"/>
            <p:cNvCxnSpPr/>
            <p:nvPr/>
          </p:nvCxnSpPr>
          <p:spPr>
            <a:xfrm flipV="1">
              <a:off x="2960099" y="4636510"/>
              <a:ext cx="2250416" cy="35157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1147479">
              <a:off x="3457080" y="4397260"/>
              <a:ext cx="1138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/>
                  <a:cs typeface="Arial"/>
                </a:rPr>
                <a:t>2:50 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7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1447800"/>
            <a:ext cx="5447337" cy="50292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sends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request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packet, timestamped with its local clock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timestamps its receipt of the request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with its local clock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sends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response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packet with its local clock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Client locally timestamps its receipt of the server’s response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Cristian’s algorithm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863439" y="1447800"/>
            <a:ext cx="711733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Gill Sans" pitchFamily="-84" charset="0"/>
                <a:cs typeface="Arial"/>
              </a:rPr>
              <a:t>Client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8024043" y="1460278"/>
            <a:ext cx="89135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/>
                <a:ea typeface="Gill Sans" pitchFamily="-84" charset="0"/>
                <a:cs typeface="Arial"/>
              </a:rPr>
              <a:t>Server</a:t>
            </a:r>
            <a:endParaRPr lang="en-US" sz="1800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8" name="Picture 7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07" y="1783777"/>
            <a:ext cx="609600" cy="609600"/>
          </a:xfrm>
          <a:prstGeom prst="rect">
            <a:avLst/>
          </a:prstGeom>
        </p:spPr>
      </p:pic>
      <p:pic>
        <p:nvPicPr>
          <p:cNvPr id="9" name="Picture 8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22" y="1783777"/>
            <a:ext cx="609600" cy="609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219305" y="23933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469721" y="2393377"/>
            <a:ext cx="2" cy="323579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81350" y="5783611"/>
            <a:ext cx="97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4" name="Curved Connector 8"/>
          <p:cNvCxnSpPr/>
          <p:nvPr/>
        </p:nvCxnSpPr>
        <p:spPr>
          <a:xfrm flipH="1" flipV="1">
            <a:off x="6219308" y="2876960"/>
            <a:ext cx="2250230" cy="537751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/>
          <p:cNvCxnSpPr/>
          <p:nvPr/>
        </p:nvCxnSpPr>
        <p:spPr>
          <a:xfrm flipV="1">
            <a:off x="6219124" y="4226419"/>
            <a:ext cx="2250414" cy="53585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82786" y="265796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69538" y="3205085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82786" y="453609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 rot="805666">
            <a:off x="7563794" y="2820253"/>
            <a:ext cx="471462" cy="3521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0" i="1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baseline="-250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 rot="858043">
            <a:off x="6508489" y="261456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Arial" charset="0"/>
                <a:ea typeface="Arial" charset="0"/>
                <a:cs typeface="Arial" charset="0"/>
              </a:rPr>
              <a:t>request: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319914" y="4022476"/>
            <a:ext cx="2585962" cy="1045932"/>
            <a:chOff x="6277222" y="4197758"/>
            <a:chExt cx="2585962" cy="1045932"/>
          </a:xfrm>
        </p:grpSpPr>
        <p:sp>
          <p:nvSpPr>
            <p:cNvPr id="24" name="TextBox 23"/>
            <p:cNvSpPr txBox="1"/>
            <p:nvPr/>
          </p:nvSpPr>
          <p:spPr>
            <a:xfrm>
              <a:off x="8426846" y="4197758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b="0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20798430">
              <a:off x="7533954" y="4653908"/>
              <a:ext cx="736891" cy="35215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0" i="1">
                  <a:solidFill>
                    <a:schemeClr val="tx1"/>
                  </a:solidFill>
                  <a:latin typeface="+mn-lt"/>
                </a:rPr>
                <a:t>T</a:t>
              </a:r>
              <a:r>
                <a:rPr lang="en-US" sz="1800" b="0" baseline="-25000">
                  <a:solidFill>
                    <a:schemeClr val="tx1"/>
                  </a:solidFill>
                </a:rPr>
                <a:t>2</a:t>
              </a:r>
              <a:r>
                <a:rPr lang="en-US" sz="1800" b="0">
                  <a:solidFill>
                    <a:schemeClr val="tx1"/>
                  </a:solidFill>
                </a:rPr>
                <a:t>,</a:t>
              </a:r>
              <a:r>
                <a:rPr lang="en-US" sz="1800" b="0" i="1">
                  <a:solidFill>
                    <a:schemeClr val="tx1"/>
                  </a:solidFill>
                </a:rPr>
                <a:t>T</a:t>
              </a:r>
              <a:r>
                <a:rPr lang="en-US" sz="1800" b="0" baseline="-25000">
                  <a:solidFill>
                    <a:schemeClr val="tx1"/>
                  </a:solidFill>
                </a:rPr>
                <a:t>3</a:t>
              </a:r>
              <a:endParaRPr lang="en-US" sz="1800" b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0836752">
              <a:off x="6277222" y="487435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Arial" charset="0"/>
                  <a:ea typeface="Arial" charset="0"/>
                  <a:cs typeface="Arial" charset="0"/>
                </a:rPr>
                <a:t>response: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9402" y="5409787"/>
            <a:ext cx="617948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ea typeface="Arial" charset="0"/>
                <a:cs typeface="Arial" charset="0"/>
              </a:rPr>
              <a:t>How can client use these timestamps to synchronize its local clock to server’s clock?</a:t>
            </a:r>
          </a:p>
        </p:txBody>
      </p:sp>
    </p:spTree>
    <p:extLst>
      <p:ext uri="{BB962C8B-B14F-4D97-AF65-F5344CB8AC3E}">
        <p14:creationId xmlns:p14="http://schemas.microsoft.com/office/powerpoint/2010/main" val="13094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2700.potx</Template>
  <TotalTime>8053</TotalTime>
  <Words>1983</Words>
  <Application>Microsoft Macintosh PowerPoint</Application>
  <PresentationFormat>On-screen Show (4:3)</PresentationFormat>
  <Paragraphs>585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Monotype Sorts</vt:lpstr>
      <vt:lpstr>Times New Roman</vt:lpstr>
      <vt:lpstr>Tw Cen MT</vt:lpstr>
      <vt:lpstr>Wingdings</vt:lpstr>
      <vt:lpstr>Wingdings 2</vt:lpstr>
      <vt:lpstr>ZapfDingbats</vt:lpstr>
      <vt:lpstr>Median</vt:lpstr>
      <vt:lpstr>Lecture 4</vt:lpstr>
      <vt:lpstr>Handling Failures in MapReduce</vt:lpstr>
      <vt:lpstr>Replicating MapReduce Master</vt:lpstr>
      <vt:lpstr>Replicating Bank Database</vt:lpstr>
      <vt:lpstr>Synchronizing Replicas</vt:lpstr>
      <vt:lpstr>Replicated State Machine</vt:lpstr>
      <vt:lpstr>Implementing RSM</vt:lpstr>
      <vt:lpstr>Clock Syncing: Challenges</vt:lpstr>
      <vt:lpstr>Cristian’s algorithm</vt:lpstr>
      <vt:lpstr>Cristian’s algorithm</vt:lpstr>
      <vt:lpstr>Further refinements</vt:lpstr>
      <vt:lpstr>PowerPoint Presentation</vt:lpstr>
      <vt:lpstr>Idea: Logical clocks</vt:lpstr>
      <vt:lpstr>Defining “happens-before”</vt:lpstr>
      <vt:lpstr>Back to RSMs …</vt:lpstr>
      <vt:lpstr>Lamport clock: Objective</vt:lpstr>
      <vt:lpstr>The Lamport Clock algorithm</vt:lpstr>
      <vt:lpstr>The Lamport Clock algorithm</vt:lpstr>
      <vt:lpstr>The Lamport Clock algorithm</vt:lpstr>
      <vt:lpstr>The Lamport Clock algorithm</vt:lpstr>
      <vt:lpstr>The Lamport Clock algorithm</vt:lpstr>
      <vt:lpstr>The Lamport Clock algorithm</vt:lpstr>
      <vt:lpstr>The Lamport Clock algorithm</vt:lpstr>
      <vt:lpstr>Lamport clock</vt:lpstr>
      <vt:lpstr>Ordering all events</vt:lpstr>
      <vt:lpstr>Concurrent events</vt:lpstr>
      <vt:lpstr>Ordering all events</vt:lpstr>
      <vt:lpstr>Ordering all events</vt:lpstr>
      <vt:lpstr>Making concurrent updates consistent</vt:lpstr>
      <vt:lpstr>RSMs with Lamport Clocks</vt:lpstr>
      <vt:lpstr>Consistent Ordering of Updates</vt:lpstr>
      <vt:lpstr>RSMs with Lamport Clocks</vt:lpstr>
      <vt:lpstr>Reducing Waiting</vt:lpstr>
      <vt:lpstr>Causal ordering</vt:lpstr>
      <vt:lpstr>Vector clock (VC)</vt:lpstr>
      <vt:lpstr>Updating vector clocks</vt:lpstr>
      <vt:lpstr>Vector clock: Example</vt:lpstr>
      <vt:lpstr>Vector clocks can establish causality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Prashant Krishnamurty</dc:creator>
  <cp:lastModifiedBy>Microsoft Office User</cp:lastModifiedBy>
  <cp:revision>84</cp:revision>
  <dcterms:created xsi:type="dcterms:W3CDTF">2011-02-15T01:19:14Z</dcterms:created>
  <dcterms:modified xsi:type="dcterms:W3CDTF">2020-10-12T22:40:32Z</dcterms:modified>
</cp:coreProperties>
</file>