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256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299" r:id="rId44"/>
    <p:sldId id="300" r:id="rId45"/>
    <p:sldId id="302" r:id="rId46"/>
    <p:sldId id="303" r:id="rId47"/>
    <p:sldId id="305" r:id="rId48"/>
    <p:sldId id="306" r:id="rId49"/>
    <p:sldId id="307" r:id="rId50"/>
    <p:sldId id="304" r:id="rId51"/>
    <p:sldId id="308" r:id="rId52"/>
    <p:sldId id="309" r:id="rId53"/>
    <p:sldId id="310" r:id="rId54"/>
    <p:sldId id="311" r:id="rId55"/>
    <p:sldId id="313" r:id="rId56"/>
    <p:sldId id="31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5"/>
  </p:normalViewPr>
  <p:slideViewPr>
    <p:cSldViewPr snapToGrid="0" snapToObjects="1">
      <p:cViewPr varScale="1">
        <p:scale>
          <a:sx n="95" d="100"/>
          <a:sy n="95" d="100"/>
        </p:scale>
        <p:origin x="12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7AEDA-A0C8-6243-9AD2-B2B44E628523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068C3-DE0F-4C49-AC09-928745015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2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DCE:</a:t>
            </a:r>
            <a:r>
              <a:rPr lang="en-US" baseline="0" dirty="0"/>
              <a:t>  Distributed </a:t>
            </a:r>
            <a:r>
              <a:rPr lang="en-US" baseline="0"/>
              <a:t>Computing Environment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 may be publishing many things.</a:t>
            </a:r>
            <a:r>
              <a:rPr lang="en-US" baseline="0" dirty="0"/>
              <a:t>  Here the </a:t>
            </a:r>
            <a:r>
              <a:rPr lang="en-US" baseline="0" dirty="0" err="1"/>
              <a:t>setsockopt</a:t>
            </a:r>
            <a:r>
              <a:rPr lang="en-US" baseline="0" dirty="0"/>
              <a:t> will ensure that the client is subscribing to TIME messages.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068C3-DE0F-4C49-AC09-9287450156E5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9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rgbClr val="C9CDB3"/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5B729312-1E37-A640-B3F8-E025D313CE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6ED59E59-BD8A-5342-8217-B02204C6B7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D5B4394C-1DEF-F448-AC01-490E14B0EA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82D77CC1-6495-7147-8A94-5BA717E55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4117307F-A9A7-2247-8C9C-010269DAC2D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14A2D2E2-31F8-CF45-9C64-F6981D30D92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TELCOM 2720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3152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81000" y="6477000"/>
            <a:ext cx="2057400" cy="1524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(c) Prashant Krishnamurthy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391400" y="6400800"/>
            <a:ext cx="1371600" cy="304800"/>
          </a:xfrm>
        </p:spPr>
        <p:txBody>
          <a:bodyPr/>
          <a:lstStyle>
            <a:lvl1pPr>
              <a:defRPr smtClean="0"/>
            </a:lvl1pPr>
          </a:lstStyle>
          <a:p>
            <a:fld id="{40185FF9-3F7D-ED48-82A4-51D3D65C6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 rtlCol="0"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6A519B-7DB3-3D47-8D8A-CC7BAD0E00B6}" type="datetimeFigureOut">
              <a:rPr lang="en-US" smtClean="0"/>
              <a:pPr/>
              <a:t>10/12/20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775F5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3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775F55"/>
                </a:solidFill>
              </a:defRPr>
            </a:lvl1pPr>
          </a:lstStyle>
          <a:p>
            <a:fld id="{D139F429-8910-EE4A-AE0E-DB70C9E71E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Communications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marshaling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Packing parameters into messages is called parameter marshaling.</a:t>
            </a:r>
          </a:p>
          <a:p>
            <a:r>
              <a:rPr lang="en-US" dirty="0"/>
              <a:t>Needed because the parameters (e.g., data and </a:t>
            </a:r>
            <a:r>
              <a:rPr lang="en-US" dirty="0" err="1"/>
              <a:t>dBList</a:t>
            </a:r>
            <a:r>
              <a:rPr lang="en-US" dirty="0"/>
              <a:t>) sent over the network are correctly interpreted.</a:t>
            </a:r>
          </a:p>
          <a:p>
            <a:r>
              <a:rPr lang="en-US" dirty="0"/>
              <a:t> Little Endian </a:t>
            </a:r>
            <a:r>
              <a:rPr lang="en-US" dirty="0" err="1"/>
              <a:t>vs</a:t>
            </a:r>
            <a:r>
              <a:rPr lang="en-US" dirty="0"/>
              <a:t> Big Endian byte ordering</a:t>
            </a:r>
          </a:p>
          <a:p>
            <a:pPr lvl="1"/>
            <a:r>
              <a:rPr lang="en-US" dirty="0"/>
              <a:t> Standardized to Big Endian</a:t>
            </a:r>
          </a:p>
          <a:p>
            <a:r>
              <a:rPr lang="en-US" dirty="0"/>
              <a:t> Transform the data to a machine and network independent format (essential)</a:t>
            </a:r>
          </a:p>
          <a:p>
            <a:pPr lvl="1"/>
            <a:r>
              <a:rPr lang="en-US" dirty="0"/>
              <a:t> Can be done with programming support.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4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are pointers or references passed?</a:t>
            </a:r>
          </a:p>
          <a:p>
            <a:pPr lvl="1"/>
            <a:r>
              <a:rPr lang="en-US" dirty="0"/>
              <a:t> Cannot just forbid pointer and reference parameter passing.</a:t>
            </a:r>
          </a:p>
          <a:p>
            <a:r>
              <a:rPr lang="en-US" dirty="0"/>
              <a:t> Solution : Copy the entire data structure </a:t>
            </a:r>
          </a:p>
          <a:p>
            <a:pPr lvl="1"/>
            <a:r>
              <a:rPr lang="en-US" dirty="0"/>
              <a:t>Effectively replaces copy-by-reference to copy-by-value/restore  (return restores the reference)</a:t>
            </a:r>
          </a:p>
          <a:p>
            <a:pPr lvl="1"/>
            <a:r>
              <a:rPr lang="en-US" dirty="0"/>
              <a:t> Not semantically exact but good enough</a:t>
            </a:r>
          </a:p>
          <a:p>
            <a:r>
              <a:rPr lang="en-US" dirty="0"/>
              <a:t> When client knows that the referred data is read only </a:t>
            </a:r>
            <a:r>
              <a:rPr lang="mr-IN" dirty="0"/>
              <a:t>–</a:t>
            </a:r>
            <a:r>
              <a:rPr lang="en-US" dirty="0"/>
              <a:t> no need for restore.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292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complex parameter passing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66" y="2329745"/>
            <a:ext cx="7504784" cy="3455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5715000"/>
            <a:ext cx="792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Machine A is executing a RPC on Machine C;  There is a local object and a remote object.</a:t>
            </a:r>
          </a:p>
        </p:txBody>
      </p:sp>
    </p:spTree>
    <p:extLst>
      <p:ext uri="{BB962C8B-B14F-4D97-AF65-F5344CB8AC3E}">
        <p14:creationId xmlns:p14="http://schemas.microsoft.com/office/powerpoint/2010/main" val="2372106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Interface Definition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Often specified by means of an Interface Definition Language (IDL). </a:t>
            </a:r>
          </a:p>
          <a:p>
            <a:pPr lvl="1"/>
            <a:r>
              <a:rPr lang="en-US" dirty="0"/>
              <a:t> Example the DCE RPC </a:t>
            </a:r>
            <a:r>
              <a:rPr lang="mr-IN" dirty="0"/>
              <a:t>–</a:t>
            </a:r>
            <a:r>
              <a:rPr lang="en-US" dirty="0"/>
              <a:t> from the Open Software Foundation</a:t>
            </a:r>
          </a:p>
          <a:p>
            <a:r>
              <a:rPr lang="en-US" dirty="0"/>
              <a:t>Defining the message format</a:t>
            </a:r>
          </a:p>
          <a:p>
            <a:r>
              <a:rPr lang="en-US" dirty="0"/>
              <a:t> Representation of different (simple) data structures such as integers, characters etc.</a:t>
            </a:r>
          </a:p>
          <a:p>
            <a:r>
              <a:rPr lang="en-US" dirty="0"/>
              <a:t> Protocol of use (e.g., TCP)</a:t>
            </a:r>
          </a:p>
        </p:txBody>
      </p:sp>
    </p:spTree>
    <p:extLst>
      <p:ext uri="{BB962C8B-B14F-4D97-AF65-F5344CB8AC3E}">
        <p14:creationId xmlns:p14="http://schemas.microsoft.com/office/powerpoint/2010/main" val="283728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Stub Generation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222" y="1571053"/>
            <a:ext cx="5834944" cy="356900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002388"/>
            <a:ext cx="8153400" cy="159455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Rules for how to encode.</a:t>
            </a:r>
          </a:p>
          <a:p>
            <a:r>
              <a:rPr lang="en-US" dirty="0"/>
              <a:t>Example: Character in rightmost byte of a word, with the following 3 bytes empty.</a:t>
            </a:r>
          </a:p>
          <a:p>
            <a:r>
              <a:rPr lang="en-US" dirty="0"/>
              <a:t>A float is a whole word</a:t>
            </a:r>
          </a:p>
          <a:p>
            <a:r>
              <a:rPr lang="en-US" dirty="0"/>
              <a:t>An array is a group of words equal to the array length; preceded by size.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9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RPC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Sometimes the RPC does not have to return a result to the client</a:t>
            </a:r>
          </a:p>
          <a:p>
            <a:r>
              <a:rPr lang="en-US" dirty="0"/>
              <a:t> Blocking an issue</a:t>
            </a:r>
          </a:p>
          <a:p>
            <a:r>
              <a:rPr lang="en-US" dirty="0"/>
              <a:t> Asynchronous RPC eliminates this issue.</a:t>
            </a:r>
          </a:p>
          <a:p>
            <a:pPr lvl="1"/>
            <a:r>
              <a:rPr lang="en-US" dirty="0"/>
              <a:t> Server ACKS request at which point client continues.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48" y="4074346"/>
            <a:ext cx="8064500" cy="27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07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RPCs with returns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17519" cy="18781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Client may not want to wait for the RPC to return</a:t>
            </a:r>
          </a:p>
          <a:p>
            <a:pPr lvl="1"/>
            <a:r>
              <a:rPr lang="en-US" dirty="0"/>
              <a:t> For example, </a:t>
            </a:r>
            <a:r>
              <a:rPr lang="en-US" dirty="0" err="1"/>
              <a:t>MapReduce</a:t>
            </a:r>
            <a:r>
              <a:rPr lang="en-US" dirty="0"/>
              <a:t> where client interacts with many servers simultaneously.</a:t>
            </a:r>
          </a:p>
          <a:p>
            <a:r>
              <a:rPr lang="en-US" dirty="0"/>
              <a:t> Combine RPC with </a:t>
            </a:r>
            <a:r>
              <a:rPr lang="en-US" b="1" dirty="0"/>
              <a:t>callback</a:t>
            </a:r>
            <a:r>
              <a:rPr lang="en-US" dirty="0"/>
              <a:t> (a user defined function which is invoked upon a certain event like message receipt)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11" y="3478389"/>
            <a:ext cx="7563556" cy="318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4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RPC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Allows sending procedure requests to multiple servers (e.g., </a:t>
            </a:r>
            <a:r>
              <a:rPr lang="en-US" dirty="0" err="1"/>
              <a:t>MapReduce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112" y="2757366"/>
            <a:ext cx="5334000" cy="319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01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Message-oriented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RPC enhance access transparency (not evident to user).</a:t>
            </a:r>
          </a:p>
          <a:p>
            <a:r>
              <a:rPr lang="en-US" dirty="0"/>
              <a:t>Not sure that the receiving side is executing at the time a request is issued.</a:t>
            </a:r>
          </a:p>
          <a:p>
            <a:r>
              <a:rPr lang="en-US" dirty="0"/>
              <a:t>Messaging solves this problem</a:t>
            </a:r>
          </a:p>
        </p:txBody>
      </p:sp>
    </p:spTree>
    <p:extLst>
      <p:ext uri="{BB962C8B-B14F-4D97-AF65-F5344CB8AC3E}">
        <p14:creationId xmlns:p14="http://schemas.microsoft.com/office/powerpoint/2010/main" val="2468449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Many distributed systems and applications leverage the underlying transport protocol (TCP).</a:t>
            </a:r>
          </a:p>
          <a:p>
            <a:pPr lvl="1"/>
            <a:r>
              <a:rPr lang="en-US" dirty="0"/>
              <a:t> Offers reliability</a:t>
            </a:r>
          </a:p>
          <a:p>
            <a:r>
              <a:rPr lang="en-US" dirty="0"/>
              <a:t> Uses socket interface</a:t>
            </a:r>
          </a:p>
          <a:p>
            <a:r>
              <a:rPr lang="en-US" dirty="0"/>
              <a:t> A communication interface that is exported to the user space via APIs.</a:t>
            </a:r>
          </a:p>
          <a:p>
            <a:r>
              <a:rPr lang="en-US" dirty="0"/>
              <a:t> Applications can write data that are to be sent over the underlying network.</a:t>
            </a:r>
          </a:p>
        </p:txBody>
      </p:sp>
    </p:spTree>
    <p:extLst>
      <p:ext uri="{BB962C8B-B14F-4D97-AF65-F5344CB8AC3E}">
        <p14:creationId xmlns:p14="http://schemas.microsoft.com/office/powerpoint/2010/main" val="190688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communications?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computers need to exchange information to perform a computation (joint), they need to communicate.</a:t>
            </a:r>
          </a:p>
          <a:p>
            <a:r>
              <a:rPr lang="en-US" dirty="0"/>
              <a:t>In this slide set, we will study two types of communications:</a:t>
            </a:r>
          </a:p>
          <a:p>
            <a:pPr lvl="1"/>
            <a:r>
              <a:rPr lang="en-US" dirty="0"/>
              <a:t> Remote Procedure Calls (RPC)</a:t>
            </a:r>
          </a:p>
          <a:p>
            <a:pPr lvl="1"/>
            <a:r>
              <a:rPr lang="en-US" dirty="0"/>
              <a:t> Message Oriented Communications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6576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Chapter 4 </a:t>
            </a:r>
            <a:r>
              <a:rPr lang="en-US">
                <a:solidFill>
                  <a:srgbClr val="FF0000"/>
                </a:solidFill>
              </a:rPr>
              <a:t>of book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4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operations in TCP/IP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841500"/>
            <a:ext cx="8153400" cy="316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" y="512733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Socket operations need to be executed both on the client and server sides.</a:t>
            </a:r>
          </a:p>
        </p:txBody>
      </p:sp>
    </p:spTree>
    <p:extLst>
      <p:ext uri="{BB962C8B-B14F-4D97-AF65-F5344CB8AC3E}">
        <p14:creationId xmlns:p14="http://schemas.microsoft.com/office/powerpoint/2010/main" val="165022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side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 socket with the socket() system call </a:t>
            </a:r>
          </a:p>
          <a:p>
            <a:r>
              <a:rPr lang="en-US" dirty="0"/>
              <a:t>Bind the socket to an address using the bind() system call. For a server socket on the Internet, an address consists of a port number on the host machine. </a:t>
            </a:r>
          </a:p>
          <a:p>
            <a:r>
              <a:rPr lang="en-US" dirty="0"/>
              <a:t>Listen for connections with the listen() system call </a:t>
            </a:r>
          </a:p>
          <a:p>
            <a:r>
              <a:rPr lang="en-US" dirty="0"/>
              <a:t>Accept a connection with the accept() system call. This call typically blocks until a client connects with the server.  </a:t>
            </a:r>
          </a:p>
          <a:p>
            <a:pPr lvl="1"/>
            <a:r>
              <a:rPr lang="en-US" dirty="0"/>
              <a:t>The server forks off a process which handles the actual connection.</a:t>
            </a:r>
          </a:p>
          <a:p>
            <a:r>
              <a:rPr lang="en-US" dirty="0"/>
              <a:t>Send and receive data 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632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side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Create a socket with the socket() system call </a:t>
            </a:r>
          </a:p>
          <a:p>
            <a:r>
              <a:rPr lang="en-US" dirty="0"/>
              <a:t>Connect the socket to the address of the server using the connect() system call </a:t>
            </a:r>
          </a:p>
          <a:p>
            <a:r>
              <a:rPr lang="en-US" dirty="0"/>
              <a:t>Send and receive data. There are a number of ways to do this, but the simplest is to use the read() and write() system calls. </a:t>
            </a:r>
          </a:p>
          <a:p>
            <a:pPr lvl="1"/>
            <a:r>
              <a:rPr lang="en-US" dirty="0"/>
              <a:t> Simply read or write to the socket.</a:t>
            </a:r>
          </a:p>
        </p:txBody>
      </p:sp>
    </p:spTree>
    <p:extLst>
      <p:ext uri="{BB962C8B-B14F-4D97-AF65-F5344CB8AC3E}">
        <p14:creationId xmlns:p14="http://schemas.microsoft.com/office/powerpoint/2010/main" val="2205561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server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778000"/>
            <a:ext cx="8140700" cy="328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7766" y="5299809"/>
            <a:ext cx="5926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/>
              <a:t>Server adds an * and returns data</a:t>
            </a:r>
          </a:p>
        </p:txBody>
      </p:sp>
    </p:spTree>
    <p:extLst>
      <p:ext uri="{BB962C8B-B14F-4D97-AF65-F5344CB8AC3E}">
        <p14:creationId xmlns:p14="http://schemas.microsoft.com/office/powerpoint/2010/main" val="3546161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4652" y="5582047"/>
            <a:ext cx="8311396" cy="5139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Client reads and prints data that is received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197100"/>
            <a:ext cx="80772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5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Pictorial description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52" y="2389019"/>
            <a:ext cx="8577916" cy="21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72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Sockets simple and elegant</a:t>
            </a:r>
          </a:p>
          <a:p>
            <a:r>
              <a:rPr lang="en-US" dirty="0"/>
              <a:t> However, limited and when realizing distributed computations mistakes are possible.</a:t>
            </a:r>
          </a:p>
          <a:p>
            <a:r>
              <a:rPr lang="en-US" dirty="0"/>
              <a:t>Also unicast </a:t>
            </a:r>
            <a:r>
              <a:rPr lang="mr-IN" dirty="0"/>
              <a:t>–</a:t>
            </a:r>
            <a:r>
              <a:rPr lang="en-US" dirty="0"/>
              <a:t> one to one and relies on TCP (or UDP).</a:t>
            </a:r>
          </a:p>
        </p:txBody>
      </p:sp>
    </p:spTree>
    <p:extLst>
      <p:ext uri="{BB962C8B-B14F-4D97-AF65-F5344CB8AC3E}">
        <p14:creationId xmlns:p14="http://schemas.microsoft.com/office/powerpoint/2010/main" val="117160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To make network programming easier, we leverage a key observation.</a:t>
            </a:r>
          </a:p>
          <a:p>
            <a:r>
              <a:rPr lang="en-US" dirty="0"/>
              <a:t> Messaging applications (or components thereof) typically rely on some simple patterns.</a:t>
            </a:r>
          </a:p>
          <a:p>
            <a:r>
              <a:rPr lang="en-US" dirty="0"/>
              <a:t>Enhancing sockets for these patterns can ease development of distributed applications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ZeroMQ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0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</a:t>
            </a:r>
            <a:r>
              <a:rPr lang="en-US" dirty="0" err="1"/>
              <a:t>ZeroMQ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TCP, but application developer does not have to worry about the setting up or maintaining of connections.</a:t>
            </a:r>
          </a:p>
          <a:p>
            <a:r>
              <a:rPr lang="en-US" dirty="0"/>
              <a:t> Supports many-to-one communications</a:t>
            </a:r>
          </a:p>
          <a:p>
            <a:pPr lvl="1"/>
            <a:r>
              <a:rPr lang="en-US" dirty="0"/>
              <a:t> A socket can be bound to many addresses</a:t>
            </a:r>
          </a:p>
          <a:p>
            <a:pPr lvl="1"/>
            <a:r>
              <a:rPr lang="en-US" dirty="0"/>
              <a:t> Server listens to multiple ports using a blocking receive operation.</a:t>
            </a:r>
          </a:p>
          <a:p>
            <a:r>
              <a:rPr lang="en-US" dirty="0"/>
              <a:t> Also supports one to many: multicast (later)</a:t>
            </a:r>
          </a:p>
          <a:p>
            <a:r>
              <a:rPr lang="en-US" dirty="0"/>
              <a:t>Asynchronous:  Sender can continue after submitting message to the underlying communication subsystem</a:t>
            </a:r>
          </a:p>
        </p:txBody>
      </p:sp>
    </p:spTree>
    <p:extLst>
      <p:ext uri="{BB962C8B-B14F-4D97-AF65-F5344CB8AC3E}">
        <p14:creationId xmlns:p14="http://schemas.microsoft.com/office/powerpoint/2010/main" val="1112181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pairing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ZeroMQ</a:t>
            </a:r>
            <a:r>
              <a:rPr lang="en-US" dirty="0"/>
              <a:t> establishes a higher level of abstraction by pairing sockets.</a:t>
            </a:r>
          </a:p>
          <a:p>
            <a:r>
              <a:rPr lang="en-US" dirty="0"/>
              <a:t> Each pair corresponds to a specific communication pattern:</a:t>
            </a:r>
          </a:p>
          <a:p>
            <a:pPr lvl="1"/>
            <a:r>
              <a:rPr lang="en-US" dirty="0"/>
              <a:t> Request Reply</a:t>
            </a:r>
          </a:p>
          <a:p>
            <a:pPr lvl="1"/>
            <a:r>
              <a:rPr lang="en-US" dirty="0"/>
              <a:t> Publish Subscribe</a:t>
            </a:r>
          </a:p>
          <a:p>
            <a:pPr lvl="1"/>
            <a:r>
              <a:rPr lang="en-US" dirty="0"/>
              <a:t> Pipeline</a:t>
            </a:r>
          </a:p>
        </p:txBody>
      </p:sp>
    </p:spTree>
    <p:extLst>
      <p:ext uri="{BB962C8B-B14F-4D97-AF65-F5344CB8AC3E}">
        <p14:creationId xmlns:p14="http://schemas.microsoft.com/office/powerpoint/2010/main" val="3620184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RPCs?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Distributed systems are especially suited for providing services (e.g., </a:t>
            </a:r>
            <a:r>
              <a:rPr lang="en-US" sz="1900" dirty="0" err="1"/>
              <a:t>MapReduce</a:t>
            </a:r>
            <a:r>
              <a:rPr lang="en-US" sz="19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Explicit message passing can be used for communications between processes </a:t>
            </a:r>
            <a:r>
              <a:rPr lang="mr-IN" sz="1900" dirty="0"/>
              <a:t>–</a:t>
            </a:r>
            <a:r>
              <a:rPr lang="en-US" sz="1900" dirty="0"/>
              <a:t> but do not conceal communications.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How do we access services ?	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Simply allow programs to call procedures that are located execute on other machines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Process 1 on Machine A calls Procedure2 on Machine B. 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Blocks and waits for the procedure to return</a:t>
            </a:r>
          </a:p>
          <a:p>
            <a:pPr lvl="2">
              <a:lnSpc>
                <a:spcPct val="90000"/>
              </a:lnSpc>
            </a:pPr>
            <a:r>
              <a:rPr lang="en-US" sz="1300" dirty="0"/>
              <a:t>Continues execution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Message passing hidden from programmer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This method is called Remote Procedure Call or RPC for short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RPC is widely used and forms the basis for communications in many distributed systems.</a:t>
            </a:r>
          </a:p>
          <a:p>
            <a:pPr lvl="2">
              <a:lnSpc>
                <a:spcPct val="90000"/>
              </a:lnSpc>
            </a:pPr>
            <a:endParaRPr lang="en-US" sz="13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3AF9092-AAF9-A04E-B919-A8C6F304D4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Reply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Traditional client-server type communications.</a:t>
            </a:r>
          </a:p>
          <a:p>
            <a:r>
              <a:rPr lang="en-US" dirty="0"/>
              <a:t> Client uses a request socket (REQ)  to send a request message.</a:t>
            </a:r>
          </a:p>
          <a:p>
            <a:r>
              <a:rPr lang="en-US" dirty="0"/>
              <a:t> Server uses a reply socket (of type REP). </a:t>
            </a:r>
          </a:p>
          <a:p>
            <a:r>
              <a:rPr lang="en-US" dirty="0"/>
              <a:t>  Simplifies matters for developers </a:t>
            </a:r>
            <a:r>
              <a:rPr lang="mr-IN" dirty="0"/>
              <a:t>–</a:t>
            </a:r>
            <a:r>
              <a:rPr lang="en-US" dirty="0"/>
              <a:t> they do not need to call listen or accept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93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Publish Subscribe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Clients subscribe to specific messages published by servers.</a:t>
            </a:r>
          </a:p>
          <a:p>
            <a:r>
              <a:rPr lang="en-US" dirty="0"/>
              <a:t> Only messages to which the client has subscribed are transmitted.</a:t>
            </a:r>
          </a:p>
          <a:p>
            <a:r>
              <a:rPr lang="en-US" dirty="0"/>
              <a:t> If server publishes messages to which no one subscribes, they are lost.</a:t>
            </a:r>
          </a:p>
          <a:p>
            <a:r>
              <a:rPr lang="en-US" dirty="0"/>
              <a:t> Thus, this is essentially what is called as a multicast from the server to all its subscribing clients.</a:t>
            </a:r>
          </a:p>
          <a:p>
            <a:r>
              <a:rPr lang="en-US" dirty="0"/>
              <a:t> Server runs socket type PUB, and client must use SUB type sockets</a:t>
            </a:r>
          </a:p>
        </p:txBody>
      </p:sp>
    </p:spTree>
    <p:extLst>
      <p:ext uri="{BB962C8B-B14F-4D97-AF65-F5344CB8AC3E}">
        <p14:creationId xmlns:p14="http://schemas.microsoft.com/office/powerpoint/2010/main" val="3048085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6850" y="5001890"/>
            <a:ext cx="8029198" cy="10941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Naïve time server; publishes its current local time using a PUB socket.</a:t>
            </a:r>
          </a:p>
          <a:p>
            <a:r>
              <a:rPr lang="en-US" dirty="0"/>
              <a:t> Local time published every 5 seconds.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159000"/>
            <a:ext cx="7594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51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190050"/>
            <a:ext cx="8153400" cy="9059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Client creates a SUB socket and connects to the servers PUB socket;  if the tag is TIME (this is what the client subscribes to), it retrieves the time and prints five times.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930400"/>
            <a:ext cx="7747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55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Process seeks to push out results (as opposed to pulling as in publish/subscribe)</a:t>
            </a:r>
          </a:p>
          <a:p>
            <a:r>
              <a:rPr lang="en-US" dirty="0"/>
              <a:t> Does not care about which other process pulls results </a:t>
            </a:r>
            <a:r>
              <a:rPr lang="mr-IN" dirty="0"/>
              <a:t>–</a:t>
            </a:r>
            <a:r>
              <a:rPr lang="en-US" dirty="0"/>
              <a:t> the first available is fine.</a:t>
            </a:r>
          </a:p>
          <a:p>
            <a:r>
              <a:rPr lang="en-US" dirty="0"/>
              <a:t> A pulling process may get results from multiple processes </a:t>
            </a:r>
            <a:r>
              <a:rPr lang="mr-IN" dirty="0"/>
              <a:t>–</a:t>
            </a:r>
            <a:r>
              <a:rPr lang="en-US" dirty="0"/>
              <a:t> will do so from the first pushing process.</a:t>
            </a:r>
          </a:p>
          <a:p>
            <a:r>
              <a:rPr lang="en-US" dirty="0"/>
              <a:t> Intent:  Keep as many processes working as possible, pushing results through a pipeline of processes as quickly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1372252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Interface (MPI)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Sockets deemed insufficient for two reasons:</a:t>
            </a:r>
          </a:p>
          <a:p>
            <a:pPr lvl="1"/>
            <a:r>
              <a:rPr lang="en-US" dirty="0"/>
              <a:t> Wrong level of abstraction (only receive, send; need finer granularity as we will see)</a:t>
            </a:r>
          </a:p>
          <a:p>
            <a:pPr lvl="1"/>
            <a:r>
              <a:rPr lang="en-US" dirty="0"/>
              <a:t> Designed for communication over networks : general purpose and not high speed enough.</a:t>
            </a:r>
          </a:p>
          <a:p>
            <a:r>
              <a:rPr lang="en-US" dirty="0"/>
              <a:t> Need for a hardware and platform independent interface for communication across a group of processes handling a specific task</a:t>
            </a:r>
          </a:p>
          <a:p>
            <a:pPr lvl="1"/>
            <a:r>
              <a:rPr lang="en-US" dirty="0"/>
              <a:t> MPI or Message Passing Interface</a:t>
            </a:r>
          </a:p>
          <a:p>
            <a:pPr lvl="1"/>
            <a:r>
              <a:rPr lang="en-US" dirty="0"/>
              <a:t> Takes place within a group </a:t>
            </a:r>
          </a:p>
          <a:p>
            <a:pPr lvl="1"/>
            <a:r>
              <a:rPr lang="en-US" dirty="0"/>
              <a:t> Process within a group assigned an identifier (group ID, process ID)</a:t>
            </a:r>
          </a:p>
        </p:txBody>
      </p:sp>
    </p:spTree>
    <p:extLst>
      <p:ext uri="{BB962C8B-B14F-4D97-AF65-F5344CB8AC3E}">
        <p14:creationId xmlns:p14="http://schemas.microsoft.com/office/powerpoint/2010/main" val="4209507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in MPI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1942" y="4484454"/>
            <a:ext cx="8374106" cy="216382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Variants offer different levels of synchrony</a:t>
            </a:r>
          </a:p>
          <a:p>
            <a:pPr lvl="1"/>
            <a:r>
              <a:rPr lang="en-US" dirty="0"/>
              <a:t> Blocking versus non-blocking</a:t>
            </a:r>
          </a:p>
          <a:p>
            <a:pPr lvl="2"/>
            <a:r>
              <a:rPr lang="en-US" dirty="0"/>
              <a:t> For example, </a:t>
            </a:r>
            <a:r>
              <a:rPr lang="en-US" dirty="0" err="1"/>
              <a:t>MPI_ssend</a:t>
            </a:r>
            <a:r>
              <a:rPr lang="en-US" dirty="0"/>
              <a:t> has the process blocking until the message transmission starts to the receiver.</a:t>
            </a:r>
          </a:p>
          <a:p>
            <a:pPr lvl="2"/>
            <a:r>
              <a:rPr lang="en-US" dirty="0" err="1"/>
              <a:t>MPI_recv</a:t>
            </a:r>
            <a:r>
              <a:rPr lang="en-US" dirty="0"/>
              <a:t> is blocking but </a:t>
            </a:r>
            <a:r>
              <a:rPr lang="en-US" dirty="0" err="1"/>
              <a:t>MPI_irecv</a:t>
            </a:r>
            <a:r>
              <a:rPr lang="en-US" dirty="0"/>
              <a:t> is non-blocking</a:t>
            </a:r>
          </a:p>
          <a:p>
            <a:pPr lvl="2"/>
            <a:r>
              <a:rPr lang="en-US" dirty="0"/>
              <a:t>Can pass pointers (reference) to the outgoing message to prevent need for copies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25600"/>
            <a:ext cx="7907320" cy="332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506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Queuing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Also called Message Oriented Middleware or MOM for short.</a:t>
            </a:r>
          </a:p>
          <a:p>
            <a:r>
              <a:rPr lang="en-US" dirty="0"/>
              <a:t> Support for completely asynchronous communications.</a:t>
            </a:r>
          </a:p>
          <a:p>
            <a:r>
              <a:rPr lang="en-US" dirty="0"/>
              <a:t> Buffering capacity for messages (storage) even when the sender or receiver is active.</a:t>
            </a:r>
          </a:p>
          <a:p>
            <a:r>
              <a:rPr lang="en-US" dirty="0"/>
              <a:t> Persistent and asynchronous : supports message transfers that can take minutes.</a:t>
            </a:r>
          </a:p>
        </p:txBody>
      </p:sp>
    </p:spTree>
    <p:extLst>
      <p:ext uri="{BB962C8B-B14F-4D97-AF65-F5344CB8AC3E}">
        <p14:creationId xmlns:p14="http://schemas.microsoft.com/office/powerpoint/2010/main" val="2470587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Applications insert messages in specific queues.</a:t>
            </a:r>
          </a:p>
          <a:p>
            <a:r>
              <a:rPr lang="en-US" dirty="0"/>
              <a:t> These messages might be forwarded via multiple communication servers to the destination server.</a:t>
            </a:r>
          </a:p>
          <a:p>
            <a:pPr lvl="1"/>
            <a:r>
              <a:rPr lang="en-US" dirty="0"/>
              <a:t> If the destination server is down interim, the message is stored at an intermediate server and delivered later </a:t>
            </a:r>
          </a:p>
          <a:p>
            <a:r>
              <a:rPr lang="en-US" dirty="0"/>
              <a:t> Each application could have a queue (private) to which other applications send messages.</a:t>
            </a:r>
          </a:p>
          <a:p>
            <a:pPr lvl="1"/>
            <a:r>
              <a:rPr lang="en-US" dirty="0"/>
              <a:t> Sharing queues possible but more complex.</a:t>
            </a:r>
          </a:p>
        </p:txBody>
      </p:sp>
    </p:spTree>
    <p:extLst>
      <p:ext uri="{BB962C8B-B14F-4D97-AF65-F5344CB8AC3E}">
        <p14:creationId xmlns:p14="http://schemas.microsoft.com/office/powerpoint/2010/main" val="34085570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combinations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59" y="1734407"/>
            <a:ext cx="6732078" cy="48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99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While the basic idea is simple, hard to implement.</a:t>
            </a:r>
          </a:p>
          <a:p>
            <a:r>
              <a:rPr lang="en-US" dirty="0"/>
              <a:t> Procedure executes on a different machine with a different address space.</a:t>
            </a:r>
          </a:p>
          <a:p>
            <a:r>
              <a:rPr lang="en-US" dirty="0"/>
              <a:t> Passing parameters and results is necessary.</a:t>
            </a:r>
          </a:p>
          <a:p>
            <a:r>
              <a:rPr lang="en-US" dirty="0"/>
              <a:t> Fault tolerance and synchronization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80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8975" y="4076776"/>
            <a:ext cx="8327073" cy="26185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Most queuing systems allow a process to have a handler that is automatically invoked when a message is inserted</a:t>
            </a:r>
          </a:p>
          <a:p>
            <a:r>
              <a:rPr lang="en-US" dirty="0"/>
              <a:t> Callbacks can also be used to start the process in such cases.</a:t>
            </a:r>
          </a:p>
          <a:p>
            <a:pPr lvl="1"/>
            <a:r>
              <a:rPr lang="en-US" dirty="0"/>
              <a:t> Typically implemented using daemon which continuously monitors receiver queues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638376"/>
            <a:ext cx="8026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932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Commonly there are what are called queue managers that handle these application centric queues.</a:t>
            </a:r>
          </a:p>
          <a:p>
            <a:r>
              <a:rPr lang="en-US" dirty="0"/>
              <a:t> How to name ?</a:t>
            </a:r>
          </a:p>
          <a:p>
            <a:pPr lvl="1"/>
            <a:r>
              <a:rPr lang="en-US" dirty="0"/>
              <a:t> Need for a contact address</a:t>
            </a:r>
          </a:p>
          <a:p>
            <a:pPr lvl="2"/>
            <a:r>
              <a:rPr lang="en-US" dirty="0"/>
              <a:t> Could use (host, port) but fall back to socket type identifiers.</a:t>
            </a:r>
          </a:p>
          <a:p>
            <a:pPr lvl="2"/>
            <a:r>
              <a:rPr lang="en-US" dirty="0"/>
              <a:t> Need naming</a:t>
            </a:r>
          </a:p>
          <a:p>
            <a:pPr lvl="1"/>
            <a:r>
              <a:rPr lang="en-US" dirty="0"/>
              <a:t>Map of name to address </a:t>
            </a:r>
            <a:r>
              <a:rPr lang="mr-IN" dirty="0"/>
              <a:t>–</a:t>
            </a:r>
            <a:r>
              <a:rPr lang="en-US" dirty="0"/>
              <a:t> lookup table ?</a:t>
            </a:r>
          </a:p>
          <a:p>
            <a:pPr lvl="2"/>
            <a:r>
              <a:rPr lang="en-US" dirty="0"/>
              <a:t> When a new queue is added, all tables need to be updated.</a:t>
            </a:r>
          </a:p>
        </p:txBody>
      </p:sp>
    </p:spTree>
    <p:extLst>
      <p:ext uri="{BB962C8B-B14F-4D97-AF65-F5344CB8AC3E}">
        <p14:creationId xmlns:p14="http://schemas.microsoft.com/office/powerpoint/2010/main" val="26402212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 depiction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89100"/>
            <a:ext cx="84582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42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Overlay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 The implicit assumption here is that the queue manager of an application A, can directly contact the queue manager of an application B.</a:t>
            </a:r>
          </a:p>
          <a:p>
            <a:pPr lvl="1"/>
            <a:r>
              <a:rPr lang="en-US" dirty="0"/>
              <a:t> Not viable at scale</a:t>
            </a:r>
          </a:p>
          <a:p>
            <a:r>
              <a:rPr lang="en-US" dirty="0"/>
              <a:t>This would require special queue managers that incorporate routing functionalities.</a:t>
            </a:r>
          </a:p>
          <a:p>
            <a:r>
              <a:rPr lang="en-US" dirty="0"/>
              <a:t>So you can envision an application layer network </a:t>
            </a:r>
            <a:r>
              <a:rPr lang="mr-IN" dirty="0"/>
              <a:t>–</a:t>
            </a:r>
            <a:r>
              <a:rPr lang="en-US" dirty="0"/>
              <a:t> which is called an “overlay”.</a:t>
            </a:r>
          </a:p>
        </p:txBody>
      </p:sp>
    </p:spTree>
    <p:extLst>
      <p:ext uri="{BB962C8B-B14F-4D97-AF65-F5344CB8AC3E}">
        <p14:creationId xmlns:p14="http://schemas.microsoft.com/office/powerpoint/2010/main" val="1006747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Brokers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Need for translation of message semantics across applications.</a:t>
            </a:r>
          </a:p>
          <a:p>
            <a:r>
              <a:rPr lang="en-US" dirty="0"/>
              <a:t> For example, one application may have messages containing a table from a database where:</a:t>
            </a:r>
          </a:p>
          <a:p>
            <a:pPr lvl="1"/>
            <a:r>
              <a:rPr lang="en-US" dirty="0"/>
              <a:t> special end-of-record delimiter</a:t>
            </a:r>
          </a:p>
          <a:p>
            <a:pPr lvl="1"/>
            <a:r>
              <a:rPr lang="en-US" dirty="0"/>
              <a:t> known fixed length</a:t>
            </a:r>
          </a:p>
          <a:p>
            <a:r>
              <a:rPr lang="en-US" dirty="0"/>
              <a:t>Recipient may expect a different delimiter and variable length fields.</a:t>
            </a:r>
          </a:p>
          <a:p>
            <a:r>
              <a:rPr lang="en-US" dirty="0"/>
              <a:t>Message brokers perform translations</a:t>
            </a:r>
          </a:p>
          <a:p>
            <a:pPr lvl="1"/>
            <a:r>
              <a:rPr lang="en-US" dirty="0"/>
              <a:t> Broker plugins are subprograms that are application specific towards achieving this goal.</a:t>
            </a:r>
          </a:p>
        </p:txBody>
      </p:sp>
    </p:spTree>
    <p:extLst>
      <p:ext uri="{BB962C8B-B14F-4D97-AF65-F5344CB8AC3E}">
        <p14:creationId xmlns:p14="http://schemas.microsoft.com/office/powerpoint/2010/main" val="21345038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a message broker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200"/>
            <a:ext cx="9144000" cy="340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62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IBM </a:t>
            </a:r>
            <a:r>
              <a:rPr lang="en-US" dirty="0" err="1"/>
              <a:t>WebSphere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A practical message queuing system</a:t>
            </a:r>
          </a:p>
          <a:p>
            <a:r>
              <a:rPr lang="en-US" dirty="0"/>
              <a:t> A wealth of literature  (see book and referenced papers).</a:t>
            </a:r>
          </a:p>
          <a:p>
            <a:r>
              <a:rPr lang="en-US" dirty="0"/>
              <a:t> All queues are managed by queue managers.</a:t>
            </a:r>
          </a:p>
          <a:p>
            <a:r>
              <a:rPr lang="en-US" dirty="0"/>
              <a:t> Each queue manager is responsible for removing messages from its send queues and forwarding to other queue managers.</a:t>
            </a:r>
          </a:p>
          <a:p>
            <a:r>
              <a:rPr lang="en-US" dirty="0"/>
              <a:t> Likewise, it picks up messages from the network and stores in appropriate input queue.</a:t>
            </a:r>
          </a:p>
          <a:p>
            <a:r>
              <a:rPr lang="en-US" dirty="0"/>
              <a:t> Message sizes have a maximum size (4 MB), and queue (buffer) sizes are specified (2 GB).</a:t>
            </a:r>
          </a:p>
        </p:txBody>
      </p:sp>
    </p:spTree>
    <p:extLst>
      <p:ext uri="{BB962C8B-B14F-4D97-AF65-F5344CB8AC3E}">
        <p14:creationId xmlns:p14="http://schemas.microsoft.com/office/powerpoint/2010/main" val="13709897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channels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Abstractions of transport layer connections</a:t>
            </a:r>
          </a:p>
          <a:p>
            <a:r>
              <a:rPr lang="en-US" dirty="0"/>
              <a:t> Unidirectional reliable connection between a sending and receiving queue manager.</a:t>
            </a:r>
          </a:p>
          <a:p>
            <a:pPr lvl="1"/>
            <a:r>
              <a:rPr lang="en-US" dirty="0"/>
              <a:t> For example, TCP connection</a:t>
            </a:r>
          </a:p>
          <a:p>
            <a:r>
              <a:rPr lang="en-US" dirty="0"/>
              <a:t> The two ends of a message channel are managed by message channel agents (MCAs)</a:t>
            </a:r>
          </a:p>
          <a:p>
            <a:pPr lvl="1"/>
            <a:r>
              <a:rPr lang="en-US" dirty="0"/>
              <a:t> Sending MCA: Check send queues,  wrap in TCP/IP packet, sending to the receive MCA</a:t>
            </a:r>
          </a:p>
          <a:p>
            <a:pPr lvl="1"/>
            <a:r>
              <a:rPr lang="en-US" dirty="0"/>
              <a:t> Receiving MCA: Listen, unwrap and store unwrapped message in appropriate queue.</a:t>
            </a:r>
          </a:p>
        </p:txBody>
      </p:sp>
    </p:spTree>
    <p:extLst>
      <p:ext uri="{BB962C8B-B14F-4D97-AF65-F5344CB8AC3E}">
        <p14:creationId xmlns:p14="http://schemas.microsoft.com/office/powerpoint/2010/main" val="34594828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channels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Both sending and receiving MCAs must be up and running.</a:t>
            </a:r>
          </a:p>
          <a:p>
            <a:r>
              <a:rPr lang="en-US" dirty="0"/>
              <a:t> When the message is first put in the queue, a trigger  is set off </a:t>
            </a:r>
            <a:r>
              <a:rPr lang="mr-IN" dirty="0"/>
              <a:t>–</a:t>
            </a:r>
            <a:r>
              <a:rPr lang="en-US" dirty="0"/>
              <a:t> which invokes a handler to start the sending MCA.</a:t>
            </a:r>
          </a:p>
          <a:p>
            <a:r>
              <a:rPr lang="en-US" dirty="0"/>
              <a:t> One can also start an MCA over the network </a:t>
            </a:r>
            <a:r>
              <a:rPr lang="mr-IN" dirty="0"/>
              <a:t>–</a:t>
            </a:r>
            <a:r>
              <a:rPr lang="en-US" dirty="0"/>
              <a:t> a control message to a daemon that is listening on the other side.</a:t>
            </a:r>
          </a:p>
          <a:p>
            <a:r>
              <a:rPr lang="en-US" dirty="0"/>
              <a:t> Channels are stopped automatically when no messages dropped in queues for a pre-specified time.</a:t>
            </a:r>
          </a:p>
        </p:txBody>
      </p:sp>
    </p:spTree>
    <p:extLst>
      <p:ext uri="{BB962C8B-B14F-4D97-AF65-F5344CB8AC3E}">
        <p14:creationId xmlns:p14="http://schemas.microsoft.com/office/powerpoint/2010/main" val="10233018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Attribute values of sending and receiving MCA should be compatible.</a:t>
            </a:r>
          </a:p>
          <a:p>
            <a:r>
              <a:rPr lang="en-US" dirty="0"/>
              <a:t> One way is to negotiate these before the channel set up</a:t>
            </a:r>
          </a:p>
          <a:p>
            <a:pPr lvl="1"/>
            <a:r>
              <a:rPr lang="en-US" dirty="0"/>
              <a:t> Same transport protocol</a:t>
            </a:r>
          </a:p>
          <a:p>
            <a:pPr lvl="1"/>
            <a:r>
              <a:rPr lang="en-US" dirty="0"/>
              <a:t> FIFO ordering of messages  (inserted in send queue, picked up from receive queue)</a:t>
            </a:r>
          </a:p>
          <a:p>
            <a:pPr lvl="1"/>
            <a:r>
              <a:rPr lang="en-US" dirty="0"/>
              <a:t> Maximum message length</a:t>
            </a:r>
          </a:p>
        </p:txBody>
      </p:sp>
    </p:spTree>
    <p:extLst>
      <p:ext uri="{BB962C8B-B14F-4D97-AF65-F5344CB8AC3E}">
        <p14:creationId xmlns:p14="http://schemas.microsoft.com/office/powerpoint/2010/main" val="1757991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Conventionally, arguments are passed by value or by reference (pointers). </a:t>
            </a:r>
          </a:p>
          <a:p>
            <a:pPr marL="0" indent="0">
              <a:buNone/>
            </a:pPr>
            <a:r>
              <a:rPr lang="en-US" dirty="0"/>
              <a:t>	e.g.,  append(data, </a:t>
            </a:r>
            <a:r>
              <a:rPr lang="en-US" dirty="0" err="1"/>
              <a:t>dBList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Copy-by-value or Copy-by-reference</a:t>
            </a:r>
          </a:p>
          <a:p>
            <a:pPr lvl="1"/>
            <a:r>
              <a:rPr lang="en-US" dirty="0"/>
              <a:t> The data may be values of local variables and </a:t>
            </a:r>
            <a:r>
              <a:rPr lang="en-US" dirty="0" err="1"/>
              <a:t>dBList</a:t>
            </a:r>
            <a:r>
              <a:rPr lang="en-US" dirty="0"/>
              <a:t> maybe a pointer to a list.</a:t>
            </a:r>
          </a:p>
          <a:p>
            <a:pPr lvl="1"/>
            <a:r>
              <a:rPr lang="en-US" dirty="0"/>
              <a:t> These are then pushed to the</a:t>
            </a:r>
          </a:p>
          <a:p>
            <a:pPr marL="365760" lvl="1" indent="0">
              <a:buNone/>
            </a:pPr>
            <a:r>
              <a:rPr lang="en-US" dirty="0"/>
              <a:t>Stack</a:t>
            </a:r>
          </a:p>
          <a:p>
            <a:pPr lvl="1"/>
            <a:r>
              <a:rPr lang="en-US" dirty="0"/>
              <a:t>Programmer doesn’t need to</a:t>
            </a:r>
          </a:p>
          <a:p>
            <a:pPr marL="365760" lvl="1" indent="0">
              <a:buNone/>
            </a:pPr>
            <a:r>
              <a:rPr lang="en-US" dirty="0"/>
              <a:t>Know what append does. Only</a:t>
            </a:r>
          </a:p>
          <a:p>
            <a:pPr marL="365760" lvl="1" indent="0">
              <a:buNone/>
            </a:pPr>
            <a:r>
              <a:rPr lang="en-US" dirty="0"/>
              <a:t>pass arguments.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1111" y="4422958"/>
            <a:ext cx="3767666" cy="21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367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organization depiction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060"/>
            <a:ext cx="9144000" cy="4034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4652" y="5597727"/>
            <a:ext cx="83113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Application uses RPC to communicate with the queue manager based on synchronous communication if the latter is on a different machine.</a:t>
            </a:r>
          </a:p>
        </p:txBody>
      </p:sp>
    </p:spTree>
    <p:extLst>
      <p:ext uri="{BB962C8B-B14F-4D97-AF65-F5344CB8AC3E}">
        <p14:creationId xmlns:p14="http://schemas.microsoft.com/office/powerpoint/2010/main" val="23187911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and routing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Address in MQ consists of two parts</a:t>
            </a:r>
          </a:p>
          <a:p>
            <a:pPr lvl="1"/>
            <a:r>
              <a:rPr lang="en-US" dirty="0"/>
              <a:t> Name of queue manager to which the message is to be delivered.</a:t>
            </a:r>
          </a:p>
          <a:p>
            <a:pPr lvl="1"/>
            <a:r>
              <a:rPr lang="en-US" dirty="0"/>
              <a:t> Destination queue under that manager to which the message is to be appended.</a:t>
            </a:r>
          </a:p>
          <a:p>
            <a:r>
              <a:rPr lang="en-US" dirty="0"/>
              <a:t> In addition, routes are to be specified.</a:t>
            </a:r>
          </a:p>
          <a:p>
            <a:r>
              <a:rPr lang="en-US" dirty="0"/>
              <a:t> Use of routing tables </a:t>
            </a:r>
            <a:r>
              <a:rPr lang="mr-IN" dirty="0"/>
              <a:t>–</a:t>
            </a:r>
            <a:r>
              <a:rPr lang="en-US" dirty="0"/>
              <a:t> the entry specifies the local send queue to which the message is to be appended.</a:t>
            </a:r>
          </a:p>
          <a:p>
            <a:pPr lvl="1"/>
            <a:r>
              <a:rPr lang="en-US" dirty="0"/>
              <a:t> This specifies which queue manager the message is to be forwarded.</a:t>
            </a:r>
          </a:p>
        </p:txBody>
      </p:sp>
    </p:spTree>
    <p:extLst>
      <p:ext uri="{BB962C8B-B14F-4D97-AF65-F5344CB8AC3E}">
        <p14:creationId xmlns:p14="http://schemas.microsoft.com/office/powerpoint/2010/main" val="10578539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Routing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Routes are explicitly stored in a queue manager using routing tables.</a:t>
            </a:r>
          </a:p>
          <a:p>
            <a:r>
              <a:rPr lang="en-US" dirty="0"/>
              <a:t> Each entry is a pair  (</a:t>
            </a:r>
            <a:r>
              <a:rPr lang="en-US" dirty="0" err="1"/>
              <a:t>destQM</a:t>
            </a:r>
            <a:r>
              <a:rPr lang="en-US" dirty="0"/>
              <a:t>,  </a:t>
            </a:r>
            <a:r>
              <a:rPr lang="en-US" dirty="0" err="1"/>
              <a:t>sendQ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destQM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 destination queue manager</a:t>
            </a:r>
          </a:p>
          <a:p>
            <a:pPr lvl="1"/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sendQ</a:t>
            </a:r>
            <a:r>
              <a:rPr lang="en-US" dirty="0">
                <a:sym typeface="Wingdings"/>
              </a:rPr>
              <a:t>  name of local send queue</a:t>
            </a:r>
          </a:p>
          <a:p>
            <a:r>
              <a:rPr lang="en-US" dirty="0">
                <a:sym typeface="Wingdings"/>
              </a:rPr>
              <a:t> A routing table entry is called an alias in MQ.</a:t>
            </a:r>
          </a:p>
          <a:p>
            <a:r>
              <a:rPr lang="en-US" dirty="0">
                <a:sym typeface="Wingdings"/>
              </a:rPr>
              <a:t> When an intermediate (not destination) QM gets a  message, it extracts the name of the </a:t>
            </a:r>
            <a:r>
              <a:rPr lang="en-US" dirty="0" err="1">
                <a:sym typeface="Wingdings"/>
              </a:rPr>
              <a:t>destQM</a:t>
            </a:r>
            <a:r>
              <a:rPr lang="en-US" dirty="0">
                <a:sym typeface="Wingdings"/>
              </a:rPr>
              <a:t> and does a routing table look up to find which send queue is to be used (to append the message).</a:t>
            </a: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430571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queue manager has a </a:t>
            </a:r>
            <a:r>
              <a:rPr lang="en-US" dirty="0" err="1"/>
              <a:t>systemwide</a:t>
            </a:r>
            <a:r>
              <a:rPr lang="en-US" dirty="0"/>
              <a:t> unique name.</a:t>
            </a:r>
          </a:p>
          <a:p>
            <a:r>
              <a:rPr lang="en-US" dirty="0"/>
              <a:t> But changing this name, will affect all applications that send messages to it.</a:t>
            </a:r>
          </a:p>
          <a:p>
            <a:r>
              <a:rPr lang="en-US" dirty="0"/>
              <a:t> To alleviate problems a local alias for queue manager names is </a:t>
            </a:r>
            <a:r>
              <a:rPr lang="en-US" dirty="0" err="1"/>
              <a:t>isued</a:t>
            </a:r>
            <a:r>
              <a:rPr lang="en-US" dirty="0"/>
              <a:t>. </a:t>
            </a:r>
          </a:p>
          <a:p>
            <a:r>
              <a:rPr lang="en-US" dirty="0"/>
              <a:t> An alias defined with a QM (say QM1) is another name for a different queue manager (QM2), but is available only to applications interfacing with QM1.</a:t>
            </a:r>
          </a:p>
          <a:p>
            <a:pPr lvl="1"/>
            <a:r>
              <a:rPr lang="en-US" dirty="0"/>
              <a:t> Alias allows the use of the same (logical) name for a queue even if that queue name changes.</a:t>
            </a:r>
          </a:p>
        </p:txBody>
      </p:sp>
    </p:spTree>
    <p:extLst>
      <p:ext uri="{BB962C8B-B14F-4D97-AF65-F5344CB8AC3E}">
        <p14:creationId xmlns:p14="http://schemas.microsoft.com/office/powerpoint/2010/main" val="21708763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7" y="1505199"/>
            <a:ext cx="8046231" cy="4195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842" y="5738846"/>
            <a:ext cx="889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Let us assume an application linked to QMA wants to send a message.</a:t>
            </a:r>
          </a:p>
          <a:p>
            <a:r>
              <a:rPr lang="en-US" sz="2400" dirty="0"/>
              <a:t> It can refer to a remote QM (QMC) </a:t>
            </a:r>
            <a:r>
              <a:rPr lang="en-US" sz="2400" dirty="0" err="1"/>
              <a:t>refering</a:t>
            </a:r>
            <a:r>
              <a:rPr lang="en-US" sz="2400" dirty="0"/>
              <a:t> to an alias LA1.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5976" y="3859740"/>
            <a:ext cx="1097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QMC</a:t>
            </a:r>
          </a:p>
        </p:txBody>
      </p:sp>
    </p:spTree>
    <p:extLst>
      <p:ext uri="{BB962C8B-B14F-4D97-AF65-F5344CB8AC3E}">
        <p14:creationId xmlns:p14="http://schemas.microsoft.com/office/powerpoint/2010/main" val="4173477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7" y="1543158"/>
            <a:ext cx="8046231" cy="4195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842" y="5738846"/>
            <a:ext cx="889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QMA looks up the alias and maps it to QMC.  Route to QMC is found in the routing table and indicates message to be appended to SQ1.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5976" y="3859740"/>
            <a:ext cx="10974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QMC</a:t>
            </a:r>
          </a:p>
        </p:txBody>
      </p:sp>
    </p:spTree>
    <p:extLst>
      <p:ext uri="{BB962C8B-B14F-4D97-AF65-F5344CB8AC3E}">
        <p14:creationId xmlns:p14="http://schemas.microsoft.com/office/powerpoint/2010/main" val="8228611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7" y="1543158"/>
            <a:ext cx="8046231" cy="4195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842" y="5738846"/>
            <a:ext cx="8893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causes messages to be transferred to QMB.  QMB uses its routing table to insert message in SQ1 to be sent to QMC.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5976" y="3859740"/>
            <a:ext cx="7054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QMC</a:t>
            </a:r>
          </a:p>
        </p:txBody>
      </p:sp>
    </p:spTree>
    <p:extLst>
      <p:ext uri="{BB962C8B-B14F-4D97-AF65-F5344CB8AC3E}">
        <p14:creationId xmlns:p14="http://schemas.microsoft.com/office/powerpoint/2010/main" val="270446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RPC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32852" cy="34374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procedure is executed on a remote machine.</a:t>
            </a:r>
          </a:p>
          <a:p>
            <a:pPr lvl="1"/>
            <a:r>
              <a:rPr lang="en-US" dirty="0"/>
              <a:t> What do we do ?</a:t>
            </a:r>
          </a:p>
          <a:p>
            <a:r>
              <a:rPr lang="en-US" dirty="0"/>
              <a:t>There is a different version of append() running on the client.</a:t>
            </a:r>
          </a:p>
          <a:p>
            <a:pPr lvl="1"/>
            <a:r>
              <a:rPr lang="en-US" dirty="0"/>
              <a:t> Called a client stub</a:t>
            </a:r>
          </a:p>
          <a:p>
            <a:r>
              <a:rPr lang="en-US" dirty="0"/>
              <a:t>It does not perform an append operation </a:t>
            </a:r>
            <a:r>
              <a:rPr lang="mr-IN" dirty="0"/>
              <a:t>–</a:t>
            </a:r>
            <a:r>
              <a:rPr lang="en-US" dirty="0"/>
              <a:t> instead it packs the parameters into a message which is sent to a server.</a:t>
            </a:r>
          </a:p>
          <a:p>
            <a:r>
              <a:rPr lang="en-US" dirty="0"/>
              <a:t> Using send()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276" y="4502670"/>
            <a:ext cx="4148667" cy="21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RPC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client then blocks itself until the reply from server gets back.</a:t>
            </a:r>
          </a:p>
          <a:p>
            <a:r>
              <a:rPr lang="en-US" dirty="0"/>
              <a:t> Server’s OS passes message to a </a:t>
            </a:r>
            <a:r>
              <a:rPr lang="en-US" b="1" dirty="0"/>
              <a:t>server stub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Equivalent to client stub.</a:t>
            </a:r>
          </a:p>
          <a:p>
            <a:pPr lvl="1"/>
            <a:r>
              <a:rPr lang="en-US" dirty="0"/>
              <a:t>Waits for incoming requests by calling receive()</a:t>
            </a:r>
          </a:p>
          <a:p>
            <a:r>
              <a:rPr lang="en-US" dirty="0"/>
              <a:t> Unpacks parameters from message and then calls the server procedure in the usual way.</a:t>
            </a:r>
          </a:p>
          <a:p>
            <a:pPr lvl="1"/>
            <a:r>
              <a:rPr lang="en-US" dirty="0"/>
              <a:t> As if being called directly by the client.</a:t>
            </a:r>
          </a:p>
          <a:p>
            <a:r>
              <a:rPr lang="en-US" dirty="0"/>
              <a:t> Performs its work and returns result.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RPC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When the result is received, (using receive()) it unblocks the client stub.</a:t>
            </a:r>
          </a:p>
          <a:p>
            <a:r>
              <a:rPr lang="en-US" dirty="0"/>
              <a:t> The client stub inspects message, unpacks result, and copies it to the caller.</a:t>
            </a:r>
          </a:p>
          <a:p>
            <a:pPr lvl="1"/>
            <a:r>
              <a:rPr lang="en-US" dirty="0"/>
              <a:t> It returns in the usual way.</a:t>
            </a:r>
          </a:p>
          <a:p>
            <a:pPr lvl="1"/>
            <a:r>
              <a:rPr lang="en-US" dirty="0"/>
              <a:t>The caller gets control </a:t>
            </a:r>
            <a:r>
              <a:rPr lang="mr-IN" dirty="0"/>
              <a:t>–</a:t>
            </a:r>
            <a:r>
              <a:rPr lang="en-US" dirty="0"/>
              <a:t> and all it knows is that the data has been appended to </a:t>
            </a:r>
            <a:r>
              <a:rPr lang="en-US" dirty="0" err="1"/>
              <a:t>dBList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81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of RPC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0"/>
            <a:ext cx="9002745" cy="43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6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2700.potx</Template>
  <TotalTime>8482</TotalTime>
  <Words>2805</Words>
  <Application>Microsoft Macintosh PowerPoint</Application>
  <PresentationFormat>On-screen Show (4:3)</PresentationFormat>
  <Paragraphs>284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Calibri</vt:lpstr>
      <vt:lpstr>Tw Cen MT</vt:lpstr>
      <vt:lpstr>Wingdings</vt:lpstr>
      <vt:lpstr>Wingdings 2</vt:lpstr>
      <vt:lpstr>Median</vt:lpstr>
      <vt:lpstr>Lecture 3</vt:lpstr>
      <vt:lpstr>Why communications?</vt:lpstr>
      <vt:lpstr>What are RPCs?</vt:lpstr>
      <vt:lpstr>Challenges</vt:lpstr>
      <vt:lpstr>Arguments </vt:lpstr>
      <vt:lpstr>Principles of RPC</vt:lpstr>
      <vt:lpstr>Principle of RPC (2)</vt:lpstr>
      <vt:lpstr>Principles of RPC (3)</vt:lpstr>
      <vt:lpstr>Steps of RPC</vt:lpstr>
      <vt:lpstr>Parameter marshaling</vt:lpstr>
      <vt:lpstr>Pointers</vt:lpstr>
      <vt:lpstr>More complex parameter passing</vt:lpstr>
      <vt:lpstr>Interface Definition Language</vt:lpstr>
      <vt:lpstr>Stub Generation</vt:lpstr>
      <vt:lpstr>Asynchronous RPC</vt:lpstr>
      <vt:lpstr>Asynchronous RPCs with returns</vt:lpstr>
      <vt:lpstr>Multicast RPC</vt:lpstr>
      <vt:lpstr>Message-oriented communication</vt:lpstr>
      <vt:lpstr>Sockets</vt:lpstr>
      <vt:lpstr>Socket operations in TCP/IP</vt:lpstr>
      <vt:lpstr>Server side operations</vt:lpstr>
      <vt:lpstr>Client side operations</vt:lpstr>
      <vt:lpstr>Example: server</vt:lpstr>
      <vt:lpstr>Example: Client</vt:lpstr>
      <vt:lpstr>Pictorial description</vt:lpstr>
      <vt:lpstr>Limitations</vt:lpstr>
      <vt:lpstr>Messaging patterns</vt:lpstr>
      <vt:lpstr>Properties of ZeroMQ</vt:lpstr>
      <vt:lpstr>Socket pairing</vt:lpstr>
      <vt:lpstr>Request Reply</vt:lpstr>
      <vt:lpstr>Publish Subscribe</vt:lpstr>
      <vt:lpstr>Example server</vt:lpstr>
      <vt:lpstr>Example client</vt:lpstr>
      <vt:lpstr>Pipeline</vt:lpstr>
      <vt:lpstr>Message Passing Interface (MPI)</vt:lpstr>
      <vt:lpstr>Operations in MPI</vt:lpstr>
      <vt:lpstr>Message Queuing Systems</vt:lpstr>
      <vt:lpstr>Model</vt:lpstr>
      <vt:lpstr>Possible combinations</vt:lpstr>
      <vt:lpstr>Operations</vt:lpstr>
      <vt:lpstr>Architecture</vt:lpstr>
      <vt:lpstr>Look up depiction</vt:lpstr>
      <vt:lpstr>Overlay Network</vt:lpstr>
      <vt:lpstr>Message Brokers</vt:lpstr>
      <vt:lpstr>Organization of a message broker</vt:lpstr>
      <vt:lpstr>IBM WebSphere</vt:lpstr>
      <vt:lpstr>Message channels</vt:lpstr>
      <vt:lpstr>Message channels (cont)</vt:lpstr>
      <vt:lpstr>MCA Attributes</vt:lpstr>
      <vt:lpstr>General organization depiction</vt:lpstr>
      <vt:lpstr>Addressing and routing</vt:lpstr>
      <vt:lpstr>Routing tables</vt:lpstr>
      <vt:lpstr>Alias table</vt:lpstr>
      <vt:lpstr>Example</vt:lpstr>
      <vt:lpstr>Example (2)</vt:lpstr>
      <vt:lpstr>Example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</dc:title>
  <dc:creator>Prashant Krishnamurty</dc:creator>
  <cp:lastModifiedBy>Microsoft Office User</cp:lastModifiedBy>
  <cp:revision>134</cp:revision>
  <cp:lastPrinted>2020-10-06T22:54:14Z</cp:lastPrinted>
  <dcterms:created xsi:type="dcterms:W3CDTF">2011-02-15T01:19:14Z</dcterms:created>
  <dcterms:modified xsi:type="dcterms:W3CDTF">2020-10-12T23:35:04Z</dcterms:modified>
</cp:coreProperties>
</file>