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70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65" r:id="rId12"/>
    <p:sldId id="273" r:id="rId13"/>
    <p:sldId id="274" r:id="rId14"/>
    <p:sldId id="264" r:id="rId15"/>
    <p:sldId id="266" r:id="rId16"/>
    <p:sldId id="267" r:id="rId17"/>
    <p:sldId id="268" r:id="rId18"/>
    <p:sldId id="269" r:id="rId19"/>
    <p:sldId id="276" r:id="rId20"/>
    <p:sldId id="277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3" d="100"/>
          <a:sy n="183" d="100"/>
        </p:scale>
        <p:origin x="-1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7AEDA-A0C8-6243-9AD2-B2B44E628523}" type="datetimeFigureOut">
              <a:rPr lang="en-US" smtClean="0"/>
              <a:pPr/>
              <a:t>9/24/21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068C3-DE0F-4C49-AC09-9287450156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6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73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Emits each word and a count of </a:t>
            </a:r>
            <a:r>
              <a:rPr lang="en-US" dirty="0" err="1" smtClean="0"/>
              <a:t>occurences</a:t>
            </a:r>
            <a:r>
              <a:rPr lang="en-US" dirty="0" smtClean="0"/>
              <a:t>  (here just 1).  Key </a:t>
            </a:r>
            <a:r>
              <a:rPr lang="en-US" dirty="0" smtClean="0">
                <a:sym typeface="Wingdings"/>
              </a:rPr>
              <a:t> document name or file name;   Value  file contents in terms of words</a:t>
            </a:r>
            <a:r>
              <a:rPr lang="en-US" baseline="0" dirty="0" smtClean="0">
                <a:sym typeface="Wingdings"/>
              </a:rPr>
              <a:t> (is that word in the document)?</a:t>
            </a:r>
          </a:p>
          <a:p>
            <a:r>
              <a:rPr lang="en-US" baseline="0" dirty="0" smtClean="0">
                <a:sym typeface="Wingdings"/>
              </a:rPr>
              <a:t>Reduce function  key is the word; it parses the list and simply sums together all counts emitted for a particular word.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068C3-DE0F-4C49-AC09-9287450156E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42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Coalesce</a:t>
            </a:r>
            <a:r>
              <a:rPr lang="en-US" baseline="0" dirty="0" smtClean="0"/>
              <a:t> </a:t>
            </a:r>
            <a:r>
              <a:rPr lang="mr-IN" baseline="0" dirty="0" smtClean="0"/>
              <a:t>–</a:t>
            </a:r>
            <a:r>
              <a:rPr lang="en-US" baseline="0" dirty="0" smtClean="0"/>
              <a:t> the process wherein all a new partition is created based on the key (hash(key)mod R).  In this example, a , c, w, are the keys </a:t>
            </a:r>
            <a:r>
              <a:rPr lang="mr-IN" baseline="0" dirty="0" smtClean="0"/>
              <a:t>–</a:t>
            </a:r>
            <a:r>
              <a:rPr lang="en-US" baseline="0" dirty="0" smtClean="0"/>
              <a:t> and these are now input to a different machine performing the reduce </a:t>
            </a:r>
            <a:r>
              <a:rPr lang="en-US" baseline="0" dirty="0" err="1" smtClean="0"/>
              <a:t>operaiton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068C3-DE0F-4C49-AC09-9287450156E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23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  <a:solidFill>
            <a:srgbClr val="C9CDB3"/>
          </a:solidFill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E6A519B-7DB3-3D47-8D8A-CC7BAD0E00B6}" type="datetimeFigureOut">
              <a:rPr lang="en-US" smtClean="0"/>
              <a:pPr/>
              <a:t>9/24/21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E6A519B-7DB3-3D47-8D8A-CC7BAD0E00B6}" type="datetimeFigureOut">
              <a:rPr lang="en-US" smtClean="0"/>
              <a:pPr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(c) Prashant Krishnamurthy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5B729312-1E37-A640-B3F8-E025D313CE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TELCOM 2720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(c) Prashant Krishnamurthy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6ED59E59-BD8A-5342-8217-B02204C6B78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TELCOM 2720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(c) Prashant Krishnamurthy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D5B4394C-1DEF-F448-AC01-490E14B0EA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TELCOM 2720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(c) Prashant Krishnamurthy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82D77CC1-6495-7147-8A94-5BA717E5543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TELCOM 2720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(c) Prashant Krishnamurthy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4117307F-A9A7-2247-8C9C-010269DAC2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TELCOM 2720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(c) Prashant Krishnamurthy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14A2D2E2-31F8-CF45-9C64-F6981D30D9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TELCOM 2720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315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81000" y="6477000"/>
            <a:ext cx="2057400" cy="1524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(c) Prashant Krishnamurthy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391400" y="6400800"/>
            <a:ext cx="1371600" cy="304800"/>
          </a:xfrm>
        </p:spPr>
        <p:txBody>
          <a:bodyPr/>
          <a:lstStyle>
            <a:lvl1pPr>
              <a:defRPr smtClean="0"/>
            </a:lvl1pPr>
          </a:lstStyle>
          <a:p>
            <a:fld id="{40185FF9-3F7D-ED48-82A4-51D3D65C6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9/24/21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E6A519B-7DB3-3D47-8D8A-CC7BAD0E00B6}" type="datetimeFigureOut">
              <a:rPr lang="en-US" smtClean="0"/>
              <a:pPr/>
              <a:t>9/24/21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E6A519B-7DB3-3D47-8D8A-CC7BAD0E00B6}" type="datetimeFigureOut">
              <a:rPr lang="en-US" smtClean="0"/>
              <a:pPr/>
              <a:t>9/24/21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9/24/21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E6A519B-7DB3-3D47-8D8A-CC7BAD0E00B6}" type="datetimeFigureOut">
              <a:rPr lang="en-US" smtClean="0"/>
              <a:pPr/>
              <a:t>9/24/21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6A519B-7DB3-3D47-8D8A-CC7BAD0E00B6}" type="datetimeFigureOut">
              <a:rPr lang="en-US" smtClean="0"/>
              <a:pPr/>
              <a:t>9/24/21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rgbClr val="775F5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775F55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2"/>
                </a:solidFill>
              </a:rPr>
              <a:t>MapReduce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smtClean="0">
                <a:solidFill>
                  <a:schemeClr val="bg2"/>
                </a:solidFill>
              </a:rPr>
              <a:t>in brief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Reduce function also written by user.</a:t>
            </a:r>
          </a:p>
          <a:p>
            <a:r>
              <a:rPr lang="en-US" dirty="0"/>
              <a:t> </a:t>
            </a:r>
            <a:r>
              <a:rPr lang="en-US" dirty="0" smtClean="0"/>
              <a:t>Merges together the values provided to form a smaller set of values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(e.g., Maximum temperature seen in each year)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7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MapReduce:  Word count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304800" y="1508760"/>
            <a:ext cx="8686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Font typeface="Arial" pitchFamily="-1" charset="0"/>
              <a:buChar char="•"/>
              <a:defRPr sz="30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8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-1" charset="0"/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m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ap(key, value): </a:t>
            </a:r>
            <a:r>
              <a:rPr lang="en-US" sz="2400" b="0" i="1" dirty="0" smtClean="0">
                <a:latin typeface="Courier New" charset="0"/>
                <a:ea typeface="Courier New" charset="0"/>
                <a:cs typeface="Courier New" charset="0"/>
              </a:rPr>
              <a:t>//filename, file contents</a:t>
            </a:r>
          </a:p>
          <a:p>
            <a:pPr marL="457200" lvl="1" indent="0">
              <a:lnSpc>
                <a:spcPct val="100000"/>
              </a:lnSpc>
              <a:buFont typeface="Arial" pitchFamily="-1" charset="0"/>
              <a:buNone/>
            </a:pPr>
            <a:r>
              <a:rPr lang="en-US" b="0" dirty="0" smtClean="0">
                <a:latin typeface="Courier New" charset="0"/>
                <a:ea typeface="Courier New" charset="0"/>
                <a:cs typeface="Courier New" charset="0"/>
              </a:rPr>
              <a:t>for each word w in value: 	</a:t>
            </a:r>
          </a:p>
          <a:p>
            <a:pPr marL="457200" lvl="1" indent="0">
              <a:lnSpc>
                <a:spcPct val="100000"/>
              </a:lnSpc>
              <a:buFont typeface="Arial" pitchFamily="-1" charset="0"/>
              <a:buNone/>
            </a:pPr>
            <a:r>
              <a:rPr lang="en-US" b="0" dirty="0" smtClean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b="0" dirty="0" err="1" smtClean="0">
                <a:latin typeface="Courier New" charset="0"/>
                <a:ea typeface="Courier New" charset="0"/>
                <a:cs typeface="Courier New" charset="0"/>
              </a:rPr>
              <a:t>EmitIntermediate</a:t>
            </a:r>
            <a:r>
              <a:rPr lang="en-US" b="0" dirty="0" smtClean="0">
                <a:latin typeface="Courier New" charset="0"/>
                <a:ea typeface="Courier New" charset="0"/>
                <a:cs typeface="Courier New" charset="0"/>
              </a:rPr>
              <a:t>(w, "1");</a:t>
            </a:r>
          </a:p>
          <a:p>
            <a:pPr marL="457200" lvl="1" indent="0">
              <a:lnSpc>
                <a:spcPct val="100000"/>
              </a:lnSpc>
              <a:buFont typeface="Arial" pitchFamily="-1" charset="0"/>
              <a:buNone/>
            </a:pPr>
            <a:endParaRPr lang="en-US" sz="1600" b="0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buFont typeface="Arial" pitchFamily="-1" charset="0"/>
              <a:buNone/>
            </a:pP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reduce(key, list(values)): </a:t>
            </a:r>
            <a:r>
              <a:rPr lang="en-US" sz="2400" b="0" i="1" dirty="0" smtClean="0">
                <a:latin typeface="Courier New" charset="0"/>
                <a:ea typeface="Courier New" charset="0"/>
                <a:cs typeface="Courier New" charset="0"/>
              </a:rPr>
              <a:t>//word, counts</a:t>
            </a:r>
            <a:r>
              <a:rPr lang="en-US" b="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800" b="0" dirty="0" smtClean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2800" b="0" dirty="0" err="1" smtClean="0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800" b="0" dirty="0" smtClean="0">
                <a:latin typeface="Courier New" charset="0"/>
                <a:ea typeface="Courier New" charset="0"/>
                <a:cs typeface="Courier New" charset="0"/>
              </a:rPr>
              <a:t> result = 0; 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800" b="0" dirty="0" smtClean="0">
                <a:latin typeface="Courier New" charset="0"/>
                <a:ea typeface="Courier New" charset="0"/>
                <a:cs typeface="Courier New" charset="0"/>
              </a:rPr>
              <a:t>	for each v in values: 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800" b="0" dirty="0" smtClean="0">
                <a:latin typeface="Courier New" charset="0"/>
                <a:ea typeface="Courier New" charset="0"/>
                <a:cs typeface="Courier New" charset="0"/>
              </a:rPr>
              <a:t>		result += </a:t>
            </a:r>
            <a:r>
              <a:rPr lang="en-US" sz="2800" b="0" dirty="0" err="1" smtClean="0">
                <a:latin typeface="Courier New" charset="0"/>
                <a:ea typeface="Courier New" charset="0"/>
                <a:cs typeface="Courier New" charset="0"/>
              </a:rPr>
              <a:t>ParseInt</a:t>
            </a:r>
            <a:r>
              <a:rPr lang="en-US" sz="2800" b="0" dirty="0" smtClean="0">
                <a:latin typeface="Courier New" charset="0"/>
                <a:ea typeface="Courier New" charset="0"/>
                <a:cs typeface="Courier New" charset="0"/>
              </a:rPr>
              <a:t>(v); 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800" b="0" dirty="0" smtClean="0">
                <a:latin typeface="Courier New" charset="0"/>
                <a:ea typeface="Courier New" charset="0"/>
                <a:cs typeface="Courier New" charset="0"/>
              </a:rPr>
              <a:t>	Emit(</a:t>
            </a:r>
            <a:r>
              <a:rPr lang="en-US" sz="2800" b="0" dirty="0" err="1" smtClean="0">
                <a:latin typeface="Courier New" charset="0"/>
                <a:ea typeface="Courier New" charset="0"/>
                <a:cs typeface="Courier New" charset="0"/>
              </a:rPr>
              <a:t>AsString</a:t>
            </a:r>
            <a:r>
              <a:rPr lang="en-US" sz="2800" b="0" dirty="0" smtClean="0">
                <a:latin typeface="Courier New" charset="0"/>
                <a:ea typeface="Courier New" charset="0"/>
                <a:cs typeface="Courier New" charset="0"/>
              </a:rPr>
              <a:t>(result));</a:t>
            </a:r>
          </a:p>
        </p:txBody>
      </p:sp>
    </p:spTree>
    <p:extLst>
      <p:ext uri="{BB962C8B-B14F-4D97-AF65-F5344CB8AC3E}">
        <p14:creationId xmlns:p14="http://schemas.microsoft.com/office/powerpoint/2010/main" val="1849738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Distributed </a:t>
            </a:r>
            <a:r>
              <a:rPr lang="en-US" dirty="0" err="1" smtClean="0"/>
              <a:t>Grep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Map: Emits a line if a match is found to a pattern (key)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Reduce: Identity that simply shows the intermediate data</a:t>
            </a:r>
          </a:p>
          <a:p>
            <a:r>
              <a:rPr lang="en-US" dirty="0"/>
              <a:t> </a:t>
            </a:r>
            <a:r>
              <a:rPr lang="en-US" dirty="0" smtClean="0"/>
              <a:t>Count of URL Access frequency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Map: Processes log of web page requests and outputs &lt;URL, 1&gt;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Reduce: Adds the values for the same URL and outputs &lt;URL, count&gt;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90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Map invocations distributed across multiple machines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Need automatic partitioning of input data input to M splits</a:t>
            </a:r>
          </a:p>
          <a:p>
            <a:pPr lvl="2"/>
            <a:r>
              <a:rPr lang="en-US" dirty="0" smtClean="0"/>
              <a:t> </a:t>
            </a:r>
            <a:r>
              <a:rPr lang="en-US" dirty="0" err="1" smtClean="0"/>
              <a:t>Parallelly</a:t>
            </a:r>
            <a:r>
              <a:rPr lang="en-US" dirty="0" smtClean="0"/>
              <a:t> process each split</a:t>
            </a:r>
          </a:p>
          <a:p>
            <a:r>
              <a:rPr lang="en-US" dirty="0" smtClean="0"/>
              <a:t>Reduce invocations are distributed by partitioning the intermediate key space into R pieces using a partitioning function (e.g., a  hash(key)mod R).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49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MapReduce Execution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2057400"/>
            <a:ext cx="1095172" cy="3785652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-25000" dirty="0" smtClean="0"/>
              <a:t>1</a:t>
            </a:r>
            <a:r>
              <a:rPr lang="en-US" sz="2400" b="0" dirty="0" smtClean="0"/>
              <a:t>, v</a:t>
            </a:r>
            <a:r>
              <a:rPr lang="en-US" sz="2400" b="0" baseline="-25000" dirty="0" smtClean="0"/>
              <a:t>1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/>
              <a:t>(</a:t>
            </a:r>
            <a:r>
              <a:rPr lang="en-US" sz="2400" b="0" dirty="0" smtClean="0"/>
              <a:t>k</a:t>
            </a:r>
            <a:r>
              <a:rPr lang="en-US" sz="2400" b="0" baseline="-25000" dirty="0" smtClean="0"/>
              <a:t>2</a:t>
            </a:r>
            <a:r>
              <a:rPr lang="en-US" sz="2400" b="0" dirty="0" smtClean="0"/>
              <a:t>, v</a:t>
            </a:r>
            <a:r>
              <a:rPr lang="en-US" sz="2400" b="0" baseline="-25000" dirty="0" smtClean="0"/>
              <a:t>2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/>
              <a:t>(</a:t>
            </a:r>
            <a:r>
              <a:rPr lang="en-US" sz="2400" b="0" dirty="0" err="1" smtClean="0"/>
              <a:t>k</a:t>
            </a:r>
            <a:r>
              <a:rPr lang="en-US" sz="2400" b="0" baseline="-25000" dirty="0" err="1" smtClean="0"/>
              <a:t>n</a:t>
            </a:r>
            <a:r>
              <a:rPr lang="en-US" sz="2400" b="0" dirty="0" smtClean="0"/>
              <a:t>, </a:t>
            </a:r>
            <a:r>
              <a:rPr lang="en-US" sz="2400" b="0" dirty="0" err="1" smtClean="0"/>
              <a:t>v</a:t>
            </a:r>
            <a:r>
              <a:rPr lang="en-US" sz="2400" b="0" baseline="-25000" dirty="0" err="1" smtClean="0"/>
              <a:t>n</a:t>
            </a:r>
            <a:r>
              <a:rPr lang="en-US" sz="2400" b="0" dirty="0" smtClean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0" y="1905000"/>
            <a:ext cx="1095172" cy="1200329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-25000" dirty="0" smtClean="0"/>
              <a:t>1</a:t>
            </a:r>
            <a:r>
              <a:rPr lang="en-US" sz="2400" b="0" dirty="0" smtClean="0"/>
              <a:t>, v</a:t>
            </a:r>
            <a:r>
              <a:rPr lang="en-US" sz="2400" b="0" baseline="-25000" dirty="0" smtClean="0"/>
              <a:t>1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35930" y="3352800"/>
            <a:ext cx="957313" cy="1200329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</a:t>
            </a:r>
            <a:r>
              <a:rPr lang="en-US" sz="2400" b="0" dirty="0" err="1" smtClean="0"/>
              <a:t>k</a:t>
            </a:r>
            <a:r>
              <a:rPr lang="en-US" sz="2400" b="0" baseline="-25000" dirty="0" err="1" smtClean="0"/>
              <a:t>i</a:t>
            </a:r>
            <a:r>
              <a:rPr lang="en-US" sz="2400" b="0" dirty="0" smtClean="0"/>
              <a:t>, v</a:t>
            </a:r>
            <a:r>
              <a:rPr lang="en-US" sz="2400" b="0" baseline="-25000" dirty="0" smtClean="0"/>
              <a:t>i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35930" y="4819471"/>
            <a:ext cx="957313" cy="1200329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</a:t>
            </a:r>
            <a:r>
              <a:rPr lang="en-US" sz="2400" b="0" dirty="0" err="1" smtClean="0"/>
              <a:t>k</a:t>
            </a:r>
            <a:r>
              <a:rPr lang="en-US" sz="2400" b="0" baseline="-25000" dirty="0" err="1" smtClean="0"/>
              <a:t>j</a:t>
            </a:r>
            <a:r>
              <a:rPr lang="en-US" sz="2400" b="0" dirty="0" smtClean="0"/>
              <a:t>, </a:t>
            </a:r>
            <a:r>
              <a:rPr lang="en-US" sz="2400" b="0" dirty="0" err="1" smtClean="0"/>
              <a:t>v</a:t>
            </a:r>
            <a:r>
              <a:rPr lang="en-US" sz="2400" b="0" baseline="-25000" dirty="0" err="1" smtClean="0"/>
              <a:t>j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5800" y="1905000"/>
            <a:ext cx="937181" cy="830997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(a, b)</a:t>
            </a:r>
          </a:p>
          <a:p>
            <a:pPr algn="ctr"/>
            <a:r>
              <a:rPr lang="en-US" sz="2400" b="0" dirty="0" smtClean="0"/>
              <a:t>(w, p)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618" y="3048000"/>
            <a:ext cx="919547" cy="1200329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(w, x)</a:t>
            </a:r>
          </a:p>
          <a:p>
            <a:pPr algn="ctr"/>
            <a:r>
              <a:rPr lang="en-US" sz="2400" b="0" dirty="0" smtClean="0"/>
              <a:t>(y, r)</a:t>
            </a:r>
          </a:p>
          <a:p>
            <a:pPr algn="ctr"/>
            <a:r>
              <a:rPr lang="en-US" sz="2400" b="0" dirty="0" smtClean="0"/>
              <a:t>(c, d)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12984" y="4495800"/>
            <a:ext cx="902812" cy="1569660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(y, z)</a:t>
            </a:r>
          </a:p>
          <a:p>
            <a:pPr algn="ctr"/>
            <a:r>
              <a:rPr lang="en-US" sz="2400" b="0" dirty="0" smtClean="0"/>
              <a:t>(a, s)</a:t>
            </a:r>
          </a:p>
          <a:p>
            <a:pPr algn="ctr"/>
            <a:r>
              <a:rPr lang="en-US" sz="2400" b="0" dirty="0" smtClean="0"/>
              <a:t>(c, t)</a:t>
            </a:r>
          </a:p>
          <a:p>
            <a:pPr algn="ctr"/>
            <a:r>
              <a:rPr lang="en-US" sz="2400" b="0" dirty="0" smtClean="0"/>
              <a:t>(a, q)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72200" y="1905000"/>
            <a:ext cx="902811" cy="1200329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(a, b)</a:t>
            </a:r>
          </a:p>
          <a:p>
            <a:pPr algn="ctr"/>
            <a:r>
              <a:rPr lang="en-US" sz="2400" b="0" dirty="0" smtClean="0"/>
              <a:t>(a, q)</a:t>
            </a:r>
          </a:p>
          <a:p>
            <a:pPr algn="ctr"/>
            <a:r>
              <a:rPr lang="en-US" sz="2400" b="0" dirty="0" smtClean="0"/>
              <a:t>(a, 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86612" y="3276600"/>
            <a:ext cx="885179" cy="830997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(c, </a:t>
            </a:r>
            <a:r>
              <a:rPr lang="en-US" sz="2400" b="0" dirty="0"/>
              <a:t>d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(c, t)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81016" y="4274403"/>
            <a:ext cx="937180" cy="830997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(w, p)</a:t>
            </a:r>
          </a:p>
          <a:p>
            <a:pPr algn="ctr"/>
            <a:r>
              <a:rPr lang="en-US" sz="2400" b="0" dirty="0" smtClean="0"/>
              <a:t>(w, </a:t>
            </a:r>
            <a:r>
              <a:rPr lang="en-US" sz="2400" b="0" dirty="0"/>
              <a:t>x</a:t>
            </a:r>
            <a:r>
              <a:rPr lang="en-US" sz="2400" b="0" dirty="0" smtClean="0"/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23994" y="5265003"/>
            <a:ext cx="844783" cy="830997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(y, </a:t>
            </a:r>
            <a:r>
              <a:rPr lang="en-US" sz="2400" b="0" dirty="0"/>
              <a:t>r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(y, z)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720824" y="2205335"/>
            <a:ext cx="1095172" cy="46166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30000" dirty="0" smtClean="0"/>
              <a:t>1</a:t>
            </a:r>
            <a:r>
              <a:rPr lang="en-US" sz="2400" b="0" dirty="0" smtClean="0"/>
              <a:t>, v</a:t>
            </a:r>
            <a:r>
              <a:rPr lang="en-US" sz="2400" b="0" baseline="30000" dirty="0" smtClean="0"/>
              <a:t>1</a:t>
            </a:r>
            <a:r>
              <a:rPr lang="en-US" sz="2400" b="0" dirty="0" smtClean="0"/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96200" y="3424535"/>
            <a:ext cx="1095172" cy="46166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30000" dirty="0" smtClean="0"/>
              <a:t>2</a:t>
            </a:r>
            <a:r>
              <a:rPr lang="en-US" sz="2400" b="0" dirty="0" smtClean="0"/>
              <a:t>, v</a:t>
            </a:r>
            <a:r>
              <a:rPr lang="en-US" sz="2400" b="0" baseline="30000" dirty="0" smtClean="0"/>
              <a:t>2</a:t>
            </a:r>
            <a:r>
              <a:rPr lang="en-US" sz="2400" b="0" dirty="0" smtClean="0"/>
              <a:t>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696200" y="4419600"/>
            <a:ext cx="1095172" cy="46166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30000" dirty="0" smtClean="0"/>
              <a:t>3</a:t>
            </a:r>
            <a:r>
              <a:rPr lang="en-US" sz="2400" b="0" dirty="0" smtClean="0"/>
              <a:t>, v</a:t>
            </a:r>
            <a:r>
              <a:rPr lang="en-US" sz="2400" b="0" baseline="30000" dirty="0" smtClean="0"/>
              <a:t>3</a:t>
            </a:r>
            <a:r>
              <a:rPr lang="en-US" sz="2400" b="0" dirty="0" smtClean="0"/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696200" y="5329535"/>
            <a:ext cx="1095172" cy="46166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30000" dirty="0" smtClean="0"/>
              <a:t>4</a:t>
            </a:r>
            <a:r>
              <a:rPr lang="en-US" sz="2400" b="0" dirty="0" smtClean="0"/>
              <a:t>, v</a:t>
            </a:r>
            <a:r>
              <a:rPr lang="en-US" sz="2400" b="0" baseline="30000" dirty="0" smtClean="0"/>
              <a:t>4</a:t>
            </a:r>
            <a:r>
              <a:rPr lang="en-US" sz="2400" b="0" dirty="0" smtClean="0"/>
              <a:t>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00" y="1371600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Partition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771781" y="137160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Map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105400" y="1371600"/>
            <a:ext cx="1537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Coalesce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844400" y="1371600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Reduce</a:t>
            </a:r>
            <a:endParaRPr lang="en-US" sz="2400" dirty="0"/>
          </a:p>
        </p:txBody>
      </p:sp>
      <p:cxnSp>
        <p:nvCxnSpPr>
          <p:cNvPr id="30" name="Straight Arrow Connector 29"/>
          <p:cNvCxnSpPr>
            <a:stCxn id="7" idx="3"/>
            <a:endCxn id="8" idx="1"/>
          </p:cNvCxnSpPr>
          <p:nvPr/>
        </p:nvCxnSpPr>
        <p:spPr bwMode="auto">
          <a:xfrm flipV="1">
            <a:off x="1780972" y="2505165"/>
            <a:ext cx="886028" cy="144506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2" name="Straight Arrow Connector 31"/>
          <p:cNvCxnSpPr>
            <a:stCxn id="7" idx="3"/>
            <a:endCxn id="9" idx="1"/>
          </p:cNvCxnSpPr>
          <p:nvPr/>
        </p:nvCxnSpPr>
        <p:spPr bwMode="auto">
          <a:xfrm>
            <a:off x="1780972" y="3950226"/>
            <a:ext cx="954958" cy="273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5" name="Straight Arrow Connector 34"/>
          <p:cNvCxnSpPr>
            <a:stCxn id="7" idx="3"/>
            <a:endCxn id="10" idx="1"/>
          </p:cNvCxnSpPr>
          <p:nvPr/>
        </p:nvCxnSpPr>
        <p:spPr bwMode="auto">
          <a:xfrm>
            <a:off x="1780972" y="3950226"/>
            <a:ext cx="954958" cy="146941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8" name="Straight Arrow Connector 37"/>
          <p:cNvCxnSpPr>
            <a:stCxn id="8" idx="3"/>
            <a:endCxn id="11" idx="1"/>
          </p:cNvCxnSpPr>
          <p:nvPr/>
        </p:nvCxnSpPr>
        <p:spPr bwMode="auto">
          <a:xfrm flipV="1">
            <a:off x="3762172" y="2320499"/>
            <a:ext cx="733628" cy="18466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1" name="Straight Arrow Connector 40"/>
          <p:cNvCxnSpPr>
            <a:stCxn id="9" idx="3"/>
            <a:endCxn id="12" idx="1"/>
          </p:cNvCxnSpPr>
          <p:nvPr/>
        </p:nvCxnSpPr>
        <p:spPr bwMode="auto">
          <a:xfrm flipV="1">
            <a:off x="3693243" y="3648165"/>
            <a:ext cx="811375" cy="304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4" name="Straight Arrow Connector 43"/>
          <p:cNvCxnSpPr>
            <a:stCxn id="10" idx="3"/>
            <a:endCxn id="13" idx="1"/>
          </p:cNvCxnSpPr>
          <p:nvPr/>
        </p:nvCxnSpPr>
        <p:spPr bwMode="auto">
          <a:xfrm flipV="1">
            <a:off x="3693243" y="5280630"/>
            <a:ext cx="819741" cy="1390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7" name="Straight Arrow Connector 46"/>
          <p:cNvCxnSpPr>
            <a:stCxn id="11" idx="3"/>
            <a:endCxn id="14" idx="1"/>
          </p:cNvCxnSpPr>
          <p:nvPr/>
        </p:nvCxnSpPr>
        <p:spPr bwMode="auto">
          <a:xfrm>
            <a:off x="5432981" y="2320499"/>
            <a:ext cx="739219" cy="18466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0" name="Straight Arrow Connector 49"/>
          <p:cNvCxnSpPr>
            <a:stCxn id="12" idx="3"/>
            <a:endCxn id="15" idx="1"/>
          </p:cNvCxnSpPr>
          <p:nvPr/>
        </p:nvCxnSpPr>
        <p:spPr bwMode="auto">
          <a:xfrm>
            <a:off x="5424165" y="3648165"/>
            <a:ext cx="762447" cy="439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3" name="Straight Arrow Connector 52"/>
          <p:cNvCxnSpPr>
            <a:stCxn id="13" idx="3"/>
            <a:endCxn id="15" idx="1"/>
          </p:cNvCxnSpPr>
          <p:nvPr/>
        </p:nvCxnSpPr>
        <p:spPr bwMode="auto">
          <a:xfrm flipV="1">
            <a:off x="5415796" y="3692099"/>
            <a:ext cx="770816" cy="158853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6" name="Straight Arrow Connector 55"/>
          <p:cNvCxnSpPr>
            <a:stCxn id="13" idx="3"/>
            <a:endCxn id="17" idx="1"/>
          </p:cNvCxnSpPr>
          <p:nvPr/>
        </p:nvCxnSpPr>
        <p:spPr bwMode="auto">
          <a:xfrm>
            <a:off x="5415796" y="5280630"/>
            <a:ext cx="808198" cy="39987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9" name="Straight Arrow Connector 58"/>
          <p:cNvCxnSpPr>
            <a:stCxn id="13" idx="3"/>
            <a:endCxn id="14" idx="1"/>
          </p:cNvCxnSpPr>
          <p:nvPr/>
        </p:nvCxnSpPr>
        <p:spPr bwMode="auto">
          <a:xfrm flipV="1">
            <a:off x="5415796" y="2505165"/>
            <a:ext cx="756404" cy="277546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2" name="Straight Arrow Connector 61"/>
          <p:cNvCxnSpPr>
            <a:stCxn id="12" idx="3"/>
            <a:endCxn id="16" idx="1"/>
          </p:cNvCxnSpPr>
          <p:nvPr/>
        </p:nvCxnSpPr>
        <p:spPr bwMode="auto">
          <a:xfrm>
            <a:off x="5424165" y="3648165"/>
            <a:ext cx="756851" cy="104173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7" name="Straight Arrow Connector 66"/>
          <p:cNvCxnSpPr>
            <a:stCxn id="12" idx="3"/>
            <a:endCxn id="17" idx="1"/>
          </p:cNvCxnSpPr>
          <p:nvPr/>
        </p:nvCxnSpPr>
        <p:spPr bwMode="auto">
          <a:xfrm>
            <a:off x="5424165" y="3648165"/>
            <a:ext cx="799829" cy="203233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0" name="Straight Arrow Connector 69"/>
          <p:cNvCxnSpPr>
            <a:stCxn id="11" idx="3"/>
            <a:endCxn id="16" idx="1"/>
          </p:cNvCxnSpPr>
          <p:nvPr/>
        </p:nvCxnSpPr>
        <p:spPr bwMode="auto">
          <a:xfrm>
            <a:off x="5432981" y="2320499"/>
            <a:ext cx="748035" cy="236940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3" name="Straight Arrow Connector 72"/>
          <p:cNvCxnSpPr>
            <a:stCxn id="14" idx="3"/>
            <a:endCxn id="18" idx="1"/>
          </p:cNvCxnSpPr>
          <p:nvPr/>
        </p:nvCxnSpPr>
        <p:spPr bwMode="auto">
          <a:xfrm flipV="1">
            <a:off x="7075011" y="2436168"/>
            <a:ext cx="645813" cy="6899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6" name="Straight Arrow Connector 75"/>
          <p:cNvCxnSpPr>
            <a:stCxn id="15" idx="3"/>
            <a:endCxn id="22" idx="1"/>
          </p:cNvCxnSpPr>
          <p:nvPr/>
        </p:nvCxnSpPr>
        <p:spPr bwMode="auto">
          <a:xfrm flipV="1">
            <a:off x="7071791" y="3655368"/>
            <a:ext cx="624409" cy="3673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9" name="Straight Arrow Connector 78"/>
          <p:cNvCxnSpPr>
            <a:stCxn id="16" idx="3"/>
            <a:endCxn id="23" idx="1"/>
          </p:cNvCxnSpPr>
          <p:nvPr/>
        </p:nvCxnSpPr>
        <p:spPr bwMode="auto">
          <a:xfrm flipV="1">
            <a:off x="7118196" y="4650433"/>
            <a:ext cx="578004" cy="3946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82" name="Straight Arrow Connector 81"/>
          <p:cNvCxnSpPr>
            <a:stCxn id="17" idx="3"/>
            <a:endCxn id="24" idx="1"/>
          </p:cNvCxnSpPr>
          <p:nvPr/>
        </p:nvCxnSpPr>
        <p:spPr bwMode="auto">
          <a:xfrm flipV="1">
            <a:off x="7068777" y="5560368"/>
            <a:ext cx="627423" cy="1201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3250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MapReduce: PageRank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0D8A209-C401-F646-96C7-C83D54DCE19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34400" cy="4937760"/>
          </a:xfrm>
        </p:spPr>
        <p:txBody>
          <a:bodyPr/>
          <a:lstStyle/>
          <a:p>
            <a:r>
              <a:rPr lang="en-US" dirty="0" smtClean="0"/>
              <a:t>Compute </a:t>
            </a:r>
            <a:r>
              <a:rPr lang="en-US" dirty="0"/>
              <a:t>rank for </a:t>
            </a:r>
            <a:r>
              <a:rPr lang="en-US" dirty="0" smtClean="0"/>
              <a:t>web page P </a:t>
            </a:r>
            <a:r>
              <a:rPr lang="en-US" dirty="0"/>
              <a:t>as average rank of pages that link to P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Initialize rank for every web page to 1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Map(a web page W, W’s contents)</a:t>
            </a:r>
          </a:p>
          <a:p>
            <a:pPr lvl="1"/>
            <a:r>
              <a:rPr lang="en-US" dirty="0" smtClean="0"/>
              <a:t>For every web page P that W links to, output (P, W)</a:t>
            </a:r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Reduce(web page P, {set of pages that link to P})</a:t>
            </a:r>
          </a:p>
          <a:p>
            <a:pPr lvl="1"/>
            <a:r>
              <a:rPr lang="en-US" dirty="0" smtClean="0"/>
              <a:t>Output rank for P as average rank of pages that link to P</a:t>
            </a:r>
            <a:endParaRPr lang="en-US" dirty="0"/>
          </a:p>
          <a:p>
            <a:r>
              <a:rPr lang="en-US" dirty="0" smtClean="0"/>
              <a:t>Run repeatedly until ranks converge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953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MapReduce Execution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2057400"/>
            <a:ext cx="1095172" cy="3785652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-25000" dirty="0" smtClean="0"/>
              <a:t>1</a:t>
            </a:r>
            <a:r>
              <a:rPr lang="en-US" sz="2400" b="0" dirty="0" smtClean="0"/>
              <a:t>, v</a:t>
            </a:r>
            <a:r>
              <a:rPr lang="en-US" sz="2400" b="0" baseline="-25000" dirty="0" smtClean="0"/>
              <a:t>1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/>
              <a:t>(</a:t>
            </a:r>
            <a:r>
              <a:rPr lang="en-US" sz="2400" b="0" dirty="0" smtClean="0"/>
              <a:t>k</a:t>
            </a:r>
            <a:r>
              <a:rPr lang="en-US" sz="2400" b="0" baseline="-25000" dirty="0" smtClean="0"/>
              <a:t>2</a:t>
            </a:r>
            <a:r>
              <a:rPr lang="en-US" sz="2400" b="0" dirty="0" smtClean="0"/>
              <a:t>, v</a:t>
            </a:r>
            <a:r>
              <a:rPr lang="en-US" sz="2400" b="0" baseline="-25000" dirty="0" smtClean="0"/>
              <a:t>2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/>
              <a:t>(</a:t>
            </a:r>
            <a:r>
              <a:rPr lang="en-US" sz="2400" b="0" dirty="0" err="1" smtClean="0"/>
              <a:t>k</a:t>
            </a:r>
            <a:r>
              <a:rPr lang="en-US" sz="2400" b="0" baseline="-25000" dirty="0" err="1" smtClean="0"/>
              <a:t>n</a:t>
            </a:r>
            <a:r>
              <a:rPr lang="en-US" sz="2400" b="0" dirty="0" smtClean="0"/>
              <a:t>, </a:t>
            </a:r>
            <a:r>
              <a:rPr lang="en-US" sz="2400" b="0" dirty="0" err="1" smtClean="0"/>
              <a:t>v</a:t>
            </a:r>
            <a:r>
              <a:rPr lang="en-US" sz="2400" b="0" baseline="-25000" dirty="0" err="1" smtClean="0"/>
              <a:t>n</a:t>
            </a:r>
            <a:r>
              <a:rPr lang="en-US" sz="2400" b="0" dirty="0" smtClean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0" y="1905000"/>
            <a:ext cx="1095172" cy="1200329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-25000" dirty="0" smtClean="0"/>
              <a:t>1</a:t>
            </a:r>
            <a:r>
              <a:rPr lang="en-US" sz="2400" b="0" dirty="0" smtClean="0"/>
              <a:t>, v</a:t>
            </a:r>
            <a:r>
              <a:rPr lang="en-US" sz="2400" b="0" baseline="-25000" dirty="0" smtClean="0"/>
              <a:t>1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35930" y="3352800"/>
            <a:ext cx="957313" cy="1200329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</a:t>
            </a:r>
            <a:r>
              <a:rPr lang="en-US" sz="2400" b="0" dirty="0" err="1" smtClean="0"/>
              <a:t>k</a:t>
            </a:r>
            <a:r>
              <a:rPr lang="en-US" sz="2400" b="0" baseline="-25000" dirty="0" err="1" smtClean="0"/>
              <a:t>i</a:t>
            </a:r>
            <a:r>
              <a:rPr lang="en-US" sz="2400" b="0" dirty="0" smtClean="0"/>
              <a:t>, v</a:t>
            </a:r>
            <a:r>
              <a:rPr lang="en-US" sz="2400" b="0" baseline="-25000" dirty="0" smtClean="0"/>
              <a:t>i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35930" y="4819471"/>
            <a:ext cx="957313" cy="1200329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</a:t>
            </a:r>
            <a:r>
              <a:rPr lang="en-US" sz="2400" b="0" dirty="0" err="1" smtClean="0"/>
              <a:t>k</a:t>
            </a:r>
            <a:r>
              <a:rPr lang="en-US" sz="2400" b="0" baseline="-25000" dirty="0" err="1" smtClean="0"/>
              <a:t>j</a:t>
            </a:r>
            <a:r>
              <a:rPr lang="en-US" sz="2400" b="0" dirty="0" smtClean="0"/>
              <a:t>, </a:t>
            </a:r>
            <a:r>
              <a:rPr lang="en-US" sz="2400" b="0" dirty="0" err="1" smtClean="0"/>
              <a:t>v</a:t>
            </a:r>
            <a:r>
              <a:rPr lang="en-US" sz="2400" b="0" baseline="-25000" dirty="0" err="1" smtClean="0"/>
              <a:t>j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5800" y="1905000"/>
            <a:ext cx="937181" cy="830997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(a, b)</a:t>
            </a:r>
          </a:p>
          <a:p>
            <a:pPr algn="ctr"/>
            <a:r>
              <a:rPr lang="en-US" sz="2400" b="0" dirty="0" smtClean="0"/>
              <a:t>(w, p)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618" y="3048000"/>
            <a:ext cx="919547" cy="1200329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(w, x)</a:t>
            </a:r>
          </a:p>
          <a:p>
            <a:pPr algn="ctr"/>
            <a:r>
              <a:rPr lang="en-US" sz="2400" b="0" dirty="0" smtClean="0"/>
              <a:t>(y, r)</a:t>
            </a:r>
          </a:p>
          <a:p>
            <a:pPr algn="ctr"/>
            <a:r>
              <a:rPr lang="en-US" sz="2400" b="0" dirty="0" smtClean="0"/>
              <a:t>(c, d)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12984" y="4495800"/>
            <a:ext cx="902812" cy="1569660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(y, z)</a:t>
            </a:r>
          </a:p>
          <a:p>
            <a:pPr algn="ctr"/>
            <a:r>
              <a:rPr lang="en-US" sz="2400" b="0" dirty="0" smtClean="0"/>
              <a:t>(a, s)</a:t>
            </a:r>
          </a:p>
          <a:p>
            <a:pPr algn="ctr"/>
            <a:r>
              <a:rPr lang="en-US" sz="2400" b="0" dirty="0" smtClean="0"/>
              <a:t>(c, t)</a:t>
            </a:r>
          </a:p>
          <a:p>
            <a:pPr algn="ctr"/>
            <a:r>
              <a:rPr lang="en-US" sz="2400" b="0" dirty="0" smtClean="0"/>
              <a:t>(a, q)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72200" y="1905000"/>
            <a:ext cx="902811" cy="1200329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(a, b)</a:t>
            </a:r>
          </a:p>
          <a:p>
            <a:pPr algn="ctr"/>
            <a:r>
              <a:rPr lang="en-US" sz="2400" b="0" dirty="0" smtClean="0"/>
              <a:t>(a, q)</a:t>
            </a:r>
          </a:p>
          <a:p>
            <a:pPr algn="ctr"/>
            <a:r>
              <a:rPr lang="en-US" sz="2400" b="0" dirty="0" smtClean="0"/>
              <a:t>(a, 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86612" y="3276600"/>
            <a:ext cx="885179" cy="830997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(c, </a:t>
            </a:r>
            <a:r>
              <a:rPr lang="en-US" sz="2400" b="0" dirty="0"/>
              <a:t>d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(c, t)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81016" y="4274403"/>
            <a:ext cx="937180" cy="830997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(w, p)</a:t>
            </a:r>
          </a:p>
          <a:p>
            <a:pPr algn="ctr"/>
            <a:r>
              <a:rPr lang="en-US" sz="2400" b="0" dirty="0" smtClean="0"/>
              <a:t>(w, </a:t>
            </a:r>
            <a:r>
              <a:rPr lang="en-US" sz="2400" b="0" dirty="0"/>
              <a:t>x</a:t>
            </a:r>
            <a:r>
              <a:rPr lang="en-US" sz="2400" b="0" dirty="0" smtClean="0"/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23994" y="5265003"/>
            <a:ext cx="844783" cy="830997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(y, </a:t>
            </a:r>
            <a:r>
              <a:rPr lang="en-US" sz="2400" b="0" dirty="0"/>
              <a:t>r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(y, z)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720824" y="2205335"/>
            <a:ext cx="1095172" cy="46166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30000" dirty="0" smtClean="0"/>
              <a:t>1</a:t>
            </a:r>
            <a:r>
              <a:rPr lang="en-US" sz="2400" b="0" dirty="0" smtClean="0"/>
              <a:t>, v</a:t>
            </a:r>
            <a:r>
              <a:rPr lang="en-US" sz="2400" b="0" baseline="30000" dirty="0" smtClean="0"/>
              <a:t>1</a:t>
            </a:r>
            <a:r>
              <a:rPr lang="en-US" sz="2400" b="0" dirty="0" smtClean="0"/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96200" y="3424535"/>
            <a:ext cx="1095172" cy="46166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30000" dirty="0" smtClean="0"/>
              <a:t>2</a:t>
            </a:r>
            <a:r>
              <a:rPr lang="en-US" sz="2400" b="0" dirty="0" smtClean="0"/>
              <a:t>, v</a:t>
            </a:r>
            <a:r>
              <a:rPr lang="en-US" sz="2400" b="0" baseline="30000" dirty="0" smtClean="0"/>
              <a:t>2</a:t>
            </a:r>
            <a:r>
              <a:rPr lang="en-US" sz="2400" b="0" dirty="0" smtClean="0"/>
              <a:t>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696200" y="4419600"/>
            <a:ext cx="1095172" cy="46166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30000" dirty="0" smtClean="0"/>
              <a:t>3</a:t>
            </a:r>
            <a:r>
              <a:rPr lang="en-US" sz="2400" b="0" dirty="0" smtClean="0"/>
              <a:t>, v</a:t>
            </a:r>
            <a:r>
              <a:rPr lang="en-US" sz="2400" b="0" baseline="30000" dirty="0" smtClean="0"/>
              <a:t>3</a:t>
            </a:r>
            <a:r>
              <a:rPr lang="en-US" sz="2400" b="0" dirty="0" smtClean="0"/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696200" y="5329535"/>
            <a:ext cx="1095172" cy="46166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30000" dirty="0" smtClean="0"/>
              <a:t>4</a:t>
            </a:r>
            <a:r>
              <a:rPr lang="en-US" sz="2400" b="0" dirty="0" smtClean="0"/>
              <a:t>, v</a:t>
            </a:r>
            <a:r>
              <a:rPr lang="en-US" sz="2400" b="0" baseline="30000" dirty="0" smtClean="0"/>
              <a:t>4</a:t>
            </a:r>
            <a:r>
              <a:rPr lang="en-US" sz="2400" b="0" dirty="0" smtClean="0"/>
              <a:t>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00" y="1371600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Partition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771781" y="137160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Map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105400" y="1371600"/>
            <a:ext cx="1537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Coalesce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844400" y="1371600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Reduce</a:t>
            </a:r>
            <a:endParaRPr lang="en-US" sz="2400" dirty="0"/>
          </a:p>
        </p:txBody>
      </p:sp>
      <p:cxnSp>
        <p:nvCxnSpPr>
          <p:cNvPr id="30" name="Straight Arrow Connector 29"/>
          <p:cNvCxnSpPr>
            <a:stCxn id="7" idx="3"/>
            <a:endCxn id="8" idx="1"/>
          </p:cNvCxnSpPr>
          <p:nvPr/>
        </p:nvCxnSpPr>
        <p:spPr bwMode="auto">
          <a:xfrm flipV="1">
            <a:off x="1780972" y="2505165"/>
            <a:ext cx="886028" cy="144506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2" name="Straight Arrow Connector 31"/>
          <p:cNvCxnSpPr>
            <a:stCxn id="7" idx="3"/>
            <a:endCxn id="9" idx="1"/>
          </p:cNvCxnSpPr>
          <p:nvPr/>
        </p:nvCxnSpPr>
        <p:spPr bwMode="auto">
          <a:xfrm>
            <a:off x="1780972" y="3950226"/>
            <a:ext cx="954958" cy="273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5" name="Straight Arrow Connector 34"/>
          <p:cNvCxnSpPr>
            <a:stCxn id="7" idx="3"/>
            <a:endCxn id="10" idx="1"/>
          </p:cNvCxnSpPr>
          <p:nvPr/>
        </p:nvCxnSpPr>
        <p:spPr bwMode="auto">
          <a:xfrm>
            <a:off x="1780972" y="3950226"/>
            <a:ext cx="954958" cy="146941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8" name="Straight Arrow Connector 37"/>
          <p:cNvCxnSpPr>
            <a:stCxn id="8" idx="3"/>
            <a:endCxn id="11" idx="1"/>
          </p:cNvCxnSpPr>
          <p:nvPr/>
        </p:nvCxnSpPr>
        <p:spPr bwMode="auto">
          <a:xfrm flipV="1">
            <a:off x="3762172" y="2320499"/>
            <a:ext cx="733628" cy="18466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1" name="Straight Arrow Connector 40"/>
          <p:cNvCxnSpPr>
            <a:stCxn id="9" idx="3"/>
            <a:endCxn id="12" idx="1"/>
          </p:cNvCxnSpPr>
          <p:nvPr/>
        </p:nvCxnSpPr>
        <p:spPr bwMode="auto">
          <a:xfrm flipV="1">
            <a:off x="3693243" y="3648165"/>
            <a:ext cx="811375" cy="304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4" name="Straight Arrow Connector 43"/>
          <p:cNvCxnSpPr>
            <a:stCxn id="10" idx="3"/>
            <a:endCxn id="13" idx="1"/>
          </p:cNvCxnSpPr>
          <p:nvPr/>
        </p:nvCxnSpPr>
        <p:spPr bwMode="auto">
          <a:xfrm flipV="1">
            <a:off x="3693243" y="5280630"/>
            <a:ext cx="819741" cy="1390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7" name="Straight Arrow Connector 46"/>
          <p:cNvCxnSpPr>
            <a:stCxn id="11" idx="3"/>
            <a:endCxn id="14" idx="1"/>
          </p:cNvCxnSpPr>
          <p:nvPr/>
        </p:nvCxnSpPr>
        <p:spPr bwMode="auto">
          <a:xfrm>
            <a:off x="5432981" y="2320499"/>
            <a:ext cx="739219" cy="18466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0" name="Straight Arrow Connector 49"/>
          <p:cNvCxnSpPr>
            <a:stCxn id="12" idx="3"/>
            <a:endCxn id="15" idx="1"/>
          </p:cNvCxnSpPr>
          <p:nvPr/>
        </p:nvCxnSpPr>
        <p:spPr bwMode="auto">
          <a:xfrm>
            <a:off x="5424165" y="3648165"/>
            <a:ext cx="762447" cy="439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3" name="Straight Arrow Connector 52"/>
          <p:cNvCxnSpPr>
            <a:stCxn id="13" idx="3"/>
            <a:endCxn id="15" idx="1"/>
          </p:cNvCxnSpPr>
          <p:nvPr/>
        </p:nvCxnSpPr>
        <p:spPr bwMode="auto">
          <a:xfrm flipV="1">
            <a:off x="5415796" y="3692099"/>
            <a:ext cx="770816" cy="158853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6" name="Straight Arrow Connector 55"/>
          <p:cNvCxnSpPr>
            <a:stCxn id="13" idx="3"/>
            <a:endCxn id="17" idx="1"/>
          </p:cNvCxnSpPr>
          <p:nvPr/>
        </p:nvCxnSpPr>
        <p:spPr bwMode="auto">
          <a:xfrm>
            <a:off x="5415796" y="5280630"/>
            <a:ext cx="808198" cy="39987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9" name="Straight Arrow Connector 58"/>
          <p:cNvCxnSpPr>
            <a:stCxn id="13" idx="3"/>
            <a:endCxn id="14" idx="1"/>
          </p:cNvCxnSpPr>
          <p:nvPr/>
        </p:nvCxnSpPr>
        <p:spPr bwMode="auto">
          <a:xfrm flipV="1">
            <a:off x="5415796" y="2505165"/>
            <a:ext cx="756404" cy="277546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2" name="Straight Arrow Connector 61"/>
          <p:cNvCxnSpPr>
            <a:stCxn id="12" idx="3"/>
            <a:endCxn id="16" idx="1"/>
          </p:cNvCxnSpPr>
          <p:nvPr/>
        </p:nvCxnSpPr>
        <p:spPr bwMode="auto">
          <a:xfrm>
            <a:off x="5424165" y="3648165"/>
            <a:ext cx="756851" cy="104173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7" name="Straight Arrow Connector 66"/>
          <p:cNvCxnSpPr>
            <a:stCxn id="12" idx="3"/>
            <a:endCxn id="17" idx="1"/>
          </p:cNvCxnSpPr>
          <p:nvPr/>
        </p:nvCxnSpPr>
        <p:spPr bwMode="auto">
          <a:xfrm>
            <a:off x="5424165" y="3648165"/>
            <a:ext cx="799829" cy="203233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0" name="Straight Arrow Connector 69"/>
          <p:cNvCxnSpPr>
            <a:stCxn id="11" idx="3"/>
            <a:endCxn id="16" idx="1"/>
          </p:cNvCxnSpPr>
          <p:nvPr/>
        </p:nvCxnSpPr>
        <p:spPr bwMode="auto">
          <a:xfrm>
            <a:off x="5432981" y="2320499"/>
            <a:ext cx="748035" cy="236940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3" name="Straight Arrow Connector 72"/>
          <p:cNvCxnSpPr>
            <a:stCxn id="14" idx="3"/>
            <a:endCxn id="18" idx="1"/>
          </p:cNvCxnSpPr>
          <p:nvPr/>
        </p:nvCxnSpPr>
        <p:spPr bwMode="auto">
          <a:xfrm flipV="1">
            <a:off x="7075011" y="2436168"/>
            <a:ext cx="645813" cy="6899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6" name="Straight Arrow Connector 75"/>
          <p:cNvCxnSpPr>
            <a:stCxn id="15" idx="3"/>
            <a:endCxn id="22" idx="1"/>
          </p:cNvCxnSpPr>
          <p:nvPr/>
        </p:nvCxnSpPr>
        <p:spPr bwMode="auto">
          <a:xfrm flipV="1">
            <a:off x="7071791" y="3655368"/>
            <a:ext cx="624409" cy="3673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9" name="Straight Arrow Connector 78"/>
          <p:cNvCxnSpPr>
            <a:stCxn id="16" idx="3"/>
            <a:endCxn id="23" idx="1"/>
          </p:cNvCxnSpPr>
          <p:nvPr/>
        </p:nvCxnSpPr>
        <p:spPr bwMode="auto">
          <a:xfrm flipV="1">
            <a:off x="7118196" y="4650433"/>
            <a:ext cx="578004" cy="3946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82" name="Straight Arrow Connector 81"/>
          <p:cNvCxnSpPr>
            <a:stCxn id="17" idx="3"/>
            <a:endCxn id="24" idx="1"/>
          </p:cNvCxnSpPr>
          <p:nvPr/>
        </p:nvCxnSpPr>
        <p:spPr bwMode="auto">
          <a:xfrm flipV="1">
            <a:off x="7068777" y="5560368"/>
            <a:ext cx="627423" cy="1201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609600" y="5334000"/>
            <a:ext cx="7973658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200" b="0" dirty="0" smtClean="0">
                <a:solidFill>
                  <a:srgbClr val="FF0000"/>
                </a:solidFill>
              </a:rPr>
              <a:t>When can a Reduce task begin executing?</a:t>
            </a:r>
            <a:endParaRPr lang="en-US" sz="32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3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Barrier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2057400"/>
            <a:ext cx="1095172" cy="3785652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-25000" dirty="0" smtClean="0"/>
              <a:t>1</a:t>
            </a:r>
            <a:r>
              <a:rPr lang="en-US" sz="2400" b="0" dirty="0" smtClean="0"/>
              <a:t>, v</a:t>
            </a:r>
            <a:r>
              <a:rPr lang="en-US" sz="2400" b="0" baseline="-25000" dirty="0" smtClean="0"/>
              <a:t>1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/>
              <a:t>(</a:t>
            </a:r>
            <a:r>
              <a:rPr lang="en-US" sz="2400" b="0" dirty="0" smtClean="0"/>
              <a:t>k</a:t>
            </a:r>
            <a:r>
              <a:rPr lang="en-US" sz="2400" b="0" baseline="-25000" dirty="0" smtClean="0"/>
              <a:t>2</a:t>
            </a:r>
            <a:r>
              <a:rPr lang="en-US" sz="2400" b="0" dirty="0" smtClean="0"/>
              <a:t>, v</a:t>
            </a:r>
            <a:r>
              <a:rPr lang="en-US" sz="2400" b="0" baseline="-25000" dirty="0" smtClean="0"/>
              <a:t>2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/>
              <a:t>(</a:t>
            </a:r>
            <a:r>
              <a:rPr lang="en-US" sz="2400" b="0" dirty="0" err="1" smtClean="0"/>
              <a:t>k</a:t>
            </a:r>
            <a:r>
              <a:rPr lang="en-US" sz="2400" b="0" baseline="-25000" dirty="0" err="1" smtClean="0"/>
              <a:t>n</a:t>
            </a:r>
            <a:r>
              <a:rPr lang="en-US" sz="2400" b="0" dirty="0" smtClean="0"/>
              <a:t>, </a:t>
            </a:r>
            <a:r>
              <a:rPr lang="en-US" sz="2400" b="0" dirty="0" err="1" smtClean="0"/>
              <a:t>v</a:t>
            </a:r>
            <a:r>
              <a:rPr lang="en-US" sz="2400" b="0" baseline="-25000" dirty="0" err="1" smtClean="0"/>
              <a:t>n</a:t>
            </a:r>
            <a:r>
              <a:rPr lang="en-US" sz="2400" b="0" dirty="0" smtClean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0" y="1905000"/>
            <a:ext cx="1095172" cy="1200329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-25000" dirty="0" smtClean="0"/>
              <a:t>1</a:t>
            </a:r>
            <a:r>
              <a:rPr lang="en-US" sz="2400" b="0" dirty="0" smtClean="0"/>
              <a:t>, v</a:t>
            </a:r>
            <a:r>
              <a:rPr lang="en-US" sz="2400" b="0" baseline="-25000" dirty="0" smtClean="0"/>
              <a:t>1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35930" y="3352800"/>
            <a:ext cx="957313" cy="1200329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</a:t>
            </a:r>
            <a:r>
              <a:rPr lang="en-US" sz="2400" b="0" dirty="0" err="1" smtClean="0"/>
              <a:t>k</a:t>
            </a:r>
            <a:r>
              <a:rPr lang="en-US" sz="2400" b="0" baseline="-25000" dirty="0" err="1" smtClean="0"/>
              <a:t>i</a:t>
            </a:r>
            <a:r>
              <a:rPr lang="en-US" sz="2400" b="0" dirty="0" smtClean="0"/>
              <a:t>, v</a:t>
            </a:r>
            <a:r>
              <a:rPr lang="en-US" sz="2400" b="0" baseline="-25000" dirty="0" smtClean="0"/>
              <a:t>i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35930" y="4819471"/>
            <a:ext cx="957313" cy="1200329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</a:t>
            </a:r>
            <a:r>
              <a:rPr lang="en-US" sz="2400" b="0" dirty="0" err="1" smtClean="0"/>
              <a:t>k</a:t>
            </a:r>
            <a:r>
              <a:rPr lang="en-US" sz="2400" b="0" baseline="-25000" dirty="0" err="1" smtClean="0"/>
              <a:t>j</a:t>
            </a:r>
            <a:r>
              <a:rPr lang="en-US" sz="2400" b="0" dirty="0" smtClean="0"/>
              <a:t>, </a:t>
            </a:r>
            <a:r>
              <a:rPr lang="en-US" sz="2400" b="0" dirty="0" err="1" smtClean="0"/>
              <a:t>v</a:t>
            </a:r>
            <a:r>
              <a:rPr lang="en-US" sz="2400" b="0" baseline="-25000" dirty="0" err="1" smtClean="0"/>
              <a:t>j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.</a:t>
            </a:r>
          </a:p>
          <a:p>
            <a:pPr algn="ctr"/>
            <a:r>
              <a:rPr lang="en-US" sz="2400" b="0" dirty="0" smtClean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5800" y="1905000"/>
            <a:ext cx="937181" cy="830997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(a, b)</a:t>
            </a:r>
          </a:p>
          <a:p>
            <a:pPr algn="ctr"/>
            <a:r>
              <a:rPr lang="en-US" sz="2400" b="0" dirty="0" smtClean="0"/>
              <a:t>(w, p)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618" y="3048000"/>
            <a:ext cx="919547" cy="1200329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(w, x)</a:t>
            </a:r>
          </a:p>
          <a:p>
            <a:pPr algn="ctr"/>
            <a:r>
              <a:rPr lang="en-US" sz="2400" b="0" dirty="0" smtClean="0"/>
              <a:t>(y, r)</a:t>
            </a:r>
          </a:p>
          <a:p>
            <a:pPr algn="ctr"/>
            <a:r>
              <a:rPr lang="en-US" sz="2400" b="0" dirty="0" smtClean="0"/>
              <a:t>(c, d)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12984" y="4495800"/>
            <a:ext cx="902812" cy="1569660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(y, z)</a:t>
            </a:r>
          </a:p>
          <a:p>
            <a:pPr algn="ctr"/>
            <a:r>
              <a:rPr lang="en-US" sz="2400" b="0" dirty="0" smtClean="0"/>
              <a:t>(a, s)</a:t>
            </a:r>
          </a:p>
          <a:p>
            <a:pPr algn="ctr"/>
            <a:r>
              <a:rPr lang="en-US" sz="2400" b="0" dirty="0" smtClean="0"/>
              <a:t>(c, t)</a:t>
            </a:r>
          </a:p>
          <a:p>
            <a:pPr algn="ctr"/>
            <a:r>
              <a:rPr lang="en-US" sz="2400" b="0" dirty="0" smtClean="0"/>
              <a:t>(a, q)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72200" y="1905000"/>
            <a:ext cx="902811" cy="1200329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(a, b)</a:t>
            </a:r>
          </a:p>
          <a:p>
            <a:pPr algn="ctr"/>
            <a:r>
              <a:rPr lang="en-US" sz="2400" b="0" dirty="0" smtClean="0"/>
              <a:t>(a, q)</a:t>
            </a:r>
          </a:p>
          <a:p>
            <a:pPr algn="ctr"/>
            <a:r>
              <a:rPr lang="en-US" sz="2400" b="0" dirty="0" smtClean="0"/>
              <a:t>(a, 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86612" y="3276600"/>
            <a:ext cx="885179" cy="830997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(c, </a:t>
            </a:r>
            <a:r>
              <a:rPr lang="en-US" sz="2400" b="0" dirty="0"/>
              <a:t>d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(c, t)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81016" y="4274403"/>
            <a:ext cx="937180" cy="830997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(w, p)</a:t>
            </a:r>
          </a:p>
          <a:p>
            <a:pPr algn="ctr"/>
            <a:r>
              <a:rPr lang="en-US" sz="2400" b="0" dirty="0" smtClean="0"/>
              <a:t>(w, </a:t>
            </a:r>
            <a:r>
              <a:rPr lang="en-US" sz="2400" b="0" dirty="0"/>
              <a:t>x</a:t>
            </a:r>
            <a:r>
              <a:rPr lang="en-US" sz="2400" b="0" dirty="0" smtClean="0"/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23994" y="5265003"/>
            <a:ext cx="844783" cy="830997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(y, </a:t>
            </a:r>
            <a:r>
              <a:rPr lang="en-US" sz="2400" b="0" dirty="0"/>
              <a:t>r</a:t>
            </a:r>
            <a:r>
              <a:rPr lang="en-US" sz="2400" b="0" dirty="0" smtClean="0"/>
              <a:t>)</a:t>
            </a:r>
          </a:p>
          <a:p>
            <a:pPr algn="ctr"/>
            <a:r>
              <a:rPr lang="en-US" sz="2400" b="0" dirty="0" smtClean="0"/>
              <a:t>(y, z)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720824" y="2205335"/>
            <a:ext cx="1095172" cy="46166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30000" dirty="0" smtClean="0"/>
              <a:t>1</a:t>
            </a:r>
            <a:r>
              <a:rPr lang="en-US" sz="2400" b="0" dirty="0" smtClean="0"/>
              <a:t>, v</a:t>
            </a:r>
            <a:r>
              <a:rPr lang="en-US" sz="2400" b="0" baseline="30000" dirty="0" smtClean="0"/>
              <a:t>1</a:t>
            </a:r>
            <a:r>
              <a:rPr lang="en-US" sz="2400" b="0" dirty="0" smtClean="0"/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96200" y="3424535"/>
            <a:ext cx="1095172" cy="46166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30000" dirty="0" smtClean="0"/>
              <a:t>2</a:t>
            </a:r>
            <a:r>
              <a:rPr lang="en-US" sz="2400" b="0" dirty="0" smtClean="0"/>
              <a:t>, v</a:t>
            </a:r>
            <a:r>
              <a:rPr lang="en-US" sz="2400" b="0" baseline="30000" dirty="0" smtClean="0"/>
              <a:t>2</a:t>
            </a:r>
            <a:r>
              <a:rPr lang="en-US" sz="2400" b="0" dirty="0" smtClean="0"/>
              <a:t>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696200" y="4419600"/>
            <a:ext cx="1095172" cy="46166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30000" dirty="0" smtClean="0"/>
              <a:t>3</a:t>
            </a:r>
            <a:r>
              <a:rPr lang="en-US" sz="2400" b="0" dirty="0" smtClean="0"/>
              <a:t>, v</a:t>
            </a:r>
            <a:r>
              <a:rPr lang="en-US" sz="2400" b="0" baseline="30000" dirty="0" smtClean="0"/>
              <a:t>3</a:t>
            </a:r>
            <a:r>
              <a:rPr lang="en-US" sz="2400" b="0" dirty="0" smtClean="0"/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696200" y="5329535"/>
            <a:ext cx="1095172" cy="46166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/>
              <a:t>(k</a:t>
            </a:r>
            <a:r>
              <a:rPr lang="en-US" sz="2400" b="0" baseline="30000" dirty="0" smtClean="0"/>
              <a:t>4</a:t>
            </a:r>
            <a:r>
              <a:rPr lang="en-US" sz="2400" b="0" dirty="0" smtClean="0"/>
              <a:t>, v</a:t>
            </a:r>
            <a:r>
              <a:rPr lang="en-US" sz="2400" b="0" baseline="30000" dirty="0" smtClean="0"/>
              <a:t>4</a:t>
            </a:r>
            <a:r>
              <a:rPr lang="en-US" sz="2400" b="0" dirty="0" smtClean="0"/>
              <a:t>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00" y="1371600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Partition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771781" y="137160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Map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105400" y="1371600"/>
            <a:ext cx="1537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Coalesce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844400" y="1371600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Reduce</a:t>
            </a:r>
            <a:endParaRPr lang="en-US" sz="2400" dirty="0"/>
          </a:p>
        </p:txBody>
      </p:sp>
      <p:cxnSp>
        <p:nvCxnSpPr>
          <p:cNvPr id="30" name="Straight Arrow Connector 29"/>
          <p:cNvCxnSpPr>
            <a:stCxn id="7" idx="3"/>
            <a:endCxn id="8" idx="1"/>
          </p:cNvCxnSpPr>
          <p:nvPr/>
        </p:nvCxnSpPr>
        <p:spPr bwMode="auto">
          <a:xfrm flipV="1">
            <a:off x="1780972" y="2505165"/>
            <a:ext cx="886028" cy="144506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2" name="Straight Arrow Connector 31"/>
          <p:cNvCxnSpPr>
            <a:stCxn id="7" idx="3"/>
            <a:endCxn id="9" idx="1"/>
          </p:cNvCxnSpPr>
          <p:nvPr/>
        </p:nvCxnSpPr>
        <p:spPr bwMode="auto">
          <a:xfrm>
            <a:off x="1780972" y="3950226"/>
            <a:ext cx="954958" cy="273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5" name="Straight Arrow Connector 34"/>
          <p:cNvCxnSpPr>
            <a:stCxn id="7" idx="3"/>
            <a:endCxn id="10" idx="1"/>
          </p:cNvCxnSpPr>
          <p:nvPr/>
        </p:nvCxnSpPr>
        <p:spPr bwMode="auto">
          <a:xfrm>
            <a:off x="1780972" y="3950226"/>
            <a:ext cx="954958" cy="146941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8" name="Straight Arrow Connector 37"/>
          <p:cNvCxnSpPr>
            <a:stCxn id="8" idx="3"/>
            <a:endCxn id="11" idx="1"/>
          </p:cNvCxnSpPr>
          <p:nvPr/>
        </p:nvCxnSpPr>
        <p:spPr bwMode="auto">
          <a:xfrm flipV="1">
            <a:off x="3762172" y="2320499"/>
            <a:ext cx="733628" cy="18466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1" name="Straight Arrow Connector 40"/>
          <p:cNvCxnSpPr>
            <a:stCxn id="9" idx="3"/>
            <a:endCxn id="12" idx="1"/>
          </p:cNvCxnSpPr>
          <p:nvPr/>
        </p:nvCxnSpPr>
        <p:spPr bwMode="auto">
          <a:xfrm flipV="1">
            <a:off x="3693243" y="3648165"/>
            <a:ext cx="811375" cy="304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4" name="Straight Arrow Connector 43"/>
          <p:cNvCxnSpPr>
            <a:stCxn id="10" idx="3"/>
            <a:endCxn id="13" idx="1"/>
          </p:cNvCxnSpPr>
          <p:nvPr/>
        </p:nvCxnSpPr>
        <p:spPr bwMode="auto">
          <a:xfrm flipV="1">
            <a:off x="3693243" y="5280630"/>
            <a:ext cx="819741" cy="1390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7" name="Straight Arrow Connector 46"/>
          <p:cNvCxnSpPr>
            <a:stCxn id="11" idx="3"/>
            <a:endCxn id="14" idx="1"/>
          </p:cNvCxnSpPr>
          <p:nvPr/>
        </p:nvCxnSpPr>
        <p:spPr bwMode="auto">
          <a:xfrm>
            <a:off x="5432981" y="2320499"/>
            <a:ext cx="739219" cy="18466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0" name="Straight Arrow Connector 49"/>
          <p:cNvCxnSpPr>
            <a:stCxn id="12" idx="3"/>
            <a:endCxn id="15" idx="1"/>
          </p:cNvCxnSpPr>
          <p:nvPr/>
        </p:nvCxnSpPr>
        <p:spPr bwMode="auto">
          <a:xfrm>
            <a:off x="5424165" y="3648165"/>
            <a:ext cx="762447" cy="439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3" name="Straight Arrow Connector 52"/>
          <p:cNvCxnSpPr>
            <a:stCxn id="13" idx="3"/>
            <a:endCxn id="15" idx="1"/>
          </p:cNvCxnSpPr>
          <p:nvPr/>
        </p:nvCxnSpPr>
        <p:spPr bwMode="auto">
          <a:xfrm flipV="1">
            <a:off x="5415796" y="3692099"/>
            <a:ext cx="770816" cy="158853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6" name="Straight Arrow Connector 55"/>
          <p:cNvCxnSpPr>
            <a:stCxn id="13" idx="3"/>
            <a:endCxn id="17" idx="1"/>
          </p:cNvCxnSpPr>
          <p:nvPr/>
        </p:nvCxnSpPr>
        <p:spPr bwMode="auto">
          <a:xfrm>
            <a:off x="5415796" y="5280630"/>
            <a:ext cx="808198" cy="39987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9" name="Straight Arrow Connector 58"/>
          <p:cNvCxnSpPr>
            <a:stCxn id="13" idx="3"/>
            <a:endCxn id="14" idx="1"/>
          </p:cNvCxnSpPr>
          <p:nvPr/>
        </p:nvCxnSpPr>
        <p:spPr bwMode="auto">
          <a:xfrm flipV="1">
            <a:off x="5415796" y="2505165"/>
            <a:ext cx="756404" cy="277546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2" name="Straight Arrow Connector 61"/>
          <p:cNvCxnSpPr>
            <a:stCxn id="12" idx="3"/>
            <a:endCxn id="16" idx="1"/>
          </p:cNvCxnSpPr>
          <p:nvPr/>
        </p:nvCxnSpPr>
        <p:spPr bwMode="auto">
          <a:xfrm>
            <a:off x="5424165" y="3648165"/>
            <a:ext cx="756851" cy="104173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7" name="Straight Arrow Connector 66"/>
          <p:cNvCxnSpPr>
            <a:stCxn id="12" idx="3"/>
            <a:endCxn id="17" idx="1"/>
          </p:cNvCxnSpPr>
          <p:nvPr/>
        </p:nvCxnSpPr>
        <p:spPr bwMode="auto">
          <a:xfrm>
            <a:off x="5424165" y="3648165"/>
            <a:ext cx="799829" cy="203233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0" name="Straight Arrow Connector 69"/>
          <p:cNvCxnSpPr>
            <a:stCxn id="11" idx="3"/>
            <a:endCxn id="16" idx="1"/>
          </p:cNvCxnSpPr>
          <p:nvPr/>
        </p:nvCxnSpPr>
        <p:spPr bwMode="auto">
          <a:xfrm>
            <a:off x="5432981" y="2320499"/>
            <a:ext cx="748035" cy="236940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3" name="Straight Arrow Connector 72"/>
          <p:cNvCxnSpPr>
            <a:stCxn id="14" idx="3"/>
            <a:endCxn id="18" idx="1"/>
          </p:cNvCxnSpPr>
          <p:nvPr/>
        </p:nvCxnSpPr>
        <p:spPr bwMode="auto">
          <a:xfrm flipV="1">
            <a:off x="7075011" y="2436168"/>
            <a:ext cx="645813" cy="6899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6" name="Straight Arrow Connector 75"/>
          <p:cNvCxnSpPr>
            <a:stCxn id="15" idx="3"/>
            <a:endCxn id="22" idx="1"/>
          </p:cNvCxnSpPr>
          <p:nvPr/>
        </p:nvCxnSpPr>
        <p:spPr bwMode="auto">
          <a:xfrm flipV="1">
            <a:off x="7071791" y="3655368"/>
            <a:ext cx="624409" cy="3673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9" name="Straight Arrow Connector 78"/>
          <p:cNvCxnSpPr>
            <a:stCxn id="16" idx="3"/>
            <a:endCxn id="23" idx="1"/>
          </p:cNvCxnSpPr>
          <p:nvPr/>
        </p:nvCxnSpPr>
        <p:spPr bwMode="auto">
          <a:xfrm flipV="1">
            <a:off x="7118196" y="4650433"/>
            <a:ext cx="578004" cy="3946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82" name="Straight Arrow Connector 81"/>
          <p:cNvCxnSpPr>
            <a:stCxn id="17" idx="3"/>
            <a:endCxn id="24" idx="1"/>
          </p:cNvCxnSpPr>
          <p:nvPr/>
        </p:nvCxnSpPr>
        <p:spPr bwMode="auto">
          <a:xfrm flipV="1">
            <a:off x="7068777" y="5560368"/>
            <a:ext cx="627423" cy="1201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5" name="Rectangle 44"/>
          <p:cNvSpPr/>
          <p:nvPr/>
        </p:nvSpPr>
        <p:spPr>
          <a:xfrm>
            <a:off x="5709404" y="1833265"/>
            <a:ext cx="157996" cy="4643735"/>
          </a:xfrm>
          <a:prstGeom prst="rect">
            <a:avLst/>
          </a:prstGeom>
          <a:solidFill>
            <a:srgbClr val="FF0000"/>
          </a:solidFill>
          <a:ln w="28575">
            <a:noFill/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Lightning Bolt 45"/>
          <p:cNvSpPr/>
          <p:nvPr/>
        </p:nvSpPr>
        <p:spPr>
          <a:xfrm>
            <a:off x="4297247" y="4419600"/>
            <a:ext cx="1192285" cy="1905001"/>
          </a:xfrm>
          <a:prstGeom prst="lightningBol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3484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repeatCount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 Tolerance via Master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0D8A209-C401-F646-96C7-C83D54DCE197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Content Placeholder 4" descr="Screen Shot 2015-06-07 at 9.56.53 PM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923" r="-692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7504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 (Map)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 library in the user program splits input files into M pieces.</a:t>
            </a:r>
          </a:p>
          <a:p>
            <a:r>
              <a:rPr lang="en-US" dirty="0"/>
              <a:t> </a:t>
            </a:r>
            <a:r>
              <a:rPr lang="en-US" dirty="0" smtClean="0"/>
              <a:t>Worker assigned the map task, reads content of the corresponding input split </a:t>
            </a:r>
            <a:r>
              <a:rPr lang="mr-IN" dirty="0" smtClean="0"/>
              <a:t>–</a:t>
            </a:r>
            <a:r>
              <a:rPr lang="en-US" dirty="0" smtClean="0"/>
              <a:t> parses key/value pairs and passes the pair to the user-defined Map function. </a:t>
            </a:r>
            <a:endParaRPr lang="en-US" dirty="0"/>
          </a:p>
          <a:p>
            <a:pPr lvl="1"/>
            <a:r>
              <a:rPr lang="en-US" dirty="0" smtClean="0"/>
              <a:t> The intermediate pair produced by Map stored in local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471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: Simplified Data Processing in Large Clusters</a:t>
            </a:r>
          </a:p>
          <a:p>
            <a:pPr lvl="1"/>
            <a:r>
              <a:rPr lang="en-US" dirty="0"/>
              <a:t> </a:t>
            </a:r>
            <a:r>
              <a:rPr lang="en-US" dirty="0" err="1" smtClean="0"/>
              <a:t>Jefferey</a:t>
            </a:r>
            <a:r>
              <a:rPr lang="en-US" dirty="0" smtClean="0"/>
              <a:t> Dean and Sanjay </a:t>
            </a:r>
            <a:r>
              <a:rPr lang="en-US" dirty="0" err="1" smtClean="0"/>
              <a:t>Ghemawat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OSDI 2004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113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 (Reduce)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The buffered pairs are partitioned into R regions using the partitioning function (e.g., the hash)</a:t>
            </a:r>
          </a:p>
          <a:p>
            <a:r>
              <a:rPr lang="en-US" dirty="0"/>
              <a:t> </a:t>
            </a:r>
            <a:r>
              <a:rPr lang="en-US" dirty="0" smtClean="0"/>
              <a:t>Locations of these pairs are sent to master who sends it to reduce workers.</a:t>
            </a:r>
          </a:p>
          <a:p>
            <a:r>
              <a:rPr lang="en-US" dirty="0"/>
              <a:t> </a:t>
            </a:r>
            <a:r>
              <a:rPr lang="en-US" dirty="0" smtClean="0"/>
              <a:t>Reduce workers uses remote procedure calls to read the buffered data.</a:t>
            </a:r>
          </a:p>
          <a:p>
            <a:r>
              <a:rPr lang="en-US" dirty="0"/>
              <a:t> </a:t>
            </a:r>
            <a:r>
              <a:rPr lang="en-US" dirty="0" smtClean="0"/>
              <a:t>After reading data, it groups them according to the key (sorts).</a:t>
            </a:r>
          </a:p>
          <a:p>
            <a:r>
              <a:rPr lang="en-US" dirty="0"/>
              <a:t> </a:t>
            </a:r>
            <a:r>
              <a:rPr lang="en-US" dirty="0" smtClean="0"/>
              <a:t>It iterates over the intermediate data and for each key encountered. </a:t>
            </a:r>
          </a:p>
        </p:txBody>
      </p:sp>
    </p:spTree>
    <p:extLst>
      <p:ext uri="{BB962C8B-B14F-4D97-AF65-F5344CB8AC3E}">
        <p14:creationId xmlns:p14="http://schemas.microsoft.com/office/powerpoint/2010/main" val="38290819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Worker failures</a:t>
            </a:r>
          </a:p>
          <a:p>
            <a:pPr lvl="1"/>
            <a:r>
              <a:rPr lang="en-US" dirty="0" smtClean="0"/>
              <a:t>Master pings workers periodically.</a:t>
            </a:r>
          </a:p>
          <a:p>
            <a:pPr lvl="2"/>
            <a:r>
              <a:rPr lang="en-US" dirty="0" smtClean="0"/>
              <a:t> No response within a certain time indicates failure.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Tasks reset to idle and reassigned.</a:t>
            </a:r>
          </a:p>
          <a:p>
            <a:pPr lvl="3"/>
            <a:r>
              <a:rPr lang="en-US" dirty="0"/>
              <a:t> </a:t>
            </a:r>
            <a:r>
              <a:rPr lang="en-US" dirty="0" smtClean="0"/>
              <a:t>Note that completed map tasks are re-executed since results stored on local discs and could become inaccessible.</a:t>
            </a:r>
          </a:p>
          <a:p>
            <a:r>
              <a:rPr lang="en-US" dirty="0" smtClean="0"/>
              <a:t>Master failures </a:t>
            </a:r>
            <a:r>
              <a:rPr lang="en-US" smtClean="0"/>
              <a:t>(unlikely)</a:t>
            </a:r>
            <a:endParaRPr lang="en-US" dirty="0" smtClean="0"/>
          </a:p>
          <a:p>
            <a:pPr lvl="1"/>
            <a:r>
              <a:rPr lang="en-US" dirty="0" smtClean="0"/>
              <a:t>Periodically, checkpoints (later) the master state (which tasks are idle, in progress, completed) and the identity of the workers.</a:t>
            </a:r>
          </a:p>
          <a:p>
            <a:pPr lvl="1"/>
            <a:r>
              <a:rPr lang="en-US" dirty="0" smtClean="0"/>
              <a:t>Return to the last checkpoint.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96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0D8A209-C401-F646-96C7-C83D54DCE19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Genome data from roughly </a:t>
            </a:r>
            <a:r>
              <a:rPr lang="en-US" dirty="0" smtClean="0">
                <a:solidFill>
                  <a:srgbClr val="0000FF"/>
                </a:solidFill>
              </a:rPr>
              <a:t>one million users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125 MB of data per user</a:t>
            </a:r>
          </a:p>
          <a:p>
            <a:endParaRPr lang="en-US" dirty="0"/>
          </a:p>
          <a:p>
            <a:r>
              <a:rPr lang="en-US" dirty="0" smtClean="0"/>
              <a:t>Goal: Analyze data to </a:t>
            </a:r>
            <a:r>
              <a:rPr lang="en-US" dirty="0" smtClean="0">
                <a:solidFill>
                  <a:srgbClr val="FF0000"/>
                </a:solidFill>
              </a:rPr>
              <a:t>identify genes that show susceptibility to Parkinson’s disease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1447800"/>
            <a:ext cx="2920842" cy="164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920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Example Scenarios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0D8A209-C401-F646-96C7-C83D54DCE19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Ranking web pages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100 billion web pages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Selecting ads to show</a:t>
            </a:r>
          </a:p>
          <a:p>
            <a:pPr lvl="1"/>
            <a:r>
              <a:rPr lang="en-US" dirty="0" smtClean="0"/>
              <a:t>Clickstreams of over </a:t>
            </a:r>
            <a:r>
              <a:rPr lang="en-US" dirty="0" smtClean="0">
                <a:solidFill>
                  <a:srgbClr val="0000FF"/>
                </a:solidFill>
              </a:rPr>
              <a:t>one billion users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231900"/>
            <a:ext cx="3238500" cy="19658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3581400"/>
            <a:ext cx="1587444" cy="158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8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Lots of Data!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0D8A209-C401-F646-96C7-C83D54DCE19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0000"/>
                </a:solidFill>
              </a:rPr>
              <a:t>Although the derived tasks are simple, Petabytes or even </a:t>
            </a:r>
            <a:r>
              <a:rPr lang="en-US" dirty="0" err="1" smtClean="0">
                <a:solidFill>
                  <a:srgbClr val="000000"/>
                </a:solidFill>
              </a:rPr>
              <a:t>exabytes</a:t>
            </a:r>
            <a:r>
              <a:rPr lang="en-US" dirty="0" smtClean="0">
                <a:solidFill>
                  <a:srgbClr val="000000"/>
                </a:solidFill>
              </a:rPr>
              <a:t> of data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Impossible to store data on one server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Will take forever to process on one server</a:t>
            </a:r>
          </a:p>
          <a:p>
            <a:pPr marL="365760" lvl="1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0000FF"/>
                </a:solidFill>
              </a:rPr>
              <a:t>Need distributed storage and processing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 smtClean="0">
                <a:solidFill>
                  <a:srgbClr val="0000FF"/>
                </a:solidFill>
              </a:rPr>
              <a:t>How to parallelize?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687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Desirable Properties of Soln.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0D8A209-C401-F646-96C7-C83D54DCE19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79248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Scalable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Performance grows with # of machines</a:t>
            </a:r>
          </a:p>
          <a:p>
            <a:pPr lvl="3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Fault-tolerant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Can make progress despite machine failures</a:t>
            </a:r>
            <a:endParaRPr lang="en-US" dirty="0"/>
          </a:p>
          <a:p>
            <a:pPr lvl="3"/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Simple</a:t>
            </a:r>
          </a:p>
          <a:p>
            <a:pPr lvl="1"/>
            <a:r>
              <a:rPr lang="en-US" dirty="0" smtClean="0"/>
              <a:t>Minimize expertise required of programmer</a:t>
            </a:r>
          </a:p>
          <a:p>
            <a:pPr lvl="3"/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Widely applicable</a:t>
            </a:r>
          </a:p>
          <a:p>
            <a:pPr lvl="1"/>
            <a:r>
              <a:rPr lang="en-US" dirty="0" smtClean="0"/>
              <a:t>Should not restrict kinds of processing feasible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421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Data Processing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0D8A209-C401-F646-96C7-C83D54DCE19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Strawman solution:</a:t>
            </a:r>
          </a:p>
          <a:p>
            <a:pPr lvl="1"/>
            <a:r>
              <a:rPr lang="en-US" dirty="0" smtClean="0"/>
              <a:t>Partition data across servers</a:t>
            </a:r>
          </a:p>
          <a:p>
            <a:pPr lvl="1"/>
            <a:r>
              <a:rPr lang="en-US" dirty="0" smtClean="0"/>
              <a:t>Have every server process local data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Why won’t this work?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Inter-data dependencies:</a:t>
            </a:r>
          </a:p>
          <a:p>
            <a:pPr lvl="1"/>
            <a:r>
              <a:rPr lang="en-US" dirty="0"/>
              <a:t>Ranking of a web page depends on ranking of pages that link to it</a:t>
            </a:r>
          </a:p>
          <a:p>
            <a:pPr lvl="1"/>
            <a:r>
              <a:rPr lang="en-US" dirty="0" smtClean="0"/>
              <a:t>Need data from all users who have a certain gene to evaluate susceptibility to a disease</a:t>
            </a:r>
          </a:p>
        </p:txBody>
      </p:sp>
    </p:spTree>
    <p:extLst>
      <p:ext uri="{BB962C8B-B14F-4D97-AF65-F5344CB8AC3E}">
        <p14:creationId xmlns:p14="http://schemas.microsoft.com/office/powerpoint/2010/main" val="944025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0D8A209-C401-F646-96C7-C83D54DCE19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34400" cy="4937760"/>
          </a:xfrm>
        </p:spPr>
        <p:txBody>
          <a:bodyPr>
            <a:normAutofit/>
          </a:bodyPr>
          <a:lstStyle/>
          <a:p>
            <a:pPr lvl="2"/>
            <a:endParaRPr lang="en-US" dirty="0" smtClean="0"/>
          </a:p>
          <a:p>
            <a:r>
              <a:rPr lang="en-US" dirty="0" smtClean="0"/>
              <a:t>Distributed data processing paradigm introduced by Google in 2004</a:t>
            </a:r>
          </a:p>
          <a:p>
            <a:r>
              <a:rPr lang="en-US" dirty="0" smtClean="0"/>
              <a:t>Popularized by open-source </a:t>
            </a:r>
            <a:r>
              <a:rPr lang="en-US" dirty="0" err="1" smtClean="0"/>
              <a:t>Hadoop</a:t>
            </a:r>
            <a:r>
              <a:rPr lang="en-US" dirty="0" smtClean="0"/>
              <a:t> framework</a:t>
            </a:r>
          </a:p>
          <a:p>
            <a:endParaRPr lang="en-US" dirty="0"/>
          </a:p>
          <a:p>
            <a:r>
              <a:rPr lang="en-US" dirty="0" smtClean="0"/>
              <a:t>MapReduce represents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0000FF"/>
                </a:solidFill>
              </a:rPr>
              <a:t>programming interface</a:t>
            </a:r>
            <a:r>
              <a:rPr lang="en-US" dirty="0" smtClean="0"/>
              <a:t> for data processing jobs</a:t>
            </a:r>
          </a:p>
          <a:p>
            <a:pPr lvl="2"/>
            <a:r>
              <a:rPr lang="en-US" sz="2400" b="1" dirty="0" smtClean="0"/>
              <a:t>Map</a:t>
            </a:r>
            <a:r>
              <a:rPr lang="en-US" sz="2400" dirty="0" smtClean="0"/>
              <a:t> and </a:t>
            </a:r>
            <a:r>
              <a:rPr lang="en-US" sz="2400" b="1" dirty="0" smtClean="0"/>
              <a:t>Reduce</a:t>
            </a:r>
            <a:r>
              <a:rPr lang="en-US" sz="2400" dirty="0" smtClean="0"/>
              <a:t> functions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0000FF"/>
                </a:solidFill>
              </a:rPr>
              <a:t>distributed execution framework</a:t>
            </a:r>
          </a:p>
          <a:p>
            <a:pPr lvl="2"/>
            <a:r>
              <a:rPr lang="en-US" sz="2400" b="1" dirty="0" smtClean="0">
                <a:solidFill>
                  <a:schemeClr val="accent6"/>
                </a:solidFill>
              </a:rPr>
              <a:t>Scalable</a:t>
            </a:r>
            <a:r>
              <a:rPr lang="en-US" sz="2400" dirty="0" smtClean="0">
                <a:solidFill>
                  <a:schemeClr val="accent6"/>
                </a:solidFill>
              </a:rPr>
              <a:t> and </a:t>
            </a:r>
            <a:r>
              <a:rPr lang="en-US" sz="2400" b="1" dirty="0" smtClean="0">
                <a:solidFill>
                  <a:schemeClr val="accent6"/>
                </a:solidFill>
              </a:rPr>
              <a:t>fault-tolerant</a:t>
            </a:r>
          </a:p>
        </p:txBody>
      </p:sp>
    </p:spTree>
    <p:extLst>
      <p:ext uri="{BB962C8B-B14F-4D97-AF65-F5344CB8AC3E}">
        <p14:creationId xmlns:p14="http://schemas.microsoft.com/office/powerpoint/2010/main" val="1846998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Map operation is applied to each “record” to compute a set of intermediate key value pairs.</a:t>
            </a:r>
          </a:p>
          <a:p>
            <a:pPr lvl="1"/>
            <a:r>
              <a:rPr lang="en-US" dirty="0" smtClean="0"/>
              <a:t>Example </a:t>
            </a:r>
            <a:r>
              <a:rPr lang="en-US" dirty="0" smtClean="0">
                <a:sym typeface="Wingdings"/>
              </a:rPr>
              <a:t> Temperature records between 1951 and 1955</a:t>
            </a:r>
          </a:p>
          <a:p>
            <a:r>
              <a:rPr lang="en-US" dirty="0" smtClean="0">
                <a:sym typeface="Wingdings"/>
              </a:rPr>
              <a:t>Map function needs to be written by the user.</a:t>
            </a:r>
          </a:p>
          <a:p>
            <a:r>
              <a:rPr lang="en-US" dirty="0" err="1" smtClean="0">
                <a:sym typeface="Wingdings"/>
              </a:rPr>
              <a:t>MapReduce</a:t>
            </a:r>
            <a:r>
              <a:rPr lang="en-US" dirty="0" smtClean="0">
                <a:sym typeface="Wingdings"/>
              </a:rPr>
              <a:t> Library groups together the values associated with a key I (e.g. year) and passes them to the Reduce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003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2700.potx</Template>
  <TotalTime>6920</TotalTime>
  <Words>1416</Words>
  <Application>Microsoft Macintosh PowerPoint</Application>
  <PresentationFormat>On-screen Show (4:3)</PresentationFormat>
  <Paragraphs>278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Lecture 2</vt:lpstr>
      <vt:lpstr>Source</vt:lpstr>
      <vt:lpstr>Example Scenario</vt:lpstr>
      <vt:lpstr>Other Example Scenarios</vt:lpstr>
      <vt:lpstr>Lots of Data!</vt:lpstr>
      <vt:lpstr>Desirable Properties of Soln.</vt:lpstr>
      <vt:lpstr>Distributed Data Processing</vt:lpstr>
      <vt:lpstr>MapReduce</vt:lpstr>
      <vt:lpstr>Map Operation</vt:lpstr>
      <vt:lpstr>Reduce Operation</vt:lpstr>
      <vt:lpstr>MapReduce:  Word count</vt:lpstr>
      <vt:lpstr>Other examples</vt:lpstr>
      <vt:lpstr>Execution</vt:lpstr>
      <vt:lpstr>MapReduce Execution</vt:lpstr>
      <vt:lpstr>MapReduce: PageRank</vt:lpstr>
      <vt:lpstr>MapReduce Execution</vt:lpstr>
      <vt:lpstr>Synchronization Barrier</vt:lpstr>
      <vt:lpstr>Fault Tolerance via Master</vt:lpstr>
      <vt:lpstr>Workflow (Map)</vt:lpstr>
      <vt:lpstr>Workflow (Reduce)</vt:lpstr>
      <vt:lpstr>Failures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Prashant Krishnamurty</dc:creator>
  <cp:lastModifiedBy>Srikanth Krishnamurthy</cp:lastModifiedBy>
  <cp:revision>78</cp:revision>
  <dcterms:created xsi:type="dcterms:W3CDTF">2011-02-15T01:19:14Z</dcterms:created>
  <dcterms:modified xsi:type="dcterms:W3CDTF">2021-09-24T21:59:19Z</dcterms:modified>
</cp:coreProperties>
</file>