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77" r:id="rId3"/>
    <p:sldId id="279" r:id="rId4"/>
    <p:sldId id="278" r:id="rId5"/>
    <p:sldId id="280" r:id="rId6"/>
    <p:sldId id="281" r:id="rId7"/>
    <p:sldId id="286" r:id="rId8"/>
    <p:sldId id="258" r:id="rId9"/>
    <p:sldId id="284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740"/>
  </p:normalViewPr>
  <p:slideViewPr>
    <p:cSldViewPr snapToGrid="0" snapToObjects="1">
      <p:cViewPr varScale="1">
        <p:scale>
          <a:sx n="124" d="100"/>
          <a:sy n="124" d="100"/>
        </p:scale>
        <p:origin x="18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7AEDA-A0C8-6243-9AD2-B2B44E628523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068C3-DE0F-4C49-AC09-928745015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6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9D75A-08D5-2F4E-8CF6-F3F8A53972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68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9309-6AB1-3E4A-911F-8319BD73C99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4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9309-6AB1-3E4A-911F-8319BD73C99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73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9D75A-08D5-2F4E-8CF6-F3F8A539724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70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9D75A-08D5-2F4E-8CF6-F3F8A539724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08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9309-6AB1-3E4A-911F-8319BD73C99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10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9309-6AB1-3E4A-911F-8319BD73C99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1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solidFill>
            <a:srgbClr val="C9CDB3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E6A519B-7DB3-3D47-8D8A-CC7BAD0E00B6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E6A519B-7DB3-3D47-8D8A-CC7BAD0E00B6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5B729312-1E37-A640-B3F8-E025D313CE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6ED59E59-BD8A-5342-8217-B02204C6B7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D5B4394C-1DEF-F448-AC01-490E14B0EA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82D77CC1-6495-7147-8A94-5BA717E554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4117307F-A9A7-2247-8C9C-010269DAC2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14A2D2E2-31F8-CF45-9C64-F6981D30D92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15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81000" y="6477000"/>
            <a:ext cx="2057400" cy="1524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391400" y="6400800"/>
            <a:ext cx="1371600" cy="304800"/>
          </a:xfrm>
        </p:spPr>
        <p:txBody>
          <a:bodyPr/>
          <a:lstStyle>
            <a:lvl1pPr>
              <a:defRPr smtClean="0"/>
            </a:lvl1pPr>
          </a:lstStyle>
          <a:p>
            <a:fld id="{40185FF9-3F7D-ED48-82A4-51D3D65C6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E6A519B-7DB3-3D47-8D8A-CC7BAD0E00B6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 rtlCol="0"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E6A519B-7DB3-3D47-8D8A-CC7BAD0E00B6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E6A519B-7DB3-3D47-8D8A-CC7BAD0E00B6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6A519B-7DB3-3D47-8D8A-CC7BAD0E00B6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rgbClr val="775F5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775F55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Introduction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user issuing search query to Google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Google’s objectives in serving query?</a:t>
            </a:r>
          </a:p>
          <a:p>
            <a:pPr lvl="1"/>
            <a:r>
              <a:rPr lang="en-US" dirty="0"/>
              <a:t>Resilience to failures</a:t>
            </a:r>
          </a:p>
          <a:p>
            <a:pPr lvl="1"/>
            <a:r>
              <a:rPr lang="en-US" dirty="0"/>
              <a:t>Low latency</a:t>
            </a:r>
          </a:p>
          <a:p>
            <a:pPr lvl="1"/>
            <a:r>
              <a:rPr lang="en-US" dirty="0"/>
              <a:t>Most relevant results</a:t>
            </a:r>
          </a:p>
          <a:p>
            <a:pPr lvl="2"/>
            <a:endParaRPr lang="en-US" dirty="0"/>
          </a:p>
          <a:p>
            <a:r>
              <a:rPr lang="en-US" dirty="0"/>
              <a:t>Discuss: </a:t>
            </a:r>
            <a:r>
              <a:rPr lang="en-US" dirty="0">
                <a:solidFill>
                  <a:srgbClr val="FF0000"/>
                </a:solidFill>
              </a:rPr>
              <a:t>What distributed systems necessary to achieve these goals?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6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in 1997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21" y="1574800"/>
            <a:ext cx="7683957" cy="478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70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Content Placeholder 39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5272" r="5272"/>
          <a:stretch>
            <a:fillRect/>
          </a:stretch>
        </p:blipFill>
        <p:spPr>
          <a:xfrm>
            <a:off x="609600" y="1480109"/>
            <a:ext cx="8074152" cy="4844491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Geo-Distributed Services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0D8A209-C401-F646-96C7-C83D54DCE197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rot="5400000" flipH="1" flipV="1">
            <a:off x="4267201" y="3689909"/>
            <a:ext cx="457200" cy="317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1752600" y="3080309"/>
            <a:ext cx="762000" cy="15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flipV="1">
            <a:off x="1828800" y="3232709"/>
            <a:ext cx="685800" cy="5334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rot="16200000" flipV="1">
            <a:off x="2724150" y="4470959"/>
            <a:ext cx="304800" cy="2667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6553200" y="3842309"/>
            <a:ext cx="304800" cy="2921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 flipV="1">
            <a:off x="7543800" y="2915209"/>
            <a:ext cx="457200" cy="3175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rot="10800000">
            <a:off x="7543800" y="5213909"/>
            <a:ext cx="304800" cy="15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2" name="Picture 23" descr="user_ic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80359"/>
            <a:ext cx="3571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3" descr="user_ic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940" y="2877109"/>
            <a:ext cx="3571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3" descr="user_ic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4716170"/>
            <a:ext cx="3571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3" descr="user_ic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619" y="3953434"/>
            <a:ext cx="3571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3" descr="user_ic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2" y="3519612"/>
            <a:ext cx="3571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3" descr="user_ic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2" y="3009491"/>
            <a:ext cx="3571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3" descr="user_ic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406" y="5020496"/>
            <a:ext cx="3571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1" descr="serv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863" y="2881740"/>
            <a:ext cx="498737" cy="4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3" descr="user_ic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8334"/>
            <a:ext cx="3571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 flipH="1">
            <a:off x="4800600" y="2699309"/>
            <a:ext cx="381002" cy="3048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43" name="Picture 11" descr="serv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263" y="4066015"/>
            <a:ext cx="498737" cy="4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1" descr="serv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363" y="5020496"/>
            <a:ext cx="498737" cy="4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1" descr="serv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754740"/>
            <a:ext cx="498737" cy="4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1" descr="serv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717" y="2871760"/>
            <a:ext cx="498737" cy="4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1" descr="serv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8" y="4066015"/>
            <a:ext cx="498737" cy="4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92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Spread services and data storage/processing across 100s of thousands of machines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datacen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1" y="1670423"/>
            <a:ext cx="4095039" cy="282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020" y="1657723"/>
            <a:ext cx="4258180" cy="283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9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81" y="1600200"/>
            <a:ext cx="5896638" cy="44196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46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91" y="1600200"/>
            <a:ext cx="6631018" cy="44196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84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Distributed Systems?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95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Conquer geographic separation</a:t>
            </a:r>
          </a:p>
          <a:p>
            <a:pPr lvl="1"/>
            <a:r>
              <a:rPr lang="en-US" dirty="0"/>
              <a:t>Facebook and Google customers span the planet</a:t>
            </a:r>
          </a:p>
          <a:p>
            <a:pPr lvl="3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Build reliable systems with unreliable components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Aggregate systems for higher capacity</a:t>
            </a:r>
          </a:p>
          <a:p>
            <a:pPr lvl="1"/>
            <a:r>
              <a:rPr lang="en-US" dirty="0"/>
              <a:t>CPU cycles, memory, disks, network bandwidth</a:t>
            </a:r>
          </a:p>
          <a:p>
            <a:pPr lvl="1"/>
            <a:r>
              <a:rPr lang="en-US" dirty="0"/>
              <a:t>Cost grows non-linearly</a:t>
            </a:r>
          </a:p>
          <a:p>
            <a:pPr lvl="3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Customize computers for specific tasks</a:t>
            </a:r>
          </a:p>
          <a:p>
            <a:pPr lvl="1"/>
            <a:r>
              <a:rPr lang="en-US" dirty="0"/>
              <a:t>Example: cache server, speech-to-text conversion server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0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1: Partial 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i="1" dirty="0"/>
              <a:t>“A distributed system is one where you can’t get your work done because some machine you’ve never heard of is broken.” – </a:t>
            </a:r>
            <a:r>
              <a:rPr lang="en-US" dirty="0"/>
              <a:t>Leslie </a:t>
            </a:r>
            <a:r>
              <a:rPr lang="en-US" dirty="0" err="1"/>
              <a:t>Lamport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3200400"/>
            <a:ext cx="3302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43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Facebook’s Pineville Data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953000"/>
          </a:xfrm>
        </p:spPr>
        <p:txBody>
          <a:bodyPr>
            <a:normAutofit/>
          </a:bodyPr>
          <a:lstStyle/>
          <a:p>
            <a:r>
              <a:rPr lang="en-US" dirty="0"/>
              <a:t>Contents (approx.):</a:t>
            </a:r>
          </a:p>
          <a:p>
            <a:pPr lvl="1"/>
            <a:r>
              <a:rPr lang="en-US" dirty="0"/>
              <a:t>200K+ servers</a:t>
            </a:r>
          </a:p>
          <a:p>
            <a:pPr lvl="1"/>
            <a:r>
              <a:rPr lang="en-US" dirty="0"/>
              <a:t>500K+ disks</a:t>
            </a:r>
          </a:p>
          <a:p>
            <a:pPr lvl="1"/>
            <a:r>
              <a:rPr lang="en-US" dirty="0"/>
              <a:t>10K network switches</a:t>
            </a:r>
          </a:p>
          <a:p>
            <a:pPr lvl="1"/>
            <a:r>
              <a:rPr lang="en-US" dirty="0"/>
              <a:t>300K+ network cables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At any instant, likelihood that all components correctly functioning?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20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/>
          <a:lstStyle/>
          <a:p>
            <a:r>
              <a:rPr lang="en-US" sz="3600" dirty="0"/>
              <a:t>Challenge 2: Ambiguous 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If a server doesn’t reply, how to tell if</a:t>
            </a:r>
          </a:p>
          <a:p>
            <a:pPr lvl="1"/>
            <a:r>
              <a:rPr lang="en-US" dirty="0"/>
              <a:t>The server has failed</a:t>
            </a:r>
          </a:p>
          <a:p>
            <a:pPr lvl="1"/>
            <a:r>
              <a:rPr lang="en-US" dirty="0"/>
              <a:t>The network is down</a:t>
            </a:r>
          </a:p>
          <a:p>
            <a:pPr lvl="1"/>
            <a:r>
              <a:rPr lang="en-US" dirty="0"/>
              <a:t>Neither; they are both just slow</a:t>
            </a:r>
          </a:p>
          <a:p>
            <a:pPr lvl="1"/>
            <a:endParaRPr lang="en-US" dirty="0"/>
          </a:p>
          <a:p>
            <a:r>
              <a:rPr lang="en-US" dirty="0"/>
              <a:t>Makes failure detection hard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2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Objectives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14AF73C-2D38-9E45-B2E8-299133945C3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 about basics of distributed systems.</a:t>
            </a:r>
          </a:p>
          <a:p>
            <a:r>
              <a:rPr lang="en-US" dirty="0"/>
              <a:t>Main things</a:t>
            </a:r>
          </a:p>
          <a:p>
            <a:pPr lvl="1"/>
            <a:r>
              <a:rPr lang="en-US" dirty="0"/>
              <a:t> Globally consistent views across machines</a:t>
            </a:r>
          </a:p>
          <a:p>
            <a:pPr lvl="1"/>
            <a:r>
              <a:rPr lang="en-US" dirty="0"/>
              <a:t> Consensus between distributed </a:t>
            </a:r>
            <a:r>
              <a:rPr lang="en-US" dirty="0" err="1"/>
              <a:t>entites</a:t>
            </a:r>
            <a:endParaRPr lang="en-US" dirty="0"/>
          </a:p>
          <a:p>
            <a:pPr lvl="1"/>
            <a:r>
              <a:rPr lang="en-US" dirty="0"/>
              <a:t> Fault tolerance and how to achieve</a:t>
            </a:r>
          </a:p>
          <a:p>
            <a:pPr lvl="1"/>
            <a:r>
              <a:rPr lang="en-US" dirty="0"/>
              <a:t> Example systems </a:t>
            </a:r>
          </a:p>
          <a:p>
            <a:r>
              <a:rPr lang="en-US" dirty="0"/>
              <a:t>An introduction level graduate course.</a:t>
            </a:r>
          </a:p>
        </p:txBody>
      </p:sp>
    </p:spTree>
    <p:extLst>
      <p:ext uri="{BB962C8B-B14F-4D97-AF65-F5344CB8AC3E}">
        <p14:creationId xmlns:p14="http://schemas.microsoft.com/office/powerpoint/2010/main" val="2515749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3: Concurrency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Why not partition users across machines?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11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38" y="3962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62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2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3" descr="user_ico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13" y="2238847"/>
            <a:ext cx="544250" cy="55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2251338" y="2889145"/>
            <a:ext cx="0" cy="99705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0" name="Picture 23" descr="user_ico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350" y="2209800"/>
            <a:ext cx="544250" cy="55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3385475" y="2860098"/>
            <a:ext cx="0" cy="99705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2" name="Picture 23" descr="user_ico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350" y="2209800"/>
            <a:ext cx="544250" cy="55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4528475" y="2860098"/>
            <a:ext cx="0" cy="99705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4" name="Picture 23" descr="user_ico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50" y="2209800"/>
            <a:ext cx="544250" cy="55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5671475" y="2860098"/>
            <a:ext cx="0" cy="99705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6" name="Picture 25" descr="user_ico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50" y="2209800"/>
            <a:ext cx="544250" cy="55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6814475" y="2860098"/>
            <a:ext cx="0" cy="99705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2423885" y="5058246"/>
            <a:ext cx="4390589" cy="1019647"/>
            <a:chOff x="2423885" y="5058246"/>
            <a:chExt cx="4390589" cy="1019647"/>
          </a:xfrm>
        </p:grpSpPr>
        <p:grpSp>
          <p:nvGrpSpPr>
            <p:cNvPr id="28" name="Group 31"/>
            <p:cNvGrpSpPr>
              <a:grpSpLocks/>
            </p:cNvGrpSpPr>
            <p:nvPr/>
          </p:nvGrpSpPr>
          <p:grpSpPr bwMode="auto">
            <a:xfrm>
              <a:off x="2423885" y="5058246"/>
              <a:ext cx="4390589" cy="1019647"/>
              <a:chOff x="2112" y="1968"/>
              <a:chExt cx="2016" cy="864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962" cy="478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 type="none" w="lg" len="lg"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dirty="0"/>
              </a:p>
            </p:txBody>
          </p:sp>
          <p:sp>
            <p:nvSpPr>
              <p:cNvPr id="30" name="Oval 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960" cy="384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 type="none" w="lg" len="lg"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31" name="Oval 10"/>
              <p:cNvSpPr>
                <a:spLocks noChangeArrowheads="1"/>
              </p:cNvSpPr>
              <p:nvPr/>
            </p:nvSpPr>
            <p:spPr bwMode="auto">
              <a:xfrm>
                <a:off x="2112" y="2304"/>
                <a:ext cx="1104" cy="480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 type="none" w="lg" len="lg"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32" name="Oval 11"/>
              <p:cNvSpPr>
                <a:spLocks noChangeArrowheads="1"/>
              </p:cNvSpPr>
              <p:nvPr/>
            </p:nvSpPr>
            <p:spPr bwMode="auto">
              <a:xfrm>
                <a:off x="3168" y="2208"/>
                <a:ext cx="960" cy="384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 type="none" w="lg" len="lg"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33" name="Oval 12"/>
              <p:cNvSpPr>
                <a:spLocks noChangeArrowheads="1"/>
              </p:cNvSpPr>
              <p:nvPr/>
            </p:nvSpPr>
            <p:spPr bwMode="auto">
              <a:xfrm>
                <a:off x="2928" y="2352"/>
                <a:ext cx="1056" cy="480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 type="none" w="lg" len="lg"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3538704" y="5320786"/>
              <a:ext cx="20665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Shared State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946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3: Concurrency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pPr lvl="1"/>
            <a:endParaRPr lang="en-US" dirty="0"/>
          </a:p>
          <a:p>
            <a:r>
              <a:rPr lang="en-US" dirty="0"/>
              <a:t>How to ensure consistency of distributed state in the face of concurrent operations?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Use </a:t>
            </a:r>
            <a:r>
              <a:rPr lang="en-US" dirty="0" err="1">
                <a:solidFill>
                  <a:srgbClr val="FF0000"/>
                </a:solidFill>
              </a:rPr>
              <a:t>mutex</a:t>
            </a:r>
            <a:r>
              <a:rPr lang="en-US" dirty="0">
                <a:solidFill>
                  <a:srgbClr val="FF0000"/>
                </a:solidFill>
              </a:rPr>
              <a:t>, semaphore, etc.?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 Not easy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Need to synchronize based on unreliable messages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1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Performance at scale</a:t>
            </a:r>
          </a:p>
          <a:p>
            <a:pPr lvl="1"/>
            <a:r>
              <a:rPr lang="en-US" dirty="0"/>
              <a:t>Example: Amazon redesigns software services for every order of magnitude change in scale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Testing</a:t>
            </a:r>
          </a:p>
          <a:p>
            <a:pPr lvl="1"/>
            <a:r>
              <a:rPr lang="en-US" dirty="0"/>
              <a:t>Nearly impossible to test/reproduce every possible scenario</a:t>
            </a:r>
          </a:p>
          <a:p>
            <a:pPr lvl="1"/>
            <a:r>
              <a:rPr lang="en-US" dirty="0"/>
              <a:t>Cannot test at production scale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8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F3A9420-5FBC-4D48-8A88-9EB068EF9E8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Srikanth V. Krishnamurthy</a:t>
            </a:r>
          </a:p>
          <a:p>
            <a:r>
              <a:rPr lang="en-US" dirty="0"/>
              <a:t>Office hours</a:t>
            </a:r>
          </a:p>
          <a:p>
            <a:pPr lvl="1"/>
            <a:r>
              <a:rPr lang="en-US" dirty="0"/>
              <a:t>zoom</a:t>
            </a:r>
          </a:p>
          <a:p>
            <a:r>
              <a:rPr lang="en-US" dirty="0"/>
              <a:t>E-mail: </a:t>
            </a:r>
            <a:r>
              <a:rPr lang="en-US" dirty="0" err="1"/>
              <a:t>krish@cs.ucr.edu</a:t>
            </a:r>
            <a:endParaRPr lang="en-US" dirty="0"/>
          </a:p>
          <a:p>
            <a:r>
              <a:rPr lang="en-US" dirty="0"/>
              <a:t>Web: </a:t>
            </a:r>
            <a:r>
              <a:rPr lang="en-US" dirty="0" err="1"/>
              <a:t>www.cs.ucr.edu/~krish</a:t>
            </a:r>
            <a:endParaRPr lang="en-US" dirty="0"/>
          </a:p>
          <a:p>
            <a:r>
              <a:rPr lang="en-US" dirty="0"/>
              <a:t>Office Hours: Thursdays 4.00 – 5.00 (only if I receive e-mail by noon that day requesting the office hour).</a:t>
            </a:r>
          </a:p>
        </p:txBody>
      </p:sp>
    </p:spTree>
    <p:extLst>
      <p:ext uri="{BB962C8B-B14F-4D97-AF65-F5344CB8AC3E}">
        <p14:creationId xmlns:p14="http://schemas.microsoft.com/office/powerpoint/2010/main" val="4036325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 and references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63162AC-D1FB-C74E-A1AB-63B71CE48E9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Textbook  (downloadable)</a:t>
            </a:r>
          </a:p>
          <a:p>
            <a:pPr lvl="1"/>
            <a:r>
              <a:rPr lang="en-US" dirty="0"/>
              <a:t> Distributed Systems by Maarten Van Steen and Andrew S. </a:t>
            </a:r>
            <a:r>
              <a:rPr lang="en-US" dirty="0" err="1"/>
              <a:t>Tanenbaum</a:t>
            </a:r>
            <a:endParaRPr lang="en-US" dirty="0"/>
          </a:p>
          <a:p>
            <a:r>
              <a:rPr lang="en-US" dirty="0"/>
              <a:t>Other papers as I refer to them</a:t>
            </a:r>
          </a:p>
          <a:p>
            <a:r>
              <a:rPr lang="en-US" dirty="0"/>
              <a:t> For Project (next):  Conference papers from SOSP, OSDI, </a:t>
            </a:r>
            <a:r>
              <a:rPr lang="en-US" dirty="0" err="1"/>
              <a:t>EuroSys</a:t>
            </a:r>
            <a:r>
              <a:rPr lang="en-US" dirty="0"/>
              <a:t>, USENIX ATC,  Security or Networking conferences (need to be from top like </a:t>
            </a:r>
            <a:r>
              <a:rPr lang="en-US" dirty="0" err="1"/>
              <a:t>Sigcomm</a:t>
            </a:r>
            <a:r>
              <a:rPr lang="en-US" dirty="0"/>
              <a:t>, NSDI, or USENIX security, NDSS, Oakland </a:t>
            </a:r>
            <a:r>
              <a:rPr lang="mr-IN" dirty="0"/>
              <a:t>–</a:t>
            </a:r>
            <a:r>
              <a:rPr lang="en-US" dirty="0"/>
              <a:t> as long as they have a distributed systems flavor</a:t>
            </a:r>
          </a:p>
          <a:p>
            <a:pPr lvl="1"/>
            <a:r>
              <a:rPr lang="en-US" dirty="0"/>
              <a:t> Please check with me if the venue is reasonable.</a:t>
            </a:r>
          </a:p>
          <a:p>
            <a:r>
              <a:rPr lang="en-US" dirty="0"/>
              <a:t> Will provide PDF with instructions in a few days.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7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Evaluation Metrics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89566"/>
            <a:ext cx="7927152" cy="487154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3 Quizzes </a:t>
            </a:r>
          </a:p>
          <a:p>
            <a:pPr lvl="1"/>
            <a:r>
              <a:rPr lang="en-US" dirty="0"/>
              <a:t> First two quizzes each 15 % of the grade.</a:t>
            </a:r>
          </a:p>
          <a:p>
            <a:pPr lvl="1"/>
            <a:r>
              <a:rPr lang="en-US" dirty="0"/>
              <a:t> Third quiz (cumulative) 20 % -- last day of class.</a:t>
            </a:r>
          </a:p>
          <a:p>
            <a:pPr lvl="1"/>
            <a:r>
              <a:rPr lang="en-US" dirty="0"/>
              <a:t>You will be given 50 minutes to take the first two and 80 minutes for the last one.</a:t>
            </a:r>
          </a:p>
          <a:p>
            <a:r>
              <a:rPr lang="en-US" dirty="0"/>
              <a:t>Project 50 %  (10% for abstract and 40% for final report)</a:t>
            </a:r>
          </a:p>
          <a:p>
            <a:r>
              <a:rPr lang="en-US" dirty="0"/>
              <a:t> For project:</a:t>
            </a:r>
          </a:p>
          <a:p>
            <a:pPr lvl="1"/>
            <a:r>
              <a:rPr lang="en-US" dirty="0"/>
              <a:t> Since this is a graduate course!</a:t>
            </a:r>
          </a:p>
          <a:p>
            <a:pPr lvl="2"/>
            <a:r>
              <a:rPr lang="en-US" dirty="0"/>
              <a:t>  Find papers on distributed systems (e.g., Challenges in distributed execution of actuations in </a:t>
            </a:r>
            <a:r>
              <a:rPr lang="en-US" dirty="0" err="1"/>
              <a:t>IoT</a:t>
            </a:r>
            <a:r>
              <a:rPr lang="en-US" dirty="0"/>
              <a:t>) </a:t>
            </a:r>
            <a:r>
              <a:rPr lang="mr-IN" dirty="0"/>
              <a:t>–</a:t>
            </a:r>
            <a:r>
              <a:rPr lang="en-US" dirty="0"/>
              <a:t> from recent systems or security conferences.</a:t>
            </a:r>
          </a:p>
          <a:p>
            <a:pPr lvl="2"/>
            <a:r>
              <a:rPr lang="en-US" dirty="0"/>
              <a:t>  Read at least 4 papers that are related to each other</a:t>
            </a:r>
          </a:p>
          <a:p>
            <a:pPr lvl="2"/>
            <a:r>
              <a:rPr lang="en-US" dirty="0"/>
              <a:t>Put together a four page summarized report on what you have learnt</a:t>
            </a:r>
          </a:p>
          <a:p>
            <a:pPr lvl="3"/>
            <a:r>
              <a:rPr lang="en-US" dirty="0"/>
              <a:t>  Like a survey </a:t>
            </a:r>
            <a:r>
              <a:rPr lang="mr-IN" dirty="0"/>
              <a:t>–</a:t>
            </a:r>
            <a:r>
              <a:rPr lang="en-US" dirty="0"/>
              <a:t> but should contain your thoughts and ideas and what you think are open problems that one might go about addressing (no need for solutions). </a:t>
            </a:r>
          </a:p>
          <a:p>
            <a:pPr marL="685800" lvl="2" indent="0">
              <a:buNone/>
            </a:pPr>
            <a:endParaRPr lang="en-US" dirty="0"/>
          </a:p>
          <a:p>
            <a:pPr marL="685800" lvl="2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2B134D26-0E04-F04B-8F0E-96C7968D90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77000" y="4692134"/>
            <a:ext cx="1088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Midterm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05449" y="2438400"/>
            <a:ext cx="87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Quiz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81800" y="4442936"/>
            <a:ext cx="80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Quiz 3</a:t>
            </a:r>
          </a:p>
        </p:txBody>
      </p:sp>
    </p:spTree>
    <p:extLst>
      <p:ext uri="{BB962C8B-B14F-4D97-AF65-F5344CB8AC3E}">
        <p14:creationId xmlns:p14="http://schemas.microsoft.com/office/powerpoint/2010/main" val="4178511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Groups for Project and Abstract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8153400" cy="488743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 Work in pairs (find a partner)</a:t>
            </a:r>
          </a:p>
          <a:p>
            <a:r>
              <a:rPr lang="en-US" dirty="0"/>
              <a:t> Need to let me know who your partner is by end of Week 3  (January 24).</a:t>
            </a:r>
          </a:p>
          <a:p>
            <a:pPr lvl="1"/>
            <a:r>
              <a:rPr lang="en-US" dirty="0"/>
              <a:t> If I don’t hear from you, I will randomly assign a partner.</a:t>
            </a:r>
          </a:p>
          <a:p>
            <a:r>
              <a:rPr lang="en-US" dirty="0"/>
              <a:t> Provide the title of the key paper by Week 5 (with venue)</a:t>
            </a:r>
          </a:p>
          <a:p>
            <a:r>
              <a:rPr lang="en-US" dirty="0"/>
              <a:t> You should send me an abstract (no more than a page) telling me a bit about the “key” paper on which your project will be based and what you are trying to do in Week 5.   Deadline:  February 14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 I can look at it and give you some feedback.</a:t>
            </a:r>
          </a:p>
          <a:p>
            <a:pPr lvl="1"/>
            <a:r>
              <a:rPr lang="en-US" dirty="0"/>
              <a:t> The earlier you give me this abstract, the more time you will have after my feedback.</a:t>
            </a:r>
          </a:p>
          <a:p>
            <a:pPr lvl="2"/>
            <a:r>
              <a:rPr lang="en-US" dirty="0"/>
              <a:t> If I say the paper is not appropriate you will need to find a new one and send me within a week.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13AF9092-AAF9-A04E-B919-A8C6F304D44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9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C9649-19C8-B0A3-CE1C-91C30FF0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BA7E9-9FD1-D119-519C-102E629C551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8041240" cy="5039833"/>
          </a:xfrm>
        </p:spPr>
        <p:txBody>
          <a:bodyPr/>
          <a:lstStyle/>
          <a:p>
            <a:r>
              <a:rPr lang="en-US" dirty="0"/>
              <a:t>Have some travel this quarter.</a:t>
            </a:r>
          </a:p>
          <a:p>
            <a:r>
              <a:rPr lang="en-US" dirty="0"/>
              <a:t> Will need to record 1-3 zoom lectures. </a:t>
            </a:r>
          </a:p>
          <a:p>
            <a:pPr lvl="1"/>
            <a:r>
              <a:rPr lang="en-US" dirty="0"/>
              <a:t> You can listen to those and we can meet during office hours if you have questions.</a:t>
            </a:r>
          </a:p>
          <a:p>
            <a:pPr lvl="1"/>
            <a:r>
              <a:rPr lang="en-US" dirty="0"/>
              <a:t> I will try to be as detailed as possible when making the recording.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Possible dates :  Week 2  (Jan 16), early Feb - Feb 4 and Feb 13.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71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Distributed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dirty="0"/>
          </a:p>
          <a:p>
            <a:pPr marL="0" indent="0" algn="ctr">
              <a:buNone/>
            </a:pPr>
            <a:r>
              <a:rPr lang="en-US" dirty="0"/>
              <a:t>Multiple interconnected computers that cooperate to provide some service</a:t>
            </a:r>
          </a:p>
        </p:txBody>
      </p:sp>
      <p:pic>
        <p:nvPicPr>
          <p:cNvPr id="4" name="Picture 11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262" y="3200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62" y="3200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62" y="3200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62" y="3200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8"/>
          <p:cNvSpPr/>
          <p:nvPr/>
        </p:nvSpPr>
        <p:spPr>
          <a:xfrm>
            <a:off x="3616062" y="4572001"/>
            <a:ext cx="2286000" cy="1143000"/>
          </a:xfrm>
          <a:prstGeom prst="cloud">
            <a:avLst/>
          </a:prstGeom>
          <a:noFill/>
          <a:ln w="28575" cmpd="sng">
            <a:solidFill>
              <a:srgbClr val="B1DAF5"/>
            </a:solidFill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7062" y="4796135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Network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2320662" y="4114007"/>
            <a:ext cx="1257300" cy="94373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3400162" y="4101571"/>
            <a:ext cx="596900" cy="68212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4454262" y="4078536"/>
            <a:ext cx="196850" cy="506694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H="1">
            <a:off x="5171812" y="4114007"/>
            <a:ext cx="403225" cy="47122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flipH="1">
            <a:off x="5765537" y="4127019"/>
            <a:ext cx="898526" cy="669116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66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Distributed systems a reality because of the emergence of networking (local or wide area)</a:t>
            </a:r>
          </a:p>
          <a:p>
            <a:r>
              <a:rPr lang="en-US" dirty="0"/>
              <a:t> Could be a handful of computers or in the extreme case, millions (think </a:t>
            </a:r>
            <a:r>
              <a:rPr lang="en-US" dirty="0" err="1"/>
              <a:t>IoT</a:t>
            </a:r>
            <a:r>
              <a:rPr lang="en-US" dirty="0"/>
              <a:t>)</a:t>
            </a:r>
          </a:p>
          <a:p>
            <a:r>
              <a:rPr lang="en-US" dirty="0"/>
              <a:t> They maybe connected by a wired network or wireless</a:t>
            </a:r>
          </a:p>
          <a:p>
            <a:pPr lvl="1"/>
            <a:r>
              <a:rPr lang="en-US" dirty="0"/>
              <a:t> Computers can fail, be added, may leave the </a:t>
            </a:r>
            <a:r>
              <a:rPr lang="en-US"/>
              <a:t>system.</a:t>
            </a:r>
          </a:p>
          <a:p>
            <a:pPr marL="36576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09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2700.potx</Template>
  <TotalTime>6569</TotalTime>
  <Words>970</Words>
  <Application>Microsoft Macintosh PowerPoint</Application>
  <PresentationFormat>On-screen Show (4:3)</PresentationFormat>
  <Paragraphs>162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Tw Cen MT</vt:lpstr>
      <vt:lpstr>Wingdings</vt:lpstr>
      <vt:lpstr>Wingdings 2</vt:lpstr>
      <vt:lpstr>Median</vt:lpstr>
      <vt:lpstr>Lecture 1</vt:lpstr>
      <vt:lpstr>Course Objectives</vt:lpstr>
      <vt:lpstr>Contact</vt:lpstr>
      <vt:lpstr>Book and references</vt:lpstr>
      <vt:lpstr>Expected Evaluation Metrics</vt:lpstr>
      <vt:lpstr>Groups for Project and Abstract</vt:lpstr>
      <vt:lpstr>Other issues</vt:lpstr>
      <vt:lpstr>What is a Distributed System?</vt:lpstr>
      <vt:lpstr>Reality</vt:lpstr>
      <vt:lpstr>Example Scenario</vt:lpstr>
      <vt:lpstr>Google in 1997</vt:lpstr>
      <vt:lpstr>Geo-Distributed Services</vt:lpstr>
      <vt:lpstr>Data Centers</vt:lpstr>
      <vt:lpstr>PowerPoint Presentation</vt:lpstr>
      <vt:lpstr>PowerPoint Presentation</vt:lpstr>
      <vt:lpstr>Why Distributed Systems?</vt:lpstr>
      <vt:lpstr>Challenge 1: Partial failures</vt:lpstr>
      <vt:lpstr>Facebook’s Pineville Data Center</vt:lpstr>
      <vt:lpstr>Challenge 2: Ambiguous failures</vt:lpstr>
      <vt:lpstr>Challenge 3: Concurrency</vt:lpstr>
      <vt:lpstr>Challenge 3: Concurrency</vt:lpstr>
      <vt:lpstr>Other 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Prashant Krishnamurty</dc:creator>
  <cp:lastModifiedBy>Microsoft Office User</cp:lastModifiedBy>
  <cp:revision>81</cp:revision>
  <dcterms:created xsi:type="dcterms:W3CDTF">2011-02-15T01:19:14Z</dcterms:created>
  <dcterms:modified xsi:type="dcterms:W3CDTF">2025-01-07T16:15:33Z</dcterms:modified>
</cp:coreProperties>
</file>