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903" r:id="rId3"/>
    <p:sldMasterId id="2147484915" r:id="rId4"/>
    <p:sldMasterId id="2147484940" r:id="rId5"/>
    <p:sldMasterId id="2147484953" r:id="rId6"/>
    <p:sldMasterId id="2147484966" r:id="rId7"/>
    <p:sldMasterId id="2147484978" r:id="rId8"/>
    <p:sldMasterId id="2147484990" r:id="rId9"/>
    <p:sldMasterId id="2147485002" r:id="rId10"/>
    <p:sldMasterId id="2147485014" r:id="rId11"/>
    <p:sldMasterId id="2147485038" r:id="rId12"/>
    <p:sldMasterId id="2147485051" r:id="rId13"/>
    <p:sldMasterId id="2147485063" r:id="rId14"/>
    <p:sldMasterId id="2147485087" r:id="rId15"/>
    <p:sldMasterId id="2147485112" r:id="rId16"/>
    <p:sldMasterId id="2147485124" r:id="rId17"/>
  </p:sldMasterIdLst>
  <p:notesMasterIdLst>
    <p:notesMasterId r:id="rId71"/>
  </p:notesMasterIdLst>
  <p:sldIdLst>
    <p:sldId id="1493" r:id="rId18"/>
    <p:sldId id="284" r:id="rId19"/>
    <p:sldId id="1359" r:id="rId20"/>
    <p:sldId id="1348" r:id="rId21"/>
    <p:sldId id="1349" r:id="rId22"/>
    <p:sldId id="1350" r:id="rId23"/>
    <p:sldId id="1352" r:id="rId24"/>
    <p:sldId id="1353" r:id="rId25"/>
    <p:sldId id="1360" r:id="rId26"/>
    <p:sldId id="1355" r:id="rId27"/>
    <p:sldId id="1356" r:id="rId28"/>
    <p:sldId id="1357" r:id="rId29"/>
    <p:sldId id="1358" r:id="rId30"/>
    <p:sldId id="1361" r:id="rId31"/>
    <p:sldId id="1363" r:id="rId32"/>
    <p:sldId id="1364" r:id="rId33"/>
    <p:sldId id="1365" r:id="rId34"/>
    <p:sldId id="1366" r:id="rId35"/>
    <p:sldId id="1367" r:id="rId36"/>
    <p:sldId id="1374" r:id="rId37"/>
    <p:sldId id="1237" r:id="rId38"/>
    <p:sldId id="1239" r:id="rId39"/>
    <p:sldId id="1241" r:id="rId40"/>
    <p:sldId id="1250" r:id="rId41"/>
    <p:sldId id="1251" r:id="rId42"/>
    <p:sldId id="1491" r:id="rId43"/>
    <p:sldId id="1254" r:id="rId44"/>
    <p:sldId id="1255" r:id="rId45"/>
    <p:sldId id="1256" r:id="rId46"/>
    <p:sldId id="1257" r:id="rId47"/>
    <p:sldId id="1258" r:id="rId48"/>
    <p:sldId id="1259" r:id="rId49"/>
    <p:sldId id="1260" r:id="rId50"/>
    <p:sldId id="1261" r:id="rId51"/>
    <p:sldId id="1262" r:id="rId52"/>
    <p:sldId id="1263" r:id="rId53"/>
    <p:sldId id="1264" r:id="rId54"/>
    <p:sldId id="1265" r:id="rId55"/>
    <p:sldId id="1266" r:id="rId56"/>
    <p:sldId id="1267" r:id="rId57"/>
    <p:sldId id="1268" r:id="rId58"/>
    <p:sldId id="1269" r:id="rId59"/>
    <p:sldId id="1270" r:id="rId60"/>
    <p:sldId id="1271" r:id="rId61"/>
    <p:sldId id="1272" r:id="rId62"/>
    <p:sldId id="1273" r:id="rId63"/>
    <p:sldId id="1274" r:id="rId64"/>
    <p:sldId id="1275" r:id="rId65"/>
    <p:sldId id="1276" r:id="rId66"/>
    <p:sldId id="1277" r:id="rId67"/>
    <p:sldId id="1278" r:id="rId68"/>
    <p:sldId id="1279" r:id="rId69"/>
    <p:sldId id="1280"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57" autoAdjust="0"/>
  </p:normalViewPr>
  <p:slideViewPr>
    <p:cSldViewPr>
      <p:cViewPr varScale="1">
        <p:scale>
          <a:sx n="159" d="100"/>
          <a:sy n="159" d="100"/>
        </p:scale>
        <p:origin x="1776" y="1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6DCE5D0-6DCF-ED43-92A9-4C332C4BACC6}" type="datetime1">
              <a:rPr lang="en-US"/>
              <a:pPr>
                <a:defRPr/>
              </a:pPr>
              <a:t>5/26/2016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E3AB6CF3-4D1D-4B4C-9D7E-A6EEB4F365C6}" type="slidenum">
              <a:rPr lang="en-US"/>
              <a:pPr>
                <a:defRPr/>
              </a:pPr>
              <a:t>‹#›</a:t>
            </a:fld>
            <a:endParaRPr lang="en-US"/>
          </a:p>
        </p:txBody>
      </p:sp>
    </p:spTree>
    <p:extLst>
      <p:ext uri="{BB962C8B-B14F-4D97-AF65-F5344CB8AC3E}">
        <p14:creationId xmlns:p14="http://schemas.microsoft.com/office/powerpoint/2010/main" val="1494285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31312F-B288-334C-A417-4D0DE03F3E6E}" type="slidenum">
              <a:rPr lang="en-US" sz="1200">
                <a:solidFill>
                  <a:srgbClr val="000000"/>
                </a:solidFill>
              </a:rPr>
              <a:pPr eaLnBrk="1" hangingPunct="1"/>
              <a:t>2</a:t>
            </a:fld>
            <a:endParaRPr lang="en-US" sz="1200">
              <a:solidFill>
                <a:srgbClr val="000000"/>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8AD1E2-3B0A-5447-A9D5-48CE8A8E3D90}" type="slidenum">
              <a:rPr lang="en-US" sz="1200">
                <a:solidFill>
                  <a:prstClr val="black"/>
                </a:solidFill>
                <a:cs typeface="Arial" charset="0"/>
              </a:rPr>
              <a:pPr eaLnBrk="1" hangingPunct="1"/>
              <a:t>24</a:t>
            </a:fld>
            <a:endParaRPr lang="en-US" sz="1200">
              <a:solidFill>
                <a:prstClr val="black"/>
              </a:solidFill>
              <a:cs typeface="Arial"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A95AE2-0F4F-A640-8BB6-EE6379F8BB99}" type="slidenum">
              <a:rPr lang="en-US" sz="1200">
                <a:solidFill>
                  <a:srgbClr val="000000"/>
                </a:solidFill>
                <a:cs typeface="Arial" charset="0"/>
              </a:rPr>
              <a:pPr eaLnBrk="1" hangingPunct="1"/>
              <a:t>37</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08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508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49369C-12C7-9147-9E85-9AB131ACCE56}" type="slidenum">
              <a:rPr lang="en-US" sz="1200">
                <a:solidFill>
                  <a:srgbClr val="000000"/>
                </a:solidFill>
                <a:latin typeface="Calibri" charset="0"/>
                <a:cs typeface="Arial" charset="0"/>
              </a:rPr>
              <a:pPr eaLnBrk="1" hangingPunct="1"/>
              <a:t>14</a:t>
            </a:fld>
            <a:endParaRPr lang="en-US" sz="1200">
              <a:solidFill>
                <a:srgbClr val="000000"/>
              </a:solidFill>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29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29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A5951B-F8EE-5E49-B034-D942800A7040}" type="slidenum">
              <a:rPr lang="en-US" sz="1200">
                <a:solidFill>
                  <a:srgbClr val="000000"/>
                </a:solidFill>
                <a:latin typeface="Calibri" charset="0"/>
                <a:cs typeface="Arial" charset="0"/>
              </a:rPr>
              <a:pPr eaLnBrk="1" hangingPunct="1"/>
              <a:t>15</a:t>
            </a:fld>
            <a:endParaRPr lang="en-US" sz="1200">
              <a:solidFill>
                <a:srgbClr val="000000"/>
              </a:solidFill>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39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5DF71D-7B49-C848-AAF3-36F957B8B27B}" type="slidenum">
              <a:rPr lang="en-US" sz="1200">
                <a:solidFill>
                  <a:srgbClr val="000000"/>
                </a:solidFill>
                <a:latin typeface="Calibri" charset="0"/>
                <a:cs typeface="Arial" charset="0"/>
              </a:rPr>
              <a:pPr eaLnBrk="1" hangingPunct="1"/>
              <a:t>16</a:t>
            </a:fld>
            <a:endParaRPr lang="en-US" sz="1200">
              <a:solidFill>
                <a:srgbClr val="000000"/>
              </a:solidFill>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49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49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137B5C-3B32-E54F-853B-9D8BBC01AABA}" type="slidenum">
              <a:rPr lang="en-US" sz="1200">
                <a:solidFill>
                  <a:srgbClr val="000000"/>
                </a:solidFill>
                <a:latin typeface="Calibri" charset="0"/>
                <a:cs typeface="Arial" charset="0"/>
              </a:rPr>
              <a:pPr eaLnBrk="1" hangingPunct="1"/>
              <a:t>17</a:t>
            </a:fld>
            <a:endParaRPr lang="en-US" sz="1200">
              <a:solidFill>
                <a:srgbClr val="000000"/>
              </a:solidFill>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demonstrate the errors on multiple x86 systems. Shown to the bottom-left is a “disturbance kernel”. When executed, it forces two rows to be opened and closed one after the other – over and over again. Consequently, it induces many errors in the module.</a:t>
            </a:r>
          </a:p>
        </p:txBody>
      </p:sp>
      <p:sp>
        <p:nvSpPr>
          <p:cNvPr id="2560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2E6065-6C23-5C4F-969A-5FB91DA1E349}" type="slidenum">
              <a:rPr lang="en-US" sz="1200">
                <a:solidFill>
                  <a:srgbClr val="000000"/>
                </a:solidFill>
                <a:latin typeface="Calibri" charset="0"/>
                <a:cs typeface="Arial" charset="0"/>
              </a:rPr>
              <a:pPr eaLnBrk="1" hangingPunct="1"/>
              <a:t>18</a:t>
            </a:fld>
            <a:endParaRPr lang="en-US" sz="1200">
              <a:solidFill>
                <a:srgbClr val="000000"/>
              </a:solidFill>
              <a:latin typeface="Calibri"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70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When we executed the code on four different processors, all four of them yielded errors. Intel Haswell has the most errors, at 23 thousand, because it has the highest rate of accessing DRAM.</a:t>
            </a:r>
          </a:p>
          <a:p>
            <a:endParaRPr lang="en-US">
              <a:latin typeface="Calibri" charset="0"/>
            </a:endParaRPr>
          </a:p>
          <a:p>
            <a:r>
              <a:rPr lang="en-US">
                <a:latin typeface="Calibri" charset="0"/>
              </a:rPr>
              <a:t>Later on, I’ll show that we can induce as many as ten million disturbance errors in a more controlled environment.</a:t>
            </a:r>
          </a:p>
          <a:p>
            <a:endParaRPr lang="en-US">
              <a:latin typeface="Calibri" charset="0"/>
            </a:endParaRPr>
          </a:p>
          <a:p>
            <a:r>
              <a:rPr lang="en-US">
                <a:latin typeface="Calibri" charset="0"/>
              </a:rPr>
              <a:t>From this, we conclude that disturbance errors are a serious reliability issue.</a:t>
            </a:r>
          </a:p>
        </p:txBody>
      </p:sp>
      <p:sp>
        <p:nvSpPr>
          <p:cNvPr id="2570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01A3EE-A818-D94A-9FA3-5603DB27BBC4}" type="slidenum">
              <a:rPr lang="en-US" sz="1200">
                <a:solidFill>
                  <a:srgbClr val="000000"/>
                </a:solidFill>
                <a:latin typeface="Calibri" charset="0"/>
                <a:cs typeface="Arial" charset="0"/>
              </a:rPr>
              <a:pPr eaLnBrk="1" hangingPunct="1"/>
              <a:t>19</a:t>
            </a:fld>
            <a:endParaRPr lang="en-US" sz="1200">
              <a:solidFill>
                <a:srgbClr val="000000"/>
              </a:solidFill>
              <a:latin typeface="Calibri"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20</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AF4A5797-4A52-3C47-A60F-384E101789BB}" type="slidenum">
              <a:rPr lang="en-US"/>
              <a:pPr>
                <a:defRPr/>
              </a:pPr>
              <a:t>‹#›</a:t>
            </a:fld>
            <a:endParaRPr lang="en-US"/>
          </a:p>
        </p:txBody>
      </p:sp>
    </p:spTree>
    <p:extLst>
      <p:ext uri="{BB962C8B-B14F-4D97-AF65-F5344CB8AC3E}">
        <p14:creationId xmlns:p14="http://schemas.microsoft.com/office/powerpoint/2010/main" val="15432831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1CA570-B74D-4749-94AD-86C253965FD8}" type="slidenum">
              <a:rPr lang="en-US"/>
              <a:pPr>
                <a:defRPr/>
              </a:pPr>
              <a:t>‹#›</a:t>
            </a:fld>
            <a:endParaRPr lang="en-US"/>
          </a:p>
        </p:txBody>
      </p:sp>
    </p:spTree>
    <p:extLst>
      <p:ext uri="{BB962C8B-B14F-4D97-AF65-F5344CB8AC3E}">
        <p14:creationId xmlns:p14="http://schemas.microsoft.com/office/powerpoint/2010/main" val="295677935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BBA4B95-1064-CF42-907B-0C20B3E69B5F}" type="slidenum">
              <a:rPr lang="en-US"/>
              <a:pPr>
                <a:defRPr/>
              </a:pPr>
              <a:t>‹#›</a:t>
            </a:fld>
            <a:endParaRPr lang="en-US"/>
          </a:p>
        </p:txBody>
      </p:sp>
    </p:spTree>
    <p:extLst>
      <p:ext uri="{BB962C8B-B14F-4D97-AF65-F5344CB8AC3E}">
        <p14:creationId xmlns:p14="http://schemas.microsoft.com/office/powerpoint/2010/main" val="1809479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B93B6FD-6E5B-0448-91F2-FDE85A9320E1}" type="slidenum">
              <a:rPr lang="en-US"/>
              <a:pPr>
                <a:defRPr/>
              </a:pPr>
              <a:t>‹#›</a:t>
            </a:fld>
            <a:endParaRPr lang="en-US"/>
          </a:p>
        </p:txBody>
      </p:sp>
    </p:spTree>
    <p:extLst>
      <p:ext uri="{BB962C8B-B14F-4D97-AF65-F5344CB8AC3E}">
        <p14:creationId xmlns:p14="http://schemas.microsoft.com/office/powerpoint/2010/main" val="42344456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D397860-DF84-4D4F-9D75-23469AED632D}" type="slidenum">
              <a:rPr lang="en-US"/>
              <a:pPr>
                <a:defRPr/>
              </a:pPr>
              <a:t>‹#›</a:t>
            </a:fld>
            <a:endParaRPr lang="en-US"/>
          </a:p>
        </p:txBody>
      </p:sp>
    </p:spTree>
    <p:extLst>
      <p:ext uri="{BB962C8B-B14F-4D97-AF65-F5344CB8AC3E}">
        <p14:creationId xmlns:p14="http://schemas.microsoft.com/office/powerpoint/2010/main" val="5794435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686DC81-C3C7-444A-833F-40CCA4CEB3DA}" type="slidenum">
              <a:rPr lang="en-US"/>
              <a:pPr>
                <a:defRPr/>
              </a:pPr>
              <a:t>‹#›</a:t>
            </a:fld>
            <a:r>
              <a:rPr lang="en-US"/>
              <a:t>/4</a:t>
            </a:r>
          </a:p>
        </p:txBody>
      </p:sp>
    </p:spTree>
    <p:extLst>
      <p:ext uri="{BB962C8B-B14F-4D97-AF65-F5344CB8AC3E}">
        <p14:creationId xmlns:p14="http://schemas.microsoft.com/office/powerpoint/2010/main" val="34381529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6858000" y="6188075"/>
            <a:ext cx="2057400" cy="365125"/>
          </a:xfrm>
        </p:spPr>
        <p:txBody>
          <a:bodyPr/>
          <a:lstStyle>
            <a:lvl1pPr algn="r" fontAlgn="base">
              <a:spcBef>
                <a:spcPct val="0"/>
              </a:spcBef>
              <a:spcAft>
                <a:spcPct val="0"/>
              </a:spcAft>
              <a:defRPr sz="2400" smtClean="0">
                <a:solidFill>
                  <a:prstClr val="black">
                    <a:tint val="75000"/>
                  </a:prstClr>
                </a:solidFill>
                <a:latin typeface="Calibri Light"/>
                <a:ea typeface="ＭＳ Ｐゴシック" charset="0"/>
                <a:cs typeface="ＭＳ Ｐゴシック" charset="0"/>
              </a:defRPr>
            </a:lvl1pPr>
          </a:lstStyle>
          <a:p>
            <a:pPr>
              <a:defRPr/>
            </a:pPr>
            <a:fld id="{751F3F63-BCBA-1146-B56D-DC052A2C6BE8}" type="slidenum">
              <a:rPr lang="en-US"/>
              <a:pPr>
                <a:defRPr/>
              </a:pPr>
              <a:t>‹#›</a:t>
            </a:fld>
            <a:r>
              <a:rPr lang="en-US"/>
              <a:t>/4</a:t>
            </a:r>
          </a:p>
        </p:txBody>
      </p:sp>
    </p:spTree>
    <p:extLst>
      <p:ext uri="{BB962C8B-B14F-4D97-AF65-F5344CB8AC3E}">
        <p14:creationId xmlns:p14="http://schemas.microsoft.com/office/powerpoint/2010/main" val="35971872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Tree>
    <p:extLst>
      <p:ext uri="{BB962C8B-B14F-4D97-AF65-F5344CB8AC3E}">
        <p14:creationId xmlns:p14="http://schemas.microsoft.com/office/powerpoint/2010/main" val="12109985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7A444C9-5EFA-D94B-9FD8-AC69EF1CE085}" type="slidenum">
              <a:rPr lang="en-US"/>
              <a:pPr>
                <a:defRPr/>
              </a:pPr>
              <a:t>‹#›</a:t>
            </a:fld>
            <a:endParaRPr lang="en-US"/>
          </a:p>
        </p:txBody>
      </p:sp>
    </p:spTree>
    <p:extLst>
      <p:ext uri="{BB962C8B-B14F-4D97-AF65-F5344CB8AC3E}">
        <p14:creationId xmlns:p14="http://schemas.microsoft.com/office/powerpoint/2010/main" val="36102259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522C2A-9791-EF45-8CD7-3F3560002B83}" type="slidenum">
              <a:rPr lang="en-US"/>
              <a:pPr>
                <a:defRPr/>
              </a:pPr>
              <a:t>‹#›</a:t>
            </a:fld>
            <a:endParaRPr lang="en-US"/>
          </a:p>
        </p:txBody>
      </p:sp>
    </p:spTree>
    <p:extLst>
      <p:ext uri="{BB962C8B-B14F-4D97-AF65-F5344CB8AC3E}">
        <p14:creationId xmlns:p14="http://schemas.microsoft.com/office/powerpoint/2010/main" val="11324811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C77125-8F8D-444B-A10E-A6050C33EFCC}" type="slidenum">
              <a:rPr lang="en-US"/>
              <a:pPr>
                <a:defRPr/>
              </a:pPr>
              <a:t>‹#›</a:t>
            </a:fld>
            <a:endParaRPr lang="en-US"/>
          </a:p>
        </p:txBody>
      </p:sp>
    </p:spTree>
    <p:extLst>
      <p:ext uri="{BB962C8B-B14F-4D97-AF65-F5344CB8AC3E}">
        <p14:creationId xmlns:p14="http://schemas.microsoft.com/office/powerpoint/2010/main" val="21174526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953A4BF-7DB9-4242-BA18-7FAEAF6B1BBD}" type="slidenum">
              <a:rPr lang="en-US"/>
              <a:pPr>
                <a:defRPr/>
              </a:pPr>
              <a:t>‹#›</a:t>
            </a:fld>
            <a:endParaRPr lang="en-US"/>
          </a:p>
        </p:txBody>
      </p:sp>
    </p:spTree>
    <p:extLst>
      <p:ext uri="{BB962C8B-B14F-4D97-AF65-F5344CB8AC3E}">
        <p14:creationId xmlns:p14="http://schemas.microsoft.com/office/powerpoint/2010/main" val="299271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0CE11DC-2133-4F4D-8A86-82695C13466E}" type="slidenum">
              <a:rPr lang="en-US"/>
              <a:pPr>
                <a:defRPr/>
              </a:pPr>
              <a:t>‹#›</a:t>
            </a:fld>
            <a:endParaRPr lang="en-US"/>
          </a:p>
        </p:txBody>
      </p:sp>
    </p:spTree>
    <p:extLst>
      <p:ext uri="{BB962C8B-B14F-4D97-AF65-F5344CB8AC3E}">
        <p14:creationId xmlns:p14="http://schemas.microsoft.com/office/powerpoint/2010/main" val="252810809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E42989F-C207-9A40-9A0C-10B3BCD1CA49}" type="slidenum">
              <a:rPr lang="en-US"/>
              <a:pPr>
                <a:defRPr/>
              </a:pPr>
              <a:t>‹#›</a:t>
            </a:fld>
            <a:endParaRPr lang="en-US"/>
          </a:p>
        </p:txBody>
      </p:sp>
    </p:spTree>
    <p:extLst>
      <p:ext uri="{BB962C8B-B14F-4D97-AF65-F5344CB8AC3E}">
        <p14:creationId xmlns:p14="http://schemas.microsoft.com/office/powerpoint/2010/main" val="40528397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471B8B-B011-2142-B2ED-4D996F7A8208}" type="slidenum">
              <a:rPr lang="en-US"/>
              <a:pPr>
                <a:defRPr/>
              </a:pPr>
              <a:t>‹#›</a:t>
            </a:fld>
            <a:endParaRPr lang="en-US"/>
          </a:p>
        </p:txBody>
      </p:sp>
    </p:spTree>
    <p:extLst>
      <p:ext uri="{BB962C8B-B14F-4D97-AF65-F5344CB8AC3E}">
        <p14:creationId xmlns:p14="http://schemas.microsoft.com/office/powerpoint/2010/main" val="19777766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991CFD6-EF48-FE43-8798-D5E25FEBC727}" type="slidenum">
              <a:rPr lang="en-US"/>
              <a:pPr>
                <a:defRPr/>
              </a:pPr>
              <a:t>‹#›</a:t>
            </a:fld>
            <a:endParaRPr lang="en-US"/>
          </a:p>
        </p:txBody>
      </p:sp>
    </p:spTree>
    <p:extLst>
      <p:ext uri="{BB962C8B-B14F-4D97-AF65-F5344CB8AC3E}">
        <p14:creationId xmlns:p14="http://schemas.microsoft.com/office/powerpoint/2010/main" val="3694674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3FE769A-18E7-6F4F-9584-28FFA1984861}" type="slidenum">
              <a:rPr lang="en-US"/>
              <a:pPr>
                <a:defRPr/>
              </a:pPr>
              <a:t>‹#›</a:t>
            </a:fld>
            <a:endParaRPr lang="en-US"/>
          </a:p>
        </p:txBody>
      </p:sp>
    </p:spTree>
    <p:extLst>
      <p:ext uri="{BB962C8B-B14F-4D97-AF65-F5344CB8AC3E}">
        <p14:creationId xmlns:p14="http://schemas.microsoft.com/office/powerpoint/2010/main" val="2260544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2456739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8077200" y="6340475"/>
            <a:ext cx="685800" cy="365125"/>
          </a:xfrm>
        </p:spPr>
        <p:txBody>
          <a:bodyPr wrap="square" numCol="1" anchorCtr="0" compatLnSpc="1">
            <a:prstTxWarp prst="textNoShape">
              <a:avLst/>
            </a:prstTxWarp>
          </a:bodyPr>
          <a:lstStyle>
            <a:lvl1pPr fontAlgn="base">
              <a:spcBef>
                <a:spcPct val="0"/>
              </a:spcBef>
              <a:spcAft>
                <a:spcPct val="0"/>
              </a:spcAft>
              <a:defRPr sz="2000">
                <a:solidFill>
                  <a:srgbClr val="898989"/>
                </a:solidFill>
                <a:latin typeface="Cambria Math" charset="0"/>
                <a:ea typeface="ＭＳ Ｐゴシック" charset="0"/>
                <a:cs typeface="Cambria Math" charset="0"/>
              </a:defRPr>
            </a:lvl1pPr>
          </a:lstStyle>
          <a:p>
            <a:fld id="{E36C6EF0-2329-D043-AFA4-7B9CAA3F70BE}" type="slidenum">
              <a:rPr lang="en-US"/>
              <a:pPr/>
              <a:t>‹#›</a:t>
            </a:fld>
            <a:endParaRPr lang="en-US"/>
          </a:p>
        </p:txBody>
      </p:sp>
    </p:spTree>
    <p:extLst>
      <p:ext uri="{BB962C8B-B14F-4D97-AF65-F5344CB8AC3E}">
        <p14:creationId xmlns:p14="http://schemas.microsoft.com/office/powerpoint/2010/main" val="16632864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0B2EB2C-59A2-1449-9F9E-2D32EF308665}" type="slidenum">
              <a:rPr lang="en-US"/>
              <a:pPr>
                <a:defRPr/>
              </a:pPr>
              <a:t>‹#›</a:t>
            </a:fld>
            <a:endParaRPr lang="en-US"/>
          </a:p>
        </p:txBody>
      </p:sp>
    </p:spTree>
    <p:extLst>
      <p:ext uri="{BB962C8B-B14F-4D97-AF65-F5344CB8AC3E}">
        <p14:creationId xmlns:p14="http://schemas.microsoft.com/office/powerpoint/2010/main" val="30257679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624E97A-D9A4-214F-96F3-5152577520A8}" type="slidenum">
              <a:rPr lang="en-US"/>
              <a:pPr>
                <a:defRPr/>
              </a:pPr>
              <a:t>‹#›</a:t>
            </a:fld>
            <a:endParaRPr lang="en-US"/>
          </a:p>
        </p:txBody>
      </p:sp>
    </p:spTree>
    <p:extLst>
      <p:ext uri="{BB962C8B-B14F-4D97-AF65-F5344CB8AC3E}">
        <p14:creationId xmlns:p14="http://schemas.microsoft.com/office/powerpoint/2010/main" val="35900064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EA82A6-D064-5646-B794-A8C186C42259}" type="slidenum">
              <a:rPr lang="en-US"/>
              <a:pPr>
                <a:defRPr/>
              </a:pPr>
              <a:t>‹#›</a:t>
            </a:fld>
            <a:endParaRPr lang="en-US"/>
          </a:p>
        </p:txBody>
      </p:sp>
    </p:spTree>
    <p:extLst>
      <p:ext uri="{BB962C8B-B14F-4D97-AF65-F5344CB8AC3E}">
        <p14:creationId xmlns:p14="http://schemas.microsoft.com/office/powerpoint/2010/main" val="7263819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5BC8B88-BC25-5F4C-B155-FCD9CBC890A6}" type="slidenum">
              <a:rPr lang="en-US"/>
              <a:pPr>
                <a:defRPr/>
              </a:pPr>
              <a:t>‹#›</a:t>
            </a:fld>
            <a:endParaRPr lang="en-US"/>
          </a:p>
        </p:txBody>
      </p:sp>
    </p:spTree>
    <p:extLst>
      <p:ext uri="{BB962C8B-B14F-4D97-AF65-F5344CB8AC3E}">
        <p14:creationId xmlns:p14="http://schemas.microsoft.com/office/powerpoint/2010/main" val="158987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3"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6D320AC-71F7-B345-A8F3-275013FA312A}" type="slidenum">
              <a:rPr lang="en-US"/>
              <a:pPr>
                <a:defRPr/>
              </a:pPr>
              <a:t>‹#›</a:t>
            </a:fld>
            <a:endParaRPr lang="en-US"/>
          </a:p>
        </p:txBody>
      </p:sp>
    </p:spTree>
    <p:extLst>
      <p:ext uri="{BB962C8B-B14F-4D97-AF65-F5344CB8AC3E}">
        <p14:creationId xmlns:p14="http://schemas.microsoft.com/office/powerpoint/2010/main" val="110713889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C77033B-F716-2442-A8BB-2544E06039FB}" type="slidenum">
              <a:rPr lang="en-US"/>
              <a:pPr>
                <a:defRPr/>
              </a:pPr>
              <a:t>‹#›</a:t>
            </a:fld>
            <a:endParaRPr lang="en-US"/>
          </a:p>
        </p:txBody>
      </p:sp>
    </p:spTree>
    <p:extLst>
      <p:ext uri="{BB962C8B-B14F-4D97-AF65-F5344CB8AC3E}">
        <p14:creationId xmlns:p14="http://schemas.microsoft.com/office/powerpoint/2010/main" val="14544522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678911-EE46-D049-8867-C5B5B6636330}" type="slidenum">
              <a:rPr lang="en-US"/>
              <a:pPr>
                <a:defRPr/>
              </a:pPr>
              <a:t>‹#›</a:t>
            </a:fld>
            <a:endParaRPr lang="en-US"/>
          </a:p>
        </p:txBody>
      </p:sp>
    </p:spTree>
    <p:extLst>
      <p:ext uri="{BB962C8B-B14F-4D97-AF65-F5344CB8AC3E}">
        <p14:creationId xmlns:p14="http://schemas.microsoft.com/office/powerpoint/2010/main" val="38034104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E0AF86-B236-304B-AE02-49398CAEA03F}" type="slidenum">
              <a:rPr lang="en-US"/>
              <a:pPr>
                <a:defRPr/>
              </a:pPr>
              <a:t>‹#›</a:t>
            </a:fld>
            <a:endParaRPr lang="en-US"/>
          </a:p>
        </p:txBody>
      </p:sp>
    </p:spTree>
    <p:extLst>
      <p:ext uri="{BB962C8B-B14F-4D97-AF65-F5344CB8AC3E}">
        <p14:creationId xmlns:p14="http://schemas.microsoft.com/office/powerpoint/2010/main" val="29843658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DF40351-EE8B-D04B-A6A6-3C793ED1454C}" type="slidenum">
              <a:rPr lang="en-US"/>
              <a:pPr>
                <a:defRPr/>
              </a:pPr>
              <a:t>‹#›</a:t>
            </a:fld>
            <a:endParaRPr lang="en-US"/>
          </a:p>
        </p:txBody>
      </p:sp>
    </p:spTree>
    <p:extLst>
      <p:ext uri="{BB962C8B-B14F-4D97-AF65-F5344CB8AC3E}">
        <p14:creationId xmlns:p14="http://schemas.microsoft.com/office/powerpoint/2010/main" val="297768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AAEFCC-6DC6-A24C-A52F-BF44B600E549}" type="slidenum">
              <a:rPr lang="en-US"/>
              <a:pPr>
                <a:defRPr/>
              </a:pPr>
              <a:t>‹#›</a:t>
            </a:fld>
            <a:endParaRPr lang="en-US"/>
          </a:p>
        </p:txBody>
      </p:sp>
    </p:spTree>
    <p:extLst>
      <p:ext uri="{BB962C8B-B14F-4D97-AF65-F5344CB8AC3E}">
        <p14:creationId xmlns:p14="http://schemas.microsoft.com/office/powerpoint/2010/main" val="12679730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2B0615E8-B7BA-A94F-8CD8-59ABAB50F7E7}" type="slidenum">
              <a:rPr lang="en-US"/>
              <a:pPr>
                <a:defRPr/>
              </a:pPr>
              <a:t>‹#›</a:t>
            </a:fld>
            <a:endParaRPr lang="en-US"/>
          </a:p>
        </p:txBody>
      </p:sp>
    </p:spTree>
    <p:extLst>
      <p:ext uri="{BB962C8B-B14F-4D97-AF65-F5344CB8AC3E}">
        <p14:creationId xmlns:p14="http://schemas.microsoft.com/office/powerpoint/2010/main" val="169380405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8E574D81-B5DE-384D-B24B-566C679AE608}" type="slidenum">
              <a:rPr lang="en-US"/>
              <a:pPr>
                <a:defRPr/>
              </a:pPr>
              <a:t>‹#›</a:t>
            </a:fld>
            <a:endParaRPr lang="en-US"/>
          </a:p>
        </p:txBody>
      </p:sp>
    </p:spTree>
    <p:extLst>
      <p:ext uri="{BB962C8B-B14F-4D97-AF65-F5344CB8AC3E}">
        <p14:creationId xmlns:p14="http://schemas.microsoft.com/office/powerpoint/2010/main" val="87188544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7F718DBD-A8C3-BF41-B930-E6F09B914FC3}" type="slidenum">
              <a:rPr lang="en-US"/>
              <a:pPr>
                <a:defRPr/>
              </a:pPr>
              <a:t>‹#›</a:t>
            </a:fld>
            <a:endParaRPr lang="en-US"/>
          </a:p>
        </p:txBody>
      </p:sp>
    </p:spTree>
    <p:extLst>
      <p:ext uri="{BB962C8B-B14F-4D97-AF65-F5344CB8AC3E}">
        <p14:creationId xmlns:p14="http://schemas.microsoft.com/office/powerpoint/2010/main" val="80968937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79E6F74A-33AD-9C44-A652-5BC058E44322}" type="slidenum">
              <a:rPr lang="en-US"/>
              <a:pPr>
                <a:defRPr/>
              </a:pPr>
              <a:t>‹#›</a:t>
            </a:fld>
            <a:endParaRPr lang="en-US"/>
          </a:p>
        </p:txBody>
      </p:sp>
    </p:spTree>
    <p:extLst>
      <p:ext uri="{BB962C8B-B14F-4D97-AF65-F5344CB8AC3E}">
        <p14:creationId xmlns:p14="http://schemas.microsoft.com/office/powerpoint/2010/main" val="244317954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2FE313B9-34D2-9B4F-924F-705E340D7A3C}" type="slidenum">
              <a:rPr lang="en-US"/>
              <a:pPr>
                <a:defRPr/>
              </a:pPr>
              <a:t>‹#›</a:t>
            </a:fld>
            <a:endParaRPr lang="en-US"/>
          </a:p>
        </p:txBody>
      </p:sp>
    </p:spTree>
    <p:extLst>
      <p:ext uri="{BB962C8B-B14F-4D97-AF65-F5344CB8AC3E}">
        <p14:creationId xmlns:p14="http://schemas.microsoft.com/office/powerpoint/2010/main" val="27203597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4A21819B-7314-3646-9334-845A3E117C17}" type="slidenum">
              <a:rPr lang="en-US" altLang="en-US"/>
              <a:pPr>
                <a:defRPr/>
              </a:pPr>
              <a:t>‹#›</a:t>
            </a:fld>
            <a:endParaRPr lang="en-US" altLang="en-US"/>
          </a:p>
        </p:txBody>
      </p:sp>
    </p:spTree>
    <p:extLst>
      <p:ext uri="{BB962C8B-B14F-4D97-AF65-F5344CB8AC3E}">
        <p14:creationId xmlns:p14="http://schemas.microsoft.com/office/powerpoint/2010/main" val="3987624395"/>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272681F7-101F-CD48-BD26-A7C1DB38DD72}" type="slidenum">
              <a:rPr lang="en-US"/>
              <a:pPr>
                <a:defRPr/>
              </a:pPr>
              <a:t>‹#›</a:t>
            </a:fld>
            <a:endParaRPr lang="en-US"/>
          </a:p>
        </p:txBody>
      </p:sp>
    </p:spTree>
    <p:extLst>
      <p:ext uri="{BB962C8B-B14F-4D97-AF65-F5344CB8AC3E}">
        <p14:creationId xmlns:p14="http://schemas.microsoft.com/office/powerpoint/2010/main" val="271276385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4DA22FE8-1BF1-7945-858E-9EDF18117A7F}" type="slidenum">
              <a:rPr lang="en-US"/>
              <a:pPr>
                <a:defRPr/>
              </a:pPr>
              <a:t>‹#›</a:t>
            </a:fld>
            <a:endParaRPr lang="en-US"/>
          </a:p>
        </p:txBody>
      </p:sp>
    </p:spTree>
    <p:extLst>
      <p:ext uri="{BB962C8B-B14F-4D97-AF65-F5344CB8AC3E}">
        <p14:creationId xmlns:p14="http://schemas.microsoft.com/office/powerpoint/2010/main" val="690729595"/>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EDECFB72-9437-4E43-B6E9-A86EC5F84799}" type="slidenum">
              <a:rPr lang="en-US"/>
              <a:pPr>
                <a:defRPr/>
              </a:pPr>
              <a:t>‹#›</a:t>
            </a:fld>
            <a:endParaRPr lang="en-US"/>
          </a:p>
        </p:txBody>
      </p:sp>
    </p:spTree>
    <p:extLst>
      <p:ext uri="{BB962C8B-B14F-4D97-AF65-F5344CB8AC3E}">
        <p14:creationId xmlns:p14="http://schemas.microsoft.com/office/powerpoint/2010/main" val="318097429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9F1BB03A-AA9C-3441-BB02-8D748B0FE787}" type="slidenum">
              <a:rPr lang="en-US"/>
              <a:pPr>
                <a:defRPr/>
              </a:pPr>
              <a:t>‹#›</a:t>
            </a:fld>
            <a:endParaRPr lang="en-US"/>
          </a:p>
        </p:txBody>
      </p:sp>
    </p:spTree>
    <p:extLst>
      <p:ext uri="{BB962C8B-B14F-4D97-AF65-F5344CB8AC3E}">
        <p14:creationId xmlns:p14="http://schemas.microsoft.com/office/powerpoint/2010/main" val="283366396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F09218E9-1586-4840-9706-4250AB6924DC}" type="slidenum">
              <a:rPr lang="en-US"/>
              <a:pPr>
                <a:defRPr/>
              </a:pPr>
              <a:t>‹#›</a:t>
            </a:fld>
            <a:endParaRPr lang="en-US"/>
          </a:p>
        </p:txBody>
      </p:sp>
    </p:spTree>
    <p:extLst>
      <p:ext uri="{BB962C8B-B14F-4D97-AF65-F5344CB8AC3E}">
        <p14:creationId xmlns:p14="http://schemas.microsoft.com/office/powerpoint/2010/main" val="3741987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0C7C5289-DED0-BF4F-8007-4B3A361AC980}" type="slidenum">
              <a:rPr lang="en-US"/>
              <a:pPr>
                <a:defRPr/>
              </a:pPr>
              <a:t>‹#›</a:t>
            </a:fld>
            <a:endParaRPr lang="en-US"/>
          </a:p>
        </p:txBody>
      </p:sp>
    </p:spTree>
    <p:extLst>
      <p:ext uri="{BB962C8B-B14F-4D97-AF65-F5344CB8AC3E}">
        <p14:creationId xmlns:p14="http://schemas.microsoft.com/office/powerpoint/2010/main" val="349475840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177E2285-5DCA-104D-A461-AF822D41BD2E}" type="slidenum">
              <a:rPr lang="en-US"/>
              <a:pPr>
                <a:defRPr/>
              </a:pPr>
              <a:t>‹#›</a:t>
            </a:fld>
            <a:endParaRPr lang="en-US"/>
          </a:p>
        </p:txBody>
      </p:sp>
    </p:spTree>
    <p:extLst>
      <p:ext uri="{BB962C8B-B14F-4D97-AF65-F5344CB8AC3E}">
        <p14:creationId xmlns:p14="http://schemas.microsoft.com/office/powerpoint/2010/main" val="118505491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1CFFE9-F1C0-1D49-8EE8-72D7F3A5FE77}" type="slidenum">
              <a:rPr lang="en-US" altLang="en-US"/>
              <a:pPr>
                <a:defRPr/>
              </a:pPr>
              <a:t>‹#›</a:t>
            </a:fld>
            <a:endParaRPr lang="en-US" altLang="en-US"/>
          </a:p>
        </p:txBody>
      </p:sp>
    </p:spTree>
    <p:extLst>
      <p:ext uri="{BB962C8B-B14F-4D97-AF65-F5344CB8AC3E}">
        <p14:creationId xmlns:p14="http://schemas.microsoft.com/office/powerpoint/2010/main" val="25092566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292ED0B-814D-604A-829D-D47F8B32652E}" type="slidenum">
              <a:rPr lang="en-US" altLang="en-US"/>
              <a:pPr>
                <a:defRPr/>
              </a:pPr>
              <a:t>‹#›</a:t>
            </a:fld>
            <a:endParaRPr lang="en-US" altLang="en-US"/>
          </a:p>
        </p:txBody>
      </p:sp>
    </p:spTree>
    <p:extLst>
      <p:ext uri="{BB962C8B-B14F-4D97-AF65-F5344CB8AC3E}">
        <p14:creationId xmlns:p14="http://schemas.microsoft.com/office/powerpoint/2010/main" val="232313548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9122AB-6478-E348-A556-1222D66B97F7}" type="slidenum">
              <a:rPr lang="en-US" altLang="en-US"/>
              <a:pPr>
                <a:defRPr/>
              </a:pPr>
              <a:t>‹#›</a:t>
            </a:fld>
            <a:endParaRPr lang="en-US" altLang="en-US"/>
          </a:p>
        </p:txBody>
      </p:sp>
    </p:spTree>
    <p:extLst>
      <p:ext uri="{BB962C8B-B14F-4D97-AF65-F5344CB8AC3E}">
        <p14:creationId xmlns:p14="http://schemas.microsoft.com/office/powerpoint/2010/main" val="35258465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D431CD-2ADF-9540-BDB8-7A4F473D4E39}" type="slidenum">
              <a:rPr lang="en-US" altLang="en-US"/>
              <a:pPr>
                <a:defRPr/>
              </a:pPr>
              <a:t>‹#›</a:t>
            </a:fld>
            <a:endParaRPr lang="en-US" altLang="en-US"/>
          </a:p>
        </p:txBody>
      </p:sp>
    </p:spTree>
    <p:extLst>
      <p:ext uri="{BB962C8B-B14F-4D97-AF65-F5344CB8AC3E}">
        <p14:creationId xmlns:p14="http://schemas.microsoft.com/office/powerpoint/2010/main" val="923003265"/>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7EEFFD-4BB8-4549-A415-B63E53FC129D}" type="slidenum">
              <a:rPr lang="en-US" altLang="en-US"/>
              <a:pPr>
                <a:defRPr/>
              </a:pPr>
              <a:t>‹#›</a:t>
            </a:fld>
            <a:endParaRPr lang="en-US" altLang="en-US"/>
          </a:p>
        </p:txBody>
      </p:sp>
    </p:spTree>
    <p:extLst>
      <p:ext uri="{BB962C8B-B14F-4D97-AF65-F5344CB8AC3E}">
        <p14:creationId xmlns:p14="http://schemas.microsoft.com/office/powerpoint/2010/main" val="376705607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4A6E3B-FD50-564C-AD45-CC45322E2FBC}" type="slidenum">
              <a:rPr lang="en-US" altLang="en-US"/>
              <a:pPr>
                <a:defRPr/>
              </a:pPr>
              <a:t>‹#›</a:t>
            </a:fld>
            <a:endParaRPr lang="en-US" altLang="en-US"/>
          </a:p>
        </p:txBody>
      </p:sp>
    </p:spTree>
    <p:extLst>
      <p:ext uri="{BB962C8B-B14F-4D97-AF65-F5344CB8AC3E}">
        <p14:creationId xmlns:p14="http://schemas.microsoft.com/office/powerpoint/2010/main" val="184966833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12B169-6369-C844-B00B-5DAB8B5F5780}" type="slidenum">
              <a:rPr lang="en-US" altLang="en-US"/>
              <a:pPr>
                <a:defRPr/>
              </a:pPr>
              <a:t>‹#›</a:t>
            </a:fld>
            <a:endParaRPr lang="en-US" altLang="en-US"/>
          </a:p>
        </p:txBody>
      </p:sp>
    </p:spTree>
    <p:extLst>
      <p:ext uri="{BB962C8B-B14F-4D97-AF65-F5344CB8AC3E}">
        <p14:creationId xmlns:p14="http://schemas.microsoft.com/office/powerpoint/2010/main" val="192936737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A4AF0F-87BB-A94C-9636-79DCBA7B1F2F}" type="slidenum">
              <a:rPr lang="en-US" altLang="en-US"/>
              <a:pPr>
                <a:defRPr/>
              </a:pPr>
              <a:t>‹#›</a:t>
            </a:fld>
            <a:endParaRPr lang="en-US" altLang="en-US"/>
          </a:p>
        </p:txBody>
      </p:sp>
    </p:spTree>
    <p:extLst>
      <p:ext uri="{BB962C8B-B14F-4D97-AF65-F5344CB8AC3E}">
        <p14:creationId xmlns:p14="http://schemas.microsoft.com/office/powerpoint/2010/main" val="196934888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AF1EFA-746B-2649-8056-3316E8CA8C4C}" type="slidenum">
              <a:rPr lang="en-US" altLang="en-US"/>
              <a:pPr>
                <a:defRPr/>
              </a:pPr>
              <a:t>‹#›</a:t>
            </a:fld>
            <a:endParaRPr lang="en-US" altLang="en-US"/>
          </a:p>
        </p:txBody>
      </p:sp>
    </p:spTree>
    <p:extLst>
      <p:ext uri="{BB962C8B-B14F-4D97-AF65-F5344CB8AC3E}">
        <p14:creationId xmlns:p14="http://schemas.microsoft.com/office/powerpoint/2010/main" val="138117162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2437B3-0C5F-A047-AF44-D5BEB15303A3}" type="slidenum">
              <a:rPr lang="en-US" altLang="en-US"/>
              <a:pPr>
                <a:defRPr/>
              </a:pPr>
              <a:t>‹#›</a:t>
            </a:fld>
            <a:endParaRPr lang="en-US" altLang="en-US"/>
          </a:p>
        </p:txBody>
      </p:sp>
    </p:spTree>
    <p:extLst>
      <p:ext uri="{BB962C8B-B14F-4D97-AF65-F5344CB8AC3E}">
        <p14:creationId xmlns:p14="http://schemas.microsoft.com/office/powerpoint/2010/main" val="261139059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6B3258-F894-A645-910A-EC150E02F9B0}" type="slidenum">
              <a:rPr lang="en-US" altLang="en-US"/>
              <a:pPr>
                <a:defRPr/>
              </a:pPr>
              <a:t>‹#›</a:t>
            </a:fld>
            <a:endParaRPr lang="en-US" altLang="en-US"/>
          </a:p>
        </p:txBody>
      </p:sp>
    </p:spTree>
    <p:extLst>
      <p:ext uri="{BB962C8B-B14F-4D97-AF65-F5344CB8AC3E}">
        <p14:creationId xmlns:p14="http://schemas.microsoft.com/office/powerpoint/2010/main" val="2614595860"/>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2215A2-58AC-7344-8530-131AAFA91C15}" type="slidenum">
              <a:rPr lang="en-US" altLang="en-US"/>
              <a:pPr>
                <a:defRPr/>
              </a:pPr>
              <a:t>‹#›</a:t>
            </a:fld>
            <a:endParaRPr lang="en-US" altLang="en-US"/>
          </a:p>
        </p:txBody>
      </p:sp>
    </p:spTree>
    <p:extLst>
      <p:ext uri="{BB962C8B-B14F-4D97-AF65-F5344CB8AC3E}">
        <p14:creationId xmlns:p14="http://schemas.microsoft.com/office/powerpoint/2010/main" val="266620305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5050108"/>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18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870E34-69D8-894C-B121-9C6BC23A2052}" type="slidenum">
              <a:rPr lang="en-US" altLang="en-US"/>
              <a:pPr>
                <a:defRPr/>
              </a:pPr>
              <a:t>‹#›</a:t>
            </a:fld>
            <a:endParaRPr lang="en-US" altLang="en-US"/>
          </a:p>
        </p:txBody>
      </p:sp>
    </p:spTree>
    <p:extLst>
      <p:ext uri="{BB962C8B-B14F-4D97-AF65-F5344CB8AC3E}">
        <p14:creationId xmlns:p14="http://schemas.microsoft.com/office/powerpoint/2010/main" val="107609682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841593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413090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471241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5430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3240733"/>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02205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3244668"/>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58502"/>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475866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9166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8724D-5637-604D-9480-D7D4D3A45C74}" type="slidenum">
              <a:rPr lang="en-US" altLang="en-US"/>
              <a:pPr>
                <a:defRPr/>
              </a:pPr>
              <a:t>‹#›</a:t>
            </a:fld>
            <a:endParaRPr lang="en-US" altLang="en-US"/>
          </a:p>
        </p:txBody>
      </p:sp>
    </p:spTree>
    <p:extLst>
      <p:ext uri="{BB962C8B-B14F-4D97-AF65-F5344CB8AC3E}">
        <p14:creationId xmlns:p14="http://schemas.microsoft.com/office/powerpoint/2010/main" val="3478020926"/>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07695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262487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3611633"/>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655432"/>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182208"/>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8203299"/>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86224"/>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29823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8619131"/>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1504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E1F6ED-2272-9A41-9FBA-7CFB2F8A6900}" type="slidenum">
              <a:rPr lang="en-US" altLang="en-US"/>
              <a:pPr>
                <a:defRPr/>
              </a:pPr>
              <a:t>‹#›</a:t>
            </a:fld>
            <a:endParaRPr lang="en-US" altLang="en-US"/>
          </a:p>
        </p:txBody>
      </p:sp>
    </p:spTree>
    <p:extLst>
      <p:ext uri="{BB962C8B-B14F-4D97-AF65-F5344CB8AC3E}">
        <p14:creationId xmlns:p14="http://schemas.microsoft.com/office/powerpoint/2010/main" val="101432522"/>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355762923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3757832778"/>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842541528"/>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174840093"/>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66102649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428858562"/>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557757674"/>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76229269"/>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94429854"/>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160084627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5A45E0D-AA31-E44B-BA92-177C873220C2}" type="slidenum">
              <a:rPr lang="en-US" altLang="en-US"/>
              <a:pPr>
                <a:defRPr/>
              </a:pPr>
              <a:t>‹#›</a:t>
            </a:fld>
            <a:endParaRPr lang="en-US" altLang="en-US"/>
          </a:p>
        </p:txBody>
      </p:sp>
    </p:spTree>
    <p:extLst>
      <p:ext uri="{BB962C8B-B14F-4D97-AF65-F5344CB8AC3E}">
        <p14:creationId xmlns:p14="http://schemas.microsoft.com/office/powerpoint/2010/main" val="33614491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3348448100"/>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full_blue_tt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Grp="1" noChangeArrowheads="1"/>
          </p:cNvSpPr>
          <p:nvPr>
            <p:ph type="ctrTitle"/>
          </p:nvPr>
        </p:nvSpPr>
        <p:spPr>
          <a:xfrm>
            <a:off x="3200400" y="381000"/>
            <a:ext cx="5562600" cy="2743200"/>
          </a:xfrm>
          <a:noFill/>
        </p:spPr>
        <p:txBody>
          <a:bodyPr/>
          <a:lstStyle>
            <a:lvl1pPr>
              <a:defRPr sz="4800">
                <a:solidFill>
                  <a:schemeClr val="bg1"/>
                </a:solidFill>
              </a:defRPr>
            </a:lvl1pPr>
          </a:lstStyle>
          <a:p>
            <a:pPr lvl="0"/>
            <a:r>
              <a:rPr lang="en-US" noProof="0"/>
              <a:t>Click to edit Master title style</a:t>
            </a:r>
          </a:p>
        </p:txBody>
      </p:sp>
      <p:sp>
        <p:nvSpPr>
          <p:cNvPr id="5124" name="Rectangle 4"/>
          <p:cNvSpPr>
            <a:spLocks noGrp="1" noChangeArrowheads="1"/>
          </p:cNvSpPr>
          <p:nvPr>
            <p:ph type="subTitle" idx="1"/>
          </p:nvPr>
        </p:nvSpPr>
        <p:spPr>
          <a:xfrm>
            <a:off x="3200400" y="3276600"/>
            <a:ext cx="5562600" cy="2362200"/>
          </a:xfrm>
        </p:spPr>
        <p:txBody>
          <a:bodyPr/>
          <a:lstStyle>
            <a:lvl1pPr marL="0" indent="0">
              <a:buFont typeface="Wingdings" charset="0"/>
              <a:buNone/>
              <a:defRPr sz="3200">
                <a:solidFill>
                  <a:srgbClr val="F1AB00"/>
                </a:solidFill>
              </a:defRPr>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smtClean="0">
                <a:solidFill>
                  <a:schemeClr val="bg1"/>
                </a:solidFill>
              </a:defRPr>
            </a:lvl1pPr>
          </a:lstStyle>
          <a:p>
            <a:fld id="{10D86E55-6AD2-814B-BA4E-229281B310F3}" type="datetime1">
              <a:rPr lang="en-US">
                <a:solidFill>
                  <a:prstClr val="white"/>
                </a:solidFill>
                <a:latin typeface="Arial"/>
                <a:ea typeface="ＭＳ Ｐゴシック"/>
              </a:rPr>
              <a:pPr/>
              <a:t>5/26/2016</a:t>
            </a:fld>
            <a:endParaRPr lang="en-US">
              <a:solidFill>
                <a:prstClr val="white"/>
              </a:solidFill>
              <a:latin typeface="Arial"/>
              <a:ea typeface="ＭＳ Ｐゴシック"/>
            </a:endParaRPr>
          </a:p>
        </p:txBody>
      </p:sp>
      <p:sp>
        <p:nvSpPr>
          <p:cNvPr id="6" name="Rectangle 6"/>
          <p:cNvSpPr>
            <a:spLocks noGrp="1" noChangeArrowheads="1"/>
          </p:cNvSpPr>
          <p:nvPr>
            <p:ph type="ftr" sz="quarter" idx="11"/>
          </p:nvPr>
        </p:nvSpPr>
        <p:spPr/>
        <p:txBody>
          <a:bodyPr/>
          <a:lstStyle>
            <a:lvl1pPr>
              <a:defRPr smtClean="0">
                <a:solidFill>
                  <a:schemeClr val="bg1"/>
                </a:solidFill>
              </a:defRPr>
            </a:lvl1pPr>
          </a:lstStyle>
          <a:p>
            <a:endParaRPr lang="en-US">
              <a:solidFill>
                <a:prstClr val="white"/>
              </a:solidFill>
              <a:latin typeface="Arial"/>
              <a:ea typeface="ＭＳ Ｐゴシック"/>
            </a:endParaRPr>
          </a:p>
        </p:txBody>
      </p:sp>
      <p:sp>
        <p:nvSpPr>
          <p:cNvPr id="7" name="Rectangle 7"/>
          <p:cNvSpPr>
            <a:spLocks noGrp="1" noChangeArrowheads="1"/>
          </p:cNvSpPr>
          <p:nvPr>
            <p:ph type="sldNum" sz="quarter" idx="12"/>
          </p:nvPr>
        </p:nvSpPr>
        <p:spPr/>
        <p:txBody>
          <a:bodyPr/>
          <a:lstStyle>
            <a:lvl1pPr>
              <a:defRPr smtClean="0">
                <a:solidFill>
                  <a:schemeClr val="bg1"/>
                </a:solidFill>
              </a:defRPr>
            </a:lvl1pPr>
          </a:lstStyle>
          <a:p>
            <a:fld id="{8CF8A4EF-CDB0-3142-B866-F3AD53A0F82F}" type="slidenum">
              <a:rPr lang="en-US">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11850082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7FB39F91-2624-2A44-A249-D1191DFC9865}" type="datetime1">
              <a:rPr lang="en-US" smtClean="0">
                <a:solidFill>
                  <a:prstClr val="white"/>
                </a:solidFill>
                <a:latin typeface="Arial"/>
                <a:ea typeface="ＭＳ Ｐゴシック"/>
              </a:rPr>
              <a:pPr/>
              <a:t>5/26/2016</a:t>
            </a:fld>
            <a:endParaRPr lang="en-US">
              <a:solidFill>
                <a:prstClr val="white"/>
              </a:solidFill>
              <a:latin typeface="Arial"/>
              <a:ea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42285633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203C47F0-4012-A34B-B185-505D81243FB8}" type="datetime1">
              <a:rPr lang="en-US" smtClean="0">
                <a:solidFill>
                  <a:prstClr val="white"/>
                </a:solidFill>
                <a:latin typeface="Arial"/>
                <a:ea typeface="ＭＳ Ｐゴシック"/>
              </a:rPr>
              <a:pPr/>
              <a:t>5/26/2016</a:t>
            </a:fld>
            <a:endParaRPr lang="en-US">
              <a:solidFill>
                <a:prstClr val="white"/>
              </a:solidFill>
              <a:latin typeface="Arial"/>
              <a:ea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37814329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F83FBDC7-303A-CC45-A54B-9D590DB9A029}" type="datetime1">
              <a:rPr lang="en-US" smtClean="0">
                <a:solidFill>
                  <a:prstClr val="white"/>
                </a:solidFill>
                <a:latin typeface="Arial"/>
                <a:ea typeface="ＭＳ Ｐゴシック"/>
              </a:rPr>
              <a:pPr/>
              <a:t>5/26/2016</a:t>
            </a:fld>
            <a:endParaRPr lang="en-US">
              <a:solidFill>
                <a:prstClr val="white"/>
              </a:solidFill>
              <a:latin typeface="Arial"/>
              <a:ea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22703145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F5ADC99E-3381-2748-9116-CD3CADBEED56}" type="datetime1">
              <a:rPr lang="en-US" smtClean="0">
                <a:solidFill>
                  <a:prstClr val="white"/>
                </a:solidFill>
                <a:latin typeface="Arial"/>
                <a:ea typeface="ＭＳ Ｐゴシック"/>
              </a:rPr>
              <a:pPr/>
              <a:t>5/26/2016</a:t>
            </a:fld>
            <a:endParaRPr lang="en-US">
              <a:solidFill>
                <a:prstClr val="white"/>
              </a:solidFill>
              <a:latin typeface="Arial"/>
              <a:ea typeface="ＭＳ Ｐゴシック"/>
            </a:endParaRPr>
          </a:p>
        </p:txBody>
      </p:sp>
      <p:sp>
        <p:nvSpPr>
          <p:cNvPr id="8"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9"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23251848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3B5B5143-2F14-F148-B56A-B2238AFB7CBE}" type="datetime1">
              <a:rPr lang="en-US" smtClean="0">
                <a:solidFill>
                  <a:prstClr val="white"/>
                </a:solidFill>
                <a:latin typeface="Arial"/>
                <a:ea typeface="ＭＳ Ｐゴシック"/>
              </a:rPr>
              <a:pPr/>
              <a:t>5/26/2016</a:t>
            </a:fld>
            <a:endParaRPr lang="en-US">
              <a:solidFill>
                <a:prstClr val="white"/>
              </a:solidFill>
              <a:latin typeface="Arial"/>
              <a:ea typeface="ＭＳ Ｐゴシック"/>
            </a:endParaRPr>
          </a:p>
        </p:txBody>
      </p:sp>
      <p:sp>
        <p:nvSpPr>
          <p:cNvPr id="4"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5"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16529112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877A3D6F-A150-DD44-BA3E-6DB01A2844C4}" type="datetime1">
              <a:rPr lang="en-US" smtClean="0">
                <a:solidFill>
                  <a:prstClr val="white"/>
                </a:solidFill>
                <a:latin typeface="Arial"/>
                <a:ea typeface="ＭＳ Ｐゴシック"/>
              </a:rPr>
              <a:pPr/>
              <a:t>5/26/2016</a:t>
            </a:fld>
            <a:endParaRPr lang="en-US">
              <a:solidFill>
                <a:prstClr val="white"/>
              </a:solidFill>
              <a:latin typeface="Arial"/>
              <a:ea typeface="ＭＳ Ｐゴシック"/>
            </a:endParaRPr>
          </a:p>
        </p:txBody>
      </p:sp>
      <p:sp>
        <p:nvSpPr>
          <p:cNvPr id="3"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4"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29095767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76D846DE-E3CC-E44C-861B-0F5F05A1D8F9}" type="datetime1">
              <a:rPr lang="en-US" smtClean="0">
                <a:solidFill>
                  <a:prstClr val="white"/>
                </a:solidFill>
                <a:latin typeface="Arial"/>
                <a:ea typeface="ＭＳ Ｐゴシック"/>
              </a:rPr>
              <a:pPr/>
              <a:t>5/26/2016</a:t>
            </a:fld>
            <a:endParaRPr lang="en-US">
              <a:solidFill>
                <a:prstClr val="white"/>
              </a:solidFill>
              <a:latin typeface="Arial"/>
              <a:ea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180452373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FC602A36-4272-5148-9576-8363F7BC6128}" type="datetime1">
              <a:rPr lang="en-US" smtClean="0">
                <a:solidFill>
                  <a:prstClr val="white"/>
                </a:solidFill>
                <a:latin typeface="Arial"/>
                <a:ea typeface="ＭＳ Ｐゴシック"/>
              </a:rPr>
              <a:pPr/>
              <a:t>5/26/2016</a:t>
            </a:fld>
            <a:endParaRPr lang="en-US">
              <a:solidFill>
                <a:prstClr val="white"/>
              </a:solidFill>
              <a:latin typeface="Arial"/>
              <a:ea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692076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8A7F91-9E5A-5341-980E-BB39BA014053}" type="slidenum">
              <a:rPr lang="en-US" altLang="en-US"/>
              <a:pPr>
                <a:defRPr/>
              </a:pPr>
              <a:t>‹#›</a:t>
            </a:fld>
            <a:endParaRPr lang="en-US" altLang="en-US"/>
          </a:p>
        </p:txBody>
      </p:sp>
    </p:spTree>
    <p:extLst>
      <p:ext uri="{BB962C8B-B14F-4D97-AF65-F5344CB8AC3E}">
        <p14:creationId xmlns:p14="http://schemas.microsoft.com/office/powerpoint/2010/main" val="2148556785"/>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5E5BB1D3-3979-FE41-808E-964A334BB504}" type="datetime1">
              <a:rPr lang="en-US" smtClean="0">
                <a:solidFill>
                  <a:prstClr val="white"/>
                </a:solidFill>
                <a:latin typeface="Arial"/>
                <a:ea typeface="ＭＳ Ｐゴシック"/>
              </a:rPr>
              <a:pPr/>
              <a:t>5/26/2016</a:t>
            </a:fld>
            <a:endParaRPr lang="en-US">
              <a:solidFill>
                <a:prstClr val="white"/>
              </a:solidFill>
              <a:latin typeface="Arial"/>
              <a:ea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36434972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9E0B5DA-A37A-A54B-80F2-8333FA4F39DB}" type="datetime1">
              <a:rPr lang="en-US" smtClean="0">
                <a:solidFill>
                  <a:prstClr val="white"/>
                </a:solidFill>
                <a:latin typeface="Arial"/>
                <a:ea typeface="ＭＳ Ｐゴシック"/>
              </a:rPr>
              <a:pPr/>
              <a:t>5/26/2016</a:t>
            </a:fld>
            <a:endParaRPr lang="en-US">
              <a:solidFill>
                <a:prstClr val="white"/>
              </a:solidFill>
              <a:latin typeface="Arial"/>
              <a:ea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prstClr val="white"/>
              </a:solidFill>
              <a:latin typeface="Arial"/>
              <a:ea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8CF8A4EF-CDB0-3142-B866-F3AD53A0F82F}" type="slidenum">
              <a:rPr lang="en-US" smtClean="0">
                <a:solidFill>
                  <a:prstClr val="white"/>
                </a:solidFill>
                <a:latin typeface="Arial"/>
                <a:ea typeface="ＭＳ Ｐゴシック"/>
              </a:rPr>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146363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5A4FB91F-8620-9C4D-8A32-1AD02BFD54B1}" type="slidenum">
              <a:rPr lang="en-US"/>
              <a:pPr>
                <a:defRPr/>
              </a:pPr>
              <a:t>‹#›</a:t>
            </a:fld>
            <a:endParaRPr lang="en-US"/>
          </a:p>
        </p:txBody>
      </p:sp>
    </p:spTree>
    <p:extLst>
      <p:ext uri="{BB962C8B-B14F-4D97-AF65-F5344CB8AC3E}">
        <p14:creationId xmlns:p14="http://schemas.microsoft.com/office/powerpoint/2010/main" val="72366543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759D54-93C6-1846-8860-B70CE9F7D421}" type="slidenum">
              <a:rPr lang="en-US" altLang="en-US"/>
              <a:pPr>
                <a:defRPr/>
              </a:pPr>
              <a:t>‹#›</a:t>
            </a:fld>
            <a:endParaRPr lang="en-US" altLang="en-US"/>
          </a:p>
        </p:txBody>
      </p:sp>
    </p:spTree>
    <p:extLst>
      <p:ext uri="{BB962C8B-B14F-4D97-AF65-F5344CB8AC3E}">
        <p14:creationId xmlns:p14="http://schemas.microsoft.com/office/powerpoint/2010/main" val="419923283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2B72E4-C6EA-1F45-A755-5B9F48471101}" type="slidenum">
              <a:rPr lang="en-US" altLang="en-US"/>
              <a:pPr>
                <a:defRPr/>
              </a:pPr>
              <a:t>‹#›</a:t>
            </a:fld>
            <a:endParaRPr lang="en-US" altLang="en-US"/>
          </a:p>
        </p:txBody>
      </p:sp>
    </p:spTree>
    <p:extLst>
      <p:ext uri="{BB962C8B-B14F-4D97-AF65-F5344CB8AC3E}">
        <p14:creationId xmlns:p14="http://schemas.microsoft.com/office/powerpoint/2010/main" val="417021562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E293FB-FFDD-4843-8FBD-D1F46FFEA313}" type="slidenum">
              <a:rPr lang="en-US" altLang="en-US"/>
              <a:pPr>
                <a:defRPr/>
              </a:pPr>
              <a:t>‹#›</a:t>
            </a:fld>
            <a:endParaRPr lang="en-US" altLang="en-US"/>
          </a:p>
        </p:txBody>
      </p:sp>
    </p:spTree>
    <p:extLst>
      <p:ext uri="{BB962C8B-B14F-4D97-AF65-F5344CB8AC3E}">
        <p14:creationId xmlns:p14="http://schemas.microsoft.com/office/powerpoint/2010/main" val="65955315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85D23D-223F-E243-9C21-4ADA9B741991}" type="slidenum">
              <a:rPr lang="en-US" altLang="en-US"/>
              <a:pPr>
                <a:defRPr/>
              </a:pPr>
              <a:t>‹#›</a:t>
            </a:fld>
            <a:endParaRPr lang="en-US" altLang="en-US"/>
          </a:p>
        </p:txBody>
      </p:sp>
    </p:spTree>
    <p:extLst>
      <p:ext uri="{BB962C8B-B14F-4D97-AF65-F5344CB8AC3E}">
        <p14:creationId xmlns:p14="http://schemas.microsoft.com/office/powerpoint/2010/main" val="8577921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0A1781D6-B2C2-E543-89FF-925DCA2747BA}" type="datetimeFigureOut">
              <a:rPr lang="en-US"/>
              <a:pPr>
                <a:defRPr/>
              </a:pPr>
              <a:t>5/26/2016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98485790-0D73-C44C-A5F5-56F8BEF20AF5}" type="slidenum">
              <a:rPr lang="en-US"/>
              <a:pPr>
                <a:defRPr/>
              </a:pPr>
              <a:t>‹#›</a:t>
            </a:fld>
            <a:endParaRPr lang="en-US"/>
          </a:p>
        </p:txBody>
      </p:sp>
    </p:spTree>
    <p:extLst>
      <p:ext uri="{BB962C8B-B14F-4D97-AF65-F5344CB8AC3E}">
        <p14:creationId xmlns:p14="http://schemas.microsoft.com/office/powerpoint/2010/main" val="1792316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B8429AE2-B38E-184B-843F-57A5B3957EA0}" type="datetimeFigureOut">
              <a:rPr lang="en-US"/>
              <a:pPr>
                <a:defRPr/>
              </a:pPr>
              <a:t>5/26/2016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D55255CA-85BF-7948-A070-E6336DFAD1BA}" type="slidenum">
              <a:rPr lang="en-US"/>
              <a:pPr>
                <a:defRPr/>
              </a:pPr>
              <a:t>‹#›</a:t>
            </a:fld>
            <a:endParaRPr lang="en-US"/>
          </a:p>
        </p:txBody>
      </p:sp>
    </p:spTree>
    <p:extLst>
      <p:ext uri="{BB962C8B-B14F-4D97-AF65-F5344CB8AC3E}">
        <p14:creationId xmlns:p14="http://schemas.microsoft.com/office/powerpoint/2010/main" val="1338550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1A62A0F2-D06D-FF4E-8556-3B6E9C1331BE}" type="datetimeFigureOut">
              <a:rPr lang="en-US"/>
              <a:pPr>
                <a:defRPr/>
              </a:pPr>
              <a:t>5/26/2016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A371F09D-4ABB-5140-8085-51DDCA6F61EC}" type="slidenum">
              <a:rPr lang="en-US"/>
              <a:pPr>
                <a:defRPr/>
              </a:pPr>
              <a:t>‹#›</a:t>
            </a:fld>
            <a:endParaRPr lang="en-US"/>
          </a:p>
        </p:txBody>
      </p:sp>
    </p:spTree>
    <p:extLst>
      <p:ext uri="{BB962C8B-B14F-4D97-AF65-F5344CB8AC3E}">
        <p14:creationId xmlns:p14="http://schemas.microsoft.com/office/powerpoint/2010/main" val="65411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6D92376C-1678-5640-8FB9-1C6A8EDCF6C0}" type="datetimeFigureOut">
              <a:rPr lang="en-US"/>
              <a:pPr>
                <a:defRPr/>
              </a:pPr>
              <a:t>5/26/2016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5E44FD97-DD32-4245-858B-23EAA35F9DE1}" type="slidenum">
              <a:rPr lang="en-US"/>
              <a:pPr>
                <a:defRPr/>
              </a:pPr>
              <a:t>‹#›</a:t>
            </a:fld>
            <a:endParaRPr lang="en-US"/>
          </a:p>
        </p:txBody>
      </p:sp>
    </p:spTree>
    <p:extLst>
      <p:ext uri="{BB962C8B-B14F-4D97-AF65-F5344CB8AC3E}">
        <p14:creationId xmlns:p14="http://schemas.microsoft.com/office/powerpoint/2010/main" val="3322183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charset="0"/>
                <a:cs typeface="ＭＳ Ｐゴシック" charset="0"/>
              </a:defRPr>
            </a:lvl1pPr>
          </a:lstStyle>
          <a:p>
            <a:pPr>
              <a:defRPr/>
            </a:pPr>
            <a:fld id="{A19F4BF5-81A1-224F-8202-B3008B2DC5E4}" type="datetimeFigureOut">
              <a:rPr lang="en-US"/>
              <a:pPr>
                <a:defRPr/>
              </a:pPr>
              <a:t>5/26/2016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cs typeface="ＭＳ Ｐゴシック" charset="0"/>
              </a:defRPr>
            </a:lvl1pPr>
          </a:lstStyle>
          <a:p>
            <a:pPr>
              <a:defRPr/>
            </a:pPr>
            <a:fld id="{1A9029D9-D203-BC40-ACDE-A9091B42BB1B}" type="slidenum">
              <a:rPr lang="en-US"/>
              <a:pPr>
                <a:defRPr/>
              </a:pPr>
              <a:t>‹#›</a:t>
            </a:fld>
            <a:endParaRPr lang="en-US"/>
          </a:p>
        </p:txBody>
      </p:sp>
    </p:spTree>
    <p:extLst>
      <p:ext uri="{BB962C8B-B14F-4D97-AF65-F5344CB8AC3E}">
        <p14:creationId xmlns:p14="http://schemas.microsoft.com/office/powerpoint/2010/main" val="633710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charset="0"/>
                <a:cs typeface="ＭＳ Ｐゴシック" charset="0"/>
              </a:defRPr>
            </a:lvl1pPr>
          </a:lstStyle>
          <a:p>
            <a:pPr>
              <a:defRPr/>
            </a:pPr>
            <a:fld id="{558901E0-A7E2-7C4B-973D-2975186281A2}" type="datetimeFigureOut">
              <a:rPr lang="en-US"/>
              <a:pPr>
                <a:defRPr/>
              </a:pPr>
              <a:t>5/26/2016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cs typeface="ＭＳ Ｐゴシック" charset="0"/>
              </a:defRPr>
            </a:lvl1pPr>
          </a:lstStyle>
          <a:p>
            <a:pPr>
              <a:defRPr/>
            </a:pPr>
            <a:fld id="{02388BC3-6740-6942-AA1F-FB1259ACD430}" type="slidenum">
              <a:rPr lang="en-US"/>
              <a:pPr>
                <a:defRPr/>
              </a:pPr>
              <a:t>‹#›</a:t>
            </a:fld>
            <a:endParaRPr lang="en-US"/>
          </a:p>
        </p:txBody>
      </p:sp>
    </p:spTree>
    <p:extLst>
      <p:ext uri="{BB962C8B-B14F-4D97-AF65-F5344CB8AC3E}">
        <p14:creationId xmlns:p14="http://schemas.microsoft.com/office/powerpoint/2010/main" val="43431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73B9C50-E303-F947-B3E2-3E825F48C7D2}" type="slidenum">
              <a:rPr lang="en-US"/>
              <a:pPr>
                <a:defRPr/>
              </a:pPr>
              <a:t>‹#›</a:t>
            </a:fld>
            <a:endParaRPr lang="en-US"/>
          </a:p>
        </p:txBody>
      </p:sp>
    </p:spTree>
    <p:extLst>
      <p:ext uri="{BB962C8B-B14F-4D97-AF65-F5344CB8AC3E}">
        <p14:creationId xmlns:p14="http://schemas.microsoft.com/office/powerpoint/2010/main" val="313650931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ＭＳ Ｐゴシック" charset="0"/>
              </a:defRPr>
            </a:lvl1pPr>
          </a:lstStyle>
          <a:p>
            <a:pPr>
              <a:defRPr/>
            </a:pPr>
            <a:fld id="{19DD22F1-6107-F242-A098-1E4D2BC1CF42}" type="datetimeFigureOut">
              <a:rPr lang="en-US"/>
              <a:pPr>
                <a:defRPr/>
              </a:pPr>
              <a:t>5/26/2016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cs typeface="ＭＳ Ｐゴシック" charset="0"/>
              </a:defRPr>
            </a:lvl1pPr>
          </a:lstStyle>
          <a:p>
            <a:pPr>
              <a:defRPr/>
            </a:pPr>
            <a:fld id="{1BDA6C06-33B4-1642-8A92-662A3CA85409}" type="slidenum">
              <a:rPr lang="en-US"/>
              <a:pPr>
                <a:defRPr/>
              </a:pPr>
              <a:t>‹#›</a:t>
            </a:fld>
            <a:endParaRPr lang="en-US"/>
          </a:p>
        </p:txBody>
      </p:sp>
    </p:spTree>
    <p:extLst>
      <p:ext uri="{BB962C8B-B14F-4D97-AF65-F5344CB8AC3E}">
        <p14:creationId xmlns:p14="http://schemas.microsoft.com/office/powerpoint/2010/main" val="2597650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BC326492-4ECE-114B-B6ED-159966894725}" type="datetimeFigureOut">
              <a:rPr lang="en-US"/>
              <a:pPr>
                <a:defRPr/>
              </a:pPr>
              <a:t>5/26/2016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106B7BD1-5FD3-BE44-BB59-E9E926201226}" type="slidenum">
              <a:rPr lang="en-US"/>
              <a:pPr>
                <a:defRPr/>
              </a:pPr>
              <a:t>‹#›</a:t>
            </a:fld>
            <a:endParaRPr lang="en-US"/>
          </a:p>
        </p:txBody>
      </p:sp>
    </p:spTree>
    <p:extLst>
      <p:ext uri="{BB962C8B-B14F-4D97-AF65-F5344CB8AC3E}">
        <p14:creationId xmlns:p14="http://schemas.microsoft.com/office/powerpoint/2010/main" val="3865353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062A0C3A-78B4-A64D-B33D-5323E14D1C74}" type="datetimeFigureOut">
              <a:rPr lang="en-US"/>
              <a:pPr>
                <a:defRPr/>
              </a:pPr>
              <a:t>5/26/2016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A3AE4DCC-3763-1643-8ED0-DBF6C4532611}" type="slidenum">
              <a:rPr lang="en-US"/>
              <a:pPr>
                <a:defRPr/>
              </a:pPr>
              <a:t>‹#›</a:t>
            </a:fld>
            <a:endParaRPr lang="en-US"/>
          </a:p>
        </p:txBody>
      </p:sp>
    </p:spTree>
    <p:extLst>
      <p:ext uri="{BB962C8B-B14F-4D97-AF65-F5344CB8AC3E}">
        <p14:creationId xmlns:p14="http://schemas.microsoft.com/office/powerpoint/2010/main" val="1359068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1ADADA3C-C304-6B4F-99C1-CE3647D86D10}" type="datetimeFigureOut">
              <a:rPr lang="en-US"/>
              <a:pPr>
                <a:defRPr/>
              </a:pPr>
              <a:t>5/26/2016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124F798D-512F-2B42-BB29-A84F3D5B9F70}" type="slidenum">
              <a:rPr lang="en-US"/>
              <a:pPr>
                <a:defRPr/>
              </a:pPr>
              <a:t>‹#›</a:t>
            </a:fld>
            <a:endParaRPr lang="en-US"/>
          </a:p>
        </p:txBody>
      </p:sp>
    </p:spTree>
    <p:extLst>
      <p:ext uri="{BB962C8B-B14F-4D97-AF65-F5344CB8AC3E}">
        <p14:creationId xmlns:p14="http://schemas.microsoft.com/office/powerpoint/2010/main" val="4126847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EE28E31D-8E1A-5D4E-81C5-5531FC6D958A}" type="datetimeFigureOut">
              <a:rPr lang="en-US"/>
              <a:pPr>
                <a:defRPr/>
              </a:pPr>
              <a:t>5/26/2016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FB35B398-E71C-6149-AADE-409018226C63}" type="slidenum">
              <a:rPr lang="en-US"/>
              <a:pPr>
                <a:defRPr/>
              </a:pPr>
              <a:t>‹#›</a:t>
            </a:fld>
            <a:endParaRPr lang="en-US"/>
          </a:p>
        </p:txBody>
      </p:sp>
    </p:spTree>
    <p:extLst>
      <p:ext uri="{BB962C8B-B14F-4D97-AF65-F5344CB8AC3E}">
        <p14:creationId xmlns:p14="http://schemas.microsoft.com/office/powerpoint/2010/main" val="365713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3CE464D1-A2EB-9944-BFFB-53DDACE6D527}" type="slidenum">
              <a:rPr lang="en-US" altLang="en-US"/>
              <a:pPr>
                <a:defRPr/>
              </a:pPr>
              <a:t>‹#›</a:t>
            </a:fld>
            <a:endParaRPr lang="en-US" altLang="en-US"/>
          </a:p>
        </p:txBody>
      </p:sp>
    </p:spTree>
    <p:extLst>
      <p:ext uri="{BB962C8B-B14F-4D97-AF65-F5344CB8AC3E}">
        <p14:creationId xmlns:p14="http://schemas.microsoft.com/office/powerpoint/2010/main" val="90566595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B27038-8888-7442-BB11-7A96E507CFEC}" type="slidenum">
              <a:rPr lang="en-US" altLang="en-US"/>
              <a:pPr>
                <a:defRPr/>
              </a:pPr>
              <a:t>‹#›</a:t>
            </a:fld>
            <a:endParaRPr lang="en-US" altLang="en-US"/>
          </a:p>
        </p:txBody>
      </p:sp>
    </p:spTree>
    <p:extLst>
      <p:ext uri="{BB962C8B-B14F-4D97-AF65-F5344CB8AC3E}">
        <p14:creationId xmlns:p14="http://schemas.microsoft.com/office/powerpoint/2010/main" val="366024816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7EB622-8484-214A-A4F5-2877EE9BF542}" type="slidenum">
              <a:rPr lang="en-US" altLang="en-US"/>
              <a:pPr>
                <a:defRPr/>
              </a:pPr>
              <a:t>‹#›</a:t>
            </a:fld>
            <a:endParaRPr lang="en-US" altLang="en-US"/>
          </a:p>
        </p:txBody>
      </p:sp>
    </p:spTree>
    <p:extLst>
      <p:ext uri="{BB962C8B-B14F-4D97-AF65-F5344CB8AC3E}">
        <p14:creationId xmlns:p14="http://schemas.microsoft.com/office/powerpoint/2010/main" val="287782088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46E4C5-7A4D-084C-A976-8E08206A22B7}" type="slidenum">
              <a:rPr lang="en-US" altLang="en-US"/>
              <a:pPr>
                <a:defRPr/>
              </a:pPr>
              <a:t>‹#›</a:t>
            </a:fld>
            <a:endParaRPr lang="en-US" altLang="en-US"/>
          </a:p>
        </p:txBody>
      </p:sp>
    </p:spTree>
    <p:extLst>
      <p:ext uri="{BB962C8B-B14F-4D97-AF65-F5344CB8AC3E}">
        <p14:creationId xmlns:p14="http://schemas.microsoft.com/office/powerpoint/2010/main" val="1340352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C8AEE0-060E-A647-A107-5C7F5F958FBD}" type="slidenum">
              <a:rPr lang="en-US" altLang="en-US"/>
              <a:pPr>
                <a:defRPr/>
              </a:pPr>
              <a:t>‹#›</a:t>
            </a:fld>
            <a:endParaRPr lang="en-US" altLang="en-US"/>
          </a:p>
        </p:txBody>
      </p:sp>
    </p:spTree>
    <p:extLst>
      <p:ext uri="{BB962C8B-B14F-4D97-AF65-F5344CB8AC3E}">
        <p14:creationId xmlns:p14="http://schemas.microsoft.com/office/powerpoint/2010/main" val="15001684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20808B7-3DFC-6D40-89A2-98C67E53C3E2}" type="slidenum">
              <a:rPr lang="en-US"/>
              <a:pPr>
                <a:defRPr/>
              </a:pPr>
              <a:t>‹#›</a:t>
            </a:fld>
            <a:endParaRPr lang="en-US"/>
          </a:p>
        </p:txBody>
      </p:sp>
    </p:spTree>
    <p:extLst>
      <p:ext uri="{BB962C8B-B14F-4D97-AF65-F5344CB8AC3E}">
        <p14:creationId xmlns:p14="http://schemas.microsoft.com/office/powerpoint/2010/main" val="214980181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FB9896-B5CB-2A4C-9F86-175237355D52}" type="slidenum">
              <a:rPr lang="en-US" altLang="en-US"/>
              <a:pPr>
                <a:defRPr/>
              </a:pPr>
              <a:t>‹#›</a:t>
            </a:fld>
            <a:endParaRPr lang="en-US" altLang="en-US"/>
          </a:p>
        </p:txBody>
      </p:sp>
    </p:spTree>
    <p:extLst>
      <p:ext uri="{BB962C8B-B14F-4D97-AF65-F5344CB8AC3E}">
        <p14:creationId xmlns:p14="http://schemas.microsoft.com/office/powerpoint/2010/main" val="177584551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BB65A68-99E9-2F4D-89C6-8C7CF089353F}" type="slidenum">
              <a:rPr lang="en-US" altLang="en-US"/>
              <a:pPr>
                <a:defRPr/>
              </a:pPr>
              <a:t>‹#›</a:t>
            </a:fld>
            <a:endParaRPr lang="en-US" altLang="en-US"/>
          </a:p>
        </p:txBody>
      </p:sp>
    </p:spTree>
    <p:extLst>
      <p:ext uri="{BB962C8B-B14F-4D97-AF65-F5344CB8AC3E}">
        <p14:creationId xmlns:p14="http://schemas.microsoft.com/office/powerpoint/2010/main" val="402417454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B8FB5E-2F11-544D-BBCC-66458227D32B}" type="slidenum">
              <a:rPr lang="en-US" altLang="en-US"/>
              <a:pPr>
                <a:defRPr/>
              </a:pPr>
              <a:t>‹#›</a:t>
            </a:fld>
            <a:endParaRPr lang="en-US" altLang="en-US"/>
          </a:p>
        </p:txBody>
      </p:sp>
    </p:spTree>
    <p:extLst>
      <p:ext uri="{BB962C8B-B14F-4D97-AF65-F5344CB8AC3E}">
        <p14:creationId xmlns:p14="http://schemas.microsoft.com/office/powerpoint/2010/main" val="189737108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2F67A2-C547-1A49-861D-4D0C81892764}" type="slidenum">
              <a:rPr lang="en-US" altLang="en-US"/>
              <a:pPr>
                <a:defRPr/>
              </a:pPr>
              <a:t>‹#›</a:t>
            </a:fld>
            <a:endParaRPr lang="en-US" altLang="en-US"/>
          </a:p>
        </p:txBody>
      </p:sp>
    </p:spTree>
    <p:extLst>
      <p:ext uri="{BB962C8B-B14F-4D97-AF65-F5344CB8AC3E}">
        <p14:creationId xmlns:p14="http://schemas.microsoft.com/office/powerpoint/2010/main" val="261313643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D0AE71-B3B4-164B-AEB8-A45DEEB6D062}" type="slidenum">
              <a:rPr lang="en-US" altLang="en-US"/>
              <a:pPr>
                <a:defRPr/>
              </a:pPr>
              <a:t>‹#›</a:t>
            </a:fld>
            <a:endParaRPr lang="en-US" altLang="en-US"/>
          </a:p>
        </p:txBody>
      </p:sp>
    </p:spTree>
    <p:extLst>
      <p:ext uri="{BB962C8B-B14F-4D97-AF65-F5344CB8AC3E}">
        <p14:creationId xmlns:p14="http://schemas.microsoft.com/office/powerpoint/2010/main" val="317007038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2B7AD82-57BA-EB47-BCD7-B833CE47B1F2}" type="slidenum">
              <a:rPr lang="en-US" altLang="en-US"/>
              <a:pPr>
                <a:defRPr/>
              </a:pPr>
              <a:t>‹#›</a:t>
            </a:fld>
            <a:endParaRPr lang="en-US" altLang="en-US"/>
          </a:p>
        </p:txBody>
      </p:sp>
    </p:spTree>
    <p:extLst>
      <p:ext uri="{BB962C8B-B14F-4D97-AF65-F5344CB8AC3E}">
        <p14:creationId xmlns:p14="http://schemas.microsoft.com/office/powerpoint/2010/main" val="64486682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323350377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33016591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139130161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2049619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A78E456-01DF-094D-8CFB-DA5FA9E8BD10}" type="slidenum">
              <a:rPr lang="en-US"/>
              <a:pPr>
                <a:defRPr/>
              </a:pPr>
              <a:t>‹#›</a:t>
            </a:fld>
            <a:endParaRPr lang="en-US"/>
          </a:p>
        </p:txBody>
      </p:sp>
    </p:spTree>
    <p:extLst>
      <p:ext uri="{BB962C8B-B14F-4D97-AF65-F5344CB8AC3E}">
        <p14:creationId xmlns:p14="http://schemas.microsoft.com/office/powerpoint/2010/main" val="231249464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297851662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1826571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85740571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76148752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72777960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41442577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94343198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331029087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29545560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14045279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428B0D83-FC11-C440-9D61-A92EDF7AC339}" type="slidenum">
              <a:rPr lang="en-US"/>
              <a:pPr>
                <a:defRPr/>
              </a:pPr>
              <a:t>‹#›</a:t>
            </a:fld>
            <a:endParaRPr lang="en-US"/>
          </a:p>
        </p:txBody>
      </p:sp>
    </p:spTree>
    <p:extLst>
      <p:ext uri="{BB962C8B-B14F-4D97-AF65-F5344CB8AC3E}">
        <p14:creationId xmlns:p14="http://schemas.microsoft.com/office/powerpoint/2010/main" val="173296502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293542797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388444066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72445082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143032390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316473789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67821435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87442434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74036458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946022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20600494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293D0A55-7789-CF47-ACA7-2311AFA1B98E}" type="slidenum">
              <a:rPr lang="en-US"/>
              <a:pPr>
                <a:defRPr/>
              </a:pPr>
              <a:t>‹#›</a:t>
            </a:fld>
            <a:endParaRPr lang="en-US"/>
          </a:p>
        </p:txBody>
      </p:sp>
    </p:spTree>
    <p:extLst>
      <p:ext uri="{BB962C8B-B14F-4D97-AF65-F5344CB8AC3E}">
        <p14:creationId xmlns:p14="http://schemas.microsoft.com/office/powerpoint/2010/main" val="391913176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878657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077607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545283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22440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8110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14547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30093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48102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9526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600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E99BBE6-A637-304C-B5B7-9A7E3C08C57E}" type="slidenum">
              <a:rPr lang="en-US"/>
              <a:pPr>
                <a:defRPr/>
              </a:pPr>
              <a:t>‹#›</a:t>
            </a:fld>
            <a:endParaRPr lang="en-US"/>
          </a:p>
        </p:txBody>
      </p:sp>
    </p:spTree>
    <p:extLst>
      <p:ext uri="{BB962C8B-B14F-4D97-AF65-F5344CB8AC3E}">
        <p14:creationId xmlns:p14="http://schemas.microsoft.com/office/powerpoint/2010/main" val="65144097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34303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95138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84351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122975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53211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686160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2641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644423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714211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87506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35BCF56-964A-F947-93A6-92ACEE6C7F5E}" type="slidenum">
              <a:rPr lang="en-US"/>
              <a:pPr>
                <a:defRPr/>
              </a:pPr>
              <a:t>‹#›</a:t>
            </a:fld>
            <a:endParaRPr lang="en-US"/>
          </a:p>
        </p:txBody>
      </p:sp>
    </p:spTree>
    <p:extLst>
      <p:ext uri="{BB962C8B-B14F-4D97-AF65-F5344CB8AC3E}">
        <p14:creationId xmlns:p14="http://schemas.microsoft.com/office/powerpoint/2010/main" val="145608915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232251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419228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5351701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8077200" y="6340475"/>
            <a:ext cx="685800" cy="365125"/>
          </a:xfrm>
        </p:spPr>
        <p:txBody>
          <a:bodyPr wrap="square" numCol="1" anchorCtr="0" compatLnSpc="1">
            <a:prstTxWarp prst="textNoShape">
              <a:avLst/>
            </a:prstTxWarp>
          </a:bodyPr>
          <a:lstStyle>
            <a:lvl1pPr fontAlgn="base">
              <a:spcBef>
                <a:spcPct val="0"/>
              </a:spcBef>
              <a:spcAft>
                <a:spcPct val="0"/>
              </a:spcAft>
              <a:defRPr sz="2000">
                <a:solidFill>
                  <a:srgbClr val="898989"/>
                </a:solidFill>
                <a:latin typeface="Cambria Math" charset="0"/>
                <a:ea typeface="ＭＳ Ｐゴシック" charset="0"/>
                <a:cs typeface="Cambria Math" charset="0"/>
              </a:defRPr>
            </a:lvl1pPr>
          </a:lstStyle>
          <a:p>
            <a:fld id="{CCA2CE79-2822-D841-88C6-E6E2BBABCAD8}" type="slidenum">
              <a:rPr lang="en-US"/>
              <a:pPr/>
              <a:t>‹#›</a:t>
            </a:fld>
            <a:endParaRPr lang="en-US"/>
          </a:p>
        </p:txBody>
      </p:sp>
    </p:spTree>
    <p:extLst>
      <p:ext uri="{BB962C8B-B14F-4D97-AF65-F5344CB8AC3E}">
        <p14:creationId xmlns:p14="http://schemas.microsoft.com/office/powerpoint/2010/main" val="13256671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572EEB3-6BD6-EB4D-A23D-9ADBFE340434}" type="slidenum">
              <a:rPr lang="en-US"/>
              <a:pPr>
                <a:defRPr/>
              </a:pPr>
              <a:t>‹#›</a:t>
            </a:fld>
            <a:endParaRPr lang="en-US"/>
          </a:p>
        </p:txBody>
      </p:sp>
    </p:spTree>
    <p:extLst>
      <p:ext uri="{BB962C8B-B14F-4D97-AF65-F5344CB8AC3E}">
        <p14:creationId xmlns:p14="http://schemas.microsoft.com/office/powerpoint/2010/main" val="13288705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CFA3A93-225D-EF4D-8AE9-2FA84754C578}" type="slidenum">
              <a:rPr lang="en-US"/>
              <a:pPr>
                <a:defRPr/>
              </a:pPr>
              <a:t>‹#›</a:t>
            </a:fld>
            <a:endParaRPr lang="en-US"/>
          </a:p>
        </p:txBody>
      </p:sp>
    </p:spTree>
    <p:extLst>
      <p:ext uri="{BB962C8B-B14F-4D97-AF65-F5344CB8AC3E}">
        <p14:creationId xmlns:p14="http://schemas.microsoft.com/office/powerpoint/2010/main" val="13336342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2E8840AD-3464-A54E-A35F-550F4EDF3ED1}" type="slidenum">
              <a:rPr lang="en-US"/>
              <a:pPr>
                <a:defRPr/>
              </a:pPr>
              <a:t>‹#›</a:t>
            </a:fld>
            <a:endParaRPr lang="en-US"/>
          </a:p>
        </p:txBody>
      </p:sp>
    </p:spTree>
    <p:extLst>
      <p:ext uri="{BB962C8B-B14F-4D97-AF65-F5344CB8AC3E}">
        <p14:creationId xmlns:p14="http://schemas.microsoft.com/office/powerpoint/2010/main" val="41611858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DA4350-345E-DA47-872B-B84637FC940B}" type="slidenum">
              <a:rPr lang="en-US"/>
              <a:pPr>
                <a:defRPr/>
              </a:pPr>
              <a:t>‹#›</a:t>
            </a:fld>
            <a:endParaRPr lang="en-US"/>
          </a:p>
        </p:txBody>
      </p:sp>
    </p:spTree>
    <p:extLst>
      <p:ext uri="{BB962C8B-B14F-4D97-AF65-F5344CB8AC3E}">
        <p14:creationId xmlns:p14="http://schemas.microsoft.com/office/powerpoint/2010/main" val="38221229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0965CD-0743-474B-BC63-712B08625B06}" type="slidenum">
              <a:rPr lang="en-US"/>
              <a:pPr>
                <a:defRPr/>
              </a:pPr>
              <a:t>‹#›</a:t>
            </a:fld>
            <a:endParaRPr lang="en-US"/>
          </a:p>
        </p:txBody>
      </p:sp>
    </p:spTree>
    <p:extLst>
      <p:ext uri="{BB962C8B-B14F-4D97-AF65-F5344CB8AC3E}">
        <p14:creationId xmlns:p14="http://schemas.microsoft.com/office/powerpoint/2010/main" val="3241014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203BC-00A3-7044-97CA-4ADD140F5713}" type="slidenum">
              <a:rPr lang="en-US"/>
              <a:pPr>
                <a:defRPr/>
              </a:pPr>
              <a:t>‹#›</a:t>
            </a:fld>
            <a:endParaRPr lang="en-US"/>
          </a:p>
        </p:txBody>
      </p:sp>
    </p:spTree>
    <p:extLst>
      <p:ext uri="{BB962C8B-B14F-4D97-AF65-F5344CB8AC3E}">
        <p14:creationId xmlns:p14="http://schemas.microsoft.com/office/powerpoint/2010/main" val="368077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image" Target="../media/image2.jpe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7.xml"/><Relationship Id="rId2" Type="http://schemas.openxmlformats.org/officeDocument/2006/relationships/slideLayout" Target="../slideLayouts/slideLayout182.xml"/><Relationship Id="rId16" Type="http://schemas.openxmlformats.org/officeDocument/2006/relationships/image" Target="../media/image5.png"/><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image" Target="../media/image4.png"/><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BD7560A-9F5D-7742-BEE3-53E7C8CD2AD3}"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1"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834"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5"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858000" y="6356350"/>
            <a:ext cx="2057400" cy="365125"/>
          </a:xfrm>
          <a:prstGeom prst="rect">
            <a:avLst/>
          </a:prstGeom>
        </p:spPr>
        <p:txBody>
          <a:bodyPr vert="horz" lIns="91440" tIns="45720" rIns="91440" bIns="45720" rtlCol="0" anchor="ctr"/>
          <a:lstStyle>
            <a:lvl1pPr algn="r" fontAlgn="auto">
              <a:spcBef>
                <a:spcPts val="0"/>
              </a:spcBef>
              <a:spcAft>
                <a:spcPts val="0"/>
              </a:spcAft>
              <a:defRPr sz="2000" smtClean="0">
                <a:solidFill>
                  <a:prstClr val="black">
                    <a:tint val="75000"/>
                  </a:prstClr>
                </a:solidFill>
                <a:latin typeface="Calibri Light"/>
                <a:ea typeface="+mn-ea"/>
                <a:cs typeface="+mn-cs"/>
              </a:defRPr>
            </a:lvl1pPr>
          </a:lstStyle>
          <a:p>
            <a:pPr>
              <a:defRPr/>
            </a:pPr>
            <a:fld id="{E0637985-697F-674D-B5CB-52BC2198CAF6}" type="slidenum">
              <a:rPr lang="en-US"/>
              <a:pPr>
                <a:defRPr/>
              </a:pPr>
              <a:t>‹#›</a:t>
            </a:fld>
            <a:r>
              <a:rPr lang="en-US"/>
              <a:t>/4</a:t>
            </a:r>
          </a:p>
        </p:txBody>
      </p:sp>
    </p:spTree>
    <p:extLst>
      <p:ext uri="{BB962C8B-B14F-4D97-AF65-F5344CB8AC3E}">
        <p14:creationId xmlns:p14="http://schemas.microsoft.com/office/powerpoint/2010/main" val="722838529"/>
      </p:ext>
    </p:extLst>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858"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59"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mn-ea"/>
                <a:cs typeface="+mn-cs"/>
              </a:defRPr>
            </a:lvl1pPr>
          </a:lstStyle>
          <a:p>
            <a:pPr>
              <a:defRPr/>
            </a:pPr>
            <a:fld id="{92681419-5F37-FD4F-BB7E-7BF6D0D4D305}" type="slidenum">
              <a:rPr lang="en-US"/>
              <a:pPr>
                <a:defRPr/>
              </a:pPr>
              <a:t>‹#›</a:t>
            </a:fld>
            <a:endParaRPr lang="en-US"/>
          </a:p>
        </p:txBody>
      </p:sp>
    </p:spTree>
    <p:extLst>
      <p:ext uri="{BB962C8B-B14F-4D97-AF65-F5344CB8AC3E}">
        <p14:creationId xmlns:p14="http://schemas.microsoft.com/office/powerpoint/2010/main" val="339028936"/>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227335F6-6954-3C40-A4A8-B5A9BB3542FD}" type="slidenum">
              <a:rPr lang="en-US"/>
              <a:pPr>
                <a:defRPr/>
              </a:pPr>
              <a:t>‹#›</a:t>
            </a:fld>
            <a:endParaRPr lang="en-US"/>
          </a:p>
        </p:txBody>
      </p:sp>
      <p:sp>
        <p:nvSpPr>
          <p:cNvPr id="1434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34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080927851"/>
      </p:ext>
    </p:extLst>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 id="2147485050"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BEBFEF4-3165-224B-BF6E-8F4B7895E024}"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38920" name="Picture 7" descr="safari.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63523423"/>
      </p:ext>
    </p:extLst>
  </p:cSld>
  <p:clrMap bg1="lt1" tx1="dk1" bg2="lt2" tx2="dk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4713935"/>
      </p:ext>
    </p:extLst>
  </p:cSld>
  <p:clrMap bg1="lt1" tx1="dk1" bg2="lt2" tx2="dk2" accent1="accent1" accent2="accent2" accent3="accent3" accent4="accent4" accent5="accent5" accent6="accent6" hlink="hlink" folHlink="folHlink"/>
  <p:sldLayoutIdLst>
    <p:sldLayoutId id="2147485064"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823657538"/>
      </p:ext>
    </p:ext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4017690252"/>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6324600"/>
            <a:ext cx="9144000" cy="533400"/>
          </a:xfrm>
          <a:prstGeom prst="rect">
            <a:avLst/>
          </a:prstGeom>
          <a:solidFill>
            <a:srgbClr val="204DB5"/>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latin typeface="Arial"/>
              <a:ea typeface="ＭＳ Ｐゴシック"/>
            </a:endParaRPr>
          </a:p>
        </p:txBody>
      </p:sp>
      <p:pic>
        <p:nvPicPr>
          <p:cNvPr id="1027" name="Picture 41" descr="small_logo_inside"/>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012055" y="59764"/>
            <a:ext cx="1117004" cy="100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228600"/>
            <a:ext cx="8432800" cy="762000"/>
          </a:xfrm>
          <a:prstGeom prst="rect">
            <a:avLst/>
          </a:prstGeom>
          <a:solidFill>
            <a:schemeClr val="bg1">
              <a:alpha val="75000"/>
            </a:schemeClr>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4100" name="Rectangle 4"/>
          <p:cNvSpPr>
            <a:spLocks noGrp="1" noChangeArrowheads="1"/>
          </p:cNvSpPr>
          <p:nvPr>
            <p:ph type="body" idx="1"/>
          </p:nvPr>
        </p:nvSpPr>
        <p:spPr bwMode="auto">
          <a:xfrm>
            <a:off x="457200" y="1143000"/>
            <a:ext cx="82296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00" dirty="0" smtClean="0">
                <a:solidFill>
                  <a:schemeClr val="bg1"/>
                </a:solidFill>
                <a:cs typeface="+mn-cs"/>
              </a:defRPr>
            </a:lvl1pPr>
          </a:lstStyle>
          <a:p>
            <a:pPr defTabSz="457200" fontAlgn="auto">
              <a:spcBef>
                <a:spcPts val="0"/>
              </a:spcBef>
              <a:spcAft>
                <a:spcPts val="0"/>
              </a:spcAft>
            </a:pPr>
            <a:fld id="{3B0E7903-5929-A64C-BEE8-DC0D936B5A3C}" type="datetime1">
              <a:rPr lang="en-US">
                <a:solidFill>
                  <a:prstClr val="white"/>
                </a:solidFill>
                <a:latin typeface="Arial"/>
                <a:ea typeface="ＭＳ Ｐゴシック"/>
              </a:rPr>
              <a:pPr defTabSz="457200" fontAlgn="auto">
                <a:spcBef>
                  <a:spcPts val="0"/>
                </a:spcBef>
                <a:spcAft>
                  <a:spcPts val="0"/>
                </a:spcAft>
              </a:pPr>
              <a:t>5/26/2016</a:t>
            </a:fld>
            <a:endParaRPr lang="en-US">
              <a:solidFill>
                <a:prstClr val="white"/>
              </a:solidFill>
              <a:latin typeface="Arial"/>
              <a:ea typeface="ＭＳ Ｐゴシック"/>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000" smtClean="0">
                <a:solidFill>
                  <a:schemeClr val="bg1"/>
                </a:solidFill>
                <a:cs typeface="+mn-cs"/>
              </a:defRPr>
            </a:lvl1pPr>
          </a:lstStyle>
          <a:p>
            <a:pPr defTabSz="457200" fontAlgn="auto">
              <a:spcBef>
                <a:spcPts val="0"/>
              </a:spcBef>
              <a:spcAft>
                <a:spcPts val="0"/>
              </a:spcAft>
            </a:pPr>
            <a:endParaRPr lang="en-US">
              <a:solidFill>
                <a:prstClr val="white"/>
              </a:solidFill>
              <a:latin typeface="Arial"/>
              <a:ea typeface="ＭＳ Ｐゴシック"/>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smtClean="0">
                <a:solidFill>
                  <a:schemeClr val="bg1"/>
                </a:solidFill>
                <a:cs typeface="+mn-cs"/>
              </a:defRPr>
            </a:lvl1pPr>
          </a:lstStyle>
          <a:p>
            <a:pPr defTabSz="457200" fontAlgn="auto">
              <a:spcBef>
                <a:spcPts val="0"/>
              </a:spcBef>
              <a:spcAft>
                <a:spcPts val="0"/>
              </a:spcAft>
            </a:pPr>
            <a:fld id="{8CF8A4EF-CDB0-3142-B866-F3AD53A0F82F}" type="slidenum">
              <a:rPr lang="en-US">
                <a:solidFill>
                  <a:prstClr val="white"/>
                </a:solidFill>
                <a:latin typeface="Arial"/>
                <a:ea typeface="ＭＳ Ｐゴシック"/>
              </a:rPr>
              <a:pPr defTabSz="457200" fontAlgn="auto">
                <a:spcBef>
                  <a:spcPts val="0"/>
                </a:spcBef>
                <a:spcAft>
                  <a:spcPts val="0"/>
                </a:spcAft>
              </a:pPr>
              <a:t>‹#›</a:t>
            </a:fld>
            <a:endParaRPr lang="en-US">
              <a:solidFill>
                <a:prstClr val="white"/>
              </a:solidFill>
              <a:latin typeface="Arial"/>
              <a:ea typeface="ＭＳ Ｐゴシック"/>
            </a:endParaRPr>
          </a:p>
        </p:txBody>
      </p:sp>
    </p:spTree>
    <p:extLst>
      <p:ext uri="{BB962C8B-B14F-4D97-AF65-F5344CB8AC3E}">
        <p14:creationId xmlns:p14="http://schemas.microsoft.com/office/powerpoint/2010/main" val="3236873155"/>
      </p:ext>
    </p:extLst>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hf hdr="0" ftr="0" dt="0"/>
  <p:txStyles>
    <p:titleStyle>
      <a:lvl1pPr algn="l" rtl="0" eaLnBrk="1" fontAlgn="base" hangingPunct="1">
        <a:spcBef>
          <a:spcPct val="0"/>
        </a:spcBef>
        <a:spcAft>
          <a:spcPct val="0"/>
        </a:spcAft>
        <a:defRPr sz="3900" b="1">
          <a:solidFill>
            <a:schemeClr val="tx1"/>
          </a:solidFill>
          <a:latin typeface="+mj-lt"/>
          <a:ea typeface="+mj-ea"/>
          <a:cs typeface="ＭＳ Ｐゴシック" charset="0"/>
        </a:defRPr>
      </a:lvl1pPr>
      <a:lvl2pPr algn="l" rtl="0" eaLnBrk="1" fontAlgn="base" hangingPunct="1">
        <a:spcBef>
          <a:spcPct val="0"/>
        </a:spcBef>
        <a:spcAft>
          <a:spcPct val="0"/>
        </a:spcAft>
        <a:defRPr sz="39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39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39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900" b="1">
          <a:solidFill>
            <a:schemeClr val="tx1"/>
          </a:solidFill>
          <a:latin typeface="Arial" charset="0"/>
          <a:ea typeface="ＭＳ Ｐゴシック" charset="0"/>
        </a:defRPr>
      </a:lvl6pPr>
      <a:lvl7pPr marL="914400" algn="l" rtl="0" eaLnBrk="1" fontAlgn="base" hangingPunct="1">
        <a:spcBef>
          <a:spcPct val="0"/>
        </a:spcBef>
        <a:spcAft>
          <a:spcPct val="0"/>
        </a:spcAft>
        <a:defRPr sz="3900" b="1">
          <a:solidFill>
            <a:schemeClr val="tx1"/>
          </a:solidFill>
          <a:latin typeface="Arial" charset="0"/>
          <a:ea typeface="ＭＳ Ｐゴシック" charset="0"/>
        </a:defRPr>
      </a:lvl7pPr>
      <a:lvl8pPr marL="1371600" algn="l" rtl="0" eaLnBrk="1" fontAlgn="base" hangingPunct="1">
        <a:spcBef>
          <a:spcPct val="0"/>
        </a:spcBef>
        <a:spcAft>
          <a:spcPct val="0"/>
        </a:spcAft>
        <a:defRPr sz="3900" b="1">
          <a:solidFill>
            <a:schemeClr val="tx1"/>
          </a:solidFill>
          <a:latin typeface="Arial" charset="0"/>
          <a:ea typeface="ＭＳ Ｐゴシック" charset="0"/>
        </a:defRPr>
      </a:lvl8pPr>
      <a:lvl9pPr marL="1828800" algn="l" rtl="0" eaLnBrk="1" fontAlgn="base" hangingPunct="1">
        <a:spcBef>
          <a:spcPct val="0"/>
        </a:spcBef>
        <a:spcAft>
          <a:spcPct val="0"/>
        </a:spcAft>
        <a:defRPr sz="3900" b="1">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lr>
          <a:schemeClr val="tx2"/>
        </a:buClr>
        <a:buSzPct val="70000"/>
        <a:buFont typeface="Wingdings" charset="0"/>
        <a:buBlip>
          <a:blip r:embed="rId14"/>
        </a:buBlip>
        <a:defRPr sz="3000">
          <a:solidFill>
            <a:schemeClr val="tx1"/>
          </a:solidFill>
          <a:latin typeface="+mn-lt"/>
          <a:ea typeface="+mn-ea"/>
          <a:cs typeface="ＭＳ Ｐゴシック" charset="0"/>
        </a:defRPr>
      </a:lvl1pPr>
      <a:lvl2pPr marL="692150" indent="-347663" algn="l" rtl="0" eaLnBrk="1" fontAlgn="base" hangingPunct="1">
        <a:spcBef>
          <a:spcPct val="20000"/>
        </a:spcBef>
        <a:spcAft>
          <a:spcPct val="0"/>
        </a:spcAft>
        <a:buClr>
          <a:schemeClr val="accent2"/>
        </a:buClr>
        <a:buSzPct val="70000"/>
        <a:buFont typeface="Wingdings" charset="0"/>
        <a:buBlip>
          <a:blip r:embed="rId15"/>
        </a:buBlip>
        <a:defRPr sz="2600">
          <a:solidFill>
            <a:schemeClr val="tx1"/>
          </a:solidFill>
          <a:latin typeface="+mn-lt"/>
          <a:ea typeface="+mn-ea"/>
        </a:defRPr>
      </a:lvl2pPr>
      <a:lvl3pPr marL="987425" indent="-293688" algn="l" rtl="0" eaLnBrk="1" fontAlgn="base" hangingPunct="1">
        <a:spcBef>
          <a:spcPct val="20000"/>
        </a:spcBef>
        <a:spcAft>
          <a:spcPct val="0"/>
        </a:spcAft>
        <a:buClr>
          <a:schemeClr val="accent1"/>
        </a:buClr>
        <a:buSzPct val="70000"/>
        <a:buFont typeface="Wingdings" charset="0"/>
        <a:buBlip>
          <a:blip r:embed="rId16"/>
        </a:buBlip>
        <a:defRPr sz="2300">
          <a:solidFill>
            <a:schemeClr val="tx1"/>
          </a:solidFill>
          <a:latin typeface="+mn-lt"/>
          <a:ea typeface="+mn-ea"/>
        </a:defRPr>
      </a:lvl3pPr>
      <a:lvl4pPr marL="1281113" indent="-292100" algn="l" rtl="0" eaLnBrk="1" fontAlgn="base" hangingPunct="1">
        <a:spcBef>
          <a:spcPct val="20000"/>
        </a:spcBef>
        <a:spcAft>
          <a:spcPct val="0"/>
        </a:spcAft>
        <a:buClr>
          <a:schemeClr val="tx2"/>
        </a:buClr>
        <a:buSzPct val="75000"/>
        <a:buFont typeface="Wingdings" charset="0"/>
        <a:buBlip>
          <a:blip r:embed="rId15"/>
        </a:buBlip>
        <a:defRPr sz="2000">
          <a:solidFill>
            <a:schemeClr val="tx1"/>
          </a:solidFill>
          <a:latin typeface="+mn-lt"/>
          <a:ea typeface="+mn-ea"/>
        </a:defRPr>
      </a:lvl4pPr>
      <a:lvl5pPr marL="15986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5pPr>
      <a:lvl6pPr marL="20558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6pPr>
      <a:lvl7pPr marL="25130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7pPr>
      <a:lvl8pPr marL="29702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8pPr>
      <a:lvl9pPr marL="34274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F905C0E-1C62-5A41-8A1F-E1E78B888831}"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EEE4D35D-8220-0C45-8437-BA61171AD6E4}" type="datetimeFigureOut">
              <a:rPr lang="en-US"/>
              <a:pPr>
                <a:defRPr/>
              </a:pPr>
              <a:t>5/26/2016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77DA85FE-078D-D84A-AE2E-7CBC53A295EE}" type="slidenum">
              <a:rPr lang="en-US"/>
              <a:pPr>
                <a:defRPr/>
              </a:pPr>
              <a:t>‹#›</a:t>
            </a:fld>
            <a:endParaRPr lang="en-US"/>
          </a:p>
        </p:txBody>
      </p:sp>
    </p:spTree>
    <p:extLst>
      <p:ext uri="{BB962C8B-B14F-4D97-AF65-F5344CB8AC3E}">
        <p14:creationId xmlns:p14="http://schemas.microsoft.com/office/powerpoint/2010/main" val="3384588227"/>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0A9E20F-8358-684C-A8AD-AF9A4E302F0A}"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654942449"/>
      </p:ext>
    </p:extLst>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55D46416-474E-184B-A5AD-7D0BC91A8C60}" type="slidenum">
              <a:rPr lang="en-US" smtClean="0">
                <a:cs typeface="Arial" charset="0"/>
              </a:rPr>
              <a:pPr/>
              <a:t>‹#›</a:t>
            </a:fld>
            <a:endParaRPr lang="en-US">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Tree>
    <p:extLst>
      <p:ext uri="{BB962C8B-B14F-4D97-AF65-F5344CB8AC3E}">
        <p14:creationId xmlns:p14="http://schemas.microsoft.com/office/powerpoint/2010/main" val="918013736"/>
      </p:ext>
    </p:extLst>
  </p:cSld>
  <p:clrMap bg1="lt1" tx1="dk1" bg2="lt2" tx2="dk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 id="2147484952"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55D46416-474E-184B-A5AD-7D0BC91A8C60}" type="slidenum">
              <a:rPr lang="en-US" smtClean="0">
                <a:cs typeface="Arial" charset="0"/>
              </a:rPr>
              <a:pPr/>
              <a:t>‹#›</a:t>
            </a:fld>
            <a:endParaRPr lang="en-US">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2305378752"/>
      </p:ext>
    </p:extLst>
  </p:cSld>
  <p:clrMap bg1="lt1" tx1="dk1" bg2="lt2" tx2="dk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4965"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684289541"/>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2874057949"/>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810" name="Title Placeholder 1"/>
          <p:cNvSpPr>
            <a:spLocks noGrp="1"/>
          </p:cNvSpPr>
          <p:nvPr>
            <p:ph type="title"/>
          </p:nvPr>
        </p:nvSpPr>
        <p:spPr bwMode="auto">
          <a:xfrm>
            <a:off x="228600" y="152400"/>
            <a:ext cx="868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811" name="Text Placeholder 2"/>
          <p:cNvSpPr>
            <a:spLocks noGrp="1"/>
          </p:cNvSpPr>
          <p:nvPr>
            <p:ph type="body" idx="1"/>
          </p:nvPr>
        </p:nvSpPr>
        <p:spPr bwMode="auto">
          <a:xfrm>
            <a:off x="228600" y="1219200"/>
            <a:ext cx="8686800" cy="550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mn-ea"/>
                <a:cs typeface="+mn-cs"/>
              </a:defRPr>
            </a:lvl1pPr>
          </a:lstStyle>
          <a:p>
            <a:pPr>
              <a:defRPr/>
            </a:pPr>
            <a:fld id="{5BFA1A7E-9882-C047-8D3C-65B8B8939CB7}" type="slidenum">
              <a:rPr lang="en-US"/>
              <a:pPr>
                <a:defRPr/>
              </a:pPr>
              <a:t>‹#›</a:t>
            </a:fld>
            <a:endParaRPr lang="en-US"/>
          </a:p>
        </p:txBody>
      </p:sp>
    </p:spTree>
    <p:extLst>
      <p:ext uri="{BB962C8B-B14F-4D97-AF65-F5344CB8AC3E}">
        <p14:creationId xmlns:p14="http://schemas.microsoft.com/office/powerpoint/2010/main" val="1519914336"/>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4.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5.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a:t>CS161 – Design and Architecture of Computer</a:t>
            </a:r>
            <a:endParaRPr lang="en-US" sz="3600" dirty="0"/>
          </a:p>
        </p:txBody>
      </p:sp>
      <p:sp>
        <p:nvSpPr>
          <p:cNvPr id="3" name="Subtitle 2"/>
          <p:cNvSpPr>
            <a:spLocks noGrp="1"/>
          </p:cNvSpPr>
          <p:nvPr>
            <p:ph type="subTitle" idx="1"/>
          </p:nvPr>
        </p:nvSpPr>
        <p:spPr/>
        <p:txBody>
          <a:bodyPr/>
          <a:lstStyle/>
          <a:p>
            <a:r>
              <a:rPr lang="en-US" dirty="0"/>
              <a:t>Main Memory</a:t>
            </a:r>
          </a:p>
          <a:p>
            <a:endParaRPr lang="en-US" dirty="0"/>
          </a:p>
          <a:p>
            <a:endParaRPr lang="en-US" dirty="0"/>
          </a:p>
          <a:p>
            <a:endParaRPr lang="en-US" sz="1600" dirty="0"/>
          </a:p>
          <a:p>
            <a:pPr algn="r"/>
            <a:r>
              <a:rPr lang="en-US" sz="1600" dirty="0"/>
              <a:t>Slides adapted from </a:t>
            </a:r>
            <a:r>
              <a:rPr lang="en-US" sz="1600" dirty="0" err="1"/>
              <a:t>Onur</a:t>
            </a:r>
            <a:r>
              <a:rPr lang="en-US" sz="1600" dirty="0"/>
              <a:t> </a:t>
            </a:r>
            <a:r>
              <a:rPr lang="en-US" sz="1600" dirty="0" err="1"/>
              <a:t>Mutlu</a:t>
            </a:r>
            <a:r>
              <a:rPr lang="en-US" sz="1600" dirty="0"/>
              <a:t> (CMU)</a:t>
            </a:r>
          </a:p>
        </p:txBody>
      </p:sp>
    </p:spTree>
    <p:extLst>
      <p:ext uri="{BB962C8B-B14F-4D97-AF65-F5344CB8AC3E}">
        <p14:creationId xmlns:p14="http://schemas.microsoft.com/office/powerpoint/2010/main" val="2827989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capacity, bandwidth, QoS 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cores/agents</a:t>
            </a: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Cloud computing, GPUs, mobile, heterogeneity</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6C0BD57-4B78-FC41-B328-31C8BCD4123E}"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spTree>
    <p:extLst>
      <p:ext uri="{BB962C8B-B14F-4D97-AF65-F5344CB8AC3E}">
        <p14:creationId xmlns:p14="http://schemas.microsoft.com/office/powerpoint/2010/main" val="37709557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capacity, bandwidth, QoS 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a:solidFill>
                  <a:srgbClr val="FF0000"/>
                </a:solidFill>
                <a:latin typeface="Tahoma" charset="0"/>
                <a:ea typeface="ＭＳ Ｐゴシック" charset="0"/>
              </a:rPr>
              <a:t>IBM servers: ~50% energy spent in off-chip memory hierarchy </a:t>
            </a:r>
            <a:r>
              <a:rPr lang="en-US" dirty="0">
                <a:latin typeface="Tahoma" charset="0"/>
                <a:ea typeface="ＭＳ Ｐゴシック" charset="0"/>
              </a:rPr>
              <a:t>[</a:t>
            </a:r>
            <a:r>
              <a:rPr lang="en-US" dirty="0" err="1">
                <a:latin typeface="Tahoma" charset="0"/>
                <a:ea typeface="ＭＳ Ｐゴシック" charset="0"/>
              </a:rPr>
              <a:t>Lefurgy</a:t>
            </a:r>
            <a:r>
              <a:rPr lang="en-US" dirty="0">
                <a:latin typeface="Tahoma" charset="0"/>
                <a:ea typeface="ＭＳ Ｐゴシック" charset="0"/>
              </a:rPr>
              <a:t>, IEEE Computer 2003]</a:t>
            </a:r>
          </a:p>
          <a:p>
            <a:pPr lvl="1"/>
            <a:r>
              <a:rPr lang="en-US" dirty="0">
                <a:solidFill>
                  <a:srgbClr val="FF0000"/>
                </a:solidFill>
                <a:latin typeface="Tahoma" charset="0"/>
                <a:ea typeface="ＭＳ Ｐゴシック" charset="0"/>
              </a:rPr>
              <a:t>DRAM consumes power when idle and needs periodic refresh</a:t>
            </a: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A6F843F-1228-1149-8A91-0EB5503165E8}"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spTree>
    <p:extLst>
      <p:ext uri="{BB962C8B-B14F-4D97-AF65-F5344CB8AC3E}">
        <p14:creationId xmlns:p14="http://schemas.microsoft.com/office/powerpoint/2010/main" val="27813161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capacity, bandwidth, QoS 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X nm</a:t>
            </a: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capacity, higher density, 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ED80B4D-5132-D242-90B0-A6F9C8EB2324}"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extLst>
      <p:ext uri="{BB962C8B-B14F-4D97-AF65-F5344CB8AC3E}">
        <p14:creationId xmlns:p14="http://schemas.microsoft.com/office/powerpoint/2010/main" val="14551335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94886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914400"/>
            <a:ext cx="7315200" cy="3962400"/>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9" name="Straight Connector 8"/>
          <p:cNvCxnSpPr/>
          <p:nvPr/>
        </p:nvCxnSpPr>
        <p:spPr>
          <a:xfrm flipH="1" flipV="1">
            <a:off x="1371600" y="16764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371600" y="22860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Wordline"/>
          <p:cNvCxnSpPr/>
          <p:nvPr/>
        </p:nvCxnSpPr>
        <p:spPr>
          <a:xfrm flipH="1">
            <a:off x="1371600" y="28956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71600" y="3505200"/>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371600" y="4116388"/>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28800" y="13827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dirty="0">
                <a:solidFill>
                  <a:prstClr val="black"/>
                </a:solidFill>
                <a:latin typeface="Calibri Light"/>
              </a:rPr>
              <a:t> Row of Cells</a:t>
            </a:r>
          </a:p>
        </p:txBody>
      </p:sp>
      <p:sp>
        <p:nvSpPr>
          <p:cNvPr id="16" name="Rectangle 15"/>
          <p:cNvSpPr/>
          <p:nvPr/>
        </p:nvSpPr>
        <p:spPr>
          <a:xfrm>
            <a:off x="1828800" y="19812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7" name="Row"/>
          <p:cNvSpPr/>
          <p:nvPr/>
        </p:nvSpPr>
        <p:spPr>
          <a:xfrm>
            <a:off x="1828800" y="25908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8" name="Rectangle 17"/>
          <p:cNvSpPr/>
          <p:nvPr/>
        </p:nvSpPr>
        <p:spPr>
          <a:xfrm>
            <a:off x="1828800" y="32004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4000">
                <a:solidFill>
                  <a:prstClr val="black"/>
                </a:solidFill>
                <a:latin typeface="Calibri Light"/>
              </a:rPr>
              <a:t> Row</a:t>
            </a:r>
          </a:p>
        </p:txBody>
      </p:sp>
      <p:sp>
        <p:nvSpPr>
          <p:cNvPr id="19" name="Rectangle 18"/>
          <p:cNvSpPr/>
          <p:nvPr/>
        </p:nvSpPr>
        <p:spPr>
          <a:xfrm>
            <a:off x="1828800" y="3810000"/>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dirty="0">
                <a:solidFill>
                  <a:prstClr val="black"/>
                </a:solidFill>
                <a:latin typeface="Calibri Light"/>
              </a:rPr>
              <a:t> Row</a:t>
            </a:r>
          </a:p>
        </p:txBody>
      </p:sp>
      <p:sp>
        <p:nvSpPr>
          <p:cNvPr id="20" name="TextBox 19"/>
          <p:cNvSpPr txBox="1"/>
          <p:nvPr/>
        </p:nvSpPr>
        <p:spPr>
          <a:xfrm>
            <a:off x="5943600" y="1447800"/>
            <a:ext cx="2286000" cy="457200"/>
          </a:xfrm>
          <a:prstGeom prst="rect">
            <a:avLst/>
          </a:prstGeom>
          <a:noFill/>
        </p:spPr>
        <p:txBody>
          <a:bodyPr anchor="ctr"/>
          <a:lstStyle/>
          <a:p>
            <a:pPr fontAlgn="auto">
              <a:spcBef>
                <a:spcPts val="0"/>
              </a:spcBef>
              <a:spcAft>
                <a:spcPts val="0"/>
              </a:spcAft>
              <a:defRPr/>
            </a:pPr>
            <a:r>
              <a:rPr lang="en-US" sz="4000">
                <a:solidFill>
                  <a:prstClr val="black"/>
                </a:solidFill>
                <a:latin typeface="Calibri Light"/>
              </a:rPr>
              <a:t> Wordline</a:t>
            </a:r>
          </a:p>
        </p:txBody>
      </p:sp>
      <p:sp>
        <p:nvSpPr>
          <p:cNvPr id="21" name="Low Volt"/>
          <p:cNvSpPr txBox="1"/>
          <p:nvPr/>
        </p:nvSpPr>
        <p:spPr>
          <a:xfrm>
            <a:off x="5943600" y="2667000"/>
            <a:ext cx="2286000" cy="457200"/>
          </a:xfrm>
          <a:prstGeom prst="rect">
            <a:avLst/>
          </a:prstGeom>
          <a:noFill/>
        </p:spPr>
        <p:txBody>
          <a:bodyPr anchor="ctr"/>
          <a:lstStyle/>
          <a:p>
            <a:pPr fontAlgn="auto">
              <a:spcBef>
                <a:spcPts val="0"/>
              </a:spcBef>
              <a:spcAft>
                <a:spcPts val="0"/>
              </a:spcAft>
              <a:defRPr/>
            </a:pPr>
            <a:r>
              <a:rPr lang="en-US" sz="4400" b="1" i="1">
                <a:solidFill>
                  <a:prstClr val="black">
                    <a:lumMod val="65000"/>
                    <a:lumOff val="35000"/>
                  </a:prstClr>
                </a:solidFill>
                <a:latin typeface="Calibri Light"/>
              </a:rPr>
              <a:t> V</a:t>
            </a:r>
            <a:r>
              <a:rPr lang="en-US" sz="4800" b="1" i="1" baseline="-20000">
                <a:solidFill>
                  <a:prstClr val="black">
                    <a:lumMod val="65000"/>
                    <a:lumOff val="35000"/>
                  </a:prstClr>
                </a:solidFill>
                <a:latin typeface="Calibri Light"/>
              </a:rPr>
              <a:t>LOW</a:t>
            </a:r>
            <a:endParaRPr lang="en-US" sz="4400" b="1" i="1" baseline="-20000">
              <a:solidFill>
                <a:prstClr val="black">
                  <a:lumMod val="65000"/>
                  <a:lumOff val="35000"/>
                </a:prstClr>
              </a:solidFill>
              <a:latin typeface="Calibri Light"/>
            </a:endParaRPr>
          </a:p>
        </p:txBody>
      </p:sp>
      <p:sp>
        <p:nvSpPr>
          <p:cNvPr id="22" name="High Volt"/>
          <p:cNvSpPr txBox="1"/>
          <p:nvPr/>
        </p:nvSpPr>
        <p:spPr>
          <a:xfrm>
            <a:off x="5943600" y="2667000"/>
            <a:ext cx="2286000" cy="457200"/>
          </a:xfrm>
          <a:prstGeom prst="rect">
            <a:avLst/>
          </a:prstGeom>
          <a:noFill/>
        </p:spPr>
        <p:txBody>
          <a:bodyPr anchor="ctr"/>
          <a:lstStyle/>
          <a:p>
            <a:pPr fontAlgn="auto">
              <a:spcBef>
                <a:spcPts val="0"/>
              </a:spcBef>
              <a:spcAft>
                <a:spcPts val="0"/>
              </a:spcAft>
              <a:defRPr/>
            </a:pPr>
            <a:r>
              <a:rPr lang="en-US" sz="4400" b="1">
                <a:solidFill>
                  <a:srgbClr val="FF0000"/>
                </a:solidFill>
                <a:latin typeface="Calibri Light"/>
              </a:rPr>
              <a:t> </a:t>
            </a:r>
            <a:r>
              <a:rPr lang="en-US" sz="4400" b="1" i="1">
                <a:solidFill>
                  <a:srgbClr val="FF0000"/>
                </a:solidFill>
                <a:latin typeface="Calibri Light"/>
              </a:rPr>
              <a:t>V</a:t>
            </a:r>
            <a:r>
              <a:rPr lang="en-US" sz="4800" b="1" i="1" baseline="-20000">
                <a:solidFill>
                  <a:srgbClr val="FF0000"/>
                </a:solidFill>
                <a:latin typeface="Calibri Light"/>
              </a:rPr>
              <a:t>HIGH</a:t>
            </a:r>
            <a:endParaRPr lang="en-US" sz="4400" b="1" i="1" baseline="-20000">
              <a:solidFill>
                <a:srgbClr val="FF0000"/>
              </a:solidFill>
              <a:latin typeface="Calibri Light"/>
            </a:endParaRPr>
          </a:p>
        </p:txBody>
      </p:sp>
      <p:sp>
        <p:nvSpPr>
          <p:cNvPr id="23" name="Error"/>
          <p:cNvSpPr/>
          <p:nvPr/>
        </p:nvSpPr>
        <p:spPr>
          <a:xfrm>
            <a:off x="4876800" y="1976438"/>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4" name="Error"/>
          <p:cNvSpPr/>
          <p:nvPr/>
        </p:nvSpPr>
        <p:spPr>
          <a:xfrm>
            <a:off x="4267200" y="3203575"/>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5" name="Error"/>
          <p:cNvSpPr/>
          <p:nvPr/>
        </p:nvSpPr>
        <p:spPr>
          <a:xfrm>
            <a:off x="3657600" y="1976438"/>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6" name="Error"/>
          <p:cNvSpPr/>
          <p:nvPr/>
        </p:nvSpPr>
        <p:spPr>
          <a:xfrm>
            <a:off x="3657600" y="3197225"/>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7" name="Error"/>
          <p:cNvSpPr/>
          <p:nvPr/>
        </p:nvSpPr>
        <p:spPr>
          <a:xfrm>
            <a:off x="2419350" y="1976438"/>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1" name="Victim"/>
          <p:cNvSpPr/>
          <p:nvPr/>
        </p:nvSpPr>
        <p:spPr>
          <a:xfrm>
            <a:off x="1828800" y="3200400"/>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b="1" dirty="0">
                <a:solidFill>
                  <a:prstClr val="white"/>
                </a:solidFill>
                <a:latin typeface="Calibri Light"/>
              </a:rPr>
              <a:t> </a:t>
            </a:r>
            <a:r>
              <a:rPr lang="en-US" sz="3600" b="1" dirty="0">
                <a:solidFill>
                  <a:prstClr val="black"/>
                </a:solidFill>
                <a:latin typeface="Calibri Light"/>
              </a:rPr>
              <a:t>Victim Row</a:t>
            </a:r>
          </a:p>
        </p:txBody>
      </p:sp>
      <p:sp>
        <p:nvSpPr>
          <p:cNvPr id="32" name="Victim"/>
          <p:cNvSpPr/>
          <p:nvPr/>
        </p:nvSpPr>
        <p:spPr>
          <a:xfrm>
            <a:off x="1828800" y="1982788"/>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b="1" dirty="0">
                <a:solidFill>
                  <a:prstClr val="white"/>
                </a:solidFill>
                <a:latin typeface="Calibri Light"/>
              </a:rPr>
              <a:t> </a:t>
            </a:r>
            <a:r>
              <a:rPr lang="en-US" sz="3600" b="1" dirty="0">
                <a:solidFill>
                  <a:prstClr val="black"/>
                </a:solidFill>
                <a:latin typeface="Calibri Light"/>
              </a:rPr>
              <a:t>Victim Row</a:t>
            </a:r>
          </a:p>
        </p:txBody>
      </p:sp>
      <p:sp>
        <p:nvSpPr>
          <p:cNvPr id="33" name="Aggressor"/>
          <p:cNvSpPr/>
          <p:nvPr/>
        </p:nvSpPr>
        <p:spPr>
          <a:xfrm>
            <a:off x="1828800" y="2590800"/>
            <a:ext cx="3657600" cy="609600"/>
          </a:xfrm>
          <a:prstGeom prst="rect">
            <a:avLst/>
          </a:prstGeom>
          <a:solidFill>
            <a:srgbClr val="FF0000"/>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3600" b="1" dirty="0">
                <a:solidFill>
                  <a:prstClr val="white"/>
                </a:solidFill>
                <a:latin typeface="Calibri Light"/>
              </a:rPr>
              <a:t> Aggressor Row</a:t>
            </a:r>
          </a:p>
        </p:txBody>
      </p:sp>
      <p:sp>
        <p:nvSpPr>
          <p:cNvPr id="34" name="Punchline"/>
          <p:cNvSpPr txBox="1"/>
          <p:nvPr/>
        </p:nvSpPr>
        <p:spPr>
          <a:xfrm>
            <a:off x="395288" y="4953000"/>
            <a:ext cx="8359775" cy="1143000"/>
          </a:xfrm>
          <a:prstGeom prst="rect">
            <a:avLst/>
          </a:prstGeom>
          <a:noFill/>
        </p:spPr>
        <p:txBody>
          <a:bodyPr anchor="ctr"/>
          <a:lstStyle/>
          <a:p>
            <a:pPr fontAlgn="auto">
              <a:spcBef>
                <a:spcPts val="0"/>
              </a:spcBef>
              <a:spcAft>
                <a:spcPts val="0"/>
              </a:spcAft>
              <a:defRPr/>
            </a:pPr>
            <a:r>
              <a:rPr lang="en-US" sz="2600" dirty="0">
                <a:solidFill>
                  <a:prstClr val="black"/>
                </a:solidFill>
                <a:latin typeface="Calibri Light"/>
              </a:rPr>
              <a:t>Repeatedly opening and closing a row enough times within a refresh interval induces </a:t>
            </a:r>
            <a:r>
              <a:rPr lang="en-US" sz="2600" b="1" dirty="0">
                <a:solidFill>
                  <a:srgbClr val="FF0000"/>
                </a:solidFill>
                <a:latin typeface="Calibri Light"/>
              </a:rPr>
              <a:t>disturbance errors</a:t>
            </a:r>
            <a:r>
              <a:rPr lang="en-US" sz="2600" dirty="0">
                <a:solidFill>
                  <a:srgbClr val="FF0000"/>
                </a:solidFill>
                <a:latin typeface="Calibri Light"/>
              </a:rPr>
              <a:t> </a:t>
            </a:r>
            <a:r>
              <a:rPr lang="en-US" sz="2600" dirty="0">
                <a:solidFill>
                  <a:prstClr val="black"/>
                </a:solidFill>
                <a:latin typeface="Calibri Light"/>
              </a:rPr>
              <a:t>in adjacent rows in </a:t>
            </a:r>
            <a:r>
              <a:rPr lang="en-US" sz="2600" b="1" dirty="0">
                <a:solidFill>
                  <a:srgbClr val="FF0000"/>
                </a:solidFill>
                <a:latin typeface="Calibri Light"/>
              </a:rPr>
              <a:t>most real DRAM chips you can buy today</a:t>
            </a:r>
            <a:endParaRPr lang="en-US" sz="2600" dirty="0">
              <a:solidFill>
                <a:prstClr val="black"/>
              </a:solidFill>
              <a:latin typeface="Calibri Light"/>
            </a:endParaRPr>
          </a:p>
        </p:txBody>
      </p:sp>
      <p:sp>
        <p:nvSpPr>
          <p:cNvPr id="35" name="Opened"/>
          <p:cNvSpPr txBox="1"/>
          <p:nvPr/>
        </p:nvSpPr>
        <p:spPr>
          <a:xfrm>
            <a:off x="3124200" y="2671763"/>
            <a:ext cx="2209800" cy="457200"/>
          </a:xfrm>
          <a:prstGeom prst="rect">
            <a:avLst/>
          </a:prstGeom>
          <a:noFill/>
        </p:spPr>
        <p:txBody>
          <a:bodyPr anchor="ctr"/>
          <a:lstStyle/>
          <a:p>
            <a:pPr algn="r" fontAlgn="auto">
              <a:spcBef>
                <a:spcPts val="0"/>
              </a:spcBef>
              <a:spcAft>
                <a:spcPts val="0"/>
              </a:spcAft>
              <a:defRPr/>
            </a:pPr>
            <a:r>
              <a:rPr lang="en-US" sz="4000" b="1" i="1">
                <a:solidFill>
                  <a:prstClr val="black"/>
                </a:solidFill>
                <a:latin typeface="Calibri Light"/>
              </a:rPr>
              <a:t>Opened</a:t>
            </a:r>
          </a:p>
        </p:txBody>
      </p:sp>
      <p:sp>
        <p:nvSpPr>
          <p:cNvPr id="28" name="Closed"/>
          <p:cNvSpPr txBox="1"/>
          <p:nvPr/>
        </p:nvSpPr>
        <p:spPr>
          <a:xfrm>
            <a:off x="3133725" y="2671763"/>
            <a:ext cx="2200275" cy="457200"/>
          </a:xfrm>
          <a:prstGeom prst="rect">
            <a:avLst/>
          </a:prstGeom>
          <a:noFill/>
        </p:spPr>
        <p:txBody>
          <a:bodyPr anchor="ctr"/>
          <a:lstStyle/>
          <a:p>
            <a:pPr algn="r" fontAlgn="auto">
              <a:spcBef>
                <a:spcPts val="0"/>
              </a:spcBef>
              <a:spcAft>
                <a:spcPts val="0"/>
              </a:spcAft>
              <a:defRPr/>
            </a:pPr>
            <a:r>
              <a:rPr lang="en-US" sz="4000" b="1" i="1">
                <a:solidFill>
                  <a:prstClr val="black"/>
                </a:solidFill>
                <a:latin typeface="Calibri Light"/>
              </a:rPr>
              <a:t>Closed</a:t>
            </a:r>
          </a:p>
        </p:txBody>
      </p:sp>
      <p:sp>
        <p:nvSpPr>
          <p:cNvPr id="239642" name="Slide Number Placeholder 2"/>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694011-8386-4F41-A6A5-0723ED5BC916}" type="slidenum">
              <a:rPr lang="en-US" sz="2000">
                <a:solidFill>
                  <a:srgbClr val="898989"/>
                </a:solidFill>
                <a:latin typeface="Cambria Math" charset="0"/>
                <a:cs typeface="Cambria Math" charset="0"/>
              </a:rPr>
              <a:pPr eaLnBrk="1" hangingPunct="1"/>
              <a:t>14</a:t>
            </a:fld>
            <a:endParaRPr lang="en-US" sz="2000">
              <a:solidFill>
                <a:srgbClr val="898989"/>
              </a:solidFill>
              <a:latin typeface="Cambria Math" charset="0"/>
              <a:cs typeface="Cambria Math" charset="0"/>
            </a:endParaRPr>
          </a:p>
        </p:txBody>
      </p:sp>
      <p:sp>
        <p:nvSpPr>
          <p:cNvPr id="239643" name="Title 1"/>
          <p:cNvSpPr>
            <a:spLocks noGrp="1"/>
          </p:cNvSpPr>
          <p:nvPr>
            <p:ph type="title"/>
          </p:nvPr>
        </p:nvSpPr>
        <p:spPr>
          <a:xfrm>
            <a:off x="228600" y="-14288"/>
            <a:ext cx="8915400" cy="1066801"/>
          </a:xfrm>
        </p:spPr>
        <p:txBody>
          <a:bodyPr/>
          <a:lstStyle/>
          <a:p>
            <a:r>
              <a:rPr lang="en-US" sz="4200" b="0" dirty="0">
                <a:solidFill>
                  <a:srgbClr val="1A5712"/>
                </a:solidFill>
                <a:latin typeface="Garamond" charset="0"/>
              </a:rPr>
              <a:t>Evidence of the DRAM Scaling Problem</a:t>
            </a:r>
          </a:p>
        </p:txBody>
      </p:sp>
      <p:sp>
        <p:nvSpPr>
          <p:cNvPr id="30" name="Rectangle 29"/>
          <p:cNvSpPr/>
          <p:nvPr/>
        </p:nvSpPr>
        <p:spPr>
          <a:xfrm>
            <a:off x="107950" y="6288088"/>
            <a:ext cx="8242300" cy="646112"/>
          </a:xfrm>
          <a:prstGeom prst="rect">
            <a:avLst/>
          </a:prstGeom>
        </p:spPr>
        <p:txBody>
          <a:bodyPr>
            <a:spAutoFit/>
          </a:bodyPr>
          <a:lstStyle/>
          <a:p>
            <a:pPr fontAlgn="auto">
              <a:spcBef>
                <a:spcPts val="0"/>
              </a:spcBef>
              <a:spcAft>
                <a:spcPts val="0"/>
              </a:spcAft>
              <a:defRPr/>
            </a:pPr>
            <a:r>
              <a:rPr lang="en-US" dirty="0">
                <a:solidFill>
                  <a:prstClr val="black"/>
                </a:solidFill>
                <a:latin typeface="Tahoma" charset="0"/>
              </a:rPr>
              <a:t>Kim+, “</a:t>
            </a:r>
            <a:r>
              <a:rPr lang="en-US" dirty="0">
                <a:solidFill>
                  <a:srgbClr val="0000FF"/>
                </a:solidFill>
                <a:latin typeface="Calibri"/>
              </a:rPr>
              <a:t>Flipping Bits in Memory Without Accessing Them: An Experimental Study of DRAM Disturbance Errors</a:t>
            </a:r>
            <a:r>
              <a:rPr lang="en-US" dirty="0">
                <a:solidFill>
                  <a:prstClr val="black"/>
                </a:solidFill>
                <a:latin typeface="Tahoma" charset="0"/>
              </a:rPr>
              <a:t>,” ISCA 2014.</a:t>
            </a:r>
          </a:p>
        </p:txBody>
      </p:sp>
    </p:spTree>
    <p:extLst>
      <p:ext uri="{BB962C8B-B14F-4D97-AF65-F5344CB8AC3E}">
        <p14:creationId xmlns:p14="http://schemas.microsoft.com/office/powerpoint/2010/main" val="2278462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7" presetClass="emph" presetSubtype="2" fill="hold" nodeType="withEffect">
                                  <p:stCondLst>
                                    <p:cond delay="0"/>
                                  </p:stCondLst>
                                  <p:childTnLst>
                                    <p:animClr clrSpc="rgb" dir="cw">
                                      <p:cBhvr>
                                        <p:cTn id="9" dur="750" fill="hold"/>
                                        <p:tgtEl>
                                          <p:spTgt spid="11"/>
                                        </p:tgtEl>
                                        <p:attrNameLst>
                                          <p:attrName>stroke.color</p:attrName>
                                        </p:attrNameLst>
                                      </p:cBhvr>
                                      <p:to>
                                        <a:srgbClr val="FF0000"/>
                                      </p:to>
                                    </p:animClr>
                                    <p:set>
                                      <p:cBhvr>
                                        <p:cTn id="10" dur="750" fill="hold"/>
                                        <p:tgtEl>
                                          <p:spTgt spid="11"/>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7"/>
                                        </p:tgtEl>
                                        <p:attrNameLst>
                                          <p:attrName>fillcolor</p:attrName>
                                        </p:attrNameLst>
                                      </p:cBhvr>
                                      <p:to>
                                        <a:srgbClr val="FF0000"/>
                                      </p:to>
                                    </p:animClr>
                                    <p:set>
                                      <p:cBhvr>
                                        <p:cTn id="13" dur="750" fill="hold"/>
                                        <p:tgtEl>
                                          <p:spTgt spid="17"/>
                                        </p:tgtEl>
                                        <p:attrNameLst>
                                          <p:attrName>fill.type</p:attrName>
                                        </p:attrNameLst>
                                      </p:cBhvr>
                                      <p:to>
                                        <p:strVal val="solid"/>
                                      </p:to>
                                    </p:set>
                                    <p:set>
                                      <p:cBhvr>
                                        <p:cTn id="14" dur="750" fill="hold"/>
                                        <p:tgtEl>
                                          <p:spTgt spid="17"/>
                                        </p:tgtEl>
                                        <p:attrNameLst>
                                          <p:attrName>fill.on</p:attrName>
                                        </p:attrNameLst>
                                      </p:cBhvr>
                                      <p:to>
                                        <p:strVal val="true"/>
                                      </p:to>
                                    </p:se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750"/>
                                        <p:tgtEl>
                                          <p:spTgt spid="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7" presetClass="emph" presetSubtype="2" fill="hold" nodeType="withEffect">
                                  <p:stCondLst>
                                    <p:cond delay="0"/>
                                  </p:stCondLst>
                                  <p:childTnLst>
                                    <p:animClr clrSpc="rgb" dir="cw">
                                      <p:cBhvr>
                                        <p:cTn id="26" dur="500" fill="hold"/>
                                        <p:tgtEl>
                                          <p:spTgt spid="11"/>
                                        </p:tgtEl>
                                        <p:attrNameLst>
                                          <p:attrName>stroke.color</p:attrName>
                                        </p:attrNameLst>
                                      </p:cBhvr>
                                      <p:to>
                                        <a:srgbClr val="595959"/>
                                      </p:to>
                                    </p:animClr>
                                    <p:set>
                                      <p:cBhvr>
                                        <p:cTn id="27" dur="500" fill="hold"/>
                                        <p:tgtEl>
                                          <p:spTgt spid="11"/>
                                        </p:tgtEl>
                                        <p:attrNameLst>
                                          <p:attrName>stroke.on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17"/>
                                        </p:tgtEl>
                                        <p:attrNameLst>
                                          <p:attrName>fillcolor</p:attrName>
                                        </p:attrNameLst>
                                      </p:cBhvr>
                                      <p:to>
                                        <a:srgbClr val="FFFFFF"/>
                                      </p:to>
                                    </p:animClr>
                                    <p:set>
                                      <p:cBhvr>
                                        <p:cTn id="30" dur="500" fill="hold"/>
                                        <p:tgtEl>
                                          <p:spTgt spid="17"/>
                                        </p:tgtEl>
                                        <p:attrNameLst>
                                          <p:attrName>fill.type</p:attrName>
                                        </p:attrNameLst>
                                      </p:cBhvr>
                                      <p:to>
                                        <p:strVal val="solid"/>
                                      </p:to>
                                    </p:set>
                                    <p:set>
                                      <p:cBhvr>
                                        <p:cTn id="31" dur="500" fill="hold"/>
                                        <p:tgtEl>
                                          <p:spTgt spid="17"/>
                                        </p:tgtEl>
                                        <p:attrNameLst>
                                          <p:attrName>fill.on</p:attrName>
                                        </p:attrNameLst>
                                      </p:cBhvr>
                                      <p:to>
                                        <p:strVal val="true"/>
                                      </p:to>
                                    </p:set>
                                  </p:childTnLst>
                                </p:cTn>
                              </p:par>
                              <p:par>
                                <p:cTn id="32" presetID="1" presetClass="exit" presetSubtype="0" fill="hold" grpId="1" nodeType="with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0"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7" presetClass="emph" presetSubtype="2" fill="hold" nodeType="withEffect">
                                  <p:stCondLst>
                                    <p:cond delay="0"/>
                                  </p:stCondLst>
                                  <p:childTnLst>
                                    <p:animClr clrSpc="rgb" dir="cw">
                                      <p:cBhvr>
                                        <p:cTn id="46" dur="10" fill="hold"/>
                                        <p:tgtEl>
                                          <p:spTgt spid="11"/>
                                        </p:tgtEl>
                                        <p:attrNameLst>
                                          <p:attrName>stroke.color</p:attrName>
                                        </p:attrNameLst>
                                      </p:cBhvr>
                                      <p:to>
                                        <a:srgbClr val="FF0000"/>
                                      </p:to>
                                    </p:animClr>
                                    <p:set>
                                      <p:cBhvr>
                                        <p:cTn id="47" dur="10" fill="hold"/>
                                        <p:tgtEl>
                                          <p:spTgt spid="11"/>
                                        </p:tgtEl>
                                        <p:attrNameLst>
                                          <p:attrName>stroke.on</p:attrName>
                                        </p:attrNameLst>
                                      </p:cBhvr>
                                      <p:to>
                                        <p:strVal val="true"/>
                                      </p:to>
                                    </p:set>
                                  </p:childTnLst>
                                </p:cTn>
                              </p:par>
                              <p:par>
                                <p:cTn id="48" presetID="1" presetClass="emph" presetSubtype="2" fill="hold" nodeType="withEffect">
                                  <p:stCondLst>
                                    <p:cond delay="0"/>
                                  </p:stCondLst>
                                  <p:childTnLst>
                                    <p:animClr clrSpc="rgb" dir="cw">
                                      <p:cBhvr>
                                        <p:cTn id="49" dur="10" fill="hold"/>
                                        <p:tgtEl>
                                          <p:spTgt spid="17"/>
                                        </p:tgtEl>
                                        <p:attrNameLst>
                                          <p:attrName>fillcolor</p:attrName>
                                        </p:attrNameLst>
                                      </p:cBhvr>
                                      <p:to>
                                        <a:srgbClr val="FF0000"/>
                                      </p:to>
                                    </p:animClr>
                                    <p:set>
                                      <p:cBhvr>
                                        <p:cTn id="50" dur="10" fill="hold"/>
                                        <p:tgtEl>
                                          <p:spTgt spid="17"/>
                                        </p:tgtEl>
                                        <p:attrNameLst>
                                          <p:attrName>fill.type</p:attrName>
                                        </p:attrNameLst>
                                      </p:cBhvr>
                                      <p:to>
                                        <p:strVal val="solid"/>
                                      </p:to>
                                    </p:set>
                                    <p:set>
                                      <p:cBhvr>
                                        <p:cTn id="51" dur="10" fill="hold"/>
                                        <p:tgtEl>
                                          <p:spTgt spid="17"/>
                                        </p:tgtEl>
                                        <p:attrNameLst>
                                          <p:attrName>fill.on</p:attrName>
                                        </p:attrNameLst>
                                      </p:cBhvr>
                                      <p:to>
                                        <p:strVal val="true"/>
                                      </p:to>
                                    </p:set>
                                  </p:childTnLst>
                                </p:cTn>
                              </p:par>
                              <p:par>
                                <p:cTn id="52" presetID="1" presetClass="exit" presetSubtype="0" fill="hold" grpId="3" nodeType="withEffect">
                                  <p:stCondLst>
                                    <p:cond delay="50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ntr" presetSubtype="0" fill="hold" grpId="2" nodeType="withEffect">
                                  <p:stCondLst>
                                    <p:cond delay="500"/>
                                  </p:stCondLst>
                                  <p:childTnLst>
                                    <p:set>
                                      <p:cBhvr>
                                        <p:cTn id="55" dur="1" fill="hold">
                                          <p:stCondLst>
                                            <p:cond delay="0"/>
                                          </p:stCondLst>
                                        </p:cTn>
                                        <p:tgtEl>
                                          <p:spTgt spid="21"/>
                                        </p:tgtEl>
                                        <p:attrNameLst>
                                          <p:attrName>style.visibility</p:attrName>
                                        </p:attrNameLst>
                                      </p:cBhvr>
                                      <p:to>
                                        <p:strVal val="visible"/>
                                      </p:to>
                                    </p:set>
                                  </p:childTnLst>
                                </p:cTn>
                              </p:par>
                              <p:par>
                                <p:cTn id="56" presetID="7" presetClass="emph" presetSubtype="2" fill="hold" nodeType="withEffect">
                                  <p:stCondLst>
                                    <p:cond delay="500"/>
                                  </p:stCondLst>
                                  <p:childTnLst>
                                    <p:animClr clrSpc="rgb" dir="cw">
                                      <p:cBhvr>
                                        <p:cTn id="57" dur="10" fill="hold"/>
                                        <p:tgtEl>
                                          <p:spTgt spid="11"/>
                                        </p:tgtEl>
                                        <p:attrNameLst>
                                          <p:attrName>stroke.color</p:attrName>
                                        </p:attrNameLst>
                                      </p:cBhvr>
                                      <p:to>
                                        <a:srgbClr val="595959"/>
                                      </p:to>
                                    </p:animClr>
                                    <p:set>
                                      <p:cBhvr>
                                        <p:cTn id="58" dur="10" fill="hold"/>
                                        <p:tgtEl>
                                          <p:spTgt spid="11"/>
                                        </p:tgtEl>
                                        <p:attrNameLst>
                                          <p:attrName>stroke.on</p:attrName>
                                        </p:attrNameLst>
                                      </p:cBhvr>
                                      <p:to>
                                        <p:strVal val="true"/>
                                      </p:to>
                                    </p:set>
                                  </p:childTnLst>
                                </p:cTn>
                              </p:par>
                              <p:par>
                                <p:cTn id="59" presetID="1" presetClass="emph" presetSubtype="2" fill="hold" nodeType="withEffect">
                                  <p:stCondLst>
                                    <p:cond delay="500"/>
                                  </p:stCondLst>
                                  <p:childTnLst>
                                    <p:animClr clrSpc="rgb" dir="cw">
                                      <p:cBhvr>
                                        <p:cTn id="60" dur="10" fill="hold"/>
                                        <p:tgtEl>
                                          <p:spTgt spid="17"/>
                                        </p:tgtEl>
                                        <p:attrNameLst>
                                          <p:attrName>fillcolor</p:attrName>
                                        </p:attrNameLst>
                                      </p:cBhvr>
                                      <p:to>
                                        <a:srgbClr val="FFFFFF"/>
                                      </p:to>
                                    </p:animClr>
                                    <p:set>
                                      <p:cBhvr>
                                        <p:cTn id="61" dur="10" fill="hold"/>
                                        <p:tgtEl>
                                          <p:spTgt spid="17"/>
                                        </p:tgtEl>
                                        <p:attrNameLst>
                                          <p:attrName>fill.type</p:attrName>
                                        </p:attrNameLst>
                                      </p:cBhvr>
                                      <p:to>
                                        <p:strVal val="solid"/>
                                      </p:to>
                                    </p:set>
                                    <p:set>
                                      <p:cBhvr>
                                        <p:cTn id="62" dur="10" fill="hold"/>
                                        <p:tgtEl>
                                          <p:spTgt spid="17"/>
                                        </p:tgtEl>
                                        <p:attrNameLst>
                                          <p:attrName>fill.on</p:attrName>
                                        </p:attrNameLst>
                                      </p:cBhvr>
                                      <p:to>
                                        <p:strVal val="true"/>
                                      </p:to>
                                    </p:set>
                                  </p:childTnLst>
                                </p:cTn>
                              </p:par>
                              <p:par>
                                <p:cTn id="63" presetID="1" presetClass="entr" presetSubtype="0" fill="hold" grpId="9" nodeType="withEffect">
                                  <p:stCondLst>
                                    <p:cond delay="100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xit" presetSubtype="0" fill="hold" grpId="3" nodeType="withEffect">
                                  <p:stCondLst>
                                    <p:cond delay="1000"/>
                                  </p:stCondLst>
                                  <p:childTnLst>
                                    <p:set>
                                      <p:cBhvr>
                                        <p:cTn id="66" dur="1" fill="hold">
                                          <p:stCondLst>
                                            <p:cond delay="0"/>
                                          </p:stCondLst>
                                        </p:cTn>
                                        <p:tgtEl>
                                          <p:spTgt spid="21"/>
                                        </p:tgtEl>
                                        <p:attrNameLst>
                                          <p:attrName>style.visibility</p:attrName>
                                        </p:attrNameLst>
                                      </p:cBhvr>
                                      <p:to>
                                        <p:strVal val="hidden"/>
                                      </p:to>
                                    </p:set>
                                  </p:childTnLst>
                                </p:cTn>
                              </p:par>
                              <p:par>
                                <p:cTn id="67" presetID="7" presetClass="emph" presetSubtype="2" fill="hold" nodeType="withEffect">
                                  <p:stCondLst>
                                    <p:cond delay="1000"/>
                                  </p:stCondLst>
                                  <p:childTnLst>
                                    <p:animClr clrSpc="rgb" dir="cw">
                                      <p:cBhvr>
                                        <p:cTn id="68" dur="10" fill="hold"/>
                                        <p:tgtEl>
                                          <p:spTgt spid="11"/>
                                        </p:tgtEl>
                                        <p:attrNameLst>
                                          <p:attrName>stroke.color</p:attrName>
                                        </p:attrNameLst>
                                      </p:cBhvr>
                                      <p:to>
                                        <a:srgbClr val="FF0000"/>
                                      </p:to>
                                    </p:animClr>
                                    <p:set>
                                      <p:cBhvr>
                                        <p:cTn id="69" dur="10" fill="hold"/>
                                        <p:tgtEl>
                                          <p:spTgt spid="11"/>
                                        </p:tgtEl>
                                        <p:attrNameLst>
                                          <p:attrName>stroke.on</p:attrName>
                                        </p:attrNameLst>
                                      </p:cBhvr>
                                      <p:to>
                                        <p:strVal val="true"/>
                                      </p:to>
                                    </p:set>
                                  </p:childTnLst>
                                </p:cTn>
                              </p:par>
                              <p:par>
                                <p:cTn id="70" presetID="1" presetClass="emph" presetSubtype="2" fill="hold" nodeType="withEffect">
                                  <p:stCondLst>
                                    <p:cond delay="1000"/>
                                  </p:stCondLst>
                                  <p:childTnLst>
                                    <p:animClr clrSpc="rgb" dir="cw">
                                      <p:cBhvr>
                                        <p:cTn id="71" dur="10" fill="hold"/>
                                        <p:tgtEl>
                                          <p:spTgt spid="17"/>
                                        </p:tgtEl>
                                        <p:attrNameLst>
                                          <p:attrName>fillcolor</p:attrName>
                                        </p:attrNameLst>
                                      </p:cBhvr>
                                      <p:to>
                                        <a:srgbClr val="FF0000"/>
                                      </p:to>
                                    </p:animClr>
                                    <p:set>
                                      <p:cBhvr>
                                        <p:cTn id="72" dur="10" fill="hold"/>
                                        <p:tgtEl>
                                          <p:spTgt spid="17"/>
                                        </p:tgtEl>
                                        <p:attrNameLst>
                                          <p:attrName>fill.type</p:attrName>
                                        </p:attrNameLst>
                                      </p:cBhvr>
                                      <p:to>
                                        <p:strVal val="solid"/>
                                      </p:to>
                                    </p:set>
                                    <p:set>
                                      <p:cBhvr>
                                        <p:cTn id="73" dur="10" fill="hold"/>
                                        <p:tgtEl>
                                          <p:spTgt spid="17"/>
                                        </p:tgtEl>
                                        <p:attrNameLst>
                                          <p:attrName>fill.on</p:attrName>
                                        </p:attrNameLst>
                                      </p:cBhvr>
                                      <p:to>
                                        <p:strVal val="true"/>
                                      </p:to>
                                    </p:set>
                                  </p:childTnLst>
                                </p:cTn>
                              </p:par>
                              <p:par>
                                <p:cTn id="74" presetID="1" presetClass="exit" presetSubtype="0" fill="hold" grpId="4" nodeType="withEffect">
                                  <p:stCondLst>
                                    <p:cond delay="150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grpId="4" nodeType="withEffect">
                                  <p:stCondLst>
                                    <p:cond delay="1500"/>
                                  </p:stCondLst>
                                  <p:childTnLst>
                                    <p:set>
                                      <p:cBhvr>
                                        <p:cTn id="77" dur="1" fill="hold">
                                          <p:stCondLst>
                                            <p:cond delay="0"/>
                                          </p:stCondLst>
                                        </p:cTn>
                                        <p:tgtEl>
                                          <p:spTgt spid="21"/>
                                        </p:tgtEl>
                                        <p:attrNameLst>
                                          <p:attrName>style.visibility</p:attrName>
                                        </p:attrNameLst>
                                      </p:cBhvr>
                                      <p:to>
                                        <p:strVal val="visible"/>
                                      </p:to>
                                    </p:set>
                                  </p:childTnLst>
                                </p:cTn>
                              </p:par>
                              <p:par>
                                <p:cTn id="78" presetID="7" presetClass="emph" presetSubtype="2" fill="hold" nodeType="withEffect">
                                  <p:stCondLst>
                                    <p:cond delay="1500"/>
                                  </p:stCondLst>
                                  <p:childTnLst>
                                    <p:animClr clrSpc="rgb" dir="cw">
                                      <p:cBhvr>
                                        <p:cTn id="79" dur="10" fill="hold"/>
                                        <p:tgtEl>
                                          <p:spTgt spid="11"/>
                                        </p:tgtEl>
                                        <p:attrNameLst>
                                          <p:attrName>stroke.color</p:attrName>
                                        </p:attrNameLst>
                                      </p:cBhvr>
                                      <p:to>
                                        <a:srgbClr val="595959"/>
                                      </p:to>
                                    </p:animClr>
                                    <p:set>
                                      <p:cBhvr>
                                        <p:cTn id="80" dur="10" fill="hold"/>
                                        <p:tgtEl>
                                          <p:spTgt spid="11"/>
                                        </p:tgtEl>
                                        <p:attrNameLst>
                                          <p:attrName>stroke.on</p:attrName>
                                        </p:attrNameLst>
                                      </p:cBhvr>
                                      <p:to>
                                        <p:strVal val="true"/>
                                      </p:to>
                                    </p:set>
                                  </p:childTnLst>
                                </p:cTn>
                              </p:par>
                              <p:par>
                                <p:cTn id="81" presetID="1" presetClass="emph" presetSubtype="2" fill="hold" nodeType="withEffect">
                                  <p:stCondLst>
                                    <p:cond delay="1500"/>
                                  </p:stCondLst>
                                  <p:childTnLst>
                                    <p:animClr clrSpc="rgb" dir="cw">
                                      <p:cBhvr>
                                        <p:cTn id="82" dur="10" fill="hold"/>
                                        <p:tgtEl>
                                          <p:spTgt spid="17"/>
                                        </p:tgtEl>
                                        <p:attrNameLst>
                                          <p:attrName>fillcolor</p:attrName>
                                        </p:attrNameLst>
                                      </p:cBhvr>
                                      <p:to>
                                        <a:srgbClr val="FFFFFF"/>
                                      </p:to>
                                    </p:animClr>
                                    <p:set>
                                      <p:cBhvr>
                                        <p:cTn id="83" dur="10" fill="hold"/>
                                        <p:tgtEl>
                                          <p:spTgt spid="17"/>
                                        </p:tgtEl>
                                        <p:attrNameLst>
                                          <p:attrName>fill.type</p:attrName>
                                        </p:attrNameLst>
                                      </p:cBhvr>
                                      <p:to>
                                        <p:strVal val="solid"/>
                                      </p:to>
                                    </p:set>
                                    <p:set>
                                      <p:cBhvr>
                                        <p:cTn id="84" dur="10" fill="hold"/>
                                        <p:tgtEl>
                                          <p:spTgt spid="17"/>
                                        </p:tgtEl>
                                        <p:attrNameLst>
                                          <p:attrName>fill.on</p:attrName>
                                        </p:attrNameLst>
                                      </p:cBhvr>
                                      <p:to>
                                        <p:strVal val="true"/>
                                      </p:to>
                                    </p:set>
                                  </p:childTnLst>
                                </p:cTn>
                              </p:par>
                              <p:par>
                                <p:cTn id="85" presetID="1" presetClass="entr" presetSubtype="0" fill="hold" grpId="5" nodeType="withEffect">
                                  <p:stCondLst>
                                    <p:cond delay="200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xit" presetSubtype="0" fill="hold" grpId="5" nodeType="withEffect">
                                  <p:stCondLst>
                                    <p:cond delay="2000"/>
                                  </p:stCondLst>
                                  <p:childTnLst>
                                    <p:set>
                                      <p:cBhvr>
                                        <p:cTn id="88" dur="1" fill="hold">
                                          <p:stCondLst>
                                            <p:cond delay="0"/>
                                          </p:stCondLst>
                                        </p:cTn>
                                        <p:tgtEl>
                                          <p:spTgt spid="21"/>
                                        </p:tgtEl>
                                        <p:attrNameLst>
                                          <p:attrName>style.visibility</p:attrName>
                                        </p:attrNameLst>
                                      </p:cBhvr>
                                      <p:to>
                                        <p:strVal val="hidden"/>
                                      </p:to>
                                    </p:set>
                                  </p:childTnLst>
                                </p:cTn>
                              </p:par>
                              <p:par>
                                <p:cTn id="89" presetID="7" presetClass="emph" presetSubtype="2" fill="hold" nodeType="withEffect">
                                  <p:stCondLst>
                                    <p:cond delay="2000"/>
                                  </p:stCondLst>
                                  <p:childTnLst>
                                    <p:animClr clrSpc="rgb" dir="cw">
                                      <p:cBhvr>
                                        <p:cTn id="90" dur="10" fill="hold"/>
                                        <p:tgtEl>
                                          <p:spTgt spid="11"/>
                                        </p:tgtEl>
                                        <p:attrNameLst>
                                          <p:attrName>stroke.color</p:attrName>
                                        </p:attrNameLst>
                                      </p:cBhvr>
                                      <p:to>
                                        <a:srgbClr val="FF0000"/>
                                      </p:to>
                                    </p:animClr>
                                    <p:set>
                                      <p:cBhvr>
                                        <p:cTn id="91" dur="10" fill="hold"/>
                                        <p:tgtEl>
                                          <p:spTgt spid="11"/>
                                        </p:tgtEl>
                                        <p:attrNameLst>
                                          <p:attrName>stroke.on</p:attrName>
                                        </p:attrNameLst>
                                      </p:cBhvr>
                                      <p:to>
                                        <p:strVal val="true"/>
                                      </p:to>
                                    </p:set>
                                  </p:childTnLst>
                                </p:cTn>
                              </p:par>
                              <p:par>
                                <p:cTn id="92" presetID="1" presetClass="emph" presetSubtype="2" fill="hold" nodeType="withEffect">
                                  <p:stCondLst>
                                    <p:cond delay="2000"/>
                                  </p:stCondLst>
                                  <p:childTnLst>
                                    <p:animClr clrSpc="rgb" dir="cw">
                                      <p:cBhvr>
                                        <p:cTn id="93" dur="10" fill="hold"/>
                                        <p:tgtEl>
                                          <p:spTgt spid="17"/>
                                        </p:tgtEl>
                                        <p:attrNameLst>
                                          <p:attrName>fillcolor</p:attrName>
                                        </p:attrNameLst>
                                      </p:cBhvr>
                                      <p:to>
                                        <a:srgbClr val="FF0000"/>
                                      </p:to>
                                    </p:animClr>
                                    <p:set>
                                      <p:cBhvr>
                                        <p:cTn id="94" dur="10" fill="hold"/>
                                        <p:tgtEl>
                                          <p:spTgt spid="17"/>
                                        </p:tgtEl>
                                        <p:attrNameLst>
                                          <p:attrName>fill.type</p:attrName>
                                        </p:attrNameLst>
                                      </p:cBhvr>
                                      <p:to>
                                        <p:strVal val="solid"/>
                                      </p:to>
                                    </p:set>
                                    <p:set>
                                      <p:cBhvr>
                                        <p:cTn id="95" dur="10" fill="hold"/>
                                        <p:tgtEl>
                                          <p:spTgt spid="17"/>
                                        </p:tgtEl>
                                        <p:attrNameLst>
                                          <p:attrName>fill.on</p:attrName>
                                        </p:attrNameLst>
                                      </p:cBhvr>
                                      <p:to>
                                        <p:strVal val="true"/>
                                      </p:to>
                                    </p:set>
                                  </p:childTnLst>
                                </p:cTn>
                              </p:par>
                              <p:par>
                                <p:cTn id="96" presetID="1" presetClass="exit" presetSubtype="0" fill="hold" grpId="6" nodeType="withEffect">
                                  <p:stCondLst>
                                    <p:cond delay="2500"/>
                                  </p:stCondLst>
                                  <p:childTnLst>
                                    <p:set>
                                      <p:cBhvr>
                                        <p:cTn id="97" dur="1" fill="hold">
                                          <p:stCondLst>
                                            <p:cond delay="0"/>
                                          </p:stCondLst>
                                        </p:cTn>
                                        <p:tgtEl>
                                          <p:spTgt spid="22"/>
                                        </p:tgtEl>
                                        <p:attrNameLst>
                                          <p:attrName>style.visibility</p:attrName>
                                        </p:attrNameLst>
                                      </p:cBhvr>
                                      <p:to>
                                        <p:strVal val="hidden"/>
                                      </p:to>
                                    </p:set>
                                  </p:childTnLst>
                                </p:cTn>
                              </p:par>
                              <p:par>
                                <p:cTn id="98" presetID="1" presetClass="entr" presetSubtype="0" fill="hold" grpId="6" nodeType="withEffect">
                                  <p:stCondLst>
                                    <p:cond delay="2500"/>
                                  </p:stCondLst>
                                  <p:childTnLst>
                                    <p:set>
                                      <p:cBhvr>
                                        <p:cTn id="99" dur="1" fill="hold">
                                          <p:stCondLst>
                                            <p:cond delay="0"/>
                                          </p:stCondLst>
                                        </p:cTn>
                                        <p:tgtEl>
                                          <p:spTgt spid="21"/>
                                        </p:tgtEl>
                                        <p:attrNameLst>
                                          <p:attrName>style.visibility</p:attrName>
                                        </p:attrNameLst>
                                      </p:cBhvr>
                                      <p:to>
                                        <p:strVal val="visible"/>
                                      </p:to>
                                    </p:set>
                                  </p:childTnLst>
                                </p:cTn>
                              </p:par>
                              <p:par>
                                <p:cTn id="100" presetID="7" presetClass="emph" presetSubtype="2" fill="hold" nodeType="withEffect">
                                  <p:stCondLst>
                                    <p:cond delay="2500"/>
                                  </p:stCondLst>
                                  <p:childTnLst>
                                    <p:animClr clrSpc="rgb" dir="cw">
                                      <p:cBhvr>
                                        <p:cTn id="101" dur="10" fill="hold"/>
                                        <p:tgtEl>
                                          <p:spTgt spid="11"/>
                                        </p:tgtEl>
                                        <p:attrNameLst>
                                          <p:attrName>stroke.color</p:attrName>
                                        </p:attrNameLst>
                                      </p:cBhvr>
                                      <p:to>
                                        <a:srgbClr val="595959"/>
                                      </p:to>
                                    </p:animClr>
                                    <p:set>
                                      <p:cBhvr>
                                        <p:cTn id="102" dur="10" fill="hold"/>
                                        <p:tgtEl>
                                          <p:spTgt spid="11"/>
                                        </p:tgtEl>
                                        <p:attrNameLst>
                                          <p:attrName>stroke.on</p:attrName>
                                        </p:attrNameLst>
                                      </p:cBhvr>
                                      <p:to>
                                        <p:strVal val="true"/>
                                      </p:to>
                                    </p:set>
                                  </p:childTnLst>
                                </p:cTn>
                              </p:par>
                              <p:par>
                                <p:cTn id="103" presetID="1" presetClass="emph" presetSubtype="2" fill="hold" nodeType="withEffect">
                                  <p:stCondLst>
                                    <p:cond delay="2500"/>
                                  </p:stCondLst>
                                  <p:childTnLst>
                                    <p:animClr clrSpc="rgb" dir="cw">
                                      <p:cBhvr>
                                        <p:cTn id="104" dur="10" fill="hold"/>
                                        <p:tgtEl>
                                          <p:spTgt spid="17"/>
                                        </p:tgtEl>
                                        <p:attrNameLst>
                                          <p:attrName>fillcolor</p:attrName>
                                        </p:attrNameLst>
                                      </p:cBhvr>
                                      <p:to>
                                        <a:srgbClr val="FFFFFF"/>
                                      </p:to>
                                    </p:animClr>
                                    <p:set>
                                      <p:cBhvr>
                                        <p:cTn id="105" dur="10" fill="hold"/>
                                        <p:tgtEl>
                                          <p:spTgt spid="17"/>
                                        </p:tgtEl>
                                        <p:attrNameLst>
                                          <p:attrName>fill.type</p:attrName>
                                        </p:attrNameLst>
                                      </p:cBhvr>
                                      <p:to>
                                        <p:strVal val="solid"/>
                                      </p:to>
                                    </p:set>
                                    <p:set>
                                      <p:cBhvr>
                                        <p:cTn id="106" dur="10" fill="hold"/>
                                        <p:tgtEl>
                                          <p:spTgt spid="17"/>
                                        </p:tgtEl>
                                        <p:attrNameLst>
                                          <p:attrName>fill.on</p:attrName>
                                        </p:attrNameLst>
                                      </p:cBhvr>
                                      <p:to>
                                        <p:strVal val="true"/>
                                      </p:to>
                                    </p:set>
                                  </p:childTnLst>
                                </p:cTn>
                              </p:par>
                              <p:par>
                                <p:cTn id="107" presetID="1" presetClass="entr" presetSubtype="0" fill="hold" grpId="7" nodeType="withEffect">
                                  <p:stCondLst>
                                    <p:cond delay="3000"/>
                                  </p:stCondLst>
                                  <p:childTnLst>
                                    <p:set>
                                      <p:cBhvr>
                                        <p:cTn id="108" dur="1" fill="hold">
                                          <p:stCondLst>
                                            <p:cond delay="0"/>
                                          </p:stCondLst>
                                        </p:cTn>
                                        <p:tgtEl>
                                          <p:spTgt spid="22"/>
                                        </p:tgtEl>
                                        <p:attrNameLst>
                                          <p:attrName>style.visibility</p:attrName>
                                        </p:attrNameLst>
                                      </p:cBhvr>
                                      <p:to>
                                        <p:strVal val="visible"/>
                                      </p:to>
                                    </p:set>
                                  </p:childTnLst>
                                </p:cTn>
                              </p:par>
                              <p:par>
                                <p:cTn id="109" presetID="1" presetClass="exit" presetSubtype="0" fill="hold" grpId="7" nodeType="withEffect">
                                  <p:stCondLst>
                                    <p:cond delay="3000"/>
                                  </p:stCondLst>
                                  <p:childTnLst>
                                    <p:set>
                                      <p:cBhvr>
                                        <p:cTn id="110" dur="1" fill="hold">
                                          <p:stCondLst>
                                            <p:cond delay="0"/>
                                          </p:stCondLst>
                                        </p:cTn>
                                        <p:tgtEl>
                                          <p:spTgt spid="21"/>
                                        </p:tgtEl>
                                        <p:attrNameLst>
                                          <p:attrName>style.visibility</p:attrName>
                                        </p:attrNameLst>
                                      </p:cBhvr>
                                      <p:to>
                                        <p:strVal val="hidden"/>
                                      </p:to>
                                    </p:set>
                                  </p:childTnLst>
                                </p:cTn>
                              </p:par>
                              <p:par>
                                <p:cTn id="111" presetID="7" presetClass="emph" presetSubtype="2" fill="hold" nodeType="withEffect">
                                  <p:stCondLst>
                                    <p:cond delay="3000"/>
                                  </p:stCondLst>
                                  <p:childTnLst>
                                    <p:animClr clrSpc="rgb" dir="cw">
                                      <p:cBhvr>
                                        <p:cTn id="112" dur="10" fill="hold"/>
                                        <p:tgtEl>
                                          <p:spTgt spid="11"/>
                                        </p:tgtEl>
                                        <p:attrNameLst>
                                          <p:attrName>stroke.color</p:attrName>
                                        </p:attrNameLst>
                                      </p:cBhvr>
                                      <p:to>
                                        <a:srgbClr val="FF0000"/>
                                      </p:to>
                                    </p:animClr>
                                    <p:set>
                                      <p:cBhvr>
                                        <p:cTn id="113" dur="10" fill="hold"/>
                                        <p:tgtEl>
                                          <p:spTgt spid="11"/>
                                        </p:tgtEl>
                                        <p:attrNameLst>
                                          <p:attrName>stroke.on</p:attrName>
                                        </p:attrNameLst>
                                      </p:cBhvr>
                                      <p:to>
                                        <p:strVal val="true"/>
                                      </p:to>
                                    </p:set>
                                  </p:childTnLst>
                                </p:cTn>
                              </p:par>
                              <p:par>
                                <p:cTn id="114" presetID="1" presetClass="emph" presetSubtype="2" fill="hold" nodeType="withEffect">
                                  <p:stCondLst>
                                    <p:cond delay="3000"/>
                                  </p:stCondLst>
                                  <p:childTnLst>
                                    <p:animClr clrSpc="rgb" dir="cw">
                                      <p:cBhvr>
                                        <p:cTn id="115" dur="10" fill="hold"/>
                                        <p:tgtEl>
                                          <p:spTgt spid="17"/>
                                        </p:tgtEl>
                                        <p:attrNameLst>
                                          <p:attrName>fillcolor</p:attrName>
                                        </p:attrNameLst>
                                      </p:cBhvr>
                                      <p:to>
                                        <a:srgbClr val="FF0000"/>
                                      </p:to>
                                    </p:animClr>
                                    <p:set>
                                      <p:cBhvr>
                                        <p:cTn id="116" dur="10" fill="hold"/>
                                        <p:tgtEl>
                                          <p:spTgt spid="17"/>
                                        </p:tgtEl>
                                        <p:attrNameLst>
                                          <p:attrName>fill.type</p:attrName>
                                        </p:attrNameLst>
                                      </p:cBhvr>
                                      <p:to>
                                        <p:strVal val="solid"/>
                                      </p:to>
                                    </p:set>
                                    <p:set>
                                      <p:cBhvr>
                                        <p:cTn id="117" dur="10" fill="hold"/>
                                        <p:tgtEl>
                                          <p:spTgt spid="17"/>
                                        </p:tgtEl>
                                        <p:attrNameLst>
                                          <p:attrName>fill.on</p:attrName>
                                        </p:attrNameLst>
                                      </p:cBhvr>
                                      <p:to>
                                        <p:strVal val="true"/>
                                      </p:to>
                                    </p:set>
                                  </p:childTnLst>
                                </p:cTn>
                              </p:par>
                              <p:par>
                                <p:cTn id="118" presetID="1" presetClass="exit" presetSubtype="0" fill="hold" grpId="8" nodeType="withEffect">
                                  <p:stCondLst>
                                    <p:cond delay="3500"/>
                                  </p:stCondLst>
                                  <p:childTnLst>
                                    <p:set>
                                      <p:cBhvr>
                                        <p:cTn id="119" dur="1" fill="hold">
                                          <p:stCondLst>
                                            <p:cond delay="0"/>
                                          </p:stCondLst>
                                        </p:cTn>
                                        <p:tgtEl>
                                          <p:spTgt spid="22"/>
                                        </p:tgtEl>
                                        <p:attrNameLst>
                                          <p:attrName>style.visibility</p:attrName>
                                        </p:attrNameLst>
                                      </p:cBhvr>
                                      <p:to>
                                        <p:strVal val="hidden"/>
                                      </p:to>
                                    </p:set>
                                  </p:childTnLst>
                                </p:cTn>
                              </p:par>
                              <p:par>
                                <p:cTn id="120" presetID="1" presetClass="entr" presetSubtype="0" fill="hold" grpId="8" nodeType="withEffect">
                                  <p:stCondLst>
                                    <p:cond delay="3500"/>
                                  </p:stCondLst>
                                  <p:childTnLst>
                                    <p:set>
                                      <p:cBhvr>
                                        <p:cTn id="121" dur="1" fill="hold">
                                          <p:stCondLst>
                                            <p:cond delay="0"/>
                                          </p:stCondLst>
                                        </p:cTn>
                                        <p:tgtEl>
                                          <p:spTgt spid="21"/>
                                        </p:tgtEl>
                                        <p:attrNameLst>
                                          <p:attrName>style.visibility</p:attrName>
                                        </p:attrNameLst>
                                      </p:cBhvr>
                                      <p:to>
                                        <p:strVal val="visible"/>
                                      </p:to>
                                    </p:set>
                                  </p:childTnLst>
                                </p:cTn>
                              </p:par>
                              <p:par>
                                <p:cTn id="122" presetID="7" presetClass="emph" presetSubtype="2" fill="hold" nodeType="withEffect">
                                  <p:stCondLst>
                                    <p:cond delay="3500"/>
                                  </p:stCondLst>
                                  <p:childTnLst>
                                    <p:animClr clrSpc="rgb" dir="cw">
                                      <p:cBhvr>
                                        <p:cTn id="123" dur="10" fill="hold"/>
                                        <p:tgtEl>
                                          <p:spTgt spid="11"/>
                                        </p:tgtEl>
                                        <p:attrNameLst>
                                          <p:attrName>stroke.color</p:attrName>
                                        </p:attrNameLst>
                                      </p:cBhvr>
                                      <p:to>
                                        <a:srgbClr val="595959"/>
                                      </p:to>
                                    </p:animClr>
                                    <p:set>
                                      <p:cBhvr>
                                        <p:cTn id="124" dur="10" fill="hold"/>
                                        <p:tgtEl>
                                          <p:spTgt spid="11"/>
                                        </p:tgtEl>
                                        <p:attrNameLst>
                                          <p:attrName>stroke.on</p:attrName>
                                        </p:attrNameLst>
                                      </p:cBhvr>
                                      <p:to>
                                        <p:strVal val="true"/>
                                      </p:to>
                                    </p:set>
                                  </p:childTnLst>
                                </p:cTn>
                              </p:par>
                              <p:par>
                                <p:cTn id="125" presetID="1" presetClass="emph" presetSubtype="2" fill="hold" nodeType="withEffect">
                                  <p:stCondLst>
                                    <p:cond delay="3500"/>
                                  </p:stCondLst>
                                  <p:childTnLst>
                                    <p:animClr clrSpc="rgb" dir="cw">
                                      <p:cBhvr>
                                        <p:cTn id="126" dur="10" fill="hold"/>
                                        <p:tgtEl>
                                          <p:spTgt spid="17"/>
                                        </p:tgtEl>
                                        <p:attrNameLst>
                                          <p:attrName>fillcolor</p:attrName>
                                        </p:attrNameLst>
                                      </p:cBhvr>
                                      <p:to>
                                        <a:srgbClr val="FFFFFF"/>
                                      </p:to>
                                    </p:animClr>
                                    <p:set>
                                      <p:cBhvr>
                                        <p:cTn id="127" dur="10" fill="hold"/>
                                        <p:tgtEl>
                                          <p:spTgt spid="17"/>
                                        </p:tgtEl>
                                        <p:attrNameLst>
                                          <p:attrName>fill.type</p:attrName>
                                        </p:attrNameLst>
                                      </p:cBhvr>
                                      <p:to>
                                        <p:strVal val="solid"/>
                                      </p:to>
                                    </p:set>
                                    <p:set>
                                      <p:cBhvr>
                                        <p:cTn id="128" dur="10" fill="hold"/>
                                        <p:tgtEl>
                                          <p:spTgt spid="17"/>
                                        </p:tgtEl>
                                        <p:attrNameLst>
                                          <p:attrName>fill.on</p:attrName>
                                        </p:attrNameLst>
                                      </p:cBhvr>
                                      <p:to>
                                        <p:strVal val="true"/>
                                      </p:to>
                                    </p:set>
                                  </p:childTnLst>
                                </p:cTn>
                              </p:par>
                              <p:par>
                                <p:cTn id="129" presetID="1" presetClass="entr" presetSubtype="0" fill="hold" grpId="10" nodeType="withEffect">
                                  <p:stCondLst>
                                    <p:cond delay="4000"/>
                                  </p:stCondLst>
                                  <p:childTnLst>
                                    <p:set>
                                      <p:cBhvr>
                                        <p:cTn id="130" dur="1" fill="hold">
                                          <p:stCondLst>
                                            <p:cond delay="0"/>
                                          </p:stCondLst>
                                        </p:cTn>
                                        <p:tgtEl>
                                          <p:spTgt spid="22"/>
                                        </p:tgtEl>
                                        <p:attrNameLst>
                                          <p:attrName>style.visibility</p:attrName>
                                        </p:attrNameLst>
                                      </p:cBhvr>
                                      <p:to>
                                        <p:strVal val="visible"/>
                                      </p:to>
                                    </p:set>
                                  </p:childTnLst>
                                </p:cTn>
                              </p:par>
                              <p:par>
                                <p:cTn id="131" presetID="1" presetClass="exit" presetSubtype="0" fill="hold" grpId="9" nodeType="withEffect">
                                  <p:stCondLst>
                                    <p:cond delay="4000"/>
                                  </p:stCondLst>
                                  <p:childTnLst>
                                    <p:set>
                                      <p:cBhvr>
                                        <p:cTn id="132" dur="1" fill="hold">
                                          <p:stCondLst>
                                            <p:cond delay="0"/>
                                          </p:stCondLst>
                                        </p:cTn>
                                        <p:tgtEl>
                                          <p:spTgt spid="21"/>
                                        </p:tgtEl>
                                        <p:attrNameLst>
                                          <p:attrName>style.visibility</p:attrName>
                                        </p:attrNameLst>
                                      </p:cBhvr>
                                      <p:to>
                                        <p:strVal val="hidden"/>
                                      </p:to>
                                    </p:set>
                                  </p:childTnLst>
                                </p:cTn>
                              </p:par>
                              <p:par>
                                <p:cTn id="133" presetID="7" presetClass="emph" presetSubtype="2" fill="hold" nodeType="withEffect">
                                  <p:stCondLst>
                                    <p:cond delay="4000"/>
                                  </p:stCondLst>
                                  <p:childTnLst>
                                    <p:animClr clrSpc="rgb" dir="cw">
                                      <p:cBhvr>
                                        <p:cTn id="134" dur="10" fill="hold"/>
                                        <p:tgtEl>
                                          <p:spTgt spid="11"/>
                                        </p:tgtEl>
                                        <p:attrNameLst>
                                          <p:attrName>stroke.color</p:attrName>
                                        </p:attrNameLst>
                                      </p:cBhvr>
                                      <p:to>
                                        <a:srgbClr val="FF0000"/>
                                      </p:to>
                                    </p:animClr>
                                    <p:set>
                                      <p:cBhvr>
                                        <p:cTn id="135" dur="10" fill="hold"/>
                                        <p:tgtEl>
                                          <p:spTgt spid="11"/>
                                        </p:tgtEl>
                                        <p:attrNameLst>
                                          <p:attrName>stroke.on</p:attrName>
                                        </p:attrNameLst>
                                      </p:cBhvr>
                                      <p:to>
                                        <p:strVal val="true"/>
                                      </p:to>
                                    </p:set>
                                  </p:childTnLst>
                                </p:cTn>
                              </p:par>
                              <p:par>
                                <p:cTn id="136" presetID="1" presetClass="emph" presetSubtype="2" fill="hold" nodeType="withEffect">
                                  <p:stCondLst>
                                    <p:cond delay="4000"/>
                                  </p:stCondLst>
                                  <p:childTnLst>
                                    <p:animClr clrSpc="rgb" dir="cw">
                                      <p:cBhvr>
                                        <p:cTn id="137" dur="10" fill="hold"/>
                                        <p:tgtEl>
                                          <p:spTgt spid="17"/>
                                        </p:tgtEl>
                                        <p:attrNameLst>
                                          <p:attrName>fillcolor</p:attrName>
                                        </p:attrNameLst>
                                      </p:cBhvr>
                                      <p:to>
                                        <a:srgbClr val="FF0000"/>
                                      </p:to>
                                    </p:animClr>
                                    <p:set>
                                      <p:cBhvr>
                                        <p:cTn id="138" dur="10" fill="hold"/>
                                        <p:tgtEl>
                                          <p:spTgt spid="17"/>
                                        </p:tgtEl>
                                        <p:attrNameLst>
                                          <p:attrName>fill.type</p:attrName>
                                        </p:attrNameLst>
                                      </p:cBhvr>
                                      <p:to>
                                        <p:strVal val="solid"/>
                                      </p:to>
                                    </p:set>
                                    <p:set>
                                      <p:cBhvr>
                                        <p:cTn id="139" dur="10" fill="hold"/>
                                        <p:tgtEl>
                                          <p:spTgt spid="17"/>
                                        </p:tgtEl>
                                        <p:attrNameLst>
                                          <p:attrName>fill.on</p:attrName>
                                        </p:attrNameLst>
                                      </p:cBhvr>
                                      <p:to>
                                        <p:strVal val="true"/>
                                      </p:to>
                                    </p:set>
                                  </p:childTnLst>
                                </p:cTn>
                              </p:par>
                              <p:par>
                                <p:cTn id="140" presetID="1" presetClass="exit" presetSubtype="0" fill="hold" grpId="11" nodeType="withEffect">
                                  <p:stCondLst>
                                    <p:cond delay="4500"/>
                                  </p:stCondLst>
                                  <p:childTnLst>
                                    <p:set>
                                      <p:cBhvr>
                                        <p:cTn id="141" dur="1" fill="hold">
                                          <p:stCondLst>
                                            <p:cond delay="0"/>
                                          </p:stCondLst>
                                        </p:cTn>
                                        <p:tgtEl>
                                          <p:spTgt spid="22"/>
                                        </p:tgtEl>
                                        <p:attrNameLst>
                                          <p:attrName>style.visibility</p:attrName>
                                        </p:attrNameLst>
                                      </p:cBhvr>
                                      <p:to>
                                        <p:strVal val="hidden"/>
                                      </p:to>
                                    </p:set>
                                  </p:childTnLst>
                                </p:cTn>
                              </p:par>
                              <p:par>
                                <p:cTn id="142" presetID="1" presetClass="entr" presetSubtype="0" fill="hold" grpId="10" nodeType="withEffect">
                                  <p:stCondLst>
                                    <p:cond delay="4500"/>
                                  </p:stCondLst>
                                  <p:childTnLst>
                                    <p:set>
                                      <p:cBhvr>
                                        <p:cTn id="143" dur="1" fill="hold">
                                          <p:stCondLst>
                                            <p:cond delay="0"/>
                                          </p:stCondLst>
                                        </p:cTn>
                                        <p:tgtEl>
                                          <p:spTgt spid="21"/>
                                        </p:tgtEl>
                                        <p:attrNameLst>
                                          <p:attrName>style.visibility</p:attrName>
                                        </p:attrNameLst>
                                      </p:cBhvr>
                                      <p:to>
                                        <p:strVal val="visible"/>
                                      </p:to>
                                    </p:set>
                                  </p:childTnLst>
                                </p:cTn>
                              </p:par>
                              <p:par>
                                <p:cTn id="144" presetID="7" presetClass="emph" presetSubtype="2" fill="hold" nodeType="withEffect">
                                  <p:stCondLst>
                                    <p:cond delay="4500"/>
                                  </p:stCondLst>
                                  <p:childTnLst>
                                    <p:animClr clrSpc="rgb" dir="cw">
                                      <p:cBhvr>
                                        <p:cTn id="145" dur="10" fill="hold"/>
                                        <p:tgtEl>
                                          <p:spTgt spid="11"/>
                                        </p:tgtEl>
                                        <p:attrNameLst>
                                          <p:attrName>stroke.color</p:attrName>
                                        </p:attrNameLst>
                                      </p:cBhvr>
                                      <p:to>
                                        <a:srgbClr val="FF0000"/>
                                      </p:to>
                                    </p:animClr>
                                    <p:set>
                                      <p:cBhvr>
                                        <p:cTn id="146" dur="10" fill="hold"/>
                                        <p:tgtEl>
                                          <p:spTgt spid="11"/>
                                        </p:tgtEl>
                                        <p:attrNameLst>
                                          <p:attrName>stroke.on</p:attrName>
                                        </p:attrNameLst>
                                      </p:cBhvr>
                                      <p:to>
                                        <p:strVal val="true"/>
                                      </p:to>
                                    </p:set>
                                  </p:childTnLst>
                                </p:cTn>
                              </p:par>
                              <p:par>
                                <p:cTn id="147" presetID="1" presetClass="emph" presetSubtype="2" fill="hold" nodeType="withEffect">
                                  <p:stCondLst>
                                    <p:cond delay="4500"/>
                                  </p:stCondLst>
                                  <p:childTnLst>
                                    <p:animClr clrSpc="rgb" dir="cw">
                                      <p:cBhvr>
                                        <p:cTn id="148" dur="10" fill="hold"/>
                                        <p:tgtEl>
                                          <p:spTgt spid="17"/>
                                        </p:tgtEl>
                                        <p:attrNameLst>
                                          <p:attrName>fillcolor</p:attrName>
                                        </p:attrNameLst>
                                      </p:cBhvr>
                                      <p:to>
                                        <a:srgbClr val="FFFFFF"/>
                                      </p:to>
                                    </p:animClr>
                                    <p:set>
                                      <p:cBhvr>
                                        <p:cTn id="149" dur="10" fill="hold"/>
                                        <p:tgtEl>
                                          <p:spTgt spid="17"/>
                                        </p:tgtEl>
                                        <p:attrNameLst>
                                          <p:attrName>fill.type</p:attrName>
                                        </p:attrNameLst>
                                      </p:cBhvr>
                                      <p:to>
                                        <p:strVal val="solid"/>
                                      </p:to>
                                    </p:set>
                                    <p:set>
                                      <p:cBhvr>
                                        <p:cTn id="150" dur="10" fill="hold"/>
                                        <p:tgtEl>
                                          <p:spTgt spid="17"/>
                                        </p:tgtEl>
                                        <p:attrNameLst>
                                          <p:attrName>fill.on</p:attrName>
                                        </p:attrNameLst>
                                      </p:cBhvr>
                                      <p:to>
                                        <p:strVal val="true"/>
                                      </p:to>
                                    </p:set>
                                  </p:childTnLst>
                                </p:cTn>
                              </p:par>
                              <p:par>
                                <p:cTn id="151" presetID="1" presetClass="entr" presetSubtype="0" fill="hold" grpId="12" nodeType="withEffect">
                                  <p:stCondLst>
                                    <p:cond delay="5000"/>
                                  </p:stCondLst>
                                  <p:childTnLst>
                                    <p:set>
                                      <p:cBhvr>
                                        <p:cTn id="152" dur="1" fill="hold">
                                          <p:stCondLst>
                                            <p:cond delay="0"/>
                                          </p:stCondLst>
                                        </p:cTn>
                                        <p:tgtEl>
                                          <p:spTgt spid="22"/>
                                        </p:tgtEl>
                                        <p:attrNameLst>
                                          <p:attrName>style.visibility</p:attrName>
                                        </p:attrNameLst>
                                      </p:cBhvr>
                                      <p:to>
                                        <p:strVal val="visible"/>
                                      </p:to>
                                    </p:set>
                                  </p:childTnLst>
                                </p:cTn>
                              </p:par>
                              <p:par>
                                <p:cTn id="153" presetID="1" presetClass="exit" presetSubtype="0" fill="hold" grpId="11" nodeType="withEffect">
                                  <p:stCondLst>
                                    <p:cond delay="5000"/>
                                  </p:stCondLst>
                                  <p:childTnLst>
                                    <p:set>
                                      <p:cBhvr>
                                        <p:cTn id="154" dur="1" fill="hold">
                                          <p:stCondLst>
                                            <p:cond delay="0"/>
                                          </p:stCondLst>
                                        </p:cTn>
                                        <p:tgtEl>
                                          <p:spTgt spid="21"/>
                                        </p:tgtEl>
                                        <p:attrNameLst>
                                          <p:attrName>style.visibility</p:attrName>
                                        </p:attrNameLst>
                                      </p:cBhvr>
                                      <p:to>
                                        <p:strVal val="hidden"/>
                                      </p:to>
                                    </p:set>
                                  </p:childTnLst>
                                </p:cTn>
                              </p:par>
                              <p:par>
                                <p:cTn id="155" presetID="7" presetClass="emph" presetSubtype="2" fill="hold" nodeType="withEffect">
                                  <p:stCondLst>
                                    <p:cond delay="5000"/>
                                  </p:stCondLst>
                                  <p:childTnLst>
                                    <p:animClr clrSpc="rgb" dir="cw">
                                      <p:cBhvr>
                                        <p:cTn id="156" dur="10" fill="hold"/>
                                        <p:tgtEl>
                                          <p:spTgt spid="11"/>
                                        </p:tgtEl>
                                        <p:attrNameLst>
                                          <p:attrName>stroke.color</p:attrName>
                                        </p:attrNameLst>
                                      </p:cBhvr>
                                      <p:to>
                                        <a:srgbClr val="FF0000"/>
                                      </p:to>
                                    </p:animClr>
                                    <p:set>
                                      <p:cBhvr>
                                        <p:cTn id="157" dur="10" fill="hold"/>
                                        <p:tgtEl>
                                          <p:spTgt spid="11"/>
                                        </p:tgtEl>
                                        <p:attrNameLst>
                                          <p:attrName>stroke.on</p:attrName>
                                        </p:attrNameLst>
                                      </p:cBhvr>
                                      <p:to>
                                        <p:strVal val="true"/>
                                      </p:to>
                                    </p:set>
                                  </p:childTnLst>
                                </p:cTn>
                              </p:par>
                              <p:par>
                                <p:cTn id="158" presetID="1" presetClass="emph" presetSubtype="2" fill="hold" nodeType="withEffect">
                                  <p:stCondLst>
                                    <p:cond delay="5000"/>
                                  </p:stCondLst>
                                  <p:childTnLst>
                                    <p:animClr clrSpc="rgb" dir="cw">
                                      <p:cBhvr>
                                        <p:cTn id="159" dur="10" fill="hold"/>
                                        <p:tgtEl>
                                          <p:spTgt spid="17"/>
                                        </p:tgtEl>
                                        <p:attrNameLst>
                                          <p:attrName>fillcolor</p:attrName>
                                        </p:attrNameLst>
                                      </p:cBhvr>
                                      <p:to>
                                        <a:srgbClr val="FF0000"/>
                                      </p:to>
                                    </p:animClr>
                                    <p:set>
                                      <p:cBhvr>
                                        <p:cTn id="160" dur="10" fill="hold"/>
                                        <p:tgtEl>
                                          <p:spTgt spid="17"/>
                                        </p:tgtEl>
                                        <p:attrNameLst>
                                          <p:attrName>fill.type</p:attrName>
                                        </p:attrNameLst>
                                      </p:cBhvr>
                                      <p:to>
                                        <p:strVal val="solid"/>
                                      </p:to>
                                    </p:set>
                                    <p:set>
                                      <p:cBhvr>
                                        <p:cTn id="161" dur="10" fill="hold"/>
                                        <p:tgtEl>
                                          <p:spTgt spid="17"/>
                                        </p:tgtEl>
                                        <p:attrNameLst>
                                          <p:attrName>fill.on</p:attrName>
                                        </p:attrNameLst>
                                      </p:cBhvr>
                                      <p:to>
                                        <p:strVal val="true"/>
                                      </p:to>
                                    </p:set>
                                  </p:childTnLst>
                                </p:cTn>
                              </p:par>
                              <p:par>
                                <p:cTn id="162" presetID="10" presetClass="entr" presetSubtype="0" fill="hold" nodeType="withEffect">
                                  <p:stCondLst>
                                    <p:cond delay="1500"/>
                                  </p:stCondLst>
                                  <p:childTnLst>
                                    <p:set>
                                      <p:cBhvr>
                                        <p:cTn id="163" dur="1" fill="hold">
                                          <p:stCondLst>
                                            <p:cond delay="0"/>
                                          </p:stCondLst>
                                        </p:cTn>
                                        <p:tgtEl>
                                          <p:spTgt spid="23"/>
                                        </p:tgtEl>
                                        <p:attrNameLst>
                                          <p:attrName>style.visibility</p:attrName>
                                        </p:attrNameLst>
                                      </p:cBhvr>
                                      <p:to>
                                        <p:strVal val="visible"/>
                                      </p:to>
                                    </p:set>
                                    <p:animEffect transition="in" filter="fade">
                                      <p:cBhvr>
                                        <p:cTn id="164" dur="3000"/>
                                        <p:tgtEl>
                                          <p:spTgt spid="23"/>
                                        </p:tgtEl>
                                      </p:cBhvr>
                                    </p:animEffect>
                                  </p:childTnLst>
                                </p:cTn>
                              </p:par>
                              <p:par>
                                <p:cTn id="165" presetID="10" presetClass="entr" presetSubtype="0" fill="hold" nodeType="withEffect">
                                  <p:stCondLst>
                                    <p:cond delay="200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3000"/>
                                        <p:tgtEl>
                                          <p:spTgt spid="24"/>
                                        </p:tgtEl>
                                      </p:cBhvr>
                                    </p:animEffect>
                                  </p:childTnLst>
                                </p:cTn>
                              </p:par>
                              <p:par>
                                <p:cTn id="168" presetID="10" presetClass="entr" presetSubtype="0" fill="hold" nodeType="withEffect">
                                  <p:stCondLst>
                                    <p:cond delay="200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3000"/>
                                        <p:tgtEl>
                                          <p:spTgt spid="27"/>
                                        </p:tgtEl>
                                      </p:cBhvr>
                                    </p:animEffect>
                                  </p:childTnLst>
                                </p:cTn>
                              </p:par>
                              <p:par>
                                <p:cTn id="171" presetID="10" presetClass="entr" presetSubtype="0" fill="hold" nodeType="withEffect">
                                  <p:stCondLst>
                                    <p:cond delay="250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3000"/>
                                        <p:tgtEl>
                                          <p:spTgt spid="26"/>
                                        </p:tgtEl>
                                      </p:cBhvr>
                                    </p:animEffect>
                                  </p:childTnLst>
                                </p:cTn>
                              </p:par>
                              <p:par>
                                <p:cTn id="174" presetID="10" presetClass="entr" presetSubtype="0" fill="hold" nodeType="withEffect">
                                  <p:stCondLst>
                                    <p:cond delay="25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3000"/>
                                        <p:tgtEl>
                                          <p:spTgt spid="2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left)">
                                      <p:cBhvr>
                                        <p:cTn id="181" dur="750"/>
                                        <p:tgtEl>
                                          <p:spTgt spid="33"/>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2"/>
                                        </p:tgtEl>
                                        <p:attrNameLst>
                                          <p:attrName>style.visibility</p:attrName>
                                        </p:attrNameLst>
                                      </p:cBhvr>
                                      <p:to>
                                        <p:strVal val="visible"/>
                                      </p:to>
                                    </p:set>
                                    <p:animEffect transition="in" filter="wipe(left)">
                                      <p:cBhvr>
                                        <p:cTn id="186" dur="750"/>
                                        <p:tgtEl>
                                          <p:spTgt spid="32"/>
                                        </p:tgtEl>
                                      </p:cBhvr>
                                    </p:animEffect>
                                  </p:childTnLst>
                                </p:cTn>
                              </p:par>
                              <p:par>
                                <p:cTn id="187" presetID="22" presetClass="entr" presetSubtype="8" fill="hold" grpId="0" nodeType="withEffect">
                                  <p:stCondLst>
                                    <p:cond delay="0"/>
                                  </p:stCondLst>
                                  <p:childTnLst>
                                    <p:set>
                                      <p:cBhvr>
                                        <p:cTn id="188" dur="1" fill="hold">
                                          <p:stCondLst>
                                            <p:cond delay="0"/>
                                          </p:stCondLst>
                                        </p:cTn>
                                        <p:tgtEl>
                                          <p:spTgt spid="31"/>
                                        </p:tgtEl>
                                        <p:attrNameLst>
                                          <p:attrName>style.visibility</p:attrName>
                                        </p:attrNameLst>
                                      </p:cBhvr>
                                      <p:to>
                                        <p:strVal val="visible"/>
                                      </p:to>
                                    </p:set>
                                    <p:animEffect transition="in" filter="wipe(left)">
                                      <p:cBhvr>
                                        <p:cTn id="189" dur="750"/>
                                        <p:tgtEl>
                                          <p:spTgt spid="31"/>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21" grpId="3"/>
      <p:bldP spid="21" grpId="4"/>
      <p:bldP spid="21" grpId="5"/>
      <p:bldP spid="21" grpId="6"/>
      <p:bldP spid="21" grpId="7"/>
      <p:bldP spid="21" grpId="8"/>
      <p:bldP spid="21" grpId="9"/>
      <p:bldP spid="21" grpId="10"/>
      <p:bldP spid="21" grpId="11"/>
      <p:bldP spid="22" grpId="0"/>
      <p:bldP spid="22" grpId="1"/>
      <p:bldP spid="22" grpId="2"/>
      <p:bldP spid="22" grpId="3"/>
      <p:bldP spid="22" grpId="4"/>
      <p:bldP spid="22" grpId="5"/>
      <p:bldP spid="22" grpId="6"/>
      <p:bldP spid="22" grpId="7"/>
      <p:bldP spid="22" grpId="8"/>
      <p:bldP spid="22" grpId="9"/>
      <p:bldP spid="22" grpId="10"/>
      <p:bldP spid="22" grpId="11"/>
      <p:bldP spid="22" grpId="12"/>
      <p:bldP spid="31" grpId="0" animBg="1"/>
      <p:bldP spid="32" grpId="0" animBg="1"/>
      <p:bldP spid="33" grpId="0" animBg="1"/>
      <p:bldP spid="34" grpId="0"/>
      <p:bldP spid="35" grpId="0"/>
      <p:bldP spid="35" grpId="1"/>
      <p:bldP spid="28" grpId="0"/>
      <p:bldP spid="2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5" name="Picture 1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1666" name="Picture 2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24" name="YArrow"/>
          <p:cNvCxnSpPr>
            <a:stCxn id="26" idx="3"/>
            <a:endCxn id="29" idx="1"/>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6"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9" name="XArrow"/>
          <p:cNvCxnSpPr>
            <a:stCxn id="25"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5"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endParaRPr lang="en-US" sz="2800" b="1">
              <a:solidFill>
                <a:prstClr val="black"/>
              </a:solidFill>
              <a:latin typeface="Calibri Light"/>
              <a:cs typeface="Courier New" panose="02070309020205020404" pitchFamily="49" charset="0"/>
            </a:endParaRP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endParaRPr lang="en-US" sz="2800" b="1">
              <a:solidFill>
                <a:prstClr val="black"/>
              </a:solidFill>
              <a:latin typeface="Calibri Light"/>
              <a:cs typeface="Courier New" panose="02070309020205020404" pitchFamily="49" charset="0"/>
            </a:endParaRP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05627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2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2690"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cxnSp>
        <p:nvCxnSpPr>
          <p:cNvPr id="20" name="YArrow"/>
          <p:cNvCxnSpPr>
            <a:stCxn id="21"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1"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22" name="XArrow"/>
          <p:cNvCxnSpPr>
            <a:stCxn id="27"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7"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47045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3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3714" name="Picture 2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8" name="Row"/>
          <p:cNvSpPr/>
          <p:nvPr/>
        </p:nvSpPr>
        <p:spPr>
          <a:xfrm>
            <a:off x="6096000" y="5527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cxnSp>
        <p:nvCxnSpPr>
          <p:cNvPr id="36" name="YArrow"/>
          <p:cNvCxnSpPr>
            <a:stCxn id="37"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37"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40" name="XArrow"/>
          <p:cNvCxnSpPr>
            <a:stCxn id="41"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41"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43307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4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1575" y="990600"/>
            <a:ext cx="3762375" cy="254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4738" name="Picture 2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28750" y="1133475"/>
            <a:ext cx="175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Left-Right Arrow 2"/>
          <p:cNvSpPr/>
          <p:nvPr/>
        </p:nvSpPr>
        <p:spPr>
          <a:xfrm>
            <a:off x="3429000" y="1566863"/>
            <a:ext cx="1411288" cy="895350"/>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a:solidFill>
                <a:prstClr val="white"/>
              </a:solidFill>
              <a:latin typeface="Calibri Light"/>
            </a:endParaRPr>
          </a:p>
        </p:txBody>
      </p:sp>
      <p:sp>
        <p:nvSpPr>
          <p:cNvPr id="6" name="TextBox 5"/>
          <p:cNvSpPr txBox="1"/>
          <p:nvPr/>
        </p:nvSpPr>
        <p:spPr>
          <a:xfrm>
            <a:off x="4572000" y="228600"/>
            <a:ext cx="45720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DRAM Module</a:t>
            </a:r>
          </a:p>
        </p:txBody>
      </p:sp>
      <p:sp>
        <p:nvSpPr>
          <p:cNvPr id="7" name="TextBox 6"/>
          <p:cNvSpPr txBox="1"/>
          <p:nvPr/>
        </p:nvSpPr>
        <p:spPr>
          <a:xfrm>
            <a:off x="685800" y="228600"/>
            <a:ext cx="3238500" cy="914400"/>
          </a:xfrm>
          <a:prstGeom prst="rect">
            <a:avLst/>
          </a:prstGeom>
          <a:noFill/>
        </p:spPr>
        <p:txBody>
          <a:bodyPr anchor="ctr"/>
          <a:lstStyle/>
          <a:p>
            <a:pPr algn="ctr" fontAlgn="auto">
              <a:spcBef>
                <a:spcPts val="0"/>
              </a:spcBef>
              <a:spcAft>
                <a:spcPts val="0"/>
              </a:spcAft>
              <a:defRPr/>
            </a:pPr>
            <a:r>
              <a:rPr lang="en-US" sz="5400" b="1">
                <a:solidFill>
                  <a:prstClr val="black">
                    <a:lumMod val="65000"/>
                    <a:lumOff val="35000"/>
                  </a:prstClr>
                </a:solidFill>
                <a:latin typeface="Calibri Light"/>
              </a:rPr>
              <a:t>x86 CPU</a:t>
            </a:r>
          </a:p>
        </p:txBody>
      </p:sp>
      <p:sp>
        <p:nvSpPr>
          <p:cNvPr id="4" name="Rectangle 3"/>
          <p:cNvSpPr/>
          <p:nvPr/>
        </p:nvSpPr>
        <p:spPr>
          <a:xfrm>
            <a:off x="4752975" y="2762250"/>
            <a:ext cx="37623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DRAM"/>
          <p:cNvSpPr/>
          <p:nvPr/>
        </p:nvSpPr>
        <p:spPr>
          <a:xfrm>
            <a:off x="5029200" y="3200400"/>
            <a:ext cx="3657600" cy="3105150"/>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8" name="Row"/>
          <p:cNvSpPr/>
          <p:nvPr/>
        </p:nvSpPr>
        <p:spPr>
          <a:xfrm>
            <a:off x="6096000" y="5527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0" name="Row"/>
          <p:cNvSpPr/>
          <p:nvPr/>
        </p:nvSpPr>
        <p:spPr>
          <a:xfrm>
            <a:off x="6096000" y="4765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675"/>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en-US" sz="2800" b="1">
                <a:solidFill>
                  <a:prstClr val="black"/>
                </a:solidFill>
                <a:latin typeface="Calibri Light"/>
                <a:cs typeface="Courier New" panose="02070309020205020404" pitchFamily="49" charset="0"/>
              </a:rPr>
              <a:t> </a:t>
            </a:r>
          </a:p>
        </p:txBody>
      </p:sp>
      <p:sp>
        <p:nvSpPr>
          <p:cNvPr id="33" name="Row"/>
          <p:cNvSpPr/>
          <p:nvPr/>
        </p:nvSpPr>
        <p:spPr>
          <a:xfrm>
            <a:off x="6096000" y="3622675"/>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5150"/>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lstStyle/>
          <a:p>
            <a:pPr marL="114300" fontAlgn="auto">
              <a:lnSpc>
                <a:spcPct val="90000"/>
              </a:lnSpc>
              <a:spcBef>
                <a:spcPts val="0"/>
              </a:spcBef>
              <a:spcAft>
                <a:spcPts val="0"/>
              </a:spcAft>
              <a:defRPr/>
            </a:pPr>
            <a:r>
              <a:rPr lang="en-US" sz="2800" u="sng">
                <a:solidFill>
                  <a:prstClr val="white"/>
                </a:solidFill>
                <a:latin typeface="Courier New" panose="02070309020205020404" pitchFamily="49" charset="0"/>
                <a:cs typeface="Courier New" panose="02070309020205020404" pitchFamily="49" charset="0"/>
              </a:rPr>
              <a:t>loop</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%eax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mov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  </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clflush (</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mfence</a:t>
            </a:r>
          </a:p>
          <a:p>
            <a:pPr marL="114300" fontAlgn="auto">
              <a:lnSpc>
                <a:spcPct val="90000"/>
              </a:lnSpc>
              <a:spcBef>
                <a:spcPts val="0"/>
              </a:spcBef>
              <a:spcAft>
                <a:spcPts val="0"/>
              </a:spcAft>
              <a:defRPr/>
            </a:pPr>
            <a:r>
              <a:rPr lang="en-US" sz="2800">
                <a:solidFill>
                  <a:prstClr val="white"/>
                </a:solidFill>
                <a:latin typeface="Courier New" panose="02070309020205020404" pitchFamily="49" charset="0"/>
                <a:cs typeface="Courier New" panose="02070309020205020404" pitchFamily="49" charset="0"/>
              </a:rPr>
              <a:t>  jmp </a:t>
            </a:r>
            <a:r>
              <a:rPr lang="en-US" sz="2800" u="sng">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sp>
        <p:nvSpPr>
          <p:cNvPr id="34" name="Error"/>
          <p:cNvSpPr/>
          <p:nvPr/>
        </p:nvSpPr>
        <p:spPr>
          <a:xfrm>
            <a:off x="6600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6" name="Error"/>
          <p:cNvSpPr/>
          <p:nvPr/>
        </p:nvSpPr>
        <p:spPr>
          <a:xfrm>
            <a:off x="6981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7" name="Error"/>
          <p:cNvSpPr/>
          <p:nvPr/>
        </p:nvSpPr>
        <p:spPr>
          <a:xfrm>
            <a:off x="6600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Error"/>
          <p:cNvSpPr/>
          <p:nvPr/>
        </p:nvSpPr>
        <p:spPr>
          <a:xfrm>
            <a:off x="7362825" y="5527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Error"/>
          <p:cNvSpPr/>
          <p:nvPr/>
        </p:nvSpPr>
        <p:spPr>
          <a:xfrm>
            <a:off x="7743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0" name="Error"/>
          <p:cNvSpPr/>
          <p:nvPr/>
        </p:nvSpPr>
        <p:spPr>
          <a:xfrm>
            <a:off x="7743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1" name="Error"/>
          <p:cNvSpPr/>
          <p:nvPr/>
        </p:nvSpPr>
        <p:spPr>
          <a:xfrm>
            <a:off x="7362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2" name="Error"/>
          <p:cNvSpPr/>
          <p:nvPr/>
        </p:nvSpPr>
        <p:spPr>
          <a:xfrm>
            <a:off x="6981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3" name="Error"/>
          <p:cNvSpPr/>
          <p:nvPr/>
        </p:nvSpPr>
        <p:spPr>
          <a:xfrm>
            <a:off x="6981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4" name="Error"/>
          <p:cNvSpPr/>
          <p:nvPr/>
        </p:nvSpPr>
        <p:spPr>
          <a:xfrm>
            <a:off x="6219825" y="3622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5" name="Error"/>
          <p:cNvSpPr/>
          <p:nvPr/>
        </p:nvSpPr>
        <p:spPr>
          <a:xfrm>
            <a:off x="6219825" y="4384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7" name="Error"/>
          <p:cNvSpPr/>
          <p:nvPr/>
        </p:nvSpPr>
        <p:spPr>
          <a:xfrm>
            <a:off x="6219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48" name="Error"/>
          <p:cNvSpPr/>
          <p:nvPr/>
        </p:nvSpPr>
        <p:spPr>
          <a:xfrm>
            <a:off x="7362825" y="4765675"/>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50" name="YArrow"/>
          <p:cNvCxnSpPr>
            <a:stCxn id="51" idx="3"/>
          </p:cNvCxnSpPr>
          <p:nvPr/>
        </p:nvCxnSpPr>
        <p:spPr>
          <a:xfrm>
            <a:off x="5715000" y="5337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1" name="Y"/>
          <p:cNvSpPr/>
          <p:nvPr/>
        </p:nvSpPr>
        <p:spPr>
          <a:xfrm>
            <a:off x="5105400" y="5146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52" name="XArrow"/>
          <p:cNvCxnSpPr>
            <a:stCxn id="53" idx="3"/>
          </p:cNvCxnSpPr>
          <p:nvPr/>
        </p:nvCxnSpPr>
        <p:spPr>
          <a:xfrm>
            <a:off x="5715000" y="4194175"/>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3" name="X"/>
          <p:cNvSpPr/>
          <p:nvPr/>
        </p:nvSpPr>
        <p:spPr>
          <a:xfrm>
            <a:off x="5105400" y="4003675"/>
            <a:ext cx="609600"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fontAlgn="auto">
              <a:spcBef>
                <a:spcPts val="0"/>
              </a:spcBef>
              <a:spcAft>
                <a:spcPts val="0"/>
              </a:spcAft>
              <a:defRPr/>
            </a:pPr>
            <a:r>
              <a:rPr lang="en-US" sz="3200" b="1">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62651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lstStyle/>
          <a:p>
            <a:pPr marL="0" indent="0" fontAlgn="auto">
              <a:spcAft>
                <a:spcPts val="0"/>
              </a:spcAft>
              <a:buFont typeface="Arial" panose="020B0604020202020204" pitchFamily="34" charset="0"/>
              <a:buNone/>
              <a:defRPr/>
            </a:pPr>
            <a:endParaRPr lang="en-US" i="1" dirty="0">
              <a:ea typeface="+mn-ea"/>
              <a:cs typeface="+mn-cs"/>
            </a:endParaRPr>
          </a:p>
          <a:p>
            <a:pPr marL="0" indent="0" fontAlgn="auto">
              <a:spcAft>
                <a:spcPts val="0"/>
              </a:spcAft>
              <a:buFont typeface="Arial" panose="020B0604020202020204" pitchFamily="34" charset="0"/>
              <a:buNone/>
              <a:defRPr/>
            </a:pPr>
            <a:endParaRPr lang="en-US" i="1" dirty="0">
              <a:ea typeface="+mn-ea"/>
              <a:cs typeface="+mn-cs"/>
            </a:endParaRPr>
          </a:p>
          <a:p>
            <a:pPr marL="0" indent="0" fontAlgn="auto">
              <a:spcAft>
                <a:spcPts val="0"/>
              </a:spcAft>
              <a:buFont typeface="Arial" panose="020B0604020202020204" pitchFamily="34" charset="0"/>
              <a:buNone/>
              <a:defRPr/>
            </a:pPr>
            <a:endParaRPr lang="en-US" i="1" dirty="0">
              <a:ea typeface="+mn-ea"/>
              <a:cs typeface="+mn-cs"/>
            </a:endParaRPr>
          </a:p>
          <a:p>
            <a:pPr marL="0" indent="0" fontAlgn="auto">
              <a:spcAft>
                <a:spcPts val="0"/>
              </a:spcAft>
              <a:buFont typeface="Arial" panose="020B0604020202020204" pitchFamily="34" charset="0"/>
              <a:buNone/>
              <a:defRPr/>
            </a:pPr>
            <a:endParaRPr lang="en-US" i="1" dirty="0">
              <a:ea typeface="+mn-ea"/>
              <a:cs typeface="+mn-cs"/>
            </a:endParaRPr>
          </a:p>
          <a:p>
            <a:pPr marL="0" indent="0" fontAlgn="auto">
              <a:spcAft>
                <a:spcPts val="0"/>
              </a:spcAft>
              <a:buFont typeface="Arial" panose="020B0604020202020204" pitchFamily="34" charset="0"/>
              <a:buNone/>
              <a:defRPr/>
            </a:pPr>
            <a:endParaRPr lang="en-US" i="1" dirty="0">
              <a:ea typeface="+mn-ea"/>
              <a:cs typeface="+mn-cs"/>
            </a:endParaRPr>
          </a:p>
          <a:p>
            <a:pPr marL="0" indent="0" fontAlgn="auto">
              <a:spcAft>
                <a:spcPts val="0"/>
              </a:spcAft>
              <a:buFont typeface="Arial" panose="020B0604020202020204" pitchFamily="34" charset="0"/>
              <a:buNone/>
              <a:defRPr/>
            </a:pPr>
            <a:endParaRPr lang="en-US" sz="2400" i="1" dirty="0">
              <a:solidFill>
                <a:srgbClr val="FF0000"/>
              </a:solidFill>
              <a:ea typeface="+mn-ea"/>
              <a:cs typeface="+mn-cs"/>
            </a:endParaRPr>
          </a:p>
          <a:p>
            <a:pPr fontAlgn="auto">
              <a:spcAft>
                <a:spcPts val="0"/>
              </a:spcAft>
              <a:buFont typeface="Arial" panose="020B0604020202020204" pitchFamily="34" charset="0"/>
              <a:buChar char="•"/>
              <a:defRPr/>
            </a:pPr>
            <a:r>
              <a:rPr lang="en-US" sz="3200" i="1" dirty="0">
                <a:solidFill>
                  <a:srgbClr val="FF0000"/>
                </a:solidFill>
                <a:ea typeface="+mn-ea"/>
                <a:cs typeface="+mn-cs"/>
              </a:rPr>
              <a:t>A real reliability &amp; security issue </a:t>
            </a:r>
          </a:p>
          <a:p>
            <a:pPr fontAlgn="auto">
              <a:spcAft>
                <a:spcPts val="0"/>
              </a:spcAft>
              <a:buFont typeface="Arial" panose="020B0604020202020204" pitchFamily="34" charset="0"/>
              <a:buChar char="•"/>
              <a:defRPr/>
            </a:pPr>
            <a:r>
              <a:rPr lang="en-US" sz="3200" i="1" dirty="0">
                <a:ea typeface="+mn-ea"/>
                <a:cs typeface="+mn-cs"/>
              </a:rPr>
              <a:t>In a more controlled environment, we can induce as many as </a:t>
            </a:r>
            <a:r>
              <a:rPr lang="en-US" sz="3200" i="1" dirty="0">
                <a:solidFill>
                  <a:srgbClr val="FF0000"/>
                </a:solidFill>
                <a:ea typeface="+mn-ea"/>
                <a:cs typeface="+mn-cs"/>
              </a:rPr>
              <a:t>ten million</a:t>
            </a:r>
            <a:r>
              <a:rPr lang="en-US" sz="3200" i="1" dirty="0">
                <a:ea typeface="+mn-ea"/>
                <a:cs typeface="+mn-cs"/>
              </a:rPr>
              <a:t> disturbance errors</a:t>
            </a:r>
          </a:p>
        </p:txBody>
      </p:sp>
      <p:graphicFrame>
        <p:nvGraphicFramePr>
          <p:cNvPr id="4" name="Content Placeholder 4"/>
          <p:cNvGraphicFramePr>
            <a:graphicFrameLocks/>
          </p:cNvGraphicFramePr>
          <p:nvPr/>
        </p:nvGraphicFramePr>
        <p:xfrm>
          <a:off x="762000" y="1143000"/>
          <a:ext cx="7620000" cy="3200400"/>
        </p:xfrm>
        <a:graphic>
          <a:graphicData uri="http://schemas.openxmlformats.org/drawingml/2006/table">
            <a:tbl>
              <a:tblPr>
                <a:tableStyleId>{9D7B26C5-4107-4FEC-AEDC-1716B250A1EF}</a:tableStyleId>
              </a:tblPr>
              <a:tblGrid>
                <a:gridCol w="3736731">
                  <a:extLst>
                    <a:ext uri="{9D8B030D-6E8A-4147-A177-3AD203B41FA5}">
                      <a16:colId xmlns:a16="http://schemas.microsoft.com/office/drawing/2014/main" val="20000"/>
                    </a:ext>
                  </a:extLst>
                </a:gridCol>
                <a:gridCol w="1597269">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40080">
                <a:tc>
                  <a:txBody>
                    <a:bodyPr/>
                    <a:lstStyle/>
                    <a:p>
                      <a:pPr algn="ctr"/>
                      <a:r>
                        <a:rPr lang="en-US" sz="3200" b="1" dirty="0">
                          <a:solidFill>
                            <a:schemeClr val="bg1"/>
                          </a:solidFill>
                          <a:latin typeface="+mj-lt"/>
                        </a:rPr>
                        <a:t>CPU Architecture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3200" b="1" dirty="0">
                          <a:solidFill>
                            <a:schemeClr val="bg1"/>
                          </a:solidFill>
                          <a:latin typeface="+mj-lt"/>
                          <a:cs typeface="Courier New" panose="02070309020205020404" pitchFamily="49" charset="0"/>
                        </a:rPr>
                        <a:t>Errors</a:t>
                      </a:r>
                      <a:endParaRPr lang="en-US" sz="2800" b="1" dirty="0">
                        <a:solidFill>
                          <a:schemeClr val="bg1"/>
                        </a:solidFill>
                        <a:latin typeface="Courier New" panose="02070309020205020404" pitchFamily="49" charset="0"/>
                        <a:cs typeface="Courier New" panose="020703090202050204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3200" b="1">
                          <a:solidFill>
                            <a:schemeClr val="bg1"/>
                          </a:solidFill>
                          <a:latin typeface="+mj-lt"/>
                        </a:rPr>
                        <a:t>Access-Rate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0"/>
                  </a:ext>
                </a:extLst>
              </a:tr>
              <a:tr h="640080">
                <a:tc>
                  <a:txBody>
                    <a:bodyPr/>
                    <a:lstStyle/>
                    <a:p>
                      <a:r>
                        <a:rPr lang="en-US" sz="2800" b="0">
                          <a:solidFill>
                            <a:schemeClr val="tx1"/>
                          </a:solidFill>
                          <a:latin typeface="+mj-lt"/>
                        </a:rPr>
                        <a:t>Intel Haswell (2013)</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rPr>
                        <a:t>22.9K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Cambria" panose="02040503050406030204" pitchFamily="18" charset="0"/>
                        </a:rPr>
                        <a:t>12.3M/sec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r>
                        <a:rPr lang="en-US" sz="2800" b="0">
                          <a:solidFill>
                            <a:schemeClr val="tx1"/>
                          </a:solidFill>
                          <a:latin typeface="+mj-lt"/>
                        </a:rPr>
                        <a:t>Intel Ivy</a:t>
                      </a:r>
                      <a:r>
                        <a:rPr lang="en-US" sz="2800" b="0" baseline="0">
                          <a:solidFill>
                            <a:schemeClr val="tx1"/>
                          </a:solidFill>
                          <a:latin typeface="+mj-lt"/>
                        </a:rPr>
                        <a:t> Bridge (2012)</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rPr>
                        <a:t>20.7K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Cambria" panose="02040503050406030204" pitchFamily="18" charset="0"/>
                        </a:rPr>
                        <a:t>11.7M/sec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r>
                        <a:rPr lang="en-US" sz="2800" b="0">
                          <a:solidFill>
                            <a:schemeClr val="tx1"/>
                          </a:solidFill>
                          <a:latin typeface="+mj-lt"/>
                        </a:rPr>
                        <a:t>Intel Sandy Bridge (2011)</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rPr>
                        <a:t>16.1K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Cambria" panose="02040503050406030204" pitchFamily="18" charset="0"/>
                        </a:rPr>
                        <a:t>11.6M/sec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r>
                        <a:rPr lang="en-US" sz="2800" b="0">
                          <a:solidFill>
                            <a:schemeClr val="tx1"/>
                          </a:solidFill>
                          <a:latin typeface="+mj-lt"/>
                        </a:rPr>
                        <a:t>AMD</a:t>
                      </a:r>
                      <a:r>
                        <a:rPr lang="en-US" sz="2800" b="0" baseline="0">
                          <a:solidFill>
                            <a:schemeClr val="tx1"/>
                          </a:solidFill>
                          <a:latin typeface="+mj-lt"/>
                        </a:rPr>
                        <a:t> Piledriver (2012)</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rPr>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Cambria" panose="02040503050406030204" pitchFamily="18" charset="0"/>
                        </a:rPr>
                        <a:t>6.1M/sec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45784"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03D0C6-7AAA-6E4E-9C3B-9B21C903DFD0}" type="slidenum">
              <a:rPr lang="en-US" sz="2000">
                <a:solidFill>
                  <a:srgbClr val="898989"/>
                </a:solidFill>
                <a:latin typeface="Cambria Math" charset="0"/>
                <a:cs typeface="Cambria Math" charset="0"/>
              </a:rPr>
              <a:pPr eaLnBrk="1" hangingPunct="1"/>
              <a:t>19</a:t>
            </a:fld>
            <a:endParaRPr lang="en-US" sz="2000">
              <a:solidFill>
                <a:srgbClr val="898989"/>
              </a:solidFill>
              <a:latin typeface="Cambria Math" charset="0"/>
              <a:cs typeface="Cambria Math" charset="0"/>
            </a:endParaRPr>
          </a:p>
        </p:txBody>
      </p:sp>
      <p:sp>
        <p:nvSpPr>
          <p:cNvPr id="7" name="Rectangle 6"/>
          <p:cNvSpPr/>
          <p:nvPr/>
        </p:nvSpPr>
        <p:spPr>
          <a:xfrm>
            <a:off x="107950" y="6238875"/>
            <a:ext cx="8242300" cy="646113"/>
          </a:xfrm>
          <a:prstGeom prst="rect">
            <a:avLst/>
          </a:prstGeom>
        </p:spPr>
        <p:txBody>
          <a:bodyPr>
            <a:spAutoFit/>
          </a:bodyPr>
          <a:lstStyle/>
          <a:p>
            <a:pPr fontAlgn="auto">
              <a:spcBef>
                <a:spcPts val="0"/>
              </a:spcBef>
              <a:spcAft>
                <a:spcPts val="0"/>
              </a:spcAft>
              <a:defRPr/>
            </a:pPr>
            <a:r>
              <a:rPr lang="en-US" dirty="0">
                <a:solidFill>
                  <a:prstClr val="black"/>
                </a:solidFill>
                <a:latin typeface="Tahoma" charset="0"/>
              </a:rPr>
              <a:t>Kim+, “</a:t>
            </a:r>
            <a:r>
              <a:rPr lang="en-US" dirty="0">
                <a:solidFill>
                  <a:srgbClr val="0000FF"/>
                </a:solidFill>
                <a:latin typeface="Calibri"/>
              </a:rPr>
              <a:t>Flipping Bits in Memory Without Accessing Them: An Experimental Study of DRAM Disturbance Errors</a:t>
            </a:r>
            <a:r>
              <a:rPr lang="en-US" dirty="0">
                <a:solidFill>
                  <a:prstClr val="black"/>
                </a:solidFill>
                <a:latin typeface="Tahoma" charset="0"/>
              </a:rPr>
              <a:t>,” ISCA 2014.</a:t>
            </a:r>
          </a:p>
        </p:txBody>
      </p:sp>
      <p:sp>
        <p:nvSpPr>
          <p:cNvPr id="245786" name="Title 1"/>
          <p:cNvSpPr>
            <a:spLocks noGrp="1"/>
          </p:cNvSpPr>
          <p:nvPr>
            <p:ph type="title"/>
          </p:nvPr>
        </p:nvSpPr>
        <p:spPr>
          <a:xfrm>
            <a:off x="228600" y="-14288"/>
            <a:ext cx="8610600" cy="1066801"/>
          </a:xfrm>
        </p:spPr>
        <p:txBody>
          <a:bodyPr/>
          <a:lstStyle/>
          <a:p>
            <a:r>
              <a:rPr lang="en-US" sz="4400" b="0">
                <a:solidFill>
                  <a:srgbClr val="1A5712"/>
                </a:solidFill>
                <a:latin typeface="Garamond" charset="0"/>
              </a:rPr>
              <a:t>Observed Errors in Real Systems</a:t>
            </a:r>
          </a:p>
        </p:txBody>
      </p:sp>
    </p:spTree>
    <p:extLst>
      <p:ext uri="{BB962C8B-B14F-4D97-AF65-F5344CB8AC3E}">
        <p14:creationId xmlns:p14="http://schemas.microsoft.com/office/powerpoint/2010/main" val="2408491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ctrTitle"/>
          </p:nvPr>
        </p:nvSpPr>
        <p:spPr>
          <a:xfrm>
            <a:off x="366713" y="1250950"/>
            <a:ext cx="8428037" cy="1720850"/>
          </a:xfrm>
        </p:spPr>
        <p:txBody>
          <a:bodyPr/>
          <a:lstStyle/>
          <a:p>
            <a:pPr algn="ctr" eaLnBrk="1" hangingPunct="1"/>
            <a:r>
              <a:rPr lang="en-US" sz="3800" dirty="0">
                <a:latin typeface="Garamond" charset="0"/>
              </a:rPr>
              <a:t>18-447 </a:t>
            </a:r>
            <a:br>
              <a:rPr lang="en-US" sz="3800" dirty="0">
                <a:latin typeface="Garamond" charset="0"/>
              </a:rPr>
            </a:br>
            <a:r>
              <a:rPr lang="en-US" sz="3800" dirty="0">
                <a:latin typeface="Garamond" charset="0"/>
              </a:rPr>
              <a:t>Computer Architecture</a:t>
            </a:r>
            <a:br>
              <a:rPr lang="en-US" sz="3800" dirty="0">
                <a:latin typeface="Garamond" charset="0"/>
              </a:rPr>
            </a:br>
            <a:r>
              <a:rPr lang="en-US" sz="3800" dirty="0">
                <a:latin typeface="Garamond" charset="0"/>
              </a:rPr>
              <a:t>Lecture 21: Main Memory</a:t>
            </a:r>
          </a:p>
        </p:txBody>
      </p:sp>
      <p:sp>
        <p:nvSpPr>
          <p:cNvPr id="3072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2015, 3/23/2015</a:t>
            </a: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Main Memory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9960605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Garamond" charset="0"/>
              </a:rPr>
              <a:t>Main Memory in the System</a:t>
            </a:r>
          </a:p>
        </p:txBody>
      </p:sp>
      <p:sp>
        <p:nvSpPr>
          <p:cNvPr id="7680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4659F8-2A1E-5B45-B013-3D9E7088C8D9}" type="slidenum">
              <a:rPr lang="en-US" sz="1600">
                <a:solidFill>
                  <a:srgbClr val="000000"/>
                </a:solidFill>
                <a:latin typeface="Garamond" charset="0"/>
                <a:cs typeface="Arial" charset="0"/>
              </a:rPr>
              <a:pPr eaLnBrk="1" hangingPunct="1"/>
              <a:t>21</a:t>
            </a:fld>
            <a:endParaRPr lang="en-US" sz="1600">
              <a:solidFill>
                <a:srgbClr val="000000"/>
              </a:solidFill>
              <a:latin typeface="Garamond" charset="0"/>
              <a:cs typeface="Arial" charset="0"/>
            </a:endParaRPr>
          </a:p>
        </p:txBody>
      </p:sp>
      <p:pic>
        <p:nvPicPr>
          <p:cNvPr id="76804" name="Content Placeholder 6" descr="barcelona-die-photo-colo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8263" y="1108075"/>
            <a:ext cx="4876800" cy="475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5" name="Rounded Rectangle 33"/>
          <p:cNvSpPr>
            <a:spLocks noChangeArrowheads="1"/>
          </p:cNvSpPr>
          <p:nvPr/>
        </p:nvSpPr>
        <p:spPr bwMode="auto">
          <a:xfrm rot="5400000">
            <a:off x="4213225" y="184467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6806" name="TextBox 34"/>
          <p:cNvSpPr txBox="1">
            <a:spLocks noChangeArrowheads="1"/>
          </p:cNvSpPr>
          <p:nvPr/>
        </p:nvSpPr>
        <p:spPr bwMode="auto">
          <a:xfrm>
            <a:off x="4400550" y="2262188"/>
            <a:ext cx="1233488" cy="430212"/>
          </a:xfrm>
          <a:prstGeom prst="rect">
            <a:avLst/>
          </a:prstGeom>
          <a:solidFill>
            <a:srgbClr val="C0C0C0">
              <a:alpha val="5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1</a:t>
            </a:r>
          </a:p>
        </p:txBody>
      </p:sp>
      <p:sp>
        <p:nvSpPr>
          <p:cNvPr id="76807" name="Rectangle 35"/>
          <p:cNvSpPr>
            <a:spLocks noChangeArrowheads="1"/>
          </p:cNvSpPr>
          <p:nvPr/>
        </p:nvSpPr>
        <p:spPr bwMode="auto">
          <a:xfrm rot="5400000">
            <a:off x="2880519" y="2235994"/>
            <a:ext cx="1603375" cy="427037"/>
          </a:xfrm>
          <a:prstGeom prst="rect">
            <a:avLst/>
          </a:prstGeom>
          <a:noFill/>
          <a:ln w="444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6808" name="TextBox 36"/>
          <p:cNvSpPr txBox="1">
            <a:spLocks noChangeArrowheads="1"/>
          </p:cNvSpPr>
          <p:nvPr/>
        </p:nvSpPr>
        <p:spPr bwMode="auto">
          <a:xfrm rot="5400000">
            <a:off x="2920206" y="2275682"/>
            <a:ext cx="1531937" cy="368300"/>
          </a:xfrm>
          <a:prstGeom prst="rect">
            <a:avLst/>
          </a:prstGeom>
          <a:solidFill>
            <a:srgbClr val="C0C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0</a:t>
            </a:r>
          </a:p>
        </p:txBody>
      </p:sp>
      <p:sp>
        <p:nvSpPr>
          <p:cNvPr id="76809" name="Rectangle 37"/>
          <p:cNvSpPr>
            <a:spLocks noChangeArrowheads="1"/>
          </p:cNvSpPr>
          <p:nvPr/>
        </p:nvSpPr>
        <p:spPr bwMode="auto">
          <a:xfrm rot="5400000">
            <a:off x="-568325" y="3127375"/>
            <a:ext cx="4756150" cy="717550"/>
          </a:xfrm>
          <a:prstGeom prst="rect">
            <a:avLst/>
          </a:prstGeom>
          <a:noFill/>
          <a:ln w="50800">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6810" name="TextBox 38"/>
          <p:cNvSpPr txBox="1">
            <a:spLocks noChangeArrowheads="1"/>
          </p:cNvSpPr>
          <p:nvPr/>
        </p:nvSpPr>
        <p:spPr bwMode="auto">
          <a:xfrm rot="5400000">
            <a:off x="246063" y="3244850"/>
            <a:ext cx="3113087" cy="461963"/>
          </a:xfrm>
          <a:prstGeom prst="rect">
            <a:avLst/>
          </a:prstGeom>
          <a:solidFill>
            <a:srgbClr val="C0C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SHARED L3 CACHE</a:t>
            </a:r>
          </a:p>
        </p:txBody>
      </p:sp>
      <p:sp>
        <p:nvSpPr>
          <p:cNvPr id="76811" name="Rectangle 39"/>
          <p:cNvSpPr>
            <a:spLocks noChangeArrowheads="1"/>
          </p:cNvSpPr>
          <p:nvPr/>
        </p:nvSpPr>
        <p:spPr bwMode="auto">
          <a:xfrm rot="5400000">
            <a:off x="3513138" y="3259137"/>
            <a:ext cx="4756150" cy="454025"/>
          </a:xfrm>
          <a:prstGeom prst="rect">
            <a:avLst/>
          </a:prstGeom>
          <a:noFill/>
          <a:ln w="50800">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6812" name="TextBox 40"/>
          <p:cNvSpPr txBox="1">
            <a:spLocks noChangeArrowheads="1"/>
          </p:cNvSpPr>
          <p:nvPr/>
        </p:nvSpPr>
        <p:spPr bwMode="auto">
          <a:xfrm rot="5400000">
            <a:off x="4415632" y="3247231"/>
            <a:ext cx="2940050" cy="461963"/>
          </a:xfrm>
          <a:prstGeom prst="rect">
            <a:avLst/>
          </a:prstGeom>
          <a:solidFill>
            <a:srgbClr val="C0C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DRAM INTERFACE</a:t>
            </a:r>
          </a:p>
        </p:txBody>
      </p:sp>
      <p:pic>
        <p:nvPicPr>
          <p:cNvPr id="76813" name="Picture 37" descr="samsung-dimm-bett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30975" y="919163"/>
            <a:ext cx="1312863" cy="519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14" name="Rounded Rectangle 42"/>
          <p:cNvSpPr>
            <a:spLocks noChangeArrowheads="1"/>
          </p:cNvSpPr>
          <p:nvPr/>
        </p:nvSpPr>
        <p:spPr bwMode="auto">
          <a:xfrm rot="5400000">
            <a:off x="2004219" y="1835944"/>
            <a:ext cx="1601788"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6815" name="TextBox 43"/>
          <p:cNvSpPr txBox="1">
            <a:spLocks noChangeArrowheads="1"/>
          </p:cNvSpPr>
          <p:nvPr/>
        </p:nvSpPr>
        <p:spPr bwMode="auto">
          <a:xfrm>
            <a:off x="2190750" y="2254250"/>
            <a:ext cx="1235075" cy="430213"/>
          </a:xfrm>
          <a:prstGeom prst="rect">
            <a:avLst/>
          </a:prstGeom>
          <a:solidFill>
            <a:srgbClr val="C0C0C0">
              <a:alpha val="5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0</a:t>
            </a:r>
          </a:p>
        </p:txBody>
      </p:sp>
      <p:sp>
        <p:nvSpPr>
          <p:cNvPr id="76816" name="Rounded Rectangle 44"/>
          <p:cNvSpPr>
            <a:spLocks noChangeArrowheads="1"/>
          </p:cNvSpPr>
          <p:nvPr/>
        </p:nvSpPr>
        <p:spPr bwMode="auto">
          <a:xfrm rot="5400000">
            <a:off x="2014537" y="402272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6817" name="TextBox 45"/>
          <p:cNvSpPr txBox="1">
            <a:spLocks noChangeArrowheads="1"/>
          </p:cNvSpPr>
          <p:nvPr/>
        </p:nvSpPr>
        <p:spPr bwMode="auto">
          <a:xfrm>
            <a:off x="2201863" y="4440238"/>
            <a:ext cx="1235075" cy="430212"/>
          </a:xfrm>
          <a:prstGeom prst="rect">
            <a:avLst/>
          </a:prstGeom>
          <a:solidFill>
            <a:srgbClr val="C0C0C0">
              <a:alpha val="5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2</a:t>
            </a:r>
          </a:p>
        </p:txBody>
      </p:sp>
      <p:sp>
        <p:nvSpPr>
          <p:cNvPr id="76818" name="Rounded Rectangle 46"/>
          <p:cNvSpPr>
            <a:spLocks noChangeArrowheads="1"/>
          </p:cNvSpPr>
          <p:nvPr/>
        </p:nvSpPr>
        <p:spPr bwMode="auto">
          <a:xfrm rot="5400000">
            <a:off x="4202112" y="4017963"/>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6819" name="TextBox 47"/>
          <p:cNvSpPr txBox="1">
            <a:spLocks noChangeArrowheads="1"/>
          </p:cNvSpPr>
          <p:nvPr/>
        </p:nvSpPr>
        <p:spPr bwMode="auto">
          <a:xfrm>
            <a:off x="4389438" y="4435475"/>
            <a:ext cx="1235075" cy="430213"/>
          </a:xfrm>
          <a:prstGeom prst="rect">
            <a:avLst/>
          </a:prstGeom>
          <a:solidFill>
            <a:srgbClr val="C0C0C0">
              <a:alpha val="5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3</a:t>
            </a:r>
          </a:p>
        </p:txBody>
      </p:sp>
      <p:sp>
        <p:nvSpPr>
          <p:cNvPr id="76820" name="Rectangle 48"/>
          <p:cNvSpPr>
            <a:spLocks noChangeArrowheads="1"/>
          </p:cNvSpPr>
          <p:nvPr/>
        </p:nvSpPr>
        <p:spPr bwMode="auto">
          <a:xfrm rot="5400000">
            <a:off x="3364707" y="2235994"/>
            <a:ext cx="1601787" cy="428625"/>
          </a:xfrm>
          <a:prstGeom prst="rect">
            <a:avLst/>
          </a:prstGeom>
          <a:noFill/>
          <a:ln w="444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6821" name="TextBox 49"/>
          <p:cNvSpPr txBox="1">
            <a:spLocks noChangeArrowheads="1"/>
          </p:cNvSpPr>
          <p:nvPr/>
        </p:nvSpPr>
        <p:spPr bwMode="auto">
          <a:xfrm rot="5400000">
            <a:off x="3404394" y="2266156"/>
            <a:ext cx="1530350" cy="369888"/>
          </a:xfrm>
          <a:prstGeom prst="rect">
            <a:avLst/>
          </a:prstGeom>
          <a:solidFill>
            <a:srgbClr val="C0C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1</a:t>
            </a:r>
          </a:p>
        </p:txBody>
      </p:sp>
      <p:sp>
        <p:nvSpPr>
          <p:cNvPr id="76822" name="Rectangle 50"/>
          <p:cNvSpPr>
            <a:spLocks noChangeArrowheads="1"/>
          </p:cNvSpPr>
          <p:nvPr/>
        </p:nvSpPr>
        <p:spPr bwMode="auto">
          <a:xfrm rot="5400000">
            <a:off x="2881313"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6823" name="TextBox 51"/>
          <p:cNvSpPr txBox="1">
            <a:spLocks noChangeArrowheads="1"/>
          </p:cNvSpPr>
          <p:nvPr/>
        </p:nvSpPr>
        <p:spPr bwMode="auto">
          <a:xfrm rot="5400000">
            <a:off x="2921000" y="4438650"/>
            <a:ext cx="1530350" cy="368300"/>
          </a:xfrm>
          <a:prstGeom prst="rect">
            <a:avLst/>
          </a:prstGeom>
          <a:solidFill>
            <a:srgbClr val="C0C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2</a:t>
            </a:r>
          </a:p>
        </p:txBody>
      </p:sp>
      <p:sp>
        <p:nvSpPr>
          <p:cNvPr id="76824" name="Rectangle 52"/>
          <p:cNvSpPr>
            <a:spLocks noChangeArrowheads="1"/>
          </p:cNvSpPr>
          <p:nvPr/>
        </p:nvSpPr>
        <p:spPr bwMode="auto">
          <a:xfrm rot="5400000">
            <a:off x="3354388"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6825" name="TextBox 53"/>
          <p:cNvSpPr txBox="1">
            <a:spLocks noChangeArrowheads="1"/>
          </p:cNvSpPr>
          <p:nvPr/>
        </p:nvSpPr>
        <p:spPr bwMode="auto">
          <a:xfrm rot="5400000">
            <a:off x="3394075" y="4438650"/>
            <a:ext cx="1530350" cy="368300"/>
          </a:xfrm>
          <a:prstGeom prst="rect">
            <a:avLst/>
          </a:prstGeom>
          <a:solidFill>
            <a:srgbClr val="C0C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3</a:t>
            </a:r>
          </a:p>
        </p:txBody>
      </p:sp>
      <p:sp>
        <p:nvSpPr>
          <p:cNvPr id="76826" name="Rectangle 54"/>
          <p:cNvSpPr>
            <a:spLocks noChangeArrowheads="1"/>
          </p:cNvSpPr>
          <p:nvPr/>
        </p:nvSpPr>
        <p:spPr bwMode="auto">
          <a:xfrm rot="5400000">
            <a:off x="4795837" y="2903538"/>
            <a:ext cx="354013" cy="1258888"/>
          </a:xfrm>
          <a:prstGeom prst="rect">
            <a:avLst/>
          </a:prstGeom>
          <a:noFill/>
          <a:ln w="38100">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cxnSp>
        <p:nvCxnSpPr>
          <p:cNvPr id="76827" name="Straight Arrow Connector 48"/>
          <p:cNvCxnSpPr>
            <a:cxnSpLocks noChangeShapeType="1"/>
          </p:cNvCxnSpPr>
          <p:nvPr/>
        </p:nvCxnSpPr>
        <p:spPr bwMode="auto">
          <a:xfrm>
            <a:off x="6215063" y="3355975"/>
            <a:ext cx="420687"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76828" name="Rectangle 56"/>
          <p:cNvSpPr>
            <a:spLocks noChangeArrowheads="1"/>
          </p:cNvSpPr>
          <p:nvPr/>
        </p:nvSpPr>
        <p:spPr bwMode="auto">
          <a:xfrm rot="5400000">
            <a:off x="4894263" y="3152775"/>
            <a:ext cx="4756150" cy="666750"/>
          </a:xfrm>
          <a:prstGeom prst="rect">
            <a:avLst/>
          </a:prstGeom>
          <a:noFill/>
          <a:ln w="50800">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6829" name="TextBox 57"/>
          <p:cNvSpPr txBox="1">
            <a:spLocks noChangeArrowheads="1"/>
          </p:cNvSpPr>
          <p:nvPr/>
        </p:nvSpPr>
        <p:spPr bwMode="auto">
          <a:xfrm rot="5400000">
            <a:off x="5968206" y="3302794"/>
            <a:ext cx="2640013" cy="523875"/>
          </a:xfrm>
          <a:prstGeom prst="rect">
            <a:avLst/>
          </a:prstGeom>
          <a:solidFill>
            <a:srgbClr val="C0C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FFFF"/>
                </a:solidFill>
                <a:cs typeface="Arial" charset="0"/>
              </a:rPr>
              <a:t>DRAM BANKS</a:t>
            </a:r>
          </a:p>
        </p:txBody>
      </p:sp>
      <p:sp>
        <p:nvSpPr>
          <p:cNvPr id="76830" name="Rectangle 58"/>
          <p:cNvSpPr>
            <a:spLocks noChangeArrowheads="1"/>
          </p:cNvSpPr>
          <p:nvPr/>
        </p:nvSpPr>
        <p:spPr bwMode="auto">
          <a:xfrm rot="5400000">
            <a:off x="6284912" y="3028951"/>
            <a:ext cx="320675" cy="654050"/>
          </a:xfrm>
          <a:prstGeom prst="rect">
            <a:avLst/>
          </a:prstGeom>
          <a:noFill/>
          <a:ln w="50800">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61" name="TextBox 60"/>
          <p:cNvSpPr txBox="1"/>
          <p:nvPr/>
        </p:nvSpPr>
        <p:spPr>
          <a:xfrm>
            <a:off x="4310063" y="3311525"/>
            <a:ext cx="1417637" cy="365125"/>
          </a:xfrm>
          <a:prstGeom prst="rect">
            <a:avLst/>
          </a:prstGeom>
          <a:solidFill>
            <a:srgbClr val="C0C0C0">
              <a:alpha val="51000"/>
            </a:srgbClr>
          </a:solidFill>
        </p:spPr>
        <p:txBody>
          <a:bodyPr>
            <a:spAutoFit/>
          </a:bodyPr>
          <a:lstStyle/>
          <a:p>
            <a:pPr>
              <a:defRPr/>
            </a:pPr>
            <a:r>
              <a:rPr lang="en-US" sz="1250" b="1" dirty="0">
                <a:solidFill>
                  <a:srgbClr val="FFFFFF"/>
                </a:solidFill>
              </a:rPr>
              <a:t>DRAM MEMORY CONTROLLER</a:t>
            </a:r>
          </a:p>
        </p:txBody>
      </p:sp>
    </p:spTree>
    <p:extLst>
      <p:ext uri="{BB962C8B-B14F-4D97-AF65-F5344CB8AC3E}">
        <p14:creationId xmlns:p14="http://schemas.microsoft.com/office/powerpoint/2010/main" val="9340161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Garamond" charset="0"/>
              </a:rPr>
              <a:t>Review: Memory Bank Organization</a:t>
            </a:r>
          </a:p>
        </p:txBody>
      </p:sp>
      <p:sp>
        <p:nvSpPr>
          <p:cNvPr id="78850" name="Content Placeholder 2"/>
          <p:cNvSpPr>
            <a:spLocks noGrp="1"/>
          </p:cNvSpPr>
          <p:nvPr>
            <p:ph idx="1"/>
          </p:nvPr>
        </p:nvSpPr>
        <p:spPr>
          <a:xfrm>
            <a:off x="6069013" y="996950"/>
            <a:ext cx="2770187" cy="5194300"/>
          </a:xfrm>
        </p:spPr>
        <p:txBody>
          <a:bodyPr/>
          <a:lstStyle/>
          <a:p>
            <a:r>
              <a:rPr lang="en-US" sz="1600">
                <a:latin typeface="Tahoma" charset="0"/>
              </a:rPr>
              <a:t>Read access sequence:</a:t>
            </a:r>
          </a:p>
          <a:p>
            <a:endParaRPr lang="en-US" sz="1600">
              <a:latin typeface="Tahoma" charset="0"/>
            </a:endParaRPr>
          </a:p>
          <a:p>
            <a:pPr>
              <a:buFont typeface="Wingdings" charset="0"/>
              <a:buNone/>
            </a:pPr>
            <a:r>
              <a:rPr lang="en-US" sz="1600">
                <a:latin typeface="Tahoma" charset="0"/>
              </a:rPr>
              <a:t>	1. Decode row address &amp; drive word-lines</a:t>
            </a:r>
          </a:p>
          <a:p>
            <a:pPr>
              <a:buFont typeface="Wingdings" charset="0"/>
              <a:buNone/>
            </a:pPr>
            <a:r>
              <a:rPr lang="en-US" sz="1600">
                <a:latin typeface="Tahoma" charset="0"/>
              </a:rPr>
              <a:t>	</a:t>
            </a:r>
          </a:p>
          <a:p>
            <a:pPr>
              <a:buFont typeface="Wingdings" charset="0"/>
              <a:buNone/>
            </a:pPr>
            <a:r>
              <a:rPr lang="en-US" sz="1600">
                <a:latin typeface="Tahoma" charset="0"/>
              </a:rPr>
              <a:t>      2. Selected bits drive bit-lines</a:t>
            </a:r>
          </a:p>
          <a:p>
            <a:pPr>
              <a:buFont typeface="Wingdings" charset="0"/>
              <a:buNone/>
            </a:pPr>
            <a:r>
              <a:rPr lang="en-US" sz="1600">
                <a:latin typeface="Tahoma" charset="0"/>
              </a:rPr>
              <a:t>	    • Entire row read</a:t>
            </a:r>
          </a:p>
          <a:p>
            <a:pPr>
              <a:buFont typeface="Wingdings" charset="0"/>
              <a:buNone/>
            </a:pPr>
            <a:r>
              <a:rPr lang="en-US" sz="1600">
                <a:latin typeface="Tahoma" charset="0"/>
              </a:rPr>
              <a:t>      </a:t>
            </a:r>
          </a:p>
          <a:p>
            <a:pPr>
              <a:buFont typeface="Wingdings" charset="0"/>
              <a:buNone/>
            </a:pPr>
            <a:r>
              <a:rPr lang="en-US" sz="1600">
                <a:latin typeface="Tahoma" charset="0"/>
              </a:rPr>
              <a:t>      3. Amplify row data</a:t>
            </a:r>
          </a:p>
          <a:p>
            <a:pPr>
              <a:buFont typeface="Wingdings" charset="0"/>
              <a:buNone/>
            </a:pPr>
            <a:r>
              <a:rPr lang="en-US" sz="1600">
                <a:latin typeface="Tahoma" charset="0"/>
              </a:rPr>
              <a:t>      </a:t>
            </a:r>
          </a:p>
          <a:p>
            <a:pPr>
              <a:buFont typeface="Wingdings" charset="0"/>
              <a:buNone/>
            </a:pPr>
            <a:r>
              <a:rPr lang="en-US" sz="1600">
                <a:latin typeface="Tahoma" charset="0"/>
              </a:rPr>
              <a:t>      4. Decode column address &amp; select subset of row</a:t>
            </a:r>
          </a:p>
          <a:p>
            <a:pPr>
              <a:buFont typeface="Wingdings" charset="0"/>
              <a:buNone/>
            </a:pPr>
            <a:r>
              <a:rPr lang="en-US" sz="1600">
                <a:latin typeface="Tahoma" charset="0"/>
              </a:rPr>
              <a:t>         • Send to output</a:t>
            </a:r>
          </a:p>
          <a:p>
            <a:pPr>
              <a:buFont typeface="Wingdings" charset="0"/>
              <a:buNone/>
            </a:pPr>
            <a:r>
              <a:rPr lang="en-US" sz="1600">
                <a:latin typeface="Tahoma" charset="0"/>
              </a:rPr>
              <a:t>      </a:t>
            </a:r>
          </a:p>
          <a:p>
            <a:pPr>
              <a:buFont typeface="Wingdings" charset="0"/>
              <a:buNone/>
            </a:pPr>
            <a:r>
              <a:rPr lang="en-US" sz="1600">
                <a:latin typeface="Tahoma" charset="0"/>
              </a:rPr>
              <a:t>      5. Precharge bit-lines</a:t>
            </a:r>
          </a:p>
          <a:p>
            <a:pPr>
              <a:buFont typeface="Wingdings" charset="0"/>
              <a:buNone/>
            </a:pPr>
            <a:r>
              <a:rPr lang="en-US" sz="1600">
                <a:latin typeface="Tahoma" charset="0"/>
              </a:rPr>
              <a:t>        • For next access</a:t>
            </a:r>
          </a:p>
        </p:txBody>
      </p:sp>
      <p:sp>
        <p:nvSpPr>
          <p:cNvPr id="788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7AB965-5FBE-0B46-9C4F-D88359836028}" type="slidenum">
              <a:rPr lang="en-US" sz="1600">
                <a:solidFill>
                  <a:srgbClr val="000000"/>
                </a:solidFill>
                <a:latin typeface="Garamond" charset="0"/>
                <a:cs typeface="Arial" charset="0"/>
              </a:rPr>
              <a:pPr eaLnBrk="1" hangingPunct="1"/>
              <a:t>22</a:t>
            </a:fld>
            <a:endParaRPr lang="en-US" sz="1600">
              <a:solidFill>
                <a:srgbClr val="000000"/>
              </a:solidFill>
              <a:latin typeface="Garamond" charset="0"/>
              <a:cs typeface="Arial" charset="0"/>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5705475"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4151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8600" y="152400"/>
            <a:ext cx="8915400" cy="1066800"/>
          </a:xfrm>
        </p:spPr>
        <p:txBody>
          <a:bodyPr/>
          <a:lstStyle/>
          <a:p>
            <a:r>
              <a:rPr lang="en-US" sz="3200">
                <a:latin typeface="Garamond" charset="0"/>
              </a:rPr>
              <a:t>Review: DRAM (Dynamic Random Access Memory)</a:t>
            </a:r>
          </a:p>
        </p:txBody>
      </p:sp>
      <p:sp>
        <p:nvSpPr>
          <p:cNvPr id="8089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808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B946DF-A315-A241-81D7-9C7FEE26FAF1}" type="slidenum">
              <a:rPr lang="en-US" sz="1600">
                <a:solidFill>
                  <a:srgbClr val="000000"/>
                </a:solidFill>
                <a:latin typeface="Garamond" charset="0"/>
                <a:cs typeface="Arial" charset="0"/>
              </a:rPr>
              <a:pPr eaLnBrk="1" hangingPunct="1"/>
              <a:t>23</a:t>
            </a:fld>
            <a:endParaRPr lang="en-US" sz="1600">
              <a:solidFill>
                <a:srgbClr val="000000"/>
              </a:solidFill>
              <a:latin typeface="Garamond" charset="0"/>
              <a:cs typeface="Arial" charset="0"/>
            </a:endParaRPr>
          </a:p>
        </p:txBody>
      </p:sp>
      <p:sp>
        <p:nvSpPr>
          <p:cNvPr id="80900" name="Freeform 4"/>
          <p:cNvSpPr>
            <a:spLocks/>
          </p:cNvSpPr>
          <p:nvPr/>
        </p:nvSpPr>
        <p:spPr bwMode="auto">
          <a:xfrm>
            <a:off x="1152525" y="17272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80901" name="Line 5"/>
          <p:cNvSpPr>
            <a:spLocks noChangeShapeType="1"/>
          </p:cNvSpPr>
          <p:nvPr/>
        </p:nvSpPr>
        <p:spPr bwMode="auto">
          <a:xfrm>
            <a:off x="1381125" y="1651000"/>
            <a:ext cx="3048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02" name="Oval 6"/>
          <p:cNvSpPr>
            <a:spLocks noChangeArrowheads="1"/>
          </p:cNvSpPr>
          <p:nvPr/>
        </p:nvSpPr>
        <p:spPr bwMode="auto">
          <a:xfrm flipH="1">
            <a:off x="1457325" y="1498600"/>
            <a:ext cx="152400" cy="15240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80903" name="Line 7"/>
          <p:cNvSpPr>
            <a:spLocks noChangeShapeType="1"/>
          </p:cNvSpPr>
          <p:nvPr/>
        </p:nvSpPr>
        <p:spPr bwMode="auto">
          <a:xfrm>
            <a:off x="1152525" y="584200"/>
            <a:ext cx="0" cy="213360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04" name="Line 8"/>
          <p:cNvSpPr>
            <a:spLocks noChangeShapeType="1"/>
          </p:cNvSpPr>
          <p:nvPr/>
        </p:nvSpPr>
        <p:spPr bwMode="auto">
          <a:xfrm>
            <a:off x="466725" y="1117600"/>
            <a:ext cx="1971675"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05" name="Line 9"/>
          <p:cNvSpPr>
            <a:spLocks noChangeShapeType="1"/>
          </p:cNvSpPr>
          <p:nvPr/>
        </p:nvSpPr>
        <p:spPr bwMode="auto">
          <a:xfrm>
            <a:off x="1533525" y="1117600"/>
            <a:ext cx="0" cy="38100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06" name="Text Box 10"/>
          <p:cNvSpPr txBox="1">
            <a:spLocks noChangeArrowheads="1"/>
          </p:cNvSpPr>
          <p:nvPr/>
        </p:nvSpPr>
        <p:spPr bwMode="auto">
          <a:xfrm>
            <a:off x="1800225" y="795338"/>
            <a:ext cx="13017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row enable</a:t>
            </a:r>
          </a:p>
        </p:txBody>
      </p:sp>
      <p:sp>
        <p:nvSpPr>
          <p:cNvPr id="80907" name="Text Box 11"/>
          <p:cNvSpPr txBox="1">
            <a:spLocks noChangeArrowheads="1"/>
          </p:cNvSpPr>
          <p:nvPr/>
        </p:nvSpPr>
        <p:spPr bwMode="auto">
          <a:xfrm rot="-5400000">
            <a:off x="525463" y="1781175"/>
            <a:ext cx="9080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_bitline</a:t>
            </a:r>
          </a:p>
        </p:txBody>
      </p:sp>
      <p:sp>
        <p:nvSpPr>
          <p:cNvPr id="80908" name="Rectangle 12"/>
          <p:cNvSpPr>
            <a:spLocks noChangeArrowheads="1"/>
          </p:cNvSpPr>
          <p:nvPr/>
        </p:nvSpPr>
        <p:spPr bwMode="auto">
          <a:xfrm>
            <a:off x="1958975" y="30226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90000"/>
              </a:lnSpc>
            </a:pPr>
            <a:r>
              <a:rPr lang="en-US">
                <a:solidFill>
                  <a:srgbClr val="5F5F5F"/>
                </a:solidFill>
              </a:rPr>
              <a:t>bit-cell array</a:t>
            </a:r>
          </a:p>
          <a:p>
            <a:pPr algn="ctr">
              <a:lnSpc>
                <a:spcPct val="90000"/>
              </a:lnSpc>
            </a:pPr>
            <a:endParaRPr lang="en-US">
              <a:solidFill>
                <a:srgbClr val="5F5F5F"/>
              </a:solidFill>
            </a:endParaRPr>
          </a:p>
          <a:p>
            <a:pPr algn="ctr">
              <a:lnSpc>
                <a:spcPct val="90000"/>
              </a:lnSpc>
            </a:pPr>
            <a:r>
              <a:rPr lang="en-US">
                <a:solidFill>
                  <a:srgbClr val="5F5F5F"/>
                </a:solidFill>
              </a:rPr>
              <a:t>2</a:t>
            </a:r>
            <a:r>
              <a:rPr lang="en-US" baseline="30000">
                <a:solidFill>
                  <a:srgbClr val="5F5F5F"/>
                </a:solidFill>
              </a:rPr>
              <a:t>n</a:t>
            </a:r>
            <a:r>
              <a:rPr lang="en-US">
                <a:solidFill>
                  <a:srgbClr val="5F5F5F"/>
                </a:solidFill>
              </a:rPr>
              <a:t> row x 2</a:t>
            </a:r>
            <a:r>
              <a:rPr lang="en-US" baseline="30000">
                <a:solidFill>
                  <a:srgbClr val="5F5F5F"/>
                </a:solidFill>
              </a:rPr>
              <a:t>m</a:t>
            </a:r>
            <a:r>
              <a:rPr lang="en-US">
                <a:solidFill>
                  <a:srgbClr val="5F5F5F"/>
                </a:solidFill>
              </a:rPr>
              <a:t>-col</a:t>
            </a:r>
          </a:p>
          <a:p>
            <a:pPr algn="ctr">
              <a:lnSpc>
                <a:spcPct val="90000"/>
              </a:lnSpc>
            </a:pPr>
            <a:endParaRPr lang="en-US">
              <a:solidFill>
                <a:srgbClr val="5F5F5F"/>
              </a:solidFill>
            </a:endParaRPr>
          </a:p>
          <a:p>
            <a:pPr algn="ctr">
              <a:lnSpc>
                <a:spcPct val="90000"/>
              </a:lnSpc>
            </a:pPr>
            <a:r>
              <a:rPr lang="en-US">
                <a:solidFill>
                  <a:srgbClr val="5F5F5F"/>
                </a:solidFill>
              </a:rPr>
              <a:t>(n</a:t>
            </a:r>
            <a:r>
              <a:rPr lang="en-US">
                <a:solidFill>
                  <a:srgbClr val="5F5F5F"/>
                </a:solidFill>
                <a:sym typeface="Symbol" charset="0"/>
              </a:rPr>
              <a:t></a:t>
            </a:r>
            <a:r>
              <a:rPr lang="en-US">
                <a:solidFill>
                  <a:srgbClr val="5F5F5F"/>
                </a:solidFill>
              </a:rPr>
              <a:t>m to minimize</a:t>
            </a:r>
          </a:p>
          <a:p>
            <a:pPr algn="ctr">
              <a:lnSpc>
                <a:spcPct val="90000"/>
              </a:lnSpc>
            </a:pPr>
            <a:r>
              <a:rPr lang="en-US">
                <a:solidFill>
                  <a:srgbClr val="5F5F5F"/>
                </a:solidFill>
              </a:rPr>
              <a:t>overall latency)</a:t>
            </a:r>
          </a:p>
        </p:txBody>
      </p:sp>
      <p:sp>
        <p:nvSpPr>
          <p:cNvPr id="80909" name="AutoShape 13"/>
          <p:cNvSpPr>
            <a:spLocks noChangeArrowheads="1"/>
          </p:cNvSpPr>
          <p:nvPr/>
        </p:nvSpPr>
        <p:spPr bwMode="auto">
          <a:xfrm>
            <a:off x="1958975" y="53848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90000"/>
              </a:lnSpc>
            </a:pPr>
            <a:r>
              <a:rPr lang="en-US">
                <a:solidFill>
                  <a:srgbClr val="5F5F5F"/>
                </a:solidFill>
              </a:rPr>
              <a:t>sense amp and mux</a:t>
            </a:r>
          </a:p>
        </p:txBody>
      </p:sp>
      <p:sp>
        <p:nvSpPr>
          <p:cNvPr id="80910" name="Line 14"/>
          <p:cNvSpPr>
            <a:spLocks noChangeShapeType="1"/>
          </p:cNvSpPr>
          <p:nvPr/>
        </p:nvSpPr>
        <p:spPr bwMode="auto">
          <a:xfrm>
            <a:off x="3101975" y="5080000"/>
            <a:ext cx="0" cy="30480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1" name="AutoShape 15"/>
          <p:cNvSpPr>
            <a:spLocks noChangeArrowheads="1"/>
          </p:cNvSpPr>
          <p:nvPr/>
        </p:nvSpPr>
        <p:spPr bwMode="auto">
          <a:xfrm rot="5400000">
            <a:off x="434975" y="39370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80912" name="Line 16"/>
          <p:cNvSpPr>
            <a:spLocks noChangeShapeType="1"/>
          </p:cNvSpPr>
          <p:nvPr/>
        </p:nvSpPr>
        <p:spPr bwMode="auto">
          <a:xfrm>
            <a:off x="1577975" y="4089400"/>
            <a:ext cx="381000" cy="0"/>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3" name="Line 17"/>
          <p:cNvSpPr>
            <a:spLocks noChangeShapeType="1"/>
          </p:cNvSpPr>
          <p:nvPr/>
        </p:nvSpPr>
        <p:spPr bwMode="auto">
          <a:xfrm flipV="1">
            <a:off x="1730375" y="4013200"/>
            <a:ext cx="76200" cy="152400"/>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4" name="Line 18"/>
          <p:cNvSpPr>
            <a:spLocks noChangeShapeType="1"/>
          </p:cNvSpPr>
          <p:nvPr/>
        </p:nvSpPr>
        <p:spPr bwMode="auto">
          <a:xfrm flipV="1">
            <a:off x="3025775" y="5232400"/>
            <a:ext cx="152400" cy="7620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5" name="Line 19"/>
          <p:cNvSpPr>
            <a:spLocks noChangeShapeType="1"/>
          </p:cNvSpPr>
          <p:nvPr/>
        </p:nvSpPr>
        <p:spPr bwMode="auto">
          <a:xfrm>
            <a:off x="206375" y="4089400"/>
            <a:ext cx="1143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6" name="Freeform 20"/>
          <p:cNvSpPr>
            <a:spLocks/>
          </p:cNvSpPr>
          <p:nvPr/>
        </p:nvSpPr>
        <p:spPr bwMode="auto">
          <a:xfrm>
            <a:off x="609600" y="4089400"/>
            <a:ext cx="14255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80917" name="Line 21"/>
          <p:cNvSpPr>
            <a:spLocks noChangeShapeType="1"/>
          </p:cNvSpPr>
          <p:nvPr/>
        </p:nvSpPr>
        <p:spPr bwMode="auto">
          <a:xfrm flipV="1">
            <a:off x="1028700" y="4013200"/>
            <a:ext cx="76200" cy="152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8" name="Line 22"/>
          <p:cNvSpPr>
            <a:spLocks noChangeShapeType="1"/>
          </p:cNvSpPr>
          <p:nvPr/>
        </p:nvSpPr>
        <p:spPr bwMode="auto">
          <a:xfrm flipV="1">
            <a:off x="1196975" y="5384800"/>
            <a:ext cx="76200" cy="152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9" name="Rectangle 23"/>
          <p:cNvSpPr>
            <a:spLocks noChangeArrowheads="1"/>
          </p:cNvSpPr>
          <p:nvPr/>
        </p:nvSpPr>
        <p:spPr bwMode="auto">
          <a:xfrm>
            <a:off x="3124200" y="5080000"/>
            <a:ext cx="4381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m</a:t>
            </a:r>
            <a:endParaRPr lang="en-US" i="1">
              <a:solidFill>
                <a:srgbClr val="5F5F5F"/>
              </a:solidFill>
            </a:endParaRPr>
          </a:p>
        </p:txBody>
      </p:sp>
      <p:sp>
        <p:nvSpPr>
          <p:cNvPr id="80920" name="Rectangle 24"/>
          <p:cNvSpPr>
            <a:spLocks noChangeArrowheads="1"/>
          </p:cNvSpPr>
          <p:nvPr/>
        </p:nvSpPr>
        <p:spPr bwMode="auto">
          <a:xfrm>
            <a:off x="1568450" y="3632200"/>
            <a:ext cx="3952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n</a:t>
            </a:r>
            <a:endParaRPr lang="en-US" i="1">
              <a:solidFill>
                <a:srgbClr val="5F5F5F"/>
              </a:solidFill>
            </a:endParaRPr>
          </a:p>
        </p:txBody>
      </p:sp>
      <p:sp>
        <p:nvSpPr>
          <p:cNvPr id="80921" name="Rectangle 25"/>
          <p:cNvSpPr>
            <a:spLocks noChangeArrowheads="1"/>
          </p:cNvSpPr>
          <p:nvPr/>
        </p:nvSpPr>
        <p:spPr bwMode="auto">
          <a:xfrm>
            <a:off x="917575" y="3708400"/>
            <a:ext cx="3111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n</a:t>
            </a:r>
          </a:p>
        </p:txBody>
      </p:sp>
      <p:sp>
        <p:nvSpPr>
          <p:cNvPr id="80922" name="Rectangle 26"/>
          <p:cNvSpPr>
            <a:spLocks noChangeArrowheads="1"/>
          </p:cNvSpPr>
          <p:nvPr/>
        </p:nvSpPr>
        <p:spPr bwMode="auto">
          <a:xfrm>
            <a:off x="1082675" y="5045075"/>
            <a:ext cx="3746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m</a:t>
            </a:r>
          </a:p>
        </p:txBody>
      </p:sp>
      <p:sp>
        <p:nvSpPr>
          <p:cNvPr id="80923" name="Line 27"/>
          <p:cNvSpPr>
            <a:spLocks noChangeShapeType="1"/>
          </p:cNvSpPr>
          <p:nvPr/>
        </p:nvSpPr>
        <p:spPr bwMode="auto">
          <a:xfrm>
            <a:off x="3101975" y="56134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24" name="Line 28"/>
          <p:cNvSpPr>
            <a:spLocks noChangeShapeType="1"/>
          </p:cNvSpPr>
          <p:nvPr/>
        </p:nvSpPr>
        <p:spPr bwMode="auto">
          <a:xfrm flipV="1">
            <a:off x="3025775" y="5715000"/>
            <a:ext cx="152400" cy="76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25" name="Rectangle 29"/>
          <p:cNvSpPr>
            <a:spLocks noChangeArrowheads="1"/>
          </p:cNvSpPr>
          <p:nvPr/>
        </p:nvSpPr>
        <p:spPr bwMode="auto">
          <a:xfrm>
            <a:off x="3140075" y="5578475"/>
            <a:ext cx="3111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1</a:t>
            </a:r>
          </a:p>
        </p:txBody>
      </p:sp>
      <p:sp>
        <p:nvSpPr>
          <p:cNvPr id="80926" name="Line 30"/>
          <p:cNvSpPr>
            <a:spLocks noChangeShapeType="1"/>
          </p:cNvSpPr>
          <p:nvPr/>
        </p:nvSpPr>
        <p:spPr bwMode="auto">
          <a:xfrm>
            <a:off x="1981200" y="1955800"/>
            <a:ext cx="1588" cy="152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27" name="Line 31"/>
          <p:cNvSpPr>
            <a:spLocks noChangeShapeType="1"/>
          </p:cNvSpPr>
          <p:nvPr/>
        </p:nvSpPr>
        <p:spPr bwMode="auto">
          <a:xfrm>
            <a:off x="1828800" y="2108200"/>
            <a:ext cx="3048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28" name="Line 32"/>
          <p:cNvSpPr>
            <a:spLocks noChangeShapeType="1"/>
          </p:cNvSpPr>
          <p:nvPr/>
        </p:nvSpPr>
        <p:spPr bwMode="auto">
          <a:xfrm>
            <a:off x="1828800" y="2184400"/>
            <a:ext cx="3048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29" name="Rectangle 33"/>
          <p:cNvSpPr>
            <a:spLocks noChangeArrowheads="1"/>
          </p:cNvSpPr>
          <p:nvPr/>
        </p:nvSpPr>
        <p:spPr bwMode="auto">
          <a:xfrm>
            <a:off x="762000" y="3708400"/>
            <a:ext cx="152400" cy="762000"/>
          </a:xfrm>
          <a:prstGeom prst="rect">
            <a:avLst/>
          </a:prstGeom>
          <a:solidFill>
            <a:schemeClr val="bg1"/>
          </a:solidFill>
          <a:ln w="19050">
            <a:solidFill>
              <a:schemeClr val="tx1"/>
            </a:solidFill>
            <a:miter lim="800000"/>
            <a:headEnd/>
            <a:tailEnd/>
          </a:ln>
        </p:spPr>
        <p:txBody>
          <a:bodyPr wrap="none" anchor="ctr"/>
          <a:lstStyle/>
          <a:p>
            <a:endParaRPr lang="en-US">
              <a:solidFill>
                <a:srgbClr val="000000"/>
              </a:solidFill>
            </a:endParaRPr>
          </a:p>
        </p:txBody>
      </p:sp>
      <p:sp>
        <p:nvSpPr>
          <p:cNvPr id="80930" name="Rectangle 34"/>
          <p:cNvSpPr>
            <a:spLocks noChangeArrowheads="1"/>
          </p:cNvSpPr>
          <p:nvPr/>
        </p:nvSpPr>
        <p:spPr bwMode="auto">
          <a:xfrm>
            <a:off x="762000" y="5080000"/>
            <a:ext cx="152400" cy="762000"/>
          </a:xfrm>
          <a:prstGeom prst="rect">
            <a:avLst/>
          </a:prstGeom>
          <a:solidFill>
            <a:schemeClr val="bg1"/>
          </a:solidFill>
          <a:ln w="19050">
            <a:solidFill>
              <a:schemeClr val="tx1"/>
            </a:solidFill>
            <a:miter lim="800000"/>
            <a:headEnd/>
            <a:tailEnd/>
          </a:ln>
        </p:spPr>
        <p:txBody>
          <a:bodyPr wrap="none" anchor="ctr"/>
          <a:lstStyle/>
          <a:p>
            <a:endParaRPr lang="en-US">
              <a:solidFill>
                <a:srgbClr val="000000"/>
              </a:solidFill>
            </a:endParaRPr>
          </a:p>
        </p:txBody>
      </p:sp>
      <p:sp>
        <p:nvSpPr>
          <p:cNvPr id="80931" name="Line 35"/>
          <p:cNvSpPr>
            <a:spLocks noChangeShapeType="1"/>
          </p:cNvSpPr>
          <p:nvPr/>
        </p:nvSpPr>
        <p:spPr bwMode="auto">
          <a:xfrm>
            <a:off x="1981200" y="2184400"/>
            <a:ext cx="0" cy="228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32" name="AutoShape 36"/>
          <p:cNvSpPr>
            <a:spLocks noChangeArrowheads="1"/>
          </p:cNvSpPr>
          <p:nvPr/>
        </p:nvSpPr>
        <p:spPr bwMode="auto">
          <a:xfrm flipV="1">
            <a:off x="1828800" y="2413000"/>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80933" name="Line 37"/>
          <p:cNvSpPr>
            <a:spLocks noChangeShapeType="1"/>
          </p:cNvSpPr>
          <p:nvPr/>
        </p:nvSpPr>
        <p:spPr bwMode="auto">
          <a:xfrm>
            <a:off x="838200" y="3403600"/>
            <a:ext cx="0" cy="304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34" name="Line 38"/>
          <p:cNvSpPr>
            <a:spLocks noChangeShapeType="1"/>
          </p:cNvSpPr>
          <p:nvPr/>
        </p:nvSpPr>
        <p:spPr bwMode="auto">
          <a:xfrm>
            <a:off x="838200" y="5842000"/>
            <a:ext cx="0" cy="304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35" name="Rectangle 39"/>
          <p:cNvSpPr>
            <a:spLocks noChangeArrowheads="1"/>
          </p:cNvSpPr>
          <p:nvPr/>
        </p:nvSpPr>
        <p:spPr bwMode="auto">
          <a:xfrm>
            <a:off x="508000" y="3098800"/>
            <a:ext cx="6540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RAS</a:t>
            </a:r>
          </a:p>
        </p:txBody>
      </p:sp>
      <p:sp>
        <p:nvSpPr>
          <p:cNvPr id="80936" name="Rectangle 40"/>
          <p:cNvSpPr>
            <a:spLocks noChangeArrowheads="1"/>
          </p:cNvSpPr>
          <p:nvPr/>
        </p:nvSpPr>
        <p:spPr bwMode="auto">
          <a:xfrm>
            <a:off x="457200" y="6223000"/>
            <a:ext cx="6540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CAS</a:t>
            </a:r>
          </a:p>
        </p:txBody>
      </p:sp>
      <p:sp>
        <p:nvSpPr>
          <p:cNvPr id="80937" name="Rectangle 41"/>
          <p:cNvSpPr>
            <a:spLocks noChangeArrowheads="1"/>
          </p:cNvSpPr>
          <p:nvPr/>
        </p:nvSpPr>
        <p:spPr bwMode="auto">
          <a:xfrm>
            <a:off x="1581150" y="5940425"/>
            <a:ext cx="260985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a:spAutoFit/>
          </a:bodyPr>
          <a:lstStyle/>
          <a:p>
            <a:pPr algn="ctr">
              <a:lnSpc>
                <a:spcPct val="90000"/>
              </a:lnSpc>
            </a:pPr>
            <a:r>
              <a:rPr lang="en-US">
                <a:solidFill>
                  <a:srgbClr val="5F5F5F"/>
                </a:solidFill>
              </a:rPr>
              <a:t>A DRAM die comprises </a:t>
            </a:r>
          </a:p>
          <a:p>
            <a:pPr algn="ctr">
              <a:lnSpc>
                <a:spcPct val="90000"/>
              </a:lnSpc>
            </a:pPr>
            <a:r>
              <a:rPr lang="en-US">
                <a:solidFill>
                  <a:srgbClr val="5F5F5F"/>
                </a:solidFill>
              </a:rPr>
              <a:t>of multiple such arrays</a:t>
            </a:r>
          </a:p>
        </p:txBody>
      </p:sp>
      <p:sp>
        <p:nvSpPr>
          <p:cNvPr id="80938" name="Rectangle 3"/>
          <p:cNvSpPr txBox="1">
            <a:spLocks noChangeArrowheads="1"/>
          </p:cNvSpPr>
          <p:nvPr/>
        </p:nvSpPr>
        <p:spPr bwMode="auto">
          <a:xfrm>
            <a:off x="4724400" y="960438"/>
            <a:ext cx="41910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ts val="2400"/>
              </a:lnSpc>
              <a:spcBef>
                <a:spcPts val="500"/>
              </a:spcBef>
              <a:buSzPct val="80000"/>
            </a:pPr>
            <a:r>
              <a:rPr lang="en-US" sz="2000" dirty="0">
                <a:solidFill>
                  <a:srgbClr val="000000"/>
                </a:solidFill>
                <a:cs typeface="Arial" charset="0"/>
              </a:rPr>
              <a:t>Bits stored as charges on node capacitance (non-restorative)</a:t>
            </a:r>
          </a:p>
          <a:p>
            <a:pPr lvl="1">
              <a:lnSpc>
                <a:spcPts val="2200"/>
              </a:lnSpc>
              <a:spcBef>
                <a:spcPts val="500"/>
              </a:spcBef>
              <a:buClr>
                <a:srgbClr val="003399"/>
              </a:buClr>
              <a:buSzPct val="40000"/>
              <a:buFontTx/>
              <a:buChar char="-"/>
            </a:pPr>
            <a:r>
              <a:rPr lang="en-US" sz="2000" dirty="0">
                <a:solidFill>
                  <a:srgbClr val="000000"/>
                </a:solidFill>
                <a:cs typeface="Arial" charset="0"/>
              </a:rPr>
              <a:t>bit cell loses charge when read</a:t>
            </a:r>
          </a:p>
          <a:p>
            <a:pPr lvl="1">
              <a:lnSpc>
                <a:spcPts val="2200"/>
              </a:lnSpc>
              <a:spcBef>
                <a:spcPts val="500"/>
              </a:spcBef>
              <a:buClr>
                <a:srgbClr val="003399"/>
              </a:buClr>
              <a:buSzPct val="40000"/>
              <a:buFontTx/>
              <a:buChar char="-"/>
            </a:pPr>
            <a:r>
              <a:rPr lang="en-US" sz="2000" dirty="0">
                <a:solidFill>
                  <a:srgbClr val="000000"/>
                </a:solidFill>
                <a:cs typeface="Arial" charset="0"/>
              </a:rPr>
              <a:t>bit cell loses charge over time</a:t>
            </a:r>
          </a:p>
          <a:p>
            <a:pPr>
              <a:lnSpc>
                <a:spcPts val="2400"/>
              </a:lnSpc>
              <a:spcBef>
                <a:spcPts val="500"/>
              </a:spcBef>
              <a:buSzPct val="80000"/>
            </a:pPr>
            <a:r>
              <a:rPr lang="en-US" sz="2000" dirty="0">
                <a:solidFill>
                  <a:srgbClr val="000000"/>
                </a:solidFill>
                <a:cs typeface="Arial" charset="0"/>
              </a:rPr>
              <a:t>Read Sequence</a:t>
            </a:r>
          </a:p>
          <a:p>
            <a:pPr lvl="1">
              <a:lnSpc>
                <a:spcPts val="2200"/>
              </a:lnSpc>
              <a:spcBef>
                <a:spcPts val="500"/>
              </a:spcBef>
              <a:buClr>
                <a:srgbClr val="003399"/>
              </a:buClr>
              <a:buSzPct val="40000"/>
            </a:pPr>
            <a:r>
              <a:rPr lang="en-US" sz="2000" dirty="0">
                <a:solidFill>
                  <a:srgbClr val="000000"/>
                </a:solidFill>
                <a:cs typeface="Arial" charset="0"/>
              </a:rPr>
              <a:t>1. address decode</a:t>
            </a:r>
          </a:p>
          <a:p>
            <a:pPr lvl="1">
              <a:lnSpc>
                <a:spcPts val="2200"/>
              </a:lnSpc>
              <a:spcBef>
                <a:spcPts val="500"/>
              </a:spcBef>
              <a:buClr>
                <a:srgbClr val="003399"/>
              </a:buClr>
              <a:buSzPct val="40000"/>
            </a:pPr>
            <a:r>
              <a:rPr lang="en-US" sz="2000" dirty="0">
                <a:solidFill>
                  <a:srgbClr val="000000"/>
                </a:solidFill>
                <a:cs typeface="Arial" charset="0"/>
              </a:rPr>
              <a:t>2. drive row select</a:t>
            </a:r>
          </a:p>
          <a:p>
            <a:pPr lvl="1">
              <a:lnSpc>
                <a:spcPts val="2200"/>
              </a:lnSpc>
              <a:spcBef>
                <a:spcPts val="500"/>
              </a:spcBef>
              <a:buClr>
                <a:srgbClr val="003399"/>
              </a:buClr>
              <a:buSzPct val="40000"/>
            </a:pPr>
            <a:r>
              <a:rPr lang="en-US" sz="2000" dirty="0">
                <a:solidFill>
                  <a:srgbClr val="000000"/>
                </a:solidFill>
                <a:cs typeface="Arial" charset="0"/>
              </a:rPr>
              <a:t>3. selected bit-cells drive </a:t>
            </a:r>
            <a:r>
              <a:rPr lang="en-US" sz="2000" dirty="0" err="1">
                <a:solidFill>
                  <a:srgbClr val="000000"/>
                </a:solidFill>
                <a:cs typeface="Arial" charset="0"/>
              </a:rPr>
              <a:t>bitlines</a:t>
            </a:r>
            <a:endParaRPr lang="en-US" sz="2000" dirty="0">
              <a:solidFill>
                <a:srgbClr val="000000"/>
              </a:solidFill>
              <a:cs typeface="Arial" charset="0"/>
            </a:endParaRPr>
          </a:p>
          <a:p>
            <a:pPr lvl="1">
              <a:lnSpc>
                <a:spcPts val="2200"/>
              </a:lnSpc>
              <a:spcBef>
                <a:spcPts val="500"/>
              </a:spcBef>
              <a:buClr>
                <a:srgbClr val="003399"/>
              </a:buClr>
              <a:buSzPct val="40000"/>
            </a:pPr>
            <a:r>
              <a:rPr lang="en-US" sz="2000" dirty="0">
                <a:solidFill>
                  <a:srgbClr val="000000"/>
                </a:solidFill>
                <a:cs typeface="Arial" charset="0"/>
              </a:rPr>
              <a:t>	  (entire row is read together)</a:t>
            </a:r>
          </a:p>
          <a:p>
            <a:pPr lvl="1">
              <a:lnSpc>
                <a:spcPts val="2200"/>
              </a:lnSpc>
              <a:spcBef>
                <a:spcPts val="500"/>
              </a:spcBef>
              <a:buClr>
                <a:srgbClr val="003399"/>
              </a:buClr>
              <a:buSzPct val="40000"/>
            </a:pPr>
            <a:r>
              <a:rPr lang="en-US" sz="2000" dirty="0">
                <a:solidFill>
                  <a:srgbClr val="000000"/>
                </a:solidFill>
                <a:cs typeface="Arial" charset="0"/>
              </a:rPr>
              <a:t>4. a </a:t>
            </a:r>
            <a:r>
              <a:rPr lang="ja-JP" altLang="en-US" sz="2000" dirty="0">
                <a:solidFill>
                  <a:srgbClr val="000000"/>
                </a:solidFill>
                <a:cs typeface="Arial" charset="0"/>
              </a:rPr>
              <a:t>“</a:t>
            </a:r>
            <a:r>
              <a:rPr lang="en-US" altLang="ja-JP" sz="2000" dirty="0">
                <a:solidFill>
                  <a:srgbClr val="000000"/>
                </a:solidFill>
                <a:cs typeface="Arial" charset="0"/>
              </a:rPr>
              <a:t>flip-flopping</a:t>
            </a:r>
            <a:r>
              <a:rPr lang="ja-JP" altLang="en-US" sz="2000" dirty="0">
                <a:solidFill>
                  <a:srgbClr val="000000"/>
                </a:solidFill>
                <a:cs typeface="Arial" charset="0"/>
              </a:rPr>
              <a:t>”</a:t>
            </a:r>
            <a:r>
              <a:rPr lang="en-US" altLang="ja-JP" sz="2000" dirty="0">
                <a:solidFill>
                  <a:srgbClr val="000000"/>
                </a:solidFill>
                <a:cs typeface="Arial" charset="0"/>
              </a:rPr>
              <a:t> sense amp amplifies and regenerates the </a:t>
            </a:r>
            <a:r>
              <a:rPr lang="en-US" altLang="ja-JP" sz="2000" dirty="0" err="1">
                <a:solidFill>
                  <a:srgbClr val="000000"/>
                </a:solidFill>
                <a:cs typeface="Arial" charset="0"/>
              </a:rPr>
              <a:t>bitline</a:t>
            </a:r>
            <a:r>
              <a:rPr lang="en-US" altLang="ja-JP" sz="2000" dirty="0">
                <a:solidFill>
                  <a:srgbClr val="000000"/>
                </a:solidFill>
                <a:cs typeface="Arial" charset="0"/>
              </a:rPr>
              <a:t>, data bit is mux</a:t>
            </a:r>
            <a:r>
              <a:rPr lang="ja-JP" altLang="en-US" sz="2000" dirty="0">
                <a:solidFill>
                  <a:srgbClr val="000000"/>
                </a:solidFill>
                <a:cs typeface="Arial" charset="0"/>
              </a:rPr>
              <a:t>’</a:t>
            </a:r>
            <a:r>
              <a:rPr lang="en-US" altLang="ja-JP" sz="2000" dirty="0" err="1">
                <a:solidFill>
                  <a:srgbClr val="000000"/>
                </a:solidFill>
                <a:cs typeface="Arial" charset="0"/>
              </a:rPr>
              <a:t>ed</a:t>
            </a:r>
            <a:r>
              <a:rPr lang="en-US" altLang="ja-JP" sz="2000" dirty="0">
                <a:solidFill>
                  <a:srgbClr val="000000"/>
                </a:solidFill>
                <a:cs typeface="Arial" charset="0"/>
              </a:rPr>
              <a:t> out</a:t>
            </a:r>
          </a:p>
          <a:p>
            <a:pPr lvl="1">
              <a:lnSpc>
                <a:spcPts val="2200"/>
              </a:lnSpc>
              <a:spcBef>
                <a:spcPts val="500"/>
              </a:spcBef>
              <a:buClr>
                <a:srgbClr val="003399"/>
              </a:buClr>
              <a:buSzPct val="40000"/>
            </a:pPr>
            <a:r>
              <a:rPr lang="en-US" sz="2000" dirty="0">
                <a:solidFill>
                  <a:srgbClr val="000000"/>
                </a:solidFill>
                <a:cs typeface="Arial" charset="0"/>
              </a:rPr>
              <a:t>5. </a:t>
            </a:r>
            <a:r>
              <a:rPr lang="en-US" sz="2000" dirty="0" err="1">
                <a:solidFill>
                  <a:srgbClr val="000000"/>
                </a:solidFill>
                <a:cs typeface="Arial" charset="0"/>
              </a:rPr>
              <a:t>precharge</a:t>
            </a:r>
            <a:r>
              <a:rPr lang="en-US" sz="2000" dirty="0">
                <a:solidFill>
                  <a:srgbClr val="000000"/>
                </a:solidFill>
                <a:cs typeface="Arial" charset="0"/>
              </a:rPr>
              <a:t> all </a:t>
            </a:r>
            <a:r>
              <a:rPr lang="en-US" sz="2000" dirty="0" err="1">
                <a:solidFill>
                  <a:srgbClr val="000000"/>
                </a:solidFill>
                <a:cs typeface="Arial" charset="0"/>
              </a:rPr>
              <a:t>bitlines</a:t>
            </a:r>
            <a:endParaRPr lang="en-US" sz="2000" dirty="0">
              <a:solidFill>
                <a:srgbClr val="000000"/>
              </a:solidFill>
              <a:cs typeface="Arial" charset="0"/>
            </a:endParaRPr>
          </a:p>
          <a:p>
            <a:pPr>
              <a:lnSpc>
                <a:spcPts val="2400"/>
              </a:lnSpc>
              <a:spcBef>
                <a:spcPts val="500"/>
              </a:spcBef>
              <a:buSzPct val="80000"/>
            </a:pPr>
            <a:r>
              <a:rPr lang="en-US" sz="2000" dirty="0">
                <a:solidFill>
                  <a:srgbClr val="FF0000"/>
                </a:solidFill>
                <a:cs typeface="Arial" charset="0"/>
              </a:rPr>
              <a:t>Refresh</a:t>
            </a:r>
            <a:r>
              <a:rPr lang="en-US" sz="2000" dirty="0">
                <a:solidFill>
                  <a:srgbClr val="000000"/>
                </a:solidFill>
                <a:cs typeface="Arial" charset="0"/>
              </a:rPr>
              <a:t>: A DRAM controller must periodically read all rows within the allowed refresh time (10s of </a:t>
            </a:r>
            <a:r>
              <a:rPr lang="en-US" sz="2000" dirty="0" err="1">
                <a:solidFill>
                  <a:srgbClr val="000000"/>
                </a:solidFill>
                <a:cs typeface="Arial" charset="0"/>
              </a:rPr>
              <a:t>ms</a:t>
            </a:r>
            <a:r>
              <a:rPr lang="en-US" sz="2000" dirty="0">
                <a:solidFill>
                  <a:srgbClr val="000000"/>
                </a:solidFill>
                <a:cs typeface="Arial" charset="0"/>
              </a:rPr>
              <a:t>) such that charge is restored in cells</a:t>
            </a:r>
            <a:endParaRPr lang="en-US" sz="2000" i="1" dirty="0">
              <a:solidFill>
                <a:srgbClr val="808080"/>
              </a:solidFill>
              <a:cs typeface="Arial" charset="0"/>
            </a:endParaRPr>
          </a:p>
          <a:p>
            <a:pPr>
              <a:lnSpc>
                <a:spcPts val="2400"/>
              </a:lnSpc>
              <a:spcBef>
                <a:spcPts val="500"/>
              </a:spcBef>
              <a:buSzPct val="80000"/>
            </a:pPr>
            <a:endParaRPr lang="en-US" sz="2000" dirty="0">
              <a:solidFill>
                <a:srgbClr val="000000"/>
              </a:solidFill>
              <a:latin typeface="Arial Narrow" charset="0"/>
              <a:cs typeface="Arial" charset="0"/>
            </a:endParaRPr>
          </a:p>
          <a:p>
            <a:pPr>
              <a:lnSpc>
                <a:spcPts val="2400"/>
              </a:lnSpc>
              <a:spcBef>
                <a:spcPts val="500"/>
              </a:spcBef>
              <a:buSzPct val="80000"/>
            </a:pPr>
            <a:endParaRPr lang="en-US" sz="2000" i="1" dirty="0">
              <a:solidFill>
                <a:srgbClr val="000000"/>
              </a:solidFill>
              <a:latin typeface="Arial Narrow" charset="0"/>
              <a:cs typeface="Arial" charset="0"/>
            </a:endParaRPr>
          </a:p>
        </p:txBody>
      </p:sp>
    </p:spTree>
    <p:extLst>
      <p:ext uri="{BB962C8B-B14F-4D97-AF65-F5344CB8AC3E}">
        <p14:creationId xmlns:p14="http://schemas.microsoft.com/office/powerpoint/2010/main" val="28369066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The DRAM Subsystem</a:t>
            </a:r>
          </a:p>
        </p:txBody>
      </p:sp>
      <p:sp>
        <p:nvSpPr>
          <p:cNvPr id="901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8589248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Subsystem Organization</a:t>
            </a:r>
          </a:p>
        </p:txBody>
      </p:sp>
      <p:sp>
        <p:nvSpPr>
          <p:cNvPr id="92162" name="Content Placeholder 2"/>
          <p:cNvSpPr>
            <a:spLocks noGrp="1"/>
          </p:cNvSpPr>
          <p:nvPr>
            <p:ph idx="1"/>
          </p:nvPr>
        </p:nvSpPr>
        <p:spPr>
          <a:xfrm>
            <a:off x="228600" y="996950"/>
            <a:ext cx="8610600" cy="5194300"/>
          </a:xfrm>
        </p:spPr>
        <p:txBody>
          <a:bodyPr/>
          <a:lstStyle/>
          <a:p>
            <a:endParaRPr lang="en-US" dirty="0">
              <a:latin typeface="Tahoma" charset="0"/>
            </a:endParaRPr>
          </a:p>
          <a:p>
            <a:r>
              <a:rPr lang="en-US" dirty="0">
                <a:latin typeface="Tahoma" charset="0"/>
              </a:rPr>
              <a:t>Channel</a:t>
            </a:r>
          </a:p>
          <a:p>
            <a:r>
              <a:rPr lang="en-US" dirty="0">
                <a:latin typeface="Tahoma" charset="0"/>
              </a:rPr>
              <a:t>DIMM</a:t>
            </a:r>
          </a:p>
          <a:p>
            <a:r>
              <a:rPr lang="en-US" dirty="0">
                <a:latin typeface="Tahoma" charset="0"/>
              </a:rPr>
              <a:t>Rank</a:t>
            </a:r>
          </a:p>
          <a:p>
            <a:r>
              <a:rPr lang="en-US" dirty="0">
                <a:latin typeface="Tahoma" charset="0"/>
              </a:rPr>
              <a:t>Chip</a:t>
            </a:r>
          </a:p>
          <a:p>
            <a:r>
              <a:rPr lang="en-US" dirty="0">
                <a:latin typeface="Tahoma" charset="0"/>
              </a:rPr>
              <a:t>Bank</a:t>
            </a:r>
          </a:p>
          <a:p>
            <a:r>
              <a:rPr lang="en-US" dirty="0">
                <a:latin typeface="Tahoma" charset="0"/>
              </a:rPr>
              <a:t>Row/Column</a:t>
            </a:r>
          </a:p>
          <a:p>
            <a:r>
              <a:rPr lang="en-US" dirty="0">
                <a:latin typeface="Tahoma" charset="0"/>
              </a:rPr>
              <a:t>Cell</a:t>
            </a:r>
          </a:p>
          <a:p>
            <a:endParaRPr lang="en-US" dirty="0">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04B435-74AE-4A48-95AD-5D383CBEC1EE}" type="slidenum">
              <a:rPr lang="en-US" sz="1600">
                <a:solidFill>
                  <a:srgbClr val="000000"/>
                </a:solidFill>
                <a:latin typeface="Garamond" charset="0"/>
                <a:cs typeface="Arial" charset="0"/>
              </a:rPr>
              <a:pPr eaLnBrk="1" hangingPunct="1"/>
              <a:t>25</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228139641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rPr>
              <a:t>Page Mode DRAM</a:t>
            </a:r>
          </a:p>
        </p:txBody>
      </p:sp>
      <p:sp>
        <p:nvSpPr>
          <p:cNvPr id="94210" name="Content Placeholder 2"/>
          <p:cNvSpPr>
            <a:spLocks noGrp="1"/>
          </p:cNvSpPr>
          <p:nvPr>
            <p:ph idx="1"/>
          </p:nvPr>
        </p:nvSpPr>
        <p:spPr>
          <a:xfrm>
            <a:off x="228600" y="996950"/>
            <a:ext cx="8610600" cy="5194300"/>
          </a:xfrm>
        </p:spPr>
        <p:txBody>
          <a:bodyPr/>
          <a:lstStyle/>
          <a:p>
            <a:r>
              <a:rPr lang="en-US" dirty="0">
                <a:latin typeface="Tahoma" charset="0"/>
              </a:rPr>
              <a:t>A DRAM bank is a 2D array of cells: rows x columns</a:t>
            </a:r>
          </a:p>
          <a:p>
            <a:r>
              <a:rPr lang="en-US" dirty="0">
                <a:latin typeface="Tahoma" charset="0"/>
              </a:rPr>
              <a:t>A </a:t>
            </a:r>
            <a:r>
              <a:rPr lang="ja-JP" altLang="en-US" dirty="0">
                <a:latin typeface="Tahoma" charset="0"/>
              </a:rPr>
              <a:t>“</a:t>
            </a:r>
            <a:r>
              <a:rPr lang="en-US" altLang="ja-JP" dirty="0">
                <a:latin typeface="Tahoma" charset="0"/>
              </a:rPr>
              <a:t>DRAM row</a:t>
            </a:r>
            <a:r>
              <a:rPr lang="ja-JP" altLang="en-US" dirty="0">
                <a:latin typeface="Tahoma" charset="0"/>
              </a:rPr>
              <a:t>”</a:t>
            </a:r>
            <a:r>
              <a:rPr lang="en-US" altLang="ja-JP" dirty="0">
                <a:latin typeface="Tahoma" charset="0"/>
              </a:rPr>
              <a:t> is also called a </a:t>
            </a:r>
            <a:r>
              <a:rPr lang="ja-JP" altLang="en-US" dirty="0">
                <a:latin typeface="Tahoma" charset="0"/>
              </a:rPr>
              <a:t>“</a:t>
            </a:r>
            <a:r>
              <a:rPr lang="en-US" altLang="ja-JP" dirty="0">
                <a:latin typeface="Tahoma" charset="0"/>
              </a:rPr>
              <a:t>DRAM page</a:t>
            </a:r>
            <a:r>
              <a:rPr lang="ja-JP" altLang="en-US" dirty="0">
                <a:latin typeface="Tahoma" charset="0"/>
              </a:rPr>
              <a:t>”</a:t>
            </a:r>
            <a:endParaRPr lang="en-US" altLang="ja-JP" dirty="0">
              <a:latin typeface="Tahoma" charset="0"/>
            </a:endParaRPr>
          </a:p>
          <a:p>
            <a:r>
              <a:rPr lang="ja-JP" altLang="en-US" dirty="0">
                <a:latin typeface="Tahoma" charset="0"/>
              </a:rPr>
              <a:t>“</a:t>
            </a:r>
            <a:r>
              <a:rPr lang="en-US" altLang="ja-JP" dirty="0">
                <a:latin typeface="Tahoma" charset="0"/>
              </a:rPr>
              <a:t>Sense amplifiers</a:t>
            </a:r>
            <a:r>
              <a:rPr lang="ja-JP" altLang="en-US" dirty="0">
                <a:latin typeface="Tahoma" charset="0"/>
              </a:rPr>
              <a:t>”</a:t>
            </a:r>
            <a:r>
              <a:rPr lang="en-US" altLang="ja-JP" dirty="0">
                <a:latin typeface="Tahoma" charset="0"/>
              </a:rPr>
              <a:t> also called </a:t>
            </a:r>
            <a:r>
              <a:rPr lang="ja-JP" altLang="en-US" dirty="0">
                <a:latin typeface="Tahoma" charset="0"/>
              </a:rPr>
              <a:t>“</a:t>
            </a:r>
            <a:r>
              <a:rPr lang="en-US" altLang="ja-JP" dirty="0">
                <a:latin typeface="Tahoma" charset="0"/>
              </a:rPr>
              <a:t>row buffer</a:t>
            </a:r>
            <a:r>
              <a:rPr lang="ja-JP" altLang="en-US" dirty="0">
                <a:latin typeface="Tahoma" charset="0"/>
              </a:rPr>
              <a:t>”</a:t>
            </a:r>
            <a:endParaRPr lang="en-US" altLang="ja-JP" dirty="0">
              <a:latin typeface="Tahoma" charset="0"/>
            </a:endParaRPr>
          </a:p>
          <a:p>
            <a:endParaRPr lang="en-US" dirty="0">
              <a:latin typeface="Tahoma" charset="0"/>
            </a:endParaRPr>
          </a:p>
          <a:p>
            <a:r>
              <a:rPr lang="en-US" dirty="0">
                <a:latin typeface="Tahoma" charset="0"/>
              </a:rPr>
              <a:t>Each address is a &lt;</a:t>
            </a:r>
            <a:r>
              <a:rPr lang="en-US" dirty="0" err="1">
                <a:latin typeface="Tahoma" charset="0"/>
              </a:rPr>
              <a:t>row,column</a:t>
            </a:r>
            <a:r>
              <a:rPr lang="en-US" dirty="0">
                <a:latin typeface="Tahoma" charset="0"/>
              </a:rPr>
              <a:t>&gt; pair</a:t>
            </a:r>
          </a:p>
          <a:p>
            <a:r>
              <a:rPr lang="en-US" dirty="0">
                <a:latin typeface="Tahoma" charset="0"/>
              </a:rPr>
              <a:t>Access to a </a:t>
            </a:r>
            <a:r>
              <a:rPr lang="ja-JP" altLang="en-US" dirty="0">
                <a:latin typeface="Tahoma" charset="0"/>
              </a:rPr>
              <a:t>“</a:t>
            </a:r>
            <a:r>
              <a:rPr lang="en-US" altLang="ja-JP" dirty="0">
                <a:latin typeface="Tahoma" charset="0"/>
              </a:rPr>
              <a:t>closed row</a:t>
            </a:r>
            <a:r>
              <a:rPr lang="ja-JP" altLang="en-US" dirty="0">
                <a:latin typeface="Tahoma" charset="0"/>
              </a:rPr>
              <a:t>” </a:t>
            </a:r>
            <a:r>
              <a:rPr lang="en-US" altLang="ja-JP" dirty="0">
                <a:latin typeface="Tahoma" charset="0"/>
              </a:rPr>
              <a:t>(Closed Page Policy)</a:t>
            </a:r>
          </a:p>
          <a:p>
            <a:pPr lvl="1"/>
            <a:r>
              <a:rPr lang="en-US" dirty="0">
                <a:solidFill>
                  <a:srgbClr val="FF0000"/>
                </a:solidFill>
                <a:latin typeface="Tahoma" charset="0"/>
                <a:ea typeface="ＭＳ Ｐゴシック" charset="0"/>
              </a:rPr>
              <a:t>Activate</a:t>
            </a:r>
            <a:r>
              <a:rPr lang="en-US" dirty="0">
                <a:latin typeface="Tahoma" charset="0"/>
                <a:ea typeface="ＭＳ Ｐゴシック" charset="0"/>
              </a:rPr>
              <a:t> command opens row (placed into row buffer)</a:t>
            </a:r>
          </a:p>
          <a:p>
            <a:pPr lvl="1"/>
            <a:r>
              <a:rPr lang="en-US" dirty="0">
                <a:solidFill>
                  <a:srgbClr val="FF0000"/>
                </a:solidFill>
                <a:latin typeface="Tahoma" charset="0"/>
                <a:ea typeface="ＭＳ Ｐゴシック" charset="0"/>
              </a:rPr>
              <a:t>Read/write</a:t>
            </a:r>
            <a:r>
              <a:rPr lang="en-US" dirty="0">
                <a:latin typeface="Tahoma" charset="0"/>
                <a:ea typeface="ＭＳ Ｐゴシック" charset="0"/>
              </a:rPr>
              <a:t> command reads/writes column in the row buffer</a:t>
            </a:r>
          </a:p>
          <a:p>
            <a:pPr lvl="1"/>
            <a:r>
              <a:rPr lang="en-US" dirty="0" err="1">
                <a:solidFill>
                  <a:srgbClr val="FF0000"/>
                </a:solidFill>
                <a:latin typeface="Tahoma" charset="0"/>
                <a:ea typeface="ＭＳ Ｐゴシック" charset="0"/>
              </a:rPr>
              <a:t>Precharge</a:t>
            </a:r>
            <a:r>
              <a:rPr lang="en-US" dirty="0">
                <a:solidFill>
                  <a:srgbClr val="FF0000"/>
                </a:solidFill>
                <a:latin typeface="Tahoma" charset="0"/>
                <a:ea typeface="ＭＳ Ｐゴシック" charset="0"/>
              </a:rPr>
              <a:t> </a:t>
            </a:r>
            <a:r>
              <a:rPr lang="en-US" dirty="0">
                <a:latin typeface="Tahoma" charset="0"/>
                <a:ea typeface="ＭＳ Ｐゴシック" charset="0"/>
              </a:rPr>
              <a:t>command closes the row and prepares the bank for next access</a:t>
            </a:r>
          </a:p>
          <a:p>
            <a:r>
              <a:rPr lang="en-US" dirty="0">
                <a:latin typeface="Tahoma" charset="0"/>
              </a:rPr>
              <a:t>Access to an </a:t>
            </a:r>
            <a:r>
              <a:rPr lang="ja-JP" altLang="en-US" dirty="0">
                <a:latin typeface="Tahoma" charset="0"/>
              </a:rPr>
              <a:t>“</a:t>
            </a:r>
            <a:r>
              <a:rPr lang="en-US" altLang="ja-JP" dirty="0">
                <a:latin typeface="Tahoma" charset="0"/>
              </a:rPr>
              <a:t>open row</a:t>
            </a:r>
            <a:r>
              <a:rPr lang="ja-JP" altLang="en-US" dirty="0">
                <a:latin typeface="Tahoma" charset="0"/>
              </a:rPr>
              <a:t>” </a:t>
            </a:r>
            <a:r>
              <a:rPr lang="en-US" altLang="ja-JP" dirty="0">
                <a:latin typeface="Tahoma" charset="0"/>
              </a:rPr>
              <a:t>(Open Page Policy)</a:t>
            </a:r>
          </a:p>
          <a:p>
            <a:pPr lvl="1"/>
            <a:r>
              <a:rPr lang="en-US" dirty="0">
                <a:latin typeface="Tahoma" charset="0"/>
                <a:ea typeface="ＭＳ Ｐゴシック" charset="0"/>
              </a:rPr>
              <a:t>No need </a:t>
            </a:r>
            <a:r>
              <a:rPr lang="en-US">
                <a:latin typeface="Tahoma" charset="0"/>
                <a:ea typeface="ＭＳ Ｐゴシック" charset="0"/>
              </a:rPr>
              <a:t>to Activate</a:t>
            </a:r>
          </a:p>
          <a:p>
            <a:pPr lvl="1"/>
            <a:r>
              <a:rPr lang="en-US" dirty="0">
                <a:latin typeface="Tahoma" charset="0"/>
                <a:ea typeface="ＭＳ Ｐゴシック" charset="0"/>
              </a:rPr>
              <a:t>Keep row open until conflict</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16544-9343-9545-9F87-EDFE9D84DBBF}" type="slidenum">
              <a:rPr lang="en-US" sz="1600">
                <a:solidFill>
                  <a:srgbClr val="000000"/>
                </a:solidFill>
                <a:latin typeface="Garamond" charset="0"/>
                <a:cs typeface="Arial" charset="0"/>
              </a:rPr>
              <a:pPr eaLnBrk="1" hangingPunct="1"/>
              <a:t>26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594182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10">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210">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2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Bank Operation</a:t>
            </a:r>
          </a:p>
        </p:txBody>
      </p:sp>
      <p:sp>
        <p:nvSpPr>
          <p:cNvPr id="952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34729F-EE64-D24D-933E-D6543FF57143}"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sp>
        <p:nvSpPr>
          <p:cNvPr id="95236"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95237"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38"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39"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40"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41"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42"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mux</a:t>
            </a:r>
          </a:p>
        </p:txBody>
      </p:sp>
      <p:sp>
        <p:nvSpPr>
          <p:cNvPr id="95250"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1"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2"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3"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4"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5"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95256"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CONFLICT !</a:t>
            </a:r>
          </a:p>
        </p:txBody>
      </p:sp>
      <p:sp>
        <p:nvSpPr>
          <p:cNvPr id="95286"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Columns</a:t>
            </a:r>
          </a:p>
        </p:txBody>
      </p:sp>
      <p:sp>
        <p:nvSpPr>
          <p:cNvPr id="95287"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34" charset="0"/>
            </a:endParaRPr>
          </a:p>
        </p:txBody>
      </p:sp>
    </p:spTree>
    <p:extLst>
      <p:ext uri="{BB962C8B-B14F-4D97-AF65-F5344CB8AC3E}">
        <p14:creationId xmlns:p14="http://schemas.microsoft.com/office/powerpoint/2010/main" val="4211516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The DRAM Chip</a:t>
            </a:r>
          </a:p>
        </p:txBody>
      </p:sp>
      <p:sp>
        <p:nvSpPr>
          <p:cNvPr id="96258" name="Content Placeholder 2"/>
          <p:cNvSpPr>
            <a:spLocks noGrp="1"/>
          </p:cNvSpPr>
          <p:nvPr>
            <p:ph idx="1"/>
          </p:nvPr>
        </p:nvSpPr>
        <p:spPr>
          <a:xfrm>
            <a:off x="228600" y="996950"/>
            <a:ext cx="8610600" cy="5194300"/>
          </a:xfrm>
        </p:spPr>
        <p:txBody>
          <a:bodyPr/>
          <a:lstStyle/>
          <a:p>
            <a:r>
              <a:rPr lang="en-US" dirty="0">
                <a:latin typeface="Tahoma" charset="0"/>
              </a:rPr>
              <a:t>Consists of multiple banks (8 is a common number today)</a:t>
            </a:r>
          </a:p>
          <a:p>
            <a:r>
              <a:rPr lang="en-US" dirty="0">
                <a:latin typeface="Tahoma" charset="0"/>
              </a:rPr>
              <a:t>Banks share command/address/data buses</a:t>
            </a:r>
          </a:p>
          <a:p>
            <a:r>
              <a:rPr lang="en-US" dirty="0">
                <a:latin typeface="Tahoma" charset="0"/>
              </a:rPr>
              <a:t>The chip itself has a narrow interface (4-16 bits per read)</a:t>
            </a:r>
          </a:p>
          <a:p>
            <a:endParaRPr lang="en-US" dirty="0">
              <a:latin typeface="Tahoma" charset="0"/>
            </a:endParaRPr>
          </a:p>
          <a:p>
            <a:r>
              <a:rPr lang="en-US" dirty="0">
                <a:latin typeface="Tahoma" charset="0"/>
              </a:rPr>
              <a:t>Changing the number of banks, size of the interface (pins), whether or not command/address/data buses are shared has significant impact on DRAM system cost</a:t>
            </a: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43E5DC-A216-8548-B508-CE5697A5AE85}" type="slidenum">
              <a:rPr lang="en-US" sz="1600">
                <a:solidFill>
                  <a:srgbClr val="000000"/>
                </a:solidFill>
                <a:latin typeface="Garamond" charset="0"/>
                <a:cs typeface="Arial" charset="0"/>
              </a:rPr>
              <a:pPr eaLnBrk="1" hangingPunct="1"/>
              <a:t>28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97684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128M x 8-bit DRAM Chip</a:t>
            </a:r>
          </a:p>
        </p:txBody>
      </p:sp>
      <p:sp>
        <p:nvSpPr>
          <p:cNvPr id="9728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C795FB-5BD9-6E41-98D3-2CE2C0FBB251}"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pic>
        <p:nvPicPr>
          <p:cNvPr id="9728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163" y="1143000"/>
            <a:ext cx="9113837"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978798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600200"/>
            <a:ext cx="8428037" cy="822325"/>
          </a:xfrm>
        </p:spPr>
        <p:txBody>
          <a:bodyPr/>
          <a:lstStyle/>
          <a:p>
            <a:pPr algn="ctr" eaLnBrk="1" hangingPunct="1"/>
            <a:r>
              <a:rPr lang="en-US" sz="4000" dirty="0">
                <a:latin typeface="Garamond" charset="0"/>
              </a:rPr>
              <a:t>Why Is Memory So Important? (Especially Today)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02483160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DRAM Rank and Module</a:t>
            </a:r>
          </a:p>
        </p:txBody>
      </p:sp>
      <p:sp>
        <p:nvSpPr>
          <p:cNvPr id="55298"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Rank: Multiple chips operated together to form a wide interface</a:t>
            </a:r>
          </a:p>
          <a:p>
            <a:r>
              <a:rPr lang="en-US">
                <a:latin typeface="Tahoma" charset="0"/>
              </a:rPr>
              <a:t>All chips comprising a rank are controlled at the same time</a:t>
            </a:r>
          </a:p>
          <a:p>
            <a:pPr lvl="1"/>
            <a:r>
              <a:rPr lang="en-US">
                <a:latin typeface="Tahoma" charset="0"/>
                <a:ea typeface="ＭＳ Ｐゴシック" charset="0"/>
              </a:rPr>
              <a:t>Respond to a single command</a:t>
            </a:r>
          </a:p>
          <a:p>
            <a:pPr lvl="1"/>
            <a:r>
              <a:rPr lang="en-US">
                <a:latin typeface="Tahoma" charset="0"/>
                <a:ea typeface="ＭＳ Ｐゴシック" charset="0"/>
              </a:rPr>
              <a:t>Share address and command buses, but provide different data</a:t>
            </a:r>
          </a:p>
          <a:p>
            <a:pPr lvl="1"/>
            <a:endParaRPr lang="en-US">
              <a:latin typeface="Tahoma" charset="0"/>
              <a:ea typeface="ＭＳ Ｐゴシック" charset="0"/>
            </a:endParaRPr>
          </a:p>
          <a:p>
            <a:r>
              <a:rPr lang="en-US">
                <a:latin typeface="Tahoma" charset="0"/>
              </a:rPr>
              <a:t>A DRAM module consists of one or more ranks</a:t>
            </a:r>
          </a:p>
          <a:p>
            <a:pPr lvl="1"/>
            <a:r>
              <a:rPr lang="en-US">
                <a:latin typeface="Tahoma" charset="0"/>
                <a:ea typeface="ＭＳ Ｐゴシック" charset="0"/>
              </a:rPr>
              <a:t>E.g., DIMM (dual inline memory module)</a:t>
            </a:r>
          </a:p>
          <a:p>
            <a:pPr lvl="1"/>
            <a:r>
              <a:rPr lang="en-US">
                <a:latin typeface="Tahoma" charset="0"/>
                <a:ea typeface="ＭＳ Ｐゴシック" charset="0"/>
              </a:rPr>
              <a:t>This is what you plug into your motherboard</a:t>
            </a:r>
          </a:p>
          <a:p>
            <a:pPr lvl="1"/>
            <a:endParaRPr lang="en-US">
              <a:latin typeface="Tahoma" charset="0"/>
              <a:ea typeface="ＭＳ Ｐゴシック" charset="0"/>
            </a:endParaRPr>
          </a:p>
          <a:p>
            <a:r>
              <a:rPr lang="en-US">
                <a:latin typeface="Tahoma" charset="0"/>
              </a:rPr>
              <a:t>If we have chips with 8-bit interface, to read 8 bytes in a single access, use 8 chips in a DIMM</a:t>
            </a:r>
          </a:p>
          <a:p>
            <a:pPr lvl="1"/>
            <a:endParaRPr lang="en-US">
              <a:latin typeface="Tahoma" charset="0"/>
              <a:ea typeface="ＭＳ Ｐゴシック" charset="0"/>
            </a:endParaRPr>
          </a:p>
          <a:p>
            <a:endParaRPr lang="en-US">
              <a:latin typeface="Tahoma" charset="0"/>
            </a:endParaRPr>
          </a:p>
        </p:txBody>
      </p:sp>
      <p:sp>
        <p:nvSpPr>
          <p:cNvPr id="9830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48B653-6CBE-8945-BD74-E752AFE489CB}" type="slidenum">
              <a:rPr lang="en-US" sz="1600">
                <a:solidFill>
                  <a:srgbClr val="000000"/>
                </a:solidFill>
                <a:latin typeface="Garamond" charset="0"/>
                <a:cs typeface="Arial" charset="0"/>
              </a:rPr>
              <a:pPr eaLnBrk="1" hangingPunct="1"/>
              <a:t>30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468360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a:latin typeface="Garamond" charset="0"/>
              </a:rPr>
              <a:t>A 64-bit Wide DIMM (One Rank)</a:t>
            </a:r>
          </a:p>
        </p:txBody>
      </p:sp>
      <p:sp>
        <p:nvSpPr>
          <p:cNvPr id="99330"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A2873F-87A8-2548-A8C5-FC6B35C80984}" type="slidenum">
              <a:rPr lang="en-US" sz="1600">
                <a:solidFill>
                  <a:srgbClr val="000000"/>
                </a:solidFill>
                <a:latin typeface="Garamond" charset="0"/>
                <a:cs typeface="Arial" charset="0"/>
              </a:rPr>
              <a:pPr eaLnBrk="1" hangingPunct="1"/>
              <a:t>31</a:t>
            </a:fld>
            <a:endParaRPr lang="en-US" sz="1600">
              <a:solidFill>
                <a:srgbClr val="000000"/>
              </a:solidFill>
              <a:latin typeface="Garamond" charset="0"/>
              <a:cs typeface="Arial" charset="0"/>
            </a:endParaRPr>
          </a:p>
        </p:txBody>
      </p:sp>
      <p:graphicFrame>
        <p:nvGraphicFramePr>
          <p:cNvPr id="99332" name="Object 2"/>
          <p:cNvGraphicFramePr>
            <a:graphicFrameLocks noChangeAspect="1"/>
          </p:cNvGraphicFramePr>
          <p:nvPr/>
        </p:nvGraphicFramePr>
        <p:xfrm>
          <a:off x="906463" y="2068513"/>
          <a:ext cx="7453312" cy="2628900"/>
        </p:xfrm>
        <a:graphic>
          <a:graphicData uri="http://schemas.openxmlformats.org/presentationml/2006/ole">
            <mc:AlternateContent xmlns:mc="http://schemas.openxmlformats.org/markup-compatibility/2006">
              <mc:Choice xmlns:v="urn:schemas-microsoft-com:vml" Requires="v">
                <p:oleObj spid="_x0000_s209953" name="Visio" r:id="rId3" imgW="5715000" imgH="2019300" progId="Visio.Drawing.11">
                  <p:embed/>
                </p:oleObj>
              </mc:Choice>
              <mc:Fallback>
                <p:oleObj name="Visio" r:id="rId3" imgW="5715000" imgH="20193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63" y="2068513"/>
                        <a:ext cx="7453312" cy="2628900"/>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201246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Garamond" charset="0"/>
              </a:rPr>
              <a:t>A 64-bit Wide DIMM (One Rank)</a:t>
            </a:r>
          </a:p>
        </p:txBody>
      </p:sp>
      <p:sp>
        <p:nvSpPr>
          <p:cNvPr id="3"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sz="1800">
                <a:latin typeface="Tahoma" charset="0"/>
                <a:ea typeface="ＭＳ Ｐゴシック" charset="0"/>
              </a:rPr>
              <a:t>Acts like a </a:t>
            </a:r>
            <a:r>
              <a:rPr lang="en-US" sz="1800">
                <a:solidFill>
                  <a:srgbClr val="FF0000"/>
                </a:solidFill>
                <a:latin typeface="Tahoma" charset="0"/>
                <a:ea typeface="ＭＳ Ｐゴシック" charset="0"/>
              </a:rPr>
              <a:t>high-capacity DRAM chip </a:t>
            </a:r>
            <a:r>
              <a:rPr lang="en-US" sz="1800">
                <a:latin typeface="Tahoma" charset="0"/>
                <a:ea typeface="ＭＳ Ｐゴシック" charset="0"/>
              </a:rPr>
              <a:t>with a </a:t>
            </a:r>
            <a:r>
              <a:rPr lang="en-US" sz="1800">
                <a:solidFill>
                  <a:srgbClr val="FF0000"/>
                </a:solidFill>
                <a:latin typeface="Tahoma" charset="0"/>
                <a:ea typeface="ＭＳ Ｐゴシック" charset="0"/>
              </a:rPr>
              <a:t>wide interface</a:t>
            </a:r>
          </a:p>
          <a:p>
            <a:pPr lvl="1"/>
            <a:r>
              <a:rPr lang="en-US" sz="1800">
                <a:solidFill>
                  <a:srgbClr val="FF0000"/>
                </a:solidFill>
                <a:latin typeface="Tahoma" charset="0"/>
                <a:ea typeface="ＭＳ Ｐゴシック" charset="0"/>
              </a:rPr>
              <a:t>Flexibility</a:t>
            </a:r>
            <a:r>
              <a:rPr lang="en-US" sz="1800">
                <a:latin typeface="Tahoma" charset="0"/>
                <a:ea typeface="ＭＳ Ｐゴシック" charset="0"/>
              </a:rPr>
              <a:t>: memory controller does not need to deal with individual chips</a:t>
            </a:r>
          </a:p>
          <a:p>
            <a:pPr lvl="1"/>
            <a:endParaRPr lang="en-US" sz="1800">
              <a:latin typeface="Tahoma" charset="0"/>
              <a:ea typeface="ＭＳ Ｐゴシック" charset="0"/>
            </a:endParaRPr>
          </a:p>
          <a:p>
            <a:r>
              <a:rPr lang="en-US">
                <a:latin typeface="Tahoma" charset="0"/>
              </a:rPr>
              <a:t>Disadvantages:</a:t>
            </a:r>
          </a:p>
          <a:p>
            <a:pPr lvl="1"/>
            <a:r>
              <a:rPr lang="en-US" sz="1800">
                <a:solidFill>
                  <a:srgbClr val="FF0000"/>
                </a:solidFill>
                <a:latin typeface="Tahoma" charset="0"/>
                <a:ea typeface="ＭＳ Ｐゴシック" charset="0"/>
              </a:rPr>
              <a:t>Granularity</a:t>
            </a:r>
            <a:r>
              <a:rPr lang="en-US" sz="1800">
                <a:latin typeface="Tahoma" charset="0"/>
                <a:ea typeface="ＭＳ Ｐゴシック" charset="0"/>
              </a:rPr>
              <a:t>: Accesses cannot be smaller than the interface width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D1BBE5-D246-B841-AA08-2813BEA389E8}" type="slidenum">
              <a:rPr lang="en-US" sz="1600">
                <a:solidFill>
                  <a:srgbClr val="000000"/>
                </a:solidFill>
                <a:latin typeface="Garamond" charset="0"/>
                <a:cs typeface="Arial" charset="0"/>
              </a:rPr>
              <a:pPr eaLnBrk="1" hangingPunct="1"/>
              <a:t>32</a:t>
            </a:fld>
            <a:endParaRPr lang="en-US" sz="1600">
              <a:solidFill>
                <a:srgbClr val="000000"/>
              </a:solidFill>
              <a:latin typeface="Garamond" charset="0"/>
              <a:cs typeface="Arial" charset="0"/>
            </a:endParaRPr>
          </a:p>
        </p:txBody>
      </p:sp>
      <p:pic>
        <p:nvPicPr>
          <p:cNvPr id="10035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006475"/>
            <a:ext cx="5840413" cy="531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947128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Multiple DIMMs</a:t>
            </a:r>
          </a:p>
        </p:txBody>
      </p:sp>
      <p:sp>
        <p:nvSpPr>
          <p:cNvPr id="10137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45511C-8E3B-B74E-BDEE-1B5E5F5A6F17}"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pic>
        <p:nvPicPr>
          <p:cNvPr id="10137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13" y="979488"/>
            <a:ext cx="6164263" cy="521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a:spLocks noGrp="1"/>
          </p:cNvSpPr>
          <p:nvPr>
            <p:ph idx="1"/>
          </p:nvPr>
        </p:nvSpPr>
        <p:spPr>
          <a:xfrm>
            <a:off x="6069013" y="1006475"/>
            <a:ext cx="2900362" cy="5194300"/>
          </a:xfrm>
        </p:spPr>
        <p:txBody>
          <a:bodyPr/>
          <a:lstStyle/>
          <a:p>
            <a:r>
              <a:rPr lang="en-US" dirty="0">
                <a:latin typeface="Tahoma" charset="0"/>
              </a:rPr>
              <a:t>Advantages:</a:t>
            </a:r>
          </a:p>
          <a:p>
            <a:pPr lvl="1"/>
            <a:r>
              <a:rPr lang="en-US" dirty="0">
                <a:latin typeface="Tahoma" charset="0"/>
                <a:ea typeface="ＭＳ Ｐゴシック" charset="0"/>
              </a:rPr>
              <a:t>Enables even higher capacity</a:t>
            </a:r>
          </a:p>
          <a:p>
            <a:pPr lvl="1"/>
            <a:endParaRPr lang="en-US" sz="1800" dirty="0">
              <a:latin typeface="Tahoma" charset="0"/>
              <a:ea typeface="ＭＳ Ｐゴシック" charset="0"/>
            </a:endParaRPr>
          </a:p>
          <a:p>
            <a:r>
              <a:rPr lang="en-US" dirty="0">
                <a:latin typeface="Tahoma" charset="0"/>
              </a:rPr>
              <a:t>Disadvantages:</a:t>
            </a:r>
          </a:p>
          <a:p>
            <a:pPr lvl="1"/>
            <a:r>
              <a:rPr lang="en-US" dirty="0">
                <a:latin typeface="Tahoma" charset="0"/>
                <a:ea typeface="ＭＳ Ｐゴシック" charset="0"/>
              </a:rPr>
              <a:t>Interconnect complexity and energy consumption can be high</a:t>
            </a:r>
          </a:p>
          <a:p>
            <a:pPr marL="344487" lvl="1" indent="0">
              <a:buNone/>
            </a:pPr>
            <a:r>
              <a:rPr lang="en-US" dirty="0">
                <a:latin typeface="Tahoma" charset="0"/>
                <a:ea typeface="ＭＳ Ｐゴシック" charset="0"/>
                <a:sym typeface="Wingdings"/>
              </a:rPr>
              <a:t>    Scalability is limited by this</a:t>
            </a:r>
            <a:endParaRPr lang="en-US" dirty="0">
              <a:latin typeface="Tahoma" charset="0"/>
              <a:ea typeface="ＭＳ Ｐゴシック" charset="0"/>
            </a:endParaRPr>
          </a:p>
          <a:p>
            <a:pPr lvl="1"/>
            <a:endParaRPr lang="en-US" sz="1800"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Tree>
    <p:extLst>
      <p:ext uri="{BB962C8B-B14F-4D97-AF65-F5344CB8AC3E}">
        <p14:creationId xmlns:p14="http://schemas.microsoft.com/office/powerpoint/2010/main" val="566062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atin typeface="Garamond" charset="0"/>
              </a:rPr>
              <a:t>DRAM Channels</a:t>
            </a:r>
          </a:p>
        </p:txBody>
      </p:sp>
      <p:sp>
        <p:nvSpPr>
          <p:cNvPr id="102402" name="Content Placeholder 2"/>
          <p:cNvSpPr>
            <a:spLocks noGrp="1"/>
          </p:cNvSpPr>
          <p:nvPr>
            <p:ph idx="1"/>
          </p:nvPr>
        </p:nvSpPr>
        <p:spPr>
          <a:xfrm>
            <a:off x="228600" y="996950"/>
            <a:ext cx="8610600" cy="5194300"/>
          </a:xfrm>
        </p:spPr>
        <p:txBody>
          <a:bodyPr/>
          <a:lstStyle/>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pPr>
              <a:buFont typeface="Wingdings" charset="0"/>
              <a:buNone/>
            </a:pPr>
            <a:endParaRPr lang="en-US" dirty="0">
              <a:latin typeface="Tahoma" charset="0"/>
            </a:endParaRPr>
          </a:p>
          <a:p>
            <a:r>
              <a:rPr lang="en-US" dirty="0">
                <a:latin typeface="Tahoma" charset="0"/>
              </a:rPr>
              <a:t>2 Independent Channels: 2 Memory Controllers (Above)</a:t>
            </a:r>
          </a:p>
          <a:p>
            <a:r>
              <a:rPr lang="en-US" dirty="0">
                <a:latin typeface="Tahoma" charset="0"/>
              </a:rPr>
              <a:t>2 Dependent/Lockstep Channels: 1 Memory Controller with wide interface (Not Shown above)</a:t>
            </a:r>
          </a:p>
        </p:txBody>
      </p:sp>
      <p:sp>
        <p:nvSpPr>
          <p:cNvPr id="1024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C51D42-342C-7542-ACA7-44214D66729B}"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pic>
        <p:nvPicPr>
          <p:cNvPr id="10240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0388" y="1339850"/>
            <a:ext cx="3646487" cy="331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0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89450" y="1339850"/>
            <a:ext cx="3646488" cy="331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06896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atin typeface="Garamond" charset="0"/>
              </a:rPr>
              <a:t>Generalized Memory Structure</a:t>
            </a:r>
          </a:p>
        </p:txBody>
      </p:sp>
      <p:sp>
        <p:nvSpPr>
          <p:cNvPr id="10342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034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FEF2CE-03EF-1847-AD81-0865E2987A21}"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pic>
        <p:nvPicPr>
          <p:cNvPr id="1034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585200" cy="397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1501150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atin typeface="Garamond" charset="0"/>
              </a:rPr>
              <a:t>Generalized Memory Structure</a:t>
            </a:r>
          </a:p>
        </p:txBody>
      </p:sp>
      <p:sp>
        <p:nvSpPr>
          <p:cNvPr id="10445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3F853A-3BC1-DD45-A612-2E07D5B1DDF9}"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pic>
        <p:nvPicPr>
          <p:cNvPr id="1044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044700"/>
            <a:ext cx="7950200"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999291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a:latin typeface="Garamond" charset="0"/>
              </a:rPr>
              <a:t>The DRAM Subsystem</a:t>
            </a:r>
            <a:br>
              <a:rPr lang="en-US" sz="4000">
                <a:latin typeface="Garamond" charset="0"/>
              </a:rPr>
            </a:br>
            <a:r>
              <a:rPr lang="en-US" sz="4000">
                <a:latin typeface="Garamond" charset="0"/>
              </a:rPr>
              <a:t>The Top Down View</a:t>
            </a: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07712904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Subsystem Organization</a:t>
            </a:r>
          </a:p>
        </p:txBody>
      </p:sp>
      <p:sp>
        <p:nvSpPr>
          <p:cNvPr id="107522" name="Content Placeholder 2"/>
          <p:cNvSpPr>
            <a:spLocks noGrp="1"/>
          </p:cNvSpPr>
          <p:nvPr>
            <p:ph idx="1"/>
          </p:nvPr>
        </p:nvSpPr>
        <p:spPr>
          <a:xfrm>
            <a:off x="228600" y="996950"/>
            <a:ext cx="8610600" cy="5194300"/>
          </a:xfrm>
        </p:spPr>
        <p:txBody>
          <a:bodyPr/>
          <a:lstStyle/>
          <a:p>
            <a:endParaRPr lang="en-US" dirty="0">
              <a:latin typeface="Tahoma" charset="0"/>
            </a:endParaRPr>
          </a:p>
          <a:p>
            <a:r>
              <a:rPr lang="en-US" dirty="0">
                <a:latin typeface="Tahoma" charset="0"/>
              </a:rPr>
              <a:t>Channel</a:t>
            </a:r>
          </a:p>
          <a:p>
            <a:r>
              <a:rPr lang="en-US" dirty="0">
                <a:latin typeface="Tahoma" charset="0"/>
              </a:rPr>
              <a:t>DIMM</a:t>
            </a:r>
          </a:p>
          <a:p>
            <a:r>
              <a:rPr lang="en-US" dirty="0">
                <a:latin typeface="Tahoma" charset="0"/>
              </a:rPr>
              <a:t>Rank</a:t>
            </a:r>
          </a:p>
          <a:p>
            <a:r>
              <a:rPr lang="en-US" dirty="0">
                <a:latin typeface="Tahoma" charset="0"/>
              </a:rPr>
              <a:t>Chip</a:t>
            </a:r>
          </a:p>
          <a:p>
            <a:r>
              <a:rPr lang="en-US" dirty="0">
                <a:latin typeface="Tahoma" charset="0"/>
              </a:rPr>
              <a:t>Bank</a:t>
            </a:r>
          </a:p>
          <a:p>
            <a:r>
              <a:rPr lang="en-US" dirty="0">
                <a:latin typeface="Tahoma" charset="0"/>
              </a:rPr>
              <a:t>Row/Column</a:t>
            </a:r>
          </a:p>
          <a:p>
            <a:r>
              <a:rPr lang="en-US" dirty="0">
                <a:latin typeface="Tahoma" charset="0"/>
              </a:rPr>
              <a:t>Cell</a:t>
            </a:r>
          </a:p>
          <a:p>
            <a:endParaRPr lang="en-US" dirty="0">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825EB4-36FF-0345-87B7-D2A709F99396}"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30492783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Calibri" charset="0"/>
              </a:rPr>
              <a:t>The DRAM subsystem</a:t>
            </a:r>
          </a:p>
        </p:txBody>
      </p:sp>
      <p:pic>
        <p:nvPicPr>
          <p:cNvPr id="108546" name="Picture 4" descr="DIMM_crop.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3200400"/>
            <a:ext cx="2590800"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47" name="Picture 5" descr="nehalem.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76650" y="4656138"/>
            <a:ext cx="1352550"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48" name="Picture 8" descr="DIMM_crop.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2133600"/>
            <a:ext cx="2590800"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49" name="Picture 9" descr="DIMM_crop.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3211513"/>
            <a:ext cx="2590800" cy="59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50" name="Picture 10" descr="DIMM_crop.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2133600"/>
            <a:ext cx="2590800"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hape 12"/>
          <p:cNvCxnSpPr>
            <a:cxnSpLocks noChangeShapeType="1"/>
            <a:stCxn id="108547" idx="3"/>
            <a:endCxn id="108549" idx="2"/>
          </p:cNvCxnSpPr>
          <p:nvPr/>
        </p:nvCxnSpPr>
        <p:spPr bwMode="auto">
          <a:xfrm flipV="1">
            <a:off x="5029200" y="3810000"/>
            <a:ext cx="1219200" cy="1522413"/>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14" name="Shape 13"/>
          <p:cNvCxnSpPr>
            <a:cxnSpLocks noChangeShapeType="1"/>
            <a:stCxn id="108547" idx="1"/>
            <a:endCxn id="108546" idx="2"/>
          </p:cNvCxnSpPr>
          <p:nvPr/>
        </p:nvCxnSpPr>
        <p:spPr bwMode="auto">
          <a:xfrm rot="10800000">
            <a:off x="2667000" y="3798888"/>
            <a:ext cx="1009650" cy="15335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17" name="Shape 16"/>
          <p:cNvCxnSpPr>
            <a:cxnSpLocks noChangeShapeType="1"/>
            <a:stCxn id="108549" idx="0"/>
            <a:endCxn id="108550" idx="2"/>
          </p:cNvCxnSpPr>
          <p:nvPr/>
        </p:nvCxnSpPr>
        <p:spPr bwMode="auto">
          <a:xfrm rot="5400000" flipH="1" flipV="1">
            <a:off x="6007895" y="2971006"/>
            <a:ext cx="481012" cy="3175"/>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20" name="Shape 16"/>
          <p:cNvCxnSpPr>
            <a:cxnSpLocks noChangeShapeType="1"/>
            <a:stCxn id="108546" idx="0"/>
            <a:endCxn id="108548" idx="2"/>
          </p:cNvCxnSpPr>
          <p:nvPr/>
        </p:nvCxnSpPr>
        <p:spPr bwMode="auto">
          <a:xfrm rot="5400000" flipH="1" flipV="1">
            <a:off x="2432844" y="2966244"/>
            <a:ext cx="4699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08555" name="TextBox 22"/>
          <p:cNvSpPr txBox="1">
            <a:spLocks noChangeArrowheads="1"/>
          </p:cNvSpPr>
          <p:nvPr/>
        </p:nvSpPr>
        <p:spPr bwMode="auto">
          <a:xfrm>
            <a:off x="1524000" y="5497513"/>
            <a:ext cx="1905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Memory channel</a:t>
            </a:r>
          </a:p>
        </p:txBody>
      </p:sp>
      <p:sp>
        <p:nvSpPr>
          <p:cNvPr id="108556" name="TextBox 23"/>
          <p:cNvSpPr txBox="1">
            <a:spLocks noChangeArrowheads="1"/>
          </p:cNvSpPr>
          <p:nvPr/>
        </p:nvSpPr>
        <p:spPr bwMode="auto">
          <a:xfrm>
            <a:off x="5334000" y="5497513"/>
            <a:ext cx="1905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Memory channel</a:t>
            </a:r>
          </a:p>
        </p:txBody>
      </p:sp>
      <p:sp>
        <p:nvSpPr>
          <p:cNvPr id="108557" name="TextBox 24"/>
          <p:cNvSpPr txBox="1">
            <a:spLocks noChangeArrowheads="1"/>
          </p:cNvSpPr>
          <p:nvPr/>
        </p:nvSpPr>
        <p:spPr bwMode="auto">
          <a:xfrm>
            <a:off x="4648200" y="1524000"/>
            <a:ext cx="3276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26" name="Rectangle 25"/>
          <p:cNvSpPr/>
          <p:nvPr/>
        </p:nvSpPr>
        <p:spPr>
          <a:xfrm>
            <a:off x="4876800" y="2057400"/>
            <a:ext cx="2743200" cy="762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08559" name="TextBox 26"/>
          <p:cNvSpPr txBox="1">
            <a:spLocks noChangeArrowheads="1"/>
          </p:cNvSpPr>
          <p:nvPr/>
        </p:nvSpPr>
        <p:spPr bwMode="auto">
          <a:xfrm>
            <a:off x="3657600" y="4191000"/>
            <a:ext cx="1371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Processor</a:t>
            </a:r>
          </a:p>
        </p:txBody>
      </p:sp>
      <p:cxnSp>
        <p:nvCxnSpPr>
          <p:cNvPr id="30" name="Straight Connector 29"/>
          <p:cNvCxnSpPr/>
          <p:nvPr/>
        </p:nvCxnSpPr>
        <p:spPr>
          <a:xfrm flipV="1">
            <a:off x="60198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4384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219200" y="1981200"/>
            <a:ext cx="2895600" cy="1905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08563" name="TextBox 34"/>
          <p:cNvSpPr txBox="1">
            <a:spLocks noChangeArrowheads="1"/>
          </p:cNvSpPr>
          <p:nvPr/>
        </p:nvSpPr>
        <p:spPr bwMode="auto">
          <a:xfrm>
            <a:off x="1676400" y="1524000"/>
            <a:ext cx="1905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800" b="1">
                <a:solidFill>
                  <a:srgbClr val="C0504D"/>
                </a:solidFill>
                <a:latin typeface="Calibri" charset="0"/>
                <a:cs typeface="Arial" charset="0"/>
              </a:rPr>
              <a:t>“</a:t>
            </a:r>
            <a:r>
              <a:rPr lang="en-US" altLang="ja-JP" sz="1800" b="1">
                <a:solidFill>
                  <a:srgbClr val="C0504D"/>
                </a:solidFill>
                <a:latin typeface="Calibri" charset="0"/>
                <a:cs typeface="Arial" charset="0"/>
              </a:rPr>
              <a:t>Channel</a:t>
            </a:r>
            <a:r>
              <a:rPr lang="ja-JP" altLang="en-US" sz="1800" b="1">
                <a:solidFill>
                  <a:srgbClr val="C0504D"/>
                </a:solidFill>
                <a:latin typeface="Calibri" charset="0"/>
                <a:cs typeface="Arial" charset="0"/>
              </a:rPr>
              <a:t>”</a:t>
            </a:r>
            <a:endParaRPr lang="en-US" sz="1800" b="1">
              <a:solidFill>
                <a:srgbClr val="C0504D"/>
              </a:solidFill>
              <a:latin typeface="Calibri" charset="0"/>
              <a:cs typeface="Arial" charset="0"/>
            </a:endParaRPr>
          </a:p>
        </p:txBody>
      </p:sp>
    </p:spTree>
    <p:extLst>
      <p:ext uri="{BB962C8B-B14F-4D97-AF65-F5344CB8AC3E}">
        <p14:creationId xmlns:p14="http://schemas.microsoft.com/office/powerpoint/2010/main" val="4835841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cost</a:t>
            </a:r>
            <a:r>
              <a:rPr lang="en-US" dirty="0">
                <a:latin typeface="Tahoma" charset="0"/>
                <a:ea typeface="ＭＳ Ｐゴシック" charset="0"/>
                <a:cs typeface="ＭＳ Ｐゴシック" charset="0"/>
              </a:rPr>
              <a:t>, and </a:t>
            </a:r>
            <a:r>
              <a:rPr lang="en-US" i="1" dirty="0">
                <a:latin typeface="Tahoma" charset="0"/>
                <a:ea typeface="ＭＳ Ｐゴシック" charset="0"/>
                <a:cs typeface="ＭＳ Ｐゴシック" charset="0"/>
              </a:rPr>
              <a:t>management algorithms</a:t>
            </a:r>
            <a:r>
              <a:rPr lang="en-US" dirty="0">
                <a:latin typeface="Tahoma" charset="0"/>
                <a:ea typeface="ＭＳ Ｐゴシック" charset="0"/>
                <a:cs typeface="ＭＳ Ｐゴシック" charset="0"/>
              </a:rPr>
              <a:t>) 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kern="0" dirty="0">
                <a:solidFill>
                  <a:sysClr val="windowText" lastClr="000000"/>
                </a:solidFill>
                <a:latin typeface="Arial" pitchFamily="-107" charset="0"/>
                <a:ea typeface="Arial" pitchFamily="-107" charset="0"/>
                <a:cs typeface="Arial" pitchFamily="-107" charset="0"/>
              </a:rPr>
              <a:t>Processor</a:t>
            </a:r>
          </a:p>
          <a:p>
            <a:pPr algn="ctr" fontAlgn="auto">
              <a:spcBef>
                <a:spcPts val="0"/>
              </a:spcBef>
              <a:spcAft>
                <a:spcPts val="0"/>
              </a:spcAft>
              <a:defRPr/>
            </a:pPr>
            <a:r>
              <a:rPr lang="en-US" kern="0" dirty="0">
                <a:solidFill>
                  <a:sysClr val="windowText" lastClr="000000"/>
                </a:solidFill>
                <a:latin typeface="Arial" pitchFamily="-107" charset="0"/>
                <a:ea typeface="Arial" pitchFamily="-107" charset="0"/>
                <a:cs typeface="Arial" pitchFamily="-107" charset="0"/>
              </a:rPr>
              <a:t>and caches</a:t>
            </a: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kern="0" dirty="0">
                <a:solidFill>
                  <a:sysClr val="windowText" lastClr="000000"/>
                </a:solidFill>
                <a:latin typeface="Arial" pitchFamily="-107" charset="0"/>
                <a:ea typeface="Arial" pitchFamily="-107" charset="0"/>
                <a:cs typeface="Arial" pitchFamily="-107" charset="0"/>
              </a:rPr>
              <a:t>Main Memory</a:t>
            </a: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a:solidFill>
                  <a:srgbClr val="000000"/>
                </a:solidFill>
              </a:rPr>
              <a:t>Storage (SSD/HDD)</a:t>
            </a:r>
          </a:p>
        </p:txBody>
      </p:sp>
      <p:pic>
        <p:nvPicPr>
          <p:cNvPr id="19" name="Content Placeholder 6" descr="barcelona-die-photo-colo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3125977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Calibri" charset="0"/>
              </a:rPr>
              <a:t>Breaking down a DIMM</a:t>
            </a:r>
          </a:p>
        </p:txBody>
      </p:sp>
      <p:pic>
        <p:nvPicPr>
          <p:cNvPr id="109570" name="Picture 3" descr="DIMM_crop.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571"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Side view</a:t>
            </a:r>
          </a:p>
        </p:txBody>
      </p:sp>
      <p:pic>
        <p:nvPicPr>
          <p:cNvPr id="109573" name="Picture 7" descr="DIMM_sid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574" name="Picture 8" descr="DIMM_front.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575" name="Picture 9" descr="DIMM_back.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576"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Front of DIMM</a:t>
            </a:r>
          </a:p>
        </p:txBody>
      </p:sp>
      <p:sp>
        <p:nvSpPr>
          <p:cNvPr id="109577"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Back of DIMM</a:t>
            </a:r>
          </a:p>
        </p:txBody>
      </p:sp>
      <p:cxnSp>
        <p:nvCxnSpPr>
          <p:cNvPr id="14" name="Straight Arrow Connector 13"/>
          <p:cNvCxnSpPr>
            <a:endCxn id="109576"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09577"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778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Calibri" charset="0"/>
              </a:rPr>
              <a:t>Breaking down a DIMM</a:t>
            </a:r>
          </a:p>
        </p:txBody>
      </p:sp>
      <p:pic>
        <p:nvPicPr>
          <p:cNvPr id="110594" name="Picture 3" descr="DIMM_crop.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5"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Side view</a:t>
            </a:r>
          </a:p>
        </p:txBody>
      </p:sp>
      <p:pic>
        <p:nvPicPr>
          <p:cNvPr id="110597" name="Picture 7" descr="DIMM_sid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8" name="Picture 8" descr="DIMM_front.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9" name="Picture 9" descr="DIMM_back.png"/>
          <p:cNvPicPr>
            <a:picLocks noChangeAspect="1"/>
          </p:cNvPicPr>
          <p:nvPr/>
        </p:nvPicPr>
        <p:blipFill>
          <a:blip r:embed="rId5" cstate="email">
            <a:alphaModFix amt="40000"/>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solidFill>
            <a:schemeClr val="accent2">
              <a:alpha val="39999"/>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10600"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Front of DIMM</a:t>
            </a:r>
          </a:p>
        </p:txBody>
      </p:sp>
      <p:sp>
        <p:nvSpPr>
          <p:cNvPr id="110601"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Back of DIMM</a:t>
            </a:r>
          </a:p>
        </p:txBody>
      </p:sp>
      <p:cxnSp>
        <p:nvCxnSpPr>
          <p:cNvPr id="14" name="Straight Arrow Connector 13"/>
          <p:cNvCxnSpPr>
            <a:endCxn id="110600"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10601"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85800" y="4495800"/>
            <a:ext cx="3581400" cy="533400"/>
          </a:xfrm>
          <a:prstGeom prst="rect">
            <a:avLst/>
          </a:prstGeom>
          <a:solidFill>
            <a:srgbClr val="FFC000">
              <a:alpha val="40000"/>
            </a:srgbClr>
          </a:solidFill>
          <a:ln w="50800">
            <a:solidFill>
              <a:schemeClr val="accent6"/>
            </a:solidFill>
            <a:prstDash val="dash"/>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953000" y="4495800"/>
            <a:ext cx="3581400" cy="533400"/>
          </a:xfrm>
          <a:prstGeom prst="rect">
            <a:avLst/>
          </a:prstGeom>
          <a:solidFill>
            <a:srgbClr val="FFC000">
              <a:alpha val="40000"/>
            </a:srgbClr>
          </a:solidFill>
          <a:ln w="508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0606" name="TextBox 38"/>
          <p:cNvSpPr txBox="1">
            <a:spLocks noChangeArrowheads="1"/>
          </p:cNvSpPr>
          <p:nvPr/>
        </p:nvSpPr>
        <p:spPr bwMode="auto">
          <a:xfrm>
            <a:off x="1295400" y="5638800"/>
            <a:ext cx="3124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79646"/>
                </a:solidFill>
                <a:latin typeface="Calibri" charset="0"/>
                <a:cs typeface="Arial" charset="0"/>
              </a:rPr>
              <a:t>Rank 0: </a:t>
            </a:r>
            <a:r>
              <a:rPr lang="en-US" sz="1800">
                <a:solidFill>
                  <a:srgbClr val="F79646"/>
                </a:solidFill>
                <a:latin typeface="Calibri" charset="0"/>
                <a:cs typeface="Arial" charset="0"/>
              </a:rPr>
              <a:t>collection of 8 chips</a:t>
            </a:r>
          </a:p>
        </p:txBody>
      </p:sp>
      <p:sp>
        <p:nvSpPr>
          <p:cNvPr id="110607" name="TextBox 39"/>
          <p:cNvSpPr txBox="1">
            <a:spLocks noChangeArrowheads="1"/>
          </p:cNvSpPr>
          <p:nvPr/>
        </p:nvSpPr>
        <p:spPr bwMode="auto">
          <a:xfrm>
            <a:off x="6705600" y="5649913"/>
            <a:ext cx="990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79646"/>
                </a:solidFill>
                <a:latin typeface="Calibri" charset="0"/>
                <a:cs typeface="Arial" charset="0"/>
              </a:rPr>
              <a:t>Rank 1</a:t>
            </a:r>
          </a:p>
        </p:txBody>
      </p:sp>
      <p:cxnSp>
        <p:nvCxnSpPr>
          <p:cNvPr id="43" name="Straight Arrow Connector 42"/>
          <p:cNvCxnSpPr>
            <a:stCxn id="37" idx="2"/>
            <a:endCxn id="110606" idx="0"/>
          </p:cNvCxnSpPr>
          <p:nvPr/>
        </p:nvCxnSpPr>
        <p:spPr>
          <a:xfrm rot="16200000" flipH="1">
            <a:off x="2362200" y="5143500"/>
            <a:ext cx="609600" cy="3810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2"/>
            <a:endCxn id="110607" idx="0"/>
          </p:cNvCxnSpPr>
          <p:nvPr/>
        </p:nvCxnSpPr>
        <p:spPr>
          <a:xfrm rot="16200000" flipH="1">
            <a:off x="6661943" y="5110957"/>
            <a:ext cx="620713" cy="4572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20253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rPr>
              <a:t>Rank</a:t>
            </a:r>
          </a:p>
        </p:txBody>
      </p:sp>
      <p:sp>
        <p:nvSpPr>
          <p:cNvPr id="4" name="Rectangle 3"/>
          <p:cNvSpPr/>
          <p:nvPr/>
        </p:nvSpPr>
        <p:spPr>
          <a:xfrm>
            <a:off x="32004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0 (Front)</a:t>
            </a:r>
          </a:p>
        </p:txBody>
      </p:sp>
      <p:sp>
        <p:nvSpPr>
          <p:cNvPr id="5" name="Rectangle 4"/>
          <p:cNvSpPr/>
          <p:nvPr/>
        </p:nvSpPr>
        <p:spPr>
          <a:xfrm>
            <a:off x="60198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1 (Back)</a:t>
            </a:r>
          </a:p>
        </p:txBody>
      </p:sp>
      <p:cxnSp>
        <p:nvCxnSpPr>
          <p:cNvPr id="8" name="Straight Connector 7"/>
          <p:cNvCxnSpPr/>
          <p:nvPr/>
        </p:nvCxnSpPr>
        <p:spPr>
          <a:xfrm flipV="1">
            <a:off x="5511800" y="4648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hape 9"/>
          <p:cNvCxnSpPr>
            <a:cxnSpLocks noChangeShapeType="1"/>
          </p:cNvCxnSpPr>
          <p:nvPr/>
        </p:nvCxnSpPr>
        <p:spPr bwMode="auto">
          <a:xfrm rot="5400000" flipH="1" flipV="1">
            <a:off x="5190332" y="4877594"/>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32" name="Shape 31"/>
          <p:cNvCxnSpPr>
            <a:stCxn id="4" idx="1"/>
          </p:cNvCxnSpPr>
          <p:nvPr/>
        </p:nvCxnSpPr>
        <p:spPr>
          <a:xfrm rot="10800000" flipV="1">
            <a:off x="2895600" y="2705100"/>
            <a:ext cx="304800" cy="2705100"/>
          </a:xfrm>
          <a:prstGeom prst="bentConnector2">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3" name="Shape 32"/>
          <p:cNvCxnSpPr>
            <a:stCxn id="5" idx="1"/>
          </p:cNvCxnSpPr>
          <p:nvPr/>
        </p:nvCxnSpPr>
        <p:spPr>
          <a:xfrm rot="10800000">
            <a:off x="2643188" y="2057400"/>
            <a:ext cx="3376612" cy="647700"/>
          </a:xfrm>
          <a:prstGeom prst="bentConnector3">
            <a:avLst>
              <a:gd name="adj1" fmla="val 7977"/>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7" name="Shape 36"/>
          <p:cNvCxnSpPr/>
          <p:nvPr/>
        </p:nvCxnSpPr>
        <p:spPr>
          <a:xfrm rot="5400000">
            <a:off x="982663" y="3733800"/>
            <a:ext cx="3352800" cy="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625" name="TextBox 40"/>
          <p:cNvSpPr txBox="1">
            <a:spLocks noChangeArrowheads="1"/>
          </p:cNvSpPr>
          <p:nvPr/>
        </p:nvSpPr>
        <p:spPr bwMode="auto">
          <a:xfrm>
            <a:off x="4953000" y="5410200"/>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111626" name="TextBox 41"/>
          <p:cNvSpPr txBox="1">
            <a:spLocks noChangeArrowheads="1"/>
          </p:cNvSpPr>
          <p:nvPr/>
        </p:nvSpPr>
        <p:spPr bwMode="auto">
          <a:xfrm>
            <a:off x="1952625" y="5410200"/>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CS &lt;0:1&gt;</a:t>
            </a:r>
          </a:p>
        </p:txBody>
      </p:sp>
      <p:cxnSp>
        <p:nvCxnSpPr>
          <p:cNvPr id="45" name="Shape 44"/>
          <p:cNvCxnSpPr>
            <a:stCxn id="4" idx="0"/>
          </p:cNvCxnSpPr>
          <p:nvPr/>
        </p:nvCxnSpPr>
        <p:spPr>
          <a:xfrm rot="16200000" flipH="1" flipV="1">
            <a:off x="1428750" y="2533650"/>
            <a:ext cx="2971800" cy="2781300"/>
          </a:xfrm>
          <a:prstGeom prst="bentConnector3">
            <a:avLst>
              <a:gd name="adj1" fmla="val -28116"/>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9" name="Shape 44"/>
          <p:cNvCxnSpPr>
            <a:stCxn id="5" idx="0"/>
          </p:cNvCxnSpPr>
          <p:nvPr/>
        </p:nvCxnSpPr>
        <p:spPr>
          <a:xfrm rot="16200000" flipV="1">
            <a:off x="5276850" y="590550"/>
            <a:ext cx="838200" cy="2857500"/>
          </a:xfrm>
          <a:prstGeom prst="bentConnector2">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sp>
        <p:nvSpPr>
          <p:cNvPr id="111629" name="TextBox 54"/>
          <p:cNvSpPr txBox="1">
            <a:spLocks noChangeArrowheads="1"/>
          </p:cNvSpPr>
          <p:nvPr/>
        </p:nvSpPr>
        <p:spPr bwMode="auto">
          <a:xfrm>
            <a:off x="762000" y="5410200"/>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70C0"/>
                </a:solidFill>
                <a:latin typeface="Calibri" charset="0"/>
                <a:cs typeface="Arial" charset="0"/>
              </a:rPr>
              <a:t>Addr/Cmd</a:t>
            </a:r>
          </a:p>
        </p:txBody>
      </p:sp>
      <p:cxnSp>
        <p:nvCxnSpPr>
          <p:cNvPr id="58" name="Shape 9"/>
          <p:cNvCxnSpPr>
            <a:cxnSpLocks noChangeShapeType="1"/>
            <a:endCxn id="4" idx="2"/>
          </p:cNvCxnSpPr>
          <p:nvPr/>
        </p:nvCxnSpPr>
        <p:spPr bwMode="auto">
          <a:xfrm rot="16200000" flipV="1">
            <a:off x="42862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63" name="Shape 9"/>
          <p:cNvCxnSpPr>
            <a:cxnSpLocks noChangeShapeType="1"/>
            <a:endCxn id="5" idx="2"/>
          </p:cNvCxnSpPr>
          <p:nvPr/>
        </p:nvCxnSpPr>
        <p:spPr bwMode="auto">
          <a:xfrm rot="5400000" flipH="1" flipV="1">
            <a:off x="60769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7" name="Diagonal Stripe 6"/>
          <p:cNvSpPr/>
          <p:nvPr/>
        </p:nvSpPr>
        <p:spPr>
          <a:xfrm rot="13500000">
            <a:off x="5270500" y="3544888"/>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cxnSp>
        <p:nvCxnSpPr>
          <p:cNvPr id="73" name="Straight Connector 72"/>
          <p:cNvCxnSpPr/>
          <p:nvPr/>
        </p:nvCxnSpPr>
        <p:spPr>
          <a:xfrm flipV="1">
            <a:off x="45720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4008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635" name="TextBox 74"/>
          <p:cNvSpPr txBox="1">
            <a:spLocks noChangeArrowheads="1"/>
          </p:cNvSpPr>
          <p:nvPr/>
        </p:nvSpPr>
        <p:spPr bwMode="auto">
          <a:xfrm>
            <a:off x="6477000" y="3581400"/>
            <a:ext cx="914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sp>
        <p:nvSpPr>
          <p:cNvPr id="111636" name="TextBox 75"/>
          <p:cNvSpPr txBox="1">
            <a:spLocks noChangeArrowheads="1"/>
          </p:cNvSpPr>
          <p:nvPr/>
        </p:nvSpPr>
        <p:spPr bwMode="auto">
          <a:xfrm>
            <a:off x="3733800" y="3581400"/>
            <a:ext cx="914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sp>
        <p:nvSpPr>
          <p:cNvPr id="79" name="Right Brace 78"/>
          <p:cNvSpPr/>
          <p:nvPr/>
        </p:nvSpPr>
        <p:spPr>
          <a:xfrm rot="5400000">
            <a:off x="3390900" y="3009900"/>
            <a:ext cx="533400" cy="57912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111638" name="TextBox 87"/>
          <p:cNvSpPr txBox="1">
            <a:spLocks noChangeArrowheads="1"/>
          </p:cNvSpPr>
          <p:nvPr/>
        </p:nvSpPr>
        <p:spPr bwMode="auto">
          <a:xfrm>
            <a:off x="2667000" y="6172200"/>
            <a:ext cx="198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Memory channel</a:t>
            </a:r>
          </a:p>
        </p:txBody>
      </p:sp>
    </p:spTree>
    <p:extLst>
      <p:ext uri="{BB962C8B-B14F-4D97-AF65-F5344CB8AC3E}">
        <p14:creationId xmlns:p14="http://schemas.microsoft.com/office/powerpoint/2010/main" val="390116678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rPr>
              <a:t>Breaking down a Rank</a:t>
            </a:r>
          </a:p>
        </p:txBody>
      </p:sp>
      <p:sp>
        <p:nvSpPr>
          <p:cNvPr id="4" name="Rectangle 3"/>
          <p:cNvSpPr/>
          <p:nvPr/>
        </p:nvSpPr>
        <p:spPr>
          <a:xfrm>
            <a:off x="609600" y="2895600"/>
            <a:ext cx="12954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0</a:t>
            </a:r>
          </a:p>
        </p:txBody>
      </p:sp>
      <p:cxnSp>
        <p:nvCxnSpPr>
          <p:cNvPr id="6" name="Straight Connector 5"/>
          <p:cNvCxnSpPr/>
          <p:nvPr/>
        </p:nvCxnSpPr>
        <p:spPr>
          <a:xfrm flipV="1">
            <a:off x="1066800" y="3579813"/>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hape 9"/>
          <p:cNvCxnSpPr>
            <a:cxnSpLocks noChangeShapeType="1"/>
          </p:cNvCxnSpPr>
          <p:nvPr/>
        </p:nvCxnSpPr>
        <p:spPr bwMode="auto">
          <a:xfrm rot="5400000" flipH="1" flipV="1">
            <a:off x="745332" y="3809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2645" name="TextBox 7"/>
          <p:cNvSpPr txBox="1">
            <a:spLocks noChangeArrowheads="1"/>
          </p:cNvSpPr>
          <p:nvPr/>
        </p:nvSpPr>
        <p:spPr bwMode="auto">
          <a:xfrm>
            <a:off x="1295400" y="3592513"/>
            <a:ext cx="990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cxnSp>
        <p:nvCxnSpPr>
          <p:cNvPr id="11" name="Straight Connector 10"/>
          <p:cNvCxnSpPr>
            <a:stCxn id="23" idx="0"/>
            <a:endCxn id="43" idx="1"/>
          </p:cNvCxnSpPr>
          <p:nvPr/>
        </p:nvCxnSpPr>
        <p:spPr>
          <a:xfrm rot="5400000" flipH="1" flipV="1">
            <a:off x="2353469" y="1048544"/>
            <a:ext cx="331787" cy="2447925"/>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Straight Connector 12"/>
          <p:cNvCxnSpPr>
            <a:stCxn id="23" idx="4"/>
            <a:endCxn id="43" idx="3"/>
          </p:cNvCxnSpPr>
          <p:nvPr/>
        </p:nvCxnSpPr>
        <p:spPr>
          <a:xfrm rot="16200000" flipH="1">
            <a:off x="2162969" y="3704431"/>
            <a:ext cx="712788" cy="2447925"/>
          </a:xfrm>
          <a:prstGeom prst="line">
            <a:avLst/>
          </a:prstGeom>
          <a:ln w="6350"/>
        </p:spPr>
        <p:style>
          <a:lnRef idx="1">
            <a:schemeClr val="dk1"/>
          </a:lnRef>
          <a:fillRef idx="0">
            <a:schemeClr val="dk1"/>
          </a:fillRef>
          <a:effectRef idx="0">
            <a:schemeClr val="dk1"/>
          </a:effectRef>
          <a:fontRef idx="minor">
            <a:schemeClr val="tx1"/>
          </a:fontRef>
        </p:style>
      </p:cxnSp>
      <p:sp>
        <p:nvSpPr>
          <p:cNvPr id="17" name="Rectangle 16"/>
          <p:cNvSpPr/>
          <p:nvPr/>
        </p:nvSpPr>
        <p:spPr>
          <a:xfrm>
            <a:off x="4038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0</a:t>
            </a:r>
          </a:p>
        </p:txBody>
      </p:sp>
      <p:sp>
        <p:nvSpPr>
          <p:cNvPr id="18" name="Rectangle 17"/>
          <p:cNvSpPr/>
          <p:nvPr/>
        </p:nvSpPr>
        <p:spPr>
          <a:xfrm>
            <a:off x="48768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1</a:t>
            </a:r>
          </a:p>
        </p:txBody>
      </p:sp>
      <p:sp>
        <p:nvSpPr>
          <p:cNvPr id="20" name="Rectangle 19"/>
          <p:cNvSpPr/>
          <p:nvPr/>
        </p:nvSpPr>
        <p:spPr>
          <a:xfrm>
            <a:off x="7086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7</a:t>
            </a:r>
          </a:p>
        </p:txBody>
      </p:sp>
      <p:sp>
        <p:nvSpPr>
          <p:cNvPr id="23" name="Oval 22"/>
          <p:cNvSpPr/>
          <p:nvPr/>
        </p:nvSpPr>
        <p:spPr>
          <a:xfrm>
            <a:off x="228600" y="2438400"/>
            <a:ext cx="2133600" cy="2133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2652" name="TextBox 29"/>
          <p:cNvSpPr txBox="1">
            <a:spLocks noChangeArrowheads="1"/>
          </p:cNvSpPr>
          <p:nvPr/>
        </p:nvSpPr>
        <p:spPr bwMode="auto">
          <a:xfrm>
            <a:off x="5638800" y="2209800"/>
            <a:ext cx="1219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5600" b="1">
                <a:solidFill>
                  <a:srgbClr val="000000"/>
                </a:solidFill>
                <a:latin typeface="Calibri" charset="0"/>
                <a:cs typeface="Arial" charset="0"/>
              </a:rPr>
              <a:t>. . .</a:t>
            </a:r>
          </a:p>
        </p:txBody>
      </p:sp>
      <p:cxnSp>
        <p:nvCxnSpPr>
          <p:cNvPr id="31" name="Shape 9"/>
          <p:cNvCxnSpPr>
            <a:cxnSpLocks noChangeShapeType="1"/>
          </p:cNvCxnSpPr>
          <p:nvPr/>
        </p:nvCxnSpPr>
        <p:spPr bwMode="auto">
          <a:xfrm rot="5400000" flipH="1" flipV="1">
            <a:off x="3810794" y="3885406"/>
            <a:ext cx="10668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2654" name="TextBox 31"/>
          <p:cNvSpPr txBox="1">
            <a:spLocks noChangeArrowheads="1"/>
          </p:cNvSpPr>
          <p:nvPr/>
        </p:nvSpPr>
        <p:spPr bwMode="auto">
          <a:xfrm rot="-5400000">
            <a:off x="3663157" y="3663156"/>
            <a:ext cx="990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34" name="Shape 9"/>
          <p:cNvCxnSpPr>
            <a:cxnSpLocks noChangeShapeType="1"/>
          </p:cNvCxnSpPr>
          <p:nvPr/>
        </p:nvCxnSpPr>
        <p:spPr bwMode="auto">
          <a:xfrm rot="5400000" flipH="1" flipV="1">
            <a:off x="46474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2656" name="TextBox 34"/>
          <p:cNvSpPr txBox="1">
            <a:spLocks noChangeArrowheads="1"/>
          </p:cNvSpPr>
          <p:nvPr/>
        </p:nvSpPr>
        <p:spPr bwMode="auto">
          <a:xfrm rot="-5400000">
            <a:off x="4499769" y="3663156"/>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36" name="Shape 9"/>
          <p:cNvCxnSpPr>
            <a:cxnSpLocks noChangeShapeType="1"/>
          </p:cNvCxnSpPr>
          <p:nvPr/>
        </p:nvCxnSpPr>
        <p:spPr bwMode="auto">
          <a:xfrm rot="5400000" flipH="1" flipV="1">
            <a:off x="68572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2658" name="TextBox 36"/>
          <p:cNvSpPr txBox="1">
            <a:spLocks noChangeArrowheads="1"/>
          </p:cNvSpPr>
          <p:nvPr/>
        </p:nvSpPr>
        <p:spPr bwMode="auto">
          <a:xfrm rot="-5400000">
            <a:off x="6709569" y="3663156"/>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38" name="Shape 9"/>
          <p:cNvCxnSpPr>
            <a:cxnSpLocks noChangeShapeType="1"/>
          </p:cNvCxnSpPr>
          <p:nvPr/>
        </p:nvCxnSpPr>
        <p:spPr bwMode="auto">
          <a:xfrm>
            <a:off x="4343400" y="4419600"/>
            <a:ext cx="30480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41" name="Shape 9"/>
          <p:cNvCxnSpPr>
            <a:cxnSpLocks noChangeShapeType="1"/>
          </p:cNvCxnSpPr>
          <p:nvPr/>
        </p:nvCxnSpPr>
        <p:spPr bwMode="auto">
          <a:xfrm rot="5400000" flipH="1" flipV="1">
            <a:off x="5317332" y="4952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2661" name="TextBox 41"/>
          <p:cNvSpPr txBox="1">
            <a:spLocks noChangeArrowheads="1"/>
          </p:cNvSpPr>
          <p:nvPr/>
        </p:nvSpPr>
        <p:spPr bwMode="auto">
          <a:xfrm>
            <a:off x="5867400" y="4800600"/>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43" name="Oval 42"/>
          <p:cNvSpPr/>
          <p:nvPr/>
        </p:nvSpPr>
        <p:spPr>
          <a:xfrm>
            <a:off x="2895600" y="1447800"/>
            <a:ext cx="5791200" cy="44958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val="302461072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hape 9"/>
          <p:cNvCxnSpPr>
            <a:cxnSpLocks noChangeShapeType="1"/>
          </p:cNvCxnSpPr>
          <p:nvPr/>
        </p:nvCxnSpPr>
        <p:spPr bwMode="auto">
          <a:xfrm rot="16200000" flipV="1">
            <a:off x="5143500" y="4152900"/>
            <a:ext cx="914400" cy="381000"/>
          </a:xfrm>
          <a:prstGeom prst="bentConnector3">
            <a:avLst>
              <a:gd name="adj1" fmla="val 5813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38" name="Shape 9"/>
          <p:cNvCxnSpPr>
            <a:cxnSpLocks noChangeShapeType="1"/>
          </p:cNvCxnSpPr>
          <p:nvPr/>
        </p:nvCxnSpPr>
        <p:spPr bwMode="auto">
          <a:xfrm rot="16200000" flipV="1">
            <a:off x="5562600" y="3810000"/>
            <a:ext cx="1752600" cy="228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3667" name="Title 1"/>
          <p:cNvSpPr>
            <a:spLocks noGrp="1"/>
          </p:cNvSpPr>
          <p:nvPr>
            <p:ph type="title"/>
          </p:nvPr>
        </p:nvSpPr>
        <p:spPr/>
        <p:txBody>
          <a:bodyPr/>
          <a:lstStyle/>
          <a:p>
            <a:r>
              <a:rPr lang="en-US">
                <a:latin typeface="Calibri" charset="0"/>
              </a:rPr>
              <a:t>Breaking down a Chip</a:t>
            </a:r>
          </a:p>
        </p:txBody>
      </p:sp>
      <p:sp>
        <p:nvSpPr>
          <p:cNvPr id="4" name="Rectangle 3"/>
          <p:cNvSpPr/>
          <p:nvPr/>
        </p:nvSpPr>
        <p:spPr>
          <a:xfrm>
            <a:off x="1295400" y="25908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0</a:t>
            </a:r>
          </a:p>
        </p:txBody>
      </p:sp>
      <p:cxnSp>
        <p:nvCxnSpPr>
          <p:cNvPr id="6" name="Shape 9"/>
          <p:cNvCxnSpPr>
            <a:cxnSpLocks noChangeShapeType="1"/>
          </p:cNvCxnSpPr>
          <p:nvPr/>
        </p:nvCxnSpPr>
        <p:spPr bwMode="auto">
          <a:xfrm rot="5400000" flipH="1" flipV="1">
            <a:off x="1056482" y="4114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3670" name="TextBox 6"/>
          <p:cNvSpPr txBox="1">
            <a:spLocks noChangeArrowheads="1"/>
          </p:cNvSpPr>
          <p:nvPr/>
        </p:nvSpPr>
        <p:spPr bwMode="auto">
          <a:xfrm rot="-5400000">
            <a:off x="908844" y="3891756"/>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graphicFrame>
        <p:nvGraphicFramePr>
          <p:cNvPr id="5" name="Table 4"/>
          <p:cNvGraphicFramePr>
            <a:graphicFrameLocks noGrp="1"/>
          </p:cNvGraphicFramePr>
          <p:nvPr/>
        </p:nvGraphicFramePr>
        <p:xfrm>
          <a:off x="5638800" y="1720850"/>
          <a:ext cx="1249368" cy="1193802"/>
        </p:xfrm>
        <a:graphic>
          <a:graphicData uri="http://schemas.openxmlformats.org/drawingml/2006/table">
            <a:tbl>
              <a:tblPr>
                <a:tableStyleId>{616DA210-FB5B-4158-B5E0-FEB733F419BA}</a:tableStyleId>
              </a:tblPr>
              <a:tblGrid>
                <a:gridCol w="208228">
                  <a:extLst>
                    <a:ext uri="{9D8B030D-6E8A-4147-A177-3AD203B41FA5}">
                      <a16:colId xmlns:a16="http://schemas.microsoft.com/office/drawing/2014/main" val="20000"/>
                    </a:ext>
                  </a:extLst>
                </a:gridCol>
                <a:gridCol w="208228">
                  <a:extLst>
                    <a:ext uri="{9D8B030D-6E8A-4147-A177-3AD203B41FA5}">
                      <a16:colId xmlns:a16="http://schemas.microsoft.com/office/drawing/2014/main" val="20001"/>
                    </a:ext>
                  </a:extLst>
                </a:gridCol>
                <a:gridCol w="208228">
                  <a:extLst>
                    <a:ext uri="{9D8B030D-6E8A-4147-A177-3AD203B41FA5}">
                      <a16:colId xmlns:a16="http://schemas.microsoft.com/office/drawing/2014/main" val="20002"/>
                    </a:ext>
                  </a:extLst>
                </a:gridCol>
                <a:gridCol w="208228">
                  <a:extLst>
                    <a:ext uri="{9D8B030D-6E8A-4147-A177-3AD203B41FA5}">
                      <a16:colId xmlns:a16="http://schemas.microsoft.com/office/drawing/2014/main" val="20003"/>
                    </a:ext>
                  </a:extLst>
                </a:gridCol>
                <a:gridCol w="208228">
                  <a:extLst>
                    <a:ext uri="{9D8B030D-6E8A-4147-A177-3AD203B41FA5}">
                      <a16:colId xmlns:a16="http://schemas.microsoft.com/office/drawing/2014/main" val="20004"/>
                    </a:ext>
                  </a:extLst>
                </a:gridCol>
                <a:gridCol w="208228">
                  <a:extLst>
                    <a:ext uri="{9D8B030D-6E8A-4147-A177-3AD203B41FA5}">
                      <a16:colId xmlns:a16="http://schemas.microsoft.com/office/drawing/2014/main" val="20005"/>
                    </a:ext>
                  </a:extLst>
                </a:gridCol>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extLst>
                  <a:ext uri="{0D108BD9-81ED-4DB2-BD59-A6C34878D82A}">
                    <a16:rowId xmlns:a16="http://schemas.microsoft.com/office/drawing/2014/main" val="10000"/>
                  </a:ext>
                </a:extLst>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extLst>
                  <a:ext uri="{0D108BD9-81ED-4DB2-BD59-A6C34878D82A}">
                    <a16:rowId xmlns:a16="http://schemas.microsoft.com/office/drawing/2014/main" val="10001"/>
                  </a:ext>
                </a:extLst>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extLst>
                  <a:ext uri="{0D108BD9-81ED-4DB2-BD59-A6C34878D82A}">
                    <a16:rowId xmlns:a16="http://schemas.microsoft.com/office/drawing/2014/main" val="10002"/>
                  </a:ext>
                </a:extLst>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extLst>
                  <a:ext uri="{0D108BD9-81ED-4DB2-BD59-A6C34878D82A}">
                    <a16:rowId xmlns:a16="http://schemas.microsoft.com/office/drawing/2014/main" val="10003"/>
                  </a:ext>
                </a:extLst>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extLst>
                  <a:ext uri="{0D108BD9-81ED-4DB2-BD59-A6C34878D82A}">
                    <a16:rowId xmlns:a16="http://schemas.microsoft.com/office/drawing/2014/main" val="10004"/>
                  </a:ext>
                </a:extLst>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extLst>
                  <a:ext uri="{0D108BD9-81ED-4DB2-BD59-A6C34878D82A}">
                    <a16:rowId xmlns:a16="http://schemas.microsoft.com/office/drawing/2014/main" val="10005"/>
                  </a:ext>
                </a:extLst>
              </a:tr>
            </a:tbl>
          </a:graphicData>
        </a:graphic>
      </p:graphicFrame>
      <p:sp>
        <p:nvSpPr>
          <p:cNvPr id="13" name="Rectangle 12"/>
          <p:cNvSpPr/>
          <p:nvPr/>
        </p:nvSpPr>
        <p:spPr>
          <a:xfrm>
            <a:off x="5638800" y="1720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4" name="Rectangle 13"/>
          <p:cNvSpPr/>
          <p:nvPr/>
        </p:nvSpPr>
        <p:spPr>
          <a:xfrm>
            <a:off x="5486400" y="1873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5" name="Rectangle 14"/>
          <p:cNvSpPr/>
          <p:nvPr/>
        </p:nvSpPr>
        <p:spPr>
          <a:xfrm>
            <a:off x="5334000" y="2025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6" name="Rectangle 15"/>
          <p:cNvSpPr/>
          <p:nvPr/>
        </p:nvSpPr>
        <p:spPr>
          <a:xfrm>
            <a:off x="5181600" y="21780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graphicFrame>
        <p:nvGraphicFramePr>
          <p:cNvPr id="18" name="Table 17"/>
          <p:cNvGraphicFramePr>
            <a:graphicFrameLocks noGrp="1"/>
          </p:cNvGraphicFramePr>
          <p:nvPr/>
        </p:nvGraphicFramePr>
        <p:xfrm>
          <a:off x="5029200" y="2330450"/>
          <a:ext cx="1249368" cy="1193802"/>
        </p:xfrm>
        <a:graphic>
          <a:graphicData uri="http://schemas.openxmlformats.org/drawingml/2006/table">
            <a:tbl>
              <a:tblPr>
                <a:tableStyleId>{616DA210-FB5B-4158-B5E0-FEB733F419BA}</a:tableStyleId>
              </a:tblPr>
              <a:tblGrid>
                <a:gridCol w="208228">
                  <a:extLst>
                    <a:ext uri="{9D8B030D-6E8A-4147-A177-3AD203B41FA5}">
                      <a16:colId xmlns:a16="http://schemas.microsoft.com/office/drawing/2014/main" val="20000"/>
                    </a:ext>
                  </a:extLst>
                </a:gridCol>
                <a:gridCol w="208228">
                  <a:extLst>
                    <a:ext uri="{9D8B030D-6E8A-4147-A177-3AD203B41FA5}">
                      <a16:colId xmlns:a16="http://schemas.microsoft.com/office/drawing/2014/main" val="20001"/>
                    </a:ext>
                  </a:extLst>
                </a:gridCol>
                <a:gridCol w="208228">
                  <a:extLst>
                    <a:ext uri="{9D8B030D-6E8A-4147-A177-3AD203B41FA5}">
                      <a16:colId xmlns:a16="http://schemas.microsoft.com/office/drawing/2014/main" val="20002"/>
                    </a:ext>
                  </a:extLst>
                </a:gridCol>
                <a:gridCol w="208228">
                  <a:extLst>
                    <a:ext uri="{9D8B030D-6E8A-4147-A177-3AD203B41FA5}">
                      <a16:colId xmlns:a16="http://schemas.microsoft.com/office/drawing/2014/main" val="20003"/>
                    </a:ext>
                  </a:extLst>
                </a:gridCol>
                <a:gridCol w="208228">
                  <a:extLst>
                    <a:ext uri="{9D8B030D-6E8A-4147-A177-3AD203B41FA5}">
                      <a16:colId xmlns:a16="http://schemas.microsoft.com/office/drawing/2014/main" val="20004"/>
                    </a:ext>
                  </a:extLst>
                </a:gridCol>
                <a:gridCol w="208228">
                  <a:extLst>
                    <a:ext uri="{9D8B030D-6E8A-4147-A177-3AD203B41FA5}">
                      <a16:colId xmlns:a16="http://schemas.microsoft.com/office/drawing/2014/main" val="20005"/>
                    </a:ext>
                  </a:extLst>
                </a:gridCol>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extLst>
                  <a:ext uri="{0D108BD9-81ED-4DB2-BD59-A6C34878D82A}">
                    <a16:rowId xmlns:a16="http://schemas.microsoft.com/office/drawing/2014/main" val="10000"/>
                  </a:ext>
                </a:extLst>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extLst>
                  <a:ext uri="{0D108BD9-81ED-4DB2-BD59-A6C34878D82A}">
                    <a16:rowId xmlns:a16="http://schemas.microsoft.com/office/drawing/2014/main" val="10001"/>
                  </a:ext>
                </a:extLst>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extLst>
                  <a:ext uri="{0D108BD9-81ED-4DB2-BD59-A6C34878D82A}">
                    <a16:rowId xmlns:a16="http://schemas.microsoft.com/office/drawing/2014/main" val="10002"/>
                  </a:ext>
                </a:extLst>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extLst>
                  <a:ext uri="{0D108BD9-81ED-4DB2-BD59-A6C34878D82A}">
                    <a16:rowId xmlns:a16="http://schemas.microsoft.com/office/drawing/2014/main" val="10003"/>
                  </a:ext>
                </a:extLst>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extLst>
                  <a:ext uri="{0D108BD9-81ED-4DB2-BD59-A6C34878D82A}">
                    <a16:rowId xmlns:a16="http://schemas.microsoft.com/office/drawing/2014/main" val="10004"/>
                  </a:ext>
                </a:extLst>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extLst>
                  <a:ext uri="{0D108BD9-81ED-4DB2-BD59-A6C34878D82A}">
                    <a16:rowId xmlns:a16="http://schemas.microsoft.com/office/drawing/2014/main" val="10005"/>
                  </a:ext>
                </a:extLst>
              </a:tr>
            </a:tbl>
          </a:graphicData>
        </a:graphic>
      </p:graphicFrame>
      <p:sp>
        <p:nvSpPr>
          <p:cNvPr id="19" name="Rectangle 18"/>
          <p:cNvSpPr/>
          <p:nvPr/>
        </p:nvSpPr>
        <p:spPr>
          <a:xfrm>
            <a:off x="5029200" y="23304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0" name="Rectangle 19"/>
          <p:cNvSpPr/>
          <p:nvPr/>
        </p:nvSpPr>
        <p:spPr>
          <a:xfrm>
            <a:off x="4876800" y="2482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1" name="Rectangle 20"/>
          <p:cNvSpPr/>
          <p:nvPr/>
        </p:nvSpPr>
        <p:spPr>
          <a:xfrm>
            <a:off x="4724400" y="2635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26" name="Straight Arrow Connector 25"/>
          <p:cNvCxnSpPr/>
          <p:nvPr/>
        </p:nvCxnSpPr>
        <p:spPr>
          <a:xfrm rot="5400000" flipH="1" flipV="1">
            <a:off x="4457700" y="1758950"/>
            <a:ext cx="990600" cy="9144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3781" name="TextBox 30"/>
          <p:cNvSpPr txBox="1">
            <a:spLocks noChangeArrowheads="1"/>
          </p:cNvSpPr>
          <p:nvPr/>
        </p:nvSpPr>
        <p:spPr bwMode="auto">
          <a:xfrm rot="-2834338">
            <a:off x="4279106" y="1861344"/>
            <a:ext cx="10810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8 banks</a:t>
            </a:r>
          </a:p>
        </p:txBody>
      </p:sp>
      <p:cxnSp>
        <p:nvCxnSpPr>
          <p:cNvPr id="34" name="Shape 9"/>
          <p:cNvCxnSpPr>
            <a:cxnSpLocks noChangeShapeType="1"/>
            <a:endCxn id="22" idx="2"/>
          </p:cNvCxnSpPr>
          <p:nvPr/>
        </p:nvCxnSpPr>
        <p:spPr bwMode="auto">
          <a:xfrm rot="16200000" flipV="1">
            <a:off x="5032375" y="4194175"/>
            <a:ext cx="793750" cy="419100"/>
          </a:xfrm>
          <a:prstGeom prst="bentConnector3">
            <a:avLst>
              <a:gd name="adj1" fmla="val 5187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22" name="Rectangle 21"/>
          <p:cNvSpPr/>
          <p:nvPr/>
        </p:nvSpPr>
        <p:spPr>
          <a:xfrm>
            <a:off x="4572000" y="2787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Bank 0</a:t>
            </a:r>
          </a:p>
        </p:txBody>
      </p:sp>
      <p:sp>
        <p:nvSpPr>
          <p:cNvPr id="32" name="Diagonal Stripe 31"/>
          <p:cNvSpPr/>
          <p:nvPr/>
        </p:nvSpPr>
        <p:spPr>
          <a:xfrm rot="13500000">
            <a:off x="5675313" y="4303713"/>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113785" name="TextBox 55"/>
          <p:cNvSpPr txBox="1">
            <a:spLocks noChangeArrowheads="1"/>
          </p:cNvSpPr>
          <p:nvPr/>
        </p:nvSpPr>
        <p:spPr bwMode="auto">
          <a:xfrm>
            <a:off x="5410200" y="3990975"/>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6" name="TextBox 56"/>
          <p:cNvSpPr txBox="1">
            <a:spLocks noChangeArrowheads="1"/>
          </p:cNvSpPr>
          <p:nvPr/>
        </p:nvSpPr>
        <p:spPr bwMode="auto">
          <a:xfrm>
            <a:off x="5105400" y="4419600"/>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7" name="TextBox 57"/>
          <p:cNvSpPr txBox="1">
            <a:spLocks noChangeArrowheads="1"/>
          </p:cNvSpPr>
          <p:nvPr/>
        </p:nvSpPr>
        <p:spPr bwMode="auto">
          <a:xfrm>
            <a:off x="6324600" y="3686175"/>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8" name="TextBox 59"/>
          <p:cNvSpPr txBox="1">
            <a:spLocks noChangeArrowheads="1"/>
          </p:cNvSpPr>
          <p:nvPr/>
        </p:nvSpPr>
        <p:spPr bwMode="auto">
          <a:xfrm>
            <a:off x="5791200" y="40386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C0504D"/>
                </a:solidFill>
                <a:latin typeface="Calibri" charset="0"/>
                <a:cs typeface="Arial" charset="0"/>
              </a:rPr>
              <a:t>...</a:t>
            </a:r>
          </a:p>
        </p:txBody>
      </p:sp>
      <p:cxnSp>
        <p:nvCxnSpPr>
          <p:cNvPr id="61" name="Shape 9"/>
          <p:cNvCxnSpPr>
            <a:cxnSpLocks noChangeShapeType="1"/>
          </p:cNvCxnSpPr>
          <p:nvPr/>
        </p:nvCxnSpPr>
        <p:spPr bwMode="auto">
          <a:xfrm rot="5400000" flipH="1" flipV="1">
            <a:off x="5628482" y="5638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3790" name="TextBox 61"/>
          <p:cNvSpPr txBox="1">
            <a:spLocks noChangeArrowheads="1"/>
          </p:cNvSpPr>
          <p:nvPr/>
        </p:nvSpPr>
        <p:spPr bwMode="auto">
          <a:xfrm rot="-5400000">
            <a:off x="5480844" y="5415756"/>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64" name="Oval 63"/>
          <p:cNvSpPr/>
          <p:nvPr/>
        </p:nvSpPr>
        <p:spPr>
          <a:xfrm>
            <a:off x="533400" y="2286000"/>
            <a:ext cx="2133600" cy="2514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5" name="Oval 64"/>
          <p:cNvSpPr/>
          <p:nvPr/>
        </p:nvSpPr>
        <p:spPr>
          <a:xfrm>
            <a:off x="3429000" y="1295400"/>
            <a:ext cx="5257800" cy="50292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66" name="Straight Connector 65"/>
          <p:cNvCxnSpPr>
            <a:stCxn id="64" idx="0"/>
            <a:endCxn id="65" idx="1"/>
          </p:cNvCxnSpPr>
          <p:nvPr/>
        </p:nvCxnSpPr>
        <p:spPr>
          <a:xfrm rot="5400000" flipH="1" flipV="1">
            <a:off x="2772569" y="859631"/>
            <a:ext cx="254000" cy="2598738"/>
          </a:xfrm>
          <a:prstGeom prst="line">
            <a:avLst/>
          </a:prstGeom>
          <a:ln w="6350"/>
        </p:spPr>
        <p:style>
          <a:lnRef idx="1">
            <a:schemeClr val="dk1"/>
          </a:lnRef>
          <a:fillRef idx="0">
            <a:schemeClr val="dk1"/>
          </a:fillRef>
          <a:effectRef idx="0">
            <a:schemeClr val="dk1"/>
          </a:effectRef>
          <a:fontRef idx="minor">
            <a:schemeClr val="tx1"/>
          </a:fontRef>
        </p:style>
      </p:cxnSp>
      <p:cxnSp>
        <p:nvCxnSpPr>
          <p:cNvPr id="69" name="Straight Connector 68"/>
          <p:cNvCxnSpPr>
            <a:stCxn id="64" idx="4"/>
            <a:endCxn id="65" idx="3"/>
          </p:cNvCxnSpPr>
          <p:nvPr/>
        </p:nvCxnSpPr>
        <p:spPr>
          <a:xfrm rot="16200000" flipH="1">
            <a:off x="2505869" y="3894931"/>
            <a:ext cx="787400" cy="2598738"/>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702464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hape 9"/>
          <p:cNvCxnSpPr>
            <a:cxnSpLocks noChangeShapeType="1"/>
          </p:cNvCxnSpPr>
          <p:nvPr/>
        </p:nvCxnSpPr>
        <p:spPr bwMode="auto">
          <a:xfrm rot="5400000" flipH="1" flipV="1">
            <a:off x="6172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4690" name="Title 1"/>
          <p:cNvSpPr>
            <a:spLocks noGrp="1"/>
          </p:cNvSpPr>
          <p:nvPr>
            <p:ph type="title"/>
          </p:nvPr>
        </p:nvSpPr>
        <p:spPr/>
        <p:txBody>
          <a:bodyPr/>
          <a:lstStyle/>
          <a:p>
            <a:r>
              <a:rPr lang="en-US">
                <a:latin typeface="Calibri" charset="0"/>
              </a:rPr>
              <a:t>Breaking down a Bank</a:t>
            </a:r>
          </a:p>
        </p:txBody>
      </p:sp>
      <p:sp>
        <p:nvSpPr>
          <p:cNvPr id="8" name="Rectangle 7"/>
          <p:cNvSpPr/>
          <p:nvPr/>
        </p:nvSpPr>
        <p:spPr>
          <a:xfrm>
            <a:off x="762000" y="251460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Bank 0</a:t>
            </a:r>
          </a:p>
        </p:txBody>
      </p:sp>
      <p:cxnSp>
        <p:nvCxnSpPr>
          <p:cNvPr id="10" name="Shape 9"/>
          <p:cNvCxnSpPr>
            <a:cxnSpLocks noChangeShapeType="1"/>
          </p:cNvCxnSpPr>
          <p:nvPr/>
        </p:nvCxnSpPr>
        <p:spPr bwMode="auto">
          <a:xfrm rot="5400000" flipH="1" flipV="1">
            <a:off x="904082" y="4266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4693" name="TextBox 10"/>
          <p:cNvSpPr txBox="1">
            <a:spLocks noChangeArrowheads="1"/>
          </p:cNvSpPr>
          <p:nvPr/>
        </p:nvSpPr>
        <p:spPr bwMode="auto">
          <a:xfrm rot="-5400000">
            <a:off x="756444" y="4044156"/>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114694" name="TextBox 11"/>
          <p:cNvSpPr txBox="1">
            <a:spLocks noChangeArrowheads="1"/>
          </p:cNvSpPr>
          <p:nvPr/>
        </p:nvSpPr>
        <p:spPr bwMode="auto">
          <a:xfrm>
            <a:off x="7467600" y="3659188"/>
            <a:ext cx="6858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4F81BD"/>
                </a:solidFill>
                <a:latin typeface="Calibri" charset="0"/>
                <a:cs typeface="Arial" charset="0"/>
              </a:rPr>
              <a:t>row 0</a:t>
            </a:r>
          </a:p>
        </p:txBody>
      </p:sp>
      <p:sp>
        <p:nvSpPr>
          <p:cNvPr id="114695" name="TextBox 13"/>
          <p:cNvSpPr txBox="1">
            <a:spLocks noChangeArrowheads="1"/>
          </p:cNvSpPr>
          <p:nvPr/>
        </p:nvSpPr>
        <p:spPr bwMode="auto">
          <a:xfrm>
            <a:off x="7467600" y="21336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4F81BD"/>
                </a:solidFill>
                <a:latin typeface="Calibri" charset="0"/>
                <a:cs typeface="Arial" charset="0"/>
              </a:rPr>
              <a:t>row 16k-1</a:t>
            </a:r>
          </a:p>
        </p:txBody>
      </p:sp>
      <p:sp>
        <p:nvSpPr>
          <p:cNvPr id="114696" name="TextBox 17"/>
          <p:cNvSpPr txBox="1">
            <a:spLocks noChangeArrowheads="1"/>
          </p:cNvSpPr>
          <p:nvPr/>
        </p:nvSpPr>
        <p:spPr bwMode="auto">
          <a:xfrm rot="5400000">
            <a:off x="7378700" y="2757488"/>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4F81BD"/>
                </a:solidFill>
                <a:latin typeface="Calibri" charset="0"/>
                <a:cs typeface="Arial" charset="0"/>
              </a:rPr>
              <a:t>...</a:t>
            </a:r>
          </a:p>
        </p:txBody>
      </p:sp>
      <p:cxnSp>
        <p:nvCxnSpPr>
          <p:cNvPr id="20" name="Straight Arrow Connector 19"/>
          <p:cNvCxnSpPr/>
          <p:nvPr/>
        </p:nvCxnSpPr>
        <p:spPr>
          <a:xfrm>
            <a:off x="4038600" y="1557338"/>
            <a:ext cx="3276600"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698" name="TextBox 20"/>
          <p:cNvSpPr txBox="1">
            <a:spLocks noChangeArrowheads="1"/>
          </p:cNvSpPr>
          <p:nvPr/>
        </p:nvSpPr>
        <p:spPr bwMode="auto">
          <a:xfrm>
            <a:off x="5181600" y="1219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4F81BD"/>
                </a:solidFill>
                <a:latin typeface="Calibri" charset="0"/>
                <a:cs typeface="Arial" charset="0"/>
              </a:rPr>
              <a:t>2kB</a:t>
            </a:r>
          </a:p>
        </p:txBody>
      </p:sp>
      <p:cxnSp>
        <p:nvCxnSpPr>
          <p:cNvPr id="22" name="Shape 9"/>
          <p:cNvCxnSpPr>
            <a:cxnSpLocks noChangeShapeType="1"/>
          </p:cNvCxnSpPr>
          <p:nvPr/>
        </p:nvCxnSpPr>
        <p:spPr bwMode="auto">
          <a:xfrm rot="16200000" flipV="1">
            <a:off x="4267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4700" name="TextBox 22"/>
          <p:cNvSpPr txBox="1">
            <a:spLocks noChangeArrowheads="1"/>
          </p:cNvSpPr>
          <p:nvPr/>
        </p:nvSpPr>
        <p:spPr bwMode="auto">
          <a:xfrm>
            <a:off x="3810000" y="4584700"/>
            <a:ext cx="45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cxnSp>
        <p:nvCxnSpPr>
          <p:cNvPr id="24" name="Straight Arrow Connector 23"/>
          <p:cNvCxnSpPr/>
          <p:nvPr/>
        </p:nvCxnSpPr>
        <p:spPr>
          <a:xfrm>
            <a:off x="4060825" y="1968500"/>
            <a:ext cx="381000" cy="1588"/>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702" name="TextBox 26"/>
          <p:cNvSpPr txBox="1">
            <a:spLocks noChangeArrowheads="1"/>
          </p:cNvSpPr>
          <p:nvPr/>
        </p:nvSpPr>
        <p:spPr bwMode="auto">
          <a:xfrm>
            <a:off x="3679825" y="1601788"/>
            <a:ext cx="11064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4F81BD"/>
                </a:solidFill>
                <a:latin typeface="Calibri" charset="0"/>
                <a:cs typeface="Arial" charset="0"/>
              </a:rPr>
              <a:t>1B (column)</a:t>
            </a:r>
          </a:p>
        </p:txBody>
      </p:sp>
      <p:cxnSp>
        <p:nvCxnSpPr>
          <p:cNvPr id="35" name="Shape 9"/>
          <p:cNvCxnSpPr>
            <a:cxnSpLocks noChangeShapeType="1"/>
          </p:cNvCxnSpPr>
          <p:nvPr/>
        </p:nvCxnSpPr>
        <p:spPr bwMode="auto">
          <a:xfrm rot="16200000" flipV="1">
            <a:off x="4533900" y="4611688"/>
            <a:ext cx="990600" cy="762000"/>
          </a:xfrm>
          <a:prstGeom prst="bentConnector3">
            <a:avLst>
              <a:gd name="adj1" fmla="val 65759"/>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graphicFrame>
        <p:nvGraphicFramePr>
          <p:cNvPr id="9" name="Table 8"/>
          <p:cNvGraphicFramePr>
            <a:graphicFrameLocks noGrp="1"/>
          </p:cNvGraphicFramePr>
          <p:nvPr/>
        </p:nvGraphicFramePr>
        <p:xfrm>
          <a:off x="4038600" y="2090738"/>
          <a:ext cx="3332160" cy="2449510"/>
        </p:xfrm>
        <a:graphic>
          <a:graphicData uri="http://schemas.openxmlformats.org/drawingml/2006/table">
            <a:tbl>
              <a:tblPr>
                <a:tableStyleId>{616DA210-FB5B-4158-B5E0-FEB733F419BA}</a:tableStyleId>
              </a:tblPr>
              <a:tblGrid>
                <a:gridCol w="416520">
                  <a:extLst>
                    <a:ext uri="{9D8B030D-6E8A-4147-A177-3AD203B41FA5}">
                      <a16:colId xmlns:a16="http://schemas.microsoft.com/office/drawing/2014/main" val="20000"/>
                    </a:ext>
                  </a:extLst>
                </a:gridCol>
                <a:gridCol w="416520">
                  <a:extLst>
                    <a:ext uri="{9D8B030D-6E8A-4147-A177-3AD203B41FA5}">
                      <a16:colId xmlns:a16="http://schemas.microsoft.com/office/drawing/2014/main" val="20001"/>
                    </a:ext>
                  </a:extLst>
                </a:gridCol>
                <a:gridCol w="416520">
                  <a:extLst>
                    <a:ext uri="{9D8B030D-6E8A-4147-A177-3AD203B41FA5}">
                      <a16:colId xmlns:a16="http://schemas.microsoft.com/office/drawing/2014/main" val="20002"/>
                    </a:ext>
                  </a:extLst>
                </a:gridCol>
                <a:gridCol w="416520">
                  <a:extLst>
                    <a:ext uri="{9D8B030D-6E8A-4147-A177-3AD203B41FA5}">
                      <a16:colId xmlns:a16="http://schemas.microsoft.com/office/drawing/2014/main" val="20003"/>
                    </a:ext>
                  </a:extLst>
                </a:gridCol>
                <a:gridCol w="416520">
                  <a:extLst>
                    <a:ext uri="{9D8B030D-6E8A-4147-A177-3AD203B41FA5}">
                      <a16:colId xmlns:a16="http://schemas.microsoft.com/office/drawing/2014/main" val="20004"/>
                    </a:ext>
                  </a:extLst>
                </a:gridCol>
                <a:gridCol w="416520">
                  <a:extLst>
                    <a:ext uri="{9D8B030D-6E8A-4147-A177-3AD203B41FA5}">
                      <a16:colId xmlns:a16="http://schemas.microsoft.com/office/drawing/2014/main" val="20005"/>
                    </a:ext>
                  </a:extLst>
                </a:gridCol>
                <a:gridCol w="416520">
                  <a:extLst>
                    <a:ext uri="{9D8B030D-6E8A-4147-A177-3AD203B41FA5}">
                      <a16:colId xmlns:a16="http://schemas.microsoft.com/office/drawing/2014/main" val="20006"/>
                    </a:ext>
                  </a:extLst>
                </a:gridCol>
                <a:gridCol w="416520">
                  <a:extLst>
                    <a:ext uri="{9D8B030D-6E8A-4147-A177-3AD203B41FA5}">
                      <a16:colId xmlns:a16="http://schemas.microsoft.com/office/drawing/2014/main" val="20007"/>
                    </a:ext>
                  </a:extLst>
                </a:gridCol>
              </a:tblGrid>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extLst>
                  <a:ext uri="{0D108BD9-81ED-4DB2-BD59-A6C34878D82A}">
                    <a16:rowId xmlns:a16="http://schemas.microsoft.com/office/drawing/2014/main" val="10000"/>
                  </a:ext>
                </a:extLst>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extLst>
                  <a:ext uri="{0D108BD9-81ED-4DB2-BD59-A6C34878D82A}">
                    <a16:rowId xmlns:a16="http://schemas.microsoft.com/office/drawing/2014/main" val="10001"/>
                  </a:ext>
                </a:extLst>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extLst>
                  <a:ext uri="{0D108BD9-81ED-4DB2-BD59-A6C34878D82A}">
                    <a16:rowId xmlns:a16="http://schemas.microsoft.com/office/drawing/2014/main" val="10002"/>
                  </a:ext>
                </a:extLst>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extLst>
                  <a:ext uri="{0D108BD9-81ED-4DB2-BD59-A6C34878D82A}">
                    <a16:rowId xmlns:a16="http://schemas.microsoft.com/office/drawing/2014/main" val="10003"/>
                  </a:ext>
                </a:extLst>
              </a:tr>
              <a:tr h="489902">
                <a:tc>
                  <a:txBody>
                    <a:bodyPr/>
                    <a:lstStyle/>
                    <a:p>
                      <a:pPr algn="ctr"/>
                      <a:endParaRPr lang="en-US" sz="1800" dirty="0">
                        <a:solidFill>
                          <a:schemeClr val="bg1"/>
                        </a:solidFill>
                      </a:endParaRPr>
                    </a:p>
                  </a:txBody>
                  <a:tcPr marL="91431" marR="91431" marT="45724" marB="45724" anchor="ctr">
                    <a:solidFill>
                      <a:schemeClr val="accent5"/>
                    </a:solidFill>
                  </a:tcPr>
                </a:tc>
                <a:tc>
                  <a:txBody>
                    <a:bodyPr/>
                    <a:lstStyle/>
                    <a:p>
                      <a:pPr algn="ctr"/>
                      <a:endParaRPr lang="en-US" sz="1800" dirty="0">
                        <a:solidFill>
                          <a:schemeClr val="bg1"/>
                        </a:solidFill>
                      </a:endParaRPr>
                    </a:p>
                  </a:txBody>
                  <a:tcPr marL="91431" marR="91431" marT="45724" marB="45724" anchor="ctr">
                    <a:solidFill>
                      <a:schemeClr val="accent5"/>
                    </a:solidFill>
                  </a:tcPr>
                </a:tc>
                <a:tc>
                  <a:txBody>
                    <a:bodyPr/>
                    <a:lstStyle/>
                    <a:p>
                      <a:pPr algn="ctr"/>
                      <a:endParaRPr lang="en-US" sz="1800" dirty="0">
                        <a:solidFill>
                          <a:schemeClr val="bg1"/>
                        </a:solidFill>
                      </a:endParaRPr>
                    </a:p>
                  </a:txBody>
                  <a:tcPr marL="91431" marR="91431" marT="45724" marB="45724" anchor="ctr">
                    <a:solidFill>
                      <a:schemeClr val="accent5"/>
                    </a:solidFill>
                  </a:tcPr>
                </a:tc>
                <a:tc>
                  <a:txBody>
                    <a:bodyPr/>
                    <a:lstStyle/>
                    <a:p>
                      <a:pPr algn="ctr"/>
                      <a:endParaRPr lang="en-US" sz="1800" dirty="0">
                        <a:solidFill>
                          <a:schemeClr val="bg1"/>
                        </a:solidFill>
                      </a:endParaRPr>
                    </a:p>
                  </a:txBody>
                  <a:tcPr marL="91431" marR="91431" marT="45724" marB="45724" anchor="ctr">
                    <a:solidFill>
                      <a:schemeClr val="accent5"/>
                    </a:solidFill>
                  </a:tcPr>
                </a:tc>
                <a:tc>
                  <a:txBody>
                    <a:bodyPr/>
                    <a:lstStyle/>
                    <a:p>
                      <a:pPr algn="ctr"/>
                      <a:endParaRPr lang="en-US" sz="1800" dirty="0">
                        <a:solidFill>
                          <a:schemeClr val="bg1"/>
                        </a:solidFill>
                      </a:endParaRPr>
                    </a:p>
                  </a:txBody>
                  <a:tcPr marL="91431" marR="91431" marT="45724" marB="45724" anchor="ctr">
                    <a:solidFill>
                      <a:schemeClr val="accent5"/>
                    </a:solidFill>
                  </a:tcPr>
                </a:tc>
                <a:tc>
                  <a:txBody>
                    <a:bodyPr/>
                    <a:lstStyle/>
                    <a:p>
                      <a:pPr algn="ctr"/>
                      <a:endParaRPr lang="en-US" sz="1800" dirty="0">
                        <a:solidFill>
                          <a:schemeClr val="bg1"/>
                        </a:solidFill>
                      </a:endParaRPr>
                    </a:p>
                  </a:txBody>
                  <a:tcPr marL="91431" marR="91431" marT="45724" marB="45724" anchor="ctr">
                    <a:solidFill>
                      <a:schemeClr val="accent5"/>
                    </a:solidFill>
                  </a:tcPr>
                </a:tc>
                <a:tc>
                  <a:txBody>
                    <a:bodyPr/>
                    <a:lstStyle/>
                    <a:p>
                      <a:pPr algn="ctr"/>
                      <a:endParaRPr lang="en-US" sz="1800" dirty="0">
                        <a:solidFill>
                          <a:schemeClr val="bg1"/>
                        </a:solidFill>
                      </a:endParaRPr>
                    </a:p>
                  </a:txBody>
                  <a:tcPr marL="91431" marR="91431" marT="45724" marB="45724" anchor="ctr">
                    <a:solidFill>
                      <a:schemeClr val="accent5"/>
                    </a:solidFill>
                  </a:tcPr>
                </a:tc>
                <a:tc>
                  <a:txBody>
                    <a:bodyPr/>
                    <a:lstStyle/>
                    <a:p>
                      <a:pPr algn="ctr"/>
                      <a:endParaRPr lang="en-US" sz="1800" dirty="0">
                        <a:solidFill>
                          <a:schemeClr val="bg1"/>
                        </a:solidFill>
                      </a:endParaRPr>
                    </a:p>
                  </a:txBody>
                  <a:tcPr marL="91431" marR="91431" marT="45724" marB="45724" anchor="ctr">
                    <a:solidFill>
                      <a:schemeClr val="accent5"/>
                    </a:solidFill>
                  </a:tcPr>
                </a:tc>
                <a:extLst>
                  <a:ext uri="{0D108BD9-81ED-4DB2-BD59-A6C34878D82A}">
                    <a16:rowId xmlns:a16="http://schemas.microsoft.com/office/drawing/2014/main" val="10004"/>
                  </a:ext>
                </a:extLst>
              </a:tr>
            </a:tbl>
          </a:graphicData>
        </a:graphic>
      </p:graphicFrame>
      <p:sp>
        <p:nvSpPr>
          <p:cNvPr id="114760" name="TextBox 40"/>
          <p:cNvSpPr txBox="1">
            <a:spLocks noChangeArrowheads="1"/>
          </p:cNvSpPr>
          <p:nvPr/>
        </p:nvSpPr>
        <p:spPr bwMode="auto">
          <a:xfrm>
            <a:off x="4800600" y="4497388"/>
            <a:ext cx="457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sp>
        <p:nvSpPr>
          <p:cNvPr id="114761" name="Rectangle 43"/>
          <p:cNvSpPr>
            <a:spLocks noChangeArrowheads="1"/>
          </p:cNvSpPr>
          <p:nvPr/>
        </p:nvSpPr>
        <p:spPr bwMode="auto">
          <a:xfrm>
            <a:off x="4953000" y="4065588"/>
            <a:ext cx="150653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200" b="1">
                <a:solidFill>
                  <a:srgbClr val="000000"/>
                </a:solidFill>
                <a:latin typeface="Calibri" charset="0"/>
                <a:cs typeface="Arial" charset="0"/>
              </a:rPr>
              <a:t>Row-buffer</a:t>
            </a:r>
          </a:p>
        </p:txBody>
      </p:sp>
      <p:sp>
        <p:nvSpPr>
          <p:cNvPr id="114762" name="TextBox 46"/>
          <p:cNvSpPr txBox="1">
            <a:spLocks noChangeArrowheads="1"/>
          </p:cNvSpPr>
          <p:nvPr/>
        </p:nvSpPr>
        <p:spPr bwMode="auto">
          <a:xfrm>
            <a:off x="7162800" y="4573588"/>
            <a:ext cx="457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sp>
        <p:nvSpPr>
          <p:cNvPr id="114763" name="TextBox 48"/>
          <p:cNvSpPr txBox="1">
            <a:spLocks noChangeArrowheads="1"/>
          </p:cNvSpPr>
          <p:nvPr/>
        </p:nvSpPr>
        <p:spPr bwMode="auto">
          <a:xfrm>
            <a:off x="5410200" y="4802188"/>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C0504D"/>
                </a:solidFill>
                <a:latin typeface="Calibri" charset="0"/>
                <a:cs typeface="Arial" charset="0"/>
              </a:rPr>
              <a:t>...</a:t>
            </a:r>
          </a:p>
        </p:txBody>
      </p:sp>
      <p:cxnSp>
        <p:nvCxnSpPr>
          <p:cNvPr id="50" name="Shape 9"/>
          <p:cNvCxnSpPr>
            <a:cxnSpLocks noChangeShapeType="1"/>
          </p:cNvCxnSpPr>
          <p:nvPr/>
        </p:nvCxnSpPr>
        <p:spPr bwMode="auto">
          <a:xfrm rot="5400000" flipH="1" flipV="1">
            <a:off x="5318919" y="6134894"/>
            <a:ext cx="8382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4765" name="TextBox 50"/>
          <p:cNvSpPr txBox="1">
            <a:spLocks noChangeArrowheads="1"/>
          </p:cNvSpPr>
          <p:nvPr/>
        </p:nvSpPr>
        <p:spPr bwMode="auto">
          <a:xfrm rot="-5400000">
            <a:off x="5110957" y="5950744"/>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28" name="Diagonal Stripe 27"/>
          <p:cNvSpPr/>
          <p:nvPr/>
        </p:nvSpPr>
        <p:spPr>
          <a:xfrm rot="13500000">
            <a:off x="5294313" y="4991100"/>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56" name="Oval 55"/>
          <p:cNvSpPr/>
          <p:nvPr/>
        </p:nvSpPr>
        <p:spPr>
          <a:xfrm>
            <a:off x="304800" y="2057400"/>
            <a:ext cx="2286000" cy="2895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7" name="Rounded Rectangle 56"/>
          <p:cNvSpPr/>
          <p:nvPr/>
        </p:nvSpPr>
        <p:spPr>
          <a:xfrm>
            <a:off x="3124200" y="1219200"/>
            <a:ext cx="5410200" cy="541020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58" name="Straight Connector 57"/>
          <p:cNvCxnSpPr>
            <a:stCxn id="56" idx="0"/>
          </p:cNvCxnSpPr>
          <p:nvPr/>
        </p:nvCxnSpPr>
        <p:spPr>
          <a:xfrm rot="5400000" flipH="1" flipV="1">
            <a:off x="2133600" y="762000"/>
            <a:ext cx="609600" cy="1981200"/>
          </a:xfrm>
          <a:prstGeom prst="line">
            <a:avLst/>
          </a:prstGeom>
          <a:ln w="6350"/>
        </p:spPr>
        <p:style>
          <a:lnRef idx="1">
            <a:schemeClr val="dk1"/>
          </a:lnRef>
          <a:fillRef idx="0">
            <a:schemeClr val="dk1"/>
          </a:fillRef>
          <a:effectRef idx="0">
            <a:schemeClr val="dk1"/>
          </a:effectRef>
          <a:fontRef idx="minor">
            <a:schemeClr val="tx1"/>
          </a:fontRef>
        </p:style>
      </p:cxnSp>
      <p:cxnSp>
        <p:nvCxnSpPr>
          <p:cNvPr id="61" name="Straight Connector 60"/>
          <p:cNvCxnSpPr>
            <a:stCxn id="56" idx="4"/>
          </p:cNvCxnSpPr>
          <p:nvPr/>
        </p:nvCxnSpPr>
        <p:spPr>
          <a:xfrm rot="16200000" flipH="1">
            <a:off x="1714500" y="4686300"/>
            <a:ext cx="1295400" cy="182880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391386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Garamond" charset="0"/>
              </a:rPr>
              <a:t>DRAM Subsystem Organization</a:t>
            </a:r>
          </a:p>
        </p:txBody>
      </p:sp>
      <p:sp>
        <p:nvSpPr>
          <p:cNvPr id="115714" name="Content Placeholder 2"/>
          <p:cNvSpPr>
            <a:spLocks noGrp="1"/>
          </p:cNvSpPr>
          <p:nvPr>
            <p:ph idx="1"/>
          </p:nvPr>
        </p:nvSpPr>
        <p:spPr>
          <a:xfrm>
            <a:off x="228600" y="996950"/>
            <a:ext cx="8610600" cy="5194300"/>
          </a:xfrm>
        </p:spPr>
        <p:txBody>
          <a:bodyPr/>
          <a:lstStyle/>
          <a:p>
            <a:endParaRPr lang="en-US" dirty="0">
              <a:latin typeface="Tahoma" charset="0"/>
            </a:endParaRPr>
          </a:p>
          <a:p>
            <a:r>
              <a:rPr lang="en-US" dirty="0">
                <a:latin typeface="Tahoma" charset="0"/>
              </a:rPr>
              <a:t>Channel</a:t>
            </a:r>
          </a:p>
          <a:p>
            <a:r>
              <a:rPr lang="en-US" dirty="0">
                <a:latin typeface="Tahoma" charset="0"/>
              </a:rPr>
              <a:t>DIMM</a:t>
            </a:r>
          </a:p>
          <a:p>
            <a:r>
              <a:rPr lang="en-US" dirty="0">
                <a:latin typeface="Tahoma" charset="0"/>
              </a:rPr>
              <a:t>Rank</a:t>
            </a:r>
          </a:p>
          <a:p>
            <a:r>
              <a:rPr lang="en-US" dirty="0">
                <a:latin typeface="Tahoma" charset="0"/>
              </a:rPr>
              <a:t>Chip</a:t>
            </a:r>
          </a:p>
          <a:p>
            <a:r>
              <a:rPr lang="en-US" dirty="0">
                <a:latin typeface="Tahoma" charset="0"/>
              </a:rPr>
              <a:t>Bank</a:t>
            </a:r>
          </a:p>
          <a:p>
            <a:r>
              <a:rPr lang="en-US" dirty="0">
                <a:latin typeface="Tahoma" charset="0"/>
              </a:rPr>
              <a:t>Row/Column</a:t>
            </a:r>
          </a:p>
          <a:p>
            <a:r>
              <a:rPr lang="en-US" dirty="0">
                <a:latin typeface="Tahoma" charset="0"/>
              </a:rPr>
              <a:t>Cell</a:t>
            </a:r>
          </a:p>
          <a:p>
            <a:endParaRPr lang="en-US" dirty="0">
              <a:latin typeface="Tahoma" charset="0"/>
            </a:endParaRPr>
          </a:p>
          <a:p>
            <a:endParaRPr lang="en-US" dirty="0">
              <a:latin typeface="Tahoma" charset="0"/>
            </a:endParaRPr>
          </a:p>
        </p:txBody>
      </p:sp>
      <p:sp>
        <p:nvSpPr>
          <p:cNvPr id="11571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81EA84-FC47-9843-B1FA-1ECA5AAEC816}"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154447468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Example: Transferring a cache block</a:t>
            </a: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3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674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674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674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4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674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pic>
        <p:nvPicPr>
          <p:cNvPr id="116747" name="Picture 53" descr="DIMM_crop.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05400" y="3581400"/>
            <a:ext cx="2071688"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748" name="Picture 54" descr="nehalem.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4572000"/>
            <a:ext cx="97948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749" name="Picture 55" descr="DIMM_crop.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05400" y="2720975"/>
            <a:ext cx="2071688"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750" name="Picture 56" descr="DIMM_crop.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0" y="3662363"/>
            <a:ext cx="1295400"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751" name="Picture 57" descr="DIMM_crop.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0" y="2824163"/>
            <a:ext cx="1295400"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9" name="Shape 58"/>
          <p:cNvCxnSpPr>
            <a:cxnSpLocks noChangeShapeType="1"/>
            <a:stCxn id="116748" idx="3"/>
            <a:endCxn id="116750" idx="2"/>
          </p:cNvCxnSpPr>
          <p:nvPr/>
        </p:nvCxnSpPr>
        <p:spPr bwMode="auto">
          <a:xfrm flipV="1">
            <a:off x="7913688" y="3962400"/>
            <a:ext cx="354012" cy="1098550"/>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60" name="Shape 59"/>
          <p:cNvCxnSpPr>
            <a:cxnSpLocks noChangeShapeType="1"/>
            <a:stCxn id="116748" idx="1"/>
            <a:endCxn id="116747" idx="2"/>
          </p:cNvCxnSpPr>
          <p:nvPr/>
        </p:nvCxnSpPr>
        <p:spPr bwMode="auto">
          <a:xfrm rot="10800000">
            <a:off x="6142038" y="4060825"/>
            <a:ext cx="792162" cy="10001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61" name="Shape 16"/>
          <p:cNvCxnSpPr>
            <a:cxnSpLocks noChangeShapeType="1"/>
            <a:stCxn id="116750" idx="0"/>
            <a:endCxn id="116751" idx="2"/>
          </p:cNvCxnSpPr>
          <p:nvPr/>
        </p:nvCxnSpPr>
        <p:spPr bwMode="auto">
          <a:xfrm rot="5400000" flipH="1" flipV="1">
            <a:off x="7999413" y="3394075"/>
            <a:ext cx="538162"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62" name="Shape 16"/>
          <p:cNvCxnSpPr>
            <a:cxnSpLocks noChangeShapeType="1"/>
            <a:stCxn id="116747" idx="0"/>
            <a:endCxn id="116749" idx="2"/>
          </p:cNvCxnSpPr>
          <p:nvPr/>
        </p:nvCxnSpPr>
        <p:spPr bwMode="auto">
          <a:xfrm rot="5400000" flipH="1" flipV="1">
            <a:off x="5950744" y="3391694"/>
            <a:ext cx="3810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63" name="Rectangle 62"/>
          <p:cNvSpPr/>
          <p:nvPr/>
        </p:nvSpPr>
        <p:spPr>
          <a:xfrm>
            <a:off x="4876800" y="2514600"/>
            <a:ext cx="2514600" cy="1752600"/>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57" name="TextBox 63"/>
          <p:cNvSpPr txBox="1">
            <a:spLocks noChangeArrowheads="1"/>
          </p:cNvSpPr>
          <p:nvPr/>
        </p:nvSpPr>
        <p:spPr bwMode="auto">
          <a:xfrm>
            <a:off x="5195888" y="2133600"/>
            <a:ext cx="1905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Channel 0</a:t>
            </a:r>
          </a:p>
        </p:txBody>
      </p:sp>
      <p:sp>
        <p:nvSpPr>
          <p:cNvPr id="67" name="Rectangle 66"/>
          <p:cNvSpPr/>
          <p:nvPr/>
        </p:nvSpPr>
        <p:spPr>
          <a:xfrm>
            <a:off x="5029200" y="3505200"/>
            <a:ext cx="2209800" cy="609600"/>
          </a:xfrm>
          <a:prstGeom prst="rect">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59" name="TextBox 67"/>
          <p:cNvSpPr txBox="1">
            <a:spLocks noChangeArrowheads="1"/>
          </p:cNvSpPr>
          <p:nvPr/>
        </p:nvSpPr>
        <p:spPr bwMode="auto">
          <a:xfrm>
            <a:off x="3810000" y="344011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0</a:t>
            </a:r>
          </a:p>
        </p:txBody>
      </p:sp>
      <p:sp>
        <p:nvSpPr>
          <p:cNvPr id="69" name="Rectangle 68"/>
          <p:cNvSpPr/>
          <p:nvPr/>
        </p:nvSpPr>
        <p:spPr>
          <a:xfrm>
            <a:off x="5181600" y="3635375"/>
            <a:ext cx="1905000" cy="304800"/>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61" name="TextBox 69"/>
          <p:cNvSpPr txBox="1">
            <a:spLocks noChangeArrowheads="1"/>
          </p:cNvSpPr>
          <p:nvPr/>
        </p:nvSpPr>
        <p:spPr bwMode="auto">
          <a:xfrm>
            <a:off x="4572000" y="4495800"/>
            <a:ext cx="1219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cxnSp>
        <p:nvCxnSpPr>
          <p:cNvPr id="72" name="Straight Arrow Connector 71"/>
          <p:cNvCxnSpPr>
            <a:stCxn id="67" idx="1"/>
            <a:endCxn id="116759" idx="3"/>
          </p:cNvCxnSpPr>
          <p:nvPr/>
        </p:nvCxnSpPr>
        <p:spPr>
          <a:xfrm rot="10800000">
            <a:off x="4648200" y="3625850"/>
            <a:ext cx="381000" cy="18415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9" idx="2"/>
            <a:endCxn id="116761" idx="0"/>
          </p:cNvCxnSpPr>
          <p:nvPr/>
        </p:nvCxnSpPr>
        <p:spPr>
          <a:xfrm rot="5400000">
            <a:off x="5380037" y="3741738"/>
            <a:ext cx="555625" cy="952500"/>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Right Arrow 81"/>
          <p:cNvSpPr/>
          <p:nvPr/>
        </p:nvSpPr>
        <p:spPr>
          <a:xfrm rot="20478382">
            <a:off x="2882900" y="4121150"/>
            <a:ext cx="1654175" cy="1143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Mapped to</a:t>
            </a:r>
          </a:p>
        </p:txBody>
      </p:sp>
    </p:spTree>
    <p:extLst>
      <p:ext uri="{BB962C8B-B14F-4D97-AF65-F5344CB8AC3E}">
        <p14:creationId xmlns:p14="http://schemas.microsoft.com/office/powerpoint/2010/main" val="3630390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Example: Transferring a cache block</a:t>
            </a: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6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776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776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776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6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777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72" name="TextBox 69"/>
          <p:cNvSpPr txBox="1">
            <a:spLocks noChangeArrowheads="1"/>
          </p:cNvSpPr>
          <p:nvPr/>
        </p:nvSpPr>
        <p:spPr bwMode="auto">
          <a:xfrm>
            <a:off x="5715000" y="1839913"/>
            <a:ext cx="1219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93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793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794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794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794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794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7948"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7950" name="TextBox 64"/>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1304029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Example: Transferring a cache block</a:t>
            </a: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87"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8788"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8789"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8790"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93"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8794"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96"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962"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8963"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8964"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8966"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8968"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8970"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8972"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cxnSp>
        <p:nvCxnSpPr>
          <p:cNvPr id="52"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8974" name="TextBox 52"/>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0</a:t>
            </a:r>
          </a:p>
        </p:txBody>
      </p:sp>
      <p:cxnSp>
        <p:nvCxnSpPr>
          <p:cNvPr id="55" name="Straight Arrow Connector 54"/>
          <p:cNvCxnSpPr>
            <a:endCxn id="118974"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976" name="TextBox 58"/>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390877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a:t>Memory System: A </a:t>
            </a:r>
            <a:r>
              <a:rPr lang="en-US" sz="3800" b="1" i="1" dirty="0"/>
              <a:t>Shared Resource </a:t>
            </a:r>
            <a:r>
              <a:rPr lang="en-US" sz="3800" dirty="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5</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pPr fontAlgn="auto">
              <a:spcBef>
                <a:spcPts val="0"/>
              </a:spcBef>
              <a:spcAft>
                <a:spcPts val="0"/>
              </a:spcAft>
            </a:pPr>
            <a:endParaRPr lang="en-US">
              <a:solidFill>
                <a:srgbClr val="000000"/>
              </a:solidFill>
              <a:latin typeface="Tahoma"/>
              <a:ea typeface="+mn-ea"/>
              <a:cs typeface="+mn-cs"/>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ts val="0"/>
              </a:spcBef>
              <a:spcAft>
                <a:spcPts val="0"/>
              </a:spcAft>
            </a:pPr>
            <a:r>
              <a:rPr lang="en-US" sz="1800" dirty="0">
                <a:solidFill>
                  <a:srgbClr val="000000"/>
                </a:solidFill>
              </a:rPr>
              <a:t>Storage</a:t>
            </a:r>
          </a:p>
        </p:txBody>
      </p:sp>
    </p:spTree>
    <p:extLst>
      <p:ext uri="{BB962C8B-B14F-4D97-AF65-F5344CB8AC3E}">
        <p14:creationId xmlns:p14="http://schemas.microsoft.com/office/powerpoint/2010/main" val="106699736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Example: Transferring a cache block</a:t>
            </a: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11"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9812"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9813"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9814"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17"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9818"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20"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986"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9987"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9988"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9990"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9992"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9994"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9996"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19999"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0</a:t>
            </a:r>
          </a:p>
        </p:txBody>
      </p:sp>
      <p:cxnSp>
        <p:nvCxnSpPr>
          <p:cNvPr id="55" name="Straight Arrow Connector 54"/>
          <p:cNvCxnSpPr>
            <a:endCxn id="119999"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0001" name="TextBox 55"/>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
        <p:nvSpPr>
          <p:cNvPr id="49" name="Rectangle 48"/>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Tree>
    <p:extLst>
      <p:ext uri="{BB962C8B-B14F-4D97-AF65-F5344CB8AC3E}">
        <p14:creationId xmlns:p14="http://schemas.microsoft.com/office/powerpoint/2010/main" val="788795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Example: Transferring a cache block</a:t>
            </a: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35"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0836"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0837"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0838"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41"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0842"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44"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010"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1011"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1012"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1014"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1016"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1018"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1020"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1023"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cxnSp>
        <p:nvCxnSpPr>
          <p:cNvPr id="55" name="Straight Arrow Connector 54"/>
          <p:cNvCxnSpPr>
            <a:endCxn id="121023" idx="3"/>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025" name="TextBox 56"/>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514093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Example: Transferring a cache block</a:t>
            </a: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5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186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186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186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6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186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68"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034"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2035"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2036"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2038"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2040"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2042"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2045"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049"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sp>
        <p:nvSpPr>
          <p:cNvPr id="122050" name="TextBox 59"/>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
        <p:nvSpPr>
          <p:cNvPr id="54" name="Rectangle 53"/>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Tree>
    <p:extLst>
      <p:ext uri="{BB962C8B-B14F-4D97-AF65-F5344CB8AC3E}">
        <p14:creationId xmlns:p14="http://schemas.microsoft.com/office/powerpoint/2010/main" val="1813511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Example: Transferring a cache block</a:t>
            </a: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8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288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288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288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8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289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92"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extLst>
                    <a:ext uri="{9D8B030D-6E8A-4147-A177-3AD203B41FA5}">
                      <a16:colId xmlns:a16="http://schemas.microsoft.com/office/drawing/2014/main" val="20000"/>
                    </a:ext>
                  </a:extLst>
                </a:gridCol>
                <a:gridCol w="139700">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0"/>
                  </a:ext>
                </a:extLst>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extLst>
                  <a:ext uri="{0D108BD9-81ED-4DB2-BD59-A6C34878D82A}">
                    <a16:rowId xmlns:a16="http://schemas.microsoft.com/office/drawing/2014/main" val="10001"/>
                  </a:ext>
                </a:extLst>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extLst>
                  <a:ext uri="{0D108BD9-81ED-4DB2-BD59-A6C34878D82A}">
                    <a16:rowId xmlns:a16="http://schemas.microsoft.com/office/drawing/2014/main" val="10002"/>
                  </a:ext>
                </a:extLst>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extLst>
                  <a:ext uri="{0D108BD9-81ED-4DB2-BD59-A6C34878D82A}">
                    <a16:rowId xmlns:a16="http://schemas.microsoft.com/office/drawing/2014/main" val="10003"/>
                  </a:ext>
                </a:extLst>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305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305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306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306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306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306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23069"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73"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sp>
        <p:nvSpPr>
          <p:cNvPr id="123074" name="TextBox 58"/>
          <p:cNvSpPr txBox="1">
            <a:spLocks noChangeArrowheads="1"/>
          </p:cNvSpPr>
          <p:nvPr/>
        </p:nvSpPr>
        <p:spPr bwMode="auto">
          <a:xfrm>
            <a:off x="2133600" y="5638800"/>
            <a:ext cx="6705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latin typeface="Calibri" charset="0"/>
                <a:cs typeface="Arial" charset="0"/>
              </a:rPr>
              <a:t>A 64B cache block takes 8 I/O cycles to transfer.</a:t>
            </a:r>
          </a:p>
          <a:p>
            <a:pPr algn="ctr" eaLnBrk="1" hangingPunct="1"/>
            <a:endParaRPr lang="en-US" sz="1800" b="1">
              <a:solidFill>
                <a:srgbClr val="FF0000"/>
              </a:solidFill>
              <a:latin typeface="Calibri" charset="0"/>
              <a:cs typeface="Arial" charset="0"/>
            </a:endParaRPr>
          </a:p>
          <a:p>
            <a:pPr algn="ctr" eaLnBrk="1" hangingPunct="1"/>
            <a:r>
              <a:rPr lang="en-US" sz="1800" b="1">
                <a:solidFill>
                  <a:srgbClr val="FF0000"/>
                </a:solidFill>
                <a:latin typeface="Calibri" charset="0"/>
                <a:cs typeface="Arial" charset="0"/>
              </a:rPr>
              <a:t>During the process, 8 columns are read sequentially.</a:t>
            </a:r>
          </a:p>
        </p:txBody>
      </p:sp>
      <p:sp>
        <p:nvSpPr>
          <p:cNvPr id="123075" name="TextBox 53"/>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3774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and memory controllers</a:t>
            </a:r>
            <a:r>
              <a:rPr lang="en-US" dirty="0">
                <a:latin typeface="Tahoma" charset="0"/>
                <a:ea typeface="ＭＳ Ｐゴシック" charset="0"/>
                <a:cs typeface="ＭＳ Ｐゴシック" charset="0"/>
              </a:rPr>
              <a:t>, as we know them today, are (will be) </a:t>
            </a:r>
            <a:r>
              <a:rPr lang="en-US" dirty="0">
                <a:solidFill>
                  <a:srgbClr val="FF0000"/>
                </a:solidFill>
                <a:latin typeface="Tahoma" charset="0"/>
                <a:ea typeface="ＭＳ Ｐゴシック" charset="0"/>
                <a:cs typeface="ＭＳ Ｐゴシック" charset="0"/>
              </a:rPr>
              <a:t>unlikely to satisfy all requirements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a:solidFill>
                  <a:srgbClr val="FF0000"/>
                </a:solidFill>
                <a:latin typeface="Tahoma" charset="0"/>
                <a:ea typeface="ＭＳ Ｐゴシック" charset="0"/>
              </a:rPr>
              <a:t>enable new opportunities</a:t>
            </a:r>
            <a:r>
              <a:rPr lang="en-US" dirty="0">
                <a:latin typeface="Tahoma" charset="0"/>
                <a:ea typeface="ＭＳ Ｐゴシック" charset="0"/>
              </a:rPr>
              <a:t>: </a:t>
            </a:r>
            <a:r>
              <a:rPr lang="en-US" dirty="0" err="1">
                <a:latin typeface="Tahoma" charset="0"/>
                <a:ea typeface="ＭＳ Ｐゴシック" charset="0"/>
              </a:rPr>
              <a:t>memory+storage</a:t>
            </a:r>
            <a:r>
              <a:rPr lang="en-US" dirty="0">
                <a:latin typeface="Tahoma" charset="0"/>
                <a:ea typeface="ＭＳ Ｐゴシック" charset="0"/>
              </a:rPr>
              <a:t> merging</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rethink/reinvent the main memory system</a:t>
            </a:r>
          </a:p>
          <a:p>
            <a:pPr lvl="1"/>
            <a:r>
              <a:rPr lang="en-US" dirty="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requirements</a:t>
            </a:r>
          </a:p>
          <a:p>
            <a:pPr lvl="1"/>
            <a:endParaRPr lang="en-US" dirty="0">
              <a:solidFill>
                <a:srgbClr val="0000FF"/>
              </a:solidFill>
              <a:latin typeface="Tahoma" charset="0"/>
              <a:ea typeface="ＭＳ Ｐゴシック" charset="0"/>
              <a:cs typeface="ＭＳ Ｐゴシック" charset="0"/>
            </a:endParaRPr>
          </a:p>
          <a:p>
            <a:pPr marL="344487" lvl="1" indent="0">
              <a:buNone/>
            </a:pPr>
            <a:endParaRPr lang="en-US" dirty="0">
              <a:solidFill>
                <a:srgbClr val="0000FF"/>
              </a:solidFill>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spTree>
    <p:extLst>
      <p:ext uri="{BB962C8B-B14F-4D97-AF65-F5344CB8AC3E}">
        <p14:creationId xmlns:p14="http://schemas.microsoft.com/office/powerpoint/2010/main" val="2761902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capacity, bandwidth, QoS 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6321785-697B-154B-AE6F-1248E9A31E5F}"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Tree>
    <p:extLst>
      <p:ext uri="{BB962C8B-B14F-4D97-AF65-F5344CB8AC3E}">
        <p14:creationId xmlns:p14="http://schemas.microsoft.com/office/powerpoint/2010/main" val="42585772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Garamond" charset="0"/>
                <a:ea typeface="ＭＳ Ｐゴシック" charset="0"/>
                <a:cs typeface="ＭＳ Ｐゴシック" charset="0"/>
              </a:rPr>
              <a:t>Demand for Memory Capacity</a:t>
            </a:r>
          </a:p>
        </p:txBody>
      </p:sp>
      <p:sp>
        <p:nvSpPr>
          <p:cNvPr id="24579"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More cores </a:t>
            </a:r>
            <a:r>
              <a:rPr lang="en-US" dirty="0">
                <a:solidFill>
                  <a:srgbClr val="0000FF"/>
                </a:solidFill>
                <a:latin typeface="Tahoma" charset="0"/>
                <a:ea typeface="ＭＳ Ｐゴシック" charset="0"/>
                <a:cs typeface="ＭＳ Ｐゴシック" charset="0"/>
                <a:sym typeface="Wingdings" charset="0"/>
              </a:rPr>
              <a:t> More concurrency  Larger working set</a:t>
            </a: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pPr>
              <a:buFont typeface="Wingdings" charset="0"/>
              <a:buNone/>
            </a:pPr>
            <a:endParaRPr lang="en-US" dirty="0">
              <a:latin typeface="Tahoma" charset="0"/>
              <a:ea typeface="ＭＳ Ｐゴシック" charset="0"/>
              <a:cs typeface="ＭＳ Ｐゴシック" charset="0"/>
              <a:sym typeface="Wingdings" charset="0"/>
            </a:endParaRPr>
          </a:p>
          <a:p>
            <a:r>
              <a:rPr lang="en-US" dirty="0">
                <a:solidFill>
                  <a:srgbClr val="0000FF"/>
                </a:solidFill>
                <a:latin typeface="Tahoma" charset="0"/>
                <a:ea typeface="ＭＳ Ｐゴシック" charset="0"/>
                <a:cs typeface="ＭＳ Ｐゴシック" charset="0"/>
                <a:sym typeface="Wingdings" charset="0"/>
              </a:rPr>
              <a:t>Modern applications are (increasingly) data-intensive</a:t>
            </a:r>
          </a:p>
          <a:p>
            <a:endParaRPr lang="en-US" dirty="0">
              <a:latin typeface="Tahoma" charset="0"/>
              <a:ea typeface="ＭＳ Ｐゴシック" charset="0"/>
              <a:cs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Many applications/virtual machines (will) share main memory</a:t>
            </a:r>
            <a:endParaRPr lang="en-US" sz="1200" dirty="0">
              <a:latin typeface="Tahoma" charset="0"/>
              <a:ea typeface="ＭＳ Ｐゴシック" charset="0"/>
              <a:cs typeface="ＭＳ Ｐゴシック" charset="0"/>
            </a:endParaRPr>
          </a:p>
          <a:p>
            <a:pPr lvl="1" eaLnBrk="1" hangingPunct="1"/>
            <a:r>
              <a:rPr lang="en-US" dirty="0">
                <a:solidFill>
                  <a:srgbClr val="FF0000"/>
                </a:solidFill>
                <a:latin typeface="Tahoma" charset="0"/>
                <a:ea typeface="ＭＳ Ｐゴシック" charset="0"/>
              </a:rPr>
              <a:t>Cloud computing/servers</a:t>
            </a:r>
            <a:r>
              <a:rPr lang="en-US" dirty="0">
                <a:latin typeface="Tahoma" charset="0"/>
                <a:ea typeface="ＭＳ Ｐゴシック" charset="0"/>
              </a:rPr>
              <a:t>: Consolidation to improve efficiency</a:t>
            </a:r>
          </a:p>
          <a:p>
            <a:pPr lvl="1" eaLnBrk="1" hangingPunct="1"/>
            <a:r>
              <a:rPr lang="en-US" dirty="0">
                <a:solidFill>
                  <a:srgbClr val="FF0000"/>
                </a:solidFill>
                <a:latin typeface="Tahoma" charset="0"/>
                <a:ea typeface="ＭＳ Ｐゴシック" charset="0"/>
              </a:rPr>
              <a:t>GP-GPUs</a:t>
            </a:r>
            <a:r>
              <a:rPr lang="en-US" dirty="0">
                <a:latin typeface="Tahoma" charset="0"/>
                <a:ea typeface="ＭＳ Ｐゴシック" charset="0"/>
              </a:rPr>
              <a:t>: Many threads from multiple parallel applications</a:t>
            </a:r>
          </a:p>
          <a:p>
            <a:pPr lvl="1" eaLnBrk="1" hangingPunct="1"/>
            <a:r>
              <a:rPr lang="en-US" dirty="0">
                <a:solidFill>
                  <a:srgbClr val="FF0000"/>
                </a:solidFill>
                <a:latin typeface="Tahoma" charset="0"/>
                <a:ea typeface="ＭＳ Ｐゴシック" charset="0"/>
              </a:rPr>
              <a:t>Mobile</a:t>
            </a:r>
            <a:r>
              <a:rPr lang="en-US" dirty="0">
                <a:latin typeface="Tahoma" charset="0"/>
                <a:ea typeface="ＭＳ Ｐゴシック" charset="0"/>
              </a:rPr>
              <a:t>: Interactive + non-interactive consolidation</a:t>
            </a:r>
          </a:p>
          <a:p>
            <a:pPr lvl="1" eaLnBrk="1" hangingPunct="1"/>
            <a:r>
              <a:rPr lang="en-US" dirty="0">
                <a:latin typeface="Tahoma" charset="0"/>
                <a:ea typeface="ＭＳ Ｐゴシック" charset="0"/>
                <a:sym typeface="Wingdings" charset="0"/>
              </a:rPr>
              <a:t>…</a:t>
            </a: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sym typeface="Wingdings"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301BFE-7C35-AB4D-B873-A6D8D311077E}"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pic>
        <p:nvPicPr>
          <p:cNvPr id="24581" name="Picture 89" descr="9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68700" y="1524000"/>
            <a:ext cx="2281238"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4582" name="Text Box 93" descr="90%"/>
          <p:cNvSpPr txBox="1">
            <a:spLocks noChangeArrowheads="1"/>
          </p:cNvSpPr>
          <p:nvPr/>
        </p:nvSpPr>
        <p:spPr bwMode="auto">
          <a:xfrm>
            <a:off x="3563938" y="3052763"/>
            <a:ext cx="2913062" cy="34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000000"/>
                </a:solidFill>
              </a:rPr>
              <a:t>IBM Power7: 8 cores</a:t>
            </a:r>
          </a:p>
        </p:txBody>
      </p:sp>
      <p:grpSp>
        <p:nvGrpSpPr>
          <p:cNvPr id="24583" name="Group 44"/>
          <p:cNvGrpSpPr>
            <a:grpSpLocks/>
          </p:cNvGrpSpPr>
          <p:nvPr/>
        </p:nvGrpSpPr>
        <p:grpSpPr bwMode="auto">
          <a:xfrm>
            <a:off x="6400800" y="1524000"/>
            <a:ext cx="2590800" cy="1874838"/>
            <a:chOff x="3809206" y="4471194"/>
            <a:chExt cx="1821834" cy="1461785"/>
          </a:xfrm>
        </p:grpSpPr>
        <p:sp>
          <p:nvSpPr>
            <p:cNvPr id="24587" name="TextBox 8"/>
            <p:cNvSpPr txBox="1">
              <a:spLocks noChangeArrowheads="1"/>
            </p:cNvSpPr>
            <p:nvPr/>
          </p:nvSpPr>
          <p:spPr bwMode="auto">
            <a:xfrm>
              <a:off x="3809206" y="5644988"/>
              <a:ext cx="1821834" cy="287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a:solidFill>
                    <a:srgbClr val="000000"/>
                  </a:solidFill>
                </a:rPr>
                <a:t>Intel SCC: 48 cores </a:t>
              </a:r>
            </a:p>
          </p:txBody>
        </p:sp>
        <p:pic>
          <p:nvPicPr>
            <p:cNvPr id="24588" name="Picture 5" descr="C:\Daten\talks\invited\ferc2010\material\scc.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25081" y="4471194"/>
              <a:ext cx="1538041" cy="1188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4584" name="Group 78"/>
          <p:cNvGrpSpPr>
            <a:grpSpLocks/>
          </p:cNvGrpSpPr>
          <p:nvPr/>
        </p:nvGrpSpPr>
        <p:grpSpPr bwMode="auto">
          <a:xfrm>
            <a:off x="304800" y="1524000"/>
            <a:ext cx="2667000" cy="1893888"/>
            <a:chOff x="533400" y="1371600"/>
            <a:chExt cx="1724296" cy="1893263"/>
          </a:xfrm>
        </p:grpSpPr>
        <p:pic>
          <p:nvPicPr>
            <p:cNvPr id="24585" name="Content Placeholder 6" descr="barcelona-die-photo-color.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6" name="TextBox 8"/>
            <p:cNvSpPr txBox="1">
              <a:spLocks noChangeArrowheads="1"/>
            </p:cNvSpPr>
            <p:nvPr/>
          </p:nvSpPr>
          <p:spPr bwMode="auto">
            <a:xfrm>
              <a:off x="533400" y="2895600"/>
              <a:ext cx="1724296" cy="36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a:solidFill>
                    <a:srgbClr val="000000"/>
                  </a:solidFill>
                </a:rPr>
                <a:t>AMD Barcelona: 4 cores</a:t>
              </a:r>
            </a:p>
          </p:txBody>
        </p:sp>
      </p:grpSp>
    </p:spTree>
    <p:extLst>
      <p:ext uri="{BB962C8B-B14F-4D97-AF65-F5344CB8AC3E}">
        <p14:creationId xmlns:p14="http://schemas.microsoft.com/office/powerpoint/2010/main" val="21106475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latin typeface="Garamond" charset="0"/>
                <a:ea typeface="ＭＳ Ｐゴシック" charset="0"/>
                <a:cs typeface="ＭＳ Ｐゴシック" charset="0"/>
              </a:rPr>
              <a:t>Example: The Memory Capacity Gap</a:t>
            </a:r>
          </a:p>
        </p:txBody>
      </p:sp>
      <p:sp>
        <p:nvSpPr>
          <p:cNvPr id="25603" name="Content Placeholder 2"/>
          <p:cNvSpPr>
            <a:spLocks noGrp="1"/>
          </p:cNvSpPr>
          <p:nvPr>
            <p:ph idx="1"/>
          </p:nvPr>
        </p:nvSpPr>
        <p:spPr>
          <a:xfrm>
            <a:off x="228600" y="996950"/>
            <a:ext cx="89154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endParaRPr lang="en-US" sz="1600" dirty="0">
              <a:solidFill>
                <a:srgbClr val="0000FF"/>
              </a:solidFill>
              <a:latin typeface="Tahoma" charset="0"/>
              <a:ea typeface="ＭＳ Ｐゴシック" charset="0"/>
              <a:cs typeface="ＭＳ Ｐゴシック" charset="0"/>
            </a:endParaRPr>
          </a:p>
          <a:p>
            <a:r>
              <a:rPr lang="en-US" sz="2100" i="1" dirty="0">
                <a:solidFill>
                  <a:srgbClr val="0000FF"/>
                </a:solidFill>
                <a:latin typeface="Tahoma" charset="0"/>
                <a:ea typeface="ＭＳ Ｐゴシック" charset="0"/>
                <a:cs typeface="ＭＳ Ｐゴシック" charset="0"/>
              </a:rPr>
              <a:t>Memory capacity per core </a:t>
            </a:r>
            <a:r>
              <a:rPr lang="en-US" sz="2100" dirty="0">
                <a:solidFill>
                  <a:srgbClr val="0000FF"/>
                </a:solidFill>
                <a:latin typeface="Tahoma" charset="0"/>
                <a:ea typeface="ＭＳ Ｐゴシック" charset="0"/>
                <a:cs typeface="ＭＳ Ｐゴシック" charset="0"/>
              </a:rPr>
              <a:t>expected to drop by 30% every two years</a:t>
            </a:r>
          </a:p>
          <a:p>
            <a:r>
              <a:rPr lang="en-US" sz="2100" dirty="0">
                <a:solidFill>
                  <a:srgbClr val="0000FF"/>
                </a:solidFill>
                <a:latin typeface="Tahoma" charset="0"/>
                <a:ea typeface="ＭＳ Ｐゴシック" charset="0"/>
                <a:cs typeface="ＭＳ Ｐゴシック" charset="0"/>
              </a:rPr>
              <a:t>Trends worse for </a:t>
            </a:r>
            <a:r>
              <a:rPr lang="en-US" sz="2100" i="1" dirty="0">
                <a:solidFill>
                  <a:srgbClr val="0000FF"/>
                </a:solidFill>
                <a:latin typeface="Tahoma" charset="0"/>
                <a:ea typeface="ＭＳ Ｐゴシック" charset="0"/>
                <a:cs typeface="ＭＳ Ｐゴシック" charset="0"/>
              </a:rPr>
              <a:t>memory bandwidth per core</a:t>
            </a:r>
            <a:r>
              <a:rPr lang="en-US" sz="2100" dirty="0">
                <a:solidFill>
                  <a:srgbClr val="0000FF"/>
                </a:solidFill>
                <a:latin typeface="Tahoma" charset="0"/>
                <a:ea typeface="ＭＳ Ｐゴシック" charset="0"/>
                <a:cs typeface="ＭＳ Ｐゴシック" charset="0"/>
              </a:rPr>
              <a:t>!</a:t>
            </a: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1E14D88-6476-D942-BCE2-3889B3643052}"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19250" y="1700808"/>
            <a:ext cx="5857875" cy="353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5606" name="Text Box 9" descr="90%"/>
          <p:cNvSpPr txBox="1">
            <a:spLocks noChangeArrowheads="1"/>
          </p:cNvSpPr>
          <p:nvPr/>
        </p:nvSpPr>
        <p:spPr bwMode="auto">
          <a:xfrm>
            <a:off x="1692275" y="980728"/>
            <a:ext cx="6064250" cy="74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200" dirty="0">
                <a:solidFill>
                  <a:srgbClr val="000000"/>
                </a:solidFill>
              </a:rPr>
              <a:t>Core count doubling ~ every 2 years </a:t>
            </a:r>
          </a:p>
          <a:p>
            <a:pPr eaLnBrk="1" hangingPunct="1"/>
            <a:r>
              <a:rPr lang="en-US" sz="2200" dirty="0">
                <a:solidFill>
                  <a:srgbClr val="000000"/>
                </a:solidFill>
              </a:rPr>
              <a:t>DRAM DIMM capacity doubling ~ every 3 years</a:t>
            </a:r>
          </a:p>
        </p:txBody>
      </p:sp>
      <p:pic>
        <p:nvPicPr>
          <p:cNvPr id="25607" name="Picture 6" descr="90%"/>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509353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UCRTemplat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CRTemplate4">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UCRTemplate4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4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4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4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4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4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4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4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4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4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31272</TotalTime>
  <Words>2300</Words>
  <Application>Microsoft Office PowerPoint</Application>
  <PresentationFormat>On-screen Show (4:3)</PresentationFormat>
  <Paragraphs>661</Paragraphs>
  <Slides>53</Slides>
  <Notes>11</Notes>
  <HiddenSlides>2</HiddenSlides>
  <MMClips>0</MMClips>
  <ScaleCrop>false</ScaleCrop>
  <HeadingPairs>
    <vt:vector size="8" baseType="variant">
      <vt:variant>
        <vt:lpstr>Fonts Used</vt:lpstr>
      </vt:variant>
      <vt:variant>
        <vt:i4>13</vt:i4>
      </vt:variant>
      <vt:variant>
        <vt:lpstr>Theme</vt:lpstr>
      </vt:variant>
      <vt:variant>
        <vt:i4>17</vt:i4>
      </vt:variant>
      <vt:variant>
        <vt:lpstr>Embedded OLE Servers</vt:lpstr>
      </vt:variant>
      <vt:variant>
        <vt:i4>1</vt:i4>
      </vt:variant>
      <vt:variant>
        <vt:lpstr>Slide Titles</vt:lpstr>
      </vt:variant>
      <vt:variant>
        <vt:i4>53</vt:i4>
      </vt:variant>
    </vt:vector>
  </HeadingPairs>
  <TitlesOfParts>
    <vt:vector size="84" baseType="lpstr">
      <vt:lpstr>ＭＳ Ｐゴシック</vt:lpstr>
      <vt:lpstr>Arial</vt:lpstr>
      <vt:lpstr>Arial Narrow</vt:lpstr>
      <vt:lpstr>Calibri</vt:lpstr>
      <vt:lpstr>Calibri Light</vt:lpstr>
      <vt:lpstr>Cambria</vt:lpstr>
      <vt:lpstr>Cambria Math</vt:lpstr>
      <vt:lpstr>Courier New</vt:lpstr>
      <vt:lpstr>Garamond</vt:lpstr>
      <vt:lpstr>Symbol</vt:lpstr>
      <vt:lpstr>Tahoma</vt:lpstr>
      <vt:lpstr>Times New Roman</vt:lpstr>
      <vt:lpstr>Wingdings</vt:lpstr>
      <vt:lpstr>Edge</vt:lpstr>
      <vt:lpstr>1_Edge</vt:lpstr>
      <vt:lpstr>Office Theme</vt:lpstr>
      <vt:lpstr>3_Edge</vt:lpstr>
      <vt:lpstr>16_Edge</vt:lpstr>
      <vt:lpstr>18_Edge</vt:lpstr>
      <vt:lpstr>19_Edge</vt:lpstr>
      <vt:lpstr>2_Edge</vt:lpstr>
      <vt:lpstr>1_Office Theme</vt:lpstr>
      <vt:lpstr>9_Office Theme</vt:lpstr>
      <vt:lpstr>5_Office Theme</vt:lpstr>
      <vt:lpstr>95_Edge</vt:lpstr>
      <vt:lpstr>4_Edge</vt:lpstr>
      <vt:lpstr>6_Edge</vt:lpstr>
      <vt:lpstr>11_Edge</vt:lpstr>
      <vt:lpstr>10_Edge</vt:lpstr>
      <vt:lpstr>UCRTemplate4</vt:lpstr>
      <vt:lpstr>Visio</vt:lpstr>
      <vt:lpstr>CS161 – Design and Architecture of Computer</vt:lpstr>
      <vt:lpstr>18-447  Computer Architecture Lecture 21: Main Memory</vt:lpstr>
      <vt:lpstr>Why Is Memory So Important? (Especially Today)</vt:lpstr>
      <vt:lpstr>The Main Memory System</vt:lpstr>
      <vt:lpstr>Memory System: A Shared Resource View</vt:lpstr>
      <vt:lpstr>State of the Main Memory System</vt:lpstr>
      <vt:lpstr>Major Trends Affecting Main Memory (I)</vt:lpstr>
      <vt:lpstr>Demand for Memory Capacity</vt:lpstr>
      <vt:lpstr>Example: The Memory Capacity Gap</vt:lpstr>
      <vt:lpstr>Major Trends Affecting Main Memory (II)</vt:lpstr>
      <vt:lpstr>Major Trends Affecting Main Memory (III)</vt:lpstr>
      <vt:lpstr>Major Trends Affecting Main Memory (IV)</vt:lpstr>
      <vt:lpstr>The DRAM Scaling Problem</vt:lpstr>
      <vt:lpstr>Evidence of the DRAM Scaling Problem</vt:lpstr>
      <vt:lpstr>PowerPoint Presentation</vt:lpstr>
      <vt:lpstr>PowerPoint Presentation</vt:lpstr>
      <vt:lpstr>PowerPoint Presentation</vt:lpstr>
      <vt:lpstr>PowerPoint Presentation</vt:lpstr>
      <vt:lpstr>Observed Errors in Real Systems</vt:lpstr>
      <vt:lpstr>Main Memory</vt:lpstr>
      <vt:lpstr>Main Memory in the System</vt:lpstr>
      <vt:lpstr>Review: Memory Bank Organization</vt:lpstr>
      <vt:lpstr>Review: DRAM (Dynamic Random Access Memory)</vt:lpstr>
      <vt:lpstr>The DRAM Subsystem</vt:lpstr>
      <vt:lpstr>DRAM Subsystem Organization</vt:lpstr>
      <vt:lpstr>Page Mode DRAM</vt:lpstr>
      <vt:lpstr>DRAM Bank Operation</vt:lpstr>
      <vt:lpstr>The DRAM Chip</vt:lpstr>
      <vt:lpstr>128M x 8-bit DRAM Chip</vt:lpstr>
      <vt:lpstr>DRAM Rank and Module</vt:lpstr>
      <vt:lpstr>A 64-bit Wide DIMM (One Rank)</vt:lpstr>
      <vt:lpstr>A 64-bit Wide DIMM (One Rank)</vt:lpstr>
      <vt:lpstr>Multiple DIMMs</vt:lpstr>
      <vt:lpstr>DRAM Channels</vt:lpstr>
      <vt:lpstr>Generalized Memory Structure</vt:lpstr>
      <vt:lpstr>Generalized Memory Structure</vt:lpstr>
      <vt:lpstr>The DRAM Subsystem The Top Down View</vt:lpstr>
      <vt:lpstr>DRAM Subsystem Organization</vt:lpstr>
      <vt:lpstr>The DRAM subsystem</vt:lpstr>
      <vt:lpstr>Breaking down a DIMM</vt:lpstr>
      <vt:lpstr>Breaking down a DIMM</vt:lpstr>
      <vt:lpstr>Rank</vt:lpstr>
      <vt:lpstr>Breaking down a Rank</vt:lpstr>
      <vt:lpstr>Breaking down a Chip</vt:lpstr>
      <vt:lpstr>Breaking down a Bank</vt:lpstr>
      <vt:lpstr>DRAM Subsystem Organization</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Daniel</cp:lastModifiedBy>
  <cp:revision>879</cp:revision>
  <cp:lastPrinted>2012-02-06T05:16:11Z</cp:lastPrinted>
  <dcterms:created xsi:type="dcterms:W3CDTF">2010-09-08T00:51:32Z</dcterms:created>
  <dcterms:modified xsi:type="dcterms:W3CDTF">2016-05-26T19:26:01Z</dcterms:modified>
</cp:coreProperties>
</file>