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6" r:id="rId2"/>
    <p:sldId id="268" r:id="rId3"/>
    <p:sldId id="333" r:id="rId4"/>
    <p:sldId id="334" r:id="rId5"/>
    <p:sldId id="335" r:id="rId6"/>
    <p:sldId id="336" r:id="rId7"/>
    <p:sldId id="269" r:id="rId8"/>
    <p:sldId id="327" r:id="rId9"/>
    <p:sldId id="325" r:id="rId10"/>
    <p:sldId id="299" r:id="rId11"/>
    <p:sldId id="301" r:id="rId12"/>
    <p:sldId id="300" r:id="rId13"/>
    <p:sldId id="345" r:id="rId14"/>
    <p:sldId id="346" r:id="rId15"/>
    <p:sldId id="347" r:id="rId16"/>
    <p:sldId id="348" r:id="rId17"/>
    <p:sldId id="349" r:id="rId18"/>
    <p:sldId id="318" r:id="rId19"/>
    <p:sldId id="270" r:id="rId20"/>
    <p:sldId id="265" r:id="rId21"/>
    <p:sldId id="296" r:id="rId22"/>
    <p:sldId id="330" r:id="rId23"/>
    <p:sldId id="332" r:id="rId24"/>
    <p:sldId id="331" r:id="rId25"/>
    <p:sldId id="308" r:id="rId26"/>
    <p:sldId id="311" r:id="rId27"/>
    <p:sldId id="310" r:id="rId28"/>
    <p:sldId id="322" r:id="rId29"/>
    <p:sldId id="361" r:id="rId30"/>
    <p:sldId id="351" r:id="rId31"/>
    <p:sldId id="355" r:id="rId32"/>
    <p:sldId id="358" r:id="rId33"/>
    <p:sldId id="360" r:id="rId34"/>
    <p:sldId id="352" r:id="rId35"/>
    <p:sldId id="353" r:id="rId36"/>
    <p:sldId id="354" r:id="rId37"/>
    <p:sldId id="356" r:id="rId38"/>
    <p:sldId id="357" r:id="rId39"/>
    <p:sldId id="3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3" autoAdjust="0"/>
    <p:restoredTop sz="95405" autoAdjust="0"/>
  </p:normalViewPr>
  <p:slideViewPr>
    <p:cSldViewPr>
      <p:cViewPr>
        <p:scale>
          <a:sx n="50" d="100"/>
          <a:sy n="50" d="100"/>
        </p:scale>
        <p:origin x="1694" y="90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workshop\Desktop\research\Panyu\WCET\Benchmark\CFU2X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1128426655001"/>
          <c:y val="0.13888888888888901"/>
          <c:w val="0.86340861038203598"/>
          <c:h val="0.57308690580344102"/>
        </c:manualLayout>
      </c:layout>
      <c:barChart>
        <c:barDir val="col"/>
        <c:grouping val="clustered"/>
        <c:varyColors val="0"/>
        <c:ser>
          <c:idx val="0"/>
          <c:order val="0"/>
          <c:invertIfNegative val="0"/>
          <c:cat>
            <c:strRef>
              <c:f>'IO4'!$A$135:$A$155</c:f>
              <c:strCache>
                <c:ptCount val="21"/>
                <c:pt idx="0">
                  <c:v>Cjpeg</c:v>
                </c:pt>
                <c:pt idx="1">
                  <c:v>Djpeg</c:v>
                </c:pt>
                <c:pt idx="2">
                  <c:v>Gsmdec</c:v>
                </c:pt>
                <c:pt idx="3">
                  <c:v>Gsmenc</c:v>
                </c:pt>
                <c:pt idx="4">
                  <c:v>Mp3dec</c:v>
                </c:pt>
                <c:pt idx="5">
                  <c:v>Mp3enc</c:v>
                </c:pt>
                <c:pt idx="6">
                  <c:v>Pegwitdec</c:v>
                </c:pt>
                <c:pt idx="7">
                  <c:v>Pegwitenc</c:v>
                </c:pt>
                <c:pt idx="8">
                  <c:v>Mpeg2dec</c:v>
                </c:pt>
                <c:pt idx="9">
                  <c:v>H263dec</c:v>
                </c:pt>
                <c:pt idx="10">
                  <c:v>Bitcount</c:v>
                </c:pt>
                <c:pt idx="11">
                  <c:v>Blowfish</c:v>
                </c:pt>
                <c:pt idx="12">
                  <c:v>Crc32</c:v>
                </c:pt>
                <c:pt idx="13">
                  <c:v>Dijkstra_large</c:v>
                </c:pt>
                <c:pt idx="14">
                  <c:v>Dijkstra_small</c:v>
                </c:pt>
                <c:pt idx="15">
                  <c:v>Rijndael</c:v>
                </c:pt>
                <c:pt idx="16">
                  <c:v>Sha</c:v>
                </c:pt>
                <c:pt idx="17">
                  <c:v>Susan</c:v>
                </c:pt>
                <c:pt idx="18">
                  <c:v>Tiff2bw</c:v>
                </c:pt>
                <c:pt idx="19">
                  <c:v>Tiff2rgba</c:v>
                </c:pt>
                <c:pt idx="20">
                  <c:v>Tiffmedian</c:v>
                </c:pt>
              </c:strCache>
            </c:strRef>
          </c:cat>
          <c:val>
            <c:numRef>
              <c:f>'IO4'!$C$135:$C$155</c:f>
              <c:numCache>
                <c:formatCode>General</c:formatCode>
                <c:ptCount val="21"/>
                <c:pt idx="0">
                  <c:v>1</c:v>
                </c:pt>
                <c:pt idx="1">
                  <c:v>1</c:v>
                </c:pt>
                <c:pt idx="2">
                  <c:v>1.04</c:v>
                </c:pt>
                <c:pt idx="3">
                  <c:v>1.05</c:v>
                </c:pt>
                <c:pt idx="4">
                  <c:v>1.02</c:v>
                </c:pt>
                <c:pt idx="5">
                  <c:v>1</c:v>
                </c:pt>
                <c:pt idx="6">
                  <c:v>1.03</c:v>
                </c:pt>
                <c:pt idx="7">
                  <c:v>1.03</c:v>
                </c:pt>
                <c:pt idx="8">
                  <c:v>1.05</c:v>
                </c:pt>
                <c:pt idx="9">
                  <c:v>1.04</c:v>
                </c:pt>
                <c:pt idx="10">
                  <c:v>1</c:v>
                </c:pt>
                <c:pt idx="11">
                  <c:v>1.01</c:v>
                </c:pt>
                <c:pt idx="12">
                  <c:v>1</c:v>
                </c:pt>
                <c:pt idx="13">
                  <c:v>1.02</c:v>
                </c:pt>
                <c:pt idx="14">
                  <c:v>1.02</c:v>
                </c:pt>
                <c:pt idx="15">
                  <c:v>1</c:v>
                </c:pt>
                <c:pt idx="16">
                  <c:v>1.06</c:v>
                </c:pt>
                <c:pt idx="17">
                  <c:v>1.02</c:v>
                </c:pt>
                <c:pt idx="18">
                  <c:v>1.01</c:v>
                </c:pt>
                <c:pt idx="19">
                  <c:v>1</c:v>
                </c:pt>
                <c:pt idx="20">
                  <c:v>1.01</c:v>
                </c:pt>
              </c:numCache>
            </c:numRef>
          </c:val>
        </c:ser>
        <c:dLbls>
          <c:showLegendKey val="0"/>
          <c:showVal val="0"/>
          <c:showCatName val="0"/>
          <c:showSerName val="0"/>
          <c:showPercent val="0"/>
          <c:showBubbleSize val="0"/>
        </c:dLbls>
        <c:gapWidth val="150"/>
        <c:axId val="135733336"/>
        <c:axId val="135732552"/>
      </c:barChart>
      <c:catAx>
        <c:axId val="135733336"/>
        <c:scaling>
          <c:orientation val="minMax"/>
        </c:scaling>
        <c:delete val="0"/>
        <c:axPos val="b"/>
        <c:numFmt formatCode="General" sourceLinked="0"/>
        <c:majorTickMark val="out"/>
        <c:minorTickMark val="none"/>
        <c:tickLblPos val="nextTo"/>
        <c:txPr>
          <a:bodyPr/>
          <a:lstStyle/>
          <a:p>
            <a:pPr>
              <a:defRPr sz="900"/>
            </a:pPr>
            <a:endParaRPr lang="en-US"/>
          </a:p>
        </c:txPr>
        <c:crossAx val="135732552"/>
        <c:crosses val="autoZero"/>
        <c:auto val="1"/>
        <c:lblAlgn val="ctr"/>
        <c:lblOffset val="100"/>
        <c:noMultiLvlLbl val="0"/>
      </c:catAx>
      <c:valAx>
        <c:axId val="135732552"/>
        <c:scaling>
          <c:orientation val="minMax"/>
          <c:min val="0"/>
        </c:scaling>
        <c:delete val="0"/>
        <c:axPos val="l"/>
        <c:majorGridlines/>
        <c:title>
          <c:tx>
            <c:rich>
              <a:bodyPr rot="-5400000" vert="horz"/>
              <a:lstStyle/>
              <a:p>
                <a:pPr>
                  <a:defRPr sz="1800"/>
                </a:pPr>
                <a:r>
                  <a:rPr lang="en-US" sz="1200" dirty="0"/>
                  <a:t>Average parallelism</a:t>
                </a:r>
              </a:p>
            </c:rich>
          </c:tx>
          <c:layout>
            <c:manualLayout>
              <c:xMode val="edge"/>
              <c:yMode val="edge"/>
              <c:x val="3.94905057849394E-2"/>
              <c:y val="0.108195468582934"/>
            </c:manualLayout>
          </c:layout>
          <c:overlay val="0"/>
        </c:title>
        <c:numFmt formatCode="General" sourceLinked="1"/>
        <c:majorTickMark val="out"/>
        <c:minorTickMark val="none"/>
        <c:tickLblPos val="nextTo"/>
        <c:txPr>
          <a:bodyPr/>
          <a:lstStyle/>
          <a:p>
            <a:pPr>
              <a:defRPr sz="1200"/>
            </a:pPr>
            <a:endParaRPr lang="en-US"/>
          </a:p>
        </c:txPr>
        <c:crossAx val="135733336"/>
        <c:crosses val="autoZero"/>
        <c:crossBetween val="between"/>
      </c:valAx>
      <c:spPr>
        <a:noFill/>
        <a:ln w="25400">
          <a:solidFill>
            <a:schemeClr val="tx1"/>
          </a:solidFill>
        </a:ln>
      </c:spPr>
    </c:plotArea>
    <c:plotVisOnly val="1"/>
    <c:dispBlanksAs val="gap"/>
    <c:showDLblsOverMax val="0"/>
  </c:chart>
  <c:txPr>
    <a:bodyPr/>
    <a:lstStyle/>
    <a:p>
      <a:pPr>
        <a:defRPr sz="10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1128426655001"/>
          <c:y val="0.13888888888888901"/>
          <c:w val="0.86340861038203598"/>
          <c:h val="0.57308690580344102"/>
        </c:manualLayout>
      </c:layout>
      <c:barChart>
        <c:barDir val="col"/>
        <c:grouping val="clustered"/>
        <c:varyColors val="0"/>
        <c:ser>
          <c:idx val="0"/>
          <c:order val="0"/>
          <c:invertIfNegative val="0"/>
          <c:cat>
            <c:strRef>
              <c:f>'IO4'!$A$135:$A$155</c:f>
              <c:strCache>
                <c:ptCount val="21"/>
                <c:pt idx="0">
                  <c:v>Cjpeg</c:v>
                </c:pt>
                <c:pt idx="1">
                  <c:v>Djpeg</c:v>
                </c:pt>
                <c:pt idx="2">
                  <c:v>Gsmdec</c:v>
                </c:pt>
                <c:pt idx="3">
                  <c:v>Gsmenc</c:v>
                </c:pt>
                <c:pt idx="4">
                  <c:v>Mp3dec</c:v>
                </c:pt>
                <c:pt idx="5">
                  <c:v>Mp3enc</c:v>
                </c:pt>
                <c:pt idx="6">
                  <c:v>Pegwitdec</c:v>
                </c:pt>
                <c:pt idx="7">
                  <c:v>Pegwitenc</c:v>
                </c:pt>
                <c:pt idx="8">
                  <c:v>Mpeg2dec</c:v>
                </c:pt>
                <c:pt idx="9">
                  <c:v>H263dec</c:v>
                </c:pt>
                <c:pt idx="10">
                  <c:v>Bitcount</c:v>
                </c:pt>
                <c:pt idx="11">
                  <c:v>Blowfish</c:v>
                </c:pt>
                <c:pt idx="12">
                  <c:v>Crc32</c:v>
                </c:pt>
                <c:pt idx="13">
                  <c:v>Dijkstra_large</c:v>
                </c:pt>
                <c:pt idx="14">
                  <c:v>Dijkstra_small</c:v>
                </c:pt>
                <c:pt idx="15">
                  <c:v>Rijndael</c:v>
                </c:pt>
                <c:pt idx="16">
                  <c:v>Sha</c:v>
                </c:pt>
                <c:pt idx="17">
                  <c:v>Susan</c:v>
                </c:pt>
                <c:pt idx="18">
                  <c:v>Tiff2bw</c:v>
                </c:pt>
                <c:pt idx="19">
                  <c:v>Tiff2rgba</c:v>
                </c:pt>
                <c:pt idx="20">
                  <c:v>Tiffmedian</c:v>
                </c:pt>
              </c:strCache>
            </c:strRef>
          </c:cat>
          <c:val>
            <c:numRef>
              <c:f>'IO4'!$B$135:$B$155</c:f>
              <c:numCache>
                <c:formatCode>General</c:formatCode>
                <c:ptCount val="21"/>
                <c:pt idx="0">
                  <c:v>2</c:v>
                </c:pt>
                <c:pt idx="1">
                  <c:v>2</c:v>
                </c:pt>
                <c:pt idx="2">
                  <c:v>2</c:v>
                </c:pt>
                <c:pt idx="3">
                  <c:v>2</c:v>
                </c:pt>
                <c:pt idx="4">
                  <c:v>2</c:v>
                </c:pt>
                <c:pt idx="5">
                  <c:v>2</c:v>
                </c:pt>
                <c:pt idx="6">
                  <c:v>2</c:v>
                </c:pt>
                <c:pt idx="7">
                  <c:v>2</c:v>
                </c:pt>
                <c:pt idx="8">
                  <c:v>2</c:v>
                </c:pt>
                <c:pt idx="9">
                  <c:v>2</c:v>
                </c:pt>
                <c:pt idx="10">
                  <c:v>1</c:v>
                </c:pt>
                <c:pt idx="11">
                  <c:v>2</c:v>
                </c:pt>
                <c:pt idx="12">
                  <c:v>1</c:v>
                </c:pt>
                <c:pt idx="13">
                  <c:v>2</c:v>
                </c:pt>
                <c:pt idx="14">
                  <c:v>2</c:v>
                </c:pt>
                <c:pt idx="15">
                  <c:v>1</c:v>
                </c:pt>
                <c:pt idx="16">
                  <c:v>2</c:v>
                </c:pt>
                <c:pt idx="17">
                  <c:v>2</c:v>
                </c:pt>
                <c:pt idx="18">
                  <c:v>2</c:v>
                </c:pt>
                <c:pt idx="19">
                  <c:v>1</c:v>
                </c:pt>
                <c:pt idx="20">
                  <c:v>2</c:v>
                </c:pt>
              </c:numCache>
            </c:numRef>
          </c:val>
        </c:ser>
        <c:dLbls>
          <c:showLegendKey val="0"/>
          <c:showVal val="0"/>
          <c:showCatName val="0"/>
          <c:showSerName val="0"/>
          <c:showPercent val="0"/>
          <c:showBubbleSize val="0"/>
        </c:dLbls>
        <c:gapWidth val="150"/>
        <c:axId val="135730984"/>
        <c:axId val="135729024"/>
      </c:barChart>
      <c:catAx>
        <c:axId val="135730984"/>
        <c:scaling>
          <c:orientation val="minMax"/>
        </c:scaling>
        <c:delete val="0"/>
        <c:axPos val="b"/>
        <c:numFmt formatCode="General" sourceLinked="0"/>
        <c:majorTickMark val="out"/>
        <c:minorTickMark val="none"/>
        <c:tickLblPos val="nextTo"/>
        <c:crossAx val="135729024"/>
        <c:crosses val="autoZero"/>
        <c:auto val="1"/>
        <c:lblAlgn val="ctr"/>
        <c:lblOffset val="100"/>
        <c:noMultiLvlLbl val="0"/>
      </c:catAx>
      <c:valAx>
        <c:axId val="135729024"/>
        <c:scaling>
          <c:orientation val="minMax"/>
          <c:min val="0"/>
        </c:scaling>
        <c:delete val="0"/>
        <c:axPos val="l"/>
        <c:majorGridlines/>
        <c:title>
          <c:tx>
            <c:rich>
              <a:bodyPr rot="-5400000" vert="horz"/>
              <a:lstStyle/>
              <a:p>
                <a:pPr>
                  <a:defRPr/>
                </a:pPr>
                <a:r>
                  <a:rPr lang="en-US" sz="1200" dirty="0"/>
                  <a:t>Maximal parallelism</a:t>
                </a:r>
              </a:p>
            </c:rich>
          </c:tx>
          <c:layout>
            <c:manualLayout>
              <c:xMode val="edge"/>
              <c:yMode val="edge"/>
              <c:x val="5.0419589296759097E-2"/>
              <c:y val="0.119149985720591"/>
            </c:manualLayout>
          </c:layout>
          <c:overlay val="0"/>
        </c:title>
        <c:numFmt formatCode="General" sourceLinked="1"/>
        <c:majorTickMark val="out"/>
        <c:minorTickMark val="none"/>
        <c:tickLblPos val="nextTo"/>
        <c:crossAx val="135730984"/>
        <c:crosses val="autoZero"/>
        <c:crossBetween val="between"/>
      </c:valAx>
      <c:spPr>
        <a:noFill/>
        <a:ln w="25400">
          <a:solidFill>
            <a:schemeClr val="tx1"/>
          </a:solidFill>
        </a:ln>
      </c:spPr>
    </c:plotArea>
    <c:plotVisOnly val="1"/>
    <c:dispBlanksAs val="gap"/>
    <c:showDLblsOverMax val="0"/>
  </c:chart>
  <c:txPr>
    <a:bodyPr/>
    <a:lstStyle/>
    <a:p>
      <a:pPr>
        <a:defRPr sz="9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7884951881"/>
          <c:y val="0.14462598425196899"/>
          <c:w val="0.77075226924759499"/>
          <c:h val="0.645936679790026"/>
        </c:manualLayout>
      </c:layout>
      <c:scatterChart>
        <c:scatterStyle val="lineMarker"/>
        <c:varyColors val="0"/>
        <c:ser>
          <c:idx val="0"/>
          <c:order val="0"/>
          <c:tx>
            <c:strRef>
              <c:f>'IO4'!$J$2</c:f>
              <c:strCache>
                <c:ptCount val="1"/>
                <c:pt idx="0">
                  <c:v>Speedup per custom instruction</c:v>
                </c:pt>
              </c:strCache>
            </c:strRef>
          </c:tx>
          <c:spPr>
            <a:ln w="28575">
              <a:noFill/>
            </a:ln>
          </c:spPr>
          <c:trendline>
            <c:trendlineType val="linear"/>
            <c:dispRSqr val="0"/>
            <c:dispEq val="0"/>
          </c:trendline>
          <c:xVal>
            <c:numRef>
              <c:f>'IO4'!$R$26:$R$46</c:f>
              <c:numCache>
                <c:formatCode>General</c:formatCode>
                <c:ptCount val="21"/>
                <c:pt idx="0">
                  <c:v>2.36</c:v>
                </c:pt>
                <c:pt idx="1">
                  <c:v>2.4500000000000002</c:v>
                </c:pt>
                <c:pt idx="2">
                  <c:v>2.72</c:v>
                </c:pt>
                <c:pt idx="3">
                  <c:v>2.8</c:v>
                </c:pt>
                <c:pt idx="4">
                  <c:v>2.37</c:v>
                </c:pt>
                <c:pt idx="5">
                  <c:v>2.82</c:v>
                </c:pt>
                <c:pt idx="6">
                  <c:v>2.34</c:v>
                </c:pt>
                <c:pt idx="7">
                  <c:v>2.3099999999999992</c:v>
                </c:pt>
                <c:pt idx="8">
                  <c:v>2.67</c:v>
                </c:pt>
                <c:pt idx="9">
                  <c:v>2.9</c:v>
                </c:pt>
                <c:pt idx="10">
                  <c:v>2.34</c:v>
                </c:pt>
                <c:pt idx="11">
                  <c:v>2.2000000000000002</c:v>
                </c:pt>
                <c:pt idx="12">
                  <c:v>2.5</c:v>
                </c:pt>
                <c:pt idx="13">
                  <c:v>2.4700000000000002</c:v>
                </c:pt>
                <c:pt idx="14">
                  <c:v>2.4700000000000002</c:v>
                </c:pt>
                <c:pt idx="15">
                  <c:v>2.37</c:v>
                </c:pt>
                <c:pt idx="16">
                  <c:v>2.21</c:v>
                </c:pt>
                <c:pt idx="17">
                  <c:v>2.2599999999999998</c:v>
                </c:pt>
                <c:pt idx="18">
                  <c:v>2.13</c:v>
                </c:pt>
                <c:pt idx="19">
                  <c:v>2.12</c:v>
                </c:pt>
                <c:pt idx="20">
                  <c:v>2.14</c:v>
                </c:pt>
              </c:numCache>
            </c:numRef>
          </c:xVal>
          <c:yVal>
            <c:numRef>
              <c:f>'IO4'!$R$49:$R$69</c:f>
              <c:numCache>
                <c:formatCode>0.00</c:formatCode>
                <c:ptCount val="21"/>
                <c:pt idx="0">
                  <c:v>1.3530260000000001</c:v>
                </c:pt>
                <c:pt idx="1">
                  <c:v>1.415033</c:v>
                </c:pt>
                <c:pt idx="2">
                  <c:v>1.7777780000000001</c:v>
                </c:pt>
                <c:pt idx="3">
                  <c:v>1.8443320000000001</c:v>
                </c:pt>
                <c:pt idx="4">
                  <c:v>1.387173</c:v>
                </c:pt>
                <c:pt idx="5">
                  <c:v>1.8218229999999971</c:v>
                </c:pt>
                <c:pt idx="6">
                  <c:v>1.422285</c:v>
                </c:pt>
                <c:pt idx="7">
                  <c:v>1.3923080000000001</c:v>
                </c:pt>
                <c:pt idx="8">
                  <c:v>1.6704120000000029</c:v>
                </c:pt>
                <c:pt idx="9">
                  <c:v>1.842239</c:v>
                </c:pt>
                <c:pt idx="10">
                  <c:v>1.3414630000000001</c:v>
                </c:pt>
                <c:pt idx="11">
                  <c:v>1.222221999999997</c:v>
                </c:pt>
                <c:pt idx="12">
                  <c:v>1.5</c:v>
                </c:pt>
                <c:pt idx="13">
                  <c:v>1.4666669999999971</c:v>
                </c:pt>
                <c:pt idx="14">
                  <c:v>1.4666669999999971</c:v>
                </c:pt>
                <c:pt idx="15">
                  <c:v>1.356125</c:v>
                </c:pt>
                <c:pt idx="16">
                  <c:v>1.3823530000000031</c:v>
                </c:pt>
                <c:pt idx="17">
                  <c:v>1.1846150000000031</c:v>
                </c:pt>
                <c:pt idx="18">
                  <c:v>1.1428570000000029</c:v>
                </c:pt>
                <c:pt idx="19">
                  <c:v>1.111111</c:v>
                </c:pt>
                <c:pt idx="20">
                  <c:v>1.1491709999999999</c:v>
                </c:pt>
              </c:numCache>
            </c:numRef>
          </c:yVal>
          <c:smooth val="0"/>
        </c:ser>
        <c:dLbls>
          <c:showLegendKey val="0"/>
          <c:showVal val="0"/>
          <c:showCatName val="0"/>
          <c:showSerName val="0"/>
          <c:showPercent val="0"/>
          <c:showBubbleSize val="0"/>
        </c:dLbls>
        <c:axId val="135589256"/>
        <c:axId val="135592784"/>
      </c:scatterChart>
      <c:valAx>
        <c:axId val="135589256"/>
        <c:scaling>
          <c:orientation val="minMax"/>
          <c:min val="2"/>
        </c:scaling>
        <c:delete val="0"/>
        <c:axPos val="b"/>
        <c:title>
          <c:tx>
            <c:rich>
              <a:bodyPr/>
              <a:lstStyle/>
              <a:p>
                <a:pPr>
                  <a:defRPr/>
                </a:pPr>
                <a:r>
                  <a:rPr lang="en-US" sz="1800" dirty="0"/>
                  <a:t>Average critical path length (No. of operators)</a:t>
                </a:r>
              </a:p>
            </c:rich>
          </c:tx>
          <c:layout>
            <c:manualLayout>
              <c:xMode val="edge"/>
              <c:yMode val="edge"/>
              <c:x val="0.27026891951006099"/>
              <c:y val="0.91315789473684195"/>
            </c:manualLayout>
          </c:layout>
          <c:overlay val="0"/>
        </c:title>
        <c:numFmt formatCode="General" sourceLinked="1"/>
        <c:majorTickMark val="out"/>
        <c:minorTickMark val="none"/>
        <c:tickLblPos val="nextTo"/>
        <c:txPr>
          <a:bodyPr/>
          <a:lstStyle/>
          <a:p>
            <a:pPr>
              <a:defRPr sz="1600"/>
            </a:pPr>
            <a:endParaRPr lang="en-US"/>
          </a:p>
        </c:txPr>
        <c:crossAx val="135592784"/>
        <c:crosses val="autoZero"/>
        <c:crossBetween val="midCat"/>
      </c:valAx>
      <c:valAx>
        <c:axId val="135592784"/>
        <c:scaling>
          <c:orientation val="minMax"/>
        </c:scaling>
        <c:delete val="0"/>
        <c:axPos val="l"/>
        <c:majorGridlines/>
        <c:title>
          <c:tx>
            <c:rich>
              <a:bodyPr rot="-5400000" vert="horz"/>
              <a:lstStyle/>
              <a:p>
                <a:pPr>
                  <a:defRPr/>
                </a:pPr>
                <a:r>
                  <a:rPr lang="en-US" sz="1800" dirty="0"/>
                  <a:t>Speedup per custom instruction</a:t>
                </a:r>
              </a:p>
            </c:rich>
          </c:tx>
          <c:layout>
            <c:manualLayout>
              <c:xMode val="edge"/>
              <c:yMode val="edge"/>
              <c:x val="3.3680859337027302E-2"/>
              <c:y val="0.13363787859850801"/>
            </c:manualLayout>
          </c:layout>
          <c:overlay val="0"/>
        </c:title>
        <c:numFmt formatCode="0.00" sourceLinked="1"/>
        <c:majorTickMark val="out"/>
        <c:minorTickMark val="none"/>
        <c:tickLblPos val="nextTo"/>
        <c:txPr>
          <a:bodyPr/>
          <a:lstStyle/>
          <a:p>
            <a:pPr>
              <a:defRPr sz="1600"/>
            </a:pPr>
            <a:endParaRPr lang="en-US"/>
          </a:p>
        </c:txPr>
        <c:crossAx val="135589256"/>
        <c:crosses val="autoZero"/>
        <c:crossBetween val="midCat"/>
        <c:majorUnit val="0.4"/>
      </c:valAx>
      <c:spPr>
        <a:ln w="25400">
          <a:solidFill>
            <a:schemeClr val="tx1"/>
          </a:solidFill>
        </a:ln>
      </c:spPr>
    </c:plotArea>
    <c:plotVisOnly val="1"/>
    <c:dispBlanksAs val="gap"/>
    <c:showDLblsOverMax val="0"/>
  </c:chart>
  <c:txPr>
    <a:bodyPr/>
    <a:lstStyle/>
    <a:p>
      <a:pPr>
        <a:defRPr sz="28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232984575558"/>
          <c:y val="7.0542635658914804E-2"/>
          <c:w val="0.76740355229569102"/>
          <c:h val="0.65979686132983595"/>
        </c:manualLayout>
      </c:layout>
      <c:barChart>
        <c:barDir val="col"/>
        <c:grouping val="clustered"/>
        <c:varyColors val="0"/>
        <c:ser>
          <c:idx val="0"/>
          <c:order val="0"/>
          <c:spPr>
            <a:solidFill>
              <a:schemeClr val="bg1">
                <a:lumMod val="65000"/>
              </a:schemeClr>
            </a:solidFill>
          </c:spPr>
          <c:invertIfNegative val="0"/>
          <c:dPt>
            <c:idx val="0"/>
            <c:invertIfNegative val="0"/>
            <c:bubble3D val="0"/>
            <c:spPr>
              <a:solidFill>
                <a:srgbClr val="FF0000"/>
              </a:solidFill>
            </c:spPr>
          </c:dPt>
          <c:dPt>
            <c:idx val="3"/>
            <c:invertIfNegative val="0"/>
            <c:bubble3D val="0"/>
            <c:spPr>
              <a:solidFill>
                <a:srgbClr val="FF0000"/>
              </a:solidFill>
            </c:spPr>
          </c:dPt>
          <c:dPt>
            <c:idx val="6"/>
            <c:invertIfNegative val="0"/>
            <c:bubble3D val="0"/>
            <c:spPr>
              <a:solidFill>
                <a:srgbClr val="FF0000"/>
              </a:solidFill>
            </c:spPr>
          </c:dPt>
          <c:dPt>
            <c:idx val="8"/>
            <c:invertIfNegative val="0"/>
            <c:bubble3D val="0"/>
            <c:spPr>
              <a:solidFill>
                <a:srgbClr val="FF0000"/>
              </a:solidFill>
            </c:spPr>
          </c:dPt>
          <c:dPt>
            <c:idx val="10"/>
            <c:invertIfNegative val="0"/>
            <c:bubble3D val="0"/>
            <c:spPr>
              <a:solidFill>
                <a:srgbClr val="FF0000"/>
              </a:solidFill>
            </c:spPr>
          </c:dPt>
          <c:cat>
            <c:strRef>
              <c:f>Sheet11!$Z$3:$Z$14</c:f>
              <c:strCache>
                <c:ptCount val="12"/>
                <c:pt idx="0">
                  <c:v>AA</c:v>
                </c:pt>
                <c:pt idx="1">
                  <c:v>AM</c:v>
                </c:pt>
                <c:pt idx="2">
                  <c:v>AL</c:v>
                </c:pt>
                <c:pt idx="3">
                  <c:v>AS</c:v>
                </c:pt>
                <c:pt idx="4">
                  <c:v>MW</c:v>
                </c:pt>
                <c:pt idx="5">
                  <c:v>LA</c:v>
                </c:pt>
                <c:pt idx="6">
                  <c:v>LL</c:v>
                </c:pt>
                <c:pt idx="7">
                  <c:v>LS</c:v>
                </c:pt>
                <c:pt idx="8">
                  <c:v>SA</c:v>
                </c:pt>
                <c:pt idx="9">
                  <c:v>SM</c:v>
                </c:pt>
                <c:pt idx="10">
                  <c:v>SL</c:v>
                </c:pt>
                <c:pt idx="11">
                  <c:v>SS</c:v>
                </c:pt>
              </c:strCache>
            </c:strRef>
          </c:cat>
          <c:val>
            <c:numRef>
              <c:f>Sheet11!$AA$3:$AA$14</c:f>
              <c:numCache>
                <c:formatCode>0.00</c:formatCode>
                <c:ptCount val="12"/>
                <c:pt idx="0">
                  <c:v>0.18462855555555599</c:v>
                </c:pt>
                <c:pt idx="1">
                  <c:v>1.09123888888889E-2</c:v>
                </c:pt>
                <c:pt idx="2">
                  <c:v>1.1643277777777799E-2</c:v>
                </c:pt>
                <c:pt idx="3">
                  <c:v>0.202438777777778</c:v>
                </c:pt>
                <c:pt idx="4">
                  <c:v>4.4773444444444699E-2</c:v>
                </c:pt>
                <c:pt idx="5">
                  <c:v>2.84361111111112E-2</c:v>
                </c:pt>
                <c:pt idx="6">
                  <c:v>5.4113277777777802E-2</c:v>
                </c:pt>
                <c:pt idx="7">
                  <c:v>4.5813833333333602E-2</c:v>
                </c:pt>
                <c:pt idx="8">
                  <c:v>0.240467666666667</c:v>
                </c:pt>
                <c:pt idx="9">
                  <c:v>1.2643888888888901E-2</c:v>
                </c:pt>
                <c:pt idx="10">
                  <c:v>6.4478111111111194E-2</c:v>
                </c:pt>
                <c:pt idx="11">
                  <c:v>4.7232833333333502E-2</c:v>
                </c:pt>
              </c:numCache>
            </c:numRef>
          </c:val>
        </c:ser>
        <c:dLbls>
          <c:showLegendKey val="0"/>
          <c:showVal val="0"/>
          <c:showCatName val="0"/>
          <c:showSerName val="0"/>
          <c:showPercent val="0"/>
          <c:showBubbleSize val="0"/>
        </c:dLbls>
        <c:gapWidth val="150"/>
        <c:axId val="135592000"/>
        <c:axId val="135593176"/>
      </c:barChart>
      <c:catAx>
        <c:axId val="135592000"/>
        <c:scaling>
          <c:orientation val="minMax"/>
        </c:scaling>
        <c:delete val="0"/>
        <c:axPos val="b"/>
        <c:numFmt formatCode="General" sourceLinked="0"/>
        <c:majorTickMark val="out"/>
        <c:minorTickMark val="none"/>
        <c:tickLblPos val="nextTo"/>
        <c:txPr>
          <a:bodyPr/>
          <a:lstStyle/>
          <a:p>
            <a:pPr>
              <a:defRPr sz="1200"/>
            </a:pPr>
            <a:endParaRPr lang="en-US"/>
          </a:p>
        </c:txPr>
        <c:crossAx val="135593176"/>
        <c:crosses val="autoZero"/>
        <c:auto val="1"/>
        <c:lblAlgn val="ctr"/>
        <c:lblOffset val="100"/>
        <c:noMultiLvlLbl val="0"/>
      </c:catAx>
      <c:valAx>
        <c:axId val="135593176"/>
        <c:scaling>
          <c:orientation val="minMax"/>
        </c:scaling>
        <c:delete val="0"/>
        <c:axPos val="l"/>
        <c:majorGridlines/>
        <c:title>
          <c:tx>
            <c:rich>
              <a:bodyPr rot="-5400000" vert="horz"/>
              <a:lstStyle/>
              <a:p>
                <a:pPr>
                  <a:defRPr sz="2000"/>
                </a:pPr>
                <a:r>
                  <a:rPr lang="en-US" sz="1200" dirty="0" smtClean="0"/>
                  <a:t>P</a:t>
                </a:r>
                <a:r>
                  <a:rPr lang="en-US" altLang="zh-CN" sz="1200" dirty="0" smtClean="0"/>
                  <a:t>ercentage </a:t>
                </a:r>
                <a:r>
                  <a:rPr lang="en-US" sz="1200" baseline="0" dirty="0" smtClean="0"/>
                  <a:t>of occurrences</a:t>
                </a:r>
                <a:endParaRPr lang="en-US" sz="1200" dirty="0"/>
              </a:p>
            </c:rich>
          </c:tx>
          <c:layout>
            <c:manualLayout>
              <c:xMode val="edge"/>
              <c:yMode val="edge"/>
              <c:x val="3.6416727093337001E-2"/>
              <c:y val="5.5212039312863198E-2"/>
            </c:manualLayout>
          </c:layout>
          <c:overlay val="0"/>
        </c:title>
        <c:numFmt formatCode="0%" sourceLinked="0"/>
        <c:majorTickMark val="out"/>
        <c:minorTickMark val="none"/>
        <c:tickLblPos val="nextTo"/>
        <c:txPr>
          <a:bodyPr/>
          <a:lstStyle/>
          <a:p>
            <a:pPr>
              <a:defRPr sz="1200"/>
            </a:pPr>
            <a:endParaRPr lang="en-US"/>
          </a:p>
        </c:txPr>
        <c:crossAx val="135592000"/>
        <c:crosses val="autoZero"/>
        <c:crossBetween val="between"/>
      </c:valAx>
      <c:spPr>
        <a:noFill/>
        <a:ln w="25400">
          <a:solidFill>
            <a:prstClr val="black"/>
          </a:solidFill>
        </a:ln>
      </c:spPr>
    </c:plotArea>
    <c:plotVisOnly val="1"/>
    <c:dispBlanksAs val="gap"/>
    <c:showDLblsOverMax val="0"/>
  </c:chart>
  <c:txPr>
    <a:bodyPr/>
    <a:lstStyle/>
    <a:p>
      <a:pPr>
        <a:defRPr sz="16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2645709362699"/>
          <c:y val="6.3194444444444497E-2"/>
          <c:w val="0.87092324337320604"/>
          <c:h val="0.66447369860017902"/>
        </c:manualLayout>
      </c:layout>
      <c:barChart>
        <c:barDir val="col"/>
        <c:grouping val="clustered"/>
        <c:varyColors val="0"/>
        <c:ser>
          <c:idx val="0"/>
          <c:order val="0"/>
          <c:spPr>
            <a:solidFill>
              <a:schemeClr val="bg1">
                <a:lumMod val="65000"/>
              </a:schemeClr>
            </a:solidFill>
          </c:spPr>
          <c:invertIfNegative val="0"/>
          <c:dPt>
            <c:idx val="5"/>
            <c:invertIfNegative val="0"/>
            <c:bubble3D val="0"/>
            <c:spPr>
              <a:solidFill>
                <a:srgbClr val="FF0000"/>
              </a:solidFill>
            </c:spPr>
          </c:dPt>
          <c:dPt>
            <c:idx val="8"/>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6"/>
            <c:invertIfNegative val="0"/>
            <c:bubble3D val="0"/>
            <c:spPr>
              <a:solidFill>
                <a:srgbClr val="FF0000"/>
              </a:solidFill>
            </c:spPr>
          </c:dPt>
          <c:dPt>
            <c:idx val="22"/>
            <c:invertIfNegative val="0"/>
            <c:bubble3D val="0"/>
            <c:spPr>
              <a:solidFill>
                <a:srgbClr val="FF0000"/>
              </a:solidFill>
            </c:spPr>
          </c:dPt>
          <c:cat>
            <c:strRef>
              <c:f>Sheet11!$Z$15:$Z$39</c:f>
              <c:strCache>
                <c:ptCount val="25"/>
                <c:pt idx="0">
                  <c:v>WA</c:v>
                </c:pt>
                <c:pt idx="1">
                  <c:v>WM</c:v>
                </c:pt>
                <c:pt idx="2">
                  <c:v>AAA</c:v>
                </c:pt>
                <c:pt idx="3">
                  <c:v>AAS</c:v>
                </c:pt>
                <c:pt idx="4">
                  <c:v>AMW</c:v>
                </c:pt>
                <c:pt idx="5">
                  <c:v>ASA</c:v>
                </c:pt>
                <c:pt idx="6">
                  <c:v>ASL</c:v>
                </c:pt>
                <c:pt idx="7">
                  <c:v>ASS</c:v>
                </c:pt>
                <c:pt idx="8">
                  <c:v>MWA</c:v>
                </c:pt>
                <c:pt idx="9">
                  <c:v>MWS</c:v>
                </c:pt>
                <c:pt idx="10">
                  <c:v>LAS</c:v>
                </c:pt>
                <c:pt idx="11">
                  <c:v>LLS</c:v>
                </c:pt>
                <c:pt idx="12">
                  <c:v>LSA</c:v>
                </c:pt>
                <c:pt idx="13">
                  <c:v>LSL</c:v>
                </c:pt>
                <c:pt idx="14">
                  <c:v>SAA</c:v>
                </c:pt>
                <c:pt idx="15">
                  <c:v>SAM</c:v>
                </c:pt>
                <c:pt idx="16">
                  <c:v>SAS</c:v>
                </c:pt>
                <c:pt idx="17">
                  <c:v>SMW</c:v>
                </c:pt>
                <c:pt idx="18">
                  <c:v>SSA</c:v>
                </c:pt>
                <c:pt idx="19">
                  <c:v>SSM</c:v>
                </c:pt>
                <c:pt idx="20">
                  <c:v>WAA</c:v>
                </c:pt>
                <c:pt idx="21">
                  <c:v>WAS</c:v>
                </c:pt>
                <c:pt idx="22">
                  <c:v>WMW</c:v>
                </c:pt>
                <c:pt idx="23">
                  <c:v>WLA</c:v>
                </c:pt>
                <c:pt idx="24">
                  <c:v>WSA</c:v>
                </c:pt>
              </c:strCache>
            </c:strRef>
          </c:cat>
          <c:val>
            <c:numRef>
              <c:f>Sheet11!$AA$15:$AA$39</c:f>
              <c:numCache>
                <c:formatCode>0.00</c:formatCode>
                <c:ptCount val="25"/>
                <c:pt idx="0">
                  <c:v>5.5920277777777798E-2</c:v>
                </c:pt>
                <c:pt idx="1">
                  <c:v>1.8214611111111102E-2</c:v>
                </c:pt>
                <c:pt idx="2">
                  <c:v>3.7517222222222301E-3</c:v>
                </c:pt>
                <c:pt idx="3">
                  <c:v>3.6828277777777897E-2</c:v>
                </c:pt>
                <c:pt idx="4">
                  <c:v>1.24388333333333E-2</c:v>
                </c:pt>
                <c:pt idx="5">
                  <c:v>0.383002333333334</c:v>
                </c:pt>
                <c:pt idx="6">
                  <c:v>3.3530000000000101E-3</c:v>
                </c:pt>
                <c:pt idx="7">
                  <c:v>1.2285444444444399E-2</c:v>
                </c:pt>
                <c:pt idx="8">
                  <c:v>5.2796888888889101E-2</c:v>
                </c:pt>
                <c:pt idx="9">
                  <c:v>6.5082222222222503E-3</c:v>
                </c:pt>
                <c:pt idx="10">
                  <c:v>1.49515555555556E-2</c:v>
                </c:pt>
                <c:pt idx="11">
                  <c:v>4.9705111111111297E-2</c:v>
                </c:pt>
                <c:pt idx="12">
                  <c:v>6.5272166666666701E-2</c:v>
                </c:pt>
                <c:pt idx="13">
                  <c:v>3.1917722222222202E-2</c:v>
                </c:pt>
                <c:pt idx="14">
                  <c:v>4.1369333333333501E-2</c:v>
                </c:pt>
                <c:pt idx="15">
                  <c:v>6.2193888888888898E-3</c:v>
                </c:pt>
                <c:pt idx="16">
                  <c:v>8.8839444444444596E-2</c:v>
                </c:pt>
                <c:pt idx="17">
                  <c:v>1.10723333333333E-2</c:v>
                </c:pt>
                <c:pt idx="18">
                  <c:v>1.2144166666666701E-2</c:v>
                </c:pt>
                <c:pt idx="19">
                  <c:v>1.18177777777778E-2</c:v>
                </c:pt>
                <c:pt idx="20">
                  <c:v>7.9930555555555501E-3</c:v>
                </c:pt>
                <c:pt idx="21">
                  <c:v>2.4882833333333298E-2</c:v>
                </c:pt>
                <c:pt idx="22">
                  <c:v>6.7704500000000098E-2</c:v>
                </c:pt>
                <c:pt idx="23">
                  <c:v>6.93688888888891E-3</c:v>
                </c:pt>
                <c:pt idx="24">
                  <c:v>2.0820000000000002E-2</c:v>
                </c:pt>
              </c:numCache>
            </c:numRef>
          </c:val>
        </c:ser>
        <c:dLbls>
          <c:showLegendKey val="0"/>
          <c:showVal val="0"/>
          <c:showCatName val="0"/>
          <c:showSerName val="0"/>
          <c:showPercent val="0"/>
          <c:showBubbleSize val="0"/>
        </c:dLbls>
        <c:gapWidth val="150"/>
        <c:axId val="135593960"/>
        <c:axId val="135594352"/>
      </c:barChart>
      <c:catAx>
        <c:axId val="135593960"/>
        <c:scaling>
          <c:orientation val="minMax"/>
        </c:scaling>
        <c:delete val="0"/>
        <c:axPos val="b"/>
        <c:numFmt formatCode="General" sourceLinked="0"/>
        <c:majorTickMark val="out"/>
        <c:minorTickMark val="none"/>
        <c:tickLblPos val="nextTo"/>
        <c:txPr>
          <a:bodyPr/>
          <a:lstStyle/>
          <a:p>
            <a:pPr>
              <a:defRPr sz="1400"/>
            </a:pPr>
            <a:endParaRPr lang="en-US"/>
          </a:p>
        </c:txPr>
        <c:crossAx val="135594352"/>
        <c:crosses val="autoZero"/>
        <c:auto val="1"/>
        <c:lblAlgn val="ctr"/>
        <c:lblOffset val="100"/>
        <c:noMultiLvlLbl val="0"/>
      </c:catAx>
      <c:valAx>
        <c:axId val="135594352"/>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black"/>
                    </a:solidFill>
                    <a:latin typeface="Times New Roman" pitchFamily="18" charset="0"/>
                    <a:ea typeface="+mn-ea"/>
                    <a:cs typeface="Times New Roman" pitchFamily="18" charset="0"/>
                  </a:defRPr>
                </a:pPr>
                <a:r>
                  <a:rPr lang="en-US" sz="1400" dirty="0" smtClean="0"/>
                  <a:t>Percentage of occurrences</a:t>
                </a:r>
              </a:p>
            </c:rich>
          </c:tx>
          <c:layout>
            <c:manualLayout>
              <c:xMode val="edge"/>
              <c:yMode val="edge"/>
              <c:x val="1.4600789405141101E-2"/>
              <c:y val="3.7499999999999999E-3"/>
            </c:manualLayout>
          </c:layout>
          <c:overlay val="0"/>
        </c:title>
        <c:numFmt formatCode="0%" sourceLinked="0"/>
        <c:majorTickMark val="out"/>
        <c:minorTickMark val="none"/>
        <c:tickLblPos val="nextTo"/>
        <c:txPr>
          <a:bodyPr/>
          <a:lstStyle/>
          <a:p>
            <a:pPr>
              <a:defRPr sz="1400"/>
            </a:pPr>
            <a:endParaRPr lang="en-US"/>
          </a:p>
        </c:txPr>
        <c:crossAx val="135593960"/>
        <c:crosses val="autoZero"/>
        <c:crossBetween val="between"/>
        <c:majorUnit val="0.1"/>
      </c:valAx>
      <c:spPr>
        <a:ln w="25400">
          <a:solidFill>
            <a:prstClr val="black"/>
          </a:solidFill>
        </a:ln>
      </c:spPr>
    </c:plotArea>
    <c:plotVisOnly val="1"/>
    <c:dispBlanksAs val="gap"/>
    <c:showDLblsOverMax val="0"/>
  </c:chart>
  <c:txPr>
    <a:bodyPr/>
    <a:lstStyle/>
    <a:p>
      <a:pPr>
        <a:defRPr sz="16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9646109614587667"/>
          <c:y val="4.8142963611030105E-2"/>
          <c:w val="0.67575708810942303"/>
          <c:h val="0.82365752891999611"/>
        </c:manualLayout>
      </c:layout>
      <c:barChart>
        <c:barDir val="col"/>
        <c:grouping val="clustered"/>
        <c:varyColors val="0"/>
        <c:ser>
          <c:idx val="0"/>
          <c:order val="0"/>
          <c:tx>
            <c:strRef>
              <c:f>Fraction!$B$9</c:f>
              <c:strCache>
                <c:ptCount val="1"/>
                <c:pt idx="0">
                  <c:v>SFU</c:v>
                </c:pt>
              </c:strCache>
            </c:strRef>
          </c:tx>
          <c:invertIfNegative val="0"/>
          <c:cat>
            <c:strRef>
              <c:f>Fraction!$A$10:$A$13</c:f>
              <c:strCache>
                <c:ptCount val="4"/>
                <c:pt idx="0">
                  <c:v>cycle1</c:v>
                </c:pt>
                <c:pt idx="1">
                  <c:v>cycle2</c:v>
                </c:pt>
                <c:pt idx="2">
                  <c:v>cycle3</c:v>
                </c:pt>
                <c:pt idx="3">
                  <c:v>cycle4</c:v>
                </c:pt>
              </c:strCache>
            </c:strRef>
          </c:cat>
          <c:val>
            <c:numRef>
              <c:f>Fraction!$B$10:$B$13</c:f>
              <c:numCache>
                <c:formatCode>0.00%</c:formatCode>
                <c:ptCount val="4"/>
                <c:pt idx="0">
                  <c:v>0.90536599999999956</c:v>
                </c:pt>
                <c:pt idx="1">
                  <c:v>8.4893000000000024E-2</c:v>
                </c:pt>
                <c:pt idx="2">
                  <c:v>4.9480000000000088E-3</c:v>
                </c:pt>
                <c:pt idx="3">
                  <c:v>2.4740000000000001E-3</c:v>
                </c:pt>
              </c:numCache>
            </c:numRef>
          </c:val>
        </c:ser>
        <c:ser>
          <c:idx val="1"/>
          <c:order val="1"/>
          <c:tx>
            <c:strRef>
              <c:f>Fraction!$C$9</c:f>
              <c:strCache>
                <c:ptCount val="1"/>
                <c:pt idx="0">
                  <c:v>ASIP</c:v>
                </c:pt>
              </c:strCache>
            </c:strRef>
          </c:tx>
          <c:invertIfNegative val="0"/>
          <c:cat>
            <c:strRef>
              <c:f>Fraction!$A$10:$A$13</c:f>
              <c:strCache>
                <c:ptCount val="4"/>
                <c:pt idx="0">
                  <c:v>cycle1</c:v>
                </c:pt>
                <c:pt idx="1">
                  <c:v>cycle2</c:v>
                </c:pt>
                <c:pt idx="2">
                  <c:v>cycle3</c:v>
                </c:pt>
                <c:pt idx="3">
                  <c:v>cycle4</c:v>
                </c:pt>
              </c:strCache>
            </c:strRef>
          </c:cat>
          <c:val>
            <c:numRef>
              <c:f>Fraction!$C$10:$C$13</c:f>
              <c:numCache>
                <c:formatCode>0.00%</c:formatCode>
                <c:ptCount val="4"/>
                <c:pt idx="0">
                  <c:v>0.96072400000000124</c:v>
                </c:pt>
                <c:pt idx="1">
                  <c:v>3.7421000000000065E-2</c:v>
                </c:pt>
                <c:pt idx="2">
                  <c:v>1.8560000000000039E-3</c:v>
                </c:pt>
                <c:pt idx="3">
                  <c:v>0</c:v>
                </c:pt>
              </c:numCache>
            </c:numRef>
          </c:val>
        </c:ser>
        <c:dLbls>
          <c:showLegendKey val="0"/>
          <c:showVal val="0"/>
          <c:showCatName val="0"/>
          <c:showSerName val="0"/>
          <c:showPercent val="0"/>
          <c:showBubbleSize val="0"/>
        </c:dLbls>
        <c:gapWidth val="150"/>
        <c:axId val="135595528"/>
        <c:axId val="135595920"/>
      </c:barChart>
      <c:catAx>
        <c:axId val="135595528"/>
        <c:scaling>
          <c:orientation val="minMax"/>
        </c:scaling>
        <c:delete val="0"/>
        <c:axPos val="b"/>
        <c:numFmt formatCode="General" sourceLinked="0"/>
        <c:majorTickMark val="out"/>
        <c:minorTickMark val="none"/>
        <c:tickLblPos val="nextTo"/>
        <c:txPr>
          <a:bodyPr/>
          <a:lstStyle/>
          <a:p>
            <a:pPr>
              <a:defRPr sz="1000"/>
            </a:pPr>
            <a:endParaRPr lang="en-US"/>
          </a:p>
        </c:txPr>
        <c:crossAx val="135595920"/>
        <c:crosses val="autoZero"/>
        <c:auto val="1"/>
        <c:lblAlgn val="ctr"/>
        <c:lblOffset val="100"/>
        <c:noMultiLvlLbl val="0"/>
      </c:catAx>
      <c:valAx>
        <c:axId val="135595920"/>
        <c:scaling>
          <c:orientation val="minMax"/>
          <c:max val="1"/>
        </c:scaling>
        <c:delete val="0"/>
        <c:axPos val="l"/>
        <c:majorGridlines/>
        <c:title>
          <c:tx>
            <c:rich>
              <a:bodyPr rot="-5400000" vert="horz"/>
              <a:lstStyle/>
              <a:p>
                <a:pPr>
                  <a:defRPr/>
                </a:pPr>
                <a:r>
                  <a:rPr lang="en-US" sz="1000" dirty="0"/>
                  <a:t>Percentage of total ISEs</a:t>
                </a:r>
              </a:p>
            </c:rich>
          </c:tx>
          <c:layout/>
          <c:overlay val="0"/>
        </c:title>
        <c:numFmt formatCode="0%" sourceLinked="0"/>
        <c:majorTickMark val="out"/>
        <c:minorTickMark val="none"/>
        <c:tickLblPos val="nextTo"/>
        <c:txPr>
          <a:bodyPr/>
          <a:lstStyle/>
          <a:p>
            <a:pPr>
              <a:defRPr sz="1000"/>
            </a:pPr>
            <a:endParaRPr lang="en-US"/>
          </a:p>
        </c:txPr>
        <c:crossAx val="135595528"/>
        <c:crosses val="autoZero"/>
        <c:crossBetween val="between"/>
        <c:majorUnit val="0.2"/>
      </c:valAx>
      <c:spPr>
        <a:ln w="25400">
          <a:solidFill>
            <a:schemeClr val="tx1"/>
          </a:solidFill>
        </a:ln>
      </c:spPr>
    </c:plotArea>
    <c:legend>
      <c:legendPos val="r"/>
      <c:layout/>
      <c:overlay val="1"/>
      <c:txPr>
        <a:bodyPr/>
        <a:lstStyle/>
        <a:p>
          <a:pPr>
            <a:defRPr sz="1000"/>
          </a:pPr>
          <a:endParaRPr lang="en-US"/>
        </a:p>
      </c:txPr>
    </c:legend>
    <c:plotVisOnly val="1"/>
    <c:dispBlanksAs val="gap"/>
    <c:showDLblsOverMax val="0"/>
  </c:chart>
  <c:txPr>
    <a:bodyPr/>
    <a:lstStyle/>
    <a:p>
      <a:pPr>
        <a:defRPr sz="3200">
          <a:latin typeface="Times New Roman" pitchFamily="18" charset="0"/>
          <a:cs typeface="Times New Roman" pitchFamily="18"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9EF17-192E-4E59-AB0A-3F00F21B1ACC}" type="datetimeFigureOut">
              <a:rPr lang="en-US" smtClean="0"/>
              <a:pPr/>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9F481-4DC4-4B0C-B83A-7C82BEFEC8F6}" type="slidenum">
              <a:rPr lang="en-US" smtClean="0"/>
              <a:pPr/>
              <a:t>‹#›</a:t>
            </a:fld>
            <a:endParaRPr lang="en-US"/>
          </a:p>
        </p:txBody>
      </p:sp>
    </p:spTree>
    <p:extLst>
      <p:ext uri="{BB962C8B-B14F-4D97-AF65-F5344CB8AC3E}">
        <p14:creationId xmlns:p14="http://schemas.microsoft.com/office/powerpoint/2010/main" val="202022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 I</a:t>
            </a:r>
            <a:r>
              <a:rPr lang="en-US" baseline="0" dirty="0" smtClean="0"/>
              <a:t> am Joseph Tarango; graduate student at UC Riverside. I am here to present a collaborative work between Liang Chen, Dr. </a:t>
            </a:r>
            <a:r>
              <a:rPr lang="en-US" baseline="0" dirty="0" err="1" smtClean="0"/>
              <a:t>Tulika</a:t>
            </a:r>
            <a:r>
              <a:rPr lang="en-US" baseline="0" dirty="0" smtClean="0"/>
              <a:t> </a:t>
            </a:r>
            <a:r>
              <a:rPr lang="en-US" baseline="0" dirty="0" err="1" smtClean="0"/>
              <a:t>Mitra</a:t>
            </a:r>
            <a:r>
              <a:rPr lang="en-US" baseline="0" dirty="0" smtClean="0"/>
              <a:t>, Dr. Philip Brisk, and myself; “A Just-in-Time Customizable Processor.”</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a:t>
            </a:fld>
            <a:endParaRPr lang="en-US"/>
          </a:p>
        </p:txBody>
      </p:sp>
    </p:spTree>
    <p:extLst>
      <p:ext uri="{BB962C8B-B14F-4D97-AF65-F5344CB8AC3E}">
        <p14:creationId xmlns:p14="http://schemas.microsoft.com/office/powerpoint/2010/main" val="280354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analyzed the average and maximal parallelism of ISEs found in 21 applications (</a:t>
            </a:r>
            <a:r>
              <a:rPr lang="en-US" dirty="0" err="1" smtClean="0"/>
              <a:t>Mibench</a:t>
            </a:r>
            <a:r>
              <a:rPr lang="en-US" dirty="0" smtClean="0"/>
              <a:t> and </a:t>
            </a:r>
            <a:r>
              <a:rPr lang="en-US" dirty="0" err="1" smtClean="0"/>
              <a:t>Mediabench</a:t>
            </a:r>
            <a:r>
              <a:rPr lang="en-US" dirty="0" smtClean="0"/>
              <a:t>). We found that the average parallelism is close to 1, and that the maximum parallelism never exceeds 2, across all of the applications (see Appendix C.1 for detailed data). These experiments confirm that ISEs with up to 4 inputs and 2 outputs have limited ILP, and at most two parallel functional units should suffice to exploit this limited parallelism.</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10</a:t>
            </a:fld>
            <a:endParaRPr lang="en-US"/>
          </a:p>
        </p:txBody>
      </p:sp>
    </p:spTree>
    <p:extLst>
      <p:ext uri="{BB962C8B-B14F-4D97-AF65-F5344CB8AC3E}">
        <p14:creationId xmlns:p14="http://schemas.microsoft.com/office/powerpoint/2010/main" val="175989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objective is to design an SFU that exploits operation chaining; however, the SFU cannot possibly support every possible operation sequence. Thus the first step is to identify ”hot” sequences, i.e., those that appear frequently in ISEs across a wide variety of applications. The primary objective of the SFU is to execute the hot sequences efficiently. First, we classify the operations into five groups: arithmetic operations (A type), logical operations (L type), shift (S type), wire (W type), and multiplication operations (M type). W type operations are essentially move instructions that are converted to wiring when synthesized as part of an ISE. All operations belonging to each class have approximately equal latencies, and can be implemented using a single physical execution block. A sequence is hot if it occurs above a certain threshold; we use a threshold value of 5%, which captures the most frequent sequences. We restrict the number of operators per sequence to 3, as the average critical path length does not exceed 3 (see Figure 3). Figure 4 shows the hot sequences from an analysis of the 21 </a:t>
            </a:r>
            <a:r>
              <a:rPr lang="en-US" dirty="0" err="1" smtClean="0"/>
              <a:t>Mibench</a:t>
            </a:r>
            <a:r>
              <a:rPr lang="en-US" dirty="0" smtClean="0"/>
              <a:t> and </a:t>
            </a:r>
            <a:r>
              <a:rPr lang="en-US" dirty="0" err="1" smtClean="0"/>
              <a:t>Mediabench</a:t>
            </a:r>
            <a:r>
              <a:rPr lang="en-US" dirty="0" smtClean="0"/>
              <a:t> applications. Only a handful of operator chains (colored in red) appear frequently: there are five hot two-operator sequences and six hot three-operator sequences. The frequency of occurrence of each sequence is averaged across the benchmarks; certain sequences may occur frequently in some, but not all, of the applications. For example, the sequence MWA has a frequency of 66% in theTiff2bwapplication; however it only has 5% frequency averaged across all benchmarks.</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11</a:t>
            </a:fld>
            <a:endParaRPr lang="en-US"/>
          </a:p>
        </p:txBody>
      </p:sp>
    </p:spTree>
    <p:extLst>
      <p:ext uri="{BB962C8B-B14F-4D97-AF65-F5344CB8AC3E}">
        <p14:creationId xmlns:p14="http://schemas.microsoft.com/office/powerpoint/2010/main" val="370469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support sequences A and L, the shift length is set to zero; to support sequence S, the ALU performs an identity operation (e.g., OR identical inputs) on the input operand. A regular expression that enumerates all possible sequences supported by the basic functional unit is (A| L| ε)(S| ε), where ε is the empty string.</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12</a:t>
            </a:fld>
            <a:endParaRPr lang="en-US"/>
          </a:p>
        </p:txBody>
      </p:sp>
    </p:spTree>
    <p:extLst>
      <p:ext uri="{BB962C8B-B14F-4D97-AF65-F5344CB8AC3E}">
        <p14:creationId xmlns:p14="http://schemas.microsoft.com/office/powerpoint/2010/main" val="2677184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exploring</a:t>
            </a:r>
            <a:r>
              <a:rPr lang="en-US" baseline="0" dirty="0" smtClean="0"/>
              <a:t> the design space, </a:t>
            </a:r>
            <a:r>
              <a:rPr lang="en-US" dirty="0" smtClean="0"/>
              <a:t>we</a:t>
            </a:r>
            <a:r>
              <a:rPr lang="en-US" baseline="0" dirty="0" smtClean="0"/>
              <a:t> investigated several traditional architectures and develop a generic functional unit. The generic functional unit consists of a two input operands into an arithmetic logical unit followed by a logical shift structure and register to save the result. The loop back structure allows us to map in a time orientated manner versus a spatial approach reducing the reconfigurable accelerator area.</a:t>
            </a:r>
            <a:endParaRPr lang="en-US" dirty="0"/>
          </a:p>
        </p:txBody>
      </p:sp>
      <p:sp>
        <p:nvSpPr>
          <p:cNvPr id="4" name="Slide Number Placeholder 3"/>
          <p:cNvSpPr>
            <a:spLocks noGrp="1"/>
          </p:cNvSpPr>
          <p:nvPr>
            <p:ph type="sldNum" sz="quarter" idx="10"/>
          </p:nvPr>
        </p:nvSpPr>
        <p:spPr/>
        <p:txBody>
          <a:bodyPr/>
          <a:lstStyle/>
          <a:p>
            <a:fld id="{E2B46C45-DD2E-4F6F-A93C-C8A80AA922CD}" type="slidenum">
              <a:rPr lang="en-US" smtClean="0"/>
              <a:pPr/>
              <a:t>13</a:t>
            </a:fld>
            <a:endParaRPr lang="en-US"/>
          </a:p>
        </p:txBody>
      </p:sp>
    </p:spTree>
    <p:extLst>
      <p:ext uri="{BB962C8B-B14F-4D97-AF65-F5344CB8AC3E}">
        <p14:creationId xmlns:p14="http://schemas.microsoft.com/office/powerpoint/2010/main" val="211573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complex</a:t>
            </a:r>
            <a:r>
              <a:rPr lang="en-US" baseline="0" dirty="0" smtClean="0"/>
              <a:t> functional unit design is similar to the basic functional unit design, expect the operand pass through slots of the ALU instead map to the singed and unsigned MAC computations. If you look at the computational paths, we used two independent path to allow basic functional use when the MAC is not in use.</a:t>
            </a:r>
            <a:endParaRPr lang="en-US" dirty="0" smtClean="0"/>
          </a:p>
          <a:p>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14</a:t>
            </a:fld>
            <a:endParaRPr lang="en-US"/>
          </a:p>
        </p:txBody>
      </p:sp>
    </p:spTree>
    <p:extLst>
      <p:ext uri="{BB962C8B-B14F-4D97-AF65-F5344CB8AC3E}">
        <p14:creationId xmlns:p14="http://schemas.microsoft.com/office/powerpoint/2010/main" val="283312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evaluating complex</a:t>
            </a:r>
            <a:r>
              <a:rPr lang="en-US" baseline="0" dirty="0" smtClean="0"/>
              <a:t> and simple arithmetic chains, we noticed it would be useful to be able to merge computations chains within one string of computations in a chain. In noticing the ability to merge operators within an individual time frame, we developed a novel skip-ahead architecture to produce several computation chains within a single cycle. The skip-ahead architecture allows for up to four simple computations within a single arithmetic chain.</a:t>
            </a:r>
            <a:endParaRPr lang="en-US" dirty="0"/>
          </a:p>
        </p:txBody>
      </p:sp>
      <p:sp>
        <p:nvSpPr>
          <p:cNvPr id="4" name="Slide Number Placeholder 3"/>
          <p:cNvSpPr>
            <a:spLocks noGrp="1"/>
          </p:cNvSpPr>
          <p:nvPr>
            <p:ph type="sldNum" sz="quarter" idx="10"/>
          </p:nvPr>
        </p:nvSpPr>
        <p:spPr/>
        <p:txBody>
          <a:bodyPr/>
          <a:lstStyle/>
          <a:p>
            <a:fld id="{E2B46C45-DD2E-4F6F-A93C-C8A80AA922CD}" type="slidenum">
              <a:rPr lang="en-US" smtClean="0"/>
              <a:pPr/>
              <a:t>15</a:t>
            </a:fld>
            <a:endParaRPr lang="en-US"/>
          </a:p>
        </p:txBody>
      </p:sp>
    </p:spTree>
    <p:extLst>
      <p:ext uri="{BB962C8B-B14F-4D97-AF65-F5344CB8AC3E}">
        <p14:creationId xmlns:p14="http://schemas.microsoft.com/office/powerpoint/2010/main" val="262444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chemeClr val="tx1">
                    <a:tint val="75000"/>
                  </a:schemeClr>
                </a:solidFill>
              </a:rPr>
              <a:t>The interconnect topology for our coarse grained reconfigurable array is a fully connected network with the number of connections being (n</a:t>
            </a:r>
            <a:r>
              <a:rPr lang="en-US" sz="1200" baseline="30000" dirty="0" smtClean="0">
                <a:solidFill>
                  <a:schemeClr val="tx1">
                    <a:tint val="75000"/>
                  </a:schemeClr>
                </a:solidFill>
              </a:rPr>
              <a:t>2</a:t>
            </a:r>
            <a:r>
              <a:rPr lang="en-US" sz="1200" dirty="0" smtClean="0">
                <a:solidFill>
                  <a:schemeClr val="tx1">
                    <a:tint val="75000"/>
                  </a:schemeClr>
                </a:solidFill>
              </a:rPr>
              <a:t>-n)/ 2, in this specific case the interconnect is a clique (3</a:t>
            </a:r>
            <a:r>
              <a:rPr lang="en-US" sz="1200" baseline="30000" dirty="0" smtClean="0">
                <a:solidFill>
                  <a:schemeClr val="tx1">
                    <a:tint val="75000"/>
                  </a:schemeClr>
                </a:solidFill>
              </a:rPr>
              <a:t>2</a:t>
            </a:r>
            <a:r>
              <a:rPr lang="en-US" sz="1200" dirty="0" smtClean="0">
                <a:solidFill>
                  <a:schemeClr val="tx1">
                    <a:tint val="75000"/>
                  </a:schemeClr>
                </a:solidFill>
              </a:rPr>
              <a:t>-3)/2=3. The fully connectivity</a:t>
            </a:r>
            <a:r>
              <a:rPr lang="en-US" sz="1200" baseline="0" dirty="0" smtClean="0">
                <a:solidFill>
                  <a:schemeClr val="tx1">
                    <a:tint val="75000"/>
                  </a:schemeClr>
                </a:solidFill>
              </a:rPr>
              <a:t> of the structure allows for the two simple functional units to be combined in an asynchronous manner within a single cycle, independent of the time step for the specific configuration mapping.</a:t>
            </a:r>
            <a:endParaRPr lang="en-US" sz="1200" dirty="0" smtClean="0">
              <a:solidFill>
                <a:schemeClr val="tx1">
                  <a:tint val="75000"/>
                </a:schemeClr>
              </a:solidFill>
            </a:endParaRPr>
          </a:p>
        </p:txBody>
      </p:sp>
      <p:sp>
        <p:nvSpPr>
          <p:cNvPr id="4" name="Slide Number Placeholder 3"/>
          <p:cNvSpPr>
            <a:spLocks noGrp="1"/>
          </p:cNvSpPr>
          <p:nvPr>
            <p:ph type="sldNum" sz="quarter" idx="10"/>
          </p:nvPr>
        </p:nvSpPr>
        <p:spPr/>
        <p:txBody>
          <a:bodyPr/>
          <a:lstStyle/>
          <a:p>
            <a:fld id="{40DB6226-80DB-40F4-9FDF-20AA324A55D0}" type="slidenum">
              <a:rPr lang="en-US" smtClean="0"/>
              <a:pPr/>
              <a:t>16</a:t>
            </a:fld>
            <a:endParaRPr lang="en-US"/>
          </a:p>
        </p:txBody>
      </p:sp>
    </p:spTree>
    <p:extLst>
      <p:ext uri="{BB962C8B-B14F-4D97-AF65-F5344CB8AC3E}">
        <p14:creationId xmlns:p14="http://schemas.microsoft.com/office/powerpoint/2010/main" val="193277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the design to the pipeline,</a:t>
            </a:r>
            <a:r>
              <a:rPr lang="en-US" baseline="0" dirty="0" smtClean="0"/>
              <a:t> use  2-entry instruction buffer to allow setup of the SFU’s control memory. The initial delay allows the control memory to prepare controller registers to allow custom instruction to occur spatial and temporally.</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17</a:t>
            </a:fld>
            <a:endParaRPr lang="en-US"/>
          </a:p>
        </p:txBody>
      </p:sp>
    </p:spTree>
    <p:extLst>
      <p:ext uri="{BB962C8B-B14F-4D97-AF65-F5344CB8AC3E}">
        <p14:creationId xmlns:p14="http://schemas.microsoft.com/office/powerpoint/2010/main" val="14239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integrating</a:t>
            </a:r>
            <a:r>
              <a:rPr lang="en-US" baseline="0" dirty="0" smtClean="0"/>
              <a:t> the reconfigurable fabric we first set to introduce custom reconfigurable execution units into a 4-way superscalar processor. The processor fetches 4 instruction per cycles, resolves dependencies, sends the instructions to its appropriate execution unit, then it writes its result back in the appropriate order it initially received the instructions. To add custom reconfigurable execution units, we have to identify the custom instruction to execute, configure the custom data path, then dispatch data to its correct unit.</a:t>
            </a:r>
            <a:endParaRPr lang="en-US" dirty="0"/>
          </a:p>
        </p:txBody>
      </p:sp>
      <p:sp>
        <p:nvSpPr>
          <p:cNvPr id="4" name="Slide Number Placeholder 3"/>
          <p:cNvSpPr>
            <a:spLocks noGrp="1"/>
          </p:cNvSpPr>
          <p:nvPr>
            <p:ph type="sldNum" sz="quarter" idx="10"/>
          </p:nvPr>
        </p:nvSpPr>
        <p:spPr/>
        <p:txBody>
          <a:bodyPr/>
          <a:lstStyle/>
          <a:p>
            <a:fld id="{40DB6226-80DB-40F4-9FDF-20AA324A55D0}" type="slidenum">
              <a:rPr lang="en-US" smtClean="0"/>
              <a:pPr/>
              <a:t>18</a:t>
            </a:fld>
            <a:endParaRPr lang="en-US"/>
          </a:p>
        </p:txBody>
      </p:sp>
    </p:spTree>
    <p:extLst>
      <p:ext uri="{BB962C8B-B14F-4D97-AF65-F5344CB8AC3E}">
        <p14:creationId xmlns:p14="http://schemas.microsoft.com/office/powerpoint/2010/main" val="43768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a computation program</a:t>
            </a:r>
            <a:r>
              <a:rPr lang="en-US" baseline="0" dirty="0" smtClean="0"/>
              <a:t>, how do we indentify patterns for computation acceleration? To start, we want to create a control and data flow graphs of the basic blocks within the application code. From these blocks, we apply current basic block optimizations already in GCC. With these optimized basic blocks we want to associate costs for more expensive operations such as multiplication, division, load, and store instructions. Not all of these basic blocks have associated weights we want to insert performance counts, so when we execute the code for a given or several inputs we can determine the most frequently used basic blocks. These frequency used basic blocks are the key to accelerating computation because if we can reduce these cycle intensive regions then we can reduce the overall runtime.</a:t>
            </a:r>
            <a:endParaRPr lang="en-US" dirty="0"/>
          </a:p>
        </p:txBody>
      </p:sp>
      <p:sp>
        <p:nvSpPr>
          <p:cNvPr id="4" name="Slide Number Placeholder 3"/>
          <p:cNvSpPr>
            <a:spLocks noGrp="1"/>
          </p:cNvSpPr>
          <p:nvPr>
            <p:ph type="sldNum" sz="quarter" idx="10"/>
          </p:nvPr>
        </p:nvSpPr>
        <p:spPr/>
        <p:txBody>
          <a:bodyPr/>
          <a:lstStyle/>
          <a:p>
            <a:fld id="{40DB6226-80DB-40F4-9FDF-20AA324A55D0}" type="slidenum">
              <a:rPr lang="en-US" smtClean="0"/>
              <a:pPr/>
              <a:t>19</a:t>
            </a:fld>
            <a:endParaRPr lang="en-US"/>
          </a:p>
        </p:txBody>
      </p:sp>
    </p:spTree>
    <p:extLst>
      <p:ext uri="{BB962C8B-B14F-4D97-AF65-F5344CB8AC3E}">
        <p14:creationId xmlns:p14="http://schemas.microsoft.com/office/powerpoint/2010/main" val="348733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start with what is a processor; a</a:t>
            </a:r>
            <a:r>
              <a:rPr lang="en-US" dirty="0" smtClean="0"/>
              <a:t> processor or central processing unit</a:t>
            </a:r>
            <a:r>
              <a:rPr lang="en-US" baseline="0" dirty="0" smtClean="0"/>
              <a:t> </a:t>
            </a:r>
            <a:r>
              <a:rPr lang="en-US" dirty="0" smtClean="0"/>
              <a:t>is</a:t>
            </a:r>
            <a:r>
              <a:rPr lang="en-US" baseline="0" dirty="0" smtClean="0"/>
              <a:t> a system in which executes given instructions on data in a sequential manner. The processor is made of two fundamental components: control logical unit and </a:t>
            </a:r>
            <a:r>
              <a:rPr lang="en-US" sz="1200" baseline="0" dirty="0" smtClean="0"/>
              <a:t>a</a:t>
            </a:r>
            <a:r>
              <a:rPr lang="en-US" sz="1200" dirty="0" smtClean="0"/>
              <a:t>rithmetic logic unit. The control logical unit is the mechanism</a:t>
            </a:r>
            <a:r>
              <a:rPr lang="en-US" sz="1200" baseline="0" dirty="0" smtClean="0"/>
              <a:t> that moves data operations to the correct arithmetic operation. The arithmetic logical unit is the mechanism in which manipulations to data are made relating to number theory. A customizable processor is an extension to the traditional processor enabling for simple or complex multi-cycle instructions used within a specific application. To setup these custom instructions; usually we need to employ a custom memory interface to handle the complex data movements within the data path.</a:t>
            </a:r>
            <a:endParaRPr lang="en-US" dirty="0"/>
          </a:p>
        </p:txBody>
      </p:sp>
      <p:sp>
        <p:nvSpPr>
          <p:cNvPr id="4" name="Slide Number Placeholder 3"/>
          <p:cNvSpPr>
            <a:spLocks noGrp="1"/>
          </p:cNvSpPr>
          <p:nvPr>
            <p:ph type="sldNum" sz="quarter" idx="10"/>
          </p:nvPr>
        </p:nvSpPr>
        <p:spPr/>
        <p:txBody>
          <a:bodyPr/>
          <a:lstStyle/>
          <a:p>
            <a:fld id="{40DB6226-80DB-40F4-9FDF-20AA324A55D0}" type="slidenum">
              <a:rPr lang="en-US" smtClean="0"/>
              <a:pPr/>
              <a:t>2</a:t>
            </a:fld>
            <a:endParaRPr lang="en-US"/>
          </a:p>
        </p:txBody>
      </p:sp>
    </p:spTree>
    <p:extLst>
      <p:ext uri="{BB962C8B-B14F-4D97-AF65-F5344CB8AC3E}">
        <p14:creationId xmlns:p14="http://schemas.microsoft.com/office/powerpoint/2010/main" val="272295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the computation program from the earlier</a:t>
            </a:r>
            <a:r>
              <a:rPr lang="en-US" baseline="0" dirty="0" smtClean="0"/>
              <a:t> slide, how do we indentify patterns for computation acceleration? Since we were able to profile the computation, we found this large block is one of the computational hotspots. Notice that the large block of instruction is similar to a loop within a loop. Assuming we cannot apply any more loop unrolling or other optimizations, we get the following data flow graph. Within the data flow graph, you can notice many inputs are shared, one intermediate value is used among the operands, and the results are disjoint.</a:t>
            </a:r>
            <a:endParaRPr lang="en-US" dirty="0"/>
          </a:p>
        </p:txBody>
      </p:sp>
      <p:sp>
        <p:nvSpPr>
          <p:cNvPr id="4" name="Slide Number Placeholder 3"/>
          <p:cNvSpPr>
            <a:spLocks noGrp="1"/>
          </p:cNvSpPr>
          <p:nvPr>
            <p:ph type="sldNum" sz="quarter" idx="10"/>
          </p:nvPr>
        </p:nvSpPr>
        <p:spPr/>
        <p:txBody>
          <a:bodyPr/>
          <a:lstStyle/>
          <a:p>
            <a:fld id="{40DB6226-80DB-40F4-9FDF-20AA324A55D0}" type="slidenum">
              <a:rPr lang="en-US" smtClean="0"/>
              <a:pPr/>
              <a:t>20</a:t>
            </a:fld>
            <a:endParaRPr lang="en-US"/>
          </a:p>
        </p:txBody>
      </p:sp>
    </p:spTree>
    <p:extLst>
      <p:ext uri="{BB962C8B-B14F-4D97-AF65-F5344CB8AC3E}">
        <p14:creationId xmlns:p14="http://schemas.microsoft.com/office/powerpoint/2010/main" val="396830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Taking the computation block from the earlier slide, we are able to map what use to be a six cycle computational block into a single cycle computation. The mapping onto our coarse grain reconfigurable array saved five cycles in a single time step. Using advanced techniques we also support operations that require </a:t>
            </a:r>
            <a:r>
              <a:rPr lang="en-US" sz="1200" kern="1200" baseline="0" dirty="0" smtClean="0">
                <a:solidFill>
                  <a:schemeClr val="tx1"/>
                </a:solidFill>
                <a:latin typeface="+mn-lt"/>
                <a:ea typeface="+mn-ea"/>
                <a:cs typeface="+mn-cs"/>
              </a:rPr>
              <a:t>multiple</a:t>
            </a:r>
            <a:r>
              <a:rPr lang="en-US" baseline="0" dirty="0" smtClean="0"/>
              <a:t> time steps and additional inputs.</a:t>
            </a:r>
            <a:endParaRPr lang="en-US" dirty="0"/>
          </a:p>
        </p:txBody>
      </p:sp>
      <p:sp>
        <p:nvSpPr>
          <p:cNvPr id="4" name="Slide Number Placeholder 3"/>
          <p:cNvSpPr>
            <a:spLocks noGrp="1"/>
          </p:cNvSpPr>
          <p:nvPr>
            <p:ph type="sldNum" sz="quarter" idx="10"/>
          </p:nvPr>
        </p:nvSpPr>
        <p:spPr/>
        <p:txBody>
          <a:bodyPr/>
          <a:lstStyle/>
          <a:p>
            <a:fld id="{40DB6226-80DB-40F4-9FDF-20AA324A55D0}" type="slidenum">
              <a:rPr lang="en-US" smtClean="0"/>
              <a:pPr/>
              <a:t>21</a:t>
            </a:fld>
            <a:endParaRPr lang="en-US"/>
          </a:p>
        </p:txBody>
      </p:sp>
    </p:spTree>
    <p:extLst>
      <p:ext uri="{BB962C8B-B14F-4D97-AF65-F5344CB8AC3E}">
        <p14:creationId xmlns:p14="http://schemas.microsoft.com/office/powerpoint/2010/main" val="147861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employ greedy heuristics for scheduling and mapping. </a:t>
            </a:r>
            <a:r>
              <a:rPr lang="en-US" dirty="0" smtClean="0"/>
              <a:t>For scheduling operations, we use As Late</a:t>
            </a:r>
            <a:r>
              <a:rPr lang="en-US" baseline="0" dirty="0" smtClean="0"/>
              <a:t> As Possible strategy (ALAP) and mapping in mapping we use a Routing Resource Graph (RRG); which is used in the Field Programmable Gate Array (FPGA) domain space. Within the mapping we do not allow control flow or memory accesses within ISE mapping. The graph at the top shows an operator set, we map each operation based on its computation level and resources for each time step.</a:t>
            </a:r>
          </a:p>
        </p:txBody>
      </p:sp>
      <p:sp>
        <p:nvSpPr>
          <p:cNvPr id="4" name="Slide Number Placeholder 3"/>
          <p:cNvSpPr>
            <a:spLocks noGrp="1"/>
          </p:cNvSpPr>
          <p:nvPr>
            <p:ph type="sldNum" sz="quarter" idx="10"/>
          </p:nvPr>
        </p:nvSpPr>
        <p:spPr/>
        <p:txBody>
          <a:bodyPr/>
          <a:lstStyle/>
          <a:p>
            <a:fld id="{40DB6226-80DB-40F4-9FDF-20AA324A55D0}" type="slidenum">
              <a:rPr lang="en-US" smtClean="0"/>
              <a:pPr/>
              <a:t>22</a:t>
            </a:fld>
            <a:endParaRPr lang="en-US"/>
          </a:p>
        </p:txBody>
      </p:sp>
    </p:spTree>
    <p:extLst>
      <p:ext uri="{BB962C8B-B14F-4D97-AF65-F5344CB8AC3E}">
        <p14:creationId xmlns:p14="http://schemas.microsoft.com/office/powerpoint/2010/main" val="306925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0DB6226-80DB-40F4-9FDF-20AA324A55D0}" type="slidenum">
              <a:rPr lang="en-US" smtClean="0"/>
              <a:pPr/>
              <a:t>23</a:t>
            </a:fld>
            <a:endParaRPr lang="en-US"/>
          </a:p>
        </p:txBody>
      </p:sp>
    </p:spTree>
    <p:extLst>
      <p:ext uri="{BB962C8B-B14F-4D97-AF65-F5344CB8AC3E}">
        <p14:creationId xmlns:p14="http://schemas.microsoft.com/office/powerpoint/2010/main" val="334748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0DB6226-80DB-40F4-9FDF-20AA324A55D0}" type="slidenum">
              <a:rPr lang="en-US" smtClean="0"/>
              <a:pPr/>
              <a:t>24</a:t>
            </a:fld>
            <a:endParaRPr lang="en-US"/>
          </a:p>
        </p:txBody>
      </p:sp>
    </p:spTree>
    <p:extLst>
      <p:ext uri="{BB962C8B-B14F-4D97-AF65-F5344CB8AC3E}">
        <p14:creationId xmlns:p14="http://schemas.microsoft.com/office/powerpoint/2010/main" val="189126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modeled our experimental</a:t>
            </a:r>
            <a:r>
              <a:rPr lang="en-US" baseline="0" dirty="0" smtClean="0"/>
              <a:t> setup in hardware and software to closely resemble the ARM A7 and ARMA15 processors. Our compiler decompiled binaries to detect ISEs then profiled code based on a wide range of datasets, then we recompiled the binary with memory initialization files allowing the application binary to be compiled in a Just-in-Time manner.</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25</a:t>
            </a:fld>
            <a:endParaRPr lang="en-US"/>
          </a:p>
        </p:txBody>
      </p:sp>
    </p:spTree>
    <p:extLst>
      <p:ext uri="{BB962C8B-B14F-4D97-AF65-F5344CB8AC3E}">
        <p14:creationId xmlns:p14="http://schemas.microsoft.com/office/powerpoint/2010/main" val="1916786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a:t>
            </a:r>
            <a:r>
              <a:rPr lang="en-US" baseline="0" dirty="0" smtClean="0"/>
              <a:t> the benchmarks for out- of order processors we do not achieve any further speedup after 4 SFUs.</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26</a:t>
            </a:fld>
            <a:endParaRPr lang="en-US"/>
          </a:p>
        </p:txBody>
      </p:sp>
    </p:spTree>
    <p:extLst>
      <p:ext uri="{BB962C8B-B14F-4D97-AF65-F5344CB8AC3E}">
        <p14:creationId xmlns:p14="http://schemas.microsoft.com/office/powerpoint/2010/main" val="4011241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running</a:t>
            </a:r>
            <a:r>
              <a:rPr lang="en-US" baseline="0" dirty="0" smtClean="0"/>
              <a:t> CPU benchmarks, we were able to obtain 18%, 23% speedup for in-order and out-of-order processing, respectively. From the results, we can see that we achieve close to custom processor implementations with the flexibility to speedup 14 additional applications from </a:t>
            </a:r>
            <a:r>
              <a:rPr lang="en-US" baseline="0" dirty="0" err="1" smtClean="0"/>
              <a:t>SPECInt</a:t>
            </a:r>
            <a:r>
              <a:rPr lang="en-US" baseline="0" dirty="0" smtClean="0"/>
              <a:t>, HPEC, Olden, and Encrypt benchmark suites to perform cross validation of the SFU design. More importantly, </a:t>
            </a:r>
            <a:r>
              <a:rPr lang="en-US" baseline="0" dirty="0" err="1" smtClean="0"/>
              <a:t>JiTC</a:t>
            </a:r>
            <a:r>
              <a:rPr lang="en-US" baseline="0" dirty="0" smtClean="0"/>
              <a:t> has huge advantage in terms of ﬂexibility: we need a different extensible processor to accelerate each application, while a single </a:t>
            </a:r>
            <a:r>
              <a:rPr lang="en-US" baseline="0" dirty="0" err="1" smtClean="0"/>
              <a:t>JiTC</a:t>
            </a:r>
            <a:r>
              <a:rPr lang="en-US" baseline="0" dirty="0" smtClean="0"/>
              <a:t> core can accelerate all the different applications with minimal performance loss. This is the fundamental reason why for some large benchmarks, </a:t>
            </a:r>
            <a:r>
              <a:rPr lang="en-US" baseline="0" dirty="0" err="1" smtClean="0"/>
              <a:t>JiTC</a:t>
            </a:r>
            <a:r>
              <a:rPr lang="en-US" baseline="0" dirty="0" smtClean="0"/>
              <a:t> can outperform extensible processor which is area-constrained to support limited number of feasible ISEs.</a:t>
            </a:r>
          </a:p>
          <a:p>
            <a:r>
              <a:rPr lang="en-US" baseline="0" dirty="0" smtClean="0"/>
              <a:t>In order to stress test the design of our architecture, we attempt to accelerate applications from benchmark suites with completely different characteristics compared to the embedded space. We chose </a:t>
            </a:r>
            <a:r>
              <a:rPr lang="en-US" baseline="0" dirty="0" err="1" smtClean="0"/>
              <a:t>SPECInt</a:t>
            </a:r>
            <a:r>
              <a:rPr lang="en-US" baseline="0" dirty="0" smtClean="0"/>
              <a:t> [25], Encryption, Olden, and HPEC [16] benchmark suites for this evaluation. HPEC is derived from HPCC [22], [13] and PCA [20] both targeting general-purpose high-performance computing.</a:t>
            </a:r>
          </a:p>
          <a:p>
            <a:r>
              <a:rPr lang="en-US" baseline="0" dirty="0" err="1" smtClean="0"/>
              <a:t>JiTC</a:t>
            </a:r>
            <a:r>
              <a:rPr lang="en-US" baseline="0" dirty="0" smtClean="0"/>
              <a:t> still achieves similar speedup to extensible processors, around 96% on an average for both in-order and out-of-order executions. This conﬁrms that even though the </a:t>
            </a:r>
            <a:r>
              <a:rPr lang="en-US" baseline="0" dirty="0" err="1" smtClean="0"/>
              <a:t>JiTC</a:t>
            </a:r>
            <a:r>
              <a:rPr lang="en-US" baseline="0" dirty="0" smtClean="0"/>
              <a:t> core was designed to accelerate embedded applications, the design is ﬂexible enough to support a completely different application domain, e.g., SPEC and HPEC. However, for these benchmarks, the speedup achieved using customization (extensible processor or </a:t>
            </a:r>
            <a:r>
              <a:rPr lang="en-US" baseline="0" dirty="0" err="1" smtClean="0"/>
              <a:t>JiTC</a:t>
            </a:r>
            <a:r>
              <a:rPr lang="en-US" baseline="0" dirty="0" smtClean="0"/>
              <a:t>) is limited to around 1.10X. This is because these benchmarks have lower ratio of ALU operations and smaller basic blocks [8], characteristics that are not ideal for customization.</a:t>
            </a:r>
          </a:p>
        </p:txBody>
      </p:sp>
      <p:sp>
        <p:nvSpPr>
          <p:cNvPr id="4" name="Slide Number Placeholder 3"/>
          <p:cNvSpPr>
            <a:spLocks noGrp="1"/>
          </p:cNvSpPr>
          <p:nvPr>
            <p:ph type="sldNum" sz="quarter" idx="10"/>
          </p:nvPr>
        </p:nvSpPr>
        <p:spPr/>
        <p:txBody>
          <a:bodyPr/>
          <a:lstStyle/>
          <a:p>
            <a:fld id="{AAD9F481-4DC4-4B0C-B83A-7C82BEFEC8F6}" type="slidenum">
              <a:rPr lang="en-US" smtClean="0"/>
              <a:pPr/>
              <a:t>27</a:t>
            </a:fld>
            <a:endParaRPr lang="en-US"/>
          </a:p>
        </p:txBody>
      </p:sp>
    </p:spTree>
    <p:extLst>
      <p:ext uri="{BB962C8B-B14F-4D97-AF65-F5344CB8AC3E}">
        <p14:creationId xmlns:p14="http://schemas.microsoft.com/office/powerpoint/2010/main" val="1849555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conclusion,</a:t>
            </a:r>
            <a:r>
              <a:rPr lang="en-US" baseline="0" dirty="0" smtClean="0"/>
              <a:t> our </a:t>
            </a:r>
            <a:r>
              <a:rPr lang="en-US" baseline="0" dirty="0" err="1" smtClean="0"/>
              <a:t>JiTC</a:t>
            </a:r>
            <a:r>
              <a:rPr lang="en-US" baseline="0" dirty="0" smtClean="0"/>
              <a:t> system achieved 18 and 23 percent, respectively, for in order and out-of-order execution. The average area is just a fraction of the area of know ASIPs with nearly identical latency and on average our ISEs contain 2.53 operators per ISE with patterns varying 1 to 4 time steps. The ISEs used had 90% map to a single time step and 99.77% ISEs were covered in 4 time steps. Compared to a simple and complex execution path we only carry a 7% and 4% overhead.</a:t>
            </a:r>
          </a:p>
        </p:txBody>
      </p:sp>
      <p:sp>
        <p:nvSpPr>
          <p:cNvPr id="4" name="Slide Number Placeholder 3"/>
          <p:cNvSpPr>
            <a:spLocks noGrp="1"/>
          </p:cNvSpPr>
          <p:nvPr>
            <p:ph type="sldNum" sz="quarter" idx="10"/>
          </p:nvPr>
        </p:nvSpPr>
        <p:spPr/>
        <p:txBody>
          <a:bodyPr/>
          <a:lstStyle/>
          <a:p>
            <a:fld id="{E2B46C45-DD2E-4F6F-A93C-C8A80AA922CD}" type="slidenum">
              <a:rPr lang="en-US" smtClean="0"/>
              <a:pPr/>
              <a:t>28</a:t>
            </a:fld>
            <a:endParaRPr lang="en-US"/>
          </a:p>
        </p:txBody>
      </p:sp>
    </p:spTree>
    <p:extLst>
      <p:ext uri="{BB962C8B-B14F-4D97-AF65-F5344CB8AC3E}">
        <p14:creationId xmlns:p14="http://schemas.microsoft.com/office/powerpoint/2010/main" val="487137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conclusion,</a:t>
            </a:r>
            <a:r>
              <a:rPr lang="en-US" baseline="0" dirty="0" smtClean="0"/>
              <a:t> our </a:t>
            </a:r>
            <a:r>
              <a:rPr lang="en-US" baseline="0" dirty="0" err="1" smtClean="0"/>
              <a:t>JiTC</a:t>
            </a:r>
            <a:r>
              <a:rPr lang="en-US" baseline="0" dirty="0" smtClean="0"/>
              <a:t> system achieved 18 and 23 percent, respectively, for in order and out-of-order execution. The average area is just a fraction of the area of know ASIPs with nearly identical latency and on average our ISEs contain 2.53 operators per ISE with patterns varying 1 to 4 time steps. The ISEs used had 90% map to a single time step and 99.77% ISEs were covered in 4 time steps. Compared to a simple and complex execution path we only carry a 7% and 4% overhead.</a:t>
            </a:r>
          </a:p>
        </p:txBody>
      </p:sp>
      <p:sp>
        <p:nvSpPr>
          <p:cNvPr id="4" name="Slide Number Placeholder 3"/>
          <p:cNvSpPr>
            <a:spLocks noGrp="1"/>
          </p:cNvSpPr>
          <p:nvPr>
            <p:ph type="sldNum" sz="quarter" idx="10"/>
          </p:nvPr>
        </p:nvSpPr>
        <p:spPr/>
        <p:txBody>
          <a:bodyPr/>
          <a:lstStyle/>
          <a:p>
            <a:fld id="{E2B46C45-DD2E-4F6F-A93C-C8A80AA922CD}" type="slidenum">
              <a:rPr lang="en-US" smtClean="0"/>
              <a:pPr/>
              <a:t>29</a:t>
            </a:fld>
            <a:endParaRPr lang="en-US"/>
          </a:p>
        </p:txBody>
      </p:sp>
    </p:spTree>
    <p:extLst>
      <p:ext uri="{BB962C8B-B14F-4D97-AF65-F5344CB8AC3E}">
        <p14:creationId xmlns:p14="http://schemas.microsoft.com/office/powerpoint/2010/main" val="6201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 Application-Specific Instruction-Set Processors (ASIP) with highly optimized Instruction-Set Architecture (ISA) can offer high performance for the specific application domain. However, designing an ASIP requires long turn-around time. In traditional extensible processors, designers statically customize the processor by adding application-specific ISEs, using customized circuits tightly integrated with the processor pipeline. These traditional extensible processors provide high performance and energy efficiency; however, they lack flexibility as they are highly specialized cores restricted to accelerating specific applications. </a:t>
            </a:r>
          </a:p>
          <a:p>
            <a:endParaRPr lang="en-US" b="0" dirty="0" smtClean="0"/>
          </a:p>
        </p:txBody>
      </p:sp>
      <p:sp>
        <p:nvSpPr>
          <p:cNvPr id="4" name="Slide Number Placeholder 3"/>
          <p:cNvSpPr>
            <a:spLocks noGrp="1"/>
          </p:cNvSpPr>
          <p:nvPr>
            <p:ph type="sldNum" sz="quarter" idx="10"/>
          </p:nvPr>
        </p:nvSpPr>
        <p:spPr/>
        <p:txBody>
          <a:bodyPr/>
          <a:lstStyle/>
          <a:p>
            <a:fld id="{AAD9F481-4DC4-4B0C-B83A-7C82BEFEC8F6}" type="slidenum">
              <a:rPr lang="en-US" smtClean="0"/>
              <a:pPr/>
              <a:t>3</a:t>
            </a:fld>
            <a:endParaRPr lang="en-US"/>
          </a:p>
        </p:txBody>
      </p:sp>
    </p:spTree>
    <p:extLst>
      <p:ext uri="{BB962C8B-B14F-4D97-AF65-F5344CB8AC3E}">
        <p14:creationId xmlns:p14="http://schemas.microsoft.com/office/powerpoint/2010/main" val="3272604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E2B46C45-DD2E-4F6F-A93C-C8A80AA922CD}" type="slidenum">
              <a:rPr lang="en-US" smtClean="0"/>
              <a:pPr/>
              <a:t>30</a:t>
            </a:fld>
            <a:endParaRPr lang="en-US"/>
          </a:p>
        </p:txBody>
      </p:sp>
    </p:spTree>
    <p:extLst>
      <p:ext uri="{BB962C8B-B14F-4D97-AF65-F5344CB8AC3E}">
        <p14:creationId xmlns:p14="http://schemas.microsoft.com/office/powerpoint/2010/main" val="3004757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0120FB-610C-4FC4-9477-E4C29726A926}" type="slidenum">
              <a:rPr lang="en-US" smtClean="0"/>
              <a:pPr/>
              <a:t>32</a:t>
            </a:fld>
            <a:endParaRPr lang="en-US"/>
          </a:p>
        </p:txBody>
      </p:sp>
    </p:spTree>
    <p:extLst>
      <p:ext uri="{BB962C8B-B14F-4D97-AF65-F5344CB8AC3E}">
        <p14:creationId xmlns:p14="http://schemas.microsoft.com/office/powerpoint/2010/main" val="1594940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standard cell design techniques, we c</a:t>
            </a:r>
            <a:r>
              <a:rPr lang="en-US" dirty="0" smtClean="0"/>
              <a:t>hoose array arithmetic structures to achieve maximum performance for standard cell fabrication. We designed and optimized elementary components for our</a:t>
            </a:r>
            <a:r>
              <a:rPr lang="en-US" baseline="0" dirty="0" smtClean="0"/>
              <a:t> </a:t>
            </a:r>
            <a:r>
              <a:rPr lang="en-US" dirty="0" smtClean="0"/>
              <a:t>design constraints;</a:t>
            </a:r>
            <a:r>
              <a:rPr lang="en-US" baseline="0" dirty="0" smtClean="0"/>
              <a:t> then d</a:t>
            </a:r>
            <a:r>
              <a:rPr lang="en-US" dirty="0" smtClean="0"/>
              <a:t>etermined area and timing for composed components.</a:t>
            </a:r>
          </a:p>
          <a:p>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33</a:t>
            </a:fld>
            <a:endParaRPr lang="en-US"/>
          </a:p>
        </p:txBody>
      </p:sp>
    </p:spTree>
    <p:extLst>
      <p:ext uri="{BB962C8B-B14F-4D97-AF65-F5344CB8AC3E}">
        <p14:creationId xmlns:p14="http://schemas.microsoft.com/office/powerpoint/2010/main" val="350775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shifter design uses a power</a:t>
            </a:r>
            <a:r>
              <a:rPr lang="en-US" baseline="0" dirty="0" smtClean="0"/>
              <a:t> of two shifter design which is log n in area, depth, and delay. The algorithm on the right defines the generated structure using within our design for standard cell.</a:t>
            </a:r>
          </a:p>
        </p:txBody>
      </p:sp>
      <p:sp>
        <p:nvSpPr>
          <p:cNvPr id="4" name="Slide Number Placeholder 3"/>
          <p:cNvSpPr>
            <a:spLocks noGrp="1"/>
          </p:cNvSpPr>
          <p:nvPr>
            <p:ph type="sldNum" sz="quarter" idx="10"/>
          </p:nvPr>
        </p:nvSpPr>
        <p:spPr/>
        <p:txBody>
          <a:bodyPr/>
          <a:lstStyle/>
          <a:p>
            <a:fld id="{AAD9F481-4DC4-4B0C-B83A-7C82BEFEC8F6}" type="slidenum">
              <a:rPr lang="en-US" smtClean="0"/>
              <a:pPr/>
              <a:t>34</a:t>
            </a:fld>
            <a:endParaRPr lang="en-US"/>
          </a:p>
        </p:txBody>
      </p:sp>
    </p:spTree>
    <p:extLst>
      <p:ext uri="{BB962C8B-B14F-4D97-AF65-F5344CB8AC3E}">
        <p14:creationId xmlns:p14="http://schemas.microsoft.com/office/powerpoint/2010/main" val="1624957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arithmetic</a:t>
            </a:r>
            <a:r>
              <a:rPr lang="en-US" baseline="0" dirty="0" smtClean="0"/>
              <a:t> logical unit for our functional unit used a unique set of operations optimized for our benchmarks which consists of all basic Boolean logical operations, logical/arithmetic shift, and addition/subtraction. Our adder design uses a </a:t>
            </a:r>
            <a:r>
              <a:rPr lang="en-US" baseline="0" dirty="0" err="1" smtClean="0"/>
              <a:t>Sklansky</a:t>
            </a:r>
            <a:r>
              <a:rPr lang="en-US" baseline="0" dirty="0" smtClean="0"/>
              <a:t> Parallel-Prefix Carry-Look Ahead Adder architecture, which is log n in depth, ½ n log n in area and ½ n within internal </a:t>
            </a:r>
            <a:r>
              <a:rPr lang="en-US" baseline="0" dirty="0" err="1" smtClean="0"/>
              <a:t>fanout</a:t>
            </a:r>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fld id="{AAD9F481-4DC4-4B0C-B83A-7C82BEFEC8F6}" type="slidenum">
              <a:rPr lang="en-US" smtClean="0"/>
              <a:pPr/>
              <a:t>35</a:t>
            </a:fld>
            <a:endParaRPr lang="en-US"/>
          </a:p>
        </p:txBody>
      </p:sp>
    </p:spTree>
    <p:extLst>
      <p:ext uri="{BB962C8B-B14F-4D97-AF65-F5344CB8AC3E}">
        <p14:creationId xmlns:p14="http://schemas.microsoft.com/office/powerpoint/2010/main" val="2063228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MAC design used a Baugh-</a:t>
            </a:r>
            <a:r>
              <a:rPr lang="en-US" baseline="0" dirty="0" err="1" smtClean="0"/>
              <a:t>Wooley</a:t>
            </a:r>
            <a:r>
              <a:rPr lang="en-US" baseline="0" dirty="0" smtClean="0"/>
              <a:t> for unsigned Braun for signed partial products followed by </a:t>
            </a:r>
            <a:r>
              <a:rPr lang="en-US" baseline="0" dirty="0" err="1" smtClean="0"/>
              <a:t>Sklansky</a:t>
            </a:r>
            <a:r>
              <a:rPr lang="en-US" baseline="0" dirty="0" smtClean="0"/>
              <a:t> Parallel-Prefix Carry-Look Ahead addition of these partial products.</a:t>
            </a:r>
          </a:p>
          <a:p>
            <a:endParaRPr lang="en-US" baseline="0" dirty="0" smtClean="0"/>
          </a:p>
          <a:p>
            <a:r>
              <a:rPr lang="en-US" b="1" baseline="0" dirty="0" smtClean="0"/>
              <a:t>*** Recommends Deleting. – Philip</a:t>
            </a:r>
          </a:p>
          <a:p>
            <a:r>
              <a:rPr lang="en-US" b="1" baseline="0" dirty="0" smtClean="0"/>
              <a:t>*** Possibly giving away too much architecture, which should be in journal extension. -Joe</a:t>
            </a:r>
          </a:p>
        </p:txBody>
      </p:sp>
      <p:sp>
        <p:nvSpPr>
          <p:cNvPr id="4" name="Slide Number Placeholder 3"/>
          <p:cNvSpPr>
            <a:spLocks noGrp="1"/>
          </p:cNvSpPr>
          <p:nvPr>
            <p:ph type="sldNum" sz="quarter" idx="10"/>
          </p:nvPr>
        </p:nvSpPr>
        <p:spPr/>
        <p:txBody>
          <a:bodyPr/>
          <a:lstStyle/>
          <a:p>
            <a:fld id="{AAD9F481-4DC4-4B0C-B83A-7C82BEFEC8F6}" type="slidenum">
              <a:rPr lang="en-US" smtClean="0"/>
              <a:pPr/>
              <a:t>36</a:t>
            </a:fld>
            <a:endParaRPr lang="en-US"/>
          </a:p>
        </p:txBody>
      </p:sp>
    </p:spTree>
    <p:extLst>
      <p:ext uri="{BB962C8B-B14F-4D97-AF65-F5344CB8AC3E}">
        <p14:creationId xmlns:p14="http://schemas.microsoft.com/office/powerpoint/2010/main" val="666384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designed the subsystems with in the SFU to compete with variations of ARM based ALUs as you can see our optimized design closely competes with the ALUs with a delta of (0.07014, 0.11998) ns. The design is barely two times the size with supporting up to 6 operations per cycle, where the traditional ALU is 1 operation per </a:t>
            </a:r>
            <a:r>
              <a:rPr lang="en-US" baseline="0" smtClean="0"/>
              <a:t>cycle.</a:t>
            </a:r>
            <a:endParaRPr lang="en-US" baseline="0" dirty="0" smtClean="0"/>
          </a:p>
        </p:txBody>
      </p:sp>
      <p:sp>
        <p:nvSpPr>
          <p:cNvPr id="4" name="Slide Number Placeholder 3"/>
          <p:cNvSpPr>
            <a:spLocks noGrp="1"/>
          </p:cNvSpPr>
          <p:nvPr>
            <p:ph type="sldNum" sz="quarter" idx="10"/>
          </p:nvPr>
        </p:nvSpPr>
        <p:spPr/>
        <p:txBody>
          <a:bodyPr/>
          <a:lstStyle/>
          <a:p>
            <a:fld id="{AAD9F481-4DC4-4B0C-B83A-7C82BEFEC8F6}" type="slidenum">
              <a:rPr lang="en-US" smtClean="0"/>
              <a:pPr/>
              <a:t>37</a:t>
            </a:fld>
            <a:endParaRPr lang="en-US"/>
          </a:p>
        </p:txBody>
      </p:sp>
    </p:spTree>
    <p:extLst>
      <p:ext uri="{BB962C8B-B14F-4D97-AF65-F5344CB8AC3E}">
        <p14:creationId xmlns:p14="http://schemas.microsoft.com/office/powerpoint/2010/main" val="278873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see here that the number of custom instructions for the benchmarks are in the range of 2-949, which ASIPS usually only can support a fraction of potential custom instructions, our model allows for inclusion of thousands of custom instructions.</a:t>
            </a:r>
          </a:p>
        </p:txBody>
      </p:sp>
      <p:sp>
        <p:nvSpPr>
          <p:cNvPr id="4" name="Slide Number Placeholder 3"/>
          <p:cNvSpPr>
            <a:spLocks noGrp="1"/>
          </p:cNvSpPr>
          <p:nvPr>
            <p:ph type="sldNum" sz="quarter" idx="10"/>
          </p:nvPr>
        </p:nvSpPr>
        <p:spPr/>
        <p:txBody>
          <a:bodyPr/>
          <a:lstStyle/>
          <a:p>
            <a:fld id="{AAD9F481-4DC4-4B0C-B83A-7C82BEFEC8F6}" type="slidenum">
              <a:rPr lang="en-US" smtClean="0"/>
              <a:pPr/>
              <a:t>38</a:t>
            </a:fld>
            <a:endParaRPr lang="en-US"/>
          </a:p>
        </p:txBody>
      </p:sp>
    </p:spTree>
    <p:extLst>
      <p:ext uri="{BB962C8B-B14F-4D97-AF65-F5344CB8AC3E}">
        <p14:creationId xmlns:p14="http://schemas.microsoft.com/office/powerpoint/2010/main" val="3075832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JiTC</a:t>
            </a:r>
            <a:r>
              <a:rPr lang="en-US" dirty="0" smtClean="0"/>
              <a:t> allows</a:t>
            </a:r>
            <a:r>
              <a:rPr lang="en-US" baseline="0" dirty="0" smtClean="0"/>
              <a:t> for nearly identical latency to ASIPs and contains 2.53 operators. From our analysis, 90% of ISE are completed in one cycle and 99.77% of ISEs can be mapped within 4 time steps.</a:t>
            </a:r>
            <a:br>
              <a:rPr lang="en-US" baseline="0" dirty="0" smtClean="0"/>
            </a:br>
            <a:r>
              <a:rPr lang="en-US" baseline="0" dirty="0" smtClean="0"/>
              <a:t>Our ISE was developed for a 32-bit ISA, which 2-5 instruction entries are merged into one ISE. Our custom instruction ID occupies 10 bits and we support 4 addressing modes.</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39</a:t>
            </a:fld>
            <a:endParaRPr lang="en-US"/>
          </a:p>
        </p:txBody>
      </p:sp>
    </p:spTree>
    <p:extLst>
      <p:ext uri="{BB962C8B-B14F-4D97-AF65-F5344CB8AC3E}">
        <p14:creationId xmlns:p14="http://schemas.microsoft.com/office/powerpoint/2010/main" val="3641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Extensible processors have emerged to be promising alternatives to ASIPs. An extensible processor typically consists of a base processor and a set of instruction set extension (ISE) (also referred as custom instruction in literature) components. These ISE components help to extend the base ISA through customization or reconfiguration according to the specific applications. To increase flexibility, ISEs can be synthesized on a reconfigurable fabric that has been integrated into the processor forming a dynamically extensible processor. With the provided </a:t>
            </a:r>
            <a:r>
              <a:rPr lang="en-US" b="0" dirty="0" err="1" smtClean="0"/>
              <a:t>reconfigurability</a:t>
            </a:r>
            <a:r>
              <a:rPr lang="en-US" b="0" dirty="0" smtClean="0"/>
              <a:t>, the application-specific instruction set customization can be done in the post-fabrication phase. On the other hand, the cost of reconfiguration can be quite high, and the ideal choice of the fabric, whether fine-grained or coarse-grained remains an open question.</a:t>
            </a:r>
          </a:p>
          <a:p>
            <a:endParaRPr lang="en-US" b="1"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4</a:t>
            </a:fld>
            <a:endParaRPr lang="en-US"/>
          </a:p>
        </p:txBody>
      </p:sp>
    </p:spTree>
    <p:extLst>
      <p:ext uri="{BB962C8B-B14F-4D97-AF65-F5344CB8AC3E}">
        <p14:creationId xmlns:p14="http://schemas.microsoft.com/office/powerpoint/2010/main" val="327260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Our approach</a:t>
            </a:r>
            <a:r>
              <a:rPr lang="en-US" b="0" baseline="0" dirty="0" smtClean="0"/>
              <a:t> is to use a flexible model where we analyze highly used operator chains to exploit tightly coupled speedup with high flexibility. These extensions are a subset of operators transparent to the development and can be enabled at any phase of the design process. The benefit to this design strategy is that the processor can be used across a wide application model; while maintaining high flexibility and speedup with low reconfiguration cost. As the application data sets adapt the application can be re-profiled and compiled for optimized speedup.</a:t>
            </a:r>
            <a:endParaRPr lang="en-US" b="0"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5</a:t>
            </a:fld>
            <a:endParaRPr lang="en-US"/>
          </a:p>
        </p:txBody>
      </p:sp>
    </p:spTree>
    <p:extLst>
      <p:ext uri="{BB962C8B-B14F-4D97-AF65-F5344CB8AC3E}">
        <p14:creationId xmlns:p14="http://schemas.microsoft.com/office/powerpoint/2010/main" val="327260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the three models of ISE</a:t>
            </a:r>
            <a:r>
              <a:rPr lang="en-US" baseline="0" dirty="0" smtClean="0"/>
              <a:t> processors, we have static at design time, dynamic using a fully reconfigurable fabric, and ours which is dynamic based on an application/ISA exploitation. With static the ISEs are set at design time and cannot be changed, using a fully-reconfigurable we can re-use the ISEs over and over again swapping them out but swapping ISEs come at a reconfiguration price and higher latency, with our design we use a specialized coarse-grain approach to exploit specific set of the ISA we know will take advantage among several application without the high reconfiguration penalty.</a:t>
            </a:r>
          </a:p>
        </p:txBody>
      </p:sp>
      <p:sp>
        <p:nvSpPr>
          <p:cNvPr id="4" name="Slide Number Placeholder 3"/>
          <p:cNvSpPr>
            <a:spLocks noGrp="1"/>
          </p:cNvSpPr>
          <p:nvPr>
            <p:ph type="sldNum" sz="quarter" idx="10"/>
          </p:nvPr>
        </p:nvSpPr>
        <p:spPr/>
        <p:txBody>
          <a:bodyPr/>
          <a:lstStyle/>
          <a:p>
            <a:fld id="{AAD9F481-4DC4-4B0C-B83A-7C82BEFEC8F6}" type="slidenum">
              <a:rPr lang="en-US" smtClean="0"/>
              <a:pPr/>
              <a:t>6</a:t>
            </a:fld>
            <a:endParaRPr lang="en-US"/>
          </a:p>
        </p:txBody>
      </p:sp>
    </p:spTree>
    <p:extLst>
      <p:ext uri="{BB962C8B-B14F-4D97-AF65-F5344CB8AC3E}">
        <p14:creationId xmlns:p14="http://schemas.microsoft.com/office/powerpoint/2010/main" val="327260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a:t>
            </a:r>
            <a:r>
              <a:rPr lang="en-US" baseline="0" dirty="0" smtClean="0"/>
              <a:t> for supporting custom instructions is we use the traditional compiler to take C programs to the intermediate representations, then we proceed to identify candidates for code accelerations. We then profile the code to detect the most frequently used candidates and accelerate those which are most used. From here, we develop a directed acyclic graph to be used for the architecture mapping. The figure in light green is the integration of ASICs to the processor. The adaptation involves directly interfacing to the register file; as to not slow the overall clock frequency or introduce unnecessary control logic to the system.</a:t>
            </a:r>
            <a:endParaRPr lang="en-US" dirty="0"/>
          </a:p>
        </p:txBody>
      </p:sp>
      <p:sp>
        <p:nvSpPr>
          <p:cNvPr id="4" name="Slide Number Placeholder 3"/>
          <p:cNvSpPr>
            <a:spLocks noGrp="1"/>
          </p:cNvSpPr>
          <p:nvPr>
            <p:ph type="sldNum" sz="quarter" idx="10"/>
          </p:nvPr>
        </p:nvSpPr>
        <p:spPr/>
        <p:txBody>
          <a:bodyPr/>
          <a:lstStyle/>
          <a:p>
            <a:fld id="{0BF909BD-0007-4DDC-99CF-02534ACC848A}" type="slidenum">
              <a:rPr lang="en-US" smtClean="0"/>
              <a:pPr/>
              <a:t>7</a:t>
            </a:fld>
            <a:endParaRPr lang="en-US"/>
          </a:p>
        </p:txBody>
      </p:sp>
    </p:spTree>
    <p:extLst>
      <p:ext uri="{BB962C8B-B14F-4D97-AF65-F5344CB8AC3E}">
        <p14:creationId xmlns:p14="http://schemas.microsoft.com/office/powerpoint/2010/main" val="1984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ILP extraction and exploitation is fundamental to computer architecture research. In terms of ISE identification, increasing the I/O bandwidth to/from an ISE leads to wider dataflow graphs with higher ILP [2, 3, 32]; however, prior work [32, 11, 10] has reported that up to four inputs and two outputs are sufficient to achieve ISEs with near-optimal speedup in most cases. Therefore, we study ISEs with at most four inputs and two outputs in this work. Section 7 describes the experimental setup. </a:t>
            </a:r>
          </a:p>
        </p:txBody>
      </p:sp>
      <p:sp>
        <p:nvSpPr>
          <p:cNvPr id="4" name="Slide Number Placeholder 3"/>
          <p:cNvSpPr>
            <a:spLocks noGrp="1"/>
          </p:cNvSpPr>
          <p:nvPr>
            <p:ph type="sldNum" sz="quarter" idx="10"/>
          </p:nvPr>
        </p:nvSpPr>
        <p:spPr/>
        <p:txBody>
          <a:bodyPr/>
          <a:lstStyle/>
          <a:p>
            <a:fld id="{AAD9F481-4DC4-4B0C-B83A-7C82BEFEC8F6}" type="slidenum">
              <a:rPr lang="en-US" smtClean="0"/>
              <a:pPr/>
              <a:t>8</a:t>
            </a:fld>
            <a:endParaRPr lang="en-US"/>
          </a:p>
        </p:txBody>
      </p:sp>
    </p:spTree>
    <p:extLst>
      <p:ext uri="{BB962C8B-B14F-4D97-AF65-F5344CB8AC3E}">
        <p14:creationId xmlns:p14="http://schemas.microsoft.com/office/powerpoint/2010/main" val="98395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parallelism of an ISE is defined as (average parallelism=#of total operations/critical path length); where the critical path length is the number of operations along the longest path in the DFG corresponding to the ISE. For example, in Figure 2, the critical path length is 5 and the average parallelism is 6/5 = 1.2. The average parallelism captures the ILP available within ISEs, i.e., the average number of independent operations that can execute in parallel per cycle. The maximal parallelism is the maximum number of DFG operations executing concurrently using the As Late As Possible (ALAP) scheduling policy. For example, in Figure 2, with an ALAP scheduling, the ADD operation executes in parallel with the first shift, so the maximal parallelism for the ISE is 2. </a:t>
            </a:r>
            <a:endParaRPr lang="en-US" dirty="0"/>
          </a:p>
        </p:txBody>
      </p:sp>
      <p:sp>
        <p:nvSpPr>
          <p:cNvPr id="4" name="Slide Number Placeholder 3"/>
          <p:cNvSpPr>
            <a:spLocks noGrp="1"/>
          </p:cNvSpPr>
          <p:nvPr>
            <p:ph type="sldNum" sz="quarter" idx="10"/>
          </p:nvPr>
        </p:nvSpPr>
        <p:spPr/>
        <p:txBody>
          <a:bodyPr/>
          <a:lstStyle/>
          <a:p>
            <a:fld id="{AAD9F481-4DC4-4B0C-B83A-7C82BEFEC8F6}" type="slidenum">
              <a:rPr lang="en-US" smtClean="0"/>
              <a:pPr/>
              <a:t>9</a:t>
            </a:fld>
            <a:endParaRPr lang="en-US"/>
          </a:p>
        </p:txBody>
      </p:sp>
    </p:spTree>
    <p:extLst>
      <p:ext uri="{BB962C8B-B14F-4D97-AF65-F5344CB8AC3E}">
        <p14:creationId xmlns:p14="http://schemas.microsoft.com/office/powerpoint/2010/main" val="176487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2BB26C-F9B5-4BCB-B3B2-B2F76541DA58}"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ECAB9-9290-4F75-A584-9E03B6FAFE2B}"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BABCB-EA37-49F9-820E-95D382E20C90}"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31764-85E6-4D43-9044-4CC300108742}"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8EA18-3430-45E5-81E1-2711C06D19AC}"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B83CC-C75A-4CB6-B78A-FC50AE17A822}"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B5273-DB32-4435-8E9B-FBD81028217D}" type="datetime1">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8E921-6EFE-41C6-9D40-753D38EA0320}" type="datetime1">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11E16-7923-4952-A1F4-AF8671029E33}" type="datetime1">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8A249-5A06-48D8-8FE6-B6DC9B4D4531}"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8BEFB-A67A-4916-A4AE-F6C4DE701AB3}"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91F1-8048-4772-92A5-393E8B054C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923FA-BB40-425E-AAE3-65F8D1C59836}" type="datetime1">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791F1-8048-4772-92A5-393E8B054C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3.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image" Target="../media/image35.png"/><Relationship Id="rId21" Type="http://schemas.openxmlformats.org/officeDocument/2006/relationships/image" Target="../media/image51.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notesSlide" Target="../notesSlides/notesSlide34.xml"/><Relationship Id="rId16" Type="http://schemas.openxmlformats.org/officeDocument/2006/relationships/image" Target="../media/image25.png"/><Relationship Id="rId20"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http://www1.cs.ucr.edu/images/overlay.png"/>
          <p:cNvPicPr>
            <a:picLocks noChangeAspect="1" noChangeArrowheads="1"/>
          </p:cNvPicPr>
          <p:nvPr/>
        </p:nvPicPr>
        <p:blipFill>
          <a:blip r:embed="rId3" cstate="print"/>
          <a:srcRect/>
          <a:stretch>
            <a:fillRect/>
          </a:stretch>
        </p:blipFill>
        <p:spPr bwMode="auto">
          <a:xfrm>
            <a:off x="0" y="38099"/>
            <a:ext cx="3800475" cy="1181101"/>
          </a:xfrm>
          <a:prstGeom prst="rect">
            <a:avLst/>
          </a:prstGeom>
          <a:noFill/>
          <a:effectLst>
            <a:outerShdw blurRad="50800" dist="50800" dir="5400000" algn="ctr" rotWithShape="0">
              <a:srgbClr val="000000">
                <a:alpha val="0"/>
              </a:srgbClr>
            </a:outerShdw>
          </a:effectLst>
        </p:spPr>
      </p:pic>
      <p:pic>
        <p:nvPicPr>
          <p:cNvPr id="9" name="Picture 8" descr="http://msprecruitment.ucr.edu/_borders/ucr_logo_cmyk.jpg"/>
          <p:cNvPicPr>
            <a:picLocks noChangeAspect="1" noChangeArrowheads="1"/>
          </p:cNvPicPr>
          <p:nvPr/>
        </p:nvPicPr>
        <p:blipFill>
          <a:blip r:embed="rId4" cstate="print"/>
          <a:srcRect/>
          <a:stretch>
            <a:fillRect/>
          </a:stretch>
        </p:blipFill>
        <p:spPr bwMode="auto">
          <a:xfrm>
            <a:off x="3990173" y="4840376"/>
            <a:ext cx="4087027" cy="874624"/>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ctrTitle"/>
          </p:nvPr>
        </p:nvSpPr>
        <p:spPr>
          <a:xfrm>
            <a:off x="685800" y="457200"/>
            <a:ext cx="7772400" cy="2057400"/>
          </a:xfrm>
        </p:spPr>
        <p:txBody>
          <a:bodyPr>
            <a:normAutofit/>
          </a:bodyPr>
          <a:lstStyle/>
          <a:p>
            <a:r>
              <a:rPr lang="en-US" b="1" dirty="0" smtClean="0">
                <a:solidFill>
                  <a:schemeClr val="accent1">
                    <a:lumMod val="75000"/>
                  </a:schemeClr>
                </a:solidFill>
              </a:rPr>
              <a:t>A Just-in-Time </a:t>
            </a:r>
            <a:br>
              <a:rPr lang="en-US" b="1" dirty="0" smtClean="0">
                <a:solidFill>
                  <a:schemeClr val="accent1">
                    <a:lumMod val="75000"/>
                  </a:schemeClr>
                </a:solidFill>
              </a:rPr>
            </a:br>
            <a:r>
              <a:rPr lang="en-US" b="1" dirty="0" smtClean="0">
                <a:solidFill>
                  <a:schemeClr val="accent1">
                    <a:lumMod val="75000"/>
                  </a:schemeClr>
                </a:solidFill>
              </a:rPr>
              <a:t>Customizable Processor</a:t>
            </a:r>
            <a:endParaRPr lang="en-US" b="1" dirty="0">
              <a:solidFill>
                <a:schemeClr val="accent1">
                  <a:lumMod val="75000"/>
                </a:schemeClr>
              </a:solidFill>
            </a:endParaRPr>
          </a:p>
        </p:txBody>
      </p:sp>
      <p:sp>
        <p:nvSpPr>
          <p:cNvPr id="3" name="Subtitle 2"/>
          <p:cNvSpPr>
            <a:spLocks noGrp="1"/>
          </p:cNvSpPr>
          <p:nvPr>
            <p:ph type="subTitle" idx="1"/>
          </p:nvPr>
        </p:nvSpPr>
        <p:spPr>
          <a:xfrm>
            <a:off x="457200" y="2514600"/>
            <a:ext cx="8229600" cy="2362200"/>
          </a:xfrm>
        </p:spPr>
        <p:txBody>
          <a:bodyPr>
            <a:normAutofit fontScale="55000" lnSpcReduction="20000"/>
          </a:bodyPr>
          <a:lstStyle/>
          <a:p>
            <a:r>
              <a:rPr lang="en-US" dirty="0" smtClean="0">
                <a:solidFill>
                  <a:schemeClr val="bg1">
                    <a:lumMod val="50000"/>
                  </a:schemeClr>
                </a:solidFill>
              </a:rPr>
              <a:t>Liang Chen∗, </a:t>
            </a:r>
            <a:r>
              <a:rPr lang="en-US" dirty="0">
                <a:solidFill>
                  <a:schemeClr val="bg1">
                    <a:lumMod val="50000"/>
                  </a:schemeClr>
                </a:solidFill>
              </a:rPr>
              <a:t>Joseph </a:t>
            </a:r>
            <a:r>
              <a:rPr lang="en-US" dirty="0" err="1" smtClean="0">
                <a:solidFill>
                  <a:schemeClr val="bg1">
                    <a:lumMod val="50000"/>
                  </a:schemeClr>
                </a:solidFill>
              </a:rPr>
              <a:t>Tarango</a:t>
            </a:r>
            <a:r>
              <a:rPr lang="en-US" dirty="0" smtClean="0">
                <a:solidFill>
                  <a:schemeClr val="bg1">
                    <a:lumMod val="50000"/>
                  </a:schemeClr>
                </a:solidFill>
              </a:rPr>
              <a:t>†, </a:t>
            </a:r>
            <a:r>
              <a:rPr lang="en-US" dirty="0" err="1">
                <a:solidFill>
                  <a:schemeClr val="bg1">
                    <a:lumMod val="50000"/>
                  </a:schemeClr>
                </a:solidFill>
              </a:rPr>
              <a:t>Tulika</a:t>
            </a:r>
            <a:r>
              <a:rPr lang="en-US" dirty="0">
                <a:solidFill>
                  <a:schemeClr val="bg1">
                    <a:lumMod val="50000"/>
                  </a:schemeClr>
                </a:solidFill>
              </a:rPr>
              <a:t> </a:t>
            </a:r>
            <a:r>
              <a:rPr lang="en-US" dirty="0" err="1" smtClean="0">
                <a:solidFill>
                  <a:schemeClr val="bg1">
                    <a:lumMod val="50000"/>
                  </a:schemeClr>
                </a:solidFill>
              </a:rPr>
              <a:t>Mitra</a:t>
            </a:r>
            <a:r>
              <a:rPr lang="en-US" dirty="0" smtClean="0">
                <a:solidFill>
                  <a:schemeClr val="bg1">
                    <a:lumMod val="50000"/>
                  </a:schemeClr>
                </a:solidFill>
              </a:rPr>
              <a:t>∗, </a:t>
            </a:r>
            <a:r>
              <a:rPr lang="en-US" dirty="0">
                <a:solidFill>
                  <a:schemeClr val="bg1">
                    <a:lumMod val="50000"/>
                  </a:schemeClr>
                </a:solidFill>
              </a:rPr>
              <a:t>Philip </a:t>
            </a:r>
            <a:r>
              <a:rPr lang="en-US" dirty="0" smtClean="0">
                <a:solidFill>
                  <a:schemeClr val="bg1">
                    <a:lumMod val="50000"/>
                  </a:schemeClr>
                </a:solidFill>
              </a:rPr>
              <a:t>Brisk†</a:t>
            </a:r>
          </a:p>
          <a:p>
            <a:endParaRPr lang="en-US" dirty="0">
              <a:solidFill>
                <a:schemeClr val="bg1">
                  <a:lumMod val="50000"/>
                </a:schemeClr>
              </a:solidFill>
            </a:endParaRPr>
          </a:p>
          <a:p>
            <a:r>
              <a:rPr lang="en-US" dirty="0" smtClean="0">
                <a:solidFill>
                  <a:schemeClr val="bg1">
                    <a:lumMod val="50000"/>
                  </a:schemeClr>
                </a:solidFill>
              </a:rPr>
              <a:t>∗School </a:t>
            </a:r>
            <a:r>
              <a:rPr lang="en-US" dirty="0">
                <a:solidFill>
                  <a:schemeClr val="bg1">
                    <a:lumMod val="50000"/>
                  </a:schemeClr>
                </a:solidFill>
              </a:rPr>
              <a:t>of Computing, National University of Singapore</a:t>
            </a:r>
          </a:p>
          <a:p>
            <a:r>
              <a:rPr lang="en-US" dirty="0" smtClean="0">
                <a:solidFill>
                  <a:schemeClr val="bg1">
                    <a:lumMod val="50000"/>
                  </a:schemeClr>
                </a:solidFill>
              </a:rPr>
              <a:t>†Department </a:t>
            </a:r>
            <a:r>
              <a:rPr lang="en-US" dirty="0">
                <a:solidFill>
                  <a:schemeClr val="bg1">
                    <a:lumMod val="50000"/>
                  </a:schemeClr>
                </a:solidFill>
              </a:rPr>
              <a:t>of Computer Science </a:t>
            </a:r>
            <a:r>
              <a:rPr lang="en-US" dirty="0" smtClean="0">
                <a:solidFill>
                  <a:schemeClr val="bg1">
                    <a:lumMod val="50000"/>
                  </a:schemeClr>
                </a:solidFill>
              </a:rPr>
              <a:t>&amp; </a:t>
            </a:r>
            <a:r>
              <a:rPr lang="en-US" dirty="0">
                <a:solidFill>
                  <a:schemeClr val="bg1">
                    <a:lumMod val="50000"/>
                  </a:schemeClr>
                </a:solidFill>
              </a:rPr>
              <a:t>Engineering, University of California, </a:t>
            </a:r>
            <a:r>
              <a:rPr lang="en-US" dirty="0" smtClean="0">
                <a:solidFill>
                  <a:schemeClr val="bg1">
                    <a:lumMod val="50000"/>
                  </a:schemeClr>
                </a:solidFill>
              </a:rPr>
              <a:t>Riverside</a:t>
            </a:r>
          </a:p>
          <a:p>
            <a:endParaRPr lang="en-US" dirty="0">
              <a:solidFill>
                <a:schemeClr val="bg1">
                  <a:lumMod val="50000"/>
                </a:schemeClr>
              </a:solidFill>
            </a:endParaRPr>
          </a:p>
          <a:p>
            <a:r>
              <a:rPr lang="en-US" dirty="0" smtClean="0">
                <a:solidFill>
                  <a:schemeClr val="bg1">
                    <a:lumMod val="50000"/>
                  </a:schemeClr>
                </a:solidFill>
              </a:rPr>
              <a:t>{</a:t>
            </a:r>
            <a:r>
              <a:rPr lang="en-US" dirty="0" err="1" smtClean="0">
                <a:solidFill>
                  <a:schemeClr val="bg1">
                    <a:lumMod val="50000"/>
                  </a:schemeClr>
                </a:solidFill>
              </a:rPr>
              <a:t>chenliang</a:t>
            </a:r>
            <a:r>
              <a:rPr lang="en-US" dirty="0" smtClean="0">
                <a:solidFill>
                  <a:schemeClr val="bg1">
                    <a:lumMod val="50000"/>
                  </a:schemeClr>
                </a:solidFill>
              </a:rPr>
              <a:t>, </a:t>
            </a:r>
            <a:r>
              <a:rPr lang="en-US" dirty="0" err="1" smtClean="0">
                <a:solidFill>
                  <a:schemeClr val="bg1">
                    <a:lumMod val="50000"/>
                  </a:schemeClr>
                </a:solidFill>
              </a:rPr>
              <a:t>tulika</a:t>
            </a:r>
            <a:r>
              <a:rPr lang="en-US" dirty="0">
                <a:solidFill>
                  <a:schemeClr val="bg1">
                    <a:lumMod val="50000"/>
                  </a:schemeClr>
                </a:solidFill>
              </a:rPr>
              <a:t>}@comp.nus.edu.sg</a:t>
            </a:r>
            <a:r>
              <a:rPr lang="en-US" dirty="0" smtClean="0">
                <a:solidFill>
                  <a:schemeClr val="bg1">
                    <a:lumMod val="50000"/>
                  </a:schemeClr>
                </a:solidFill>
              </a:rPr>
              <a:t>,</a:t>
            </a:r>
          </a:p>
          <a:p>
            <a:r>
              <a:rPr lang="en-US" dirty="0" smtClean="0">
                <a:solidFill>
                  <a:schemeClr val="bg1">
                    <a:lumMod val="50000"/>
                  </a:schemeClr>
                </a:solidFill>
              </a:rPr>
              <a:t>{</a:t>
            </a:r>
            <a:r>
              <a:rPr lang="en-US" dirty="0" err="1">
                <a:solidFill>
                  <a:schemeClr val="bg1">
                    <a:lumMod val="50000"/>
                  </a:schemeClr>
                </a:solidFill>
              </a:rPr>
              <a:t>jtarango</a:t>
            </a:r>
            <a:r>
              <a:rPr lang="en-US" dirty="0" smtClean="0">
                <a:solidFill>
                  <a:schemeClr val="bg1">
                    <a:lumMod val="50000"/>
                  </a:schemeClr>
                </a:solidFill>
              </a:rPr>
              <a:t>, </a:t>
            </a:r>
            <a:r>
              <a:rPr lang="en-US" dirty="0" err="1" smtClean="0">
                <a:solidFill>
                  <a:schemeClr val="bg1">
                    <a:lumMod val="50000"/>
                  </a:schemeClr>
                </a:solidFill>
              </a:rPr>
              <a:t>philip</a:t>
            </a:r>
            <a:r>
              <a:rPr lang="en-US" dirty="0">
                <a:solidFill>
                  <a:schemeClr val="bg1">
                    <a:lumMod val="50000"/>
                  </a:schemeClr>
                </a:solidFill>
              </a:rPr>
              <a:t>}@</a:t>
            </a:r>
            <a:r>
              <a:rPr lang="en-US" dirty="0" smtClean="0">
                <a:solidFill>
                  <a:schemeClr val="bg1">
                    <a:lumMod val="50000"/>
                  </a:schemeClr>
                </a:solidFill>
              </a:rPr>
              <a:t>cs.ucr.edu</a:t>
            </a:r>
            <a:endParaRPr lang="en-US" dirty="0" smtClean="0"/>
          </a:p>
        </p:txBody>
      </p:sp>
      <p:sp>
        <p:nvSpPr>
          <p:cNvPr id="6" name="Slide Number Placeholder 5"/>
          <p:cNvSpPr>
            <a:spLocks noGrp="1"/>
          </p:cNvSpPr>
          <p:nvPr>
            <p:ph type="sldNum" sz="quarter" idx="12"/>
          </p:nvPr>
        </p:nvSpPr>
        <p:spPr/>
        <p:txBody>
          <a:bodyPr/>
          <a:lstStyle/>
          <a:p>
            <a:fld id="{FA9791F1-8048-4772-92A5-393E8B054CD6}" type="slidenum">
              <a:rPr lang="en-US" smtClean="0"/>
              <a:pPr/>
              <a:t>1</a:t>
            </a:fld>
            <a:endParaRPr lang="en-US" dirty="0"/>
          </a:p>
        </p:txBody>
      </p:sp>
      <p:pic>
        <p:nvPicPr>
          <p:cNvPr id="8" name="Picture 2" descr="http://law.nus.edu.sg/images/NUSLa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7701"/>
          <a:stretch/>
        </p:blipFill>
        <p:spPr bwMode="auto">
          <a:xfrm>
            <a:off x="1219200" y="4687976"/>
            <a:ext cx="2667000" cy="14080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ccad.com/sites/2013.iccad.com/files/x32nd_edition_logo_web.png.pagespeed.ic.vw4Ee8ay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540" y="0"/>
            <a:ext cx="1819275" cy="1619251"/>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457200" y="6172200"/>
            <a:ext cx="82296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solidFill>
                  <a:schemeClr val="bg1">
                    <a:lumMod val="50000"/>
                  </a:schemeClr>
                </a:solidFill>
              </a:rPr>
              <a:t>Session 7A: Efficient and Secure Embedded Processors </a:t>
            </a:r>
            <a:endParaRPr lang="en-US" sz="1800" dirty="0" smtClean="0"/>
          </a:p>
        </p:txBody>
      </p:sp>
    </p:spTree>
    <p:extLst>
      <p:ext uri="{BB962C8B-B14F-4D97-AF65-F5344CB8AC3E}">
        <p14:creationId xmlns:p14="http://schemas.microsoft.com/office/powerpoint/2010/main" val="330297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Critical Path Exploration</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10</a:t>
            </a:fld>
            <a:endParaRPr lang="en-US" dirty="0"/>
          </a:p>
        </p:txBody>
      </p:sp>
      <p:graphicFrame>
        <p:nvGraphicFramePr>
          <p:cNvPr id="5" name="Chart 4"/>
          <p:cNvGraphicFramePr/>
          <p:nvPr>
            <p:extLst>
              <p:ext uri="{D42A27DB-BD31-4B8C-83A1-F6EECF244321}">
                <p14:modId xmlns:p14="http://schemas.microsoft.com/office/powerpoint/2010/main" val="2831853661"/>
              </p:ext>
            </p:extLst>
          </p:nvPr>
        </p:nvGraphicFramePr>
        <p:xfrm>
          <a:off x="0" y="1219200"/>
          <a:ext cx="91059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23586" y="5715000"/>
            <a:ext cx="6682214" cy="369332"/>
          </a:xfrm>
          <a:prstGeom prst="rect">
            <a:avLst/>
          </a:prstGeom>
        </p:spPr>
        <p:txBody>
          <a:bodyPr wrap="none">
            <a:spAutoFit/>
          </a:bodyPr>
          <a:lstStyle/>
          <a:p>
            <a:r>
              <a:rPr lang="en-US" b="1" dirty="0" smtClean="0">
                <a:solidFill>
                  <a:srgbClr val="FF0000"/>
                </a:solidFill>
              </a:rPr>
              <a:t>*ISEs with a longer critical path tend to achieve the higher speedups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Hot Operator Sequences</a:t>
            </a:r>
            <a:endParaRPr lang="en-US" dirty="0">
              <a:latin typeface="+mn-lt"/>
            </a:endParaRPr>
          </a:p>
        </p:txBody>
      </p:sp>
      <p:sp>
        <p:nvSpPr>
          <p:cNvPr id="3" name="Slide Number Placeholder 2"/>
          <p:cNvSpPr>
            <a:spLocks noGrp="1"/>
          </p:cNvSpPr>
          <p:nvPr>
            <p:ph type="sldNum" sz="quarter" idx="12"/>
          </p:nvPr>
        </p:nvSpPr>
        <p:spPr/>
        <p:txBody>
          <a:bodyPr/>
          <a:lstStyle/>
          <a:p>
            <a:fld id="{FA9791F1-8048-4772-92A5-393E8B054CD6}" type="slidenum">
              <a:rPr lang="en-US" smtClean="0"/>
              <a:pPr/>
              <a:t>11</a:t>
            </a:fld>
            <a:endParaRPr lang="en-US"/>
          </a:p>
        </p:txBody>
      </p:sp>
      <p:sp>
        <p:nvSpPr>
          <p:cNvPr id="9" name="TextBox 8"/>
          <p:cNvSpPr txBox="1"/>
          <p:nvPr/>
        </p:nvSpPr>
        <p:spPr>
          <a:xfrm>
            <a:off x="5334000" y="2362200"/>
            <a:ext cx="2819400" cy="1169551"/>
          </a:xfrm>
          <a:prstGeom prst="rect">
            <a:avLst/>
          </a:prstGeom>
          <a:noFill/>
        </p:spPr>
        <p:txBody>
          <a:bodyPr wrap="square" rtlCol="0">
            <a:spAutoFit/>
          </a:bodyPr>
          <a:lstStyle/>
          <a:p>
            <a:r>
              <a:rPr lang="en-US" sz="1400" b="1" dirty="0" smtClean="0">
                <a:cs typeface="Times New Roman" pitchFamily="18" charset="0"/>
              </a:rPr>
              <a:t>A – Arithmetic: Add, Sub</a:t>
            </a:r>
          </a:p>
          <a:p>
            <a:r>
              <a:rPr lang="en-US" sz="1400" b="1" dirty="0" smtClean="0">
                <a:cs typeface="Times New Roman" pitchFamily="18" charset="0"/>
              </a:rPr>
              <a:t>L – Logic: And, Or, Not, </a:t>
            </a:r>
            <a:r>
              <a:rPr lang="en-US" sz="1400" b="1" dirty="0" err="1" smtClean="0">
                <a:cs typeface="Times New Roman" pitchFamily="18" charset="0"/>
              </a:rPr>
              <a:t>Xor</a:t>
            </a:r>
            <a:r>
              <a:rPr lang="en-US" sz="1400" b="1" dirty="0" smtClean="0">
                <a:cs typeface="Times New Roman" pitchFamily="18" charset="0"/>
              </a:rPr>
              <a:t>, etc.</a:t>
            </a:r>
          </a:p>
          <a:p>
            <a:r>
              <a:rPr lang="en-US" sz="1400" b="1" dirty="0" smtClean="0">
                <a:cs typeface="Times New Roman" pitchFamily="18" charset="0"/>
              </a:rPr>
              <a:t>M – Multiply</a:t>
            </a:r>
          </a:p>
          <a:p>
            <a:r>
              <a:rPr lang="en-US" sz="1400" b="1" dirty="0" smtClean="0">
                <a:cs typeface="Times New Roman" pitchFamily="18" charset="0"/>
              </a:rPr>
              <a:t>S – Shift: Logical &amp; Arithmetic</a:t>
            </a:r>
          </a:p>
          <a:p>
            <a:r>
              <a:rPr lang="en-US" sz="1400" b="1" dirty="0" smtClean="0">
                <a:cs typeface="Times New Roman" pitchFamily="18" charset="0"/>
              </a:rPr>
              <a:t>W – Bit Select or Data Movement</a:t>
            </a:r>
            <a:endParaRPr lang="en-US" sz="1400" b="1" dirty="0">
              <a:cs typeface="Times New Roman" pitchFamily="18" charset="0"/>
            </a:endParaRPr>
          </a:p>
        </p:txBody>
      </p:sp>
      <p:grpSp>
        <p:nvGrpSpPr>
          <p:cNvPr id="8" name="Group 7"/>
          <p:cNvGrpSpPr/>
          <p:nvPr/>
        </p:nvGrpSpPr>
        <p:grpSpPr>
          <a:xfrm>
            <a:off x="685800" y="1199002"/>
            <a:ext cx="4305494" cy="2445042"/>
            <a:chOff x="0" y="0"/>
            <a:chExt cx="5562600" cy="3748448"/>
          </a:xfrm>
        </p:grpSpPr>
        <p:graphicFrame>
          <p:nvGraphicFramePr>
            <p:cNvPr id="10" name="Chart 9"/>
            <p:cNvGraphicFramePr/>
            <p:nvPr>
              <p:extLst>
                <p:ext uri="{D42A27DB-BD31-4B8C-83A1-F6EECF244321}">
                  <p14:modId xmlns:p14="http://schemas.microsoft.com/office/powerpoint/2010/main" val="464891175"/>
                </p:ext>
              </p:extLst>
            </p:nvPr>
          </p:nvGraphicFramePr>
          <p:xfrm>
            <a:off x="0" y="0"/>
            <a:ext cx="5562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447800" y="3276601"/>
              <a:ext cx="2425855" cy="471847"/>
            </a:xfrm>
            <a:prstGeom prst="rect">
              <a:avLst/>
            </a:prstGeom>
            <a:noFill/>
          </p:spPr>
          <p:txBody>
            <a:bodyPr wrap="none" rtlCol="0">
              <a:spAutoFit/>
            </a:bodyPr>
            <a:lstStyle/>
            <a:p>
              <a:r>
                <a:rPr lang="en-US" sz="1400" dirty="0" smtClean="0">
                  <a:cs typeface="Times New Roman" pitchFamily="18" charset="0"/>
                </a:rPr>
                <a:t>(a) Two-operator chain</a:t>
              </a:r>
              <a:endParaRPr lang="en-US" sz="1400" dirty="0">
                <a:cs typeface="Times New Roman" pitchFamily="18" charset="0"/>
              </a:endParaRPr>
            </a:p>
          </p:txBody>
        </p:sp>
      </p:grpSp>
      <p:grpSp>
        <p:nvGrpSpPr>
          <p:cNvPr id="12" name="Group 11"/>
          <p:cNvGrpSpPr/>
          <p:nvPr/>
        </p:nvGrpSpPr>
        <p:grpSpPr>
          <a:xfrm>
            <a:off x="5353050" y="1481062"/>
            <a:ext cx="2424099" cy="752565"/>
            <a:chOff x="13563600" y="666690"/>
            <a:chExt cx="1722496" cy="752565"/>
          </a:xfrm>
        </p:grpSpPr>
        <p:sp>
          <p:nvSpPr>
            <p:cNvPr id="13" name="Rectangle 12"/>
            <p:cNvSpPr/>
            <p:nvPr/>
          </p:nvSpPr>
          <p:spPr>
            <a:xfrm>
              <a:off x="13563600" y="790545"/>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3563600" y="1143000"/>
              <a:ext cx="1524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716000" y="666690"/>
              <a:ext cx="1474757" cy="400110"/>
            </a:xfrm>
            <a:prstGeom prst="rect">
              <a:avLst/>
            </a:prstGeom>
            <a:noFill/>
          </p:spPr>
          <p:txBody>
            <a:bodyPr wrap="square" rtlCol="0">
              <a:spAutoFit/>
            </a:bodyPr>
            <a:lstStyle/>
            <a:p>
              <a:r>
                <a:rPr lang="en-US" sz="2000" dirty="0" smtClean="0">
                  <a:cs typeface="Times New Roman" pitchFamily="18" charset="0"/>
                </a:rPr>
                <a:t>Hot sequence</a:t>
              </a:r>
            </a:p>
          </p:txBody>
        </p:sp>
        <p:sp>
          <p:nvSpPr>
            <p:cNvPr id="16" name="TextBox 15"/>
            <p:cNvSpPr txBox="1"/>
            <p:nvPr/>
          </p:nvSpPr>
          <p:spPr>
            <a:xfrm>
              <a:off x="13716000" y="1019145"/>
              <a:ext cx="1570096" cy="400110"/>
            </a:xfrm>
            <a:prstGeom prst="rect">
              <a:avLst/>
            </a:prstGeom>
            <a:noFill/>
          </p:spPr>
          <p:txBody>
            <a:bodyPr wrap="square" rtlCol="0">
              <a:spAutoFit/>
            </a:bodyPr>
            <a:lstStyle/>
            <a:p>
              <a:r>
                <a:rPr lang="en-US" sz="2000" dirty="0" smtClean="0">
                  <a:cs typeface="Times New Roman" pitchFamily="18" charset="0"/>
                </a:rPr>
                <a:t>Cold sequence</a:t>
              </a:r>
              <a:endParaRPr lang="en-US" sz="2000" dirty="0">
                <a:cs typeface="Times New Roman" pitchFamily="18" charset="0"/>
              </a:endParaRPr>
            </a:p>
          </p:txBody>
        </p:sp>
      </p:grpSp>
      <p:grpSp>
        <p:nvGrpSpPr>
          <p:cNvPr id="17" name="Group 16"/>
          <p:cNvGrpSpPr/>
          <p:nvPr/>
        </p:nvGrpSpPr>
        <p:grpSpPr>
          <a:xfrm>
            <a:off x="305258" y="3560798"/>
            <a:ext cx="8372168" cy="3304796"/>
            <a:chOff x="5639346" y="-112839"/>
            <a:chExt cx="9982200" cy="3657600"/>
          </a:xfrm>
        </p:grpSpPr>
        <p:sp>
          <p:nvSpPr>
            <p:cNvPr id="18" name="TextBox 17"/>
            <p:cNvSpPr txBox="1"/>
            <p:nvPr/>
          </p:nvSpPr>
          <p:spPr>
            <a:xfrm>
              <a:off x="6729046" y="3106283"/>
              <a:ext cx="8721969" cy="340634"/>
            </a:xfrm>
            <a:prstGeom prst="rect">
              <a:avLst/>
            </a:prstGeom>
            <a:noFill/>
          </p:spPr>
          <p:txBody>
            <a:bodyPr wrap="square" rtlCol="0">
              <a:spAutoFit/>
            </a:bodyPr>
            <a:lstStyle/>
            <a:p>
              <a:pPr algn="ctr"/>
              <a:r>
                <a:rPr lang="en-US" sz="1400" dirty="0" smtClean="0">
                  <a:cs typeface="Times New Roman" pitchFamily="18" charset="0"/>
                </a:rPr>
                <a:t>(b) Three -operator chain</a:t>
              </a:r>
              <a:endParaRPr lang="en-US" sz="1400" dirty="0">
                <a:cs typeface="Times New Roman" pitchFamily="18" charset="0"/>
              </a:endParaRPr>
            </a:p>
          </p:txBody>
        </p:sp>
        <p:graphicFrame>
          <p:nvGraphicFramePr>
            <p:cNvPr id="19" name="Chart 18"/>
            <p:cNvGraphicFramePr/>
            <p:nvPr>
              <p:extLst>
                <p:ext uri="{D42A27DB-BD31-4B8C-83A1-F6EECF244321}">
                  <p14:modId xmlns:p14="http://schemas.microsoft.com/office/powerpoint/2010/main" val="3686258389"/>
                </p:ext>
              </p:extLst>
            </p:nvPr>
          </p:nvGraphicFramePr>
          <p:xfrm>
            <a:off x="5639346" y="-112839"/>
            <a:ext cx="9982200" cy="365760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Selected Operator Sequences</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12</a:t>
            </a:fld>
            <a:endParaRPr lang="en-US"/>
          </a:p>
        </p:txBody>
      </p:sp>
      <p:sp>
        <p:nvSpPr>
          <p:cNvPr id="8" name="TextBox 7"/>
          <p:cNvSpPr txBox="1"/>
          <p:nvPr/>
        </p:nvSpPr>
        <p:spPr>
          <a:xfrm>
            <a:off x="533400" y="4876800"/>
            <a:ext cx="8077200" cy="369332"/>
          </a:xfrm>
          <a:prstGeom prst="rect">
            <a:avLst/>
          </a:prstGeom>
          <a:noFill/>
        </p:spPr>
        <p:txBody>
          <a:bodyPr wrap="square" rtlCol="0">
            <a:spAutoFit/>
          </a:bodyPr>
          <a:lstStyle/>
          <a:p>
            <a:pPr algn="ctr"/>
            <a:r>
              <a:rPr lang="en-US" dirty="0" smtClean="0"/>
              <a:t>The </a:t>
            </a:r>
            <a:r>
              <a:rPr lang="en-US" dirty="0" smtClean="0">
                <a:solidFill>
                  <a:srgbClr val="FF0000"/>
                </a:solidFill>
              </a:rPr>
              <a:t>11 hot </a:t>
            </a:r>
            <a:r>
              <a:rPr lang="en-US" dirty="0" smtClean="0"/>
              <a:t>sequences are: </a:t>
            </a:r>
            <a:r>
              <a:rPr lang="en-US" dirty="0" smtClean="0">
                <a:solidFill>
                  <a:schemeClr val="tx2">
                    <a:lumMod val="75000"/>
                  </a:schemeClr>
                </a:solidFill>
              </a:rPr>
              <a:t>AA, AS, LL, SA, SL, ASA, LLS, LSA, SAS, MWA, WMW</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9134341"/>
              </p:ext>
            </p:extLst>
          </p:nvPr>
        </p:nvGraphicFramePr>
        <p:xfrm>
          <a:off x="1524000" y="5334000"/>
          <a:ext cx="6096000" cy="1112520"/>
        </p:xfrm>
        <a:graphic>
          <a:graphicData uri="http://schemas.openxmlformats.org/drawingml/2006/table">
            <a:tbl>
              <a:tblPr firstRow="1" bandRow="1">
                <a:tableStyleId>{6E25E649-3F16-4E02-A733-19D2CDBF48F0}</a:tableStyleId>
              </a:tblPr>
              <a:tblGrid>
                <a:gridCol w="3048000"/>
                <a:gridCol w="3048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Regular Expressions for Hot Sequences</a:t>
                      </a:r>
                      <a:endParaRPr lang="en-US" b="1" dirty="0" smtClean="0"/>
                    </a:p>
                  </a:txBody>
                  <a:tcPr/>
                </a:tc>
                <a:tc hMerge="1">
                  <a:txBody>
                    <a:bodyPr/>
                    <a:lstStyle/>
                    <a:p>
                      <a:endParaRPr lang="en-US" dirty="0"/>
                    </a:p>
                  </a:txBody>
                  <a:tcPr/>
                </a:tc>
              </a:tr>
              <a:tr h="370840">
                <a:tc>
                  <a:txBody>
                    <a:bodyPr/>
                    <a:lstStyle/>
                    <a:p>
                      <a:pPr algn="ctr"/>
                      <a:r>
                        <a:rPr lang="en-US" dirty="0" smtClean="0"/>
                        <a:t>Basic</a:t>
                      </a:r>
                      <a:r>
                        <a:rPr lang="en-US" baseline="0" dirty="0" smtClean="0"/>
                        <a:t> Functional Unit (BFU)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A|L|ɛ</a:t>
                      </a:r>
                      <a:r>
                        <a:rPr lang="en-US" dirty="0" smtClean="0"/>
                        <a:t>)(</a:t>
                      </a:r>
                      <a:r>
                        <a:rPr lang="en-US" dirty="0" err="1" smtClean="0"/>
                        <a:t>S|ɛ</a:t>
                      </a:r>
                      <a:r>
                        <a:rPr lang="en-US" dirty="0" smtClean="0"/>
                        <a:t>)(</a:t>
                      </a:r>
                      <a:r>
                        <a:rPr lang="en-US" dirty="0" err="1" smtClean="0"/>
                        <a:t>A|L|ɛ</a:t>
                      </a:r>
                      <a:r>
                        <a:rPr lang="en-US" dirty="0" smtClean="0"/>
                        <a:t>)(</a:t>
                      </a:r>
                      <a:r>
                        <a:rPr lang="en-US" dirty="0" err="1" smtClean="0"/>
                        <a:t>S|ɛ</a:t>
                      </a:r>
                      <a:r>
                        <a:rPr lang="en-US" dirty="0" smtClean="0"/>
                        <a:t>)</a:t>
                      </a:r>
                    </a:p>
                  </a:txBody>
                  <a:tcPr/>
                </a:tc>
              </a:tr>
              <a:tr h="370840">
                <a:tc>
                  <a:txBody>
                    <a:bodyPr/>
                    <a:lstStyle/>
                    <a:p>
                      <a:pPr algn="ctr"/>
                      <a:r>
                        <a:rPr lang="en-US" dirty="0" smtClean="0"/>
                        <a:t>Complex Functional</a:t>
                      </a:r>
                      <a:r>
                        <a:rPr lang="en-US" baseline="0" dirty="0" smtClean="0"/>
                        <a:t> Unit (CFU)</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M|A|ɛ</a:t>
                      </a:r>
                      <a:r>
                        <a:rPr lang="en-US" dirty="0" smtClean="0"/>
                        <a:t>)</a:t>
                      </a:r>
                    </a:p>
                  </a:txBody>
                  <a:tcPr/>
                </a:tc>
              </a:tr>
            </a:tbl>
          </a:graphicData>
        </a:graphic>
      </p:graphicFrame>
      <p:sp>
        <p:nvSpPr>
          <p:cNvPr id="9" name="TextBox 8"/>
          <p:cNvSpPr txBox="1"/>
          <p:nvPr/>
        </p:nvSpPr>
        <p:spPr>
          <a:xfrm>
            <a:off x="5943600" y="1231682"/>
            <a:ext cx="2819400" cy="1015663"/>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 – Arithmetic: Add, Sub</a:t>
            </a:r>
          </a:p>
          <a:p>
            <a:r>
              <a:rPr lang="en-US" sz="1200" dirty="0" smtClean="0">
                <a:latin typeface="Times New Roman" panose="02020603050405020304" pitchFamily="18" charset="0"/>
                <a:cs typeface="Times New Roman" panose="02020603050405020304" pitchFamily="18" charset="0"/>
              </a:rPr>
              <a:t>L – Logic: And, Or, Not, </a:t>
            </a:r>
            <a:r>
              <a:rPr lang="en-US" sz="1200" dirty="0" err="1" smtClean="0">
                <a:latin typeface="Times New Roman" panose="02020603050405020304" pitchFamily="18" charset="0"/>
                <a:cs typeface="Times New Roman" panose="02020603050405020304" pitchFamily="18" charset="0"/>
              </a:rPr>
              <a:t>Xor</a:t>
            </a:r>
            <a:r>
              <a:rPr lang="en-US" sz="1200" dirty="0" smtClean="0">
                <a:latin typeface="Times New Roman" panose="02020603050405020304" pitchFamily="18" charset="0"/>
                <a:cs typeface="Times New Roman" panose="02020603050405020304" pitchFamily="18" charset="0"/>
              </a:rPr>
              <a:t>, etc.</a:t>
            </a:r>
          </a:p>
          <a:p>
            <a:r>
              <a:rPr lang="en-US" sz="1200" dirty="0" smtClean="0">
                <a:latin typeface="Times New Roman" panose="02020603050405020304" pitchFamily="18" charset="0"/>
                <a:cs typeface="Times New Roman" panose="02020603050405020304" pitchFamily="18" charset="0"/>
              </a:rPr>
              <a:t>M – Multiply</a:t>
            </a:r>
          </a:p>
          <a:p>
            <a:r>
              <a:rPr lang="en-US" sz="1200" dirty="0" smtClean="0">
                <a:latin typeface="Times New Roman" panose="02020603050405020304" pitchFamily="18" charset="0"/>
                <a:cs typeface="Times New Roman" panose="02020603050405020304" pitchFamily="18" charset="0"/>
              </a:rPr>
              <a:t>S – Shift: Logical &amp; Arithmetic</a:t>
            </a:r>
          </a:p>
          <a:p>
            <a:r>
              <a:rPr lang="en-US" sz="1200" dirty="0" smtClean="0">
                <a:latin typeface="Times New Roman" panose="02020603050405020304" pitchFamily="18" charset="0"/>
                <a:cs typeface="Times New Roman" panose="02020603050405020304" pitchFamily="18" charset="0"/>
              </a:rPr>
              <a:t>W – Bit Select or Data Movement</a:t>
            </a:r>
            <a:endParaRPr lang="en-US" sz="1200" dirty="0">
              <a:latin typeface="Times New Roman" panose="02020603050405020304" pitchFamily="18" charset="0"/>
              <a:cs typeface="Times New Roman" panose="02020603050405020304" pitchFamily="18" charset="0"/>
            </a:endParaRPr>
          </a:p>
        </p:txBody>
      </p:sp>
      <p:sp>
        <p:nvSpPr>
          <p:cNvPr id="10" name="AutoShape 3"/>
          <p:cNvSpPr>
            <a:spLocks noChangeAspect="1" noChangeArrowheads="1" noTextEdit="1"/>
          </p:cNvSpPr>
          <p:nvPr/>
        </p:nvSpPr>
        <p:spPr bwMode="auto">
          <a:xfrm>
            <a:off x="330745" y="1066800"/>
            <a:ext cx="767199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11" name="Rectangle 10"/>
          <p:cNvSpPr>
            <a:spLocks noChangeArrowheads="1"/>
          </p:cNvSpPr>
          <p:nvPr/>
        </p:nvSpPr>
        <p:spPr bwMode="auto">
          <a:xfrm>
            <a:off x="905308" y="1398727"/>
            <a:ext cx="339837" cy="1077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A+A</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L+L</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S+A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S+L</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3683545" y="1637745"/>
            <a:ext cx="637995" cy="6463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A/L+A/L</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S+A/L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A/L+S</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13" name="Freeform 12"/>
          <p:cNvSpPr>
            <a:spLocks/>
          </p:cNvSpPr>
          <p:nvPr/>
        </p:nvSpPr>
        <p:spPr bwMode="auto">
          <a:xfrm>
            <a:off x="2483793" y="2399745"/>
            <a:ext cx="285352" cy="260272"/>
          </a:xfrm>
          <a:custGeom>
            <a:avLst/>
            <a:gdLst/>
            <a:ahLst/>
            <a:cxnLst>
              <a:cxn ang="0">
                <a:pos x="0" y="24"/>
              </a:cxn>
              <a:cxn ang="0">
                <a:pos x="97" y="24"/>
              </a:cxn>
              <a:cxn ang="0">
                <a:pos x="97" y="0"/>
              </a:cxn>
              <a:cxn ang="0">
                <a:pos x="193" y="83"/>
              </a:cxn>
              <a:cxn ang="0">
                <a:pos x="97" y="166"/>
              </a:cxn>
              <a:cxn ang="0">
                <a:pos x="97" y="141"/>
              </a:cxn>
              <a:cxn ang="0">
                <a:pos x="0" y="141"/>
              </a:cxn>
              <a:cxn ang="0">
                <a:pos x="0" y="24"/>
              </a:cxn>
            </a:cxnLst>
            <a:rect l="0" t="0" r="r" b="b"/>
            <a:pathLst>
              <a:path w="193" h="166">
                <a:moveTo>
                  <a:pt x="0" y="24"/>
                </a:moveTo>
                <a:lnTo>
                  <a:pt x="97" y="24"/>
                </a:lnTo>
                <a:lnTo>
                  <a:pt x="97" y="0"/>
                </a:lnTo>
                <a:lnTo>
                  <a:pt x="193" y="83"/>
                </a:lnTo>
                <a:lnTo>
                  <a:pt x="97" y="166"/>
                </a:lnTo>
                <a:lnTo>
                  <a:pt x="97" y="141"/>
                </a:lnTo>
                <a:lnTo>
                  <a:pt x="0" y="141"/>
                </a:lnTo>
                <a:lnTo>
                  <a:pt x="0" y="24"/>
                </a:lnTo>
                <a:close/>
              </a:path>
            </a:pathLst>
          </a:custGeom>
          <a:noFill/>
          <a:ln w="7938" cap="flat">
            <a:solidFill>
              <a:srgbClr val="71717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14" name="Freeform 13"/>
          <p:cNvSpPr>
            <a:spLocks/>
          </p:cNvSpPr>
          <p:nvPr/>
        </p:nvSpPr>
        <p:spPr bwMode="auto">
          <a:xfrm>
            <a:off x="5129195" y="2370582"/>
            <a:ext cx="283874" cy="260272"/>
          </a:xfrm>
          <a:custGeom>
            <a:avLst/>
            <a:gdLst/>
            <a:ahLst/>
            <a:cxnLst>
              <a:cxn ang="0">
                <a:pos x="0" y="24"/>
              </a:cxn>
              <a:cxn ang="0">
                <a:pos x="96" y="24"/>
              </a:cxn>
              <a:cxn ang="0">
                <a:pos x="96" y="0"/>
              </a:cxn>
              <a:cxn ang="0">
                <a:pos x="192" y="83"/>
              </a:cxn>
              <a:cxn ang="0">
                <a:pos x="96" y="166"/>
              </a:cxn>
              <a:cxn ang="0">
                <a:pos x="96" y="141"/>
              </a:cxn>
              <a:cxn ang="0">
                <a:pos x="0" y="141"/>
              </a:cxn>
              <a:cxn ang="0">
                <a:pos x="0" y="24"/>
              </a:cxn>
            </a:cxnLst>
            <a:rect l="0" t="0" r="r" b="b"/>
            <a:pathLst>
              <a:path w="192" h="166">
                <a:moveTo>
                  <a:pt x="0" y="24"/>
                </a:moveTo>
                <a:lnTo>
                  <a:pt x="96" y="24"/>
                </a:lnTo>
                <a:lnTo>
                  <a:pt x="96" y="0"/>
                </a:lnTo>
                <a:lnTo>
                  <a:pt x="192" y="83"/>
                </a:lnTo>
                <a:lnTo>
                  <a:pt x="96" y="166"/>
                </a:lnTo>
                <a:lnTo>
                  <a:pt x="96" y="141"/>
                </a:lnTo>
                <a:lnTo>
                  <a:pt x="0" y="141"/>
                </a:ln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15" name="Freeform 14"/>
          <p:cNvSpPr>
            <a:spLocks/>
          </p:cNvSpPr>
          <p:nvPr/>
        </p:nvSpPr>
        <p:spPr bwMode="auto">
          <a:xfrm>
            <a:off x="5457071" y="2370582"/>
            <a:ext cx="283874" cy="260272"/>
          </a:xfrm>
          <a:custGeom>
            <a:avLst/>
            <a:gdLst/>
            <a:ahLst/>
            <a:cxnLst>
              <a:cxn ang="0">
                <a:pos x="0" y="24"/>
              </a:cxn>
              <a:cxn ang="0">
                <a:pos x="96" y="24"/>
              </a:cxn>
              <a:cxn ang="0">
                <a:pos x="96" y="0"/>
              </a:cxn>
              <a:cxn ang="0">
                <a:pos x="192" y="83"/>
              </a:cxn>
              <a:cxn ang="0">
                <a:pos x="96" y="166"/>
              </a:cxn>
              <a:cxn ang="0">
                <a:pos x="96" y="141"/>
              </a:cxn>
              <a:cxn ang="0">
                <a:pos x="0" y="141"/>
              </a:cxn>
              <a:cxn ang="0">
                <a:pos x="0" y="24"/>
              </a:cxn>
            </a:cxnLst>
            <a:rect l="0" t="0" r="r" b="b"/>
            <a:pathLst>
              <a:path w="192" h="166">
                <a:moveTo>
                  <a:pt x="0" y="24"/>
                </a:moveTo>
                <a:lnTo>
                  <a:pt x="96" y="24"/>
                </a:lnTo>
                <a:lnTo>
                  <a:pt x="96" y="0"/>
                </a:lnTo>
                <a:lnTo>
                  <a:pt x="192" y="83"/>
                </a:lnTo>
                <a:lnTo>
                  <a:pt x="96" y="166"/>
                </a:lnTo>
                <a:lnTo>
                  <a:pt x="96" y="141"/>
                </a:lnTo>
                <a:lnTo>
                  <a:pt x="0" y="141"/>
                </a:lnTo>
                <a:lnTo>
                  <a:pt x="0" y="24"/>
                </a:lnTo>
                <a:close/>
              </a:path>
            </a:pathLst>
          </a:custGeom>
          <a:noFill/>
          <a:ln w="7938" cap="flat">
            <a:solidFill>
              <a:srgbClr val="71717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16" name="Rectangle 15"/>
          <p:cNvSpPr>
            <a:spLocks noChangeArrowheads="1"/>
          </p:cNvSpPr>
          <p:nvPr/>
        </p:nvSpPr>
        <p:spPr bwMode="auto">
          <a:xfrm>
            <a:off x="2225399" y="2695137"/>
            <a:ext cx="100094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Arial" pitchFamily="34" charset="0"/>
              </a:rPr>
              <a:t>Consider A and</a:t>
            </a:r>
            <a:r>
              <a:rPr kumimoji="0" lang="en-US" sz="1200" b="0" i="0" u="none" strike="noStrike" cap="none" normalizeH="0" dirty="0" smtClean="0">
                <a:ln>
                  <a:noFill/>
                </a:ln>
                <a:solidFill>
                  <a:srgbClr val="000000"/>
                </a:solidFill>
                <a:effectLst/>
                <a:latin typeface="Times New Roman" pitchFamily="18" charset="0"/>
                <a:cs typeface="Arial" pitchFamily="34" charset="0"/>
              </a:rPr>
              <a:t> L as equivalent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5051549" y="2672279"/>
            <a:ext cx="114659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Arial" pitchFamily="34" charset="0"/>
              </a:rPr>
              <a:t>Data path merging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6121945" y="2414826"/>
            <a:ext cx="106118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A/L+S+A/L+S</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06945" y="3657600"/>
            <a:ext cx="2133600"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(a) Identified hot sequences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3302545" y="3657600"/>
            <a:ext cx="17873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a:t>
            </a:r>
            <a:r>
              <a:rPr lang="en-US" sz="1400" dirty="0">
                <a:solidFill>
                  <a:srgbClr val="000000"/>
                </a:solidFill>
                <a:latin typeface="Times New Roman" pitchFamily="18" charset="0"/>
                <a:cs typeface="Arial" pitchFamily="34" charset="0"/>
              </a:rPr>
              <a:t>b</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Optimized sequences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5664745" y="3670756"/>
            <a:ext cx="232268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cs typeface="Arial" pitchFamily="34" charset="0"/>
              </a:rPr>
              <a:t>(c</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Merged sequence (data path)</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330745" y="1180545"/>
            <a:ext cx="1494774" cy="213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Two operator chains: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30745" y="2491310"/>
            <a:ext cx="1595313" cy="213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Three operator chains: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864145" y="2719626"/>
            <a:ext cx="685800" cy="8617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A+S+A</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L+S+A</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S+A+S</a:t>
            </a:r>
          </a:p>
        </p:txBody>
      </p:sp>
      <p:sp>
        <p:nvSpPr>
          <p:cNvPr id="25" name="Rectangle 24"/>
          <p:cNvSpPr>
            <a:spLocks noChangeArrowheads="1"/>
          </p:cNvSpPr>
          <p:nvPr/>
        </p:nvSpPr>
        <p:spPr bwMode="auto">
          <a:xfrm>
            <a:off x="3289244" y="1332945"/>
            <a:ext cx="1494774" cy="213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Two operator chains: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3683545" y="2704545"/>
            <a:ext cx="849592" cy="6463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A/L+S+A/L</a:t>
            </a:r>
            <a:br>
              <a:rPr kumimoji="0" lang="en-US" sz="1400" b="0" i="1" u="none" strike="noStrike" cap="none" normalizeH="0" baseline="0" dirty="0" smtClean="0">
                <a:ln>
                  <a:noFill/>
                </a:ln>
                <a:solidFill>
                  <a:srgbClr val="000000"/>
                </a:solidFill>
                <a:effectLst/>
                <a:latin typeface="Times New Roman" pitchFamily="18" charset="0"/>
                <a:cs typeface="Arial" pitchFamily="34" charset="0"/>
              </a:rPr>
            </a:br>
            <a:r>
              <a:rPr kumimoji="0" lang="en-US" sz="1400" b="0" i="1" u="none" strike="noStrike" cap="none" normalizeH="0" baseline="0" dirty="0" smtClean="0">
                <a:ln>
                  <a:noFill/>
                </a:ln>
                <a:solidFill>
                  <a:srgbClr val="000000"/>
                </a:solidFill>
                <a:effectLst/>
                <a:latin typeface="Times New Roman" pitchFamily="18" charset="0"/>
                <a:cs typeface="Arial" pitchFamily="34" charset="0"/>
              </a:rPr>
              <a:t>A/L+A/L+S</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S+A/L+S</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3309943" y="2411347"/>
            <a:ext cx="1595313" cy="2132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Three operator chains: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7"/>
          <p:cNvSpPr>
            <a:spLocks noChangeArrowheads="1"/>
          </p:cNvSpPr>
          <p:nvPr/>
        </p:nvSpPr>
        <p:spPr bwMode="auto">
          <a:xfrm>
            <a:off x="914400" y="4038600"/>
            <a:ext cx="685800"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M+W+A</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W+M+W</a:t>
            </a:r>
          </a:p>
        </p:txBody>
      </p:sp>
      <p:sp>
        <p:nvSpPr>
          <p:cNvPr id="29" name="Freeform 28"/>
          <p:cNvSpPr>
            <a:spLocks/>
          </p:cNvSpPr>
          <p:nvPr/>
        </p:nvSpPr>
        <p:spPr bwMode="auto">
          <a:xfrm>
            <a:off x="2534048" y="4088487"/>
            <a:ext cx="285352" cy="260272"/>
          </a:xfrm>
          <a:custGeom>
            <a:avLst/>
            <a:gdLst/>
            <a:ahLst/>
            <a:cxnLst>
              <a:cxn ang="0">
                <a:pos x="0" y="24"/>
              </a:cxn>
              <a:cxn ang="0">
                <a:pos x="97" y="24"/>
              </a:cxn>
              <a:cxn ang="0">
                <a:pos x="97" y="0"/>
              </a:cxn>
              <a:cxn ang="0">
                <a:pos x="193" y="83"/>
              </a:cxn>
              <a:cxn ang="0">
                <a:pos x="97" y="166"/>
              </a:cxn>
              <a:cxn ang="0">
                <a:pos x="97" y="141"/>
              </a:cxn>
              <a:cxn ang="0">
                <a:pos x="0" y="141"/>
              </a:cxn>
              <a:cxn ang="0">
                <a:pos x="0" y="24"/>
              </a:cxn>
            </a:cxnLst>
            <a:rect l="0" t="0" r="r" b="b"/>
            <a:pathLst>
              <a:path w="193" h="166">
                <a:moveTo>
                  <a:pt x="0" y="24"/>
                </a:moveTo>
                <a:lnTo>
                  <a:pt x="97" y="24"/>
                </a:lnTo>
                <a:lnTo>
                  <a:pt x="97" y="0"/>
                </a:lnTo>
                <a:lnTo>
                  <a:pt x="193" y="83"/>
                </a:lnTo>
                <a:lnTo>
                  <a:pt x="97" y="166"/>
                </a:lnTo>
                <a:lnTo>
                  <a:pt x="97" y="141"/>
                </a:lnTo>
                <a:lnTo>
                  <a:pt x="0" y="141"/>
                </a:lnTo>
                <a:lnTo>
                  <a:pt x="0" y="24"/>
                </a:lnTo>
                <a:close/>
              </a:path>
            </a:pathLst>
          </a:custGeom>
          <a:noFill/>
          <a:ln w="7938" cap="flat">
            <a:solidFill>
              <a:srgbClr val="71717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30" name="Rectangle 29"/>
          <p:cNvSpPr>
            <a:spLocks noChangeArrowheads="1"/>
          </p:cNvSpPr>
          <p:nvPr/>
        </p:nvSpPr>
        <p:spPr bwMode="auto">
          <a:xfrm>
            <a:off x="1905000" y="4393287"/>
            <a:ext cx="1905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kumimoji="0" lang="en-US" sz="1200" b="0" i="0" u="none" strike="noStrike" cap="none" normalizeH="0" baseline="0" dirty="0" smtClean="0">
                <a:ln>
                  <a:noFill/>
                </a:ln>
                <a:solidFill>
                  <a:srgbClr val="000000"/>
                </a:solidFill>
                <a:effectLst/>
                <a:latin typeface="Times New Roman" pitchFamily="18" charset="0"/>
                <a:cs typeface="Arial" pitchFamily="34" charset="0"/>
              </a:rPr>
              <a:t>Consider W as a </a:t>
            </a:r>
            <a:r>
              <a:rPr lang="en-US" sz="1200" dirty="0" smtClean="0">
                <a:solidFill>
                  <a:srgbClr val="000000"/>
                </a:solidFill>
                <a:latin typeface="Times New Roman" pitchFamily="18" charset="0"/>
                <a:cs typeface="Arial" pitchFamily="34" charset="0"/>
              </a:rPr>
              <a:t>configurable wire connection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0"/>
          <p:cNvSpPr>
            <a:spLocks noChangeArrowheads="1"/>
          </p:cNvSpPr>
          <p:nvPr/>
        </p:nvSpPr>
        <p:spPr bwMode="auto">
          <a:xfrm>
            <a:off x="3962400" y="4038600"/>
            <a:ext cx="685800"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M+A</a:t>
            </a:r>
          </a:p>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M</a:t>
            </a:r>
          </a:p>
        </p:txBody>
      </p:sp>
      <p:sp>
        <p:nvSpPr>
          <p:cNvPr id="32" name="Freeform 31"/>
          <p:cNvSpPr>
            <a:spLocks/>
          </p:cNvSpPr>
          <p:nvPr/>
        </p:nvSpPr>
        <p:spPr bwMode="auto">
          <a:xfrm>
            <a:off x="5505848" y="4088487"/>
            <a:ext cx="285352" cy="260272"/>
          </a:xfrm>
          <a:custGeom>
            <a:avLst/>
            <a:gdLst/>
            <a:ahLst/>
            <a:cxnLst>
              <a:cxn ang="0">
                <a:pos x="0" y="24"/>
              </a:cxn>
              <a:cxn ang="0">
                <a:pos x="97" y="24"/>
              </a:cxn>
              <a:cxn ang="0">
                <a:pos x="97" y="0"/>
              </a:cxn>
              <a:cxn ang="0">
                <a:pos x="193" y="83"/>
              </a:cxn>
              <a:cxn ang="0">
                <a:pos x="97" y="166"/>
              </a:cxn>
              <a:cxn ang="0">
                <a:pos x="97" y="141"/>
              </a:cxn>
              <a:cxn ang="0">
                <a:pos x="0" y="141"/>
              </a:cxn>
              <a:cxn ang="0">
                <a:pos x="0" y="24"/>
              </a:cxn>
            </a:cxnLst>
            <a:rect l="0" t="0" r="r" b="b"/>
            <a:pathLst>
              <a:path w="193" h="166">
                <a:moveTo>
                  <a:pt x="0" y="24"/>
                </a:moveTo>
                <a:lnTo>
                  <a:pt x="97" y="24"/>
                </a:lnTo>
                <a:lnTo>
                  <a:pt x="97" y="0"/>
                </a:lnTo>
                <a:lnTo>
                  <a:pt x="193" y="83"/>
                </a:lnTo>
                <a:lnTo>
                  <a:pt x="97" y="166"/>
                </a:lnTo>
                <a:lnTo>
                  <a:pt x="97" y="141"/>
                </a:lnTo>
                <a:lnTo>
                  <a:pt x="0" y="141"/>
                </a:lnTo>
                <a:lnTo>
                  <a:pt x="0" y="24"/>
                </a:lnTo>
                <a:close/>
              </a:path>
            </a:pathLst>
          </a:custGeom>
          <a:noFill/>
          <a:ln w="7938" cap="flat">
            <a:solidFill>
              <a:srgbClr val="71717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
        <p:nvSpPr>
          <p:cNvPr id="33" name="Rectangle 32"/>
          <p:cNvSpPr>
            <a:spLocks noChangeArrowheads="1"/>
          </p:cNvSpPr>
          <p:nvPr/>
        </p:nvSpPr>
        <p:spPr bwMode="auto">
          <a:xfrm>
            <a:off x="5101804" y="4393287"/>
            <a:ext cx="114659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Arial" pitchFamily="34" charset="0"/>
              </a:rPr>
              <a:t>Data path merging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3"/>
          <p:cNvSpPr>
            <a:spLocks noChangeArrowheads="1"/>
          </p:cNvSpPr>
          <p:nvPr/>
        </p:nvSpPr>
        <p:spPr bwMode="auto">
          <a:xfrm>
            <a:off x="6400800" y="4088487"/>
            <a:ext cx="685800"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i="1" dirty="0" smtClean="0">
                <a:solidFill>
                  <a:srgbClr val="000000"/>
                </a:solidFill>
                <a:latin typeface="Times New Roman" pitchFamily="18" charset="0"/>
                <a:cs typeface="Arial" pitchFamily="34" charset="0"/>
              </a:rPr>
              <a:t>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6" grpId="0"/>
      <p:bldP spid="17" grpId="0"/>
      <p:bldP spid="18" grpId="0"/>
      <p:bldP spid="20" grpId="0"/>
      <p:bldP spid="21" grpId="0"/>
      <p:bldP spid="25" grpId="0"/>
      <p:bldP spid="26" grpId="0"/>
      <p:bldP spid="27" grpId="0"/>
      <p:bldP spid="29" grpId="0" animBg="1"/>
      <p:bldP spid="30" grpId="0"/>
      <p:bldP spid="31" grpId="0"/>
      <p:bldP spid="32" grpId="0" animBg="1"/>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Functional Unit Design</a:t>
            </a:r>
            <a:endParaRPr lang="en-US" dirty="0"/>
          </a:p>
        </p:txBody>
      </p:sp>
      <p:sp>
        <p:nvSpPr>
          <p:cNvPr id="113" name="Slide Number Placeholder 112"/>
          <p:cNvSpPr>
            <a:spLocks noGrp="1"/>
          </p:cNvSpPr>
          <p:nvPr>
            <p:ph type="sldNum" sz="quarter" idx="12"/>
          </p:nvPr>
        </p:nvSpPr>
        <p:spPr/>
        <p:txBody>
          <a:bodyPr/>
          <a:lstStyle/>
          <a:p>
            <a:fld id="{D3F42F09-53FA-46BC-8957-40EE439A7AD1}" type="slidenum">
              <a:rPr lang="en-US" smtClean="0"/>
              <a:pPr/>
              <a:t>13</a:t>
            </a:fld>
            <a:endParaRPr lang="en-US"/>
          </a:p>
        </p:txBody>
      </p:sp>
      <p:pic>
        <p:nvPicPr>
          <p:cNvPr id="28674" name="Picture 2" descr="H:\Dropbox\SR-CISE\PhD_Def\BFU_Design.png"/>
          <p:cNvPicPr>
            <a:picLocks noChangeAspect="1" noChangeArrowheads="1"/>
          </p:cNvPicPr>
          <p:nvPr/>
        </p:nvPicPr>
        <p:blipFill>
          <a:blip r:embed="rId3" cstate="print"/>
          <a:srcRect/>
          <a:stretch>
            <a:fillRect/>
          </a:stretch>
        </p:blipFill>
        <p:spPr bwMode="auto">
          <a:xfrm>
            <a:off x="157162" y="1905000"/>
            <a:ext cx="5786438" cy="3689350"/>
          </a:xfrm>
          <a:prstGeom prst="rect">
            <a:avLst/>
          </a:prstGeom>
          <a:noFill/>
        </p:spPr>
      </p:pic>
      <p:sp>
        <p:nvSpPr>
          <p:cNvPr id="5" name="TextBox 4"/>
          <p:cNvSpPr txBox="1"/>
          <p:nvPr/>
        </p:nvSpPr>
        <p:spPr>
          <a:xfrm>
            <a:off x="5943600" y="1447800"/>
            <a:ext cx="3124200" cy="2031325"/>
          </a:xfrm>
          <a:prstGeom prst="rect">
            <a:avLst/>
          </a:prstGeom>
          <a:noFill/>
        </p:spPr>
        <p:txBody>
          <a:bodyPr wrap="square" rtlCol="0">
            <a:spAutoFit/>
          </a:bodyPr>
          <a:lstStyle/>
          <a:p>
            <a:r>
              <a:rPr lang="en-US" b="1" u="sng" dirty="0" smtClean="0"/>
              <a:t>Inputs</a:t>
            </a:r>
          </a:p>
          <a:p>
            <a:r>
              <a:rPr lang="en-US" b="1" dirty="0" smtClean="0"/>
              <a:t>Black represents inputs from Register File</a:t>
            </a:r>
          </a:p>
          <a:p>
            <a:r>
              <a:rPr lang="en-US" b="1" dirty="0" smtClean="0">
                <a:solidFill>
                  <a:srgbClr val="0070C0"/>
                </a:solidFill>
              </a:rPr>
              <a:t>Blue from Complex unit</a:t>
            </a:r>
          </a:p>
          <a:p>
            <a:r>
              <a:rPr lang="en-US" b="1" dirty="0" smtClean="0">
                <a:solidFill>
                  <a:schemeClr val="accent3">
                    <a:lumMod val="75000"/>
                  </a:schemeClr>
                </a:solidFill>
              </a:rPr>
              <a:t>Green Neighbor BFU</a:t>
            </a:r>
          </a:p>
          <a:p>
            <a:r>
              <a:rPr lang="en-US" b="1" dirty="0" smtClean="0">
                <a:solidFill>
                  <a:srgbClr val="FF0000"/>
                </a:solidFill>
              </a:rPr>
              <a:t>Red This BFU</a:t>
            </a:r>
            <a:endParaRPr lang="en-US" dirty="0" smtClean="0"/>
          </a:p>
          <a:p>
            <a:r>
              <a:rPr lang="en-US" b="1" dirty="0" err="1" smtClean="0">
                <a:solidFill>
                  <a:schemeClr val="tx1">
                    <a:lumMod val="50000"/>
                    <a:lumOff val="50000"/>
                  </a:schemeClr>
                </a:solidFill>
              </a:rPr>
              <a:t>R</a:t>
            </a:r>
            <a:r>
              <a:rPr lang="en-US" b="1" baseline="-25000" dirty="0" err="1" smtClean="0">
                <a:solidFill>
                  <a:schemeClr val="tx1">
                    <a:lumMod val="50000"/>
                    <a:lumOff val="50000"/>
                  </a:schemeClr>
                </a:solidFill>
              </a:rPr>
              <a:t>control</a:t>
            </a:r>
            <a:r>
              <a:rPr lang="en-US" b="1" dirty="0" smtClean="0">
                <a:solidFill>
                  <a:schemeClr val="tx1">
                    <a:lumMod val="50000"/>
                    <a:lumOff val="50000"/>
                  </a:schemeClr>
                </a:solidFill>
              </a:rPr>
              <a:t>: Reconfiguration Stream</a:t>
            </a:r>
          </a:p>
        </p:txBody>
      </p:sp>
      <p:sp>
        <p:nvSpPr>
          <p:cNvPr id="6" name="TextBox 5"/>
          <p:cNvSpPr txBox="1"/>
          <p:nvPr/>
        </p:nvSpPr>
        <p:spPr>
          <a:xfrm>
            <a:off x="3886200" y="4558605"/>
            <a:ext cx="5105400" cy="1384995"/>
          </a:xfrm>
          <a:prstGeom prst="rect">
            <a:avLst/>
          </a:prstGeom>
          <a:noFill/>
        </p:spPr>
        <p:txBody>
          <a:bodyPr wrap="square" rtlCol="0">
            <a:spAutoFit/>
          </a:bodyPr>
          <a:lstStyle/>
          <a:p>
            <a:r>
              <a:rPr lang="en-US" b="1" u="sng" dirty="0" smtClean="0"/>
              <a:t>Functionality</a:t>
            </a:r>
          </a:p>
          <a:p>
            <a:pPr>
              <a:buFont typeface="Arial" pitchFamily="34" charset="0"/>
              <a:buChar char="•"/>
            </a:pPr>
            <a:r>
              <a:rPr lang="en-US" sz="1600" dirty="0" smtClean="0"/>
              <a:t> ALU includes a bypass</a:t>
            </a:r>
          </a:p>
          <a:p>
            <a:pPr>
              <a:buFont typeface="Arial" pitchFamily="34" charset="0"/>
              <a:buChar char="•"/>
            </a:pPr>
            <a:r>
              <a:rPr lang="en-US" sz="1600" dirty="0" smtClean="0"/>
              <a:t> Shift can be set from input or reconfiguration steam</a:t>
            </a:r>
          </a:p>
          <a:p>
            <a:pPr>
              <a:buFont typeface="Arial" pitchFamily="34" charset="0"/>
              <a:buChar char="•"/>
            </a:pPr>
            <a:r>
              <a:rPr lang="en-US" sz="1600" dirty="0" smtClean="0"/>
              <a:t> Local feedback from register</a:t>
            </a:r>
          </a:p>
          <a:p>
            <a:endParaRPr lang="en-US" dirty="0"/>
          </a:p>
        </p:txBody>
      </p:sp>
    </p:spTree>
    <p:extLst>
      <p:ext uri="{BB962C8B-B14F-4D97-AF65-F5344CB8AC3E}">
        <p14:creationId xmlns:p14="http://schemas.microsoft.com/office/powerpoint/2010/main" val="263130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Functional Unit Design</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14</a:t>
            </a:fld>
            <a:endParaRPr lang="en-US"/>
          </a:p>
        </p:txBody>
      </p:sp>
      <p:pic>
        <p:nvPicPr>
          <p:cNvPr id="75778" name="Picture 2" descr="H:\Dropbox\SR-CISE\PhD_Def\CFU_Design.png"/>
          <p:cNvPicPr>
            <a:picLocks noChangeAspect="1" noChangeArrowheads="1"/>
          </p:cNvPicPr>
          <p:nvPr/>
        </p:nvPicPr>
        <p:blipFill>
          <a:blip r:embed="rId3" cstate="print"/>
          <a:srcRect/>
          <a:stretch>
            <a:fillRect/>
          </a:stretch>
        </p:blipFill>
        <p:spPr bwMode="auto">
          <a:xfrm>
            <a:off x="0" y="1408112"/>
            <a:ext cx="5421312" cy="5145088"/>
          </a:xfrm>
          <a:prstGeom prst="rect">
            <a:avLst/>
          </a:prstGeom>
          <a:noFill/>
        </p:spPr>
      </p:pic>
      <p:sp>
        <p:nvSpPr>
          <p:cNvPr id="5" name="TextBox 4"/>
          <p:cNvSpPr txBox="1"/>
          <p:nvPr/>
        </p:nvSpPr>
        <p:spPr>
          <a:xfrm>
            <a:off x="5486400" y="1295400"/>
            <a:ext cx="3124200" cy="2031325"/>
          </a:xfrm>
          <a:prstGeom prst="rect">
            <a:avLst/>
          </a:prstGeom>
          <a:noFill/>
        </p:spPr>
        <p:txBody>
          <a:bodyPr wrap="square" rtlCol="0">
            <a:spAutoFit/>
          </a:bodyPr>
          <a:lstStyle/>
          <a:p>
            <a:r>
              <a:rPr lang="en-US" b="1" u="sng" dirty="0" smtClean="0"/>
              <a:t>Inputs</a:t>
            </a:r>
          </a:p>
          <a:p>
            <a:r>
              <a:rPr lang="en-US" b="1" dirty="0" smtClean="0"/>
              <a:t>Black represents inputs from Register File</a:t>
            </a:r>
          </a:p>
          <a:p>
            <a:r>
              <a:rPr lang="en-US" b="1" dirty="0" smtClean="0">
                <a:solidFill>
                  <a:srgbClr val="0070C0"/>
                </a:solidFill>
              </a:rPr>
              <a:t>Blue from Complex unit</a:t>
            </a:r>
          </a:p>
          <a:p>
            <a:r>
              <a:rPr lang="en-US" b="1" dirty="0" smtClean="0">
                <a:solidFill>
                  <a:schemeClr val="accent3">
                    <a:lumMod val="75000"/>
                  </a:schemeClr>
                </a:solidFill>
              </a:rPr>
              <a:t>Green Neighbor BFU</a:t>
            </a:r>
          </a:p>
          <a:p>
            <a:r>
              <a:rPr lang="en-US" b="1" dirty="0" smtClean="0">
                <a:solidFill>
                  <a:srgbClr val="FF0000"/>
                </a:solidFill>
              </a:rPr>
              <a:t>Red This BFU</a:t>
            </a:r>
            <a:endParaRPr lang="en-US" dirty="0" smtClean="0"/>
          </a:p>
          <a:p>
            <a:r>
              <a:rPr lang="en-US" b="1" dirty="0" err="1" smtClean="0">
                <a:solidFill>
                  <a:schemeClr val="tx1">
                    <a:lumMod val="50000"/>
                    <a:lumOff val="50000"/>
                  </a:schemeClr>
                </a:solidFill>
              </a:rPr>
              <a:t>R</a:t>
            </a:r>
            <a:r>
              <a:rPr lang="en-US" b="1" baseline="-25000" dirty="0" err="1" smtClean="0">
                <a:solidFill>
                  <a:schemeClr val="tx1">
                    <a:lumMod val="50000"/>
                    <a:lumOff val="50000"/>
                  </a:schemeClr>
                </a:solidFill>
              </a:rPr>
              <a:t>control</a:t>
            </a:r>
            <a:r>
              <a:rPr lang="en-US" b="1" dirty="0" smtClean="0">
                <a:solidFill>
                  <a:schemeClr val="tx1">
                    <a:lumMod val="50000"/>
                    <a:lumOff val="50000"/>
                  </a:schemeClr>
                </a:solidFill>
              </a:rPr>
              <a:t>: Reconfiguration Stream</a:t>
            </a:r>
          </a:p>
        </p:txBody>
      </p:sp>
      <p:sp>
        <p:nvSpPr>
          <p:cNvPr id="6" name="TextBox 5"/>
          <p:cNvSpPr txBox="1"/>
          <p:nvPr/>
        </p:nvSpPr>
        <p:spPr>
          <a:xfrm>
            <a:off x="5257800" y="3809762"/>
            <a:ext cx="3886200" cy="861774"/>
          </a:xfrm>
          <a:prstGeom prst="rect">
            <a:avLst/>
          </a:prstGeom>
          <a:noFill/>
        </p:spPr>
        <p:txBody>
          <a:bodyPr wrap="square" rtlCol="0">
            <a:spAutoFit/>
          </a:bodyPr>
          <a:lstStyle/>
          <a:p>
            <a:r>
              <a:rPr lang="en-US" b="1" u="sng" dirty="0" smtClean="0"/>
              <a:t>Functionality</a:t>
            </a:r>
          </a:p>
          <a:p>
            <a:pPr>
              <a:buFont typeface="Arial" pitchFamily="34" charset="0"/>
              <a:buChar char="•"/>
            </a:pPr>
            <a:r>
              <a:rPr lang="en-US" sz="1600" dirty="0" smtClean="0"/>
              <a:t> MAC in parallel with ALU + Shift</a:t>
            </a:r>
            <a:endParaRPr lang="en-US" dirty="0" smtClean="0"/>
          </a:p>
          <a:p>
            <a:pPr>
              <a:buFont typeface="Arial" pitchFamily="34" charset="0"/>
              <a:buChar char="•"/>
            </a:pPr>
            <a:r>
              <a:rPr lang="en-US" sz="1600" dirty="0" smtClean="0"/>
              <a:t> ALU bypass removed to save </a:t>
            </a:r>
            <a:r>
              <a:rPr lang="en-US" sz="1600" dirty="0" err="1" smtClean="0"/>
              <a:t>opcode</a:t>
            </a:r>
            <a:r>
              <a:rPr lang="en-US" sz="1600" dirty="0" smtClean="0"/>
              <a:t> space</a:t>
            </a:r>
          </a:p>
        </p:txBody>
      </p:sp>
    </p:spTree>
    <p:extLst>
      <p:ext uri="{BB962C8B-B14F-4D97-AF65-F5344CB8AC3E}">
        <p14:creationId xmlns:p14="http://schemas.microsoft.com/office/powerpoint/2010/main" val="13575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Merged Functional Unit Design</a:t>
            </a:r>
            <a:endParaRPr lang="en-US" sz="3600" dirty="0"/>
          </a:p>
        </p:txBody>
      </p:sp>
      <p:sp>
        <p:nvSpPr>
          <p:cNvPr id="106" name="Slide Number Placeholder 105"/>
          <p:cNvSpPr>
            <a:spLocks noGrp="1"/>
          </p:cNvSpPr>
          <p:nvPr>
            <p:ph type="sldNum" sz="quarter" idx="12"/>
          </p:nvPr>
        </p:nvSpPr>
        <p:spPr/>
        <p:txBody>
          <a:bodyPr/>
          <a:lstStyle/>
          <a:p>
            <a:fld id="{D3F42F09-53FA-46BC-8957-40EE439A7AD1}" type="slidenum">
              <a:rPr lang="en-US" smtClean="0"/>
              <a:pPr/>
              <a:t>15</a:t>
            </a:fld>
            <a:endParaRPr lang="en-US"/>
          </a:p>
        </p:txBody>
      </p:sp>
      <p:pic>
        <p:nvPicPr>
          <p:cNvPr id="26625" name="Picture 1" descr="H:\Dropbox\SR-CISE\PhD_Def\BFU_Fused.png"/>
          <p:cNvPicPr>
            <a:picLocks noChangeAspect="1" noChangeArrowheads="1"/>
          </p:cNvPicPr>
          <p:nvPr/>
        </p:nvPicPr>
        <p:blipFill>
          <a:blip r:embed="rId3" cstate="print"/>
          <a:srcRect/>
          <a:stretch>
            <a:fillRect/>
          </a:stretch>
        </p:blipFill>
        <p:spPr bwMode="auto">
          <a:xfrm>
            <a:off x="423862" y="1375867"/>
            <a:ext cx="4148138" cy="5253533"/>
          </a:xfrm>
          <a:prstGeom prst="rect">
            <a:avLst/>
          </a:prstGeom>
          <a:noFill/>
        </p:spPr>
      </p:pic>
      <p:sp>
        <p:nvSpPr>
          <p:cNvPr id="5" name="TextBox 4"/>
          <p:cNvSpPr txBox="1"/>
          <p:nvPr/>
        </p:nvSpPr>
        <p:spPr>
          <a:xfrm>
            <a:off x="5029200" y="1295400"/>
            <a:ext cx="3124200" cy="2031325"/>
          </a:xfrm>
          <a:prstGeom prst="rect">
            <a:avLst/>
          </a:prstGeom>
          <a:noFill/>
        </p:spPr>
        <p:txBody>
          <a:bodyPr wrap="square" rtlCol="0">
            <a:spAutoFit/>
          </a:bodyPr>
          <a:lstStyle/>
          <a:p>
            <a:r>
              <a:rPr lang="en-US" b="1" u="sng" dirty="0" smtClean="0"/>
              <a:t>Inputs</a:t>
            </a:r>
          </a:p>
          <a:p>
            <a:r>
              <a:rPr lang="en-US" b="1" dirty="0" smtClean="0"/>
              <a:t>Black represents inputs from Register File</a:t>
            </a:r>
          </a:p>
          <a:p>
            <a:r>
              <a:rPr lang="en-US" b="1" dirty="0" smtClean="0">
                <a:solidFill>
                  <a:srgbClr val="0070C0"/>
                </a:solidFill>
              </a:rPr>
              <a:t>Blue from Complex unit</a:t>
            </a:r>
          </a:p>
          <a:p>
            <a:r>
              <a:rPr lang="en-US" b="1" dirty="0" smtClean="0">
                <a:solidFill>
                  <a:schemeClr val="accent3">
                    <a:lumMod val="75000"/>
                  </a:schemeClr>
                </a:solidFill>
              </a:rPr>
              <a:t>Green Neighbor BFU</a:t>
            </a:r>
          </a:p>
          <a:p>
            <a:r>
              <a:rPr lang="en-US" b="1" dirty="0" smtClean="0">
                <a:solidFill>
                  <a:srgbClr val="FF0000"/>
                </a:solidFill>
              </a:rPr>
              <a:t>Red This BFU</a:t>
            </a:r>
            <a:endParaRPr lang="en-US" dirty="0" smtClean="0"/>
          </a:p>
          <a:p>
            <a:r>
              <a:rPr lang="en-US" b="1" dirty="0" err="1" smtClean="0">
                <a:solidFill>
                  <a:schemeClr val="tx1">
                    <a:lumMod val="50000"/>
                    <a:lumOff val="50000"/>
                  </a:schemeClr>
                </a:solidFill>
              </a:rPr>
              <a:t>R</a:t>
            </a:r>
            <a:r>
              <a:rPr lang="en-US" b="1" baseline="-25000" dirty="0" err="1" smtClean="0">
                <a:solidFill>
                  <a:schemeClr val="tx1">
                    <a:lumMod val="50000"/>
                    <a:lumOff val="50000"/>
                  </a:schemeClr>
                </a:solidFill>
              </a:rPr>
              <a:t>control</a:t>
            </a:r>
            <a:r>
              <a:rPr lang="en-US" b="1" dirty="0" smtClean="0">
                <a:solidFill>
                  <a:schemeClr val="tx1">
                    <a:lumMod val="50000"/>
                    <a:lumOff val="50000"/>
                  </a:schemeClr>
                </a:solidFill>
              </a:rPr>
              <a:t>: Reconfiguration Stream</a:t>
            </a:r>
          </a:p>
        </p:txBody>
      </p:sp>
      <p:sp>
        <p:nvSpPr>
          <p:cNvPr id="6" name="TextBox 5"/>
          <p:cNvSpPr txBox="1"/>
          <p:nvPr/>
        </p:nvSpPr>
        <p:spPr>
          <a:xfrm>
            <a:off x="4572000" y="3886200"/>
            <a:ext cx="4038600" cy="1846659"/>
          </a:xfrm>
          <a:prstGeom prst="rect">
            <a:avLst/>
          </a:prstGeom>
          <a:noFill/>
        </p:spPr>
        <p:txBody>
          <a:bodyPr wrap="square" rtlCol="0">
            <a:spAutoFit/>
          </a:bodyPr>
          <a:lstStyle/>
          <a:p>
            <a:r>
              <a:rPr lang="en-US" b="1" u="sng" dirty="0" smtClean="0"/>
              <a:t>Functionality</a:t>
            </a:r>
          </a:p>
          <a:p>
            <a:pPr>
              <a:buFont typeface="Arial" pitchFamily="34" charset="0"/>
              <a:buChar char="•"/>
            </a:pPr>
            <a:r>
              <a:rPr lang="en-US" sz="1600" dirty="0" smtClean="0"/>
              <a:t> Independent or chained operation mode</a:t>
            </a:r>
          </a:p>
          <a:p>
            <a:pPr>
              <a:buFont typeface="Arial" pitchFamily="34" charset="0"/>
              <a:buChar char="•"/>
            </a:pPr>
            <a:r>
              <a:rPr lang="en-US" sz="1600" dirty="0"/>
              <a:t> </a:t>
            </a:r>
            <a:r>
              <a:rPr lang="en-US" sz="1600" dirty="0" smtClean="0"/>
              <a:t>Chained operation mode has critical path equal to the MAC </a:t>
            </a:r>
          </a:p>
          <a:p>
            <a:pPr>
              <a:buFont typeface="Arial" pitchFamily="34" charset="0"/>
              <a:buChar char="•"/>
            </a:pPr>
            <a:r>
              <a:rPr lang="en-US" sz="1600" dirty="0" smtClean="0"/>
              <a:t> Carry-out from first unit to second unit enables 64-bit operations</a:t>
            </a:r>
          </a:p>
          <a:p>
            <a:pPr>
              <a:buFont typeface="Arial" pitchFamily="34" charset="0"/>
              <a:buChar char="•"/>
            </a:pPr>
            <a:endParaRPr lang="en-US" sz="1600" dirty="0" smtClean="0"/>
          </a:p>
        </p:txBody>
      </p:sp>
    </p:spTree>
    <p:extLst>
      <p:ext uri="{BB962C8B-B14F-4D97-AF65-F5344CB8AC3E}">
        <p14:creationId xmlns:p14="http://schemas.microsoft.com/office/powerpoint/2010/main" val="293372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le 1"/>
          <p:cNvSpPr txBox="1">
            <a:spLocks/>
          </p:cNvSpPr>
          <p:nvPr/>
        </p:nvSpPr>
        <p:spPr>
          <a:xfrm>
            <a:off x="457200" y="228600"/>
            <a:ext cx="8229600" cy="6096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tx1"/>
                </a:solidFill>
                <a:effectLst/>
                <a:uLnTx/>
                <a:uFillTx/>
                <a:latin typeface="+mj-lt"/>
                <a:ea typeface="+mj-ea"/>
                <a:cs typeface="+mj-cs"/>
              </a:rPr>
              <a:t>Interconnect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Structure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5" name="Content Placeholder 2"/>
          <p:cNvSpPr txBox="1">
            <a:spLocks/>
          </p:cNvSpPr>
          <p:nvPr/>
        </p:nvSpPr>
        <p:spPr>
          <a:xfrm>
            <a:off x="457200" y="1219200"/>
            <a:ext cx="4495800" cy="4906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tint val="75000"/>
                  </a:schemeClr>
                </a:solidFill>
              </a:rPr>
              <a:t> </a:t>
            </a:r>
            <a:r>
              <a:rPr lang="en-US" sz="2000" dirty="0" smtClean="0"/>
              <a:t>Fully connected topology between FUs</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 Chained </a:t>
            </a:r>
            <a:r>
              <a:rPr kumimoji="0" lang="en-US" sz="2000" b="0" i="0" u="none" strike="noStrike" kern="1200" cap="none" spc="0" normalizeH="0" noProof="0" dirty="0" smtClean="0">
                <a:ln>
                  <a:noFill/>
                </a:ln>
                <a:effectLst/>
                <a:uLnTx/>
                <a:uFillTx/>
                <a:latin typeface="+mn-lt"/>
                <a:ea typeface="+mn-ea"/>
                <a:cs typeface="+mn-cs"/>
              </a:rPr>
              <a:t>1-cycle operation for two SFUs in any order</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 Result selection for any time step in the interconnect</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 Up to two results produced</a:t>
            </a:r>
            <a:r>
              <a:rPr kumimoji="0" lang="en-US" sz="2000" b="0" i="0" u="none" strike="noStrike" kern="1200" cap="none" spc="0" normalizeH="0" noProof="0" dirty="0" smtClean="0">
                <a:ln>
                  <a:noFill/>
                </a:ln>
                <a:effectLst/>
                <a:uLnTx/>
                <a:uFillTx/>
                <a:latin typeface="+mn-lt"/>
                <a:ea typeface="+mn-ea"/>
                <a:cs typeface="+mn-cs"/>
              </a:rPr>
              <a:t> per time step</a:t>
            </a:r>
          </a:p>
          <a:p>
            <a:pPr marL="0" marR="0" lvl="0" indent="0" algn="just"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 Control sequencer enables </a:t>
            </a:r>
            <a:r>
              <a:rPr lang="en-US" sz="2000" dirty="0" smtClean="0"/>
              <a:t>multiple configurations for a different cycles of one ISE (62 configuration bits total)</a:t>
            </a:r>
            <a:endParaRPr kumimoji="0" lang="en-US" sz="3200" b="0" i="0" u="none" strike="noStrike" kern="1200" cap="none" spc="0" normalizeH="0" baseline="0" noProof="0" dirty="0">
              <a:ln>
                <a:noFill/>
              </a:ln>
              <a:effectLst/>
              <a:uLnTx/>
              <a:uFillTx/>
              <a:latin typeface="+mn-lt"/>
              <a:ea typeface="+mn-ea"/>
              <a:cs typeface="+mn-cs"/>
            </a:endParaRPr>
          </a:p>
        </p:txBody>
      </p:sp>
      <p:sp>
        <p:nvSpPr>
          <p:cNvPr id="76" name="Slide Number Placeholder 75"/>
          <p:cNvSpPr>
            <a:spLocks noGrp="1"/>
          </p:cNvSpPr>
          <p:nvPr>
            <p:ph type="sldNum" sz="quarter" idx="12"/>
          </p:nvPr>
        </p:nvSpPr>
        <p:spPr/>
        <p:txBody>
          <a:bodyPr/>
          <a:lstStyle/>
          <a:p>
            <a:fld id="{D3F42F09-53FA-46BC-8957-40EE439A7AD1}" type="slidenum">
              <a:rPr lang="en-US" smtClean="0"/>
              <a:pPr/>
              <a:t>16</a:t>
            </a:fld>
            <a:endParaRPr lang="en-US"/>
          </a:p>
        </p:txBody>
      </p:sp>
      <p:pic>
        <p:nvPicPr>
          <p:cNvPr id="24577" name="Picture 1" descr="H:\Dropbox\SR-CISE\PhD_Def\SFU_Design.png"/>
          <p:cNvPicPr>
            <a:picLocks noChangeAspect="1" noChangeArrowheads="1"/>
          </p:cNvPicPr>
          <p:nvPr/>
        </p:nvPicPr>
        <p:blipFill>
          <a:blip r:embed="rId3" cstate="print"/>
          <a:srcRect/>
          <a:stretch>
            <a:fillRect/>
          </a:stretch>
        </p:blipFill>
        <p:spPr bwMode="auto">
          <a:xfrm>
            <a:off x="5074140" y="914400"/>
            <a:ext cx="3231660" cy="5495925"/>
          </a:xfrm>
          <a:prstGeom prst="rect">
            <a:avLst/>
          </a:prstGeom>
          <a:noFill/>
        </p:spPr>
      </p:pic>
    </p:spTree>
    <p:extLst>
      <p:ext uri="{BB962C8B-B14F-4D97-AF65-F5344CB8AC3E}">
        <p14:creationId xmlns:p14="http://schemas.microsoft.com/office/powerpoint/2010/main" val="35819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In-Order Pipeline</a:t>
            </a:r>
            <a:endParaRPr lang="en-US" dirty="0"/>
          </a:p>
        </p:txBody>
      </p:sp>
      <p:sp>
        <p:nvSpPr>
          <p:cNvPr id="4" name="Slide Number Placeholder 3"/>
          <p:cNvSpPr>
            <a:spLocks noGrp="1"/>
          </p:cNvSpPr>
          <p:nvPr>
            <p:ph type="sldNum" sz="quarter" idx="12"/>
          </p:nvPr>
        </p:nvSpPr>
        <p:spPr/>
        <p:txBody>
          <a:bodyPr/>
          <a:lstStyle/>
          <a:p>
            <a:fld id="{FA9791F1-8048-4772-92A5-393E8B054CD6}" type="slidenum">
              <a:rPr lang="en-US" smtClean="0"/>
              <a:pPr/>
              <a:t>17</a:t>
            </a:fld>
            <a:endParaRPr lang="en-US"/>
          </a:p>
        </p:txBody>
      </p:sp>
      <p:pic>
        <p:nvPicPr>
          <p:cNvPr id="76802" name="Picture 2" descr="H:\Dropbox\SR-CISE\PhD_Def\SFU_integration.png"/>
          <p:cNvPicPr>
            <a:picLocks noChangeAspect="1" noChangeArrowheads="1"/>
          </p:cNvPicPr>
          <p:nvPr/>
        </p:nvPicPr>
        <p:blipFill>
          <a:blip r:embed="rId3" cstate="print"/>
          <a:srcRect/>
          <a:stretch>
            <a:fillRect/>
          </a:stretch>
        </p:blipFill>
        <p:spPr bwMode="auto">
          <a:xfrm>
            <a:off x="409574" y="1676400"/>
            <a:ext cx="8353426" cy="3594915"/>
          </a:xfrm>
          <a:prstGeom prst="rect">
            <a:avLst/>
          </a:prstGeom>
          <a:noFill/>
        </p:spPr>
      </p:pic>
      <p:sp>
        <p:nvSpPr>
          <p:cNvPr id="6" name="TextBox 5"/>
          <p:cNvSpPr txBox="1"/>
          <p:nvPr/>
        </p:nvSpPr>
        <p:spPr>
          <a:xfrm>
            <a:off x="457200" y="5486400"/>
            <a:ext cx="8229600" cy="923330"/>
          </a:xfrm>
          <a:prstGeom prst="rect">
            <a:avLst/>
          </a:prstGeom>
          <a:noFill/>
        </p:spPr>
        <p:txBody>
          <a:bodyPr wrap="square" rtlCol="0">
            <a:spAutoFit/>
          </a:bodyPr>
          <a:lstStyle/>
          <a:p>
            <a:pPr>
              <a:buFont typeface="Arial" pitchFamily="34" charset="0"/>
              <a:buChar char="•"/>
            </a:pPr>
            <a:r>
              <a:rPr lang="en-US" dirty="0" smtClean="0"/>
              <a:t> Instruction buffer allows control memory to meet timing requirements</a:t>
            </a:r>
          </a:p>
          <a:p>
            <a:pPr>
              <a:buFont typeface="Arial" pitchFamily="34" charset="0"/>
              <a:buChar char="•"/>
            </a:pPr>
            <a:r>
              <a:rPr lang="en-US" dirty="0" smtClean="0"/>
              <a:t> We support up to 1024 ISEs </a:t>
            </a:r>
          </a:p>
          <a:p>
            <a:pPr>
              <a:buFont typeface="Arial" pitchFamily="34" charset="0"/>
              <a:buChar char="•"/>
            </a:pPr>
            <a:r>
              <a:rPr lang="en-US" dirty="0"/>
              <a:t> </a:t>
            </a:r>
            <a:r>
              <a:rPr lang="en-US" dirty="0" smtClean="0"/>
              <a:t>ASIPs support up to 20 ISEs</a:t>
            </a:r>
            <a:endParaRPr lang="en-US" dirty="0"/>
          </a:p>
        </p:txBody>
      </p:sp>
    </p:spTree>
    <p:extLst>
      <p:ext uri="{BB962C8B-B14F-4D97-AF65-F5344CB8AC3E}">
        <p14:creationId xmlns:p14="http://schemas.microsoft.com/office/powerpoint/2010/main" val="36945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6705600" y="1905000"/>
            <a:ext cx="1295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3" name="Rectangle 102"/>
          <p:cNvSpPr/>
          <p:nvPr/>
        </p:nvSpPr>
        <p:spPr>
          <a:xfrm>
            <a:off x="6629400" y="1981200"/>
            <a:ext cx="1295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6" name="Rectangle 55"/>
          <p:cNvSpPr/>
          <p:nvPr/>
        </p:nvSpPr>
        <p:spPr>
          <a:xfrm>
            <a:off x="6781800" y="3124200"/>
            <a:ext cx="1143000"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5" name="Rectangle 54"/>
          <p:cNvSpPr/>
          <p:nvPr/>
        </p:nvSpPr>
        <p:spPr>
          <a:xfrm>
            <a:off x="6705600" y="3200400"/>
            <a:ext cx="11430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4" name="Rectangle 53"/>
          <p:cNvSpPr/>
          <p:nvPr/>
        </p:nvSpPr>
        <p:spPr>
          <a:xfrm>
            <a:off x="6629400" y="3276600"/>
            <a:ext cx="11430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p:cNvSpPr/>
          <p:nvPr/>
        </p:nvSpPr>
        <p:spPr>
          <a:xfrm>
            <a:off x="533400" y="1447800"/>
            <a:ext cx="9144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Fetch 1</a:t>
            </a:r>
            <a:endParaRPr lang="en-US" dirty="0"/>
          </a:p>
        </p:txBody>
      </p:sp>
      <p:sp>
        <p:nvSpPr>
          <p:cNvPr id="5" name="Rectangle 4"/>
          <p:cNvSpPr/>
          <p:nvPr/>
        </p:nvSpPr>
        <p:spPr>
          <a:xfrm>
            <a:off x="533400" y="2286000"/>
            <a:ext cx="9144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Fetch 2</a:t>
            </a:r>
            <a:endParaRPr lang="en-US" dirty="0"/>
          </a:p>
        </p:txBody>
      </p:sp>
      <p:sp>
        <p:nvSpPr>
          <p:cNvPr id="6" name="Rectangle 5"/>
          <p:cNvSpPr/>
          <p:nvPr/>
        </p:nvSpPr>
        <p:spPr>
          <a:xfrm>
            <a:off x="533400" y="3124200"/>
            <a:ext cx="9144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Decode</a:t>
            </a:r>
            <a:endParaRPr lang="en-US" dirty="0"/>
          </a:p>
        </p:txBody>
      </p:sp>
      <p:sp>
        <p:nvSpPr>
          <p:cNvPr id="7" name="Rectangle 6"/>
          <p:cNvSpPr/>
          <p:nvPr/>
        </p:nvSpPr>
        <p:spPr>
          <a:xfrm>
            <a:off x="457200" y="3962400"/>
            <a:ext cx="1066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Rename Registers</a:t>
            </a:r>
            <a:endParaRPr lang="en-US" dirty="0"/>
          </a:p>
        </p:txBody>
      </p:sp>
      <p:sp>
        <p:nvSpPr>
          <p:cNvPr id="8" name="Rectangle 7"/>
          <p:cNvSpPr/>
          <p:nvPr/>
        </p:nvSpPr>
        <p:spPr>
          <a:xfrm>
            <a:off x="2209800" y="4114800"/>
            <a:ext cx="9906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Dispatch</a:t>
            </a:r>
            <a:endParaRPr lang="en-US" dirty="0"/>
          </a:p>
        </p:txBody>
      </p:sp>
      <p:sp>
        <p:nvSpPr>
          <p:cNvPr id="10" name="Rectangle 9"/>
          <p:cNvSpPr/>
          <p:nvPr/>
        </p:nvSpPr>
        <p:spPr>
          <a:xfrm>
            <a:off x="457200" y="5029200"/>
            <a:ext cx="1066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Rename Map</a:t>
            </a:r>
            <a:endParaRPr lang="en-US" dirty="0"/>
          </a:p>
        </p:txBody>
      </p:sp>
      <p:sp>
        <p:nvSpPr>
          <p:cNvPr id="11" name="Rectangle 10"/>
          <p:cNvSpPr/>
          <p:nvPr/>
        </p:nvSpPr>
        <p:spPr>
          <a:xfrm>
            <a:off x="3124200" y="2819400"/>
            <a:ext cx="8382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Issue</a:t>
            </a:r>
            <a:endParaRPr lang="en-US" dirty="0"/>
          </a:p>
        </p:txBody>
      </p:sp>
      <p:sp>
        <p:nvSpPr>
          <p:cNvPr id="12" name="Rectangle 11"/>
          <p:cNvSpPr/>
          <p:nvPr/>
        </p:nvSpPr>
        <p:spPr>
          <a:xfrm>
            <a:off x="3124200" y="5029200"/>
            <a:ext cx="9144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Load Store Queue</a:t>
            </a:r>
            <a:endParaRPr lang="en-US" dirty="0"/>
          </a:p>
        </p:txBody>
      </p:sp>
      <p:sp>
        <p:nvSpPr>
          <p:cNvPr id="13" name="Rectangle 12"/>
          <p:cNvSpPr/>
          <p:nvPr/>
        </p:nvSpPr>
        <p:spPr>
          <a:xfrm>
            <a:off x="4572000" y="2743200"/>
            <a:ext cx="1066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Register Read</a:t>
            </a:r>
            <a:endParaRPr lang="en-US" dirty="0"/>
          </a:p>
        </p:txBody>
      </p:sp>
      <p:sp>
        <p:nvSpPr>
          <p:cNvPr id="14" name="Rectangle 13"/>
          <p:cNvSpPr/>
          <p:nvPr/>
        </p:nvSpPr>
        <p:spPr>
          <a:xfrm>
            <a:off x="6553200" y="3352800"/>
            <a:ext cx="11430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Execution Units</a:t>
            </a:r>
            <a:endParaRPr lang="en-US" dirty="0"/>
          </a:p>
        </p:txBody>
      </p:sp>
      <p:sp>
        <p:nvSpPr>
          <p:cNvPr id="15" name="Rectangle 14"/>
          <p:cNvSpPr/>
          <p:nvPr/>
        </p:nvSpPr>
        <p:spPr>
          <a:xfrm>
            <a:off x="4724400" y="5105400"/>
            <a:ext cx="1066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Write Back</a:t>
            </a:r>
            <a:endParaRPr lang="en-US" dirty="0"/>
          </a:p>
        </p:txBody>
      </p:sp>
      <p:sp>
        <p:nvSpPr>
          <p:cNvPr id="16" name="Rectangle 15"/>
          <p:cNvSpPr/>
          <p:nvPr/>
        </p:nvSpPr>
        <p:spPr>
          <a:xfrm>
            <a:off x="6705600" y="5105400"/>
            <a:ext cx="1066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Re-order Buffer</a:t>
            </a:r>
            <a:endParaRPr lang="en-US" dirty="0"/>
          </a:p>
        </p:txBody>
      </p:sp>
      <p:cxnSp>
        <p:nvCxnSpPr>
          <p:cNvPr id="18" name="Straight Arrow Connector 17"/>
          <p:cNvCxnSpPr>
            <a:stCxn id="4" idx="2"/>
            <a:endCxn id="5" idx="0"/>
          </p:cNvCxnSpPr>
          <p:nvPr/>
        </p:nvCxnSpPr>
        <p:spPr>
          <a:xfrm>
            <a:off x="990600" y="17526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5" idx="2"/>
            <a:endCxn id="6" idx="0"/>
          </p:cNvCxnSpPr>
          <p:nvPr/>
        </p:nvCxnSpPr>
        <p:spPr>
          <a:xfrm>
            <a:off x="990600" y="25908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6" idx="2"/>
            <a:endCxn id="7" idx="0"/>
          </p:cNvCxnSpPr>
          <p:nvPr/>
        </p:nvCxnSpPr>
        <p:spPr>
          <a:xfrm>
            <a:off x="990600" y="34290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7" idx="3"/>
            <a:endCxn id="8" idx="1"/>
          </p:cNvCxnSpPr>
          <p:nvPr/>
        </p:nvCxnSpPr>
        <p:spPr>
          <a:xfrm>
            <a:off x="1524000" y="4267200"/>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10" idx="0"/>
            <a:endCxn id="7" idx="2"/>
          </p:cNvCxnSpPr>
          <p:nvPr/>
        </p:nvCxnSpPr>
        <p:spPr>
          <a:xfrm flipV="1">
            <a:off x="990600" y="45720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3276600" y="914400"/>
            <a:ext cx="1676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CISE Configure</a:t>
            </a:r>
            <a:endParaRPr lang="en-US" dirty="0"/>
          </a:p>
        </p:txBody>
      </p:sp>
      <p:cxnSp>
        <p:nvCxnSpPr>
          <p:cNvPr id="40" name="Shape 39"/>
          <p:cNvCxnSpPr>
            <a:stCxn id="8" idx="0"/>
            <a:endCxn id="11" idx="1"/>
          </p:cNvCxnSpPr>
          <p:nvPr/>
        </p:nvCxnSpPr>
        <p:spPr>
          <a:xfrm rot="5400000" flipH="1" flipV="1">
            <a:off x="2381250" y="3371850"/>
            <a:ext cx="1066800" cy="4191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43" name="Rectangle 42"/>
          <p:cNvSpPr/>
          <p:nvPr/>
        </p:nvSpPr>
        <p:spPr>
          <a:xfrm>
            <a:off x="6553200" y="2057400"/>
            <a:ext cx="1295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Specialized Functional Units</a:t>
            </a:r>
            <a:endParaRPr lang="en-US" dirty="0"/>
          </a:p>
        </p:txBody>
      </p:sp>
      <p:cxnSp>
        <p:nvCxnSpPr>
          <p:cNvPr id="58" name="Straight Arrow Connector 57"/>
          <p:cNvCxnSpPr>
            <a:stCxn id="11" idx="3"/>
            <a:endCxn id="13" idx="1"/>
          </p:cNvCxnSpPr>
          <p:nvPr/>
        </p:nvCxnSpPr>
        <p:spPr>
          <a:xfrm>
            <a:off x="3962400" y="3048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3" name="Straight Arrow Connector 72"/>
          <p:cNvCxnSpPr>
            <a:stCxn id="12" idx="3"/>
            <a:endCxn id="15" idx="1"/>
          </p:cNvCxnSpPr>
          <p:nvPr/>
        </p:nvCxnSpPr>
        <p:spPr>
          <a:xfrm>
            <a:off x="4038600" y="5410200"/>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Straight Arrow Connector 76"/>
          <p:cNvCxnSpPr>
            <a:stCxn id="15" idx="3"/>
            <a:endCxn id="16" idx="1"/>
          </p:cNvCxnSpPr>
          <p:nvPr/>
        </p:nvCxnSpPr>
        <p:spPr>
          <a:xfrm>
            <a:off x="5791200" y="54102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7" name="Elbow Connector 96"/>
          <p:cNvCxnSpPr>
            <a:stCxn id="63" idx="0"/>
            <a:endCxn id="38" idx="1"/>
          </p:cNvCxnSpPr>
          <p:nvPr/>
        </p:nvCxnSpPr>
        <p:spPr>
          <a:xfrm rot="5400000" flipH="1" flipV="1">
            <a:off x="1828800" y="1524000"/>
            <a:ext cx="1790700" cy="1104900"/>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1" name="Elbow Connector 100"/>
          <p:cNvCxnSpPr>
            <a:stCxn id="38" idx="3"/>
            <a:endCxn id="104" idx="0"/>
          </p:cNvCxnSpPr>
          <p:nvPr/>
        </p:nvCxnSpPr>
        <p:spPr>
          <a:xfrm>
            <a:off x="4953000" y="1181100"/>
            <a:ext cx="2400300" cy="723900"/>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5" name="Straight Arrow Connector 214"/>
          <p:cNvCxnSpPr/>
          <p:nvPr/>
        </p:nvCxnSpPr>
        <p:spPr>
          <a:xfrm>
            <a:off x="381000" y="6172200"/>
            <a:ext cx="1524000"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217" name="Straight Arrow Connector 216"/>
          <p:cNvCxnSpPr/>
          <p:nvPr/>
        </p:nvCxnSpPr>
        <p:spPr>
          <a:xfrm>
            <a:off x="1905000" y="6172200"/>
            <a:ext cx="6400800"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246" name="TextBox 245"/>
          <p:cNvSpPr txBox="1"/>
          <p:nvPr/>
        </p:nvSpPr>
        <p:spPr>
          <a:xfrm>
            <a:off x="381000" y="6324600"/>
            <a:ext cx="1524000" cy="381000"/>
          </a:xfrm>
          <a:prstGeom prst="rect">
            <a:avLst/>
          </a:prstGeom>
          <a:noFill/>
        </p:spPr>
        <p:txBody>
          <a:bodyPr wrap="square" rtlCol="0">
            <a:spAutoFit/>
          </a:bodyPr>
          <a:lstStyle/>
          <a:p>
            <a:pPr algn="ctr"/>
            <a:r>
              <a:rPr lang="en-US" dirty="0" smtClean="0"/>
              <a:t>In-Order</a:t>
            </a:r>
            <a:endParaRPr lang="en-US" dirty="0"/>
          </a:p>
        </p:txBody>
      </p:sp>
      <p:sp>
        <p:nvSpPr>
          <p:cNvPr id="247" name="TextBox 246"/>
          <p:cNvSpPr txBox="1"/>
          <p:nvPr/>
        </p:nvSpPr>
        <p:spPr>
          <a:xfrm>
            <a:off x="1981200" y="6324600"/>
            <a:ext cx="6324600" cy="369332"/>
          </a:xfrm>
          <a:prstGeom prst="rect">
            <a:avLst/>
          </a:prstGeom>
          <a:noFill/>
        </p:spPr>
        <p:txBody>
          <a:bodyPr wrap="square" rtlCol="0">
            <a:spAutoFit/>
          </a:bodyPr>
          <a:lstStyle/>
          <a:p>
            <a:pPr algn="ctr"/>
            <a:r>
              <a:rPr lang="en-US" dirty="0" smtClean="0"/>
              <a:t>Out-Of-Order</a:t>
            </a:r>
            <a:endParaRPr lang="en-US" dirty="0"/>
          </a:p>
        </p:txBody>
      </p:sp>
      <p:cxnSp>
        <p:nvCxnSpPr>
          <p:cNvPr id="50" name="Straight Connector 49"/>
          <p:cNvCxnSpPr/>
          <p:nvPr/>
        </p:nvCxnSpPr>
        <p:spPr>
          <a:xfrm>
            <a:off x="533400" y="3581400"/>
            <a:ext cx="914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a:xfrm>
            <a:off x="1752600" y="38100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a:xfrm>
            <a:off x="2895600" y="49530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a:off x="4419600" y="49530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79" name="Straight Connector 78"/>
          <p:cNvCxnSpPr/>
          <p:nvPr/>
        </p:nvCxnSpPr>
        <p:spPr>
          <a:xfrm>
            <a:off x="2895600" y="25908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hape 130"/>
          <p:cNvCxnSpPr>
            <a:stCxn id="8" idx="2"/>
            <a:endCxn id="12" idx="1"/>
          </p:cNvCxnSpPr>
          <p:nvPr/>
        </p:nvCxnSpPr>
        <p:spPr>
          <a:xfrm rot="16200000" flipH="1">
            <a:off x="2419350" y="4705350"/>
            <a:ext cx="990600" cy="4191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39" name="Rectangle 138"/>
          <p:cNvSpPr/>
          <p:nvPr/>
        </p:nvSpPr>
        <p:spPr>
          <a:xfrm>
            <a:off x="6096000" y="1752600"/>
            <a:ext cx="2286000" cy="2590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p:cNvCxnSpPr>
            <a:stCxn id="13" idx="3"/>
            <a:endCxn id="139" idx="1"/>
          </p:cNvCxnSpPr>
          <p:nvPr/>
        </p:nvCxnSpPr>
        <p:spPr>
          <a:xfrm>
            <a:off x="5638800" y="3048000"/>
            <a:ext cx="457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4" name="Elbow Connector 173"/>
          <p:cNvCxnSpPr>
            <a:stCxn id="139" idx="1"/>
            <a:endCxn id="43" idx="1"/>
          </p:cNvCxnSpPr>
          <p:nvPr/>
        </p:nvCxnSpPr>
        <p:spPr>
          <a:xfrm rot="10800000" flipH="1">
            <a:off x="6096000" y="2514600"/>
            <a:ext cx="457200" cy="533400"/>
          </a:xfrm>
          <a:prstGeom prst="bentConnector3">
            <a:avLst>
              <a:gd name="adj1" fmla="val 45238"/>
            </a:avLst>
          </a:prstGeom>
          <a:ln>
            <a:tailEnd type="arrow"/>
          </a:ln>
        </p:spPr>
        <p:style>
          <a:lnRef idx="2">
            <a:schemeClr val="dk1"/>
          </a:lnRef>
          <a:fillRef idx="0">
            <a:schemeClr val="dk1"/>
          </a:fillRef>
          <a:effectRef idx="1">
            <a:schemeClr val="dk1"/>
          </a:effectRef>
          <a:fontRef idx="minor">
            <a:schemeClr val="tx1"/>
          </a:fontRef>
        </p:style>
      </p:cxnSp>
      <p:cxnSp>
        <p:nvCxnSpPr>
          <p:cNvPr id="179" name="Elbow Connector 178"/>
          <p:cNvCxnSpPr>
            <a:stCxn id="139" idx="1"/>
            <a:endCxn id="14" idx="1"/>
          </p:cNvCxnSpPr>
          <p:nvPr/>
        </p:nvCxnSpPr>
        <p:spPr>
          <a:xfrm rot="10800000" flipH="1" flipV="1">
            <a:off x="6096000" y="3048000"/>
            <a:ext cx="457200" cy="609600"/>
          </a:xfrm>
          <a:prstGeom prst="bentConnector3">
            <a:avLst>
              <a:gd name="adj1" fmla="val 45238"/>
            </a:avLst>
          </a:prstGeom>
          <a:ln>
            <a:tailEnd type="arrow"/>
          </a:ln>
        </p:spPr>
        <p:style>
          <a:lnRef idx="2">
            <a:schemeClr val="dk1"/>
          </a:lnRef>
          <a:fillRef idx="0">
            <a:schemeClr val="dk1"/>
          </a:fillRef>
          <a:effectRef idx="1">
            <a:schemeClr val="dk1"/>
          </a:effectRef>
          <a:fontRef idx="minor">
            <a:schemeClr val="tx1"/>
          </a:fontRef>
        </p:style>
      </p:cxnSp>
      <p:sp>
        <p:nvSpPr>
          <p:cNvPr id="221" name="Rectangle 220"/>
          <p:cNvSpPr/>
          <p:nvPr/>
        </p:nvSpPr>
        <p:spPr>
          <a:xfrm>
            <a:off x="2819400" y="1828800"/>
            <a:ext cx="2590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Configuration </a:t>
            </a:r>
          </a:p>
          <a:p>
            <a:pPr algn="ctr"/>
            <a:r>
              <a:rPr lang="en-US" dirty="0" smtClean="0"/>
              <a:t>Look-Up Cache</a:t>
            </a:r>
            <a:endParaRPr lang="en-US" dirty="0"/>
          </a:p>
        </p:txBody>
      </p:sp>
      <p:cxnSp>
        <p:nvCxnSpPr>
          <p:cNvPr id="223" name="Straight Arrow Connector 222"/>
          <p:cNvCxnSpPr>
            <a:stCxn id="38" idx="2"/>
            <a:endCxn id="221" idx="0"/>
          </p:cNvCxnSpPr>
          <p:nvPr/>
        </p:nvCxnSpPr>
        <p:spPr>
          <a:xfrm>
            <a:off x="4114800" y="1447800"/>
            <a:ext cx="0" cy="3810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31" name="Straight Connector 230"/>
          <p:cNvCxnSpPr/>
          <p:nvPr/>
        </p:nvCxnSpPr>
        <p:spPr>
          <a:xfrm>
            <a:off x="4191000" y="25908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5" name="Straight Connector 234"/>
          <p:cNvCxnSpPr/>
          <p:nvPr/>
        </p:nvCxnSpPr>
        <p:spPr>
          <a:xfrm>
            <a:off x="5867400" y="25908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99" name="Straight Connector 298"/>
          <p:cNvCxnSpPr/>
          <p:nvPr/>
        </p:nvCxnSpPr>
        <p:spPr>
          <a:xfrm>
            <a:off x="6248400" y="4953000"/>
            <a:ext cx="0" cy="914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301" name="Straight Arrow Connector 300"/>
          <p:cNvCxnSpPr>
            <a:stCxn id="16" idx="3"/>
          </p:cNvCxnSpPr>
          <p:nvPr/>
        </p:nvCxnSpPr>
        <p:spPr>
          <a:xfrm>
            <a:off x="7772400" y="54102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1" name="Straight Arrow Connector 310"/>
          <p:cNvCxnSpPr>
            <a:endCxn id="4" idx="0"/>
          </p:cNvCxnSpPr>
          <p:nvPr/>
        </p:nvCxnSpPr>
        <p:spPr>
          <a:xfrm>
            <a:off x="990600" y="9144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6" name="Straight Connector 345"/>
          <p:cNvCxnSpPr/>
          <p:nvPr/>
        </p:nvCxnSpPr>
        <p:spPr>
          <a:xfrm>
            <a:off x="6705600" y="4800600"/>
            <a:ext cx="1143000" cy="0"/>
          </a:xfrm>
          <a:prstGeom prst="line">
            <a:avLst/>
          </a:prstGeom>
        </p:spPr>
        <p:style>
          <a:lnRef idx="2">
            <a:schemeClr val="accent6"/>
          </a:lnRef>
          <a:fillRef idx="0">
            <a:schemeClr val="accent6"/>
          </a:fillRef>
          <a:effectRef idx="1">
            <a:schemeClr val="accent6"/>
          </a:effectRef>
          <a:fontRef idx="minor">
            <a:schemeClr val="tx1"/>
          </a:fontRef>
        </p:style>
      </p:cxnSp>
      <p:sp>
        <p:nvSpPr>
          <p:cNvPr id="348" name="Title 1"/>
          <p:cNvSpPr txBox="1">
            <a:spLocks/>
          </p:cNvSpPr>
          <p:nvPr/>
        </p:nvSpPr>
        <p:spPr>
          <a:xfrm>
            <a:off x="457200" y="152400"/>
            <a:ext cx="8229600" cy="6096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Modified Out-of-Order</a:t>
            </a:r>
            <a:r>
              <a:rPr kumimoji="0" lang="en-US" sz="4400" b="0" i="0" u="none" strike="noStrike" kern="1200" cap="none" spc="0" normalizeH="0" noProof="0" dirty="0" smtClean="0">
                <a:ln>
                  <a:noFill/>
                </a:ln>
                <a:solidFill>
                  <a:schemeClr val="tx1"/>
                </a:solidFill>
                <a:effectLst/>
                <a:uLnTx/>
                <a:uFillTx/>
                <a:latin typeface="+mj-lt"/>
                <a:ea typeface="+mj-ea"/>
                <a:cs typeface="+mj-cs"/>
              </a:rPr>
              <a:t> Pipeline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50" name="Elbow Connector 349"/>
          <p:cNvCxnSpPr>
            <a:stCxn id="139" idx="2"/>
            <a:endCxn id="15" idx="0"/>
          </p:cNvCxnSpPr>
          <p:nvPr/>
        </p:nvCxnSpPr>
        <p:spPr>
          <a:xfrm rot="5400000">
            <a:off x="5867400" y="3733800"/>
            <a:ext cx="762000" cy="1981200"/>
          </a:xfrm>
          <a:prstGeom prst="bentConnector3">
            <a:avLst>
              <a:gd name="adj1" fmla="val 38312"/>
            </a:avLst>
          </a:prstGeom>
          <a:ln>
            <a:tailEnd type="arrow"/>
          </a:ln>
        </p:spPr>
        <p:style>
          <a:lnRef idx="3">
            <a:schemeClr val="dk1"/>
          </a:lnRef>
          <a:fillRef idx="0">
            <a:schemeClr val="dk1"/>
          </a:fillRef>
          <a:effectRef idx="2">
            <a:schemeClr val="dk1"/>
          </a:effectRef>
          <a:fontRef idx="minor">
            <a:schemeClr val="tx1"/>
          </a:fontRef>
        </p:style>
      </p:cxnSp>
      <p:cxnSp>
        <p:nvCxnSpPr>
          <p:cNvPr id="352" name="Straight Connector 351"/>
          <p:cNvCxnSpPr/>
          <p:nvPr/>
        </p:nvCxnSpPr>
        <p:spPr>
          <a:xfrm>
            <a:off x="4724400" y="4800600"/>
            <a:ext cx="1143000" cy="0"/>
          </a:xfrm>
          <a:prstGeom prst="line">
            <a:avLst/>
          </a:prstGeom>
        </p:spPr>
        <p:style>
          <a:lnRef idx="2">
            <a:schemeClr val="accent6"/>
          </a:lnRef>
          <a:fillRef idx="0">
            <a:schemeClr val="accent6"/>
          </a:fillRef>
          <a:effectRef idx="1">
            <a:schemeClr val="accent6"/>
          </a:effectRef>
          <a:fontRef idx="minor">
            <a:schemeClr val="tx1"/>
          </a:fontRef>
        </p:style>
      </p:cxnSp>
      <p:sp>
        <p:nvSpPr>
          <p:cNvPr id="63" name="Rectangle 62"/>
          <p:cNvSpPr/>
          <p:nvPr/>
        </p:nvSpPr>
        <p:spPr>
          <a:xfrm>
            <a:off x="1752600" y="2971800"/>
            <a:ext cx="8382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CISE Detect</a:t>
            </a:r>
            <a:endParaRPr lang="en-US" dirty="0"/>
          </a:p>
        </p:txBody>
      </p:sp>
      <p:cxnSp>
        <p:nvCxnSpPr>
          <p:cNvPr id="75" name="Straight Arrow Connector 74"/>
          <p:cNvCxnSpPr>
            <a:stCxn id="6" idx="3"/>
            <a:endCxn id="63" idx="1"/>
          </p:cNvCxnSpPr>
          <p:nvPr/>
        </p:nvCxnSpPr>
        <p:spPr>
          <a:xfrm>
            <a:off x="1447800" y="3276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533400" y="2819400"/>
            <a:ext cx="914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9" name="Straight Connector 88"/>
          <p:cNvCxnSpPr/>
          <p:nvPr/>
        </p:nvCxnSpPr>
        <p:spPr>
          <a:xfrm>
            <a:off x="533400" y="1981200"/>
            <a:ext cx="914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0" name="Elbow Connector 109"/>
          <p:cNvCxnSpPr>
            <a:stCxn id="139" idx="2"/>
            <a:endCxn id="12" idx="0"/>
          </p:cNvCxnSpPr>
          <p:nvPr/>
        </p:nvCxnSpPr>
        <p:spPr>
          <a:xfrm rot="5400000">
            <a:off x="5067300" y="2857500"/>
            <a:ext cx="685800" cy="3657600"/>
          </a:xfrm>
          <a:prstGeom prst="bentConnector3">
            <a:avLst>
              <a:gd name="adj1" fmla="val 41920"/>
            </a:avLst>
          </a:prstGeom>
          <a:ln>
            <a:tailEnd type="arrow"/>
          </a:ln>
        </p:spPr>
        <p:style>
          <a:lnRef idx="3">
            <a:schemeClr val="dk1"/>
          </a:lnRef>
          <a:fillRef idx="0">
            <a:schemeClr val="dk1"/>
          </a:fillRef>
          <a:effectRef idx="2">
            <a:schemeClr val="dk1"/>
          </a:effectRef>
          <a:fontRef idx="minor">
            <a:schemeClr val="tx1"/>
          </a:fontRef>
        </p:style>
      </p:cxnSp>
      <p:cxnSp>
        <p:nvCxnSpPr>
          <p:cNvPr id="115" name="Straight Connector 114"/>
          <p:cNvCxnSpPr/>
          <p:nvPr/>
        </p:nvCxnSpPr>
        <p:spPr>
          <a:xfrm>
            <a:off x="3048000" y="4800600"/>
            <a:ext cx="1143000" cy="0"/>
          </a:xfrm>
          <a:prstGeom prst="line">
            <a:avLst/>
          </a:prstGeom>
        </p:spPr>
        <p:style>
          <a:lnRef idx="2">
            <a:schemeClr val="accent6"/>
          </a:lnRef>
          <a:fillRef idx="0">
            <a:schemeClr val="accent6"/>
          </a:fillRef>
          <a:effectRef idx="1">
            <a:schemeClr val="accent6"/>
          </a:effectRef>
          <a:fontRef idx="minor">
            <a:schemeClr val="tx1"/>
          </a:fontRef>
        </p:style>
      </p:cxnSp>
      <p:sp>
        <p:nvSpPr>
          <p:cNvPr id="66" name="Slide Number Placeholder 65"/>
          <p:cNvSpPr>
            <a:spLocks noGrp="1"/>
          </p:cNvSpPr>
          <p:nvPr>
            <p:ph type="sldNum" sz="quarter" idx="12"/>
          </p:nvPr>
        </p:nvSpPr>
        <p:spPr/>
        <p:txBody>
          <a:bodyPr/>
          <a:lstStyle/>
          <a:p>
            <a:fld id="{F6B38C44-9564-488E-9C45-FD4572AD851A}" type="slidenum">
              <a:rPr lang="en-US" smtClean="0"/>
              <a:pPr/>
              <a:t>18</a:t>
            </a:fld>
            <a:endParaRPr lang="en-US"/>
          </a:p>
        </p:txBody>
      </p:sp>
      <p:cxnSp>
        <p:nvCxnSpPr>
          <p:cNvPr id="112" name="Shape 111"/>
          <p:cNvCxnSpPr>
            <a:stCxn id="104" idx="3"/>
            <a:endCxn id="139" idx="2"/>
          </p:cNvCxnSpPr>
          <p:nvPr/>
        </p:nvCxnSpPr>
        <p:spPr>
          <a:xfrm flipH="1">
            <a:off x="7239000" y="2362200"/>
            <a:ext cx="762000" cy="1981200"/>
          </a:xfrm>
          <a:prstGeom prst="bentConnector4">
            <a:avLst>
              <a:gd name="adj1" fmla="val -29091"/>
              <a:gd name="adj2" fmla="val 8776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19" name="Shape 118"/>
          <p:cNvCxnSpPr>
            <a:stCxn id="56" idx="3"/>
            <a:endCxn id="139" idx="2"/>
          </p:cNvCxnSpPr>
          <p:nvPr/>
        </p:nvCxnSpPr>
        <p:spPr>
          <a:xfrm flipH="1">
            <a:off x="7239000" y="3390900"/>
            <a:ext cx="685800" cy="952500"/>
          </a:xfrm>
          <a:prstGeom prst="bentConnector4">
            <a:avLst>
              <a:gd name="adj1" fmla="val -43434"/>
              <a:gd name="adj2" fmla="val 74546"/>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6" idx="0"/>
            <a:endCxn id="139" idx="2"/>
          </p:cNvCxnSpPr>
          <p:nvPr/>
        </p:nvCxnSpPr>
        <p:spPr>
          <a:xfrm flipV="1">
            <a:off x="7239000" y="4343400"/>
            <a:ext cx="0" cy="7620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490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F6B38C44-9564-488E-9C45-FD4572AD851A}" type="slidenum">
              <a:rPr lang="en-US" smtClean="0"/>
              <a:pPr/>
              <a:t>19</a:t>
            </a:fld>
            <a:endParaRPr lang="en-US"/>
          </a:p>
        </p:txBody>
      </p:sp>
      <p:sp>
        <p:nvSpPr>
          <p:cNvPr id="279" name="Title 1"/>
          <p:cNvSpPr>
            <a:spLocks noGrp="1"/>
          </p:cNvSpPr>
          <p:nvPr>
            <p:ph type="title"/>
          </p:nvPr>
        </p:nvSpPr>
        <p:spPr>
          <a:xfrm>
            <a:off x="457200" y="228600"/>
            <a:ext cx="8229600" cy="990600"/>
          </a:xfrm>
        </p:spPr>
        <p:txBody>
          <a:bodyPr/>
          <a:lstStyle/>
          <a:p>
            <a:r>
              <a:rPr lang="en-US" dirty="0" smtClean="0"/>
              <a:t>ISE Profiling</a:t>
            </a:r>
            <a:endParaRPr lang="en-US" dirty="0"/>
          </a:p>
        </p:txBody>
      </p:sp>
      <p:sp>
        <p:nvSpPr>
          <p:cNvPr id="280" name="Rectangle 279"/>
          <p:cNvSpPr/>
          <p:nvPr/>
        </p:nvSpPr>
        <p:spPr>
          <a:xfrm>
            <a:off x="304800" y="2067790"/>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Multiply</a:t>
            </a:r>
            <a:endParaRPr lang="en-US" dirty="0"/>
          </a:p>
        </p:txBody>
      </p:sp>
      <p:sp>
        <p:nvSpPr>
          <p:cNvPr id="281" name="Rectangle 280"/>
          <p:cNvSpPr/>
          <p:nvPr/>
        </p:nvSpPr>
        <p:spPr>
          <a:xfrm>
            <a:off x="304800" y="1624445"/>
            <a:ext cx="2743200" cy="266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Load </a:t>
            </a:r>
            <a:endParaRPr lang="en-US" dirty="0"/>
          </a:p>
        </p:txBody>
      </p:sp>
      <p:sp>
        <p:nvSpPr>
          <p:cNvPr id="282" name="Rectangle 281"/>
          <p:cNvSpPr/>
          <p:nvPr/>
        </p:nvSpPr>
        <p:spPr>
          <a:xfrm>
            <a:off x="304800" y="5881250"/>
            <a:ext cx="27432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Store</a:t>
            </a:r>
            <a:endParaRPr lang="en-US" dirty="0"/>
          </a:p>
        </p:txBody>
      </p:sp>
      <p:sp>
        <p:nvSpPr>
          <p:cNvPr id="283" name="Rectangle 282"/>
          <p:cNvSpPr/>
          <p:nvPr/>
        </p:nvSpPr>
        <p:spPr>
          <a:xfrm>
            <a:off x="304800" y="5399805"/>
            <a:ext cx="2743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Loop Conditional Check</a:t>
            </a:r>
          </a:p>
        </p:txBody>
      </p:sp>
      <p:sp>
        <p:nvSpPr>
          <p:cNvPr id="284" name="Rectangle 283"/>
          <p:cNvSpPr/>
          <p:nvPr/>
        </p:nvSpPr>
        <p:spPr>
          <a:xfrm>
            <a:off x="304800" y="4956460"/>
            <a:ext cx="2743200" cy="266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Loop Conditional Check</a:t>
            </a:r>
            <a:endParaRPr lang="en-US" dirty="0"/>
          </a:p>
        </p:txBody>
      </p:sp>
      <p:cxnSp>
        <p:nvCxnSpPr>
          <p:cNvPr id="285" name="Straight Arrow Connector 284"/>
          <p:cNvCxnSpPr>
            <a:stCxn id="281" idx="2"/>
            <a:endCxn id="280" idx="0"/>
          </p:cNvCxnSpPr>
          <p:nvPr/>
        </p:nvCxnSpPr>
        <p:spPr>
          <a:xfrm>
            <a:off x="1676400" y="189114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6" name="Straight Arrow Connector 285"/>
          <p:cNvCxnSpPr>
            <a:stCxn id="390" idx="2"/>
            <a:endCxn id="284" idx="0"/>
          </p:cNvCxnSpPr>
          <p:nvPr/>
        </p:nvCxnSpPr>
        <p:spPr>
          <a:xfrm>
            <a:off x="1676400" y="477981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7" name="Straight Arrow Connector 286"/>
          <p:cNvCxnSpPr>
            <a:stCxn id="284" idx="2"/>
            <a:endCxn id="283" idx="0"/>
          </p:cNvCxnSpPr>
          <p:nvPr/>
        </p:nvCxnSpPr>
        <p:spPr>
          <a:xfrm>
            <a:off x="1676400" y="522316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8" name="Straight Arrow Connector 287"/>
          <p:cNvCxnSpPr>
            <a:stCxn id="283" idx="2"/>
            <a:endCxn id="282" idx="0"/>
          </p:cNvCxnSpPr>
          <p:nvPr/>
        </p:nvCxnSpPr>
        <p:spPr>
          <a:xfrm>
            <a:off x="1676400" y="570460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9" name="Elbow Connector 288"/>
          <p:cNvCxnSpPr>
            <a:stCxn id="284" idx="1"/>
            <a:endCxn id="280" idx="1"/>
          </p:cNvCxnSpPr>
          <p:nvPr/>
        </p:nvCxnSpPr>
        <p:spPr>
          <a:xfrm rot="10800000">
            <a:off x="304800" y="2220190"/>
            <a:ext cx="1588" cy="2869620"/>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sp>
        <p:nvSpPr>
          <p:cNvPr id="290" name="Rectangle 289"/>
          <p:cNvSpPr/>
          <p:nvPr/>
        </p:nvSpPr>
        <p:spPr>
          <a:xfrm>
            <a:off x="304800" y="1219200"/>
            <a:ext cx="2743200" cy="228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Start </a:t>
            </a:r>
            <a:endParaRPr lang="en-US" dirty="0"/>
          </a:p>
        </p:txBody>
      </p:sp>
      <p:sp>
        <p:nvSpPr>
          <p:cNvPr id="291" name="Rectangle 290"/>
          <p:cNvSpPr/>
          <p:nvPr/>
        </p:nvSpPr>
        <p:spPr>
          <a:xfrm>
            <a:off x="304800" y="6400800"/>
            <a:ext cx="2743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Stop</a:t>
            </a:r>
            <a:endParaRPr lang="en-US" dirty="0"/>
          </a:p>
        </p:txBody>
      </p:sp>
      <p:cxnSp>
        <p:nvCxnSpPr>
          <p:cNvPr id="292" name="Straight Arrow Connector 291"/>
          <p:cNvCxnSpPr>
            <a:stCxn id="282" idx="2"/>
            <a:endCxn id="291" idx="0"/>
          </p:cNvCxnSpPr>
          <p:nvPr/>
        </p:nvCxnSpPr>
        <p:spPr>
          <a:xfrm>
            <a:off x="1676400" y="6224150"/>
            <a:ext cx="0" cy="176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3" name="Straight Arrow Connector 292"/>
          <p:cNvCxnSpPr>
            <a:stCxn id="290" idx="2"/>
            <a:endCxn id="281" idx="0"/>
          </p:cNvCxnSpPr>
          <p:nvPr/>
        </p:nvCxnSpPr>
        <p:spPr>
          <a:xfrm>
            <a:off x="1676400" y="144780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4" name="Rectangle 293"/>
          <p:cNvSpPr/>
          <p:nvPr/>
        </p:nvSpPr>
        <p:spPr>
          <a:xfrm>
            <a:off x="304800" y="2549235"/>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Add</a:t>
            </a:r>
            <a:endParaRPr lang="en-US" dirty="0"/>
          </a:p>
        </p:txBody>
      </p:sp>
      <p:sp>
        <p:nvSpPr>
          <p:cNvPr id="295" name="Rectangle 294"/>
          <p:cNvSpPr/>
          <p:nvPr/>
        </p:nvSpPr>
        <p:spPr>
          <a:xfrm>
            <a:off x="304800" y="303068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Add</a:t>
            </a:r>
            <a:endParaRPr lang="en-US" dirty="0"/>
          </a:p>
        </p:txBody>
      </p:sp>
      <p:sp>
        <p:nvSpPr>
          <p:cNvPr id="296" name="Rectangle 295"/>
          <p:cNvSpPr/>
          <p:nvPr/>
        </p:nvSpPr>
        <p:spPr>
          <a:xfrm>
            <a:off x="304800" y="351212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sp>
        <p:nvSpPr>
          <p:cNvPr id="297" name="Rectangle 296"/>
          <p:cNvSpPr/>
          <p:nvPr/>
        </p:nvSpPr>
        <p:spPr>
          <a:xfrm>
            <a:off x="304800" y="399357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Subtract</a:t>
            </a:r>
            <a:endParaRPr lang="en-US" dirty="0"/>
          </a:p>
        </p:txBody>
      </p:sp>
      <p:cxnSp>
        <p:nvCxnSpPr>
          <p:cNvPr id="298" name="Straight Arrow Connector 297"/>
          <p:cNvCxnSpPr>
            <a:stCxn id="280" idx="2"/>
            <a:endCxn id="294" idx="0"/>
          </p:cNvCxnSpPr>
          <p:nvPr/>
        </p:nvCxnSpPr>
        <p:spPr>
          <a:xfrm>
            <a:off x="1676400" y="237259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9" name="Straight Arrow Connector 298"/>
          <p:cNvCxnSpPr>
            <a:stCxn id="294" idx="2"/>
            <a:endCxn id="295" idx="0"/>
          </p:cNvCxnSpPr>
          <p:nvPr/>
        </p:nvCxnSpPr>
        <p:spPr>
          <a:xfrm>
            <a:off x="1676400" y="285403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0" name="Straight Arrow Connector 299"/>
          <p:cNvCxnSpPr>
            <a:stCxn id="295" idx="2"/>
            <a:endCxn id="296" idx="0"/>
          </p:cNvCxnSpPr>
          <p:nvPr/>
        </p:nvCxnSpPr>
        <p:spPr>
          <a:xfrm>
            <a:off x="1676400" y="333548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1" name="Straight Arrow Connector 300"/>
          <p:cNvCxnSpPr>
            <a:stCxn id="296" idx="2"/>
            <a:endCxn id="297" idx="0"/>
          </p:cNvCxnSpPr>
          <p:nvPr/>
        </p:nvCxnSpPr>
        <p:spPr>
          <a:xfrm>
            <a:off x="1676400" y="381692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0" name="Rectangle 389"/>
          <p:cNvSpPr/>
          <p:nvPr/>
        </p:nvSpPr>
        <p:spPr>
          <a:xfrm>
            <a:off x="304800" y="447501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cxnSp>
        <p:nvCxnSpPr>
          <p:cNvPr id="425" name="Straight Arrow Connector 424"/>
          <p:cNvCxnSpPr>
            <a:stCxn id="297" idx="2"/>
            <a:endCxn id="390" idx="0"/>
          </p:cNvCxnSpPr>
          <p:nvPr/>
        </p:nvCxnSpPr>
        <p:spPr>
          <a:xfrm>
            <a:off x="1676400" y="429837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Content Placeholder 2"/>
          <p:cNvSpPr>
            <a:spLocks noGrp="1"/>
          </p:cNvSpPr>
          <p:nvPr>
            <p:ph idx="1"/>
          </p:nvPr>
        </p:nvSpPr>
        <p:spPr>
          <a:xfrm>
            <a:off x="3276600" y="1600201"/>
            <a:ext cx="5410200" cy="4648199"/>
          </a:xfrm>
        </p:spPr>
        <p:txBody>
          <a:bodyPr>
            <a:noAutofit/>
          </a:bodyPr>
          <a:lstStyle/>
          <a:p>
            <a:r>
              <a:rPr lang="en-US" sz="2400" dirty="0" smtClean="0"/>
              <a:t>Control Data Flow Graph (CDFG) representation</a:t>
            </a:r>
          </a:p>
          <a:p>
            <a:r>
              <a:rPr lang="en-US" sz="2400" dirty="0" smtClean="0"/>
              <a:t>Apply standard compiler optimizations</a:t>
            </a:r>
          </a:p>
          <a:p>
            <a:pPr lvl="1"/>
            <a:r>
              <a:rPr lang="en-US" sz="2000" dirty="0" smtClean="0"/>
              <a:t>Loop unrolling, instruction reordering, memory optimizations, etc.</a:t>
            </a:r>
          </a:p>
          <a:p>
            <a:r>
              <a:rPr lang="en-US" sz="2400" dirty="0" smtClean="0"/>
              <a:t>Insert cycle delay times for operations</a:t>
            </a:r>
          </a:p>
          <a:p>
            <a:r>
              <a:rPr lang="en-US" sz="2400" dirty="0" smtClean="0"/>
              <a:t>Ball-</a:t>
            </a:r>
            <a:r>
              <a:rPr lang="en-US" sz="2400" dirty="0" err="1" smtClean="0"/>
              <a:t>Larus</a:t>
            </a:r>
            <a:r>
              <a:rPr lang="en-US" sz="2400" dirty="0" smtClean="0"/>
              <a:t> profiling</a:t>
            </a:r>
          </a:p>
          <a:p>
            <a:r>
              <a:rPr lang="en-US" sz="2400" dirty="0" smtClean="0"/>
              <a:t>Execute code</a:t>
            </a:r>
          </a:p>
          <a:p>
            <a:r>
              <a:rPr lang="en-US" sz="2400" dirty="0" smtClean="0"/>
              <a:t>Evaluate CDFG hotspots</a:t>
            </a:r>
          </a:p>
        </p:txBody>
      </p:sp>
      <p:cxnSp>
        <p:nvCxnSpPr>
          <p:cNvPr id="66" name="Elbow Connector 65"/>
          <p:cNvCxnSpPr>
            <a:stCxn id="283" idx="3"/>
            <a:endCxn id="295" idx="3"/>
          </p:cNvCxnSpPr>
          <p:nvPr/>
        </p:nvCxnSpPr>
        <p:spPr>
          <a:xfrm flipV="1">
            <a:off x="3048000" y="3183080"/>
            <a:ext cx="1588" cy="2369125"/>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Customizable Processor?</a:t>
            </a:r>
            <a:endParaRPr lang="en-US" dirty="0"/>
          </a:p>
        </p:txBody>
      </p:sp>
      <p:sp>
        <p:nvSpPr>
          <p:cNvPr id="3" name="Content Placeholder 2"/>
          <p:cNvSpPr>
            <a:spLocks noGrp="1"/>
          </p:cNvSpPr>
          <p:nvPr>
            <p:ph idx="1"/>
          </p:nvPr>
        </p:nvSpPr>
        <p:spPr>
          <a:xfrm>
            <a:off x="457200" y="1600201"/>
            <a:ext cx="8229600" cy="2438399"/>
          </a:xfrm>
        </p:spPr>
        <p:txBody>
          <a:bodyPr>
            <a:noAutofit/>
          </a:bodyPr>
          <a:lstStyle/>
          <a:p>
            <a:r>
              <a:rPr lang="en-US" sz="2800" dirty="0" smtClean="0"/>
              <a:t>Application-specific instruction set</a:t>
            </a:r>
          </a:p>
          <a:p>
            <a:pPr lvl="1"/>
            <a:r>
              <a:rPr lang="en-US" sz="2400" dirty="0" smtClean="0"/>
              <a:t>Extension to a traditional processor</a:t>
            </a:r>
          </a:p>
          <a:p>
            <a:pPr lvl="1"/>
            <a:r>
              <a:rPr lang="en-US" sz="2400" dirty="0" smtClean="0"/>
              <a:t>Complex multi-cycle instruction set extensions (ISEs)</a:t>
            </a:r>
          </a:p>
          <a:p>
            <a:pPr lvl="1"/>
            <a:r>
              <a:rPr lang="en-US" sz="2400" dirty="0" smtClean="0"/>
              <a:t>Specialized data movement instructions</a:t>
            </a:r>
          </a:p>
        </p:txBody>
      </p:sp>
      <p:sp>
        <p:nvSpPr>
          <p:cNvPr id="4" name="Slide Number Placeholder 3"/>
          <p:cNvSpPr>
            <a:spLocks noGrp="1"/>
          </p:cNvSpPr>
          <p:nvPr>
            <p:ph type="sldNum" sz="quarter" idx="12"/>
          </p:nvPr>
        </p:nvSpPr>
        <p:spPr/>
        <p:txBody>
          <a:bodyPr/>
          <a:lstStyle/>
          <a:p>
            <a:fld id="{F6B38C44-9564-488E-9C45-FD4572AD851A}" type="slidenum">
              <a:rPr lang="en-US" smtClean="0"/>
              <a:pPr/>
              <a:t>2</a:t>
            </a:fld>
            <a:endParaRPr lang="en-US" dirty="0"/>
          </a:p>
        </p:txBody>
      </p:sp>
      <p:sp>
        <p:nvSpPr>
          <p:cNvPr id="5" name="Rectangle 4"/>
          <p:cNvSpPr/>
          <p:nvPr/>
        </p:nvSpPr>
        <p:spPr>
          <a:xfrm>
            <a:off x="3810000" y="4145280"/>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Logical Unit</a:t>
            </a:r>
            <a:endParaRPr lang="en-US" dirty="0"/>
          </a:p>
        </p:txBody>
      </p:sp>
      <p:sp>
        <p:nvSpPr>
          <p:cNvPr id="6" name="Rectangle 5"/>
          <p:cNvSpPr/>
          <p:nvPr/>
        </p:nvSpPr>
        <p:spPr>
          <a:xfrm>
            <a:off x="3810000" y="5135880"/>
            <a:ext cx="220980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Extended </a:t>
            </a:r>
          </a:p>
          <a:p>
            <a:pPr algn="ctr"/>
            <a:r>
              <a:rPr lang="en-US" dirty="0" smtClean="0"/>
              <a:t>Arithmetic Local Unit</a:t>
            </a:r>
            <a:endParaRPr lang="en-US" dirty="0"/>
          </a:p>
        </p:txBody>
      </p:sp>
      <p:cxnSp>
        <p:nvCxnSpPr>
          <p:cNvPr id="12" name="Straight Arrow Connector 11"/>
          <p:cNvCxnSpPr/>
          <p:nvPr/>
        </p:nvCxnSpPr>
        <p:spPr>
          <a:xfrm>
            <a:off x="2590800" y="4297680"/>
            <a:ext cx="1219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6019800" y="4373880"/>
            <a:ext cx="1219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Elbow Connector 17"/>
          <p:cNvCxnSpPr>
            <a:stCxn id="5" idx="3"/>
            <a:endCxn id="6" idx="3"/>
          </p:cNvCxnSpPr>
          <p:nvPr/>
        </p:nvCxnSpPr>
        <p:spPr>
          <a:xfrm>
            <a:off x="6019800" y="4526280"/>
            <a:ext cx="1588" cy="1028700"/>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6" idx="1"/>
            <a:endCxn id="5" idx="1"/>
          </p:cNvCxnSpPr>
          <p:nvPr/>
        </p:nvCxnSpPr>
        <p:spPr>
          <a:xfrm rot="10800000">
            <a:off x="3810000" y="4526280"/>
            <a:ext cx="1588" cy="1028700"/>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57200" y="4114800"/>
            <a:ext cx="2209800" cy="369332"/>
          </a:xfrm>
          <a:prstGeom prst="rect">
            <a:avLst/>
          </a:prstGeom>
          <a:noFill/>
        </p:spPr>
        <p:txBody>
          <a:bodyPr wrap="square" rtlCol="0">
            <a:spAutoFit/>
          </a:bodyPr>
          <a:lstStyle/>
          <a:p>
            <a:r>
              <a:rPr lang="en-US" dirty="0" smtClean="0"/>
              <a:t>Instruction  &amp; Data in</a:t>
            </a:r>
            <a:endParaRPr lang="en-US" dirty="0"/>
          </a:p>
        </p:txBody>
      </p:sp>
      <p:sp>
        <p:nvSpPr>
          <p:cNvPr id="22" name="TextBox 21"/>
          <p:cNvSpPr txBox="1"/>
          <p:nvPr/>
        </p:nvSpPr>
        <p:spPr>
          <a:xfrm>
            <a:off x="7239000" y="4164568"/>
            <a:ext cx="1371600" cy="369332"/>
          </a:xfrm>
          <a:prstGeom prst="rect">
            <a:avLst/>
          </a:prstGeom>
          <a:noFill/>
        </p:spPr>
        <p:txBody>
          <a:bodyPr wrap="square" rtlCol="0">
            <a:spAutoFit/>
          </a:bodyPr>
          <a:lstStyle/>
          <a:p>
            <a:r>
              <a:rPr lang="en-US" dirty="0" smtClean="0"/>
              <a:t>Data 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3657600" y="2502932"/>
            <a:ext cx="42976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8" name="Straight Connector 277"/>
          <p:cNvCxnSpPr/>
          <p:nvPr/>
        </p:nvCxnSpPr>
        <p:spPr>
          <a:xfrm>
            <a:off x="3657600" y="5791200"/>
            <a:ext cx="429768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Oval 3"/>
          <p:cNvSpPr/>
          <p:nvPr/>
        </p:nvSpPr>
        <p:spPr>
          <a:xfrm>
            <a:off x="4114800" y="3581400"/>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4800" dirty="0" smtClean="0"/>
              <a:t>*</a:t>
            </a:r>
            <a:endParaRPr lang="en-US" sz="4800" dirty="0"/>
          </a:p>
        </p:txBody>
      </p:sp>
      <p:sp>
        <p:nvSpPr>
          <p:cNvPr id="6" name="Oval 5"/>
          <p:cNvSpPr/>
          <p:nvPr/>
        </p:nvSpPr>
        <p:spPr>
          <a:xfrm>
            <a:off x="5638800" y="34290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dirty="0" smtClean="0">
                <a:solidFill>
                  <a:prstClr val="white"/>
                </a:solidFill>
              </a:rPr>
              <a:t>&lt;&lt;</a:t>
            </a:r>
            <a:endParaRPr lang="en-US" dirty="0">
              <a:solidFill>
                <a:prstClr val="white"/>
              </a:solidFill>
            </a:endParaRPr>
          </a:p>
        </p:txBody>
      </p:sp>
      <p:sp>
        <p:nvSpPr>
          <p:cNvPr id="7" name="Oval 6"/>
          <p:cNvSpPr/>
          <p:nvPr/>
        </p:nvSpPr>
        <p:spPr>
          <a:xfrm>
            <a:off x="6172200" y="2590800"/>
            <a:ext cx="7620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t>+</a:t>
            </a:r>
          </a:p>
        </p:txBody>
      </p:sp>
      <p:sp>
        <p:nvSpPr>
          <p:cNvPr id="22" name="Rectangle 21"/>
          <p:cNvSpPr/>
          <p:nvPr/>
        </p:nvSpPr>
        <p:spPr>
          <a:xfrm>
            <a:off x="3657600" y="1969532"/>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1</a:t>
            </a:r>
            <a:endParaRPr lang="en-US" dirty="0"/>
          </a:p>
        </p:txBody>
      </p:sp>
      <p:sp>
        <p:nvSpPr>
          <p:cNvPr id="23" name="Rectangle 22"/>
          <p:cNvSpPr/>
          <p:nvPr/>
        </p:nvSpPr>
        <p:spPr>
          <a:xfrm>
            <a:off x="4800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2</a:t>
            </a:r>
            <a:endParaRPr lang="en-US" dirty="0"/>
          </a:p>
        </p:txBody>
      </p:sp>
      <p:sp>
        <p:nvSpPr>
          <p:cNvPr id="24" name="Rectangle 23"/>
          <p:cNvSpPr/>
          <p:nvPr/>
        </p:nvSpPr>
        <p:spPr>
          <a:xfrm>
            <a:off x="5943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3</a:t>
            </a:r>
            <a:endParaRPr lang="en-US" dirty="0"/>
          </a:p>
        </p:txBody>
      </p:sp>
      <p:sp>
        <p:nvSpPr>
          <p:cNvPr id="25" name="Rectangle 24"/>
          <p:cNvSpPr/>
          <p:nvPr/>
        </p:nvSpPr>
        <p:spPr>
          <a:xfrm>
            <a:off x="7086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4</a:t>
            </a:r>
            <a:endParaRPr lang="en-US" dirty="0"/>
          </a:p>
        </p:txBody>
      </p:sp>
      <p:cxnSp>
        <p:nvCxnSpPr>
          <p:cNvPr id="27" name="Straight Arrow Connector 26"/>
          <p:cNvCxnSpPr>
            <a:stCxn id="22" idx="2"/>
            <a:endCxn id="4" idx="1"/>
          </p:cNvCxnSpPr>
          <p:nvPr/>
        </p:nvCxnSpPr>
        <p:spPr>
          <a:xfrm>
            <a:off x="4114800" y="2274332"/>
            <a:ext cx="133911" cy="1440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3" idx="2"/>
            <a:endCxn id="4" idx="7"/>
          </p:cNvCxnSpPr>
          <p:nvPr/>
        </p:nvCxnSpPr>
        <p:spPr>
          <a:xfrm flipH="1">
            <a:off x="4895289" y="2286000"/>
            <a:ext cx="362511" cy="14293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23" idx="2"/>
            <a:endCxn id="6" idx="1"/>
          </p:cNvCxnSpPr>
          <p:nvPr/>
        </p:nvCxnSpPr>
        <p:spPr>
          <a:xfrm>
            <a:off x="5257800" y="2286000"/>
            <a:ext cx="470274" cy="1221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24" idx="2"/>
            <a:endCxn id="7" idx="0"/>
          </p:cNvCxnSpPr>
          <p:nvPr/>
        </p:nvCxnSpPr>
        <p:spPr>
          <a:xfrm rot="16200000" flipH="1">
            <a:off x="6324600" y="2362200"/>
            <a:ext cx="3048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25" idx="2"/>
            <a:endCxn id="7" idx="7"/>
          </p:cNvCxnSpPr>
          <p:nvPr/>
        </p:nvCxnSpPr>
        <p:spPr>
          <a:xfrm flipH="1">
            <a:off x="6822608" y="2286000"/>
            <a:ext cx="721192" cy="4052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a:stCxn id="6" idx="4"/>
            <a:endCxn id="265" idx="0"/>
          </p:cNvCxnSpPr>
          <p:nvPr/>
        </p:nvCxnSpPr>
        <p:spPr>
          <a:xfrm>
            <a:off x="5943600" y="39624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8" name="Rectangle 67"/>
          <p:cNvSpPr/>
          <p:nvPr/>
        </p:nvSpPr>
        <p:spPr>
          <a:xfrm>
            <a:off x="3962400" y="60198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1</a:t>
            </a:r>
            <a:endParaRPr lang="en-US" dirty="0"/>
          </a:p>
        </p:txBody>
      </p:sp>
      <p:sp>
        <p:nvSpPr>
          <p:cNvPr id="70" name="Rectangle 69"/>
          <p:cNvSpPr/>
          <p:nvPr/>
        </p:nvSpPr>
        <p:spPr>
          <a:xfrm>
            <a:off x="5334000" y="60198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2</a:t>
            </a:r>
            <a:endParaRPr lang="en-US" dirty="0"/>
          </a:p>
        </p:txBody>
      </p:sp>
      <p:cxnSp>
        <p:nvCxnSpPr>
          <p:cNvPr id="88" name="Straight Arrow Connector 87"/>
          <p:cNvCxnSpPr>
            <a:stCxn id="181" idx="4"/>
            <a:endCxn id="68" idx="0"/>
          </p:cNvCxnSpPr>
          <p:nvPr/>
        </p:nvCxnSpPr>
        <p:spPr>
          <a:xfrm>
            <a:off x="4572000" y="5486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a:stCxn id="338" idx="4"/>
          </p:cNvCxnSpPr>
          <p:nvPr/>
        </p:nvCxnSpPr>
        <p:spPr>
          <a:xfrm>
            <a:off x="5943600" y="56388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Slide Number Placeholder 36"/>
          <p:cNvSpPr>
            <a:spLocks noGrp="1"/>
          </p:cNvSpPr>
          <p:nvPr>
            <p:ph type="sldNum" sz="quarter" idx="12"/>
          </p:nvPr>
        </p:nvSpPr>
        <p:spPr/>
        <p:txBody>
          <a:bodyPr/>
          <a:lstStyle/>
          <a:p>
            <a:fld id="{F6B38C44-9564-488E-9C45-FD4572AD851A}" type="slidenum">
              <a:rPr lang="en-US" smtClean="0"/>
              <a:pPr/>
              <a:t>20</a:t>
            </a:fld>
            <a:endParaRPr lang="en-US"/>
          </a:p>
        </p:txBody>
      </p:sp>
      <p:cxnSp>
        <p:nvCxnSpPr>
          <p:cNvPr id="50" name="Straight Arrow Connector 49"/>
          <p:cNvCxnSpPr>
            <a:stCxn id="4" idx="4"/>
            <a:endCxn id="181" idx="0"/>
          </p:cNvCxnSpPr>
          <p:nvPr/>
        </p:nvCxnSpPr>
        <p:spPr>
          <a:xfrm>
            <a:off x="4572000" y="44958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 idx="4"/>
            <a:endCxn id="6" idx="7"/>
          </p:cNvCxnSpPr>
          <p:nvPr/>
        </p:nvCxnSpPr>
        <p:spPr>
          <a:xfrm flipH="1">
            <a:off x="6159126" y="3276600"/>
            <a:ext cx="394074" cy="2305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1" name="Oval 180"/>
          <p:cNvSpPr/>
          <p:nvPr/>
        </p:nvSpPr>
        <p:spPr>
          <a:xfrm>
            <a:off x="4267200" y="4953000"/>
            <a:ext cx="6096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dirty="0" smtClean="0">
                <a:solidFill>
                  <a:schemeClr val="bg1"/>
                </a:solidFill>
              </a:rPr>
              <a:t>+</a:t>
            </a:r>
            <a:endParaRPr lang="en-US" dirty="0">
              <a:solidFill>
                <a:schemeClr val="bg1"/>
              </a:solidFill>
            </a:endParaRPr>
          </a:p>
        </p:txBody>
      </p:sp>
      <p:cxnSp>
        <p:nvCxnSpPr>
          <p:cNvPr id="262" name="Straight Arrow Connector 261"/>
          <p:cNvCxnSpPr>
            <a:stCxn id="22" idx="2"/>
            <a:endCxn id="265" idx="1"/>
          </p:cNvCxnSpPr>
          <p:nvPr/>
        </p:nvCxnSpPr>
        <p:spPr>
          <a:xfrm>
            <a:off x="4114800" y="2274332"/>
            <a:ext cx="1559392" cy="2017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5" name="Oval 264"/>
          <p:cNvSpPr/>
          <p:nvPr/>
        </p:nvSpPr>
        <p:spPr>
          <a:xfrm>
            <a:off x="5562600" y="4191000"/>
            <a:ext cx="7620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smtClean="0"/>
              <a:t>-</a:t>
            </a:r>
            <a:endParaRPr lang="en-US" sz="5400" dirty="0"/>
          </a:p>
        </p:txBody>
      </p:sp>
      <p:sp>
        <p:nvSpPr>
          <p:cNvPr id="279" name="Title 1"/>
          <p:cNvSpPr>
            <a:spLocks noGrp="1"/>
          </p:cNvSpPr>
          <p:nvPr>
            <p:ph type="title"/>
          </p:nvPr>
        </p:nvSpPr>
        <p:spPr>
          <a:xfrm>
            <a:off x="457200" y="228600"/>
            <a:ext cx="8229600" cy="990600"/>
          </a:xfrm>
        </p:spPr>
        <p:txBody>
          <a:bodyPr/>
          <a:lstStyle/>
          <a:p>
            <a:r>
              <a:rPr lang="en-US" dirty="0" smtClean="0"/>
              <a:t>ISE Identification</a:t>
            </a:r>
            <a:endParaRPr lang="en-US" dirty="0"/>
          </a:p>
        </p:txBody>
      </p:sp>
      <p:sp>
        <p:nvSpPr>
          <p:cNvPr id="280" name="Rectangle 279"/>
          <p:cNvSpPr/>
          <p:nvPr/>
        </p:nvSpPr>
        <p:spPr>
          <a:xfrm>
            <a:off x="304800" y="2067790"/>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Multiply</a:t>
            </a:r>
            <a:endParaRPr lang="en-US" dirty="0"/>
          </a:p>
        </p:txBody>
      </p:sp>
      <p:sp>
        <p:nvSpPr>
          <p:cNvPr id="281" name="Rectangle 280"/>
          <p:cNvSpPr/>
          <p:nvPr/>
        </p:nvSpPr>
        <p:spPr>
          <a:xfrm>
            <a:off x="304800" y="1624445"/>
            <a:ext cx="2743200" cy="266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Load </a:t>
            </a:r>
            <a:endParaRPr lang="en-US" dirty="0"/>
          </a:p>
        </p:txBody>
      </p:sp>
      <p:sp>
        <p:nvSpPr>
          <p:cNvPr id="282" name="Rectangle 281"/>
          <p:cNvSpPr/>
          <p:nvPr/>
        </p:nvSpPr>
        <p:spPr>
          <a:xfrm>
            <a:off x="304800" y="5881250"/>
            <a:ext cx="27432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Store</a:t>
            </a:r>
            <a:endParaRPr lang="en-US" dirty="0"/>
          </a:p>
        </p:txBody>
      </p:sp>
      <p:sp>
        <p:nvSpPr>
          <p:cNvPr id="283" name="Rectangle 282"/>
          <p:cNvSpPr/>
          <p:nvPr/>
        </p:nvSpPr>
        <p:spPr>
          <a:xfrm>
            <a:off x="304800" y="5399805"/>
            <a:ext cx="2743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Conditional Check</a:t>
            </a:r>
            <a:endParaRPr lang="en-US" dirty="0"/>
          </a:p>
        </p:txBody>
      </p:sp>
      <p:sp>
        <p:nvSpPr>
          <p:cNvPr id="284" name="Rectangle 283"/>
          <p:cNvSpPr/>
          <p:nvPr/>
        </p:nvSpPr>
        <p:spPr>
          <a:xfrm>
            <a:off x="304800" y="4956460"/>
            <a:ext cx="2743200" cy="266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Conditional Check</a:t>
            </a:r>
            <a:endParaRPr lang="en-US" dirty="0"/>
          </a:p>
        </p:txBody>
      </p:sp>
      <p:cxnSp>
        <p:nvCxnSpPr>
          <p:cNvPr id="285" name="Straight Arrow Connector 284"/>
          <p:cNvCxnSpPr>
            <a:stCxn id="281" idx="2"/>
            <a:endCxn id="280" idx="0"/>
          </p:cNvCxnSpPr>
          <p:nvPr/>
        </p:nvCxnSpPr>
        <p:spPr>
          <a:xfrm>
            <a:off x="1676400" y="189114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6" name="Straight Arrow Connector 285"/>
          <p:cNvCxnSpPr>
            <a:stCxn id="390" idx="2"/>
            <a:endCxn id="284" idx="0"/>
          </p:cNvCxnSpPr>
          <p:nvPr/>
        </p:nvCxnSpPr>
        <p:spPr>
          <a:xfrm>
            <a:off x="1676400" y="477981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7" name="Straight Arrow Connector 286"/>
          <p:cNvCxnSpPr>
            <a:stCxn id="284" idx="2"/>
            <a:endCxn id="283" idx="0"/>
          </p:cNvCxnSpPr>
          <p:nvPr/>
        </p:nvCxnSpPr>
        <p:spPr>
          <a:xfrm>
            <a:off x="1676400" y="522316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8" name="Straight Arrow Connector 287"/>
          <p:cNvCxnSpPr>
            <a:stCxn id="283" idx="2"/>
            <a:endCxn id="282" idx="0"/>
          </p:cNvCxnSpPr>
          <p:nvPr/>
        </p:nvCxnSpPr>
        <p:spPr>
          <a:xfrm>
            <a:off x="1676400" y="570460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9" name="Elbow Connector 288"/>
          <p:cNvCxnSpPr>
            <a:stCxn id="284" idx="1"/>
            <a:endCxn id="280" idx="1"/>
          </p:cNvCxnSpPr>
          <p:nvPr/>
        </p:nvCxnSpPr>
        <p:spPr>
          <a:xfrm rot="10800000">
            <a:off x="304800" y="2220190"/>
            <a:ext cx="1588" cy="2869620"/>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sp>
        <p:nvSpPr>
          <p:cNvPr id="290" name="Rectangle 289"/>
          <p:cNvSpPr/>
          <p:nvPr/>
        </p:nvSpPr>
        <p:spPr>
          <a:xfrm>
            <a:off x="304800" y="1219200"/>
            <a:ext cx="2743200" cy="228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Start </a:t>
            </a:r>
            <a:endParaRPr lang="en-US" dirty="0"/>
          </a:p>
        </p:txBody>
      </p:sp>
      <p:sp>
        <p:nvSpPr>
          <p:cNvPr id="291" name="Rectangle 290"/>
          <p:cNvSpPr/>
          <p:nvPr/>
        </p:nvSpPr>
        <p:spPr>
          <a:xfrm>
            <a:off x="304800" y="6400800"/>
            <a:ext cx="2743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Stop</a:t>
            </a:r>
            <a:endParaRPr lang="en-US" dirty="0"/>
          </a:p>
        </p:txBody>
      </p:sp>
      <p:cxnSp>
        <p:nvCxnSpPr>
          <p:cNvPr id="292" name="Straight Arrow Connector 291"/>
          <p:cNvCxnSpPr>
            <a:stCxn id="282" idx="2"/>
            <a:endCxn id="291" idx="0"/>
          </p:cNvCxnSpPr>
          <p:nvPr/>
        </p:nvCxnSpPr>
        <p:spPr>
          <a:xfrm>
            <a:off x="1676400" y="6224150"/>
            <a:ext cx="0" cy="176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3" name="Straight Arrow Connector 292"/>
          <p:cNvCxnSpPr>
            <a:stCxn id="290" idx="2"/>
            <a:endCxn id="281" idx="0"/>
          </p:cNvCxnSpPr>
          <p:nvPr/>
        </p:nvCxnSpPr>
        <p:spPr>
          <a:xfrm>
            <a:off x="1676400" y="144780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4" name="Rectangle 293"/>
          <p:cNvSpPr/>
          <p:nvPr/>
        </p:nvSpPr>
        <p:spPr>
          <a:xfrm>
            <a:off x="304800" y="2549235"/>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Add</a:t>
            </a:r>
            <a:endParaRPr lang="en-US" dirty="0"/>
          </a:p>
        </p:txBody>
      </p:sp>
      <p:sp>
        <p:nvSpPr>
          <p:cNvPr id="295" name="Rectangle 294"/>
          <p:cNvSpPr/>
          <p:nvPr/>
        </p:nvSpPr>
        <p:spPr>
          <a:xfrm>
            <a:off x="304800" y="303068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Add</a:t>
            </a:r>
            <a:endParaRPr lang="en-US" dirty="0"/>
          </a:p>
        </p:txBody>
      </p:sp>
      <p:sp>
        <p:nvSpPr>
          <p:cNvPr id="296" name="Rectangle 295"/>
          <p:cNvSpPr/>
          <p:nvPr/>
        </p:nvSpPr>
        <p:spPr>
          <a:xfrm>
            <a:off x="304800" y="351212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sp>
        <p:nvSpPr>
          <p:cNvPr id="297" name="Rectangle 296"/>
          <p:cNvSpPr/>
          <p:nvPr/>
        </p:nvSpPr>
        <p:spPr>
          <a:xfrm>
            <a:off x="304800" y="399357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Subtract</a:t>
            </a:r>
            <a:endParaRPr lang="en-US" dirty="0"/>
          </a:p>
        </p:txBody>
      </p:sp>
      <p:cxnSp>
        <p:nvCxnSpPr>
          <p:cNvPr id="298" name="Straight Arrow Connector 297"/>
          <p:cNvCxnSpPr>
            <a:stCxn id="280" idx="2"/>
            <a:endCxn id="294" idx="0"/>
          </p:cNvCxnSpPr>
          <p:nvPr/>
        </p:nvCxnSpPr>
        <p:spPr>
          <a:xfrm>
            <a:off x="1676400" y="237259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9" name="Straight Arrow Connector 298"/>
          <p:cNvCxnSpPr>
            <a:stCxn id="294" idx="2"/>
            <a:endCxn id="295" idx="0"/>
          </p:cNvCxnSpPr>
          <p:nvPr/>
        </p:nvCxnSpPr>
        <p:spPr>
          <a:xfrm>
            <a:off x="1676400" y="285403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0" name="Straight Arrow Connector 299"/>
          <p:cNvCxnSpPr>
            <a:stCxn id="295" idx="2"/>
            <a:endCxn id="296" idx="0"/>
          </p:cNvCxnSpPr>
          <p:nvPr/>
        </p:nvCxnSpPr>
        <p:spPr>
          <a:xfrm>
            <a:off x="1676400" y="333548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1" name="Straight Arrow Connector 300"/>
          <p:cNvCxnSpPr>
            <a:stCxn id="296" idx="2"/>
            <a:endCxn id="297" idx="0"/>
          </p:cNvCxnSpPr>
          <p:nvPr/>
        </p:nvCxnSpPr>
        <p:spPr>
          <a:xfrm>
            <a:off x="1676400" y="381692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2" name="Rectangle 301"/>
          <p:cNvSpPr/>
          <p:nvPr/>
        </p:nvSpPr>
        <p:spPr>
          <a:xfrm>
            <a:off x="228600" y="1981200"/>
            <a:ext cx="2895600" cy="2895600"/>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04" name="Straight Connector 303"/>
          <p:cNvCxnSpPr/>
          <p:nvPr/>
        </p:nvCxnSpPr>
        <p:spPr>
          <a:xfrm>
            <a:off x="3124200" y="1981200"/>
            <a:ext cx="609600" cy="533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124200" y="4876800"/>
            <a:ext cx="533400"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38" name="Oval 337"/>
          <p:cNvSpPr/>
          <p:nvPr/>
        </p:nvSpPr>
        <p:spPr>
          <a:xfrm>
            <a:off x="5638800" y="51054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dirty="0" smtClean="0">
                <a:solidFill>
                  <a:prstClr val="white"/>
                </a:solidFill>
              </a:rPr>
              <a:t>&gt;&gt;</a:t>
            </a:r>
            <a:endParaRPr lang="en-US" dirty="0">
              <a:solidFill>
                <a:prstClr val="white"/>
              </a:solidFill>
            </a:endParaRPr>
          </a:p>
        </p:txBody>
      </p:sp>
      <p:cxnSp>
        <p:nvCxnSpPr>
          <p:cNvPr id="349" name="Straight Arrow Connector 348"/>
          <p:cNvCxnSpPr>
            <a:stCxn id="265" idx="4"/>
            <a:endCxn id="338" idx="0"/>
          </p:cNvCxnSpPr>
          <p:nvPr/>
        </p:nvCxnSpPr>
        <p:spPr>
          <a:xfrm>
            <a:off x="5943600" y="4876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0" name="Rectangle 389"/>
          <p:cNvSpPr/>
          <p:nvPr/>
        </p:nvSpPr>
        <p:spPr>
          <a:xfrm>
            <a:off x="304800" y="447501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cxnSp>
        <p:nvCxnSpPr>
          <p:cNvPr id="425" name="Straight Arrow Connector 424"/>
          <p:cNvCxnSpPr>
            <a:stCxn id="297" idx="2"/>
            <a:endCxn id="390" idx="0"/>
          </p:cNvCxnSpPr>
          <p:nvPr/>
        </p:nvCxnSpPr>
        <p:spPr>
          <a:xfrm>
            <a:off x="1676400" y="429837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3238500" y="3505200"/>
            <a:ext cx="1066800" cy="369332"/>
          </a:xfrm>
          <a:prstGeom prst="rect">
            <a:avLst/>
          </a:prstGeom>
          <a:noFill/>
        </p:spPr>
        <p:txBody>
          <a:bodyPr wrap="square" rtlCol="0">
            <a:spAutoFit/>
          </a:bodyPr>
          <a:lstStyle/>
          <a:p>
            <a:r>
              <a:rPr lang="en-US" dirty="0" smtClean="0"/>
              <a:t>Complex</a:t>
            </a:r>
            <a:endParaRPr lang="en-US" dirty="0"/>
          </a:p>
        </p:txBody>
      </p:sp>
      <p:sp>
        <p:nvSpPr>
          <p:cNvPr id="58" name="TextBox 57"/>
          <p:cNvSpPr txBox="1"/>
          <p:nvPr/>
        </p:nvSpPr>
        <p:spPr>
          <a:xfrm>
            <a:off x="6934200" y="2819400"/>
            <a:ext cx="1066800" cy="369332"/>
          </a:xfrm>
          <a:prstGeom prst="rect">
            <a:avLst/>
          </a:prstGeom>
          <a:noFill/>
        </p:spPr>
        <p:txBody>
          <a:bodyPr wrap="square" rtlCol="0">
            <a:spAutoFit/>
          </a:bodyPr>
          <a:lstStyle/>
          <a:p>
            <a:r>
              <a:rPr lang="en-US" dirty="0" smtClean="0"/>
              <a:t>Simple</a:t>
            </a:r>
            <a:endParaRPr lang="en-US" dirty="0"/>
          </a:p>
        </p:txBody>
      </p:sp>
      <p:sp>
        <p:nvSpPr>
          <p:cNvPr id="59" name="TextBox 58"/>
          <p:cNvSpPr txBox="1"/>
          <p:nvPr/>
        </p:nvSpPr>
        <p:spPr>
          <a:xfrm>
            <a:off x="6248400" y="3505200"/>
            <a:ext cx="1066800" cy="369332"/>
          </a:xfrm>
          <a:prstGeom prst="rect">
            <a:avLst/>
          </a:prstGeom>
          <a:noFill/>
        </p:spPr>
        <p:txBody>
          <a:bodyPr wrap="square" rtlCol="0">
            <a:spAutoFit/>
          </a:bodyPr>
          <a:lstStyle/>
          <a:p>
            <a:r>
              <a:rPr lang="en-US" dirty="0" smtClean="0"/>
              <a:t>Simple</a:t>
            </a:r>
            <a:endParaRPr lang="en-US" dirty="0"/>
          </a:p>
        </p:txBody>
      </p:sp>
      <p:sp>
        <p:nvSpPr>
          <p:cNvPr id="60" name="TextBox 59"/>
          <p:cNvSpPr txBox="1"/>
          <p:nvPr/>
        </p:nvSpPr>
        <p:spPr>
          <a:xfrm>
            <a:off x="6324600" y="4343400"/>
            <a:ext cx="1066800" cy="369332"/>
          </a:xfrm>
          <a:prstGeom prst="rect">
            <a:avLst/>
          </a:prstGeom>
          <a:noFill/>
        </p:spPr>
        <p:txBody>
          <a:bodyPr wrap="square" rtlCol="0">
            <a:spAutoFit/>
          </a:bodyPr>
          <a:lstStyle/>
          <a:p>
            <a:r>
              <a:rPr lang="en-US" dirty="0" smtClean="0"/>
              <a:t>Simple</a:t>
            </a:r>
            <a:endParaRPr lang="en-US" dirty="0"/>
          </a:p>
        </p:txBody>
      </p:sp>
      <p:sp>
        <p:nvSpPr>
          <p:cNvPr id="62" name="TextBox 61"/>
          <p:cNvSpPr txBox="1"/>
          <p:nvPr/>
        </p:nvSpPr>
        <p:spPr>
          <a:xfrm>
            <a:off x="6248400" y="5181600"/>
            <a:ext cx="1066800" cy="369332"/>
          </a:xfrm>
          <a:prstGeom prst="rect">
            <a:avLst/>
          </a:prstGeom>
          <a:noFill/>
        </p:spPr>
        <p:txBody>
          <a:bodyPr wrap="square" rtlCol="0">
            <a:spAutoFit/>
          </a:bodyPr>
          <a:lstStyle/>
          <a:p>
            <a:r>
              <a:rPr lang="en-US" dirty="0" smtClean="0"/>
              <a:t>Simple</a:t>
            </a:r>
            <a:endParaRPr lang="en-US" dirty="0"/>
          </a:p>
        </p:txBody>
      </p:sp>
      <p:sp>
        <p:nvSpPr>
          <p:cNvPr id="63" name="TextBox 62"/>
          <p:cNvSpPr txBox="1"/>
          <p:nvPr/>
        </p:nvSpPr>
        <p:spPr>
          <a:xfrm>
            <a:off x="3505200" y="5029200"/>
            <a:ext cx="1066800" cy="369332"/>
          </a:xfrm>
          <a:prstGeom prst="rect">
            <a:avLst/>
          </a:prstGeom>
          <a:noFill/>
        </p:spPr>
        <p:txBody>
          <a:bodyPr wrap="square" rtlCol="0">
            <a:spAutoFit/>
          </a:bodyPr>
          <a:lstStyle/>
          <a:p>
            <a:r>
              <a:rPr lang="en-US" dirty="0" smtClean="0"/>
              <a:t>Simple</a:t>
            </a:r>
            <a:endParaRPr lang="en-US" dirty="0"/>
          </a:p>
        </p:txBody>
      </p:sp>
      <p:cxnSp>
        <p:nvCxnSpPr>
          <p:cNvPr id="72" name="Straight Arrow Connector 71"/>
          <p:cNvCxnSpPr>
            <a:stCxn id="4" idx="5"/>
            <a:endCxn id="338" idx="1"/>
          </p:cNvCxnSpPr>
          <p:nvPr/>
        </p:nvCxnSpPr>
        <p:spPr>
          <a:xfrm rot="16200000" flipH="1">
            <a:off x="4900868" y="4356309"/>
            <a:ext cx="821626" cy="8327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657600" y="1371600"/>
            <a:ext cx="4343400" cy="369332"/>
          </a:xfrm>
          <a:prstGeom prst="rect">
            <a:avLst/>
          </a:prstGeom>
          <a:noFill/>
        </p:spPr>
        <p:txBody>
          <a:bodyPr wrap="square" rtlCol="0">
            <a:spAutoFit/>
          </a:bodyPr>
          <a:lstStyle/>
          <a:p>
            <a:pPr algn="ctr"/>
            <a:r>
              <a:rPr lang="en-US" dirty="0" smtClean="0"/>
              <a:t>Example DFG</a:t>
            </a:r>
            <a:endParaRPr lang="en-US" dirty="0"/>
          </a:p>
        </p:txBody>
      </p:sp>
      <p:cxnSp>
        <p:nvCxnSpPr>
          <p:cNvPr id="77" name="Elbow Connector 76"/>
          <p:cNvCxnSpPr>
            <a:stCxn id="283" idx="3"/>
            <a:endCxn id="295" idx="3"/>
          </p:cNvCxnSpPr>
          <p:nvPr/>
        </p:nvCxnSpPr>
        <p:spPr>
          <a:xfrm flipV="1">
            <a:off x="3048000" y="3183080"/>
            <a:ext cx="1588" cy="2369125"/>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endCxn id="181" idx="7"/>
          </p:cNvCxnSpPr>
          <p:nvPr/>
        </p:nvCxnSpPr>
        <p:spPr>
          <a:xfrm rot="5400000">
            <a:off x="4107309" y="2966219"/>
            <a:ext cx="2745113" cy="13846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3657600" y="2502932"/>
            <a:ext cx="495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7" name="Straight Connector 276"/>
          <p:cNvCxnSpPr/>
          <p:nvPr/>
        </p:nvCxnSpPr>
        <p:spPr>
          <a:xfrm>
            <a:off x="3657600" y="4038600"/>
            <a:ext cx="495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8" name="Straight Connector 277"/>
          <p:cNvCxnSpPr/>
          <p:nvPr/>
        </p:nvCxnSpPr>
        <p:spPr>
          <a:xfrm>
            <a:off x="3657600" y="5791200"/>
            <a:ext cx="49530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Oval 3"/>
          <p:cNvSpPr/>
          <p:nvPr/>
        </p:nvSpPr>
        <p:spPr>
          <a:xfrm>
            <a:off x="4114800" y="3581400"/>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4800" dirty="0" smtClean="0"/>
              <a:t>*</a:t>
            </a:r>
            <a:endParaRPr lang="en-US" sz="4800" dirty="0"/>
          </a:p>
        </p:txBody>
      </p:sp>
      <p:sp>
        <p:nvSpPr>
          <p:cNvPr id="6" name="Oval 5"/>
          <p:cNvSpPr/>
          <p:nvPr/>
        </p:nvSpPr>
        <p:spPr>
          <a:xfrm>
            <a:off x="5638800" y="34290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dirty="0" smtClean="0">
                <a:solidFill>
                  <a:prstClr val="white"/>
                </a:solidFill>
              </a:rPr>
              <a:t>&lt;&lt;</a:t>
            </a:r>
            <a:endParaRPr lang="en-US" dirty="0">
              <a:solidFill>
                <a:prstClr val="white"/>
              </a:solidFill>
            </a:endParaRPr>
          </a:p>
        </p:txBody>
      </p:sp>
      <p:sp>
        <p:nvSpPr>
          <p:cNvPr id="7" name="Oval 6"/>
          <p:cNvSpPr/>
          <p:nvPr/>
        </p:nvSpPr>
        <p:spPr>
          <a:xfrm>
            <a:off x="6172200" y="2590800"/>
            <a:ext cx="7620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t>+</a:t>
            </a:r>
          </a:p>
        </p:txBody>
      </p:sp>
      <p:sp>
        <p:nvSpPr>
          <p:cNvPr id="22" name="Rectangle 21"/>
          <p:cNvSpPr/>
          <p:nvPr/>
        </p:nvSpPr>
        <p:spPr>
          <a:xfrm>
            <a:off x="3657600" y="1969532"/>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1</a:t>
            </a:r>
            <a:endParaRPr lang="en-US" dirty="0"/>
          </a:p>
        </p:txBody>
      </p:sp>
      <p:sp>
        <p:nvSpPr>
          <p:cNvPr id="23" name="Rectangle 22"/>
          <p:cNvSpPr/>
          <p:nvPr/>
        </p:nvSpPr>
        <p:spPr>
          <a:xfrm>
            <a:off x="4800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2</a:t>
            </a:r>
            <a:endParaRPr lang="en-US" dirty="0"/>
          </a:p>
        </p:txBody>
      </p:sp>
      <p:sp>
        <p:nvSpPr>
          <p:cNvPr id="24" name="Rectangle 23"/>
          <p:cNvSpPr/>
          <p:nvPr/>
        </p:nvSpPr>
        <p:spPr>
          <a:xfrm>
            <a:off x="5943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3</a:t>
            </a:r>
            <a:endParaRPr lang="en-US" dirty="0"/>
          </a:p>
        </p:txBody>
      </p:sp>
      <p:sp>
        <p:nvSpPr>
          <p:cNvPr id="25" name="Rectangle 24"/>
          <p:cNvSpPr/>
          <p:nvPr/>
        </p:nvSpPr>
        <p:spPr>
          <a:xfrm>
            <a:off x="7086600" y="1981200"/>
            <a:ext cx="9144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4</a:t>
            </a:r>
            <a:endParaRPr lang="en-US" dirty="0"/>
          </a:p>
        </p:txBody>
      </p:sp>
      <p:cxnSp>
        <p:nvCxnSpPr>
          <p:cNvPr id="27" name="Straight Arrow Connector 26"/>
          <p:cNvCxnSpPr>
            <a:stCxn id="22" idx="2"/>
            <a:endCxn id="4" idx="1"/>
          </p:cNvCxnSpPr>
          <p:nvPr/>
        </p:nvCxnSpPr>
        <p:spPr>
          <a:xfrm>
            <a:off x="4114800" y="2274332"/>
            <a:ext cx="133911" cy="1440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23" idx="2"/>
            <a:endCxn id="4" idx="7"/>
          </p:cNvCxnSpPr>
          <p:nvPr/>
        </p:nvCxnSpPr>
        <p:spPr>
          <a:xfrm flipH="1">
            <a:off x="4895289" y="2286000"/>
            <a:ext cx="362511" cy="14293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23" idx="2"/>
            <a:endCxn id="6" idx="1"/>
          </p:cNvCxnSpPr>
          <p:nvPr/>
        </p:nvCxnSpPr>
        <p:spPr>
          <a:xfrm>
            <a:off x="5257800" y="2286000"/>
            <a:ext cx="470274" cy="1221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24" idx="2"/>
            <a:endCxn id="7" idx="0"/>
          </p:cNvCxnSpPr>
          <p:nvPr/>
        </p:nvCxnSpPr>
        <p:spPr>
          <a:xfrm>
            <a:off x="6400800" y="2286000"/>
            <a:ext cx="152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25" idx="2"/>
            <a:endCxn id="7" idx="7"/>
          </p:cNvCxnSpPr>
          <p:nvPr/>
        </p:nvCxnSpPr>
        <p:spPr>
          <a:xfrm flipH="1">
            <a:off x="6822608" y="2286000"/>
            <a:ext cx="721192" cy="4052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a:stCxn id="6" idx="4"/>
            <a:endCxn id="265" idx="0"/>
          </p:cNvCxnSpPr>
          <p:nvPr/>
        </p:nvCxnSpPr>
        <p:spPr>
          <a:xfrm>
            <a:off x="5943600" y="39624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8" name="Rectangle 67"/>
          <p:cNvSpPr/>
          <p:nvPr/>
        </p:nvSpPr>
        <p:spPr>
          <a:xfrm>
            <a:off x="3962400" y="60198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1</a:t>
            </a:r>
            <a:endParaRPr lang="en-US" dirty="0"/>
          </a:p>
        </p:txBody>
      </p:sp>
      <p:sp>
        <p:nvSpPr>
          <p:cNvPr id="70" name="Rectangle 69"/>
          <p:cNvSpPr/>
          <p:nvPr/>
        </p:nvSpPr>
        <p:spPr>
          <a:xfrm>
            <a:off x="5334000" y="60198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2</a:t>
            </a:r>
            <a:endParaRPr lang="en-US" dirty="0"/>
          </a:p>
        </p:txBody>
      </p:sp>
      <p:sp>
        <p:nvSpPr>
          <p:cNvPr id="84" name="TextBox 83"/>
          <p:cNvSpPr txBox="1"/>
          <p:nvPr/>
        </p:nvSpPr>
        <p:spPr>
          <a:xfrm>
            <a:off x="7086600" y="2590800"/>
            <a:ext cx="1524000" cy="369332"/>
          </a:xfrm>
          <a:prstGeom prst="rect">
            <a:avLst/>
          </a:prstGeom>
          <a:noFill/>
        </p:spPr>
        <p:txBody>
          <a:bodyPr wrap="square" rtlCol="0">
            <a:spAutoFit/>
          </a:bodyPr>
          <a:lstStyle/>
          <a:p>
            <a:r>
              <a:rPr lang="en-US" dirty="0" smtClean="0"/>
              <a:t>Stage 1 – Start</a:t>
            </a:r>
            <a:endParaRPr lang="en-US" dirty="0"/>
          </a:p>
        </p:txBody>
      </p:sp>
      <p:sp>
        <p:nvSpPr>
          <p:cNvPr id="85" name="TextBox 84"/>
          <p:cNvSpPr txBox="1"/>
          <p:nvPr/>
        </p:nvSpPr>
        <p:spPr>
          <a:xfrm>
            <a:off x="7086600" y="4267200"/>
            <a:ext cx="1905000" cy="369332"/>
          </a:xfrm>
          <a:prstGeom prst="rect">
            <a:avLst/>
          </a:prstGeom>
          <a:noFill/>
        </p:spPr>
        <p:txBody>
          <a:bodyPr wrap="square" rtlCol="0">
            <a:spAutoFit/>
          </a:bodyPr>
          <a:lstStyle/>
          <a:p>
            <a:r>
              <a:rPr lang="en-US" dirty="0" smtClean="0"/>
              <a:t>Stage 2 – ½ Cycle</a:t>
            </a:r>
            <a:endParaRPr lang="en-US" dirty="0"/>
          </a:p>
        </p:txBody>
      </p:sp>
      <p:sp>
        <p:nvSpPr>
          <p:cNvPr id="86" name="TextBox 85"/>
          <p:cNvSpPr txBox="1"/>
          <p:nvPr/>
        </p:nvSpPr>
        <p:spPr>
          <a:xfrm>
            <a:off x="7086600" y="5879068"/>
            <a:ext cx="1752600" cy="369332"/>
          </a:xfrm>
          <a:prstGeom prst="rect">
            <a:avLst/>
          </a:prstGeom>
          <a:noFill/>
        </p:spPr>
        <p:txBody>
          <a:bodyPr wrap="square" rtlCol="0">
            <a:spAutoFit/>
          </a:bodyPr>
          <a:lstStyle/>
          <a:p>
            <a:r>
              <a:rPr lang="en-US" dirty="0" smtClean="0"/>
              <a:t>Stage 3 – 1 Cycle</a:t>
            </a:r>
            <a:endParaRPr lang="en-US" dirty="0"/>
          </a:p>
        </p:txBody>
      </p:sp>
      <p:cxnSp>
        <p:nvCxnSpPr>
          <p:cNvPr id="88" name="Straight Arrow Connector 87"/>
          <p:cNvCxnSpPr>
            <a:stCxn id="181" idx="4"/>
            <a:endCxn id="68" idx="0"/>
          </p:cNvCxnSpPr>
          <p:nvPr/>
        </p:nvCxnSpPr>
        <p:spPr>
          <a:xfrm>
            <a:off x="4572000" y="5486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a:stCxn id="338" idx="4"/>
          </p:cNvCxnSpPr>
          <p:nvPr/>
        </p:nvCxnSpPr>
        <p:spPr>
          <a:xfrm>
            <a:off x="5943600" y="56388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Slide Number Placeholder 36"/>
          <p:cNvSpPr>
            <a:spLocks noGrp="1"/>
          </p:cNvSpPr>
          <p:nvPr>
            <p:ph type="sldNum" sz="quarter" idx="12"/>
          </p:nvPr>
        </p:nvSpPr>
        <p:spPr/>
        <p:txBody>
          <a:bodyPr/>
          <a:lstStyle/>
          <a:p>
            <a:fld id="{F6B38C44-9564-488E-9C45-FD4572AD851A}" type="slidenum">
              <a:rPr lang="en-US" smtClean="0"/>
              <a:pPr/>
              <a:t>21</a:t>
            </a:fld>
            <a:endParaRPr lang="en-US" dirty="0"/>
          </a:p>
        </p:txBody>
      </p:sp>
      <p:cxnSp>
        <p:nvCxnSpPr>
          <p:cNvPr id="50" name="Straight Arrow Connector 49"/>
          <p:cNvCxnSpPr>
            <a:stCxn id="4" idx="4"/>
            <a:endCxn id="181" idx="0"/>
          </p:cNvCxnSpPr>
          <p:nvPr/>
        </p:nvCxnSpPr>
        <p:spPr>
          <a:xfrm>
            <a:off x="4572000" y="44958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 idx="4"/>
            <a:endCxn id="6" idx="7"/>
          </p:cNvCxnSpPr>
          <p:nvPr/>
        </p:nvCxnSpPr>
        <p:spPr>
          <a:xfrm flipH="1">
            <a:off x="6159126" y="3276600"/>
            <a:ext cx="394074" cy="2305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1" name="Oval 180"/>
          <p:cNvSpPr/>
          <p:nvPr/>
        </p:nvSpPr>
        <p:spPr>
          <a:xfrm>
            <a:off x="4267200" y="4953000"/>
            <a:ext cx="6096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dirty="0" smtClean="0">
                <a:solidFill>
                  <a:prstClr val="white"/>
                </a:solidFill>
              </a:rPr>
              <a:t>+</a:t>
            </a:r>
            <a:endParaRPr lang="en-US" dirty="0">
              <a:solidFill>
                <a:prstClr val="white"/>
              </a:solidFill>
            </a:endParaRPr>
          </a:p>
        </p:txBody>
      </p:sp>
      <p:cxnSp>
        <p:nvCxnSpPr>
          <p:cNvPr id="262" name="Straight Arrow Connector 261"/>
          <p:cNvCxnSpPr>
            <a:stCxn id="22" idx="2"/>
            <a:endCxn id="265" idx="1"/>
          </p:cNvCxnSpPr>
          <p:nvPr/>
        </p:nvCxnSpPr>
        <p:spPr>
          <a:xfrm>
            <a:off x="4114800" y="2274332"/>
            <a:ext cx="1559392" cy="2017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5" name="Oval 264"/>
          <p:cNvSpPr/>
          <p:nvPr/>
        </p:nvSpPr>
        <p:spPr>
          <a:xfrm>
            <a:off x="5562600" y="4191000"/>
            <a:ext cx="7620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smtClean="0"/>
              <a:t>-</a:t>
            </a:r>
            <a:endParaRPr lang="en-US" sz="5400" dirty="0"/>
          </a:p>
        </p:txBody>
      </p:sp>
      <p:sp>
        <p:nvSpPr>
          <p:cNvPr id="279" name="Title 1"/>
          <p:cNvSpPr>
            <a:spLocks noGrp="1"/>
          </p:cNvSpPr>
          <p:nvPr>
            <p:ph type="title"/>
          </p:nvPr>
        </p:nvSpPr>
        <p:spPr>
          <a:xfrm>
            <a:off x="457200" y="228600"/>
            <a:ext cx="8229600" cy="990600"/>
          </a:xfrm>
        </p:spPr>
        <p:txBody>
          <a:bodyPr/>
          <a:lstStyle/>
          <a:p>
            <a:r>
              <a:rPr lang="en-US" dirty="0" smtClean="0"/>
              <a:t>Custom Instructions Mapping</a:t>
            </a:r>
            <a:endParaRPr lang="en-US" dirty="0"/>
          </a:p>
        </p:txBody>
      </p:sp>
      <p:sp>
        <p:nvSpPr>
          <p:cNvPr id="280" name="Rectangle 279"/>
          <p:cNvSpPr/>
          <p:nvPr/>
        </p:nvSpPr>
        <p:spPr>
          <a:xfrm>
            <a:off x="304800" y="2067790"/>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Multiply</a:t>
            </a:r>
            <a:endParaRPr lang="en-US" dirty="0"/>
          </a:p>
        </p:txBody>
      </p:sp>
      <p:sp>
        <p:nvSpPr>
          <p:cNvPr id="281" name="Rectangle 280"/>
          <p:cNvSpPr/>
          <p:nvPr/>
        </p:nvSpPr>
        <p:spPr>
          <a:xfrm>
            <a:off x="304800" y="1624445"/>
            <a:ext cx="2743200" cy="266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Load </a:t>
            </a:r>
            <a:endParaRPr lang="en-US" dirty="0"/>
          </a:p>
        </p:txBody>
      </p:sp>
      <p:sp>
        <p:nvSpPr>
          <p:cNvPr id="282" name="Rectangle 281"/>
          <p:cNvSpPr/>
          <p:nvPr/>
        </p:nvSpPr>
        <p:spPr>
          <a:xfrm>
            <a:off x="304800" y="5881250"/>
            <a:ext cx="2743200" cy="342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Store</a:t>
            </a:r>
            <a:endParaRPr lang="en-US" dirty="0"/>
          </a:p>
        </p:txBody>
      </p:sp>
      <p:sp>
        <p:nvSpPr>
          <p:cNvPr id="283" name="Rectangle 282"/>
          <p:cNvSpPr/>
          <p:nvPr/>
        </p:nvSpPr>
        <p:spPr>
          <a:xfrm>
            <a:off x="304800" y="5399805"/>
            <a:ext cx="27432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Conditional Check</a:t>
            </a:r>
            <a:endParaRPr lang="en-US" dirty="0"/>
          </a:p>
        </p:txBody>
      </p:sp>
      <p:sp>
        <p:nvSpPr>
          <p:cNvPr id="284" name="Rectangle 283"/>
          <p:cNvSpPr/>
          <p:nvPr/>
        </p:nvSpPr>
        <p:spPr>
          <a:xfrm>
            <a:off x="304800" y="4956460"/>
            <a:ext cx="2743200" cy="266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Conditional Check</a:t>
            </a:r>
            <a:endParaRPr lang="en-US" dirty="0"/>
          </a:p>
        </p:txBody>
      </p:sp>
      <p:cxnSp>
        <p:nvCxnSpPr>
          <p:cNvPr id="285" name="Straight Arrow Connector 284"/>
          <p:cNvCxnSpPr>
            <a:stCxn id="281" idx="2"/>
            <a:endCxn id="280" idx="0"/>
          </p:cNvCxnSpPr>
          <p:nvPr/>
        </p:nvCxnSpPr>
        <p:spPr>
          <a:xfrm>
            <a:off x="1676400" y="189114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6" name="Straight Arrow Connector 285"/>
          <p:cNvCxnSpPr>
            <a:stCxn id="390" idx="2"/>
            <a:endCxn id="284" idx="0"/>
          </p:cNvCxnSpPr>
          <p:nvPr/>
        </p:nvCxnSpPr>
        <p:spPr>
          <a:xfrm>
            <a:off x="1676400" y="477981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7" name="Straight Arrow Connector 286"/>
          <p:cNvCxnSpPr>
            <a:stCxn id="284" idx="2"/>
            <a:endCxn id="283" idx="0"/>
          </p:cNvCxnSpPr>
          <p:nvPr/>
        </p:nvCxnSpPr>
        <p:spPr>
          <a:xfrm>
            <a:off x="1676400" y="522316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8" name="Straight Arrow Connector 287"/>
          <p:cNvCxnSpPr>
            <a:stCxn id="283" idx="2"/>
            <a:endCxn id="282" idx="0"/>
          </p:cNvCxnSpPr>
          <p:nvPr/>
        </p:nvCxnSpPr>
        <p:spPr>
          <a:xfrm>
            <a:off x="1676400" y="570460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9" name="Elbow Connector 288"/>
          <p:cNvCxnSpPr>
            <a:stCxn id="284" idx="1"/>
            <a:endCxn id="280" idx="1"/>
          </p:cNvCxnSpPr>
          <p:nvPr/>
        </p:nvCxnSpPr>
        <p:spPr>
          <a:xfrm rot="10800000">
            <a:off x="304800" y="2220190"/>
            <a:ext cx="12700" cy="2869620"/>
          </a:xfrm>
          <a:prstGeom prst="bentConnector3">
            <a:avLst>
              <a:gd name="adj1" fmla="val 1800000"/>
            </a:avLst>
          </a:prstGeom>
          <a:ln>
            <a:tailEnd type="arrow"/>
          </a:ln>
        </p:spPr>
        <p:style>
          <a:lnRef idx="2">
            <a:schemeClr val="dk1"/>
          </a:lnRef>
          <a:fillRef idx="0">
            <a:schemeClr val="dk1"/>
          </a:fillRef>
          <a:effectRef idx="1">
            <a:schemeClr val="dk1"/>
          </a:effectRef>
          <a:fontRef idx="minor">
            <a:schemeClr val="tx1"/>
          </a:fontRef>
        </p:style>
      </p:cxnSp>
      <p:sp>
        <p:nvSpPr>
          <p:cNvPr id="290" name="Rectangle 289"/>
          <p:cNvSpPr/>
          <p:nvPr/>
        </p:nvSpPr>
        <p:spPr>
          <a:xfrm>
            <a:off x="304800" y="1219200"/>
            <a:ext cx="2743200" cy="228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Start </a:t>
            </a:r>
            <a:endParaRPr lang="en-US" dirty="0"/>
          </a:p>
        </p:txBody>
      </p:sp>
      <p:sp>
        <p:nvSpPr>
          <p:cNvPr id="291" name="Rectangle 290"/>
          <p:cNvSpPr/>
          <p:nvPr/>
        </p:nvSpPr>
        <p:spPr>
          <a:xfrm>
            <a:off x="304800" y="6400800"/>
            <a:ext cx="2743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Stop</a:t>
            </a:r>
            <a:endParaRPr lang="en-US" dirty="0"/>
          </a:p>
        </p:txBody>
      </p:sp>
      <p:cxnSp>
        <p:nvCxnSpPr>
          <p:cNvPr id="292" name="Straight Arrow Connector 291"/>
          <p:cNvCxnSpPr>
            <a:stCxn id="282" idx="2"/>
            <a:endCxn id="291" idx="0"/>
          </p:cNvCxnSpPr>
          <p:nvPr/>
        </p:nvCxnSpPr>
        <p:spPr>
          <a:xfrm>
            <a:off x="1676400" y="6224150"/>
            <a:ext cx="0" cy="176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3" name="Straight Arrow Connector 292"/>
          <p:cNvCxnSpPr>
            <a:stCxn id="290" idx="2"/>
            <a:endCxn id="281" idx="0"/>
          </p:cNvCxnSpPr>
          <p:nvPr/>
        </p:nvCxnSpPr>
        <p:spPr>
          <a:xfrm>
            <a:off x="1676400" y="144780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4" name="Rectangle 293"/>
          <p:cNvSpPr/>
          <p:nvPr/>
        </p:nvSpPr>
        <p:spPr>
          <a:xfrm>
            <a:off x="304800" y="2549235"/>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Add</a:t>
            </a:r>
            <a:endParaRPr lang="en-US" dirty="0"/>
          </a:p>
        </p:txBody>
      </p:sp>
      <p:sp>
        <p:nvSpPr>
          <p:cNvPr id="295" name="Rectangle 294"/>
          <p:cNvSpPr/>
          <p:nvPr/>
        </p:nvSpPr>
        <p:spPr>
          <a:xfrm>
            <a:off x="304800" y="303068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Add</a:t>
            </a:r>
            <a:endParaRPr lang="en-US" dirty="0"/>
          </a:p>
        </p:txBody>
      </p:sp>
      <p:sp>
        <p:nvSpPr>
          <p:cNvPr id="296" name="Rectangle 295"/>
          <p:cNvSpPr/>
          <p:nvPr/>
        </p:nvSpPr>
        <p:spPr>
          <a:xfrm>
            <a:off x="304800" y="351212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sp>
        <p:nvSpPr>
          <p:cNvPr id="297" name="Rectangle 296"/>
          <p:cNvSpPr/>
          <p:nvPr/>
        </p:nvSpPr>
        <p:spPr>
          <a:xfrm>
            <a:off x="304800" y="3993570"/>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Subtract</a:t>
            </a:r>
            <a:endParaRPr lang="en-US" dirty="0"/>
          </a:p>
        </p:txBody>
      </p:sp>
      <p:cxnSp>
        <p:nvCxnSpPr>
          <p:cNvPr id="298" name="Straight Arrow Connector 297"/>
          <p:cNvCxnSpPr>
            <a:stCxn id="280" idx="2"/>
            <a:endCxn id="294" idx="0"/>
          </p:cNvCxnSpPr>
          <p:nvPr/>
        </p:nvCxnSpPr>
        <p:spPr>
          <a:xfrm>
            <a:off x="1676400" y="237259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9" name="Straight Arrow Connector 298"/>
          <p:cNvCxnSpPr>
            <a:stCxn id="294" idx="2"/>
            <a:endCxn id="295" idx="0"/>
          </p:cNvCxnSpPr>
          <p:nvPr/>
        </p:nvCxnSpPr>
        <p:spPr>
          <a:xfrm>
            <a:off x="1676400" y="285403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0" name="Straight Arrow Connector 299"/>
          <p:cNvCxnSpPr>
            <a:stCxn id="295" idx="2"/>
            <a:endCxn id="296" idx="0"/>
          </p:cNvCxnSpPr>
          <p:nvPr/>
        </p:nvCxnSpPr>
        <p:spPr>
          <a:xfrm>
            <a:off x="1676400" y="333548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1" name="Straight Arrow Connector 300"/>
          <p:cNvCxnSpPr>
            <a:stCxn id="296" idx="2"/>
            <a:endCxn id="297" idx="0"/>
          </p:cNvCxnSpPr>
          <p:nvPr/>
        </p:nvCxnSpPr>
        <p:spPr>
          <a:xfrm>
            <a:off x="1676400" y="3816925"/>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2" name="Rectangle 301"/>
          <p:cNvSpPr/>
          <p:nvPr/>
        </p:nvSpPr>
        <p:spPr>
          <a:xfrm>
            <a:off x="228600" y="1981200"/>
            <a:ext cx="2895600" cy="2895600"/>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04" name="Straight Connector 303"/>
          <p:cNvCxnSpPr/>
          <p:nvPr/>
        </p:nvCxnSpPr>
        <p:spPr>
          <a:xfrm>
            <a:off x="3124200" y="1981200"/>
            <a:ext cx="609600" cy="533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124200" y="4876800"/>
            <a:ext cx="533400"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34" name="Content Placeholder 2"/>
          <p:cNvSpPr>
            <a:spLocks noGrp="1"/>
          </p:cNvSpPr>
          <p:nvPr>
            <p:ph sz="half" idx="1"/>
          </p:nvPr>
        </p:nvSpPr>
        <p:spPr>
          <a:xfrm>
            <a:off x="3200400" y="1447800"/>
            <a:ext cx="5486400" cy="381000"/>
          </a:xfrm>
        </p:spPr>
        <p:txBody>
          <a:bodyPr>
            <a:normAutofit fontScale="92500"/>
          </a:bodyPr>
          <a:lstStyle/>
          <a:p>
            <a:pPr lvl="1">
              <a:buNone/>
            </a:pPr>
            <a:r>
              <a:rPr lang="en-US" sz="2000" b="1" dirty="0" smtClean="0"/>
              <a:t>Reduced 6 Cycles to 1 Cycle, 5 Cycle Reduction</a:t>
            </a:r>
            <a:endParaRPr lang="en-US" sz="2000" b="1" dirty="0"/>
          </a:p>
        </p:txBody>
      </p:sp>
      <p:sp>
        <p:nvSpPr>
          <p:cNvPr id="338" name="Oval 337"/>
          <p:cNvSpPr/>
          <p:nvPr/>
        </p:nvSpPr>
        <p:spPr>
          <a:xfrm>
            <a:off x="5638800" y="51054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dirty="0" smtClean="0">
                <a:solidFill>
                  <a:prstClr val="white"/>
                </a:solidFill>
              </a:rPr>
              <a:t>&gt;&gt;</a:t>
            </a:r>
            <a:endParaRPr lang="en-US" dirty="0">
              <a:solidFill>
                <a:prstClr val="white"/>
              </a:solidFill>
            </a:endParaRPr>
          </a:p>
        </p:txBody>
      </p:sp>
      <p:cxnSp>
        <p:nvCxnSpPr>
          <p:cNvPr id="349" name="Straight Arrow Connector 348"/>
          <p:cNvCxnSpPr>
            <a:stCxn id="265" idx="4"/>
            <a:endCxn id="338" idx="0"/>
          </p:cNvCxnSpPr>
          <p:nvPr/>
        </p:nvCxnSpPr>
        <p:spPr>
          <a:xfrm>
            <a:off x="5943600" y="4876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0" name="Rectangle 389"/>
          <p:cNvSpPr/>
          <p:nvPr/>
        </p:nvSpPr>
        <p:spPr>
          <a:xfrm>
            <a:off x="304800" y="4475015"/>
            <a:ext cx="27432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Shift</a:t>
            </a:r>
            <a:endParaRPr lang="en-US" dirty="0"/>
          </a:p>
        </p:txBody>
      </p:sp>
      <p:cxnSp>
        <p:nvCxnSpPr>
          <p:cNvPr id="425" name="Straight Arrow Connector 424"/>
          <p:cNvCxnSpPr>
            <a:stCxn id="297" idx="2"/>
            <a:endCxn id="390" idx="0"/>
          </p:cNvCxnSpPr>
          <p:nvPr/>
        </p:nvCxnSpPr>
        <p:spPr>
          <a:xfrm>
            <a:off x="1676400" y="4298370"/>
            <a:ext cx="0" cy="1766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7696200" y="3276600"/>
            <a:ext cx="685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solidFill>
                  <a:schemeClr val="accent5"/>
                </a:solidFill>
              </a:rPr>
              <a:t>BFU0</a:t>
            </a:r>
            <a:endParaRPr lang="en-US" dirty="0">
              <a:solidFill>
                <a:schemeClr val="accent5"/>
              </a:solidFill>
            </a:endParaRPr>
          </a:p>
        </p:txBody>
      </p:sp>
      <p:cxnSp>
        <p:nvCxnSpPr>
          <p:cNvPr id="64" name="Straight Arrow Connector 63"/>
          <p:cNvCxnSpPr>
            <a:stCxn id="62" idx="1"/>
          </p:cNvCxnSpPr>
          <p:nvPr/>
        </p:nvCxnSpPr>
        <p:spPr>
          <a:xfrm flipH="1" flipV="1">
            <a:off x="7010400" y="3124200"/>
            <a:ext cx="685800" cy="337066"/>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cxnSp>
        <p:nvCxnSpPr>
          <p:cNvPr id="67" name="Straight Arrow Connector 66"/>
          <p:cNvCxnSpPr>
            <a:stCxn id="62" idx="1"/>
          </p:cNvCxnSpPr>
          <p:nvPr/>
        </p:nvCxnSpPr>
        <p:spPr>
          <a:xfrm flipH="1">
            <a:off x="6324600" y="3461266"/>
            <a:ext cx="1371600" cy="272534"/>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sp>
        <p:nvSpPr>
          <p:cNvPr id="79" name="TextBox 78"/>
          <p:cNvSpPr txBox="1"/>
          <p:nvPr/>
        </p:nvSpPr>
        <p:spPr>
          <a:xfrm>
            <a:off x="7620000" y="4876800"/>
            <a:ext cx="685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solidFill>
                  <a:schemeClr val="accent5"/>
                </a:solidFill>
              </a:rPr>
              <a:t>BFU1</a:t>
            </a:r>
            <a:endParaRPr lang="en-US" dirty="0">
              <a:solidFill>
                <a:schemeClr val="accent5"/>
              </a:solidFill>
            </a:endParaRPr>
          </a:p>
        </p:txBody>
      </p:sp>
      <p:cxnSp>
        <p:nvCxnSpPr>
          <p:cNvPr id="80" name="Straight Arrow Connector 79"/>
          <p:cNvCxnSpPr>
            <a:stCxn id="79" idx="1"/>
          </p:cNvCxnSpPr>
          <p:nvPr/>
        </p:nvCxnSpPr>
        <p:spPr>
          <a:xfrm flipH="1" flipV="1">
            <a:off x="6400800" y="4648200"/>
            <a:ext cx="1219200" cy="413266"/>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cxnSp>
        <p:nvCxnSpPr>
          <p:cNvPr id="81" name="Straight Arrow Connector 80"/>
          <p:cNvCxnSpPr>
            <a:stCxn id="79" idx="1"/>
          </p:cNvCxnSpPr>
          <p:nvPr/>
        </p:nvCxnSpPr>
        <p:spPr>
          <a:xfrm flipH="1">
            <a:off x="6400800" y="5061466"/>
            <a:ext cx="1219200" cy="348734"/>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sp>
        <p:nvSpPr>
          <p:cNvPr id="89" name="TextBox 88"/>
          <p:cNvSpPr txBox="1"/>
          <p:nvPr/>
        </p:nvSpPr>
        <p:spPr>
          <a:xfrm>
            <a:off x="3352800" y="4495800"/>
            <a:ext cx="6096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solidFill>
                  <a:schemeClr val="accent2"/>
                </a:solidFill>
              </a:rPr>
              <a:t>CFU</a:t>
            </a:r>
            <a:endParaRPr lang="en-US" b="1" dirty="0">
              <a:solidFill>
                <a:schemeClr val="accent2"/>
              </a:solidFill>
            </a:endParaRPr>
          </a:p>
        </p:txBody>
      </p:sp>
      <p:cxnSp>
        <p:nvCxnSpPr>
          <p:cNvPr id="90" name="Straight Arrow Connector 89"/>
          <p:cNvCxnSpPr>
            <a:stCxn id="89" idx="3"/>
          </p:cNvCxnSpPr>
          <p:nvPr/>
        </p:nvCxnSpPr>
        <p:spPr>
          <a:xfrm flipV="1">
            <a:off x="3962400" y="4419600"/>
            <a:ext cx="228600" cy="260866"/>
          </a:xfrm>
          <a:prstGeom prst="straightConnector1">
            <a:avLst/>
          </a:prstGeom>
          <a:ln>
            <a:prstDash val="sysDot"/>
            <a:tailEnd type="arrow"/>
          </a:ln>
        </p:spPr>
        <p:style>
          <a:lnRef idx="2">
            <a:schemeClr val="accent2"/>
          </a:lnRef>
          <a:fillRef idx="0">
            <a:schemeClr val="accent2"/>
          </a:fillRef>
          <a:effectRef idx="1">
            <a:schemeClr val="accent2"/>
          </a:effectRef>
          <a:fontRef idx="minor">
            <a:schemeClr val="tx1"/>
          </a:fontRef>
        </p:style>
      </p:cxnSp>
      <p:cxnSp>
        <p:nvCxnSpPr>
          <p:cNvPr id="92" name="Straight Arrow Connector 91"/>
          <p:cNvCxnSpPr>
            <a:stCxn id="89" idx="3"/>
          </p:cNvCxnSpPr>
          <p:nvPr/>
        </p:nvCxnSpPr>
        <p:spPr>
          <a:xfrm>
            <a:off x="3962400" y="4680466"/>
            <a:ext cx="304800" cy="348734"/>
          </a:xfrm>
          <a:prstGeom prst="straightConnector1">
            <a:avLst/>
          </a:prstGeom>
          <a:ln>
            <a:prstDash val="sysDot"/>
            <a:tailEnd type="arrow"/>
          </a:ln>
        </p:spPr>
        <p:style>
          <a:lnRef idx="2">
            <a:schemeClr val="accent2"/>
          </a:lnRef>
          <a:fillRef idx="0">
            <a:schemeClr val="accent2"/>
          </a:fillRef>
          <a:effectRef idx="1">
            <a:schemeClr val="accent2"/>
          </a:effectRef>
          <a:fontRef idx="minor">
            <a:schemeClr val="tx1"/>
          </a:fontRef>
        </p:style>
      </p:cxnSp>
      <p:cxnSp>
        <p:nvCxnSpPr>
          <p:cNvPr id="72" name="Elbow Connector 71"/>
          <p:cNvCxnSpPr>
            <a:stCxn id="283" idx="3"/>
            <a:endCxn id="295" idx="3"/>
          </p:cNvCxnSpPr>
          <p:nvPr/>
        </p:nvCxnSpPr>
        <p:spPr>
          <a:xfrm flipV="1">
            <a:off x="3048000" y="3183080"/>
            <a:ext cx="12700" cy="2369125"/>
          </a:xfrm>
          <a:prstGeom prst="bentConnector3">
            <a:avLst>
              <a:gd name="adj1" fmla="val 180000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F6B38C44-9564-488E-9C45-FD4572AD851A}" type="slidenum">
              <a:rPr lang="en-US" smtClean="0"/>
              <a:pPr/>
              <a:t>22</a:t>
            </a:fld>
            <a:endParaRPr lang="en-US" dirty="0"/>
          </a:p>
        </p:txBody>
      </p:sp>
      <p:sp>
        <p:nvSpPr>
          <p:cNvPr id="279" name="Title 1"/>
          <p:cNvSpPr>
            <a:spLocks noGrp="1"/>
          </p:cNvSpPr>
          <p:nvPr>
            <p:ph type="title"/>
          </p:nvPr>
        </p:nvSpPr>
        <p:spPr>
          <a:xfrm>
            <a:off x="457200" y="228600"/>
            <a:ext cx="8229600" cy="990600"/>
          </a:xfrm>
        </p:spPr>
        <p:txBody>
          <a:bodyPr/>
          <a:lstStyle/>
          <a:p>
            <a:r>
              <a:rPr lang="en-US" dirty="0" smtClean="0"/>
              <a:t>Schedule ISE using ALAP</a:t>
            </a:r>
            <a:endParaRPr lang="en-US" dirty="0"/>
          </a:p>
        </p:txBody>
      </p:sp>
      <p:sp>
        <p:nvSpPr>
          <p:cNvPr id="5" name="Oval 4"/>
          <p:cNvSpPr/>
          <p:nvPr/>
        </p:nvSpPr>
        <p:spPr>
          <a:xfrm>
            <a:off x="1572714" y="2239411"/>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Rectangle 5"/>
          <p:cNvSpPr/>
          <p:nvPr/>
        </p:nvSpPr>
        <p:spPr>
          <a:xfrm>
            <a:off x="1573973" y="2239411"/>
            <a:ext cx="300083" cy="369332"/>
          </a:xfrm>
          <a:prstGeom prst="rect">
            <a:avLst/>
          </a:prstGeom>
        </p:spPr>
        <p:txBody>
          <a:bodyPr wrap="square">
            <a:spAutoFit/>
          </a:bodyPr>
          <a:lstStyle/>
          <a:p>
            <a:pPr algn="ctr"/>
            <a:r>
              <a:rPr lang="en-US" dirty="0" smtClean="0"/>
              <a:t>*</a:t>
            </a:r>
            <a:endParaRPr lang="en-US" dirty="0"/>
          </a:p>
        </p:txBody>
      </p:sp>
      <p:sp>
        <p:nvSpPr>
          <p:cNvPr id="7" name="Rectangle 6"/>
          <p:cNvSpPr/>
          <p:nvPr/>
        </p:nvSpPr>
        <p:spPr>
          <a:xfrm>
            <a:off x="734515" y="1706011"/>
            <a:ext cx="761999"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r1</a:t>
            </a:r>
            <a:endParaRPr lang="en-US" sz="1200" i="1" dirty="0"/>
          </a:p>
        </p:txBody>
      </p:sp>
      <p:cxnSp>
        <p:nvCxnSpPr>
          <p:cNvPr id="8" name="Straight Arrow Connector 7"/>
          <p:cNvCxnSpPr>
            <a:stCxn id="7" idx="2"/>
            <a:endCxn id="5" idx="1"/>
          </p:cNvCxnSpPr>
          <p:nvPr/>
        </p:nvCxnSpPr>
        <p:spPr>
          <a:xfrm>
            <a:off x="1115515" y="1934611"/>
            <a:ext cx="502020" cy="3449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endCxn id="5" idx="7"/>
          </p:cNvCxnSpPr>
          <p:nvPr/>
        </p:nvCxnSpPr>
        <p:spPr>
          <a:xfrm flipH="1">
            <a:off x="1833952" y="1934611"/>
            <a:ext cx="235321" cy="3449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5" idx="4"/>
            <a:endCxn id="18" idx="1"/>
          </p:cNvCxnSpPr>
          <p:nvPr/>
        </p:nvCxnSpPr>
        <p:spPr>
          <a:xfrm>
            <a:off x="1725744" y="2513731"/>
            <a:ext cx="274050" cy="375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endCxn id="18" idx="7"/>
          </p:cNvCxnSpPr>
          <p:nvPr/>
        </p:nvCxnSpPr>
        <p:spPr>
          <a:xfrm flipH="1">
            <a:off x="2216211" y="2468011"/>
            <a:ext cx="310262" cy="4211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Oval 11"/>
          <p:cNvSpPr/>
          <p:nvPr/>
        </p:nvSpPr>
        <p:spPr>
          <a:xfrm>
            <a:off x="2793173" y="2849011"/>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3" name="Straight Arrow Connector 12"/>
          <p:cNvCxnSpPr>
            <a:endCxn id="12" idx="1"/>
          </p:cNvCxnSpPr>
          <p:nvPr/>
        </p:nvCxnSpPr>
        <p:spPr>
          <a:xfrm>
            <a:off x="2526473" y="2468011"/>
            <a:ext cx="311521" cy="4211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8" idx="4"/>
          </p:cNvCxnSpPr>
          <p:nvPr/>
        </p:nvCxnSpPr>
        <p:spPr>
          <a:xfrm>
            <a:off x="2108003" y="3123331"/>
            <a:ext cx="348991" cy="375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2" idx="4"/>
          </p:cNvCxnSpPr>
          <p:nvPr/>
        </p:nvCxnSpPr>
        <p:spPr>
          <a:xfrm flipH="1">
            <a:off x="2673411" y="3123331"/>
            <a:ext cx="272792" cy="375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17" idx="1"/>
          </p:cNvCxnSpPr>
          <p:nvPr/>
        </p:nvCxnSpPr>
        <p:spPr>
          <a:xfrm>
            <a:off x="2565203" y="3732931"/>
            <a:ext cx="652532" cy="2230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Oval 16"/>
          <p:cNvSpPr/>
          <p:nvPr/>
        </p:nvSpPr>
        <p:spPr>
          <a:xfrm>
            <a:off x="3172914" y="3915811"/>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8" name="Oval 17"/>
          <p:cNvSpPr/>
          <p:nvPr/>
        </p:nvSpPr>
        <p:spPr>
          <a:xfrm>
            <a:off x="1954973" y="2849011"/>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Rectangle 18"/>
          <p:cNvSpPr/>
          <p:nvPr/>
        </p:nvSpPr>
        <p:spPr>
          <a:xfrm>
            <a:off x="1953714" y="2772811"/>
            <a:ext cx="304800" cy="369332"/>
          </a:xfrm>
          <a:prstGeom prst="rect">
            <a:avLst/>
          </a:prstGeom>
        </p:spPr>
        <p:txBody>
          <a:bodyPr wrap="square">
            <a:spAutoFit/>
          </a:bodyPr>
          <a:lstStyle/>
          <a:p>
            <a:pPr algn="ctr"/>
            <a:r>
              <a:rPr lang="en-US" dirty="0" smtClean="0"/>
              <a:t>+</a:t>
            </a:r>
            <a:endParaRPr lang="en-US" dirty="0"/>
          </a:p>
        </p:txBody>
      </p:sp>
      <p:sp>
        <p:nvSpPr>
          <p:cNvPr id="20" name="Rectangle 19"/>
          <p:cNvSpPr/>
          <p:nvPr/>
        </p:nvSpPr>
        <p:spPr>
          <a:xfrm>
            <a:off x="2716973" y="2784479"/>
            <a:ext cx="457200" cy="369332"/>
          </a:xfrm>
          <a:prstGeom prst="rect">
            <a:avLst/>
          </a:prstGeom>
        </p:spPr>
        <p:txBody>
          <a:bodyPr wrap="square">
            <a:spAutoFit/>
          </a:bodyPr>
          <a:lstStyle/>
          <a:p>
            <a:pPr algn="ctr"/>
            <a:r>
              <a:rPr lang="en-US" dirty="0" smtClean="0"/>
              <a:t>&gt;&gt;</a:t>
            </a:r>
            <a:endParaRPr lang="en-US" dirty="0"/>
          </a:p>
        </p:txBody>
      </p:sp>
      <p:grpSp>
        <p:nvGrpSpPr>
          <p:cNvPr id="21" name="Group 20"/>
          <p:cNvGrpSpPr/>
          <p:nvPr/>
        </p:nvGrpSpPr>
        <p:grpSpPr>
          <a:xfrm>
            <a:off x="2412173" y="3415939"/>
            <a:ext cx="306059" cy="369332"/>
            <a:chOff x="4038600" y="5824728"/>
            <a:chExt cx="306059" cy="369332"/>
          </a:xfrm>
        </p:grpSpPr>
        <p:sp>
          <p:nvSpPr>
            <p:cNvPr id="22" name="Oval 21"/>
            <p:cNvSpPr/>
            <p:nvPr/>
          </p:nvSpPr>
          <p:spPr>
            <a:xfrm>
              <a:off x="4038600" y="5867400"/>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3" name="Rectangle 22"/>
            <p:cNvSpPr/>
            <p:nvPr/>
          </p:nvSpPr>
          <p:spPr>
            <a:xfrm>
              <a:off x="4038600" y="5824728"/>
              <a:ext cx="304800" cy="369332"/>
            </a:xfrm>
            <a:prstGeom prst="rect">
              <a:avLst/>
            </a:prstGeom>
          </p:spPr>
          <p:txBody>
            <a:bodyPr wrap="square">
              <a:spAutoFit/>
            </a:bodyPr>
            <a:lstStyle/>
            <a:p>
              <a:pPr algn="ctr"/>
              <a:r>
                <a:rPr lang="en-US" dirty="0" smtClean="0"/>
                <a:t>&amp;</a:t>
              </a:r>
              <a:endParaRPr lang="en-US" dirty="0"/>
            </a:p>
          </p:txBody>
        </p:sp>
      </p:grpSp>
      <p:sp>
        <p:nvSpPr>
          <p:cNvPr id="24" name="Rectangle 23"/>
          <p:cNvSpPr/>
          <p:nvPr/>
        </p:nvSpPr>
        <p:spPr>
          <a:xfrm>
            <a:off x="3096714" y="3839611"/>
            <a:ext cx="533400" cy="369332"/>
          </a:xfrm>
          <a:prstGeom prst="rect">
            <a:avLst/>
          </a:prstGeom>
        </p:spPr>
        <p:txBody>
          <a:bodyPr wrap="square">
            <a:spAutoFit/>
          </a:bodyPr>
          <a:lstStyle/>
          <a:p>
            <a:pPr algn="ctr"/>
            <a:r>
              <a:rPr lang="en-US" dirty="0" smtClean="0"/>
              <a:t>&gt;&gt;</a:t>
            </a:r>
            <a:endParaRPr lang="en-US" dirty="0"/>
          </a:p>
        </p:txBody>
      </p:sp>
      <p:cxnSp>
        <p:nvCxnSpPr>
          <p:cNvPr id="25" name="Straight Arrow Connector 24"/>
          <p:cNvCxnSpPr>
            <a:stCxn id="31" idx="2"/>
            <a:endCxn id="12" idx="7"/>
          </p:cNvCxnSpPr>
          <p:nvPr/>
        </p:nvCxnSpPr>
        <p:spPr>
          <a:xfrm flipH="1">
            <a:off x="3054411" y="2468011"/>
            <a:ext cx="651903" cy="4211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1" idx="2"/>
            <a:endCxn id="17" idx="0"/>
          </p:cNvCxnSpPr>
          <p:nvPr/>
        </p:nvCxnSpPr>
        <p:spPr>
          <a:xfrm flipH="1">
            <a:off x="3325944" y="2468011"/>
            <a:ext cx="380370" cy="1447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1648914" y="3915811"/>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r4</a:t>
            </a:r>
            <a:endParaRPr lang="en-US" sz="1200" i="1" dirty="0"/>
          </a:p>
        </p:txBody>
      </p:sp>
      <p:cxnSp>
        <p:nvCxnSpPr>
          <p:cNvPr id="28" name="Straight Arrow Connector 27"/>
          <p:cNvCxnSpPr>
            <a:endCxn id="27" idx="0"/>
          </p:cNvCxnSpPr>
          <p:nvPr/>
        </p:nvCxnSpPr>
        <p:spPr>
          <a:xfrm>
            <a:off x="2106114" y="3153811"/>
            <a:ext cx="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3249114" y="5363611"/>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r5</a:t>
            </a:r>
            <a:endParaRPr lang="en-US" sz="1200" i="1" dirty="0"/>
          </a:p>
        </p:txBody>
      </p:sp>
      <p:cxnSp>
        <p:nvCxnSpPr>
          <p:cNvPr id="30" name="Straight Arrow Connector 29"/>
          <p:cNvCxnSpPr>
            <a:endCxn id="29" idx="0"/>
          </p:cNvCxnSpPr>
          <p:nvPr/>
        </p:nvCxnSpPr>
        <p:spPr>
          <a:xfrm>
            <a:off x="3706314" y="4830211"/>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3172914" y="2239411"/>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a:t>
            </a:r>
            <a:r>
              <a:rPr lang="en-US" sz="1200" i="1" dirty="0" err="1" smtClean="0"/>
              <a:t>Imm</a:t>
            </a:r>
            <a:r>
              <a:rPr lang="en-US" sz="1200" i="1" dirty="0" smtClean="0"/>
              <a:t> 3</a:t>
            </a:r>
            <a:endParaRPr lang="en-US" sz="1200" i="1" dirty="0"/>
          </a:p>
        </p:txBody>
      </p:sp>
      <p:sp>
        <p:nvSpPr>
          <p:cNvPr id="32" name="Rectangle 31"/>
          <p:cNvSpPr/>
          <p:nvPr/>
        </p:nvSpPr>
        <p:spPr>
          <a:xfrm>
            <a:off x="1648914" y="1706011"/>
            <a:ext cx="761999"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r2</a:t>
            </a:r>
            <a:endParaRPr lang="en-US" sz="1200" i="1" dirty="0"/>
          </a:p>
        </p:txBody>
      </p:sp>
      <p:sp>
        <p:nvSpPr>
          <p:cNvPr id="33" name="Rectangle 32"/>
          <p:cNvSpPr/>
          <p:nvPr/>
        </p:nvSpPr>
        <p:spPr>
          <a:xfrm>
            <a:off x="2106114" y="2239411"/>
            <a:ext cx="761999"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r3</a:t>
            </a:r>
            <a:endParaRPr lang="en-US" sz="1200" i="1" dirty="0"/>
          </a:p>
        </p:txBody>
      </p:sp>
      <p:sp>
        <p:nvSpPr>
          <p:cNvPr id="34" name="Oval 33"/>
          <p:cNvSpPr/>
          <p:nvPr/>
        </p:nvSpPr>
        <p:spPr>
          <a:xfrm>
            <a:off x="3552655" y="4601611"/>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Rectangle 34"/>
          <p:cNvSpPr/>
          <p:nvPr/>
        </p:nvSpPr>
        <p:spPr>
          <a:xfrm>
            <a:off x="3477714" y="4525411"/>
            <a:ext cx="533400" cy="369332"/>
          </a:xfrm>
          <a:prstGeom prst="rect">
            <a:avLst/>
          </a:prstGeom>
        </p:spPr>
        <p:txBody>
          <a:bodyPr wrap="square">
            <a:spAutoFit/>
          </a:bodyPr>
          <a:lstStyle/>
          <a:p>
            <a:pPr algn="ctr"/>
            <a:r>
              <a:rPr lang="en-US" dirty="0" smtClean="0"/>
              <a:t>&gt;&gt;</a:t>
            </a:r>
            <a:endParaRPr lang="en-US" dirty="0"/>
          </a:p>
        </p:txBody>
      </p:sp>
      <p:cxnSp>
        <p:nvCxnSpPr>
          <p:cNvPr id="36" name="Straight Arrow Connector 35"/>
          <p:cNvCxnSpPr>
            <a:stCxn id="17" idx="4"/>
            <a:endCxn id="34" idx="1"/>
          </p:cNvCxnSpPr>
          <p:nvPr/>
        </p:nvCxnSpPr>
        <p:spPr>
          <a:xfrm>
            <a:off x="3325944" y="4190131"/>
            <a:ext cx="271532" cy="451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1" idx="2"/>
            <a:endCxn id="34" idx="0"/>
          </p:cNvCxnSpPr>
          <p:nvPr/>
        </p:nvCxnSpPr>
        <p:spPr>
          <a:xfrm flipH="1">
            <a:off x="3705685" y="2468011"/>
            <a:ext cx="629" cy="2133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582114" y="5897011"/>
            <a:ext cx="3761286" cy="276999"/>
          </a:xfrm>
          <a:prstGeom prst="rect">
            <a:avLst/>
          </a:prstGeom>
        </p:spPr>
        <p:txBody>
          <a:bodyPr wrap="none">
            <a:spAutoFit/>
          </a:bodyPr>
          <a:lstStyle/>
          <a:p>
            <a:r>
              <a:rPr lang="en-US" sz="1200" b="1" dirty="0" smtClean="0"/>
              <a:t>DFG of a custom instruction with 4 inputs and 2 outputs</a:t>
            </a:r>
            <a:endParaRPr lang="en-US" sz="1200" b="1" dirty="0"/>
          </a:p>
        </p:txBody>
      </p:sp>
      <p:sp>
        <p:nvSpPr>
          <p:cNvPr id="40" name="Rectangle 39"/>
          <p:cNvSpPr/>
          <p:nvPr/>
        </p:nvSpPr>
        <p:spPr>
          <a:xfrm>
            <a:off x="1191714" y="2239411"/>
            <a:ext cx="415498" cy="369332"/>
          </a:xfrm>
          <a:prstGeom prst="rect">
            <a:avLst/>
          </a:prstGeom>
        </p:spPr>
        <p:txBody>
          <a:bodyPr wrap="none">
            <a:spAutoFit/>
          </a:bodyPr>
          <a:lstStyle/>
          <a:p>
            <a:pPr algn="ctr"/>
            <a:r>
              <a:rPr lang="zh-CN" altLang="en-US" dirty="0" smtClean="0"/>
              <a:t>①</a:t>
            </a:r>
            <a:endParaRPr lang="en-US" dirty="0"/>
          </a:p>
        </p:txBody>
      </p:sp>
      <p:sp>
        <p:nvSpPr>
          <p:cNvPr id="41" name="Rectangle 40"/>
          <p:cNvSpPr/>
          <p:nvPr/>
        </p:nvSpPr>
        <p:spPr>
          <a:xfrm>
            <a:off x="1572714" y="2849011"/>
            <a:ext cx="415499" cy="369332"/>
          </a:xfrm>
          <a:prstGeom prst="rect">
            <a:avLst/>
          </a:prstGeom>
        </p:spPr>
        <p:txBody>
          <a:bodyPr wrap="none">
            <a:spAutoFit/>
          </a:bodyPr>
          <a:lstStyle/>
          <a:p>
            <a:pPr algn="ctr"/>
            <a:r>
              <a:rPr lang="zh-CN" altLang="en-US" dirty="0" smtClean="0"/>
              <a:t>②</a:t>
            </a:r>
            <a:endParaRPr lang="en-US" dirty="0"/>
          </a:p>
        </p:txBody>
      </p:sp>
      <p:sp>
        <p:nvSpPr>
          <p:cNvPr id="42" name="Rectangle 41"/>
          <p:cNvSpPr/>
          <p:nvPr/>
        </p:nvSpPr>
        <p:spPr>
          <a:xfrm>
            <a:off x="3062215" y="2849011"/>
            <a:ext cx="415499" cy="369332"/>
          </a:xfrm>
          <a:prstGeom prst="rect">
            <a:avLst/>
          </a:prstGeom>
        </p:spPr>
        <p:txBody>
          <a:bodyPr wrap="none">
            <a:spAutoFit/>
          </a:bodyPr>
          <a:lstStyle/>
          <a:p>
            <a:pPr algn="ctr"/>
            <a:r>
              <a:rPr lang="zh-CN" altLang="en-US" dirty="0" smtClean="0"/>
              <a:t>③</a:t>
            </a:r>
            <a:endParaRPr lang="en-US" dirty="0"/>
          </a:p>
        </p:txBody>
      </p:sp>
      <p:sp>
        <p:nvSpPr>
          <p:cNvPr id="43" name="Rectangle 42"/>
          <p:cNvSpPr/>
          <p:nvPr/>
        </p:nvSpPr>
        <p:spPr>
          <a:xfrm>
            <a:off x="2681215" y="3470279"/>
            <a:ext cx="415499" cy="369332"/>
          </a:xfrm>
          <a:prstGeom prst="rect">
            <a:avLst/>
          </a:prstGeom>
        </p:spPr>
        <p:txBody>
          <a:bodyPr wrap="none">
            <a:spAutoFit/>
          </a:bodyPr>
          <a:lstStyle/>
          <a:p>
            <a:pPr algn="ctr"/>
            <a:r>
              <a:rPr lang="zh-CN" altLang="en-US" dirty="0" smtClean="0"/>
              <a:t>④</a:t>
            </a:r>
            <a:endParaRPr lang="en-US" dirty="0"/>
          </a:p>
        </p:txBody>
      </p:sp>
      <p:sp>
        <p:nvSpPr>
          <p:cNvPr id="44" name="Rectangle 43"/>
          <p:cNvSpPr/>
          <p:nvPr/>
        </p:nvSpPr>
        <p:spPr>
          <a:xfrm>
            <a:off x="2833615" y="4003679"/>
            <a:ext cx="415499" cy="369332"/>
          </a:xfrm>
          <a:prstGeom prst="rect">
            <a:avLst/>
          </a:prstGeom>
        </p:spPr>
        <p:txBody>
          <a:bodyPr wrap="none">
            <a:spAutoFit/>
          </a:bodyPr>
          <a:lstStyle/>
          <a:p>
            <a:pPr algn="ctr"/>
            <a:r>
              <a:rPr lang="zh-CN" altLang="en-US" dirty="0" smtClean="0"/>
              <a:t>⑤</a:t>
            </a:r>
            <a:endParaRPr lang="en-US" dirty="0"/>
          </a:p>
        </p:txBody>
      </p:sp>
      <p:sp>
        <p:nvSpPr>
          <p:cNvPr id="45" name="Rectangle 44"/>
          <p:cNvSpPr/>
          <p:nvPr/>
        </p:nvSpPr>
        <p:spPr>
          <a:xfrm>
            <a:off x="3824215" y="4613279"/>
            <a:ext cx="415499" cy="369332"/>
          </a:xfrm>
          <a:prstGeom prst="rect">
            <a:avLst/>
          </a:prstGeom>
        </p:spPr>
        <p:txBody>
          <a:bodyPr wrap="square">
            <a:spAutoFit/>
          </a:bodyPr>
          <a:lstStyle/>
          <a:p>
            <a:pPr algn="ctr"/>
            <a:r>
              <a:rPr lang="zh-CN" altLang="en-US" dirty="0" smtClean="0"/>
              <a:t>⑥</a:t>
            </a:r>
            <a:endParaRPr lang="en-US" dirty="0"/>
          </a:p>
        </p:txBody>
      </p:sp>
      <p:pic>
        <p:nvPicPr>
          <p:cNvPr id="47" name="Picture 2" descr="H:\Dropbox\SR-CISE\PhD_Def\mapping_algorithm.png"/>
          <p:cNvPicPr>
            <a:picLocks noChangeAspect="1" noChangeArrowheads="1"/>
          </p:cNvPicPr>
          <p:nvPr/>
        </p:nvPicPr>
        <p:blipFill>
          <a:blip r:embed="rId3" cstate="print"/>
          <a:srcRect/>
          <a:stretch>
            <a:fillRect/>
          </a:stretch>
        </p:blipFill>
        <p:spPr bwMode="auto">
          <a:xfrm>
            <a:off x="4648200" y="1066800"/>
            <a:ext cx="3786188" cy="5711173"/>
          </a:xfrm>
          <a:prstGeom prst="rect">
            <a:avLst/>
          </a:prstGeom>
          <a:noFill/>
        </p:spPr>
      </p:pic>
    </p:spTree>
    <p:extLst>
      <p:ext uri="{BB962C8B-B14F-4D97-AF65-F5344CB8AC3E}">
        <p14:creationId xmlns:p14="http://schemas.microsoft.com/office/powerpoint/2010/main" val="379618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F6B38C44-9564-488E-9C45-FD4572AD851A}" type="slidenum">
              <a:rPr lang="en-US" smtClean="0"/>
              <a:pPr/>
              <a:t>23</a:t>
            </a:fld>
            <a:endParaRPr lang="en-US" dirty="0"/>
          </a:p>
        </p:txBody>
      </p:sp>
      <p:sp>
        <p:nvSpPr>
          <p:cNvPr id="279" name="Title 1"/>
          <p:cNvSpPr>
            <a:spLocks noGrp="1"/>
          </p:cNvSpPr>
          <p:nvPr>
            <p:ph type="title"/>
          </p:nvPr>
        </p:nvSpPr>
        <p:spPr>
          <a:xfrm>
            <a:off x="457200" y="228600"/>
            <a:ext cx="8229600" cy="990600"/>
          </a:xfrm>
        </p:spPr>
        <p:txBody>
          <a:bodyPr/>
          <a:lstStyle/>
          <a:p>
            <a:r>
              <a:rPr lang="en-US" dirty="0" smtClean="0"/>
              <a:t>Routing Resource Graph (RRG)</a:t>
            </a:r>
            <a:endParaRPr lang="en-US" dirty="0"/>
          </a:p>
        </p:txBody>
      </p:sp>
      <p:sp>
        <p:nvSpPr>
          <p:cNvPr id="5" name="Can 4"/>
          <p:cNvSpPr/>
          <p:nvPr/>
        </p:nvSpPr>
        <p:spPr>
          <a:xfrm rot="16200000">
            <a:off x="2324100" y="1943101"/>
            <a:ext cx="152400" cy="4495800"/>
          </a:xfrm>
          <a:prstGeom prst="can">
            <a:avLst>
              <a:gd name="adj" fmla="val 483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Can 6"/>
          <p:cNvSpPr/>
          <p:nvPr/>
        </p:nvSpPr>
        <p:spPr>
          <a:xfrm rot="16200000">
            <a:off x="2324100" y="-647699"/>
            <a:ext cx="152400" cy="4495800"/>
          </a:xfrm>
          <a:prstGeom prst="can">
            <a:avLst>
              <a:gd name="adj" fmla="val 483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p:cNvSpPr/>
          <p:nvPr/>
        </p:nvSpPr>
        <p:spPr>
          <a:xfrm>
            <a:off x="2667000" y="2971801"/>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ounded Rectangle 8"/>
          <p:cNvSpPr/>
          <p:nvPr/>
        </p:nvSpPr>
        <p:spPr>
          <a:xfrm>
            <a:off x="2667000" y="1905001"/>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ounded Rectangle 9"/>
          <p:cNvSpPr/>
          <p:nvPr/>
        </p:nvSpPr>
        <p:spPr>
          <a:xfrm>
            <a:off x="762000" y="2057401"/>
            <a:ext cx="1752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rapezoid 10"/>
          <p:cNvSpPr/>
          <p:nvPr/>
        </p:nvSpPr>
        <p:spPr>
          <a:xfrm rot="10800000">
            <a:off x="838200" y="2438401"/>
            <a:ext cx="685800" cy="990600"/>
          </a:xfrm>
          <a:prstGeom prst="trapezoid">
            <a:avLst>
              <a:gd name="adj" fmla="val 138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rapezoid 11"/>
          <p:cNvSpPr/>
          <p:nvPr/>
        </p:nvSpPr>
        <p:spPr>
          <a:xfrm rot="10800000">
            <a:off x="2971800" y="19812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Parallelogram 12"/>
          <p:cNvSpPr/>
          <p:nvPr/>
        </p:nvSpPr>
        <p:spPr>
          <a:xfrm>
            <a:off x="2971800" y="24384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Rectangle 17"/>
          <p:cNvSpPr/>
          <p:nvPr/>
        </p:nvSpPr>
        <p:spPr>
          <a:xfrm>
            <a:off x="152400" y="1143001"/>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r1</a:t>
            </a:r>
            <a:endParaRPr lang="en-US" sz="1200" i="1" dirty="0"/>
          </a:p>
        </p:txBody>
      </p:sp>
      <p:sp>
        <p:nvSpPr>
          <p:cNvPr id="19" name="Rectangle 18"/>
          <p:cNvSpPr/>
          <p:nvPr/>
        </p:nvSpPr>
        <p:spPr>
          <a:xfrm>
            <a:off x="3352800" y="1143001"/>
            <a:ext cx="1295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a:t>
            </a:r>
            <a:r>
              <a:rPr lang="en-US" sz="1200" i="1" dirty="0" err="1" smtClean="0"/>
              <a:t>Imm</a:t>
            </a:r>
            <a:r>
              <a:rPr lang="en-US" sz="1200" i="1" dirty="0" smtClean="0"/>
              <a:t> 3</a:t>
            </a:r>
            <a:endParaRPr lang="en-US" sz="1200" i="1" dirty="0"/>
          </a:p>
        </p:txBody>
      </p:sp>
      <p:sp>
        <p:nvSpPr>
          <p:cNvPr id="24" name="Trapezoid 23"/>
          <p:cNvSpPr/>
          <p:nvPr/>
        </p:nvSpPr>
        <p:spPr>
          <a:xfrm rot="10800000">
            <a:off x="1600200" y="25146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Parallelogram 24"/>
          <p:cNvSpPr/>
          <p:nvPr/>
        </p:nvSpPr>
        <p:spPr>
          <a:xfrm>
            <a:off x="1600200" y="29718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6" name="Parallelogram 25"/>
          <p:cNvSpPr/>
          <p:nvPr/>
        </p:nvSpPr>
        <p:spPr>
          <a:xfrm>
            <a:off x="2971800" y="35052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7" name="Trapezoid 26"/>
          <p:cNvSpPr/>
          <p:nvPr/>
        </p:nvSpPr>
        <p:spPr>
          <a:xfrm rot="10800000">
            <a:off x="2971800" y="30480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ounded Rectangle 27"/>
          <p:cNvSpPr/>
          <p:nvPr/>
        </p:nvSpPr>
        <p:spPr>
          <a:xfrm>
            <a:off x="2667000" y="5410201"/>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ounded Rectangle 28"/>
          <p:cNvSpPr/>
          <p:nvPr/>
        </p:nvSpPr>
        <p:spPr>
          <a:xfrm>
            <a:off x="2667000" y="4343401"/>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Rounded Rectangle 29"/>
          <p:cNvSpPr/>
          <p:nvPr/>
        </p:nvSpPr>
        <p:spPr>
          <a:xfrm>
            <a:off x="762000" y="4495801"/>
            <a:ext cx="1752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Trapezoid 30"/>
          <p:cNvSpPr/>
          <p:nvPr/>
        </p:nvSpPr>
        <p:spPr>
          <a:xfrm rot="10800000">
            <a:off x="838200" y="4876801"/>
            <a:ext cx="685800" cy="990600"/>
          </a:xfrm>
          <a:prstGeom prst="trapezoid">
            <a:avLst>
              <a:gd name="adj" fmla="val 138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rapezoid 31"/>
          <p:cNvSpPr/>
          <p:nvPr/>
        </p:nvSpPr>
        <p:spPr>
          <a:xfrm rot="10800000">
            <a:off x="2971800" y="44196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Parallelogram 32"/>
          <p:cNvSpPr/>
          <p:nvPr/>
        </p:nvSpPr>
        <p:spPr>
          <a:xfrm>
            <a:off x="2971800" y="48768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Trapezoid 35"/>
          <p:cNvSpPr/>
          <p:nvPr/>
        </p:nvSpPr>
        <p:spPr>
          <a:xfrm rot="10800000">
            <a:off x="1600200" y="49530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Parallelogram 37"/>
          <p:cNvSpPr/>
          <p:nvPr/>
        </p:nvSpPr>
        <p:spPr>
          <a:xfrm>
            <a:off x="1600200" y="54102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9" name="Parallelogram 38"/>
          <p:cNvSpPr/>
          <p:nvPr/>
        </p:nvSpPr>
        <p:spPr>
          <a:xfrm>
            <a:off x="2971800" y="5943601"/>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0" name="Trapezoid 39"/>
          <p:cNvSpPr/>
          <p:nvPr/>
        </p:nvSpPr>
        <p:spPr>
          <a:xfrm rot="10800000">
            <a:off x="2971800" y="5486401"/>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p:cNvSpPr/>
          <p:nvPr/>
        </p:nvSpPr>
        <p:spPr>
          <a:xfrm>
            <a:off x="1219200" y="1143001"/>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r2</a:t>
            </a:r>
            <a:endParaRPr lang="en-US" sz="1200" i="1" dirty="0"/>
          </a:p>
        </p:txBody>
      </p:sp>
      <p:sp>
        <p:nvSpPr>
          <p:cNvPr id="45" name="Rectangle 44"/>
          <p:cNvSpPr/>
          <p:nvPr/>
        </p:nvSpPr>
        <p:spPr>
          <a:xfrm>
            <a:off x="2286000" y="1143001"/>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r3</a:t>
            </a:r>
            <a:endParaRPr lang="en-US" sz="1200" i="1" dirty="0"/>
          </a:p>
        </p:txBody>
      </p:sp>
      <p:sp>
        <p:nvSpPr>
          <p:cNvPr id="53" name="Rectangle 52"/>
          <p:cNvSpPr/>
          <p:nvPr/>
        </p:nvSpPr>
        <p:spPr>
          <a:xfrm>
            <a:off x="2590800" y="6553200"/>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r5</a:t>
            </a:r>
            <a:endParaRPr lang="en-US" sz="1200" i="1" dirty="0"/>
          </a:p>
        </p:txBody>
      </p:sp>
      <p:sp>
        <p:nvSpPr>
          <p:cNvPr id="55" name="Rectangle 54"/>
          <p:cNvSpPr/>
          <p:nvPr/>
        </p:nvSpPr>
        <p:spPr>
          <a:xfrm>
            <a:off x="1676400" y="6553200"/>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r4</a:t>
            </a:r>
            <a:endParaRPr lang="en-US" sz="1200" i="1" dirty="0"/>
          </a:p>
        </p:txBody>
      </p:sp>
      <p:sp>
        <p:nvSpPr>
          <p:cNvPr id="57" name="Rectangle 56"/>
          <p:cNvSpPr/>
          <p:nvPr/>
        </p:nvSpPr>
        <p:spPr>
          <a:xfrm>
            <a:off x="76200" y="1676401"/>
            <a:ext cx="1682705" cy="276999"/>
          </a:xfrm>
          <a:prstGeom prst="rect">
            <a:avLst/>
          </a:prstGeom>
        </p:spPr>
        <p:txBody>
          <a:bodyPr wrap="none">
            <a:spAutoFit/>
          </a:bodyPr>
          <a:lstStyle/>
          <a:p>
            <a:pPr algn="ctr"/>
            <a:r>
              <a:rPr lang="en-US" sz="1200" i="1" dirty="0" smtClean="0"/>
              <a:t>Cycle 0, reconfiguration</a:t>
            </a:r>
            <a:endParaRPr lang="en-US" sz="1200" i="1" dirty="0"/>
          </a:p>
        </p:txBody>
      </p:sp>
      <p:sp>
        <p:nvSpPr>
          <p:cNvPr id="58" name="Rectangle 57"/>
          <p:cNvSpPr/>
          <p:nvPr/>
        </p:nvSpPr>
        <p:spPr>
          <a:xfrm>
            <a:off x="76200" y="4267201"/>
            <a:ext cx="1682705" cy="276999"/>
          </a:xfrm>
          <a:prstGeom prst="rect">
            <a:avLst/>
          </a:prstGeom>
        </p:spPr>
        <p:txBody>
          <a:bodyPr wrap="none">
            <a:spAutoFit/>
          </a:bodyPr>
          <a:lstStyle/>
          <a:p>
            <a:pPr algn="ctr"/>
            <a:r>
              <a:rPr lang="en-US" sz="1200" i="1" dirty="0" smtClean="0"/>
              <a:t>Cycle 1, reconfiguration</a:t>
            </a:r>
            <a:endParaRPr lang="en-US" sz="1200" i="1" dirty="0"/>
          </a:p>
        </p:txBody>
      </p:sp>
      <p:sp>
        <p:nvSpPr>
          <p:cNvPr id="63" name="Rectangle 62"/>
          <p:cNvSpPr/>
          <p:nvPr/>
        </p:nvSpPr>
        <p:spPr>
          <a:xfrm>
            <a:off x="2632502" y="1981201"/>
            <a:ext cx="415498" cy="369332"/>
          </a:xfrm>
          <a:prstGeom prst="rect">
            <a:avLst/>
          </a:prstGeom>
        </p:spPr>
        <p:txBody>
          <a:bodyPr wrap="square">
            <a:spAutoFit/>
          </a:bodyPr>
          <a:lstStyle/>
          <a:p>
            <a:pPr algn="ctr"/>
            <a:r>
              <a:rPr lang="en-US" dirty="0" smtClean="0"/>
              <a:t>ⓐ</a:t>
            </a:r>
            <a:endParaRPr lang="en-US" dirty="0"/>
          </a:p>
        </p:txBody>
      </p:sp>
      <p:sp>
        <p:nvSpPr>
          <p:cNvPr id="64" name="Rectangle 63"/>
          <p:cNvSpPr/>
          <p:nvPr/>
        </p:nvSpPr>
        <p:spPr>
          <a:xfrm>
            <a:off x="2632501" y="2438401"/>
            <a:ext cx="415499" cy="369332"/>
          </a:xfrm>
          <a:prstGeom prst="rect">
            <a:avLst/>
          </a:prstGeom>
        </p:spPr>
        <p:txBody>
          <a:bodyPr wrap="none">
            <a:spAutoFit/>
          </a:bodyPr>
          <a:lstStyle/>
          <a:p>
            <a:pPr algn="ctr"/>
            <a:r>
              <a:rPr lang="en-US" dirty="0" smtClean="0"/>
              <a:t>ⓑ</a:t>
            </a:r>
            <a:endParaRPr lang="en-US" dirty="0"/>
          </a:p>
        </p:txBody>
      </p:sp>
      <p:sp>
        <p:nvSpPr>
          <p:cNvPr id="65" name="Rectangle 64"/>
          <p:cNvSpPr/>
          <p:nvPr/>
        </p:nvSpPr>
        <p:spPr>
          <a:xfrm>
            <a:off x="2632501" y="3048001"/>
            <a:ext cx="415499" cy="369332"/>
          </a:xfrm>
          <a:prstGeom prst="rect">
            <a:avLst/>
          </a:prstGeom>
        </p:spPr>
        <p:txBody>
          <a:bodyPr wrap="none">
            <a:spAutoFit/>
          </a:bodyPr>
          <a:lstStyle/>
          <a:p>
            <a:pPr algn="ctr"/>
            <a:r>
              <a:rPr lang="en-US" dirty="0" smtClean="0"/>
              <a:t>ⓒ</a:t>
            </a:r>
            <a:endParaRPr lang="en-US" dirty="0"/>
          </a:p>
        </p:txBody>
      </p:sp>
      <p:sp>
        <p:nvSpPr>
          <p:cNvPr id="66" name="Rectangle 65"/>
          <p:cNvSpPr/>
          <p:nvPr/>
        </p:nvSpPr>
        <p:spPr>
          <a:xfrm>
            <a:off x="2632501" y="3505201"/>
            <a:ext cx="415499" cy="369332"/>
          </a:xfrm>
          <a:prstGeom prst="rect">
            <a:avLst/>
          </a:prstGeom>
        </p:spPr>
        <p:txBody>
          <a:bodyPr wrap="none">
            <a:spAutoFit/>
          </a:bodyPr>
          <a:lstStyle/>
          <a:p>
            <a:pPr algn="ctr"/>
            <a:r>
              <a:rPr lang="en-US" dirty="0" smtClean="0"/>
              <a:t>ⓓ</a:t>
            </a:r>
            <a:endParaRPr lang="en-US" dirty="0"/>
          </a:p>
        </p:txBody>
      </p:sp>
      <p:sp>
        <p:nvSpPr>
          <p:cNvPr id="67" name="Rectangle 66"/>
          <p:cNvSpPr/>
          <p:nvPr/>
        </p:nvSpPr>
        <p:spPr>
          <a:xfrm>
            <a:off x="2175301" y="2514601"/>
            <a:ext cx="415498" cy="646331"/>
          </a:xfrm>
          <a:prstGeom prst="rect">
            <a:avLst/>
          </a:prstGeom>
        </p:spPr>
        <p:txBody>
          <a:bodyPr wrap="none">
            <a:spAutoFit/>
          </a:bodyPr>
          <a:lstStyle/>
          <a:p>
            <a:pPr algn="ctr"/>
            <a:r>
              <a:rPr lang="en-US" dirty="0" smtClean="0"/>
              <a:t>ⓔ</a:t>
            </a:r>
          </a:p>
          <a:p>
            <a:pPr algn="ctr"/>
            <a:endParaRPr lang="en-US" dirty="0"/>
          </a:p>
        </p:txBody>
      </p:sp>
      <p:sp>
        <p:nvSpPr>
          <p:cNvPr id="68" name="Rectangle 67"/>
          <p:cNvSpPr/>
          <p:nvPr/>
        </p:nvSpPr>
        <p:spPr>
          <a:xfrm>
            <a:off x="2175301" y="2971801"/>
            <a:ext cx="415499" cy="369332"/>
          </a:xfrm>
          <a:prstGeom prst="rect">
            <a:avLst/>
          </a:prstGeom>
        </p:spPr>
        <p:txBody>
          <a:bodyPr wrap="square">
            <a:spAutoFit/>
          </a:bodyPr>
          <a:lstStyle/>
          <a:p>
            <a:pPr algn="ctr"/>
            <a:r>
              <a:rPr lang="en-US" dirty="0" smtClean="0">
                <a:cs typeface="Times New Roman" pitchFamily="18" charset="0"/>
              </a:rPr>
              <a:t>ⓕ</a:t>
            </a:r>
            <a:endParaRPr lang="en-US" dirty="0"/>
          </a:p>
        </p:txBody>
      </p:sp>
      <p:sp>
        <p:nvSpPr>
          <p:cNvPr id="70" name="Rectangle 69"/>
          <p:cNvSpPr/>
          <p:nvPr/>
        </p:nvSpPr>
        <p:spPr>
          <a:xfrm>
            <a:off x="2632502" y="4419601"/>
            <a:ext cx="415498" cy="369332"/>
          </a:xfrm>
          <a:prstGeom prst="rect">
            <a:avLst/>
          </a:prstGeom>
        </p:spPr>
        <p:txBody>
          <a:bodyPr wrap="square">
            <a:spAutoFit/>
          </a:bodyPr>
          <a:lstStyle/>
          <a:p>
            <a:pPr algn="ctr"/>
            <a:r>
              <a:rPr lang="en-US" dirty="0" smtClean="0"/>
              <a:t>ⓗ</a:t>
            </a:r>
            <a:endParaRPr lang="en-US" dirty="0"/>
          </a:p>
        </p:txBody>
      </p:sp>
      <p:sp>
        <p:nvSpPr>
          <p:cNvPr id="71" name="Rectangle 70"/>
          <p:cNvSpPr/>
          <p:nvPr/>
        </p:nvSpPr>
        <p:spPr>
          <a:xfrm>
            <a:off x="2632502" y="4876801"/>
            <a:ext cx="415498" cy="369332"/>
          </a:xfrm>
          <a:prstGeom prst="rect">
            <a:avLst/>
          </a:prstGeom>
        </p:spPr>
        <p:txBody>
          <a:bodyPr wrap="square">
            <a:spAutoFit/>
          </a:bodyPr>
          <a:lstStyle/>
          <a:p>
            <a:pPr algn="ctr"/>
            <a:r>
              <a:rPr lang="en-US" dirty="0" smtClean="0"/>
              <a:t>ⓘ</a:t>
            </a:r>
            <a:endParaRPr lang="en-US" dirty="0">
              <a:latin typeface="+mj-lt"/>
              <a:cs typeface="Times New Roman" pitchFamily="18" charset="0"/>
            </a:endParaRPr>
          </a:p>
        </p:txBody>
      </p:sp>
      <p:sp>
        <p:nvSpPr>
          <p:cNvPr id="72" name="Rectangle 71"/>
          <p:cNvSpPr/>
          <p:nvPr/>
        </p:nvSpPr>
        <p:spPr>
          <a:xfrm>
            <a:off x="2667000" y="5486401"/>
            <a:ext cx="415498" cy="369332"/>
          </a:xfrm>
          <a:prstGeom prst="rect">
            <a:avLst/>
          </a:prstGeom>
        </p:spPr>
        <p:txBody>
          <a:bodyPr wrap="square">
            <a:spAutoFit/>
          </a:bodyPr>
          <a:lstStyle/>
          <a:p>
            <a:pPr algn="ctr"/>
            <a:r>
              <a:rPr lang="en-US" dirty="0" smtClean="0"/>
              <a:t>ⓙ</a:t>
            </a:r>
            <a:endParaRPr lang="en-US" dirty="0"/>
          </a:p>
        </p:txBody>
      </p:sp>
      <p:sp>
        <p:nvSpPr>
          <p:cNvPr id="73" name="Rectangle 72"/>
          <p:cNvSpPr/>
          <p:nvPr/>
        </p:nvSpPr>
        <p:spPr>
          <a:xfrm>
            <a:off x="2667000" y="5943601"/>
            <a:ext cx="415498" cy="369332"/>
          </a:xfrm>
          <a:prstGeom prst="rect">
            <a:avLst/>
          </a:prstGeom>
        </p:spPr>
        <p:txBody>
          <a:bodyPr wrap="none">
            <a:spAutoFit/>
          </a:bodyPr>
          <a:lstStyle/>
          <a:p>
            <a:r>
              <a:rPr lang="en-US" dirty="0" smtClean="0"/>
              <a:t>ⓚ</a:t>
            </a:r>
            <a:endParaRPr lang="en-US" dirty="0"/>
          </a:p>
        </p:txBody>
      </p:sp>
      <p:sp>
        <p:nvSpPr>
          <p:cNvPr id="74" name="Rectangle 73"/>
          <p:cNvSpPr/>
          <p:nvPr/>
        </p:nvSpPr>
        <p:spPr>
          <a:xfrm>
            <a:off x="2175302" y="4953001"/>
            <a:ext cx="415498" cy="369332"/>
          </a:xfrm>
          <a:prstGeom prst="rect">
            <a:avLst/>
          </a:prstGeom>
        </p:spPr>
        <p:txBody>
          <a:bodyPr wrap="none">
            <a:spAutoFit/>
          </a:bodyPr>
          <a:lstStyle/>
          <a:p>
            <a:r>
              <a:rPr lang="en-US" dirty="0" smtClean="0"/>
              <a:t>ⓛ</a:t>
            </a:r>
            <a:endParaRPr lang="en-US" dirty="0"/>
          </a:p>
        </p:txBody>
      </p:sp>
      <p:sp>
        <p:nvSpPr>
          <p:cNvPr id="75" name="Rectangle 74"/>
          <p:cNvSpPr/>
          <p:nvPr/>
        </p:nvSpPr>
        <p:spPr>
          <a:xfrm>
            <a:off x="2175302" y="5410201"/>
            <a:ext cx="415498" cy="369332"/>
          </a:xfrm>
          <a:prstGeom prst="rect">
            <a:avLst/>
          </a:prstGeom>
        </p:spPr>
        <p:txBody>
          <a:bodyPr wrap="none">
            <a:spAutoFit/>
          </a:bodyPr>
          <a:lstStyle/>
          <a:p>
            <a:r>
              <a:rPr lang="en-US" dirty="0" smtClean="0"/>
              <a:t>ⓜ</a:t>
            </a:r>
            <a:endParaRPr lang="en-US" dirty="0"/>
          </a:p>
        </p:txBody>
      </p:sp>
      <p:sp>
        <p:nvSpPr>
          <p:cNvPr id="76" name="Rectangle 75"/>
          <p:cNvSpPr/>
          <p:nvPr/>
        </p:nvSpPr>
        <p:spPr>
          <a:xfrm>
            <a:off x="457200" y="5181601"/>
            <a:ext cx="415498" cy="369332"/>
          </a:xfrm>
          <a:prstGeom prst="rect">
            <a:avLst/>
          </a:prstGeom>
        </p:spPr>
        <p:txBody>
          <a:bodyPr wrap="none">
            <a:spAutoFit/>
          </a:bodyPr>
          <a:lstStyle/>
          <a:p>
            <a:r>
              <a:rPr lang="en-US" dirty="0" smtClean="0"/>
              <a:t>ⓝ</a:t>
            </a:r>
            <a:endParaRPr lang="en-US" dirty="0"/>
          </a:p>
        </p:txBody>
      </p:sp>
      <p:sp>
        <p:nvSpPr>
          <p:cNvPr id="3" name="TextBox 2"/>
          <p:cNvSpPr txBox="1"/>
          <p:nvPr/>
        </p:nvSpPr>
        <p:spPr>
          <a:xfrm>
            <a:off x="5029200" y="1237299"/>
            <a:ext cx="3429000" cy="1477328"/>
          </a:xfrm>
          <a:prstGeom prst="rect">
            <a:avLst/>
          </a:prstGeom>
          <a:noFill/>
        </p:spPr>
        <p:txBody>
          <a:bodyPr wrap="square" rtlCol="0">
            <a:spAutoFit/>
          </a:bodyPr>
          <a:lstStyle/>
          <a:p>
            <a:pPr marL="285750" indent="-285750">
              <a:buFont typeface="Arial" pitchFamily="34" charset="0"/>
              <a:buChar char="•"/>
            </a:pPr>
            <a:r>
              <a:rPr lang="en-US" dirty="0" smtClean="0"/>
              <a:t>Multi-Cycle Mapping</a:t>
            </a:r>
          </a:p>
          <a:p>
            <a:pPr marL="285750" indent="-285750">
              <a:buFont typeface="Arial" pitchFamily="34" charset="0"/>
              <a:buChar char="•"/>
            </a:pPr>
            <a:endParaRPr lang="en-US" dirty="0"/>
          </a:p>
          <a:p>
            <a:pPr marL="285750" indent="-285750">
              <a:buFont typeface="Arial" pitchFamily="34" charset="0"/>
              <a:buChar char="•"/>
            </a:pPr>
            <a:r>
              <a:rPr lang="en-US" dirty="0" err="1" smtClean="0"/>
              <a:t>JiTC</a:t>
            </a:r>
            <a:r>
              <a:rPr lang="en-US" dirty="0" smtClean="0"/>
              <a:t> Supports 4 time steps</a:t>
            </a:r>
          </a:p>
          <a:p>
            <a:endParaRPr lang="en-US" dirty="0"/>
          </a:p>
          <a:p>
            <a:endParaRPr lang="en-US" dirty="0"/>
          </a:p>
        </p:txBody>
      </p:sp>
      <p:sp>
        <p:nvSpPr>
          <p:cNvPr id="77" name="Rectangle 76"/>
          <p:cNvSpPr/>
          <p:nvPr/>
        </p:nvSpPr>
        <p:spPr>
          <a:xfrm>
            <a:off x="346501" y="2749035"/>
            <a:ext cx="415499" cy="369332"/>
          </a:xfrm>
          <a:prstGeom prst="rect">
            <a:avLst/>
          </a:prstGeom>
        </p:spPr>
        <p:txBody>
          <a:bodyPr wrap="none">
            <a:spAutoFit/>
          </a:bodyPr>
          <a:lstStyle/>
          <a:p>
            <a:pPr algn="ctr"/>
            <a:r>
              <a:rPr lang="en-US" dirty="0" smtClean="0"/>
              <a:t>ⓖ</a:t>
            </a:r>
            <a:endParaRPr lang="en-US" dirty="0"/>
          </a:p>
        </p:txBody>
      </p:sp>
      <p:grpSp>
        <p:nvGrpSpPr>
          <p:cNvPr id="78" name="Group 77"/>
          <p:cNvGrpSpPr/>
          <p:nvPr/>
        </p:nvGrpSpPr>
        <p:grpSpPr>
          <a:xfrm>
            <a:off x="4876800" y="1219200"/>
            <a:ext cx="3505201" cy="5268468"/>
            <a:chOff x="4648200" y="-1524000"/>
            <a:chExt cx="3505201" cy="6629400"/>
          </a:xfrm>
        </p:grpSpPr>
        <p:sp>
          <p:nvSpPr>
            <p:cNvPr id="79" name="Parallelogram 78"/>
            <p:cNvSpPr/>
            <p:nvPr/>
          </p:nvSpPr>
          <p:spPr>
            <a:xfrm>
              <a:off x="4876801" y="-1524000"/>
              <a:ext cx="3276600" cy="4876800"/>
            </a:xfrm>
            <a:prstGeom prst="parallelogram">
              <a:avLst>
                <a:gd name="adj" fmla="val 14724"/>
              </a:avLst>
            </a:prstGeom>
            <a:effectLst>
              <a:innerShdw blurRad="63500" dist="50800" dir="13500000">
                <a:prstClr val="black">
                  <a:alpha val="50000"/>
                </a:prstClr>
              </a:innerShdw>
            </a:effectLst>
            <a:scene3d>
              <a:camera prst="isometricOffAxis2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flipV="1">
              <a:off x="6019801" y="728472"/>
              <a:ext cx="201168" cy="12801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81" name="Rectangle 80"/>
            <p:cNvSpPr/>
            <p:nvPr/>
          </p:nvSpPr>
          <p:spPr>
            <a:xfrm rot="10800000">
              <a:off x="4648201" y="10668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82" name="Rectangle 81"/>
            <p:cNvSpPr/>
            <p:nvPr/>
          </p:nvSpPr>
          <p:spPr>
            <a:xfrm rot="10800000">
              <a:off x="5105401" y="11430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83" name="Rectangle 82"/>
            <p:cNvSpPr/>
            <p:nvPr/>
          </p:nvSpPr>
          <p:spPr>
            <a:xfrm rot="10800000">
              <a:off x="5562601" y="12192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cxnSp>
          <p:nvCxnSpPr>
            <p:cNvPr id="84" name="Straight Arrow Connector 83"/>
            <p:cNvCxnSpPr/>
            <p:nvPr/>
          </p:nvCxnSpPr>
          <p:spPr>
            <a:xfrm flipV="1">
              <a:off x="5410201" y="1222248"/>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flipV="1">
              <a:off x="6324601" y="13716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5029201" y="1143000"/>
              <a:ext cx="1447800" cy="22860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V="1">
              <a:off x="5867401" y="12954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4953001" y="11430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5562601" y="1143000"/>
              <a:ext cx="76200" cy="762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6477001" y="1219200"/>
              <a:ext cx="106680" cy="1524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flipH="1" flipV="1">
              <a:off x="6202681" y="752856"/>
              <a:ext cx="121920" cy="161544"/>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flipV="1">
              <a:off x="5791201" y="914400"/>
              <a:ext cx="533400" cy="347472"/>
            </a:xfrm>
            <a:prstGeom prst="line">
              <a:avLst/>
            </a:prstGeom>
            <a:ln>
              <a:headEnd type="oval" w="sm" len="sm"/>
              <a:tailEnd type="none" w="sm" len="sm"/>
            </a:ln>
          </p:spPr>
          <p:style>
            <a:lnRef idx="1">
              <a:schemeClr val="dk1"/>
            </a:lnRef>
            <a:fillRef idx="0">
              <a:schemeClr val="dk1"/>
            </a:fillRef>
            <a:effectRef idx="0">
              <a:schemeClr val="dk1"/>
            </a:effectRef>
            <a:fontRef idx="minor">
              <a:schemeClr val="tx1"/>
            </a:fontRef>
          </p:style>
        </p:cxnSp>
        <p:sp>
          <p:nvSpPr>
            <p:cNvPr id="93" name="Rectangle 92"/>
            <p:cNvSpPr/>
            <p:nvPr/>
          </p:nvSpPr>
          <p:spPr>
            <a:xfrm rot="10800000">
              <a:off x="6858001" y="762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94" name="Rectangle 93"/>
            <p:cNvSpPr/>
            <p:nvPr/>
          </p:nvSpPr>
          <p:spPr>
            <a:xfrm rot="10800000">
              <a:off x="7315201" y="1524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95" name="Parallelogram 94"/>
            <p:cNvSpPr/>
            <p:nvPr/>
          </p:nvSpPr>
          <p:spPr>
            <a:xfrm>
              <a:off x="4876800" y="228600"/>
              <a:ext cx="3276600" cy="4876800"/>
            </a:xfrm>
            <a:prstGeom prst="parallelogram">
              <a:avLst>
                <a:gd name="adj" fmla="val 14724"/>
              </a:avLst>
            </a:prstGeom>
            <a:effectLst>
              <a:innerShdw blurRad="63500" dist="50800" dir="13500000">
                <a:prstClr val="black">
                  <a:alpha val="50000"/>
                </a:prstClr>
              </a:innerShdw>
            </a:effectLst>
            <a:scene3d>
              <a:camera prst="isometricOffAxis2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562600" y="22860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7" name="Trapezoid 96"/>
            <p:cNvSpPr/>
            <p:nvPr/>
          </p:nvSpPr>
          <p:spPr>
            <a:xfrm>
              <a:off x="6553200" y="1905000"/>
              <a:ext cx="608913" cy="1600200"/>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Trapezoid 97"/>
            <p:cNvSpPr/>
            <p:nvPr/>
          </p:nvSpPr>
          <p:spPr>
            <a:xfrm>
              <a:off x="6096000" y="19050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9" name="Shape 57"/>
            <p:cNvCxnSpPr/>
            <p:nvPr/>
          </p:nvCxnSpPr>
          <p:spPr>
            <a:xfrm rot="16200000" flipH="1">
              <a:off x="5219699" y="1638301"/>
              <a:ext cx="2438402" cy="228600"/>
            </a:xfrm>
            <a:prstGeom prst="bentConnector3">
              <a:avLst>
                <a:gd name="adj1" fmla="val 59375"/>
              </a:avLst>
            </a:prstGeom>
            <a:ln>
              <a:tailEnd type="stealth"/>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H="1">
              <a:off x="5638800" y="1981200"/>
              <a:ext cx="685800" cy="0"/>
            </a:xfrm>
            <a:prstGeom prst="line">
              <a:avLst/>
            </a:prstGeom>
            <a:ln>
              <a:headEnd type="oval" w="sm" len="sm"/>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a:off x="5638800" y="1981200"/>
              <a:ext cx="0" cy="886968"/>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flipV="1">
              <a:off x="5334000" y="1828800"/>
              <a:ext cx="0" cy="1036320"/>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a:off x="5334000" y="2868168"/>
              <a:ext cx="304800"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a:off x="5943600" y="2971800"/>
              <a:ext cx="609600"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flipH="1">
              <a:off x="6553200" y="2971800"/>
              <a:ext cx="685800"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H="1">
              <a:off x="5638800" y="2868168"/>
              <a:ext cx="1600200" cy="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07" name="Straight Arrow Connector 106"/>
            <p:cNvCxnSpPr/>
            <p:nvPr/>
          </p:nvCxnSpPr>
          <p:spPr>
            <a:xfrm>
              <a:off x="6202680" y="1981200"/>
              <a:ext cx="0" cy="512064"/>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flipV="1">
              <a:off x="6019800" y="932688"/>
              <a:ext cx="0" cy="155448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5943600" y="1828800"/>
              <a:ext cx="0" cy="1143000"/>
            </a:xfrm>
            <a:prstGeom prst="line">
              <a:avLst/>
            </a:prstGeom>
            <a:ln>
              <a:headEnd w="sm" len="sm"/>
              <a:tailEnd type="oval" w="sm" len="sm"/>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a:off x="6019800" y="2484120"/>
              <a:ext cx="155448"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H="1">
              <a:off x="6202680" y="2484120"/>
              <a:ext cx="1042416" cy="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6019800" y="2481072"/>
              <a:ext cx="201168" cy="12801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13" name="Rectangle 112"/>
            <p:cNvSpPr/>
            <p:nvPr/>
          </p:nvSpPr>
          <p:spPr>
            <a:xfrm rot="10800000">
              <a:off x="4648200" y="28194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114" name="Rectangle 113"/>
            <p:cNvSpPr/>
            <p:nvPr/>
          </p:nvSpPr>
          <p:spPr>
            <a:xfrm rot="10800000">
              <a:off x="5105400" y="28956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115" name="Rectangle 114"/>
            <p:cNvSpPr/>
            <p:nvPr/>
          </p:nvSpPr>
          <p:spPr>
            <a:xfrm rot="10800000">
              <a:off x="5562600" y="29718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116" name="Rectangle 115"/>
            <p:cNvSpPr/>
            <p:nvPr/>
          </p:nvSpPr>
          <p:spPr>
            <a:xfrm rot="10800000">
              <a:off x="6019800" y="30480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cxnSp>
          <p:nvCxnSpPr>
            <p:cNvPr id="117" name="Straight Arrow Connector 116"/>
            <p:cNvCxnSpPr/>
            <p:nvPr/>
          </p:nvCxnSpPr>
          <p:spPr>
            <a:xfrm flipV="1">
              <a:off x="5410200" y="2974848"/>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flipV="1">
              <a:off x="6324600" y="31242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19" name="Straight Connector 118"/>
            <p:cNvCxnSpPr/>
            <p:nvPr/>
          </p:nvCxnSpPr>
          <p:spPr>
            <a:xfrm>
              <a:off x="5029200" y="2895600"/>
              <a:ext cx="1447800" cy="22860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flipV="1">
              <a:off x="5867400" y="30480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flipV="1">
              <a:off x="4953000" y="2895600"/>
              <a:ext cx="91440" cy="7315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flipV="1">
              <a:off x="5562600" y="2895600"/>
              <a:ext cx="76200" cy="762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flipV="1">
              <a:off x="6477000" y="2971800"/>
              <a:ext cx="106680" cy="1524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flipH="1" flipV="1">
              <a:off x="6202680" y="2505456"/>
              <a:ext cx="121920" cy="161544"/>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a:xfrm flipV="1">
              <a:off x="5791200" y="2667000"/>
              <a:ext cx="533400" cy="347472"/>
            </a:xfrm>
            <a:prstGeom prst="line">
              <a:avLst/>
            </a:prstGeom>
            <a:ln>
              <a:headEnd type="oval" w="sm" len="sm"/>
              <a:tailEnd type="none" w="sm" len="sm"/>
            </a:ln>
          </p:spPr>
          <p:style>
            <a:lnRef idx="1">
              <a:schemeClr val="dk1"/>
            </a:lnRef>
            <a:fillRef idx="0">
              <a:schemeClr val="dk1"/>
            </a:fillRef>
            <a:effectRef idx="0">
              <a:schemeClr val="dk1"/>
            </a:effectRef>
            <a:fontRef idx="minor">
              <a:schemeClr val="tx1"/>
            </a:fontRef>
          </p:style>
        </p:cxnSp>
        <p:sp>
          <p:nvSpPr>
            <p:cNvPr id="126" name="Rectangle 125"/>
            <p:cNvSpPr/>
            <p:nvPr/>
          </p:nvSpPr>
          <p:spPr>
            <a:xfrm rot="10800000">
              <a:off x="6858000" y="18288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127" name="Rectangle 126"/>
            <p:cNvSpPr/>
            <p:nvPr/>
          </p:nvSpPr>
          <p:spPr>
            <a:xfrm rot="10800000">
              <a:off x="7315200" y="19050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cxnSp>
          <p:nvCxnSpPr>
            <p:cNvPr id="128" name="Straight Connector 127"/>
            <p:cNvCxnSpPr/>
            <p:nvPr/>
          </p:nvCxnSpPr>
          <p:spPr>
            <a:xfrm flipV="1">
              <a:off x="7239000" y="762000"/>
              <a:ext cx="0" cy="2209800"/>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6781800" y="2170176"/>
              <a:ext cx="609600" cy="115824"/>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Arrow Connector 129"/>
            <p:cNvCxnSpPr/>
            <p:nvPr/>
          </p:nvCxnSpPr>
          <p:spPr>
            <a:xfrm flipV="1">
              <a:off x="7391400" y="2215896"/>
              <a:ext cx="155448" cy="73152"/>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sp>
          <p:nvSpPr>
            <p:cNvPr id="131" name="Trapezoid 130"/>
            <p:cNvSpPr/>
            <p:nvPr/>
          </p:nvSpPr>
          <p:spPr>
            <a:xfrm>
              <a:off x="6096001" y="1524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2" name="Trapezoid 131"/>
            <p:cNvSpPr/>
            <p:nvPr/>
          </p:nvSpPr>
          <p:spPr>
            <a:xfrm>
              <a:off x="6553201" y="152400"/>
              <a:ext cx="608913" cy="1600200"/>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3" name="Trapezoid 132"/>
            <p:cNvSpPr/>
            <p:nvPr/>
          </p:nvSpPr>
          <p:spPr>
            <a:xfrm>
              <a:off x="5562601" y="5334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4" name="Rectangle 133"/>
            <p:cNvSpPr/>
            <p:nvPr/>
          </p:nvSpPr>
          <p:spPr>
            <a:xfrm rot="10800000">
              <a:off x="6019801" y="12954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cxnSp>
          <p:nvCxnSpPr>
            <p:cNvPr id="135" name="Straight Connector 134"/>
            <p:cNvCxnSpPr/>
            <p:nvPr/>
          </p:nvCxnSpPr>
          <p:spPr>
            <a:xfrm flipH="1">
              <a:off x="5334000" y="1828800"/>
              <a:ext cx="685800" cy="0"/>
            </a:xfrm>
            <a:prstGeom prst="line">
              <a:avLst/>
            </a:prstGeom>
            <a:ln>
              <a:headEnd type="oval" w="sm" len="sm"/>
            </a:ln>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a:off x="6019800" y="1828800"/>
              <a:ext cx="990600" cy="0"/>
            </a:xfrm>
            <a:prstGeom prst="line">
              <a:avLst/>
            </a:prstGeom>
            <a:ln>
              <a:headEnd type="none" w="sm" len="sm"/>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7010400" y="1828800"/>
              <a:ext cx="0" cy="3810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flipH="1">
              <a:off x="6553200" y="1981200"/>
              <a:ext cx="152400" cy="0"/>
            </a:xfrm>
            <a:prstGeom prst="line">
              <a:avLst/>
            </a:prstGeom>
            <a:ln>
              <a:headEnd type="none" w="sm" len="sm"/>
              <a:tailEnd type="oval" w="sm" len="sm"/>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flipV="1">
              <a:off x="6705600" y="1981200"/>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flipV="1">
              <a:off x="6705600" y="2209800"/>
              <a:ext cx="304800" cy="152400"/>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flipH="1" flipV="1">
              <a:off x="7010400" y="2209800"/>
              <a:ext cx="228600" cy="1524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flipV="1">
              <a:off x="6787896" y="2124456"/>
              <a:ext cx="146304" cy="45720"/>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grpSp>
      <p:sp>
        <p:nvSpPr>
          <p:cNvPr id="143" name="TextBox 142"/>
          <p:cNvSpPr txBox="1"/>
          <p:nvPr/>
        </p:nvSpPr>
        <p:spPr>
          <a:xfrm>
            <a:off x="4900320" y="5525869"/>
            <a:ext cx="3634079" cy="646331"/>
          </a:xfrm>
          <a:prstGeom prst="rect">
            <a:avLst/>
          </a:prstGeom>
          <a:noFill/>
        </p:spPr>
        <p:txBody>
          <a:bodyPr wrap="square" rtlCol="0">
            <a:spAutoFit/>
          </a:bodyPr>
          <a:lstStyle/>
          <a:p>
            <a:pPr marL="285750" indent="-285750">
              <a:buFont typeface="Arial" pitchFamily="34" charset="0"/>
              <a:buChar char="•"/>
            </a:pPr>
            <a:r>
              <a:rPr lang="en-US" dirty="0" smtClean="0"/>
              <a:t>Within the RRG mapping we exclude memory accesses</a:t>
            </a:r>
            <a:endParaRPr lang="en-US" dirty="0"/>
          </a:p>
        </p:txBody>
      </p:sp>
    </p:spTree>
    <p:extLst>
      <p:ext uri="{BB962C8B-B14F-4D97-AF65-F5344CB8AC3E}">
        <p14:creationId xmlns:p14="http://schemas.microsoft.com/office/powerpoint/2010/main" val="19242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F6B38C44-9564-488E-9C45-FD4572AD851A}" type="slidenum">
              <a:rPr lang="en-US" smtClean="0"/>
              <a:pPr/>
              <a:t>24</a:t>
            </a:fld>
            <a:endParaRPr lang="en-US" dirty="0"/>
          </a:p>
        </p:txBody>
      </p:sp>
      <p:sp>
        <p:nvSpPr>
          <p:cNvPr id="279" name="Title 1"/>
          <p:cNvSpPr>
            <a:spLocks noGrp="1"/>
          </p:cNvSpPr>
          <p:nvPr>
            <p:ph type="title"/>
          </p:nvPr>
        </p:nvSpPr>
        <p:spPr>
          <a:xfrm>
            <a:off x="457200" y="228600"/>
            <a:ext cx="8229600" cy="990600"/>
          </a:xfrm>
        </p:spPr>
        <p:txBody>
          <a:bodyPr>
            <a:normAutofit fontScale="90000"/>
          </a:bodyPr>
          <a:lstStyle/>
          <a:p>
            <a:r>
              <a:rPr lang="en-US" dirty="0" smtClean="0"/>
              <a:t>Map ISE onto the Reconfigurable Unit </a:t>
            </a:r>
            <a:endParaRPr lang="en-US" dirty="0"/>
          </a:p>
        </p:txBody>
      </p:sp>
      <p:sp>
        <p:nvSpPr>
          <p:cNvPr id="5" name="Can 4"/>
          <p:cNvSpPr/>
          <p:nvPr/>
        </p:nvSpPr>
        <p:spPr>
          <a:xfrm rot="16200000">
            <a:off x="2324100" y="2007632"/>
            <a:ext cx="152400" cy="4495800"/>
          </a:xfrm>
          <a:prstGeom prst="can">
            <a:avLst>
              <a:gd name="adj" fmla="val 483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Can 5"/>
          <p:cNvSpPr/>
          <p:nvPr/>
        </p:nvSpPr>
        <p:spPr>
          <a:xfrm rot="16200000">
            <a:off x="2324100" y="-583168"/>
            <a:ext cx="152400" cy="4495800"/>
          </a:xfrm>
          <a:prstGeom prst="can">
            <a:avLst>
              <a:gd name="adj" fmla="val 483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ed Rectangle 6"/>
          <p:cNvSpPr/>
          <p:nvPr/>
        </p:nvSpPr>
        <p:spPr>
          <a:xfrm>
            <a:off x="2667000" y="3036332"/>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p:nvSpPr>
        <p:spPr>
          <a:xfrm>
            <a:off x="2667000" y="1969532"/>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ounded Rectangle 8"/>
          <p:cNvSpPr/>
          <p:nvPr/>
        </p:nvSpPr>
        <p:spPr>
          <a:xfrm>
            <a:off x="762000" y="2121932"/>
            <a:ext cx="1752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rapezoid 9"/>
          <p:cNvSpPr/>
          <p:nvPr/>
        </p:nvSpPr>
        <p:spPr>
          <a:xfrm rot="10800000">
            <a:off x="838200" y="2502932"/>
            <a:ext cx="685800" cy="990600"/>
          </a:xfrm>
          <a:prstGeom prst="trapezoid">
            <a:avLst>
              <a:gd name="adj" fmla="val 138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rapezoid 10"/>
          <p:cNvSpPr/>
          <p:nvPr/>
        </p:nvSpPr>
        <p:spPr>
          <a:xfrm rot="10800000">
            <a:off x="2971800" y="20457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Parallelogram 11"/>
          <p:cNvSpPr/>
          <p:nvPr/>
        </p:nvSpPr>
        <p:spPr>
          <a:xfrm>
            <a:off x="2971800" y="25029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Oval 12"/>
          <p:cNvSpPr/>
          <p:nvPr/>
        </p:nvSpPr>
        <p:spPr>
          <a:xfrm>
            <a:off x="990600" y="265533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Oval 13"/>
          <p:cNvSpPr/>
          <p:nvPr/>
        </p:nvSpPr>
        <p:spPr>
          <a:xfrm>
            <a:off x="990600" y="311253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5" name="Straight Arrow Connector 14"/>
          <p:cNvCxnSpPr>
            <a:stCxn id="13" idx="4"/>
            <a:endCxn id="14" idx="0"/>
          </p:cNvCxnSpPr>
          <p:nvPr/>
        </p:nvCxnSpPr>
        <p:spPr>
          <a:xfrm>
            <a:off x="1143630" y="2929652"/>
            <a:ext cx="0" cy="1828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7" idx="2"/>
            <a:endCxn id="13" idx="1"/>
          </p:cNvCxnSpPr>
          <p:nvPr/>
        </p:nvCxnSpPr>
        <p:spPr>
          <a:xfrm>
            <a:off x="685800" y="1436132"/>
            <a:ext cx="349621" cy="1259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52400" y="1207532"/>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r1</a:t>
            </a:r>
            <a:endParaRPr lang="en-US" sz="1200" i="1" dirty="0"/>
          </a:p>
        </p:txBody>
      </p:sp>
      <p:sp>
        <p:nvSpPr>
          <p:cNvPr id="18" name="Rectangle 17"/>
          <p:cNvSpPr/>
          <p:nvPr/>
        </p:nvSpPr>
        <p:spPr>
          <a:xfrm>
            <a:off x="3352800" y="1207532"/>
            <a:ext cx="1295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a:t>
            </a:r>
            <a:r>
              <a:rPr lang="en-US" sz="1200" i="1" dirty="0" err="1" smtClean="0"/>
              <a:t>Imm</a:t>
            </a:r>
            <a:r>
              <a:rPr lang="en-US" sz="1200" i="1" dirty="0" smtClean="0"/>
              <a:t> 3</a:t>
            </a:r>
            <a:endParaRPr lang="en-US" sz="1200" i="1" dirty="0"/>
          </a:p>
        </p:txBody>
      </p:sp>
      <p:cxnSp>
        <p:nvCxnSpPr>
          <p:cNvPr id="19" name="Straight Arrow Connector 18"/>
          <p:cNvCxnSpPr>
            <a:endCxn id="13" idx="7"/>
          </p:cNvCxnSpPr>
          <p:nvPr/>
        </p:nvCxnSpPr>
        <p:spPr>
          <a:xfrm flipH="1">
            <a:off x="1251838" y="1436132"/>
            <a:ext cx="348362" cy="12593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44" idx="2"/>
            <a:endCxn id="22" idx="1"/>
          </p:cNvCxnSpPr>
          <p:nvPr/>
        </p:nvCxnSpPr>
        <p:spPr>
          <a:xfrm>
            <a:off x="2819400" y="1436132"/>
            <a:ext cx="349621" cy="1137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hape 44"/>
          <p:cNvCxnSpPr>
            <a:endCxn id="22" idx="6"/>
          </p:cNvCxnSpPr>
          <p:nvPr/>
        </p:nvCxnSpPr>
        <p:spPr>
          <a:xfrm rot="5400000">
            <a:off x="3155311" y="1711083"/>
            <a:ext cx="1234438" cy="684541"/>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22" name="Oval 21"/>
          <p:cNvSpPr/>
          <p:nvPr/>
        </p:nvSpPr>
        <p:spPr>
          <a:xfrm>
            <a:off x="3124200" y="253341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3" name="Trapezoid 22"/>
          <p:cNvSpPr/>
          <p:nvPr/>
        </p:nvSpPr>
        <p:spPr>
          <a:xfrm rot="10800000">
            <a:off x="1600200" y="25791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Parallelogram 23"/>
          <p:cNvSpPr/>
          <p:nvPr/>
        </p:nvSpPr>
        <p:spPr>
          <a:xfrm>
            <a:off x="1600200" y="30363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Parallelogram 24"/>
          <p:cNvSpPr/>
          <p:nvPr/>
        </p:nvSpPr>
        <p:spPr>
          <a:xfrm>
            <a:off x="2971800" y="35697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6" name="Trapezoid 25"/>
          <p:cNvSpPr/>
          <p:nvPr/>
        </p:nvSpPr>
        <p:spPr>
          <a:xfrm rot="10800000">
            <a:off x="2971800" y="31125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ounded Rectangle 26"/>
          <p:cNvSpPr/>
          <p:nvPr/>
        </p:nvSpPr>
        <p:spPr>
          <a:xfrm>
            <a:off x="2667000" y="5474732"/>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Rounded Rectangle 27"/>
          <p:cNvSpPr/>
          <p:nvPr/>
        </p:nvSpPr>
        <p:spPr>
          <a:xfrm>
            <a:off x="2667000" y="4407932"/>
            <a:ext cx="1295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ounded Rectangle 28"/>
          <p:cNvSpPr/>
          <p:nvPr/>
        </p:nvSpPr>
        <p:spPr>
          <a:xfrm>
            <a:off x="762000" y="4560332"/>
            <a:ext cx="1752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Trapezoid 29"/>
          <p:cNvSpPr/>
          <p:nvPr/>
        </p:nvSpPr>
        <p:spPr>
          <a:xfrm rot="10800000">
            <a:off x="838200" y="4941332"/>
            <a:ext cx="685800" cy="990600"/>
          </a:xfrm>
          <a:prstGeom prst="trapezoid">
            <a:avLst>
              <a:gd name="adj" fmla="val 138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rapezoid 30"/>
          <p:cNvSpPr/>
          <p:nvPr/>
        </p:nvSpPr>
        <p:spPr>
          <a:xfrm rot="10800000">
            <a:off x="2971800" y="44841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Parallelogram 31"/>
          <p:cNvSpPr/>
          <p:nvPr/>
        </p:nvSpPr>
        <p:spPr>
          <a:xfrm>
            <a:off x="2971800" y="49413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3" name="Oval 32"/>
          <p:cNvSpPr/>
          <p:nvPr/>
        </p:nvSpPr>
        <p:spPr>
          <a:xfrm>
            <a:off x="3124200" y="451461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4" name="Oval 33"/>
          <p:cNvSpPr/>
          <p:nvPr/>
        </p:nvSpPr>
        <p:spPr>
          <a:xfrm>
            <a:off x="3124200" y="497181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rapezoid 34"/>
          <p:cNvSpPr/>
          <p:nvPr/>
        </p:nvSpPr>
        <p:spPr>
          <a:xfrm rot="10800000">
            <a:off x="1600200" y="50175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Parallelogram 35"/>
          <p:cNvSpPr/>
          <p:nvPr/>
        </p:nvSpPr>
        <p:spPr>
          <a:xfrm>
            <a:off x="1600200" y="54747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Parallelogram 37"/>
          <p:cNvSpPr/>
          <p:nvPr/>
        </p:nvSpPr>
        <p:spPr>
          <a:xfrm>
            <a:off x="2971800" y="6008132"/>
            <a:ext cx="609600" cy="381000"/>
          </a:xfrm>
          <a:prstGeom prst="parallelogram">
            <a:avLst>
              <a:gd name="adj" fmla="val 3534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9" name="Trapezoid 38"/>
          <p:cNvSpPr/>
          <p:nvPr/>
        </p:nvSpPr>
        <p:spPr>
          <a:xfrm rot="10800000">
            <a:off x="2971800" y="5550932"/>
            <a:ext cx="685800" cy="381000"/>
          </a:xfrm>
          <a:prstGeom prst="trapezoid">
            <a:avLst>
              <a:gd name="adj" fmla="val 3879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p:cNvSpPr/>
          <p:nvPr/>
        </p:nvSpPr>
        <p:spPr>
          <a:xfrm>
            <a:off x="990600" y="2655332"/>
            <a:ext cx="300083" cy="369332"/>
          </a:xfrm>
          <a:prstGeom prst="rect">
            <a:avLst/>
          </a:prstGeom>
        </p:spPr>
        <p:txBody>
          <a:bodyPr wrap="square">
            <a:spAutoFit/>
          </a:bodyPr>
          <a:lstStyle/>
          <a:p>
            <a:pPr algn="ctr"/>
            <a:r>
              <a:rPr lang="en-US" dirty="0" smtClean="0"/>
              <a:t>*</a:t>
            </a:r>
            <a:endParaRPr lang="en-US" dirty="0"/>
          </a:p>
        </p:txBody>
      </p:sp>
      <p:sp>
        <p:nvSpPr>
          <p:cNvPr id="41" name="Rectangle 40"/>
          <p:cNvSpPr/>
          <p:nvPr/>
        </p:nvSpPr>
        <p:spPr>
          <a:xfrm>
            <a:off x="990600" y="3036332"/>
            <a:ext cx="304800" cy="369332"/>
          </a:xfrm>
          <a:prstGeom prst="rect">
            <a:avLst/>
          </a:prstGeom>
        </p:spPr>
        <p:txBody>
          <a:bodyPr wrap="square">
            <a:spAutoFit/>
          </a:bodyPr>
          <a:lstStyle/>
          <a:p>
            <a:pPr algn="ctr"/>
            <a:r>
              <a:rPr lang="en-US" dirty="0" smtClean="0"/>
              <a:t>+</a:t>
            </a:r>
            <a:endParaRPr lang="en-US" dirty="0"/>
          </a:p>
        </p:txBody>
      </p:sp>
      <p:sp>
        <p:nvSpPr>
          <p:cNvPr id="42" name="Rectangle 41"/>
          <p:cNvSpPr/>
          <p:nvPr/>
        </p:nvSpPr>
        <p:spPr>
          <a:xfrm>
            <a:off x="3048000" y="2514600"/>
            <a:ext cx="457200" cy="369332"/>
          </a:xfrm>
          <a:prstGeom prst="rect">
            <a:avLst/>
          </a:prstGeom>
        </p:spPr>
        <p:txBody>
          <a:bodyPr wrap="square">
            <a:spAutoFit/>
          </a:bodyPr>
          <a:lstStyle/>
          <a:p>
            <a:pPr algn="ctr"/>
            <a:r>
              <a:rPr lang="en-US" dirty="0" smtClean="0"/>
              <a:t>&gt;&gt;</a:t>
            </a:r>
            <a:endParaRPr lang="en-US" dirty="0"/>
          </a:p>
        </p:txBody>
      </p:sp>
      <p:sp>
        <p:nvSpPr>
          <p:cNvPr id="43" name="Rectangle 42"/>
          <p:cNvSpPr/>
          <p:nvPr/>
        </p:nvSpPr>
        <p:spPr>
          <a:xfrm>
            <a:off x="1219200" y="1207532"/>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r2</a:t>
            </a:r>
            <a:endParaRPr lang="en-US" sz="1200" i="1" dirty="0"/>
          </a:p>
        </p:txBody>
      </p:sp>
      <p:sp>
        <p:nvSpPr>
          <p:cNvPr id="44" name="Rectangle 43"/>
          <p:cNvSpPr/>
          <p:nvPr/>
        </p:nvSpPr>
        <p:spPr>
          <a:xfrm>
            <a:off x="2286000" y="1207532"/>
            <a:ext cx="10668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i="1" dirty="0" smtClean="0"/>
              <a:t>Input: r3</a:t>
            </a:r>
            <a:endParaRPr lang="en-US" sz="1200" i="1" dirty="0"/>
          </a:p>
        </p:txBody>
      </p:sp>
      <p:cxnSp>
        <p:nvCxnSpPr>
          <p:cNvPr id="45" name="Shape 187"/>
          <p:cNvCxnSpPr>
            <a:endCxn id="34" idx="6"/>
          </p:cNvCxnSpPr>
          <p:nvPr/>
        </p:nvCxnSpPr>
        <p:spPr>
          <a:xfrm rot="5400000">
            <a:off x="2012311" y="2854083"/>
            <a:ext cx="3672838" cy="836941"/>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14" idx="4"/>
            <a:endCxn id="33" idx="1"/>
          </p:cNvCxnSpPr>
          <p:nvPr/>
        </p:nvCxnSpPr>
        <p:spPr>
          <a:xfrm>
            <a:off x="1143630" y="3386852"/>
            <a:ext cx="2025391" cy="11679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3048000" y="4941332"/>
            <a:ext cx="457200" cy="369332"/>
          </a:xfrm>
          <a:prstGeom prst="rect">
            <a:avLst/>
          </a:prstGeom>
        </p:spPr>
        <p:txBody>
          <a:bodyPr wrap="square">
            <a:spAutoFit/>
          </a:bodyPr>
          <a:lstStyle/>
          <a:p>
            <a:pPr algn="ctr"/>
            <a:r>
              <a:rPr lang="en-US" dirty="0" smtClean="0"/>
              <a:t>&gt;&gt;</a:t>
            </a:r>
            <a:endParaRPr lang="en-US" dirty="0"/>
          </a:p>
        </p:txBody>
      </p:sp>
      <p:sp>
        <p:nvSpPr>
          <p:cNvPr id="48" name="Rectangle 47"/>
          <p:cNvSpPr/>
          <p:nvPr/>
        </p:nvSpPr>
        <p:spPr>
          <a:xfrm>
            <a:off x="3048000" y="4484132"/>
            <a:ext cx="457200" cy="369332"/>
          </a:xfrm>
          <a:prstGeom prst="rect">
            <a:avLst/>
          </a:prstGeom>
        </p:spPr>
        <p:txBody>
          <a:bodyPr wrap="square">
            <a:spAutoFit/>
          </a:bodyPr>
          <a:lstStyle/>
          <a:p>
            <a:pPr algn="ctr"/>
            <a:r>
              <a:rPr lang="en-US" dirty="0" smtClean="0"/>
              <a:t>&amp;</a:t>
            </a:r>
            <a:endParaRPr lang="en-US" dirty="0"/>
          </a:p>
        </p:txBody>
      </p:sp>
      <p:sp>
        <p:nvSpPr>
          <p:cNvPr id="49" name="Oval 48"/>
          <p:cNvSpPr/>
          <p:nvPr/>
        </p:nvSpPr>
        <p:spPr>
          <a:xfrm>
            <a:off x="3124200" y="6038612"/>
            <a:ext cx="306059" cy="2743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ectangle 49"/>
          <p:cNvSpPr/>
          <p:nvPr/>
        </p:nvSpPr>
        <p:spPr>
          <a:xfrm>
            <a:off x="3048000" y="6008132"/>
            <a:ext cx="457200" cy="369332"/>
          </a:xfrm>
          <a:prstGeom prst="rect">
            <a:avLst/>
          </a:prstGeom>
        </p:spPr>
        <p:txBody>
          <a:bodyPr wrap="square">
            <a:spAutoFit/>
          </a:bodyPr>
          <a:lstStyle/>
          <a:p>
            <a:pPr algn="ctr"/>
            <a:r>
              <a:rPr lang="en-US" dirty="0" smtClean="0"/>
              <a:t>&gt;&gt;</a:t>
            </a:r>
            <a:endParaRPr lang="en-US" dirty="0"/>
          </a:p>
        </p:txBody>
      </p:sp>
      <p:cxnSp>
        <p:nvCxnSpPr>
          <p:cNvPr id="51" name="Shape 198"/>
          <p:cNvCxnSpPr>
            <a:endCxn id="49" idx="6"/>
          </p:cNvCxnSpPr>
          <p:nvPr/>
        </p:nvCxnSpPr>
        <p:spPr>
          <a:xfrm rot="5400000">
            <a:off x="1555111" y="3311283"/>
            <a:ext cx="4739638" cy="989341"/>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2667000" y="6553200"/>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r5</a:t>
            </a:r>
            <a:endParaRPr lang="en-US" sz="1200" i="1" dirty="0"/>
          </a:p>
        </p:txBody>
      </p:sp>
      <p:cxnSp>
        <p:nvCxnSpPr>
          <p:cNvPr id="53" name="Straight Arrow Connector 52"/>
          <p:cNvCxnSpPr>
            <a:stCxn id="49" idx="4"/>
          </p:cNvCxnSpPr>
          <p:nvPr/>
        </p:nvCxnSpPr>
        <p:spPr>
          <a:xfrm flipH="1">
            <a:off x="3276600" y="6312932"/>
            <a:ext cx="630" cy="2402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1752600" y="6553200"/>
            <a:ext cx="9144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Output: r4</a:t>
            </a:r>
            <a:endParaRPr lang="en-US" sz="1200" i="1" dirty="0"/>
          </a:p>
        </p:txBody>
      </p:sp>
      <p:cxnSp>
        <p:nvCxnSpPr>
          <p:cNvPr id="55" name="Straight Arrow Connector 54"/>
          <p:cNvCxnSpPr>
            <a:stCxn id="41" idx="2"/>
            <a:endCxn id="54" idx="0"/>
          </p:cNvCxnSpPr>
          <p:nvPr/>
        </p:nvCxnSpPr>
        <p:spPr>
          <a:xfrm>
            <a:off x="1143000" y="3405664"/>
            <a:ext cx="1066800" cy="31475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76200" y="1740932"/>
            <a:ext cx="1682705" cy="276999"/>
          </a:xfrm>
          <a:prstGeom prst="rect">
            <a:avLst/>
          </a:prstGeom>
        </p:spPr>
        <p:txBody>
          <a:bodyPr wrap="none">
            <a:spAutoFit/>
          </a:bodyPr>
          <a:lstStyle/>
          <a:p>
            <a:pPr algn="ctr"/>
            <a:r>
              <a:rPr lang="en-US" sz="1200" i="1" dirty="0" smtClean="0"/>
              <a:t>Cycle 0, reconfiguration</a:t>
            </a:r>
            <a:endParaRPr lang="en-US" sz="1200" i="1" dirty="0"/>
          </a:p>
        </p:txBody>
      </p:sp>
      <p:sp>
        <p:nvSpPr>
          <p:cNvPr id="57" name="Rectangle 56"/>
          <p:cNvSpPr/>
          <p:nvPr/>
        </p:nvSpPr>
        <p:spPr>
          <a:xfrm>
            <a:off x="76200" y="4331732"/>
            <a:ext cx="1682705" cy="276999"/>
          </a:xfrm>
          <a:prstGeom prst="rect">
            <a:avLst/>
          </a:prstGeom>
        </p:spPr>
        <p:txBody>
          <a:bodyPr wrap="none">
            <a:spAutoFit/>
          </a:bodyPr>
          <a:lstStyle/>
          <a:p>
            <a:pPr algn="ctr"/>
            <a:r>
              <a:rPr lang="en-US" sz="1200" i="1" dirty="0" smtClean="0"/>
              <a:t>Cycle 1, reconfiguration</a:t>
            </a:r>
            <a:endParaRPr lang="en-US" sz="1200" i="1" dirty="0"/>
          </a:p>
        </p:txBody>
      </p:sp>
      <p:cxnSp>
        <p:nvCxnSpPr>
          <p:cNvPr id="59" name="Straight Arrow Connector 58"/>
          <p:cNvCxnSpPr>
            <a:stCxn id="34" idx="4"/>
            <a:endCxn id="49" idx="0"/>
          </p:cNvCxnSpPr>
          <p:nvPr/>
        </p:nvCxnSpPr>
        <p:spPr>
          <a:xfrm>
            <a:off x="3277230" y="5246132"/>
            <a:ext cx="0" cy="792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44" idx="2"/>
            <a:endCxn id="14" idx="7"/>
          </p:cNvCxnSpPr>
          <p:nvPr/>
        </p:nvCxnSpPr>
        <p:spPr>
          <a:xfrm flipH="1">
            <a:off x="1251838" y="1436132"/>
            <a:ext cx="1567562" cy="1716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33" idx="4"/>
            <a:endCxn id="34" idx="0"/>
          </p:cNvCxnSpPr>
          <p:nvPr/>
        </p:nvCxnSpPr>
        <p:spPr>
          <a:xfrm>
            <a:off x="3277230" y="4788932"/>
            <a:ext cx="0" cy="1828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Rectangle 75"/>
          <p:cNvSpPr/>
          <p:nvPr/>
        </p:nvSpPr>
        <p:spPr>
          <a:xfrm>
            <a:off x="270302" y="2590800"/>
            <a:ext cx="415498" cy="369332"/>
          </a:xfrm>
          <a:prstGeom prst="rect">
            <a:avLst/>
          </a:prstGeom>
        </p:spPr>
        <p:txBody>
          <a:bodyPr wrap="none">
            <a:spAutoFit/>
          </a:bodyPr>
          <a:lstStyle/>
          <a:p>
            <a:pPr algn="ctr"/>
            <a:r>
              <a:rPr lang="zh-CN" altLang="en-US" dirty="0" smtClean="0"/>
              <a:t>①</a:t>
            </a:r>
            <a:endParaRPr lang="en-US" dirty="0"/>
          </a:p>
        </p:txBody>
      </p:sp>
      <p:sp>
        <p:nvSpPr>
          <p:cNvPr id="77" name="Rectangle 76"/>
          <p:cNvSpPr/>
          <p:nvPr/>
        </p:nvSpPr>
        <p:spPr>
          <a:xfrm>
            <a:off x="270302" y="3087887"/>
            <a:ext cx="415499" cy="369332"/>
          </a:xfrm>
          <a:prstGeom prst="rect">
            <a:avLst/>
          </a:prstGeom>
        </p:spPr>
        <p:txBody>
          <a:bodyPr wrap="none">
            <a:spAutoFit/>
          </a:bodyPr>
          <a:lstStyle/>
          <a:p>
            <a:pPr algn="ctr"/>
            <a:r>
              <a:rPr lang="zh-CN" altLang="en-US" dirty="0" smtClean="0"/>
              <a:t>②</a:t>
            </a:r>
            <a:endParaRPr lang="en-US" dirty="0"/>
          </a:p>
        </p:txBody>
      </p:sp>
      <p:grpSp>
        <p:nvGrpSpPr>
          <p:cNvPr id="78" name="Group 77"/>
          <p:cNvGrpSpPr/>
          <p:nvPr/>
        </p:nvGrpSpPr>
        <p:grpSpPr>
          <a:xfrm>
            <a:off x="4724400" y="932199"/>
            <a:ext cx="3581401" cy="6078201"/>
            <a:chOff x="4724400" y="2667000"/>
            <a:chExt cx="3581401" cy="6629400"/>
          </a:xfrm>
        </p:grpSpPr>
        <p:sp>
          <p:nvSpPr>
            <p:cNvPr id="79" name="Parallelogram 78"/>
            <p:cNvSpPr/>
            <p:nvPr/>
          </p:nvSpPr>
          <p:spPr>
            <a:xfrm>
              <a:off x="5029201" y="2667000"/>
              <a:ext cx="3276600" cy="4876800"/>
            </a:xfrm>
            <a:prstGeom prst="parallelogram">
              <a:avLst>
                <a:gd name="adj" fmla="val 14724"/>
              </a:avLst>
            </a:prstGeom>
            <a:effectLst>
              <a:innerShdw blurRad="63500" dist="50800" dir="13500000">
                <a:prstClr val="black">
                  <a:alpha val="50000"/>
                </a:prstClr>
              </a:innerShdw>
            </a:effectLst>
            <a:scene3d>
              <a:camera prst="isometricOffAxis2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4800601" y="52578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81" name="Rectangle 80"/>
            <p:cNvSpPr/>
            <p:nvPr/>
          </p:nvSpPr>
          <p:spPr>
            <a:xfrm rot="10800000">
              <a:off x="5257801" y="53340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82" name="Rectangle 81"/>
            <p:cNvSpPr/>
            <p:nvPr/>
          </p:nvSpPr>
          <p:spPr>
            <a:xfrm rot="10800000">
              <a:off x="5715001" y="54102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83" name="Rectangle 82"/>
            <p:cNvSpPr/>
            <p:nvPr/>
          </p:nvSpPr>
          <p:spPr>
            <a:xfrm rot="10800000">
              <a:off x="7010401" y="42672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84" name="Rectangle 83"/>
            <p:cNvSpPr/>
            <p:nvPr/>
          </p:nvSpPr>
          <p:spPr>
            <a:xfrm rot="10800000">
              <a:off x="7467601" y="43434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85" name="Parallelogram 84"/>
            <p:cNvSpPr/>
            <p:nvPr/>
          </p:nvSpPr>
          <p:spPr>
            <a:xfrm>
              <a:off x="5029200" y="4419600"/>
              <a:ext cx="3276600" cy="4876800"/>
            </a:xfrm>
            <a:prstGeom prst="parallelogram">
              <a:avLst>
                <a:gd name="adj" fmla="val 14724"/>
              </a:avLst>
            </a:prstGeom>
            <a:effectLst>
              <a:innerShdw blurRad="63500" dist="50800" dir="13500000">
                <a:prstClr val="black">
                  <a:alpha val="50000"/>
                </a:prstClr>
              </a:innerShdw>
            </a:effectLst>
            <a:scene3d>
              <a:camera prst="isometricOffAxis2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715000" y="64770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7" name="Straight Connector 86"/>
            <p:cNvCxnSpPr/>
            <p:nvPr/>
          </p:nvCxnSpPr>
          <p:spPr>
            <a:xfrm flipV="1">
              <a:off x="5486400" y="6019800"/>
              <a:ext cx="0" cy="106680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V="1">
              <a:off x="6172200" y="5123688"/>
              <a:ext cx="0" cy="896112"/>
            </a:xfrm>
            <a:prstGeom prst="line">
              <a:avLst/>
            </a:prstGeom>
          </p:spPr>
          <p:style>
            <a:lnRef idx="1">
              <a:schemeClr val="dk1"/>
            </a:lnRef>
            <a:fillRef idx="0">
              <a:schemeClr val="dk1"/>
            </a:fillRef>
            <a:effectRef idx="0">
              <a:schemeClr val="dk1"/>
            </a:effectRef>
            <a:fontRef idx="minor">
              <a:schemeClr val="tx1"/>
            </a:fontRef>
          </p:style>
        </p:cxnSp>
        <p:sp>
          <p:nvSpPr>
            <p:cNvPr id="89" name="Rectangle 88"/>
            <p:cNvSpPr/>
            <p:nvPr/>
          </p:nvSpPr>
          <p:spPr>
            <a:xfrm rot="10800000">
              <a:off x="4800600" y="70104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90" name="Rectangle 89"/>
            <p:cNvSpPr/>
            <p:nvPr/>
          </p:nvSpPr>
          <p:spPr>
            <a:xfrm rot="10800000">
              <a:off x="5257800" y="70866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91" name="Rectangle 90"/>
            <p:cNvSpPr/>
            <p:nvPr/>
          </p:nvSpPr>
          <p:spPr>
            <a:xfrm rot="10800000">
              <a:off x="5715000" y="71628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cxnSp>
          <p:nvCxnSpPr>
            <p:cNvPr id="92" name="Straight Arrow Connector 91"/>
            <p:cNvCxnSpPr/>
            <p:nvPr/>
          </p:nvCxnSpPr>
          <p:spPr>
            <a:xfrm flipV="1">
              <a:off x="5105400" y="6477000"/>
              <a:ext cx="990600" cy="682752"/>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93" name="Rectangle 92"/>
            <p:cNvSpPr/>
            <p:nvPr/>
          </p:nvSpPr>
          <p:spPr>
            <a:xfrm rot="10800000">
              <a:off x="7010400" y="60198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sp>
          <p:nvSpPr>
            <p:cNvPr id="94" name="Rectangle 93"/>
            <p:cNvSpPr/>
            <p:nvPr/>
          </p:nvSpPr>
          <p:spPr>
            <a:xfrm rot="10800000">
              <a:off x="7467600" y="6096000"/>
              <a:ext cx="533400" cy="457200"/>
            </a:xfrm>
            <a:prstGeom prst="rect">
              <a:avLst/>
            </a:prstGeom>
            <a:scene3d>
              <a:camera prst="isometricOffAxis2Top"/>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i="1" dirty="0"/>
            </a:p>
          </p:txBody>
        </p:sp>
        <p:cxnSp>
          <p:nvCxnSpPr>
            <p:cNvPr id="95" name="Straight Connector 94"/>
            <p:cNvCxnSpPr/>
            <p:nvPr/>
          </p:nvCxnSpPr>
          <p:spPr>
            <a:xfrm flipV="1">
              <a:off x="7391400" y="4953000"/>
              <a:ext cx="0" cy="2121408"/>
            </a:xfrm>
            <a:prstGeom prst="line">
              <a:avLst/>
            </a:prstGeom>
          </p:spPr>
          <p:style>
            <a:lnRef idx="1">
              <a:schemeClr val="dk1"/>
            </a:lnRef>
            <a:fillRef idx="0">
              <a:schemeClr val="dk1"/>
            </a:fillRef>
            <a:effectRef idx="0">
              <a:schemeClr val="dk1"/>
            </a:effectRef>
            <a:fontRef idx="minor">
              <a:schemeClr val="tx1"/>
            </a:fontRef>
          </p:style>
        </p:cxnSp>
        <p:sp>
          <p:nvSpPr>
            <p:cNvPr id="96" name="Trapezoid 95"/>
            <p:cNvSpPr/>
            <p:nvPr/>
          </p:nvSpPr>
          <p:spPr>
            <a:xfrm>
              <a:off x="6248401" y="43434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7" name="Trapezoid 96"/>
            <p:cNvSpPr/>
            <p:nvPr/>
          </p:nvSpPr>
          <p:spPr>
            <a:xfrm>
              <a:off x="6705601" y="4343400"/>
              <a:ext cx="608913" cy="1600200"/>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Trapezoid 97"/>
            <p:cNvSpPr/>
            <p:nvPr/>
          </p:nvSpPr>
          <p:spPr>
            <a:xfrm>
              <a:off x="5715001" y="47244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9" name="Rectangle 98"/>
            <p:cNvSpPr/>
            <p:nvPr/>
          </p:nvSpPr>
          <p:spPr>
            <a:xfrm rot="10800000">
              <a:off x="6172201" y="54864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cxnSp>
          <p:nvCxnSpPr>
            <p:cNvPr id="100" name="Straight Connector 99"/>
            <p:cNvCxnSpPr/>
            <p:nvPr/>
          </p:nvCxnSpPr>
          <p:spPr>
            <a:xfrm flipH="1">
              <a:off x="5486400" y="6019800"/>
              <a:ext cx="685800" cy="0"/>
            </a:xfrm>
            <a:prstGeom prst="line">
              <a:avLst/>
            </a:prstGeom>
            <a:ln>
              <a:headEnd type="none" w="sm" len="sm"/>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flipV="1">
              <a:off x="7162800" y="6324600"/>
              <a:ext cx="228600" cy="22860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sp>
          <p:nvSpPr>
            <p:cNvPr id="102" name="Oval 101"/>
            <p:cNvSpPr/>
            <p:nvPr/>
          </p:nvSpPr>
          <p:spPr>
            <a:xfrm>
              <a:off x="7010400" y="495300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03" name="Straight Arrow Connector 102"/>
            <p:cNvCxnSpPr>
              <a:endCxn id="102" idx="3"/>
            </p:cNvCxnSpPr>
            <p:nvPr/>
          </p:nvCxnSpPr>
          <p:spPr>
            <a:xfrm flipV="1">
              <a:off x="6934200" y="5122106"/>
              <a:ext cx="108571" cy="5949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04" name="Oval 103"/>
            <p:cNvSpPr/>
            <p:nvPr/>
          </p:nvSpPr>
          <p:spPr>
            <a:xfrm>
              <a:off x="6705600" y="510540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5" name="Oval 104"/>
            <p:cNvSpPr/>
            <p:nvPr/>
          </p:nvSpPr>
          <p:spPr>
            <a:xfrm>
              <a:off x="5951157" y="498348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6" name="Oval 105"/>
            <p:cNvSpPr/>
            <p:nvPr/>
          </p:nvSpPr>
          <p:spPr>
            <a:xfrm>
              <a:off x="5722557" y="688848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7" name="Oval 106"/>
            <p:cNvSpPr/>
            <p:nvPr/>
          </p:nvSpPr>
          <p:spPr>
            <a:xfrm>
              <a:off x="6027357" y="670560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08" name="Straight Arrow Connector 107"/>
            <p:cNvCxnSpPr>
              <a:endCxn id="105" idx="3"/>
            </p:cNvCxnSpPr>
            <p:nvPr/>
          </p:nvCxnSpPr>
          <p:spPr>
            <a:xfrm flipV="1">
              <a:off x="5105401" y="5152586"/>
              <a:ext cx="878127" cy="25456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09" name="Straight Arrow Connector 108"/>
            <p:cNvCxnSpPr>
              <a:endCxn id="105" idx="4"/>
            </p:cNvCxnSpPr>
            <p:nvPr/>
          </p:nvCxnSpPr>
          <p:spPr>
            <a:xfrm flipV="1">
              <a:off x="5562601" y="5181600"/>
              <a:ext cx="499078"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10" name="Straight Arrow Connector 109"/>
            <p:cNvCxnSpPr>
              <a:endCxn id="104" idx="4"/>
            </p:cNvCxnSpPr>
            <p:nvPr/>
          </p:nvCxnSpPr>
          <p:spPr>
            <a:xfrm flipV="1">
              <a:off x="6477001" y="5303520"/>
              <a:ext cx="339121" cy="33223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11" name="Straight Arrow Connector 110"/>
            <p:cNvCxnSpPr>
              <a:endCxn id="104" idx="3"/>
            </p:cNvCxnSpPr>
            <p:nvPr/>
          </p:nvCxnSpPr>
          <p:spPr>
            <a:xfrm flipV="1">
              <a:off x="6019801" y="5274506"/>
              <a:ext cx="718170" cy="28504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12" name="Rectangle 111"/>
            <p:cNvSpPr/>
            <p:nvPr/>
          </p:nvSpPr>
          <p:spPr>
            <a:xfrm>
              <a:off x="6675120" y="5065776"/>
              <a:ext cx="300083" cy="369332"/>
            </a:xfrm>
            <a:prstGeom prst="rect">
              <a:avLst/>
            </a:prstGeom>
          </p:spPr>
          <p:txBody>
            <a:bodyPr wrap="square">
              <a:spAutoFit/>
            </a:bodyPr>
            <a:lstStyle/>
            <a:p>
              <a:pPr algn="ctr"/>
              <a:r>
                <a:rPr lang="en-US" dirty="0" smtClean="0"/>
                <a:t>*</a:t>
              </a:r>
              <a:endParaRPr lang="en-US" dirty="0"/>
            </a:p>
          </p:txBody>
        </p:sp>
        <p:sp>
          <p:nvSpPr>
            <p:cNvPr id="113" name="Rectangle 112"/>
            <p:cNvSpPr/>
            <p:nvPr/>
          </p:nvSpPr>
          <p:spPr>
            <a:xfrm>
              <a:off x="6967728" y="4855464"/>
              <a:ext cx="300083" cy="369332"/>
            </a:xfrm>
            <a:prstGeom prst="rect">
              <a:avLst/>
            </a:prstGeom>
          </p:spPr>
          <p:txBody>
            <a:bodyPr wrap="square">
              <a:spAutoFit/>
            </a:bodyPr>
            <a:lstStyle/>
            <a:p>
              <a:pPr algn="ctr"/>
              <a:r>
                <a:rPr lang="en-US" dirty="0" smtClean="0"/>
                <a:t>+</a:t>
              </a:r>
              <a:endParaRPr lang="en-US" dirty="0"/>
            </a:p>
          </p:txBody>
        </p:sp>
        <p:sp>
          <p:nvSpPr>
            <p:cNvPr id="114" name="Rectangle 113"/>
            <p:cNvSpPr/>
            <p:nvPr/>
          </p:nvSpPr>
          <p:spPr>
            <a:xfrm>
              <a:off x="5852160" y="4919246"/>
              <a:ext cx="457200" cy="307777"/>
            </a:xfrm>
            <a:prstGeom prst="rect">
              <a:avLst/>
            </a:prstGeom>
          </p:spPr>
          <p:txBody>
            <a:bodyPr wrap="square">
              <a:spAutoFit/>
            </a:bodyPr>
            <a:lstStyle/>
            <a:p>
              <a:pPr algn="ctr"/>
              <a:r>
                <a:rPr lang="en-US" sz="1400" dirty="0" smtClean="0"/>
                <a:t>&gt;&gt;</a:t>
              </a:r>
              <a:endParaRPr lang="en-US" sz="1400" dirty="0"/>
            </a:p>
          </p:txBody>
        </p:sp>
        <p:sp>
          <p:nvSpPr>
            <p:cNvPr id="115" name="Rectangle 114"/>
            <p:cNvSpPr/>
            <p:nvPr/>
          </p:nvSpPr>
          <p:spPr>
            <a:xfrm>
              <a:off x="5687568" y="6821424"/>
              <a:ext cx="300083" cy="338554"/>
            </a:xfrm>
            <a:prstGeom prst="rect">
              <a:avLst/>
            </a:prstGeom>
          </p:spPr>
          <p:txBody>
            <a:bodyPr wrap="square">
              <a:spAutoFit/>
            </a:bodyPr>
            <a:lstStyle/>
            <a:p>
              <a:pPr algn="ctr"/>
              <a:r>
                <a:rPr lang="en-US" sz="1600" dirty="0" smtClean="0"/>
                <a:t>&amp;</a:t>
              </a:r>
              <a:endParaRPr lang="en-US" sz="1600" dirty="0"/>
            </a:p>
          </p:txBody>
        </p:sp>
        <p:sp>
          <p:nvSpPr>
            <p:cNvPr id="116" name="Rectangle 115"/>
            <p:cNvSpPr/>
            <p:nvPr/>
          </p:nvSpPr>
          <p:spPr>
            <a:xfrm>
              <a:off x="4724400" y="5334000"/>
              <a:ext cx="609600" cy="307777"/>
            </a:xfrm>
            <a:prstGeom prst="rect">
              <a:avLst/>
            </a:prstGeom>
          </p:spPr>
          <p:txBody>
            <a:bodyPr wrap="square">
              <a:spAutoFit/>
            </a:bodyPr>
            <a:lstStyle/>
            <a:p>
              <a:pPr algn="ctr"/>
              <a:r>
                <a:rPr lang="en-US" sz="1400" dirty="0" smtClean="0"/>
                <a:t>Imm3</a:t>
              </a:r>
              <a:endParaRPr lang="en-US" sz="1400" dirty="0"/>
            </a:p>
          </p:txBody>
        </p:sp>
        <p:sp>
          <p:nvSpPr>
            <p:cNvPr id="117" name="Rectangle 116"/>
            <p:cNvSpPr/>
            <p:nvPr/>
          </p:nvSpPr>
          <p:spPr>
            <a:xfrm>
              <a:off x="5181600" y="5410200"/>
              <a:ext cx="609600" cy="307777"/>
            </a:xfrm>
            <a:prstGeom prst="rect">
              <a:avLst/>
            </a:prstGeom>
          </p:spPr>
          <p:txBody>
            <a:bodyPr wrap="square">
              <a:spAutoFit/>
            </a:bodyPr>
            <a:lstStyle/>
            <a:p>
              <a:pPr algn="ctr"/>
              <a:r>
                <a:rPr lang="en-US" sz="1400" dirty="0" smtClean="0"/>
                <a:t>r3</a:t>
              </a:r>
              <a:endParaRPr lang="en-US" sz="1400" dirty="0"/>
            </a:p>
          </p:txBody>
        </p:sp>
        <p:sp>
          <p:nvSpPr>
            <p:cNvPr id="118" name="Rectangle 117"/>
            <p:cNvSpPr/>
            <p:nvPr/>
          </p:nvSpPr>
          <p:spPr>
            <a:xfrm>
              <a:off x="5638800" y="5486400"/>
              <a:ext cx="609600" cy="307777"/>
            </a:xfrm>
            <a:prstGeom prst="rect">
              <a:avLst/>
            </a:prstGeom>
          </p:spPr>
          <p:txBody>
            <a:bodyPr wrap="square">
              <a:spAutoFit/>
            </a:bodyPr>
            <a:lstStyle/>
            <a:p>
              <a:pPr algn="ctr"/>
              <a:r>
                <a:rPr lang="en-US" sz="1400" dirty="0" smtClean="0"/>
                <a:t>r2</a:t>
              </a:r>
              <a:endParaRPr lang="en-US" sz="1400" dirty="0"/>
            </a:p>
          </p:txBody>
        </p:sp>
        <p:sp>
          <p:nvSpPr>
            <p:cNvPr id="119" name="Rectangle 118"/>
            <p:cNvSpPr/>
            <p:nvPr/>
          </p:nvSpPr>
          <p:spPr>
            <a:xfrm>
              <a:off x="6096000" y="5562600"/>
              <a:ext cx="609600" cy="307777"/>
            </a:xfrm>
            <a:prstGeom prst="rect">
              <a:avLst/>
            </a:prstGeom>
          </p:spPr>
          <p:txBody>
            <a:bodyPr wrap="square">
              <a:spAutoFit/>
            </a:bodyPr>
            <a:lstStyle/>
            <a:p>
              <a:pPr algn="ctr"/>
              <a:r>
                <a:rPr lang="en-US" sz="1400" dirty="0" smtClean="0"/>
                <a:t>r1</a:t>
              </a:r>
              <a:endParaRPr lang="en-US" sz="1400" dirty="0"/>
            </a:p>
          </p:txBody>
        </p:sp>
        <p:sp>
          <p:nvSpPr>
            <p:cNvPr id="120" name="Rectangle 119"/>
            <p:cNvSpPr/>
            <p:nvPr/>
          </p:nvSpPr>
          <p:spPr>
            <a:xfrm>
              <a:off x="4724400" y="7083623"/>
              <a:ext cx="609600" cy="307777"/>
            </a:xfrm>
            <a:prstGeom prst="rect">
              <a:avLst/>
            </a:prstGeom>
          </p:spPr>
          <p:txBody>
            <a:bodyPr wrap="square">
              <a:spAutoFit/>
            </a:bodyPr>
            <a:lstStyle/>
            <a:p>
              <a:pPr algn="ctr"/>
              <a:r>
                <a:rPr lang="en-US" sz="1400" dirty="0" smtClean="0"/>
                <a:t>Imm3</a:t>
              </a:r>
              <a:endParaRPr lang="en-US" sz="1400" dirty="0"/>
            </a:p>
          </p:txBody>
        </p:sp>
        <p:sp>
          <p:nvSpPr>
            <p:cNvPr id="121" name="Rectangle 120"/>
            <p:cNvSpPr/>
            <p:nvPr/>
          </p:nvSpPr>
          <p:spPr>
            <a:xfrm>
              <a:off x="5181600" y="7159823"/>
              <a:ext cx="609600" cy="307777"/>
            </a:xfrm>
            <a:prstGeom prst="rect">
              <a:avLst/>
            </a:prstGeom>
          </p:spPr>
          <p:txBody>
            <a:bodyPr wrap="square">
              <a:spAutoFit/>
            </a:bodyPr>
            <a:lstStyle/>
            <a:p>
              <a:pPr algn="ctr"/>
              <a:r>
                <a:rPr lang="en-US" sz="1400" dirty="0" smtClean="0"/>
                <a:t>r3</a:t>
              </a:r>
              <a:endParaRPr lang="en-US" sz="1400" dirty="0"/>
            </a:p>
          </p:txBody>
        </p:sp>
        <p:sp>
          <p:nvSpPr>
            <p:cNvPr id="122" name="Rectangle 121"/>
            <p:cNvSpPr/>
            <p:nvPr/>
          </p:nvSpPr>
          <p:spPr>
            <a:xfrm>
              <a:off x="5638800" y="7236023"/>
              <a:ext cx="609600" cy="307777"/>
            </a:xfrm>
            <a:prstGeom prst="rect">
              <a:avLst/>
            </a:prstGeom>
          </p:spPr>
          <p:txBody>
            <a:bodyPr wrap="square">
              <a:spAutoFit/>
            </a:bodyPr>
            <a:lstStyle/>
            <a:p>
              <a:pPr algn="ctr"/>
              <a:r>
                <a:rPr lang="en-US" sz="1400" dirty="0" smtClean="0"/>
                <a:t>r2</a:t>
              </a:r>
              <a:endParaRPr lang="en-US" sz="1400" dirty="0"/>
            </a:p>
          </p:txBody>
        </p:sp>
        <p:cxnSp>
          <p:nvCxnSpPr>
            <p:cNvPr id="123" name="Straight Arrow Connector 122"/>
            <p:cNvCxnSpPr/>
            <p:nvPr/>
          </p:nvCxnSpPr>
          <p:spPr>
            <a:xfrm flipV="1">
              <a:off x="5943600" y="6874704"/>
              <a:ext cx="108571" cy="59496"/>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flipV="1">
              <a:off x="5562600" y="5029200"/>
              <a:ext cx="1216842" cy="45720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25" name="Straight Arrow Connector 124"/>
            <p:cNvCxnSpPr>
              <a:endCxn id="102" idx="2"/>
            </p:cNvCxnSpPr>
            <p:nvPr/>
          </p:nvCxnSpPr>
          <p:spPr>
            <a:xfrm>
              <a:off x="6781800" y="5029200"/>
              <a:ext cx="228600" cy="2286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26" name="Rectangle 125"/>
            <p:cNvSpPr/>
            <p:nvPr/>
          </p:nvSpPr>
          <p:spPr>
            <a:xfrm>
              <a:off x="5925312" y="6656832"/>
              <a:ext cx="457200" cy="307777"/>
            </a:xfrm>
            <a:prstGeom prst="rect">
              <a:avLst/>
            </a:prstGeom>
          </p:spPr>
          <p:txBody>
            <a:bodyPr wrap="square">
              <a:spAutoFit/>
            </a:bodyPr>
            <a:lstStyle/>
            <a:p>
              <a:pPr algn="ctr"/>
              <a:r>
                <a:rPr lang="en-US" sz="1400" dirty="0" smtClean="0"/>
                <a:t>&gt;&gt;</a:t>
              </a:r>
              <a:endParaRPr lang="en-US" sz="1400" dirty="0"/>
            </a:p>
          </p:txBody>
        </p:sp>
        <p:cxnSp>
          <p:nvCxnSpPr>
            <p:cNvPr id="127" name="Straight Arrow Connector 126"/>
            <p:cNvCxnSpPr>
              <a:endCxn id="107" idx="2"/>
            </p:cNvCxnSpPr>
            <p:nvPr/>
          </p:nvCxnSpPr>
          <p:spPr>
            <a:xfrm>
              <a:off x="5638800" y="6781800"/>
              <a:ext cx="388557" cy="22860"/>
            </a:xfrm>
            <a:prstGeom prst="straightConnector1">
              <a:avLst/>
            </a:prstGeom>
            <a:ln>
              <a:headEnd type="oval" w="sm" len="sm"/>
              <a:tailEnd type="stealth"/>
            </a:ln>
          </p:spPr>
          <p:style>
            <a:lnRef idx="1">
              <a:schemeClr val="dk1"/>
            </a:lnRef>
            <a:fillRef idx="0">
              <a:schemeClr val="dk1"/>
            </a:fillRef>
            <a:effectRef idx="0">
              <a:schemeClr val="dk1"/>
            </a:effectRef>
            <a:fontRef idx="minor">
              <a:schemeClr val="tx1"/>
            </a:fontRef>
          </p:style>
        </p:cxnSp>
        <p:cxnSp>
          <p:nvCxnSpPr>
            <p:cNvPr id="128" name="Straight Arrow Connector 127"/>
            <p:cNvCxnSpPr/>
            <p:nvPr/>
          </p:nvCxnSpPr>
          <p:spPr>
            <a:xfrm>
              <a:off x="5486400" y="7086600"/>
              <a:ext cx="304800"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29" name="Trapezoid 128"/>
            <p:cNvSpPr/>
            <p:nvPr/>
          </p:nvSpPr>
          <p:spPr>
            <a:xfrm>
              <a:off x="6248400" y="6096000"/>
              <a:ext cx="580441" cy="852668"/>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0" name="Oval 129"/>
            <p:cNvSpPr/>
            <p:nvPr/>
          </p:nvSpPr>
          <p:spPr>
            <a:xfrm>
              <a:off x="6477000" y="6324600"/>
              <a:ext cx="221043" cy="198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1" name="Rectangle 130"/>
            <p:cNvSpPr/>
            <p:nvPr/>
          </p:nvSpPr>
          <p:spPr>
            <a:xfrm>
              <a:off x="6373368" y="6281928"/>
              <a:ext cx="457200" cy="307777"/>
            </a:xfrm>
            <a:prstGeom prst="rect">
              <a:avLst/>
            </a:prstGeom>
          </p:spPr>
          <p:txBody>
            <a:bodyPr wrap="square">
              <a:spAutoFit/>
            </a:bodyPr>
            <a:lstStyle/>
            <a:p>
              <a:pPr algn="ctr"/>
              <a:r>
                <a:rPr lang="en-US" sz="1400" dirty="0" smtClean="0"/>
                <a:t>&gt;&gt;</a:t>
              </a:r>
              <a:endParaRPr lang="en-US" sz="1400" dirty="0"/>
            </a:p>
          </p:txBody>
        </p:sp>
        <p:cxnSp>
          <p:nvCxnSpPr>
            <p:cNvPr id="132" name="Straight Arrow Connector 131"/>
            <p:cNvCxnSpPr/>
            <p:nvPr/>
          </p:nvCxnSpPr>
          <p:spPr>
            <a:xfrm>
              <a:off x="6096000" y="6477000"/>
              <a:ext cx="388557" cy="22860"/>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cxnSp>
          <p:nvCxnSpPr>
            <p:cNvPr id="133" name="Straight Arrow Connector 132"/>
            <p:cNvCxnSpPr>
              <a:stCxn id="107" idx="6"/>
              <a:endCxn id="130" idx="4"/>
            </p:cNvCxnSpPr>
            <p:nvPr/>
          </p:nvCxnSpPr>
          <p:spPr>
            <a:xfrm flipV="1">
              <a:off x="6248400" y="6522720"/>
              <a:ext cx="339122" cy="28194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34" name="Rectangle 133"/>
            <p:cNvSpPr/>
            <p:nvPr/>
          </p:nvSpPr>
          <p:spPr>
            <a:xfrm rot="10800000">
              <a:off x="6172200" y="7239000"/>
              <a:ext cx="533400" cy="457200"/>
            </a:xfrm>
            <a:prstGeom prst="rect">
              <a:avLst/>
            </a:prstGeom>
            <a:scene3d>
              <a:camera prst="isometricOffAxis2Top"/>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i="1" dirty="0"/>
            </a:p>
          </p:txBody>
        </p:sp>
        <p:sp>
          <p:nvSpPr>
            <p:cNvPr id="135" name="Rectangle 134"/>
            <p:cNvSpPr/>
            <p:nvPr/>
          </p:nvSpPr>
          <p:spPr>
            <a:xfrm>
              <a:off x="6096000" y="7315200"/>
              <a:ext cx="609600" cy="307777"/>
            </a:xfrm>
            <a:prstGeom prst="rect">
              <a:avLst/>
            </a:prstGeom>
          </p:spPr>
          <p:txBody>
            <a:bodyPr wrap="square">
              <a:spAutoFit/>
            </a:bodyPr>
            <a:lstStyle/>
            <a:p>
              <a:pPr algn="ctr"/>
              <a:r>
                <a:rPr lang="en-US" sz="1400" dirty="0" smtClean="0"/>
                <a:t>r1</a:t>
              </a:r>
              <a:endParaRPr lang="en-US" sz="1400" dirty="0"/>
            </a:p>
          </p:txBody>
        </p:sp>
        <p:sp>
          <p:nvSpPr>
            <p:cNvPr id="136" name="Trapezoid 135"/>
            <p:cNvSpPr/>
            <p:nvPr/>
          </p:nvSpPr>
          <p:spPr>
            <a:xfrm>
              <a:off x="6705600" y="6096000"/>
              <a:ext cx="608913" cy="1600200"/>
            </a:xfrm>
            <a:prstGeom prst="trapezoid">
              <a:avLst>
                <a:gd name="adj" fmla="val 20371"/>
              </a:avLst>
            </a:prstGeom>
            <a:ln>
              <a:noFill/>
            </a:ln>
            <a:effectLst>
              <a:outerShdw blurRad="44450" dist="27940" dir="5400000" algn="ctr">
                <a:srgbClr val="000000">
                  <a:alpha val="32000"/>
                </a:srgbClr>
              </a:outerShdw>
            </a:effectLst>
            <a:scene3d>
              <a:camera prst="isometricOffAxis2Top"/>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7" name="Straight Arrow Connector 136"/>
            <p:cNvCxnSpPr/>
            <p:nvPr/>
          </p:nvCxnSpPr>
          <p:spPr>
            <a:xfrm flipH="1">
              <a:off x="5867400" y="7086600"/>
              <a:ext cx="1523999" cy="0"/>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sp>
          <p:nvSpPr>
            <p:cNvPr id="138" name="Rectangle 137"/>
            <p:cNvSpPr/>
            <p:nvPr/>
          </p:nvSpPr>
          <p:spPr>
            <a:xfrm>
              <a:off x="6934200" y="6096000"/>
              <a:ext cx="609600" cy="307777"/>
            </a:xfrm>
            <a:prstGeom prst="rect">
              <a:avLst/>
            </a:prstGeom>
          </p:spPr>
          <p:txBody>
            <a:bodyPr wrap="square">
              <a:spAutoFit/>
            </a:bodyPr>
            <a:lstStyle/>
            <a:p>
              <a:pPr algn="ctr"/>
              <a:r>
                <a:rPr lang="en-US" sz="1400" dirty="0" smtClean="0"/>
                <a:t>r4</a:t>
              </a:r>
              <a:endParaRPr lang="en-US" sz="1400" dirty="0"/>
            </a:p>
          </p:txBody>
        </p:sp>
        <p:sp>
          <p:nvSpPr>
            <p:cNvPr id="139" name="Rectangle 138"/>
            <p:cNvSpPr/>
            <p:nvPr/>
          </p:nvSpPr>
          <p:spPr>
            <a:xfrm>
              <a:off x="7467600" y="6169223"/>
              <a:ext cx="609600" cy="307777"/>
            </a:xfrm>
            <a:prstGeom prst="rect">
              <a:avLst/>
            </a:prstGeom>
          </p:spPr>
          <p:txBody>
            <a:bodyPr wrap="square">
              <a:spAutoFit/>
            </a:bodyPr>
            <a:lstStyle/>
            <a:p>
              <a:pPr algn="ctr"/>
              <a:r>
                <a:rPr lang="en-US" sz="1400" dirty="0" smtClean="0"/>
                <a:t>r5</a:t>
              </a:r>
              <a:endParaRPr lang="en-US" sz="1400" dirty="0"/>
            </a:p>
          </p:txBody>
        </p:sp>
      </p:grpSp>
      <p:sp>
        <p:nvSpPr>
          <p:cNvPr id="143" name="Rectangle 142"/>
          <p:cNvSpPr/>
          <p:nvPr/>
        </p:nvSpPr>
        <p:spPr>
          <a:xfrm>
            <a:off x="2578711" y="2533412"/>
            <a:ext cx="415499" cy="369332"/>
          </a:xfrm>
          <a:prstGeom prst="rect">
            <a:avLst/>
          </a:prstGeom>
        </p:spPr>
        <p:txBody>
          <a:bodyPr wrap="none">
            <a:spAutoFit/>
          </a:bodyPr>
          <a:lstStyle/>
          <a:p>
            <a:pPr algn="ctr"/>
            <a:r>
              <a:rPr lang="zh-CN" altLang="en-US" dirty="0" smtClean="0"/>
              <a:t>③</a:t>
            </a:r>
            <a:endParaRPr lang="en-US" dirty="0"/>
          </a:p>
        </p:txBody>
      </p:sp>
      <p:sp>
        <p:nvSpPr>
          <p:cNvPr id="144" name="Rectangle 143"/>
          <p:cNvSpPr/>
          <p:nvPr/>
        </p:nvSpPr>
        <p:spPr>
          <a:xfrm>
            <a:off x="2667000" y="4514612"/>
            <a:ext cx="415499" cy="369332"/>
          </a:xfrm>
          <a:prstGeom prst="rect">
            <a:avLst/>
          </a:prstGeom>
        </p:spPr>
        <p:txBody>
          <a:bodyPr wrap="none">
            <a:spAutoFit/>
          </a:bodyPr>
          <a:lstStyle/>
          <a:p>
            <a:pPr algn="ctr"/>
            <a:r>
              <a:rPr lang="zh-CN" altLang="en-US" dirty="0" smtClean="0"/>
              <a:t>④</a:t>
            </a:r>
            <a:endParaRPr lang="en-US" dirty="0"/>
          </a:p>
        </p:txBody>
      </p:sp>
      <p:sp>
        <p:nvSpPr>
          <p:cNvPr id="145" name="Rectangle 144"/>
          <p:cNvSpPr/>
          <p:nvPr/>
        </p:nvSpPr>
        <p:spPr>
          <a:xfrm>
            <a:off x="2667000" y="4888468"/>
            <a:ext cx="415499" cy="369332"/>
          </a:xfrm>
          <a:prstGeom prst="rect">
            <a:avLst/>
          </a:prstGeom>
        </p:spPr>
        <p:txBody>
          <a:bodyPr wrap="none">
            <a:spAutoFit/>
          </a:bodyPr>
          <a:lstStyle/>
          <a:p>
            <a:pPr algn="ctr"/>
            <a:r>
              <a:rPr lang="zh-CN" altLang="en-US" dirty="0" smtClean="0"/>
              <a:t>⑤</a:t>
            </a:r>
            <a:endParaRPr lang="en-US" dirty="0"/>
          </a:p>
        </p:txBody>
      </p:sp>
      <p:sp>
        <p:nvSpPr>
          <p:cNvPr id="146" name="Rectangle 145"/>
          <p:cNvSpPr/>
          <p:nvPr/>
        </p:nvSpPr>
        <p:spPr>
          <a:xfrm>
            <a:off x="2642026" y="6005335"/>
            <a:ext cx="415499" cy="369332"/>
          </a:xfrm>
          <a:prstGeom prst="rect">
            <a:avLst/>
          </a:prstGeom>
        </p:spPr>
        <p:txBody>
          <a:bodyPr wrap="square">
            <a:spAutoFit/>
          </a:bodyPr>
          <a:lstStyle/>
          <a:p>
            <a:pPr algn="ctr"/>
            <a:r>
              <a:rPr lang="zh-CN" altLang="en-US" dirty="0" smtClean="0"/>
              <a:t>⑥</a:t>
            </a:r>
            <a:endParaRPr lang="en-US" dirty="0"/>
          </a:p>
        </p:txBody>
      </p:sp>
      <p:cxnSp>
        <p:nvCxnSpPr>
          <p:cNvPr id="150" name="Straight Arrow Connector 149"/>
          <p:cNvCxnSpPr/>
          <p:nvPr/>
        </p:nvCxnSpPr>
        <p:spPr>
          <a:xfrm flipV="1">
            <a:off x="6705601" y="4345008"/>
            <a:ext cx="914399" cy="13276"/>
          </a:xfrm>
          <a:prstGeom prst="straightConnector1">
            <a:avLst/>
          </a:prstGeom>
          <a:ln>
            <a:headEnd type="none" w="sm" len="sm"/>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426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25</a:t>
            </a:fld>
            <a:endParaRPr lang="en-US"/>
          </a:p>
        </p:txBody>
      </p:sp>
      <p:sp>
        <p:nvSpPr>
          <p:cNvPr id="4" name="TextBox 3"/>
          <p:cNvSpPr txBox="1"/>
          <p:nvPr/>
        </p:nvSpPr>
        <p:spPr>
          <a:xfrm>
            <a:off x="457200" y="1295400"/>
            <a:ext cx="8458200" cy="2585323"/>
          </a:xfrm>
          <a:prstGeom prst="rect">
            <a:avLst/>
          </a:prstGeom>
          <a:noFill/>
        </p:spPr>
        <p:txBody>
          <a:bodyPr wrap="square" rtlCol="0">
            <a:spAutoFit/>
          </a:bodyPr>
          <a:lstStyle/>
          <a:p>
            <a:pPr>
              <a:buFont typeface="Arial" pitchFamily="34" charset="0"/>
              <a:buChar char="•"/>
            </a:pPr>
            <a:r>
              <a:rPr lang="en-US" dirty="0" smtClean="0"/>
              <a:t>Modified Simple Scalar to reflect synthesis results</a:t>
            </a:r>
          </a:p>
          <a:p>
            <a:pPr>
              <a:buFont typeface="Arial" pitchFamily="34" charset="0"/>
              <a:buChar char="•"/>
            </a:pPr>
            <a:r>
              <a:rPr lang="en-US" dirty="0" smtClean="0"/>
              <a:t>Decompiled binary to detect custom instruction</a:t>
            </a:r>
          </a:p>
          <a:p>
            <a:pPr>
              <a:buFont typeface="Arial" pitchFamily="34" charset="0"/>
              <a:buChar char="•"/>
            </a:pPr>
            <a:r>
              <a:rPr lang="en-US" dirty="0" smtClean="0"/>
              <a:t>Runtime analysis used to select best candidates to replace with ISEs</a:t>
            </a:r>
          </a:p>
          <a:p>
            <a:pPr>
              <a:buFont typeface="Arial" pitchFamily="34" charset="0"/>
              <a:buChar char="•"/>
            </a:pPr>
            <a:r>
              <a:rPr lang="en-US" dirty="0" smtClean="0"/>
              <a:t>Recompiled new JITC binary with reconfiguration memory initialization files</a:t>
            </a:r>
          </a:p>
          <a:p>
            <a:pPr>
              <a:buFont typeface="Arial" pitchFamily="34" charset="0"/>
              <a:buChar char="•"/>
            </a:pPr>
            <a:r>
              <a:rPr lang="en-US" dirty="0"/>
              <a:t> </a:t>
            </a:r>
            <a:r>
              <a:rPr lang="en-US" dirty="0" smtClean="0"/>
              <a:t>SFU operates at 606 MHz (Synopsys DC, compile-ultra)</a:t>
            </a:r>
          </a:p>
          <a:p>
            <a:pPr algn="ctr"/>
            <a:endParaRPr lang="en-US" i="1" dirty="0" smtClean="0"/>
          </a:p>
          <a:p>
            <a:pPr algn="ctr"/>
            <a:r>
              <a:rPr lang="en-US" i="1" dirty="0" smtClean="0"/>
              <a:t>The configuration parameters are chosen to closely match realistic in-order embedded processor (ARMCortex-A7) and out-of-order embedded processor (ARM Cortex-A15).</a:t>
            </a:r>
          </a:p>
          <a:p>
            <a:pPr>
              <a:buFont typeface="Arial" pitchFamily="34" charset="0"/>
              <a:buChar char="•"/>
            </a:pPr>
            <a:endParaRPr lang="en-US" dirty="0"/>
          </a:p>
        </p:txBody>
      </p:sp>
      <p:graphicFrame>
        <p:nvGraphicFramePr>
          <p:cNvPr id="6" name="Table 5"/>
          <p:cNvGraphicFramePr>
            <a:graphicFrameLocks noGrp="1"/>
          </p:cNvGraphicFramePr>
          <p:nvPr/>
        </p:nvGraphicFramePr>
        <p:xfrm>
          <a:off x="1752600" y="3713480"/>
          <a:ext cx="5334000" cy="2763520"/>
        </p:xfrm>
        <a:graphic>
          <a:graphicData uri="http://schemas.openxmlformats.org/drawingml/2006/table">
            <a:tbl>
              <a:tblPr firstRow="1" bandRow="1">
                <a:tableStyleId>{5C22544A-7EE6-4342-B048-85BDC9FD1C3A}</a:tableStyleId>
              </a:tblPr>
              <a:tblGrid>
                <a:gridCol w="2590800"/>
                <a:gridCol w="1295400"/>
                <a:gridCol w="1447800"/>
              </a:tblGrid>
              <a:tr h="370840">
                <a:tc>
                  <a:txBody>
                    <a:bodyPr/>
                    <a:lstStyle/>
                    <a:p>
                      <a:endParaRPr lang="en-US" dirty="0"/>
                    </a:p>
                  </a:txBody>
                  <a:tcPr/>
                </a:tc>
                <a:tc>
                  <a:txBody>
                    <a:bodyPr/>
                    <a:lstStyle/>
                    <a:p>
                      <a:r>
                        <a:rPr lang="en-US" dirty="0" smtClean="0"/>
                        <a:t>In-Order</a:t>
                      </a:r>
                      <a:endParaRPr lang="en-US" dirty="0"/>
                    </a:p>
                  </a:txBody>
                  <a:tcPr/>
                </a:tc>
                <a:tc>
                  <a:txBody>
                    <a:bodyPr/>
                    <a:lstStyle/>
                    <a:p>
                      <a:r>
                        <a:rPr lang="en-US" dirty="0" smtClean="0"/>
                        <a:t>Out-of-Order</a:t>
                      </a:r>
                      <a:endParaRPr lang="en-US" dirty="0"/>
                    </a:p>
                  </a:txBody>
                  <a:tcPr/>
                </a:tc>
              </a:tr>
              <a:tr h="370840">
                <a:tc>
                  <a:txBody>
                    <a:bodyPr/>
                    <a:lstStyle/>
                    <a:p>
                      <a:r>
                        <a:rPr lang="en-US" dirty="0" smtClean="0"/>
                        <a:t>Pipeline Execution</a:t>
                      </a:r>
                      <a:r>
                        <a:rPr lang="en-US" baseline="0" dirty="0" smtClean="0"/>
                        <a:t> Units</a:t>
                      </a:r>
                      <a:endParaRPr lang="en-US" dirty="0"/>
                    </a:p>
                  </a:txBody>
                  <a:tcPr/>
                </a:tc>
                <a:tc>
                  <a:txBody>
                    <a:bodyPr/>
                    <a:lstStyle/>
                    <a:p>
                      <a:r>
                        <a:rPr lang="en-US" dirty="0" smtClean="0"/>
                        <a:t>1 way</a:t>
                      </a:r>
                      <a:endParaRPr lang="en-US" dirty="0"/>
                    </a:p>
                  </a:txBody>
                  <a:tcPr/>
                </a:tc>
                <a:tc>
                  <a:txBody>
                    <a:bodyPr/>
                    <a:lstStyle/>
                    <a:p>
                      <a:r>
                        <a:rPr lang="en-US" dirty="0" smtClean="0"/>
                        <a:t>4 Ways</a:t>
                      </a:r>
                      <a:endParaRPr lang="en-US" dirty="0"/>
                    </a:p>
                  </a:txBody>
                  <a:tcPr/>
                </a:tc>
              </a:tr>
              <a:tr h="370840">
                <a:tc>
                  <a:txBody>
                    <a:bodyPr/>
                    <a:lstStyle/>
                    <a:p>
                      <a:r>
                        <a:rPr lang="en-US" dirty="0" smtClean="0"/>
                        <a:t>L1 I-Cache</a:t>
                      </a:r>
                      <a:endParaRPr lang="en-US" dirty="0"/>
                    </a:p>
                  </a:txBody>
                  <a:tcPr/>
                </a:tc>
                <a:tc gridSpan="2">
                  <a:txBody>
                    <a:bodyPr/>
                    <a:lstStyle/>
                    <a:p>
                      <a:r>
                        <a:rPr lang="en-US" dirty="0" smtClean="0"/>
                        <a:t>32KB,</a:t>
                      </a:r>
                      <a:r>
                        <a:rPr lang="en-US" baseline="0" dirty="0" smtClean="0"/>
                        <a:t> 2-Way, 1 cycle hit</a:t>
                      </a:r>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L1 D-Cache</a:t>
                      </a:r>
                    </a:p>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32KB,</a:t>
                      </a:r>
                      <a:r>
                        <a:rPr lang="en-US" baseline="0" dirty="0" smtClean="0"/>
                        <a:t> 2-Way, 1 cycle hit</a:t>
                      </a:r>
                      <a:endParaRPr lang="en-US" dirty="0" smtClean="0"/>
                    </a:p>
                  </a:txBody>
                  <a:tcPr/>
                </a:tc>
                <a:tc hMerge="1">
                  <a:txBody>
                    <a:bodyPr/>
                    <a:lstStyle/>
                    <a:p>
                      <a:endParaRPr lang="en-US" dirty="0"/>
                    </a:p>
                  </a:txBody>
                  <a:tcPr/>
                </a:tc>
              </a:tr>
              <a:tr h="370840">
                <a:tc>
                  <a:txBody>
                    <a:bodyPr/>
                    <a:lstStyle/>
                    <a:p>
                      <a:r>
                        <a:rPr lang="en-US" dirty="0" smtClean="0"/>
                        <a:t>L2 Unified Cache</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512KB,</a:t>
                      </a:r>
                      <a:r>
                        <a:rPr lang="en-US" baseline="0" dirty="0" smtClean="0"/>
                        <a:t> 4-Way, 10 cycle hit</a:t>
                      </a:r>
                      <a:endParaRPr lang="en-US" dirty="0" smtClean="0"/>
                    </a:p>
                    <a:p>
                      <a:endParaRPr lang="en-US" dirty="0"/>
                    </a:p>
                  </a:txBody>
                  <a:tcPr/>
                </a:tc>
                <a:tc hMerge="1">
                  <a:txBody>
                    <a:bodyPr/>
                    <a:lstStyle/>
                    <a:p>
                      <a:endParaRPr lang="en-US" dirty="0"/>
                    </a:p>
                  </a:txBody>
                  <a:tcPr/>
                </a:tc>
              </a:tr>
              <a:tr h="370840">
                <a:tc>
                  <a:txBody>
                    <a:bodyPr/>
                    <a:lstStyle/>
                    <a:p>
                      <a:r>
                        <a:rPr lang="en-US" dirty="0" smtClean="0"/>
                        <a:t>Control Memory</a:t>
                      </a:r>
                      <a:endParaRPr lang="en-US" dirty="0"/>
                    </a:p>
                  </a:txBody>
                  <a:tcPr/>
                </a:tc>
                <a:tc gridSpan="2">
                  <a:txBody>
                    <a:bodyPr/>
                    <a:lstStyle/>
                    <a:p>
                      <a:r>
                        <a:rPr lang="en-US" dirty="0" smtClean="0"/>
                        <a:t>32KB</a:t>
                      </a:r>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Out-of-Order </a:t>
            </a:r>
            <a:br>
              <a:rPr lang="en-US" dirty="0" smtClean="0"/>
            </a:br>
            <a:r>
              <a:rPr lang="en-US" dirty="0" smtClean="0"/>
              <a:t>Execution Unit Determination</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26</a:t>
            </a:fld>
            <a:endParaRPr lang="en-US"/>
          </a:p>
        </p:txBody>
      </p:sp>
      <p:sp>
        <p:nvSpPr>
          <p:cNvPr id="4" name="TextBox 3"/>
          <p:cNvSpPr txBox="1"/>
          <p:nvPr/>
        </p:nvSpPr>
        <p:spPr>
          <a:xfrm>
            <a:off x="1447800" y="6019800"/>
            <a:ext cx="6781800" cy="369332"/>
          </a:xfrm>
          <a:prstGeom prst="rect">
            <a:avLst/>
          </a:prstGeom>
          <a:noFill/>
        </p:spPr>
        <p:txBody>
          <a:bodyPr wrap="square" rtlCol="0">
            <a:spAutoFit/>
          </a:bodyPr>
          <a:lstStyle/>
          <a:p>
            <a:pPr>
              <a:buFont typeface="Arial" pitchFamily="34" charset="0"/>
              <a:buChar char="•"/>
            </a:pPr>
            <a:r>
              <a:rPr lang="en-US" dirty="0" smtClean="0"/>
              <a:t>No speedup achieved after 4 SFU units within out-of-order execution</a:t>
            </a:r>
          </a:p>
        </p:txBody>
      </p:sp>
      <p:pic>
        <p:nvPicPr>
          <p:cNvPr id="6" name="Picture 2" descr="H:\Dropbox\SR-CISE\PhD_Def\oo_sfus.png"/>
          <p:cNvPicPr>
            <a:picLocks noChangeAspect="1" noChangeArrowheads="1"/>
          </p:cNvPicPr>
          <p:nvPr/>
        </p:nvPicPr>
        <p:blipFill>
          <a:blip r:embed="rId3" cstate="print"/>
          <a:srcRect/>
          <a:stretch>
            <a:fillRect/>
          </a:stretch>
        </p:blipFill>
        <p:spPr bwMode="auto">
          <a:xfrm>
            <a:off x="0" y="1481753"/>
            <a:ext cx="9144000" cy="461424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164"/>
            <a:ext cx="8229600" cy="858836"/>
          </a:xfrm>
        </p:spPr>
        <p:txBody>
          <a:bodyPr/>
          <a:lstStyle/>
          <a:p>
            <a:r>
              <a:rPr lang="en-US" dirty="0" smtClean="0"/>
              <a:t>Experimental Runtime Results</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27</a:t>
            </a:fld>
            <a:endParaRPr lang="en-US" dirty="0"/>
          </a:p>
        </p:txBody>
      </p:sp>
      <p:sp>
        <p:nvSpPr>
          <p:cNvPr id="4" name="TextBox 3"/>
          <p:cNvSpPr txBox="1"/>
          <p:nvPr/>
        </p:nvSpPr>
        <p:spPr>
          <a:xfrm>
            <a:off x="438150" y="5599093"/>
            <a:ext cx="7924800" cy="738664"/>
          </a:xfrm>
          <a:prstGeom prst="rect">
            <a:avLst/>
          </a:prstGeom>
          <a:noFill/>
        </p:spPr>
        <p:txBody>
          <a:bodyPr wrap="square" rtlCol="0">
            <a:spAutoFit/>
          </a:bodyPr>
          <a:lstStyle/>
          <a:p>
            <a:pPr>
              <a:buFont typeface="Arial" pitchFamily="34" charset="0"/>
              <a:buChar char="•"/>
            </a:pPr>
            <a:r>
              <a:rPr lang="en-US" sz="1400" dirty="0" smtClean="0"/>
              <a:t>Average of 18% speedup for in-order processor, 21% for ASIPs, 23% for theoretical</a:t>
            </a:r>
          </a:p>
          <a:p>
            <a:pPr>
              <a:buFont typeface="Arial" pitchFamily="34" charset="0"/>
              <a:buChar char="•"/>
            </a:pPr>
            <a:r>
              <a:rPr lang="en-US" sz="1400" dirty="0" smtClean="0"/>
              <a:t>Average of 23% speedup for out-of-order processor, 26% for ASIPs, 28% for theoretical</a:t>
            </a:r>
          </a:p>
          <a:p>
            <a:pPr>
              <a:buFont typeface="Arial" pitchFamily="34" charset="0"/>
              <a:buChar char="•"/>
            </a:pPr>
            <a:r>
              <a:rPr lang="en-US" sz="1400" dirty="0" smtClean="0"/>
              <a:t>Achieved 94.3-97.4%, (in-order</a:t>
            </a:r>
            <a:r>
              <a:rPr lang="en-US" sz="1400" dirty="0"/>
              <a:t>), </a:t>
            </a:r>
            <a:r>
              <a:rPr lang="en-US" sz="1400" dirty="0" smtClean="0"/>
              <a:t>95.98-97.54% (out-of-order) in speedup compared to ASIPs</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1066800"/>
            <a:ext cx="8619577" cy="4505325"/>
          </a:xfrm>
          <a:prstGeom prst="rect">
            <a:avLst/>
          </a:prstGeom>
          <a:noFill/>
        </p:spPr>
      </p:pic>
      <p:cxnSp>
        <p:nvCxnSpPr>
          <p:cNvPr id="10" name="Straight Arrow Connector 9"/>
          <p:cNvCxnSpPr/>
          <p:nvPr/>
        </p:nvCxnSpPr>
        <p:spPr>
          <a:xfrm flipH="1">
            <a:off x="7315200" y="4267200"/>
            <a:ext cx="152400" cy="22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6019800" y="4267200"/>
            <a:ext cx="152400" cy="22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H="1">
            <a:off x="6019800" y="2133600"/>
            <a:ext cx="152400" cy="22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H="1">
            <a:off x="6553200" y="2133600"/>
            <a:ext cx="152400" cy="22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914400" y="4038600"/>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flipH="1">
            <a:off x="914400" y="2057400"/>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flipH="1">
            <a:off x="2209800" y="1828800"/>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flipH="1">
            <a:off x="2399581" y="1943100"/>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flipH="1">
            <a:off x="2057400" y="4022785"/>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p:nvPr/>
        </p:nvCxnSpPr>
        <p:spPr>
          <a:xfrm flipH="1">
            <a:off x="2214113" y="3992942"/>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flipH="1">
            <a:off x="2399581" y="4011283"/>
            <a:ext cx="152400" cy="2286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8" name="Straight Arrow Connector 27"/>
          <p:cNvCxnSpPr/>
          <p:nvPr/>
        </p:nvCxnSpPr>
        <p:spPr>
          <a:xfrm>
            <a:off x="7924800" y="3992942"/>
            <a:ext cx="152400" cy="22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381000" y="1219200"/>
            <a:ext cx="8229600" cy="5029200"/>
          </a:xfrm>
        </p:spPr>
        <p:txBody>
          <a:bodyPr>
            <a:normAutofit fontScale="92500"/>
          </a:bodyPr>
          <a:lstStyle/>
          <a:p>
            <a:pPr marL="0" indent="0">
              <a:buNone/>
            </a:pPr>
            <a:endParaRPr lang="en-US" sz="2400" dirty="0" smtClean="0"/>
          </a:p>
          <a:p>
            <a:r>
              <a:rPr lang="en-US" sz="2400" dirty="0" smtClean="0"/>
              <a:t>Average </a:t>
            </a:r>
            <a:r>
              <a:rPr lang="en-US" sz="2400" dirty="0"/>
              <a:t>of 18</a:t>
            </a:r>
            <a:r>
              <a:rPr lang="en-US" sz="2400" dirty="0" smtClean="0"/>
              <a:t>%, 23% speedup</a:t>
            </a:r>
          </a:p>
          <a:p>
            <a:r>
              <a:rPr lang="en-US" sz="2400" dirty="0" smtClean="0"/>
              <a:t>94.3-97.4</a:t>
            </a:r>
            <a:r>
              <a:rPr lang="en-US" sz="2400" dirty="0"/>
              <a:t>%, (in-order), 95.98-97.54% (out-of-order) in speedup compared to ASIPs</a:t>
            </a:r>
          </a:p>
          <a:p>
            <a:r>
              <a:rPr lang="en-US" sz="2400" dirty="0" smtClean="0"/>
              <a:t>On </a:t>
            </a:r>
            <a:r>
              <a:rPr lang="en-US" sz="2400" dirty="0"/>
              <a:t>Average, SFU occupies </a:t>
            </a:r>
            <a:r>
              <a:rPr lang="en-US" sz="2400" dirty="0" smtClean="0"/>
              <a:t>3.21% to 12.46</a:t>
            </a:r>
            <a:r>
              <a:rPr lang="en-US" sz="2400" dirty="0"/>
              <a:t>% of the area of </a:t>
            </a:r>
            <a:r>
              <a:rPr lang="en-US" sz="2400" dirty="0" smtClean="0"/>
              <a:t>ASIPs</a:t>
            </a:r>
          </a:p>
          <a:p>
            <a:r>
              <a:rPr lang="en-US" sz="2400" dirty="0" smtClean="0"/>
              <a:t>ISE </a:t>
            </a:r>
            <a:r>
              <a:rPr lang="en-US" sz="2400" dirty="0"/>
              <a:t>latency is nearly identical from ASIP to JITC</a:t>
            </a:r>
          </a:p>
          <a:p>
            <a:r>
              <a:rPr lang="en-US" sz="2400" dirty="0"/>
              <a:t>For JITC, ISEs on average contain 2.53 operators</a:t>
            </a:r>
          </a:p>
          <a:p>
            <a:r>
              <a:rPr lang="en-US" sz="2400" dirty="0"/>
              <a:t>JITC ISEs can have from 1 to 4 time steps for an individual custom instruction</a:t>
            </a:r>
          </a:p>
          <a:p>
            <a:r>
              <a:rPr lang="en-US" sz="2400" dirty="0"/>
              <a:t>90% of </a:t>
            </a:r>
            <a:r>
              <a:rPr lang="en-US" sz="2400" dirty="0" smtClean="0"/>
              <a:t>ISEs </a:t>
            </a:r>
            <a:r>
              <a:rPr lang="en-US" sz="2400" dirty="0"/>
              <a:t>can be executed in one time step</a:t>
            </a:r>
          </a:p>
          <a:p>
            <a:r>
              <a:rPr lang="en-US" sz="2400" dirty="0"/>
              <a:t>99.77% of ISEs can be mapped in 4 time steps</a:t>
            </a:r>
          </a:p>
          <a:p>
            <a:r>
              <a:rPr lang="en-US" sz="2400" dirty="0"/>
              <a:t>(7%, 4%) overhead compared to a (simple, complex) execution path</a:t>
            </a:r>
          </a:p>
        </p:txBody>
      </p:sp>
      <p:sp>
        <p:nvSpPr>
          <p:cNvPr id="5" name="Slide Number Placeholder 4"/>
          <p:cNvSpPr>
            <a:spLocks noGrp="1"/>
          </p:cNvSpPr>
          <p:nvPr>
            <p:ph type="sldNum" sz="quarter" idx="12"/>
          </p:nvPr>
        </p:nvSpPr>
        <p:spPr/>
        <p:txBody>
          <a:bodyPr/>
          <a:lstStyle/>
          <a:p>
            <a:fld id="{D3F42F09-53FA-46BC-8957-40EE439A7AD1}" type="slidenum">
              <a:rPr lang="en-US" smtClean="0"/>
              <a:pPr/>
              <a:t>28</a:t>
            </a:fld>
            <a:endParaRPr lang="en-US"/>
          </a:p>
        </p:txBody>
      </p:sp>
    </p:spTree>
    <p:extLst>
      <p:ext uri="{BB962C8B-B14F-4D97-AF65-F5344CB8AC3E}">
        <p14:creationId xmlns:p14="http://schemas.microsoft.com/office/powerpoint/2010/main" val="19929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381000" y="1219200"/>
            <a:ext cx="8229600" cy="5029200"/>
          </a:xfrm>
        </p:spPr>
        <p:txBody>
          <a:bodyPr>
            <a:normAutofit/>
          </a:bodyPr>
          <a:lstStyle/>
          <a:p>
            <a:pPr marL="0" indent="0">
              <a:buNone/>
            </a:pPr>
            <a:endParaRPr lang="en-US" sz="2400" dirty="0" smtClean="0"/>
          </a:p>
          <a:p>
            <a:r>
              <a:rPr lang="en-US" sz="2400" dirty="0"/>
              <a:t>We proposed a Just-in-time Customizable (JITC) processor core that can accelerate executions across application domains.</a:t>
            </a:r>
          </a:p>
          <a:p>
            <a:r>
              <a:rPr lang="en-US" sz="2400" dirty="0"/>
              <a:t>We systematically design and integrate a specialized functional unit (SFU) into the processor pipeline.</a:t>
            </a:r>
          </a:p>
          <a:p>
            <a:r>
              <a:rPr lang="en-US" sz="2400" dirty="0"/>
              <a:t>With the supported from modified compiler and enhanced decoding mechanism, the experimental results show that JITC architecture offers ASIP-like performance with far superior flexibility.</a:t>
            </a:r>
          </a:p>
        </p:txBody>
      </p:sp>
      <p:sp>
        <p:nvSpPr>
          <p:cNvPr id="5" name="Slide Number Placeholder 4"/>
          <p:cNvSpPr>
            <a:spLocks noGrp="1"/>
          </p:cNvSpPr>
          <p:nvPr>
            <p:ph type="sldNum" sz="quarter" idx="12"/>
          </p:nvPr>
        </p:nvSpPr>
        <p:spPr/>
        <p:txBody>
          <a:bodyPr/>
          <a:lstStyle/>
          <a:p>
            <a:fld id="{D3F42F09-53FA-46BC-8957-40EE439A7AD1}" type="slidenum">
              <a:rPr lang="en-US" smtClean="0"/>
              <a:pPr/>
              <a:t>29</a:t>
            </a:fld>
            <a:endParaRPr lang="en-US"/>
          </a:p>
        </p:txBody>
      </p:sp>
    </p:spTree>
    <p:extLst>
      <p:ext uri="{BB962C8B-B14F-4D97-AF65-F5344CB8AC3E}">
        <p14:creationId xmlns:p14="http://schemas.microsoft.com/office/powerpoint/2010/main" val="178621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ASIP Model</a:t>
            </a:r>
            <a:endParaRPr lang="en-US" dirty="0">
              <a:latin typeface="+mn-lt"/>
            </a:endParaRPr>
          </a:p>
        </p:txBody>
      </p:sp>
      <p:sp>
        <p:nvSpPr>
          <p:cNvPr id="4" name="Slide Number Placeholder 3"/>
          <p:cNvSpPr>
            <a:spLocks noGrp="1"/>
          </p:cNvSpPr>
          <p:nvPr>
            <p:ph type="sldNum" sz="quarter" idx="12"/>
          </p:nvPr>
        </p:nvSpPr>
        <p:spPr/>
        <p:txBody>
          <a:bodyPr/>
          <a:lstStyle/>
          <a:p>
            <a:fld id="{FA9791F1-8048-4772-92A5-393E8B054CD6}" type="slidenum">
              <a:rPr lang="en-US" smtClean="0"/>
              <a:pPr/>
              <a:t>3</a:t>
            </a:fld>
            <a:endParaRPr lang="en-US" dirty="0"/>
          </a:p>
        </p:txBody>
      </p:sp>
      <p:grpSp>
        <p:nvGrpSpPr>
          <p:cNvPr id="85" name="Group 163"/>
          <p:cNvGrpSpPr/>
          <p:nvPr/>
        </p:nvGrpSpPr>
        <p:grpSpPr>
          <a:xfrm>
            <a:off x="253497" y="1524000"/>
            <a:ext cx="2642103" cy="3125500"/>
            <a:chOff x="3886200" y="7924800"/>
            <a:chExt cx="2667000" cy="2332545"/>
          </a:xfrm>
        </p:grpSpPr>
        <p:sp>
          <p:nvSpPr>
            <p:cNvPr id="88" name="Rounded Rectangle 87"/>
            <p:cNvSpPr/>
            <p:nvPr/>
          </p:nvSpPr>
          <p:spPr>
            <a:xfrm>
              <a:off x="3886200" y="7924800"/>
              <a:ext cx="2667000" cy="1828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89" name="Rectangle 88"/>
            <p:cNvSpPr/>
            <p:nvPr/>
          </p:nvSpPr>
          <p:spPr>
            <a:xfrm>
              <a:off x="4038600" y="80772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Base Core</a:t>
              </a:r>
            </a:p>
          </p:txBody>
        </p:sp>
        <p:grpSp>
          <p:nvGrpSpPr>
            <p:cNvPr id="90" name="Group 86"/>
            <p:cNvGrpSpPr/>
            <p:nvPr/>
          </p:nvGrpSpPr>
          <p:grpSpPr>
            <a:xfrm>
              <a:off x="4191000" y="8839200"/>
              <a:ext cx="609600" cy="609600"/>
              <a:chOff x="4191000" y="2590800"/>
              <a:chExt cx="838200" cy="914400"/>
            </a:xfrm>
          </p:grpSpPr>
          <p:sp>
            <p:nvSpPr>
              <p:cNvPr id="159" name="Oval 158"/>
              <p:cNvSpPr/>
              <p:nvPr/>
            </p:nvSpPr>
            <p:spPr>
              <a:xfrm>
                <a:off x="4191000" y="2590800"/>
                <a:ext cx="8382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60" name="Oval 159"/>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61" name="Oval 160"/>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62" name="Oval 161"/>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63" name="Straight Arrow Connector 162"/>
              <p:cNvCxnSpPr>
                <a:stCxn id="160" idx="4"/>
                <a:endCxn id="162"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64" name="Straight Arrow Connector 163"/>
              <p:cNvCxnSpPr>
                <a:stCxn id="161" idx="4"/>
                <a:endCxn id="162"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1" name="Group 93"/>
            <p:cNvGrpSpPr/>
            <p:nvPr/>
          </p:nvGrpSpPr>
          <p:grpSpPr>
            <a:xfrm>
              <a:off x="4876800" y="8839200"/>
              <a:ext cx="457200" cy="609600"/>
              <a:chOff x="5257800" y="2590800"/>
              <a:chExt cx="533400" cy="914400"/>
            </a:xfrm>
          </p:grpSpPr>
          <p:sp>
            <p:nvSpPr>
              <p:cNvPr id="155" name="Oval 154"/>
              <p:cNvSpPr/>
              <p:nvPr/>
            </p:nvSpPr>
            <p:spPr>
              <a:xfrm>
                <a:off x="5257800" y="2590800"/>
                <a:ext cx="5334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56" name="Oval 155"/>
              <p:cNvSpPr/>
              <p:nvPr/>
            </p:nvSpPr>
            <p:spPr>
              <a:xfrm>
                <a:off x="5410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I</a:t>
                </a:r>
              </a:p>
            </p:txBody>
          </p:sp>
          <p:sp>
            <p:nvSpPr>
              <p:cNvPr id="157" name="Oval 156"/>
              <p:cNvSpPr/>
              <p:nvPr/>
            </p:nvSpPr>
            <p:spPr>
              <a:xfrm>
                <a:off x="5410200" y="3124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cxnSp>
            <p:nvCxnSpPr>
              <p:cNvPr id="158" name="Straight Arrow Connector 157"/>
              <p:cNvCxnSpPr>
                <a:stCxn id="156" idx="4"/>
                <a:endCxn id="157" idx="0"/>
              </p:cNvCxnSpPr>
              <p:nvPr/>
            </p:nvCxnSpPr>
            <p:spPr>
              <a:xfrm>
                <a:off x="5524500" y="29718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2" name="Group 98"/>
            <p:cNvGrpSpPr/>
            <p:nvPr/>
          </p:nvGrpSpPr>
          <p:grpSpPr>
            <a:xfrm>
              <a:off x="5410200" y="8839200"/>
              <a:ext cx="685800" cy="838200"/>
              <a:chOff x="4648200" y="3886200"/>
              <a:chExt cx="838200" cy="1143000"/>
            </a:xfrm>
          </p:grpSpPr>
          <p:sp>
            <p:nvSpPr>
              <p:cNvPr id="147" name="Oval 146"/>
              <p:cNvSpPr/>
              <p:nvPr/>
            </p:nvSpPr>
            <p:spPr>
              <a:xfrm>
                <a:off x="4648200" y="3886200"/>
                <a:ext cx="838200" cy="1143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48" name="Oval 147"/>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9" name="Oval 148"/>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50" name="Oval 149"/>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51" name="Oval 150"/>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52" name="Straight Arrow Connector 151"/>
              <p:cNvCxnSpPr>
                <a:stCxn id="148" idx="4"/>
                <a:endCxn id="149"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53" name="Straight Arrow Connector 152"/>
              <p:cNvCxnSpPr>
                <a:stCxn id="150" idx="4"/>
                <a:endCxn id="149"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54" name="Straight Arrow Connector 153"/>
              <p:cNvCxnSpPr>
                <a:stCxn id="149" idx="4"/>
                <a:endCxn id="151"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93" name="Up-Down Arrow 92"/>
            <p:cNvSpPr/>
            <p:nvPr/>
          </p:nvSpPr>
          <p:spPr>
            <a:xfrm>
              <a:off x="44196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4" name="Up-Down Arrow 93"/>
            <p:cNvSpPr/>
            <p:nvPr/>
          </p:nvSpPr>
          <p:spPr>
            <a:xfrm>
              <a:off x="50292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5" name="Up-Down Arrow 94"/>
            <p:cNvSpPr/>
            <p:nvPr/>
          </p:nvSpPr>
          <p:spPr>
            <a:xfrm>
              <a:off x="57150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4" name="TextBox 103"/>
            <p:cNvSpPr txBox="1"/>
            <p:nvPr/>
          </p:nvSpPr>
          <p:spPr>
            <a:xfrm>
              <a:off x="4060161" y="9829795"/>
              <a:ext cx="2247459" cy="427550"/>
            </a:xfrm>
            <a:prstGeom prst="rect">
              <a:avLst/>
            </a:prstGeom>
            <a:noFill/>
          </p:spPr>
          <p:txBody>
            <a:bodyPr wrap="square" rtlCol="0">
              <a:spAutoFit/>
            </a:bodyPr>
            <a:lstStyle/>
            <a:p>
              <a:pPr algn="ctr"/>
              <a:r>
                <a:rPr lang="en-US" b="1" dirty="0" smtClean="0"/>
                <a:t>ISEs instantiated in customized circuits</a:t>
              </a:r>
              <a:endParaRPr lang="en-US" b="1" dirty="0"/>
            </a:p>
          </p:txBody>
        </p:sp>
      </p:grpSp>
      <p:sp>
        <p:nvSpPr>
          <p:cNvPr id="84" name="TextBox 83"/>
          <p:cNvSpPr txBox="1"/>
          <p:nvPr/>
        </p:nvSpPr>
        <p:spPr>
          <a:xfrm>
            <a:off x="404474" y="4876800"/>
            <a:ext cx="2338726" cy="1200329"/>
          </a:xfrm>
          <a:prstGeom prst="rect">
            <a:avLst/>
          </a:prstGeom>
          <a:noFill/>
        </p:spPr>
        <p:txBody>
          <a:bodyPr wrap="square" rtlCol="0">
            <a:spAutoFit/>
          </a:bodyPr>
          <a:lstStyle/>
          <a:p>
            <a:pPr algn="ctr"/>
            <a:r>
              <a:rPr lang="en-US" b="1" dirty="0" smtClean="0">
                <a:solidFill>
                  <a:srgbClr val="00B050"/>
                </a:solidFill>
              </a:rPr>
              <a:t>High Parallelism</a:t>
            </a:r>
          </a:p>
          <a:p>
            <a:pPr algn="ctr"/>
            <a:r>
              <a:rPr lang="en-US" b="1" dirty="0" smtClean="0">
                <a:solidFill>
                  <a:srgbClr val="00B050"/>
                </a:solidFill>
              </a:rPr>
              <a:t>Low </a:t>
            </a:r>
            <a:r>
              <a:rPr lang="en-US" b="1" dirty="0">
                <a:solidFill>
                  <a:srgbClr val="00B050"/>
                </a:solidFill>
              </a:rPr>
              <a:t>Energy</a:t>
            </a:r>
          </a:p>
          <a:p>
            <a:pPr algn="ctr"/>
            <a:r>
              <a:rPr lang="en-US" b="1" dirty="0" smtClean="0">
                <a:solidFill>
                  <a:srgbClr val="00B050"/>
                </a:solidFill>
              </a:rPr>
              <a:t>High Performance</a:t>
            </a:r>
          </a:p>
          <a:p>
            <a:pPr algn="ctr"/>
            <a:r>
              <a:rPr lang="en-US" b="1" dirty="0" smtClean="0">
                <a:solidFill>
                  <a:srgbClr val="FF0000"/>
                </a:solidFill>
              </a:rPr>
              <a:t>No Flexibility with ISEs</a:t>
            </a:r>
          </a:p>
        </p:txBody>
      </p:sp>
      <p:sp>
        <p:nvSpPr>
          <p:cNvPr id="3" name="TextBox 2"/>
          <p:cNvSpPr txBox="1"/>
          <p:nvPr/>
        </p:nvSpPr>
        <p:spPr>
          <a:xfrm>
            <a:off x="3124200" y="1371600"/>
            <a:ext cx="5992713" cy="4247317"/>
          </a:xfrm>
          <a:prstGeom prst="rect">
            <a:avLst/>
          </a:prstGeom>
          <a:noFill/>
        </p:spPr>
        <p:txBody>
          <a:bodyPr wrap="square" rtlCol="0">
            <a:spAutoFit/>
          </a:bodyPr>
          <a:lstStyle/>
          <a:p>
            <a:pPr marL="285750" indent="-285750">
              <a:buFont typeface="Arial" pitchFamily="34" charset="0"/>
              <a:buChar char="•"/>
            </a:pPr>
            <a:r>
              <a:rPr lang="en-US" dirty="0" smtClean="0"/>
              <a:t>Application-Specific  Instruction-set Processor (ASIP)</a:t>
            </a:r>
          </a:p>
          <a:p>
            <a:pPr marL="285750" indent="-285750">
              <a:buFont typeface="Arial" pitchFamily="34" charset="0"/>
              <a:buChar char="•"/>
            </a:pPr>
            <a:endParaRPr lang="en-US" dirty="0"/>
          </a:p>
          <a:p>
            <a:pPr marL="285750" indent="-285750">
              <a:buFont typeface="Arial" pitchFamily="34" charset="0"/>
              <a:buChar char="•"/>
            </a:pPr>
            <a:r>
              <a:rPr lang="en-US" dirty="0" smtClean="0"/>
              <a:t>Tailored to benefit a specific application with the flexibility of the CPU and performance of an Application Specific Integrated Circuit (ASIC)</a:t>
            </a:r>
          </a:p>
          <a:p>
            <a:pPr marL="285750" indent="-285750">
              <a:buFont typeface="Arial" pitchFamily="34" charset="0"/>
              <a:buChar char="•"/>
            </a:pPr>
            <a:endParaRPr lang="en-US" dirty="0"/>
          </a:p>
          <a:p>
            <a:pPr marL="285750" indent="-285750">
              <a:buFont typeface="Arial" pitchFamily="34" charset="0"/>
              <a:buChar char="•"/>
            </a:pPr>
            <a:r>
              <a:rPr lang="en-US" dirty="0" smtClean="0"/>
              <a:t>These use static logic to speedup specific operator chains seen frequently and usually high cost within the CPU.</a:t>
            </a:r>
          </a:p>
          <a:p>
            <a:pPr marL="285750" indent="-285750">
              <a:buFont typeface="Arial" pitchFamily="34" charset="0"/>
              <a:buChar char="•"/>
            </a:pPr>
            <a:endParaRPr lang="en-US" dirty="0"/>
          </a:p>
          <a:p>
            <a:pPr marL="285750" indent="-285750">
              <a:buFont typeface="Arial" pitchFamily="34" charset="0"/>
              <a:buChar char="•"/>
            </a:pPr>
            <a:r>
              <a:rPr lang="en-US" dirty="0" smtClean="0"/>
              <a:t>These ISEs  are tightly coupled into the CPU pipeline and significantly reduce energy and CPU time.</a:t>
            </a:r>
          </a:p>
          <a:p>
            <a:pPr marL="285750" indent="-285750">
              <a:buFont typeface="Arial" pitchFamily="34" charset="0"/>
              <a:buChar char="•"/>
            </a:pPr>
            <a:endParaRPr lang="en-US" dirty="0"/>
          </a:p>
          <a:p>
            <a:pPr marL="285750" indent="-285750">
              <a:buFont typeface="Arial" pitchFamily="34" charset="0"/>
              <a:buChar char="•"/>
            </a:pPr>
            <a:r>
              <a:rPr lang="en-US" dirty="0" smtClean="0"/>
              <a:t>ASIPs lack flexibility and ISEs must be known at ASIC design time; requiring firmware (software application) to be developed before the ASIC is designed.</a:t>
            </a:r>
          </a:p>
        </p:txBody>
      </p:sp>
    </p:spTree>
    <p:extLst>
      <p:ext uri="{BB962C8B-B14F-4D97-AF65-F5344CB8AC3E}">
        <p14:creationId xmlns:p14="http://schemas.microsoft.com/office/powerpoint/2010/main" val="1275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146" name="Picture 2" descr="C:\Users\Joseph Tarango\Desktop\question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19200"/>
            <a:ext cx="6328119" cy="44015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3F42F09-53FA-46BC-8957-40EE439A7AD1}" type="slidenum">
              <a:rPr lang="en-US" smtClean="0"/>
              <a:pPr/>
              <a:t>30</a:t>
            </a:fld>
            <a:endParaRPr lang="en-US"/>
          </a:p>
        </p:txBody>
      </p:sp>
    </p:spTree>
    <p:extLst>
      <p:ext uri="{BB962C8B-B14F-4D97-AF65-F5344CB8AC3E}">
        <p14:creationId xmlns:p14="http://schemas.microsoft.com/office/powerpoint/2010/main" val="791677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lstStyle/>
          <a:p>
            <a:r>
              <a:rPr lang="en-US" dirty="0" smtClean="0"/>
              <a:t>Supplemental Slides</a:t>
            </a:r>
            <a:endParaRPr lang="en-US" dirty="0"/>
          </a:p>
        </p:txBody>
      </p:sp>
      <p:sp>
        <p:nvSpPr>
          <p:cNvPr id="4" name="Slide Number Placeholder 3"/>
          <p:cNvSpPr>
            <a:spLocks noGrp="1"/>
          </p:cNvSpPr>
          <p:nvPr>
            <p:ph type="sldNum" sz="quarter" idx="12"/>
          </p:nvPr>
        </p:nvSpPr>
        <p:spPr/>
        <p:txBody>
          <a:bodyPr/>
          <a:lstStyle/>
          <a:p>
            <a:fld id="{FA9791F1-8048-4772-92A5-393E8B054CD6}" type="slidenum">
              <a:rPr lang="en-US" smtClean="0"/>
              <a:pPr/>
              <a:t>31</a:t>
            </a:fld>
            <a:endParaRPr lang="en-US"/>
          </a:p>
        </p:txBody>
      </p:sp>
    </p:spTree>
    <p:extLst>
      <p:ext uri="{BB962C8B-B14F-4D97-AF65-F5344CB8AC3E}">
        <p14:creationId xmlns:p14="http://schemas.microsoft.com/office/powerpoint/2010/main" val="178659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4233333" y="1676400"/>
            <a:ext cx="1100667" cy="18626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itchFamily="18" charset="0"/>
              <a:cs typeface="Times New Roman" pitchFamily="18" charset="0"/>
            </a:endParaRPr>
          </a:p>
        </p:txBody>
      </p:sp>
      <p:sp>
        <p:nvSpPr>
          <p:cNvPr id="75" name="TextBox 74"/>
          <p:cNvSpPr txBox="1"/>
          <p:nvPr/>
        </p:nvSpPr>
        <p:spPr>
          <a:xfrm>
            <a:off x="4487334" y="1757761"/>
            <a:ext cx="589904" cy="3317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556" i="1" dirty="0">
                <a:latin typeface="Times New Roman" pitchFamily="18" charset="0"/>
                <a:cs typeface="Times New Roman" pitchFamily="18" charset="0"/>
              </a:rPr>
              <a:t>CI1</a:t>
            </a:r>
          </a:p>
        </p:txBody>
      </p:sp>
      <p:sp>
        <p:nvSpPr>
          <p:cNvPr id="76" name="TextBox 75"/>
          <p:cNvSpPr txBox="1"/>
          <p:nvPr/>
        </p:nvSpPr>
        <p:spPr>
          <a:xfrm>
            <a:off x="4487334" y="2438401"/>
            <a:ext cx="589904" cy="3317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556" i="1" dirty="0">
                <a:latin typeface="Times New Roman" pitchFamily="18" charset="0"/>
                <a:cs typeface="Times New Roman" pitchFamily="18" charset="0"/>
              </a:rPr>
              <a:t>CI2</a:t>
            </a:r>
          </a:p>
        </p:txBody>
      </p:sp>
      <p:sp>
        <p:nvSpPr>
          <p:cNvPr id="77" name="TextBox 76"/>
          <p:cNvSpPr txBox="1"/>
          <p:nvPr/>
        </p:nvSpPr>
        <p:spPr>
          <a:xfrm>
            <a:off x="4487334" y="3115734"/>
            <a:ext cx="589904" cy="3317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556" i="1" dirty="0">
                <a:latin typeface="Times New Roman" pitchFamily="18" charset="0"/>
                <a:cs typeface="Times New Roman" pitchFamily="18" charset="0"/>
              </a:rPr>
              <a:t>CI3</a:t>
            </a:r>
          </a:p>
        </p:txBody>
      </p:sp>
      <p:sp>
        <p:nvSpPr>
          <p:cNvPr id="78" name="Freeform 77"/>
          <p:cNvSpPr/>
          <p:nvPr/>
        </p:nvSpPr>
        <p:spPr>
          <a:xfrm>
            <a:off x="4656667" y="2861734"/>
            <a:ext cx="254000" cy="225778"/>
          </a:xfrm>
          <a:custGeom>
            <a:avLst/>
            <a:gdLst>
              <a:gd name="connsiteX0" fmla="*/ 58832 w 210593"/>
              <a:gd name="connsiteY0" fmla="*/ 0 h 431800"/>
              <a:gd name="connsiteX1" fmla="*/ 109632 w 210593"/>
              <a:gd name="connsiteY1" fmla="*/ 12700 h 431800"/>
              <a:gd name="connsiteX2" fmla="*/ 135032 w 210593"/>
              <a:gd name="connsiteY2" fmla="*/ 101600 h 431800"/>
              <a:gd name="connsiteX3" fmla="*/ 58832 w 210593"/>
              <a:gd name="connsiteY3" fmla="*/ 152400 h 431800"/>
              <a:gd name="connsiteX4" fmla="*/ 20732 w 210593"/>
              <a:gd name="connsiteY4" fmla="*/ 190500 h 431800"/>
              <a:gd name="connsiteX5" fmla="*/ 8032 w 210593"/>
              <a:gd name="connsiteY5" fmla="*/ 228600 h 431800"/>
              <a:gd name="connsiteX6" fmla="*/ 58832 w 210593"/>
              <a:gd name="connsiteY6" fmla="*/ 241300 h 431800"/>
              <a:gd name="connsiteX7" fmla="*/ 135032 w 210593"/>
              <a:gd name="connsiteY7" fmla="*/ 254000 h 431800"/>
              <a:gd name="connsiteX8" fmla="*/ 173132 w 210593"/>
              <a:gd name="connsiteY8" fmla="*/ 279400 h 431800"/>
              <a:gd name="connsiteX9" fmla="*/ 185832 w 210593"/>
              <a:gd name="connsiteY9" fmla="*/ 355600 h 431800"/>
              <a:gd name="connsiteX10" fmla="*/ 147732 w 210593"/>
              <a:gd name="connsiteY10" fmla="*/ 381000 h 431800"/>
              <a:gd name="connsiteX11" fmla="*/ 147732 w 210593"/>
              <a:gd name="connsiteY11"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593" h="431800">
                <a:moveTo>
                  <a:pt x="58832" y="0"/>
                </a:moveTo>
                <a:cubicBezTo>
                  <a:pt x="75765" y="4233"/>
                  <a:pt x="93589" y="5824"/>
                  <a:pt x="109632" y="12700"/>
                </a:cubicBezTo>
                <a:cubicBezTo>
                  <a:pt x="149435" y="29759"/>
                  <a:pt x="173717" y="51863"/>
                  <a:pt x="135032" y="101600"/>
                </a:cubicBezTo>
                <a:cubicBezTo>
                  <a:pt x="116290" y="125697"/>
                  <a:pt x="80418" y="130814"/>
                  <a:pt x="58832" y="152400"/>
                </a:cubicBezTo>
                <a:lnTo>
                  <a:pt x="20732" y="190500"/>
                </a:lnTo>
                <a:cubicBezTo>
                  <a:pt x="16499" y="203200"/>
                  <a:pt x="0" y="217890"/>
                  <a:pt x="8032" y="228600"/>
                </a:cubicBezTo>
                <a:cubicBezTo>
                  <a:pt x="18505" y="242564"/>
                  <a:pt x="41716" y="237877"/>
                  <a:pt x="58832" y="241300"/>
                </a:cubicBezTo>
                <a:cubicBezTo>
                  <a:pt x="84082" y="246350"/>
                  <a:pt x="109632" y="249767"/>
                  <a:pt x="135032" y="254000"/>
                </a:cubicBezTo>
                <a:cubicBezTo>
                  <a:pt x="147732" y="262467"/>
                  <a:pt x="162339" y="268607"/>
                  <a:pt x="173132" y="279400"/>
                </a:cubicBezTo>
                <a:cubicBezTo>
                  <a:pt x="197710" y="303978"/>
                  <a:pt x="210593" y="324649"/>
                  <a:pt x="185832" y="355600"/>
                </a:cubicBezTo>
                <a:cubicBezTo>
                  <a:pt x="176297" y="367519"/>
                  <a:pt x="154558" y="367348"/>
                  <a:pt x="147732" y="381000"/>
                </a:cubicBezTo>
                <a:cubicBezTo>
                  <a:pt x="140159" y="396146"/>
                  <a:pt x="147732" y="414867"/>
                  <a:pt x="147732" y="4318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nvGrpSpPr>
          <p:cNvPr id="79" name="Group 78"/>
          <p:cNvGrpSpPr/>
          <p:nvPr/>
        </p:nvGrpSpPr>
        <p:grpSpPr>
          <a:xfrm>
            <a:off x="169334" y="3031067"/>
            <a:ext cx="931333" cy="1354667"/>
            <a:chOff x="762000" y="685800"/>
            <a:chExt cx="1600200" cy="1219200"/>
          </a:xfrm>
        </p:grpSpPr>
        <p:sp>
          <p:nvSpPr>
            <p:cNvPr id="80" name="Rectangle 79"/>
            <p:cNvSpPr/>
            <p:nvPr/>
          </p:nvSpPr>
          <p:spPr>
            <a:xfrm>
              <a:off x="762000" y="685800"/>
              <a:ext cx="16002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itchFamily="18" charset="0"/>
                <a:cs typeface="Times New Roman" pitchFamily="18" charset="0"/>
              </a:endParaRPr>
            </a:p>
          </p:txBody>
        </p:sp>
        <p:cxnSp>
          <p:nvCxnSpPr>
            <p:cNvPr id="81" name="Straight Connector 80"/>
            <p:cNvCxnSpPr/>
            <p:nvPr/>
          </p:nvCxnSpPr>
          <p:spPr>
            <a:xfrm>
              <a:off x="838200" y="914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38200" y="1066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38200" y="1219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38200" y="1371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38200" y="15240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8200" y="1676400"/>
              <a:ext cx="1447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1608667" y="2861734"/>
            <a:ext cx="1693333" cy="1640417"/>
            <a:chOff x="2819400" y="2362200"/>
            <a:chExt cx="2438400" cy="2362200"/>
          </a:xfrm>
        </p:grpSpPr>
        <p:grpSp>
          <p:nvGrpSpPr>
            <p:cNvPr id="88" name="Group 168"/>
            <p:cNvGrpSpPr/>
            <p:nvPr/>
          </p:nvGrpSpPr>
          <p:grpSpPr>
            <a:xfrm>
              <a:off x="3505200" y="3733800"/>
              <a:ext cx="990600" cy="990600"/>
              <a:chOff x="3429000" y="1447800"/>
              <a:chExt cx="990600" cy="990600"/>
            </a:xfrm>
          </p:grpSpPr>
          <p:sp>
            <p:nvSpPr>
              <p:cNvPr id="107" name="Rectangle 106"/>
              <p:cNvSpPr/>
              <p:nvPr/>
            </p:nvSpPr>
            <p:spPr>
              <a:xfrm>
                <a:off x="3429000" y="1447800"/>
                <a:ext cx="990600" cy="99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itchFamily="18" charset="0"/>
                  <a:cs typeface="Times New Roman" pitchFamily="18" charset="0"/>
                </a:endParaRPr>
              </a:p>
            </p:txBody>
          </p:sp>
          <p:grpSp>
            <p:nvGrpSpPr>
              <p:cNvPr id="108" name="Group 94"/>
              <p:cNvGrpSpPr/>
              <p:nvPr/>
            </p:nvGrpSpPr>
            <p:grpSpPr>
              <a:xfrm>
                <a:off x="3505200" y="1524000"/>
                <a:ext cx="838200" cy="762000"/>
                <a:chOff x="3124200" y="381000"/>
                <a:chExt cx="838200" cy="762000"/>
              </a:xfrm>
            </p:grpSpPr>
            <p:sp>
              <p:nvSpPr>
                <p:cNvPr id="109" name="Oval 108"/>
                <p:cNvSpPr/>
                <p:nvPr/>
              </p:nvSpPr>
              <p:spPr>
                <a:xfrm>
                  <a:off x="3429000" y="3810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cxnSp>
              <p:nvCxnSpPr>
                <p:cNvPr id="110" name="Straight Arrow Connector 109"/>
                <p:cNvCxnSpPr>
                  <a:stCxn id="109" idx="4"/>
                  <a:endCxn id="113" idx="0"/>
                </p:cNvCxnSpPr>
                <p:nvPr/>
              </p:nvCxnSpPr>
              <p:spPr>
                <a:xfrm flipH="1">
                  <a:off x="3238500" y="6096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3733800" y="9144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cxnSp>
              <p:nvCxnSpPr>
                <p:cNvPr id="112" name="Straight Arrow Connector 111"/>
                <p:cNvCxnSpPr>
                  <a:stCxn id="109" idx="4"/>
                  <a:endCxn id="111" idx="0"/>
                </p:cNvCxnSpPr>
                <p:nvPr/>
              </p:nvCxnSpPr>
              <p:spPr>
                <a:xfrm>
                  <a:off x="3543300" y="6096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3124200" y="9144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grpSp>
        </p:grpSp>
        <p:grpSp>
          <p:nvGrpSpPr>
            <p:cNvPr id="89" name="Group 176"/>
            <p:cNvGrpSpPr/>
            <p:nvPr/>
          </p:nvGrpSpPr>
          <p:grpSpPr>
            <a:xfrm>
              <a:off x="2819400" y="2362200"/>
              <a:ext cx="990600" cy="990600"/>
              <a:chOff x="3429000" y="1447800"/>
              <a:chExt cx="990600" cy="990600"/>
            </a:xfrm>
          </p:grpSpPr>
          <p:sp>
            <p:nvSpPr>
              <p:cNvPr id="100" name="Rectangle 99"/>
              <p:cNvSpPr/>
              <p:nvPr/>
            </p:nvSpPr>
            <p:spPr>
              <a:xfrm>
                <a:off x="3429000" y="1447800"/>
                <a:ext cx="990600" cy="99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itchFamily="18" charset="0"/>
                  <a:cs typeface="Times New Roman" pitchFamily="18" charset="0"/>
                </a:endParaRPr>
              </a:p>
            </p:txBody>
          </p:sp>
          <p:grpSp>
            <p:nvGrpSpPr>
              <p:cNvPr id="101" name="Group 109"/>
              <p:cNvGrpSpPr/>
              <p:nvPr/>
            </p:nvGrpSpPr>
            <p:grpSpPr>
              <a:xfrm>
                <a:off x="3505200" y="1524000"/>
                <a:ext cx="838200" cy="762000"/>
                <a:chOff x="3124200" y="381000"/>
                <a:chExt cx="838200" cy="762000"/>
              </a:xfrm>
            </p:grpSpPr>
            <p:sp>
              <p:nvSpPr>
                <p:cNvPr id="102" name="Oval 101"/>
                <p:cNvSpPr/>
                <p:nvPr/>
              </p:nvSpPr>
              <p:spPr>
                <a:xfrm>
                  <a:off x="3429000" y="3810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cxnSp>
              <p:nvCxnSpPr>
                <p:cNvPr id="103" name="Straight Arrow Connector 102"/>
                <p:cNvCxnSpPr>
                  <a:stCxn id="102" idx="4"/>
                  <a:endCxn id="106" idx="0"/>
                </p:cNvCxnSpPr>
                <p:nvPr/>
              </p:nvCxnSpPr>
              <p:spPr>
                <a:xfrm flipH="1">
                  <a:off x="3238500" y="6096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3733800" y="9144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cxnSp>
              <p:nvCxnSpPr>
                <p:cNvPr id="105" name="Straight Arrow Connector 104"/>
                <p:cNvCxnSpPr>
                  <a:stCxn id="102" idx="4"/>
                  <a:endCxn id="104" idx="0"/>
                </p:cNvCxnSpPr>
                <p:nvPr/>
              </p:nvCxnSpPr>
              <p:spPr>
                <a:xfrm>
                  <a:off x="3543300" y="6096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3124200" y="914400"/>
                  <a:ext cx="228600" cy="228600"/>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grpSp>
        </p:grpSp>
        <p:grpSp>
          <p:nvGrpSpPr>
            <p:cNvPr id="90" name="Group 184"/>
            <p:cNvGrpSpPr/>
            <p:nvPr/>
          </p:nvGrpSpPr>
          <p:grpSpPr>
            <a:xfrm>
              <a:off x="4267200" y="2362200"/>
              <a:ext cx="990600" cy="990600"/>
              <a:chOff x="3429000" y="1447800"/>
              <a:chExt cx="990600" cy="990600"/>
            </a:xfrm>
          </p:grpSpPr>
          <p:sp>
            <p:nvSpPr>
              <p:cNvPr id="93" name="Rectangle 92"/>
              <p:cNvSpPr/>
              <p:nvPr/>
            </p:nvSpPr>
            <p:spPr>
              <a:xfrm>
                <a:off x="3429000" y="1447800"/>
                <a:ext cx="990600" cy="990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latin typeface="Times New Roman" pitchFamily="18" charset="0"/>
                  <a:cs typeface="Times New Roman" pitchFamily="18" charset="0"/>
                </a:endParaRPr>
              </a:p>
            </p:txBody>
          </p:sp>
          <p:grpSp>
            <p:nvGrpSpPr>
              <p:cNvPr id="94" name="Group 117"/>
              <p:cNvGrpSpPr/>
              <p:nvPr/>
            </p:nvGrpSpPr>
            <p:grpSpPr>
              <a:xfrm>
                <a:off x="3505200" y="1524000"/>
                <a:ext cx="838200" cy="762000"/>
                <a:chOff x="3124200" y="381000"/>
                <a:chExt cx="838200" cy="762000"/>
              </a:xfrm>
            </p:grpSpPr>
            <p:sp>
              <p:nvSpPr>
                <p:cNvPr id="95" name="Oval 94"/>
                <p:cNvSpPr/>
                <p:nvPr/>
              </p:nvSpPr>
              <p:spPr>
                <a:xfrm>
                  <a:off x="3429000" y="381000"/>
                  <a:ext cx="228600" cy="2286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p>
              </p:txBody>
            </p:sp>
            <p:cxnSp>
              <p:nvCxnSpPr>
                <p:cNvPr id="96" name="Straight Arrow Connector 95"/>
                <p:cNvCxnSpPr>
                  <a:stCxn id="95" idx="4"/>
                  <a:endCxn id="99" idx="0"/>
                </p:cNvCxnSpPr>
                <p:nvPr/>
              </p:nvCxnSpPr>
              <p:spPr>
                <a:xfrm flipH="1">
                  <a:off x="3238500" y="609600"/>
                  <a:ext cx="304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7" name="Oval 96"/>
                <p:cNvSpPr/>
                <p:nvPr/>
              </p:nvSpPr>
              <p:spPr>
                <a:xfrm>
                  <a:off x="3733800" y="914400"/>
                  <a:ext cx="228600" cy="2286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p>
              </p:txBody>
            </p:sp>
            <p:cxnSp>
              <p:nvCxnSpPr>
                <p:cNvPr id="98" name="Straight Arrow Connector 97"/>
                <p:cNvCxnSpPr>
                  <a:stCxn id="95" idx="4"/>
                  <a:endCxn id="97" idx="0"/>
                </p:cNvCxnSpPr>
                <p:nvPr/>
              </p:nvCxnSpPr>
              <p:spPr>
                <a:xfrm>
                  <a:off x="3543300" y="609600"/>
                  <a:ext cx="304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9" name="Oval 98"/>
                <p:cNvSpPr/>
                <p:nvPr/>
              </p:nvSpPr>
              <p:spPr>
                <a:xfrm>
                  <a:off x="3124200" y="914400"/>
                  <a:ext cx="228600" cy="2286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p>
              </p:txBody>
            </p:sp>
          </p:grpSp>
        </p:grpSp>
        <p:cxnSp>
          <p:nvCxnSpPr>
            <p:cNvPr id="91" name="Straight Arrow Connector 90"/>
            <p:cNvCxnSpPr>
              <a:stCxn id="100" idx="2"/>
              <a:endCxn id="107" idx="0"/>
            </p:cNvCxnSpPr>
            <p:nvPr/>
          </p:nvCxnSpPr>
          <p:spPr>
            <a:xfrm>
              <a:off x="3314700" y="3352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3" idx="2"/>
              <a:endCxn id="107" idx="0"/>
            </p:cNvCxnSpPr>
            <p:nvPr/>
          </p:nvCxnSpPr>
          <p:spPr>
            <a:xfrm flipH="1">
              <a:off x="4000500" y="33528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4" name="Right Arrow 113"/>
          <p:cNvSpPr/>
          <p:nvPr/>
        </p:nvSpPr>
        <p:spPr>
          <a:xfrm>
            <a:off x="1185334" y="3539067"/>
            <a:ext cx="423333" cy="338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a:p>
        </p:txBody>
      </p:sp>
      <p:grpSp>
        <p:nvGrpSpPr>
          <p:cNvPr id="115" name="Group 114"/>
          <p:cNvGrpSpPr/>
          <p:nvPr/>
        </p:nvGrpSpPr>
        <p:grpSpPr>
          <a:xfrm>
            <a:off x="3979334" y="4131734"/>
            <a:ext cx="1693333" cy="1016000"/>
            <a:chOff x="5638800" y="3962400"/>
            <a:chExt cx="1524000" cy="914400"/>
          </a:xfrm>
        </p:grpSpPr>
        <p:sp>
          <p:nvSpPr>
            <p:cNvPr id="116" name="Rectangle 115"/>
            <p:cNvSpPr/>
            <p:nvPr/>
          </p:nvSpPr>
          <p:spPr>
            <a:xfrm>
              <a:off x="5638800" y="3962400"/>
              <a:ext cx="15240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56" dirty="0">
                  <a:latin typeface="Times New Roman" pitchFamily="18" charset="0"/>
                  <a:cs typeface="Times New Roman" pitchFamily="18" charset="0"/>
                </a:rPr>
                <a:t>Configuration CI1</a:t>
              </a:r>
            </a:p>
          </p:txBody>
        </p:sp>
        <p:sp>
          <p:nvSpPr>
            <p:cNvPr id="117" name="Rectangle 116"/>
            <p:cNvSpPr/>
            <p:nvPr/>
          </p:nvSpPr>
          <p:spPr>
            <a:xfrm>
              <a:off x="5638800" y="4191000"/>
              <a:ext cx="15240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56" dirty="0">
                  <a:latin typeface="Times New Roman" pitchFamily="18" charset="0"/>
                  <a:cs typeface="Times New Roman" pitchFamily="18" charset="0"/>
                </a:rPr>
                <a:t>Configuration CI2</a:t>
              </a:r>
            </a:p>
          </p:txBody>
        </p:sp>
        <p:sp>
          <p:nvSpPr>
            <p:cNvPr id="118" name="Rectangle 117"/>
            <p:cNvSpPr/>
            <p:nvPr/>
          </p:nvSpPr>
          <p:spPr>
            <a:xfrm>
              <a:off x="5638800" y="4419600"/>
              <a:ext cx="15240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56" dirty="0">
                  <a:latin typeface="Times New Roman" pitchFamily="18" charset="0"/>
                  <a:cs typeface="Times New Roman" pitchFamily="18" charset="0"/>
                </a:rPr>
                <a:t>Configuration CI3</a:t>
              </a:r>
            </a:p>
          </p:txBody>
        </p:sp>
        <p:sp>
          <p:nvSpPr>
            <p:cNvPr id="119" name="Rectangle 118"/>
            <p:cNvSpPr/>
            <p:nvPr/>
          </p:nvSpPr>
          <p:spPr>
            <a:xfrm>
              <a:off x="5638800" y="4648200"/>
              <a:ext cx="15240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56" dirty="0">
                  <a:latin typeface="Times New Roman" pitchFamily="18" charset="0"/>
                  <a:cs typeface="Times New Roman" pitchFamily="18" charset="0"/>
                </a:rPr>
                <a:t>…</a:t>
              </a:r>
            </a:p>
          </p:txBody>
        </p:sp>
      </p:grpSp>
      <p:sp>
        <p:nvSpPr>
          <p:cNvPr id="120" name="TextBox 119"/>
          <p:cNvSpPr txBox="1"/>
          <p:nvPr/>
        </p:nvSpPr>
        <p:spPr>
          <a:xfrm>
            <a:off x="3471334" y="3539068"/>
            <a:ext cx="2736647" cy="331757"/>
          </a:xfrm>
          <a:prstGeom prst="rect">
            <a:avLst/>
          </a:prstGeom>
          <a:noFill/>
        </p:spPr>
        <p:txBody>
          <a:bodyPr wrap="none" rtlCol="0">
            <a:spAutoFit/>
          </a:bodyPr>
          <a:lstStyle/>
          <a:p>
            <a:r>
              <a:rPr lang="en-US" sz="1556" dirty="0">
                <a:latin typeface="Times New Roman" pitchFamily="18" charset="0"/>
                <a:cs typeface="Times New Roman" pitchFamily="18" charset="0"/>
              </a:rPr>
              <a:t>Binary with custom instructions</a:t>
            </a:r>
          </a:p>
        </p:txBody>
      </p:sp>
      <p:sp>
        <p:nvSpPr>
          <p:cNvPr id="121" name="TextBox 120"/>
          <p:cNvSpPr txBox="1"/>
          <p:nvPr/>
        </p:nvSpPr>
        <p:spPr>
          <a:xfrm>
            <a:off x="2056263" y="4555068"/>
            <a:ext cx="716863" cy="331757"/>
          </a:xfrm>
          <a:prstGeom prst="rect">
            <a:avLst/>
          </a:prstGeom>
          <a:noFill/>
        </p:spPr>
        <p:txBody>
          <a:bodyPr wrap="none" rtlCol="0">
            <a:spAutoFit/>
          </a:bodyPr>
          <a:lstStyle/>
          <a:p>
            <a:r>
              <a:rPr lang="en-US" sz="1556" dirty="0">
                <a:latin typeface="Times New Roman" pitchFamily="18" charset="0"/>
                <a:cs typeface="Times New Roman" pitchFamily="18" charset="0"/>
              </a:rPr>
              <a:t>CDFG</a:t>
            </a:r>
          </a:p>
        </p:txBody>
      </p:sp>
      <p:sp>
        <p:nvSpPr>
          <p:cNvPr id="122" name="TextBox 121"/>
          <p:cNvSpPr txBox="1"/>
          <p:nvPr/>
        </p:nvSpPr>
        <p:spPr>
          <a:xfrm>
            <a:off x="338667" y="4470401"/>
            <a:ext cx="559769" cy="331757"/>
          </a:xfrm>
          <a:prstGeom prst="rect">
            <a:avLst/>
          </a:prstGeom>
          <a:noFill/>
        </p:spPr>
        <p:txBody>
          <a:bodyPr wrap="none" rtlCol="0">
            <a:spAutoFit/>
          </a:bodyPr>
          <a:lstStyle/>
          <a:p>
            <a:r>
              <a:rPr lang="en-US" sz="1556" dirty="0">
                <a:latin typeface="Times New Roman" pitchFamily="18" charset="0"/>
                <a:cs typeface="Times New Roman" pitchFamily="18" charset="0"/>
              </a:rPr>
              <a:t>code</a:t>
            </a:r>
          </a:p>
        </p:txBody>
      </p:sp>
      <p:grpSp>
        <p:nvGrpSpPr>
          <p:cNvPr id="123" name="Group 122"/>
          <p:cNvGrpSpPr/>
          <p:nvPr/>
        </p:nvGrpSpPr>
        <p:grpSpPr>
          <a:xfrm>
            <a:off x="6350000" y="1930401"/>
            <a:ext cx="2709333" cy="3217333"/>
            <a:chOff x="7467600" y="1981200"/>
            <a:chExt cx="2438400" cy="2895600"/>
          </a:xfrm>
        </p:grpSpPr>
        <p:grpSp>
          <p:nvGrpSpPr>
            <p:cNvPr id="124" name="Group 202"/>
            <p:cNvGrpSpPr/>
            <p:nvPr/>
          </p:nvGrpSpPr>
          <p:grpSpPr>
            <a:xfrm>
              <a:off x="7467600" y="1981200"/>
              <a:ext cx="2438400" cy="2895600"/>
              <a:chOff x="8305800" y="1219200"/>
              <a:chExt cx="2438400" cy="2895600"/>
            </a:xfrm>
          </p:grpSpPr>
          <p:sp>
            <p:nvSpPr>
              <p:cNvPr id="128" name="Rectangle 127"/>
              <p:cNvSpPr/>
              <p:nvPr/>
            </p:nvSpPr>
            <p:spPr>
              <a:xfrm>
                <a:off x="8305800" y="1219200"/>
                <a:ext cx="2438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sp>
            <p:nvSpPr>
              <p:cNvPr id="129" name="Rectangle 128"/>
              <p:cNvSpPr/>
              <p:nvPr/>
            </p:nvSpPr>
            <p:spPr>
              <a:xfrm>
                <a:off x="8763000" y="1295400"/>
                <a:ext cx="1600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556" dirty="0">
                    <a:latin typeface="Times New Roman" pitchFamily="18" charset="0"/>
                    <a:cs typeface="Times New Roman" pitchFamily="18" charset="0"/>
                  </a:rPr>
                  <a:t>Instruction fetch</a:t>
                </a:r>
              </a:p>
            </p:txBody>
          </p:sp>
          <p:sp>
            <p:nvSpPr>
              <p:cNvPr id="130" name="Rectangle 129"/>
              <p:cNvSpPr/>
              <p:nvPr/>
            </p:nvSpPr>
            <p:spPr>
              <a:xfrm>
                <a:off x="9829800" y="3124200"/>
                <a:ext cx="762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56" dirty="0">
                    <a:latin typeface="Times New Roman" pitchFamily="18" charset="0"/>
                    <a:cs typeface="Times New Roman" pitchFamily="18" charset="0"/>
                  </a:rPr>
                  <a:t>Normal FUs</a:t>
                </a:r>
              </a:p>
            </p:txBody>
          </p:sp>
          <p:sp>
            <p:nvSpPr>
              <p:cNvPr id="131" name="Rectangle 130"/>
              <p:cNvSpPr/>
              <p:nvPr/>
            </p:nvSpPr>
            <p:spPr>
              <a:xfrm>
                <a:off x="8458200" y="3124200"/>
                <a:ext cx="457200" cy="838200"/>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556" dirty="0">
                    <a:latin typeface="Times New Roman" pitchFamily="18" charset="0"/>
                    <a:cs typeface="Times New Roman" pitchFamily="18" charset="0"/>
                  </a:rPr>
                  <a:t>Context register</a:t>
                </a:r>
              </a:p>
            </p:txBody>
          </p:sp>
          <p:sp>
            <p:nvSpPr>
              <p:cNvPr id="132" name="Rectangle 131"/>
              <p:cNvSpPr/>
              <p:nvPr/>
            </p:nvSpPr>
            <p:spPr>
              <a:xfrm>
                <a:off x="8915400" y="3124200"/>
                <a:ext cx="7620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556" dirty="0">
                    <a:latin typeface="Times New Roman" pitchFamily="18" charset="0"/>
                    <a:cs typeface="Times New Roman" pitchFamily="18" charset="0"/>
                  </a:rPr>
                  <a:t>CFUs</a:t>
                </a:r>
              </a:p>
            </p:txBody>
          </p:sp>
          <p:sp>
            <p:nvSpPr>
              <p:cNvPr id="133" name="Rectangle 132"/>
              <p:cNvSpPr/>
              <p:nvPr/>
            </p:nvSpPr>
            <p:spPr>
              <a:xfrm>
                <a:off x="8763000" y="2133600"/>
                <a:ext cx="1600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56" dirty="0">
                    <a:latin typeface="Times New Roman" pitchFamily="18" charset="0"/>
                    <a:cs typeface="Times New Roman" pitchFamily="18" charset="0"/>
                  </a:rPr>
                  <a:t>Instruction decode</a:t>
                </a:r>
              </a:p>
            </p:txBody>
          </p:sp>
          <p:sp>
            <p:nvSpPr>
              <p:cNvPr id="134" name="Right Arrow 133"/>
              <p:cNvSpPr/>
              <p:nvPr/>
            </p:nvSpPr>
            <p:spPr>
              <a:xfrm rot="5400000">
                <a:off x="9448800" y="1828800"/>
                <a:ext cx="2286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135" name="Right Arrow 134"/>
              <p:cNvSpPr/>
              <p:nvPr/>
            </p:nvSpPr>
            <p:spPr>
              <a:xfrm rot="2700000">
                <a:off x="9753850" y="2746939"/>
                <a:ext cx="525927" cy="2314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grpSp>
        <p:sp>
          <p:nvSpPr>
            <p:cNvPr id="125" name="Rectangle 124"/>
            <p:cNvSpPr/>
            <p:nvPr/>
          </p:nvSpPr>
          <p:spPr>
            <a:xfrm>
              <a:off x="7848600" y="3352800"/>
              <a:ext cx="345094" cy="298581"/>
            </a:xfrm>
            <a:prstGeom prst="rect">
              <a:avLst/>
            </a:prstGeom>
          </p:spPr>
          <p:txBody>
            <a:bodyPr wrap="none">
              <a:spAutoFit/>
            </a:bodyPr>
            <a:lstStyle/>
            <a:p>
              <a:r>
                <a:rPr lang="en-US" sz="1556" i="1" dirty="0">
                  <a:latin typeface="Times New Roman" pitchFamily="18" charset="0"/>
                  <a:cs typeface="Times New Roman" pitchFamily="18" charset="0"/>
                </a:rPr>
                <a:t>CI</a:t>
              </a:r>
            </a:p>
          </p:txBody>
        </p:sp>
        <p:sp>
          <p:nvSpPr>
            <p:cNvPr id="126" name="Rectangle 125"/>
            <p:cNvSpPr/>
            <p:nvPr/>
          </p:nvSpPr>
          <p:spPr>
            <a:xfrm>
              <a:off x="9296400" y="3352800"/>
              <a:ext cx="345094" cy="298581"/>
            </a:xfrm>
            <a:prstGeom prst="rect">
              <a:avLst/>
            </a:prstGeom>
          </p:spPr>
          <p:txBody>
            <a:bodyPr wrap="none">
              <a:spAutoFit/>
            </a:bodyPr>
            <a:lstStyle/>
            <a:p>
              <a:r>
                <a:rPr lang="en-US" sz="1556" i="1" dirty="0">
                  <a:latin typeface="Times New Roman" pitchFamily="18" charset="0"/>
                  <a:cs typeface="Times New Roman" pitchFamily="18" charset="0"/>
                </a:rPr>
                <a:t>NI</a:t>
              </a:r>
            </a:p>
          </p:txBody>
        </p:sp>
        <p:sp>
          <p:nvSpPr>
            <p:cNvPr id="127" name="Right Arrow 126"/>
            <p:cNvSpPr/>
            <p:nvPr/>
          </p:nvSpPr>
          <p:spPr>
            <a:xfrm rot="8100000">
              <a:off x="8081995" y="3504855"/>
              <a:ext cx="525927" cy="2314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grpSp>
      <p:sp>
        <p:nvSpPr>
          <p:cNvPr id="136" name="TextBox 135"/>
          <p:cNvSpPr txBox="1"/>
          <p:nvPr/>
        </p:nvSpPr>
        <p:spPr>
          <a:xfrm>
            <a:off x="3217334" y="5147734"/>
            <a:ext cx="3264035" cy="331757"/>
          </a:xfrm>
          <a:prstGeom prst="rect">
            <a:avLst/>
          </a:prstGeom>
          <a:noFill/>
        </p:spPr>
        <p:txBody>
          <a:bodyPr wrap="none" rtlCol="0">
            <a:spAutoFit/>
          </a:bodyPr>
          <a:lstStyle/>
          <a:p>
            <a:r>
              <a:rPr lang="en-US" sz="1556" dirty="0">
                <a:latin typeface="Times New Roman" pitchFamily="18" charset="0"/>
                <a:cs typeface="Times New Roman" pitchFamily="18" charset="0"/>
              </a:rPr>
              <a:t>Configurations for custom instructions</a:t>
            </a:r>
          </a:p>
        </p:txBody>
      </p:sp>
      <p:sp>
        <p:nvSpPr>
          <p:cNvPr id="137" name="TextBox 136"/>
          <p:cNvSpPr txBox="1"/>
          <p:nvPr/>
        </p:nvSpPr>
        <p:spPr>
          <a:xfrm>
            <a:off x="5588001" y="1761068"/>
            <a:ext cx="627095" cy="331757"/>
          </a:xfrm>
          <a:prstGeom prst="rect">
            <a:avLst/>
          </a:prstGeom>
          <a:noFill/>
        </p:spPr>
        <p:txBody>
          <a:bodyPr wrap="none" rtlCol="0">
            <a:spAutoFit/>
          </a:bodyPr>
          <a:lstStyle/>
          <a:p>
            <a:r>
              <a:rPr lang="en-US" sz="1556" dirty="0">
                <a:latin typeface="Times New Roman" pitchFamily="18" charset="0"/>
                <a:cs typeface="Times New Roman" pitchFamily="18" charset="0"/>
              </a:rPr>
              <a:t>Fetch</a:t>
            </a:r>
          </a:p>
        </p:txBody>
      </p:sp>
      <p:sp>
        <p:nvSpPr>
          <p:cNvPr id="138" name="TextBox 137"/>
          <p:cNvSpPr txBox="1"/>
          <p:nvPr/>
        </p:nvSpPr>
        <p:spPr>
          <a:xfrm>
            <a:off x="5757333" y="4131734"/>
            <a:ext cx="593432" cy="331757"/>
          </a:xfrm>
          <a:prstGeom prst="rect">
            <a:avLst/>
          </a:prstGeom>
          <a:noFill/>
        </p:spPr>
        <p:txBody>
          <a:bodyPr wrap="none" rtlCol="0">
            <a:spAutoFit/>
          </a:bodyPr>
          <a:lstStyle/>
          <a:p>
            <a:r>
              <a:rPr lang="en-US" sz="1556" dirty="0">
                <a:latin typeface="Times New Roman" pitchFamily="18" charset="0"/>
                <a:cs typeface="Times New Roman" pitchFamily="18" charset="0"/>
              </a:rPr>
              <a:t>Load</a:t>
            </a:r>
          </a:p>
        </p:txBody>
      </p:sp>
      <p:sp>
        <p:nvSpPr>
          <p:cNvPr id="139" name="Right Arrow 138"/>
          <p:cNvSpPr/>
          <p:nvPr/>
        </p:nvSpPr>
        <p:spPr>
          <a:xfrm>
            <a:off x="5418667" y="2099734"/>
            <a:ext cx="1354667"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140" name="Right Arrow 139"/>
          <p:cNvSpPr/>
          <p:nvPr/>
        </p:nvSpPr>
        <p:spPr>
          <a:xfrm>
            <a:off x="5757334" y="4470401"/>
            <a:ext cx="677333"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141" name="TextBox 140"/>
          <p:cNvSpPr txBox="1"/>
          <p:nvPr/>
        </p:nvSpPr>
        <p:spPr>
          <a:xfrm>
            <a:off x="7366001" y="5147734"/>
            <a:ext cx="955711" cy="331757"/>
          </a:xfrm>
          <a:prstGeom prst="rect">
            <a:avLst/>
          </a:prstGeom>
          <a:noFill/>
        </p:spPr>
        <p:txBody>
          <a:bodyPr wrap="none" rtlCol="0">
            <a:spAutoFit/>
          </a:bodyPr>
          <a:lstStyle/>
          <a:p>
            <a:r>
              <a:rPr lang="en-US" sz="1556" dirty="0">
                <a:latin typeface="Times New Roman" pitchFamily="18" charset="0"/>
                <a:cs typeface="Times New Roman" pitchFamily="18" charset="0"/>
              </a:rPr>
              <a:t>Processor</a:t>
            </a:r>
          </a:p>
        </p:txBody>
      </p:sp>
      <p:sp>
        <p:nvSpPr>
          <p:cNvPr id="142" name="Freeform 141"/>
          <p:cNvSpPr/>
          <p:nvPr/>
        </p:nvSpPr>
        <p:spPr>
          <a:xfrm>
            <a:off x="4656667" y="2184400"/>
            <a:ext cx="254000" cy="225778"/>
          </a:xfrm>
          <a:custGeom>
            <a:avLst/>
            <a:gdLst>
              <a:gd name="connsiteX0" fmla="*/ 58832 w 210593"/>
              <a:gd name="connsiteY0" fmla="*/ 0 h 431800"/>
              <a:gd name="connsiteX1" fmla="*/ 109632 w 210593"/>
              <a:gd name="connsiteY1" fmla="*/ 12700 h 431800"/>
              <a:gd name="connsiteX2" fmla="*/ 135032 w 210593"/>
              <a:gd name="connsiteY2" fmla="*/ 101600 h 431800"/>
              <a:gd name="connsiteX3" fmla="*/ 58832 w 210593"/>
              <a:gd name="connsiteY3" fmla="*/ 152400 h 431800"/>
              <a:gd name="connsiteX4" fmla="*/ 20732 w 210593"/>
              <a:gd name="connsiteY4" fmla="*/ 190500 h 431800"/>
              <a:gd name="connsiteX5" fmla="*/ 8032 w 210593"/>
              <a:gd name="connsiteY5" fmla="*/ 228600 h 431800"/>
              <a:gd name="connsiteX6" fmla="*/ 58832 w 210593"/>
              <a:gd name="connsiteY6" fmla="*/ 241300 h 431800"/>
              <a:gd name="connsiteX7" fmla="*/ 135032 w 210593"/>
              <a:gd name="connsiteY7" fmla="*/ 254000 h 431800"/>
              <a:gd name="connsiteX8" fmla="*/ 173132 w 210593"/>
              <a:gd name="connsiteY8" fmla="*/ 279400 h 431800"/>
              <a:gd name="connsiteX9" fmla="*/ 185832 w 210593"/>
              <a:gd name="connsiteY9" fmla="*/ 355600 h 431800"/>
              <a:gd name="connsiteX10" fmla="*/ 147732 w 210593"/>
              <a:gd name="connsiteY10" fmla="*/ 381000 h 431800"/>
              <a:gd name="connsiteX11" fmla="*/ 147732 w 210593"/>
              <a:gd name="connsiteY11"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593" h="431800">
                <a:moveTo>
                  <a:pt x="58832" y="0"/>
                </a:moveTo>
                <a:cubicBezTo>
                  <a:pt x="75765" y="4233"/>
                  <a:pt x="93589" y="5824"/>
                  <a:pt x="109632" y="12700"/>
                </a:cubicBezTo>
                <a:cubicBezTo>
                  <a:pt x="149435" y="29759"/>
                  <a:pt x="173717" y="51863"/>
                  <a:pt x="135032" y="101600"/>
                </a:cubicBezTo>
                <a:cubicBezTo>
                  <a:pt x="116290" y="125697"/>
                  <a:pt x="80418" y="130814"/>
                  <a:pt x="58832" y="152400"/>
                </a:cubicBezTo>
                <a:lnTo>
                  <a:pt x="20732" y="190500"/>
                </a:lnTo>
                <a:cubicBezTo>
                  <a:pt x="16499" y="203200"/>
                  <a:pt x="0" y="217890"/>
                  <a:pt x="8032" y="228600"/>
                </a:cubicBezTo>
                <a:cubicBezTo>
                  <a:pt x="18505" y="242564"/>
                  <a:pt x="41716" y="237877"/>
                  <a:pt x="58832" y="241300"/>
                </a:cubicBezTo>
                <a:cubicBezTo>
                  <a:pt x="84082" y="246350"/>
                  <a:pt x="109632" y="249767"/>
                  <a:pt x="135032" y="254000"/>
                </a:cubicBezTo>
                <a:cubicBezTo>
                  <a:pt x="147732" y="262467"/>
                  <a:pt x="162339" y="268607"/>
                  <a:pt x="173132" y="279400"/>
                </a:cubicBezTo>
                <a:cubicBezTo>
                  <a:pt x="197710" y="303978"/>
                  <a:pt x="210593" y="324649"/>
                  <a:pt x="185832" y="355600"/>
                </a:cubicBezTo>
                <a:cubicBezTo>
                  <a:pt x="176297" y="367519"/>
                  <a:pt x="154558" y="367348"/>
                  <a:pt x="147732" y="381000"/>
                </a:cubicBezTo>
                <a:cubicBezTo>
                  <a:pt x="140159" y="396146"/>
                  <a:pt x="147732" y="414867"/>
                  <a:pt x="147732" y="4318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3" name="Right Arrow 142"/>
          <p:cNvSpPr/>
          <p:nvPr/>
        </p:nvSpPr>
        <p:spPr>
          <a:xfrm rot="-2100000">
            <a:off x="3445515" y="2783184"/>
            <a:ext cx="423333" cy="338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a:p>
        </p:txBody>
      </p:sp>
      <p:sp>
        <p:nvSpPr>
          <p:cNvPr id="144" name="Right Arrow 143"/>
          <p:cNvSpPr/>
          <p:nvPr/>
        </p:nvSpPr>
        <p:spPr>
          <a:xfrm rot="2700000">
            <a:off x="3444408" y="4062474"/>
            <a:ext cx="423333" cy="338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a:p>
        </p:txBody>
      </p:sp>
      <p:sp>
        <p:nvSpPr>
          <p:cNvPr id="145" name="TextBox 144"/>
          <p:cNvSpPr txBox="1"/>
          <p:nvPr/>
        </p:nvSpPr>
        <p:spPr>
          <a:xfrm>
            <a:off x="2286000" y="2441708"/>
            <a:ext cx="1524000" cy="331757"/>
          </a:xfrm>
          <a:prstGeom prst="rect">
            <a:avLst/>
          </a:prstGeom>
          <a:noFill/>
        </p:spPr>
        <p:txBody>
          <a:bodyPr wrap="square" rtlCol="0">
            <a:spAutoFit/>
          </a:bodyPr>
          <a:lstStyle/>
          <a:p>
            <a:r>
              <a:rPr lang="en-US" sz="1556" dirty="0">
                <a:latin typeface="Times New Roman" pitchFamily="18" charset="0"/>
                <a:cs typeface="Times New Roman" pitchFamily="18" charset="0"/>
              </a:rPr>
              <a:t>hot basic block</a:t>
            </a:r>
          </a:p>
        </p:txBody>
      </p:sp>
      <p:sp>
        <p:nvSpPr>
          <p:cNvPr id="146" name="Left Brace 145"/>
          <p:cNvSpPr/>
          <p:nvPr/>
        </p:nvSpPr>
        <p:spPr>
          <a:xfrm rot="16200000">
            <a:off x="2921000" y="2822708"/>
            <a:ext cx="254000" cy="5588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7" name="TextBox 146"/>
          <p:cNvSpPr txBox="1"/>
          <p:nvPr/>
        </p:nvSpPr>
        <p:spPr>
          <a:xfrm>
            <a:off x="1016001" y="5743709"/>
            <a:ext cx="4177747" cy="331757"/>
          </a:xfrm>
          <a:prstGeom prst="rect">
            <a:avLst/>
          </a:prstGeom>
          <a:noFill/>
        </p:spPr>
        <p:txBody>
          <a:bodyPr wrap="none" rtlCol="0">
            <a:spAutoFit/>
          </a:bodyPr>
          <a:lstStyle/>
          <a:p>
            <a:r>
              <a:rPr lang="en-US" sz="1556" dirty="0">
                <a:latin typeface="Times New Roman" pitchFamily="18" charset="0"/>
                <a:cs typeface="Times New Roman" pitchFamily="18" charset="0"/>
              </a:rPr>
              <a:t>Instrumented MIMO custom instruction generator</a:t>
            </a:r>
          </a:p>
        </p:txBody>
      </p:sp>
      <p:sp>
        <p:nvSpPr>
          <p:cNvPr id="148" name="Left Brace 147"/>
          <p:cNvSpPr/>
          <p:nvPr/>
        </p:nvSpPr>
        <p:spPr>
          <a:xfrm rot="16200000">
            <a:off x="7366000" y="4050375"/>
            <a:ext cx="254000" cy="3132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9" name="TextBox 148"/>
          <p:cNvSpPr txBox="1"/>
          <p:nvPr/>
        </p:nvSpPr>
        <p:spPr>
          <a:xfrm>
            <a:off x="6056973" y="5743709"/>
            <a:ext cx="3058851" cy="331757"/>
          </a:xfrm>
          <a:prstGeom prst="rect">
            <a:avLst/>
          </a:prstGeom>
          <a:noFill/>
        </p:spPr>
        <p:txBody>
          <a:bodyPr wrap="none" rtlCol="0">
            <a:spAutoFit/>
          </a:bodyPr>
          <a:lstStyle/>
          <a:p>
            <a:r>
              <a:rPr lang="en-US" sz="1556" dirty="0">
                <a:latin typeface="Times New Roman" pitchFamily="18" charset="0"/>
                <a:cs typeface="Times New Roman" pitchFamily="18" charset="0"/>
              </a:rPr>
              <a:t>Adapted </a:t>
            </a:r>
            <a:r>
              <a:rPr lang="en-US" sz="1556" dirty="0" err="1">
                <a:latin typeface="Times New Roman" pitchFamily="18" charset="0"/>
                <a:cs typeface="Times New Roman" pitchFamily="18" charset="0"/>
              </a:rPr>
              <a:t>Simplescalar</a:t>
            </a:r>
            <a:r>
              <a:rPr lang="en-US" sz="1556" dirty="0">
                <a:latin typeface="Times New Roman" pitchFamily="18" charset="0"/>
                <a:cs typeface="Times New Roman" pitchFamily="18" charset="0"/>
              </a:rPr>
              <a:t> infrastructure</a:t>
            </a:r>
          </a:p>
        </p:txBody>
      </p:sp>
      <p:sp>
        <p:nvSpPr>
          <p:cNvPr id="150" name="Title 1"/>
          <p:cNvSpPr>
            <a:spLocks noGrp="1"/>
          </p:cNvSpPr>
          <p:nvPr>
            <p:ph type="title"/>
          </p:nvPr>
        </p:nvSpPr>
        <p:spPr>
          <a:xfrm>
            <a:off x="457200" y="274638"/>
            <a:ext cx="8229600" cy="1143000"/>
          </a:xfrm>
        </p:spPr>
        <p:txBody>
          <a:bodyPr/>
          <a:lstStyle/>
          <a:p>
            <a:r>
              <a:rPr lang="en-US" smtClean="0"/>
              <a:t>Design </a:t>
            </a:r>
            <a:r>
              <a:rPr lang="en-US" dirty="0" smtClean="0"/>
              <a:t>Flow Design</a:t>
            </a:r>
            <a:endParaRPr lang="en-US" dirty="0"/>
          </a:p>
        </p:txBody>
      </p:sp>
      <p:sp>
        <p:nvSpPr>
          <p:cNvPr id="2" name="Slide Number Placeholder 1"/>
          <p:cNvSpPr>
            <a:spLocks noGrp="1"/>
          </p:cNvSpPr>
          <p:nvPr>
            <p:ph type="sldNum" sz="quarter" idx="12"/>
          </p:nvPr>
        </p:nvSpPr>
        <p:spPr/>
        <p:txBody>
          <a:bodyPr/>
          <a:lstStyle/>
          <a:p>
            <a:fld id="{FA9791F1-8048-4772-92A5-393E8B054CD6}" type="slidenum">
              <a:rPr lang="en-US" smtClean="0"/>
              <a:pPr/>
              <a:t>32</a:t>
            </a:fld>
            <a:endParaRPr lang="en-US"/>
          </a:p>
        </p:txBody>
      </p:sp>
    </p:spTree>
    <p:extLst>
      <p:ext uri="{BB962C8B-B14F-4D97-AF65-F5344CB8AC3E}">
        <p14:creationId xmlns:p14="http://schemas.microsoft.com/office/powerpoint/2010/main" val="1861247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the Architecture</a:t>
            </a:r>
            <a:endParaRPr lang="en-US" dirty="0"/>
          </a:p>
        </p:txBody>
      </p:sp>
      <p:sp>
        <p:nvSpPr>
          <p:cNvPr id="3" name="Content Placeholder 2"/>
          <p:cNvSpPr>
            <a:spLocks noGrp="1"/>
          </p:cNvSpPr>
          <p:nvPr>
            <p:ph idx="1"/>
          </p:nvPr>
        </p:nvSpPr>
        <p:spPr/>
        <p:txBody>
          <a:bodyPr/>
          <a:lstStyle/>
          <a:p>
            <a:r>
              <a:rPr lang="en-US" dirty="0" smtClean="0"/>
              <a:t>Standard Cell Design 45 nm</a:t>
            </a:r>
          </a:p>
          <a:p>
            <a:r>
              <a:rPr lang="en-US" dirty="0" smtClean="0"/>
              <a:t>Choose array arithmetic structures to achieve maximum performance for standard cell fabrication</a:t>
            </a:r>
          </a:p>
          <a:p>
            <a:r>
              <a:rPr lang="en-US" dirty="0" smtClean="0"/>
              <a:t>Designed  and optimized elementary components for design constraints</a:t>
            </a:r>
          </a:p>
          <a:p>
            <a:r>
              <a:rPr lang="en-US" dirty="0" smtClean="0"/>
              <a:t>Determined area and timing for composed components</a:t>
            </a:r>
          </a:p>
          <a:p>
            <a:endParaRPr lang="en-US" dirty="0"/>
          </a:p>
        </p:txBody>
      </p:sp>
      <p:sp>
        <p:nvSpPr>
          <p:cNvPr id="4" name="Slide Number Placeholder 3"/>
          <p:cNvSpPr>
            <a:spLocks noGrp="1"/>
          </p:cNvSpPr>
          <p:nvPr>
            <p:ph type="sldNum" sz="quarter" idx="12"/>
          </p:nvPr>
        </p:nvSpPr>
        <p:spPr/>
        <p:txBody>
          <a:bodyPr/>
          <a:lstStyle/>
          <a:p>
            <a:fld id="{FA9791F1-8048-4772-92A5-393E8B054CD6}" type="slidenum">
              <a:rPr lang="en-US" smtClean="0"/>
              <a:pPr/>
              <a:t>33</a:t>
            </a:fld>
            <a:endParaRPr lang="en-US"/>
          </a:p>
        </p:txBody>
      </p:sp>
    </p:spTree>
    <p:extLst>
      <p:ext uri="{BB962C8B-B14F-4D97-AF65-F5344CB8AC3E}">
        <p14:creationId xmlns:p14="http://schemas.microsoft.com/office/powerpoint/2010/main" val="94503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Shifter Design</a:t>
            </a:r>
            <a:endParaRPr lang="en-US" dirty="0"/>
          </a:p>
        </p:txBody>
      </p:sp>
      <p:sp>
        <p:nvSpPr>
          <p:cNvPr id="4" name="Slide Number Placeholder 3"/>
          <p:cNvSpPr>
            <a:spLocks noGrp="1"/>
          </p:cNvSpPr>
          <p:nvPr>
            <p:ph type="sldNum" sz="quarter" idx="12"/>
          </p:nvPr>
        </p:nvSpPr>
        <p:spPr/>
        <p:txBody>
          <a:bodyPr/>
          <a:lstStyle/>
          <a:p>
            <a:fld id="{FA9791F1-8048-4772-92A5-393E8B054CD6}" type="slidenum">
              <a:rPr lang="en-US" smtClean="0"/>
              <a:pPr/>
              <a:t>34</a:t>
            </a:fld>
            <a:endParaRPr lang="en-US"/>
          </a:p>
        </p:txBody>
      </p:sp>
      <p:pic>
        <p:nvPicPr>
          <p:cNvPr id="1026" name="Picture 2" descr="H:\Dropbox\SR-CISE\writing\architecture_figures\logical_shifter_right.png"/>
          <p:cNvPicPr>
            <a:picLocks noChangeAspect="1" noChangeArrowheads="1"/>
          </p:cNvPicPr>
          <p:nvPr/>
        </p:nvPicPr>
        <p:blipFill>
          <a:blip r:embed="rId3" cstate="print"/>
          <a:srcRect/>
          <a:stretch>
            <a:fillRect/>
          </a:stretch>
        </p:blipFill>
        <p:spPr bwMode="auto">
          <a:xfrm>
            <a:off x="332601" y="3048000"/>
            <a:ext cx="2181999" cy="1371600"/>
          </a:xfrm>
          <a:prstGeom prst="rect">
            <a:avLst/>
          </a:prstGeom>
          <a:noFill/>
        </p:spPr>
      </p:pic>
      <p:pic>
        <p:nvPicPr>
          <p:cNvPr id="1027" name="Picture 3" descr="H:\Dropbox\SR-CISE\writing\architecture_figures\logical_shifter_left.png"/>
          <p:cNvPicPr>
            <a:picLocks noChangeAspect="1" noChangeArrowheads="1"/>
          </p:cNvPicPr>
          <p:nvPr/>
        </p:nvPicPr>
        <p:blipFill>
          <a:blip r:embed="rId4" cstate="print"/>
          <a:srcRect/>
          <a:stretch>
            <a:fillRect/>
          </a:stretch>
        </p:blipFill>
        <p:spPr bwMode="auto">
          <a:xfrm>
            <a:off x="231112" y="1143000"/>
            <a:ext cx="2283488" cy="1371600"/>
          </a:xfrm>
          <a:prstGeom prst="rect">
            <a:avLst/>
          </a:prstGeom>
          <a:noFill/>
        </p:spPr>
      </p:pic>
      <p:pic>
        <p:nvPicPr>
          <p:cNvPr id="1028" name="Picture 4" descr="H:\Dropbox\SR-CISE\writing\architecture_figures\arith_shifter.png"/>
          <p:cNvPicPr>
            <a:picLocks noChangeAspect="1" noChangeArrowheads="1"/>
          </p:cNvPicPr>
          <p:nvPr/>
        </p:nvPicPr>
        <p:blipFill>
          <a:blip r:embed="rId5" cstate="print"/>
          <a:srcRect/>
          <a:stretch>
            <a:fillRect/>
          </a:stretch>
        </p:blipFill>
        <p:spPr bwMode="auto">
          <a:xfrm>
            <a:off x="408801" y="4953000"/>
            <a:ext cx="2181999" cy="1371600"/>
          </a:xfrm>
          <a:prstGeom prst="rect">
            <a:avLst/>
          </a:prstGeom>
          <a:noFill/>
        </p:spPr>
      </p:pic>
      <p:pic>
        <p:nvPicPr>
          <p:cNvPr id="1029" name="Picture 5" descr="H:\Dropbox\SR-CISE\writing\architecture_figures\logical_shifter.png"/>
          <p:cNvPicPr>
            <a:picLocks noChangeAspect="1" noChangeArrowheads="1"/>
          </p:cNvPicPr>
          <p:nvPr/>
        </p:nvPicPr>
        <p:blipFill>
          <a:blip r:embed="rId6" cstate="print"/>
          <a:srcRect/>
          <a:stretch>
            <a:fillRect/>
          </a:stretch>
        </p:blipFill>
        <p:spPr bwMode="auto">
          <a:xfrm>
            <a:off x="3635705" y="1295400"/>
            <a:ext cx="1469695" cy="1828800"/>
          </a:xfrm>
          <a:prstGeom prst="rect">
            <a:avLst/>
          </a:prstGeom>
          <a:noFill/>
        </p:spPr>
      </p:pic>
      <p:sp>
        <p:nvSpPr>
          <p:cNvPr id="9" name="TextBox 8"/>
          <p:cNvSpPr txBox="1"/>
          <p:nvPr/>
        </p:nvSpPr>
        <p:spPr>
          <a:xfrm>
            <a:off x="381000" y="2526268"/>
            <a:ext cx="2209800" cy="276999"/>
          </a:xfrm>
          <a:prstGeom prst="rect">
            <a:avLst/>
          </a:prstGeom>
          <a:noFill/>
        </p:spPr>
        <p:txBody>
          <a:bodyPr wrap="square" rtlCol="0">
            <a:spAutoFit/>
          </a:bodyPr>
          <a:lstStyle/>
          <a:p>
            <a:pPr algn="ctr"/>
            <a:r>
              <a:rPr lang="en-US" sz="1200" dirty="0" smtClean="0"/>
              <a:t>SLL – Shift Left Logical</a:t>
            </a:r>
            <a:endParaRPr lang="en-US" sz="1200" dirty="0"/>
          </a:p>
        </p:txBody>
      </p:sp>
      <p:sp>
        <p:nvSpPr>
          <p:cNvPr id="10" name="TextBox 9"/>
          <p:cNvSpPr txBox="1"/>
          <p:nvPr/>
        </p:nvSpPr>
        <p:spPr>
          <a:xfrm>
            <a:off x="381000" y="4419600"/>
            <a:ext cx="2133600" cy="276999"/>
          </a:xfrm>
          <a:prstGeom prst="rect">
            <a:avLst/>
          </a:prstGeom>
          <a:noFill/>
        </p:spPr>
        <p:txBody>
          <a:bodyPr wrap="square" rtlCol="0">
            <a:spAutoFit/>
          </a:bodyPr>
          <a:lstStyle/>
          <a:p>
            <a:pPr algn="ctr"/>
            <a:r>
              <a:rPr lang="en-US" sz="1200" dirty="0" smtClean="0"/>
              <a:t>SRL – Shift Right Logical</a:t>
            </a:r>
            <a:endParaRPr lang="en-US" sz="1200" dirty="0"/>
          </a:p>
        </p:txBody>
      </p:sp>
      <p:sp>
        <p:nvSpPr>
          <p:cNvPr id="11" name="TextBox 10"/>
          <p:cNvSpPr txBox="1"/>
          <p:nvPr/>
        </p:nvSpPr>
        <p:spPr>
          <a:xfrm>
            <a:off x="500061" y="6324600"/>
            <a:ext cx="2243139" cy="276999"/>
          </a:xfrm>
          <a:prstGeom prst="rect">
            <a:avLst/>
          </a:prstGeom>
          <a:noFill/>
        </p:spPr>
        <p:txBody>
          <a:bodyPr wrap="square" rtlCol="0">
            <a:spAutoFit/>
          </a:bodyPr>
          <a:lstStyle/>
          <a:p>
            <a:pPr algn="ctr"/>
            <a:r>
              <a:rPr lang="en-US" sz="1200" dirty="0" smtClean="0"/>
              <a:t>SRL – Shift Right Arithmetic</a:t>
            </a:r>
            <a:endParaRPr lang="en-US" sz="1200" dirty="0"/>
          </a:p>
        </p:txBody>
      </p:sp>
      <p:sp>
        <p:nvSpPr>
          <p:cNvPr id="12" name="TextBox 11"/>
          <p:cNvSpPr txBox="1"/>
          <p:nvPr/>
        </p:nvSpPr>
        <p:spPr>
          <a:xfrm>
            <a:off x="2819400" y="4044077"/>
            <a:ext cx="3048000" cy="2585323"/>
          </a:xfrm>
          <a:prstGeom prst="rect">
            <a:avLst/>
          </a:prstGeom>
          <a:noFill/>
        </p:spPr>
        <p:txBody>
          <a:bodyPr wrap="square" rtlCol="0">
            <a:spAutoFit/>
          </a:bodyPr>
          <a:lstStyle/>
          <a:p>
            <a:pPr algn="just">
              <a:buFont typeface="Arial" pitchFamily="34" charset="0"/>
              <a:buChar char="•"/>
            </a:pPr>
            <a:r>
              <a:rPr lang="en-US" sz="1600" b="1" dirty="0" smtClean="0"/>
              <a:t>Multiplexor-based power of two shifters</a:t>
            </a:r>
          </a:p>
          <a:p>
            <a:pPr algn="just"/>
            <a:endParaRPr lang="en-US" sz="1600" b="1" dirty="0" smtClean="0"/>
          </a:p>
          <a:p>
            <a:pPr algn="just">
              <a:buFont typeface="Arial" pitchFamily="34" charset="0"/>
              <a:buChar char="•"/>
            </a:pPr>
            <a:r>
              <a:rPr lang="en-US" sz="1600" b="1" dirty="0" smtClean="0"/>
              <a:t>The area, depth, and time delay of the shifter is log n</a:t>
            </a:r>
          </a:p>
          <a:p>
            <a:pPr algn="just"/>
            <a:endParaRPr lang="en-US" sz="1600" b="1" dirty="0" smtClean="0"/>
          </a:p>
          <a:p>
            <a:pPr algn="just">
              <a:buFont typeface="Arial" pitchFamily="34" charset="0"/>
              <a:buChar char="•"/>
            </a:pPr>
            <a:r>
              <a:rPr lang="en-US" sz="1600" b="1" dirty="0" smtClean="0"/>
              <a:t>Unlike arithmetic shift, the logical shifters do not preserve the sign of the input</a:t>
            </a:r>
          </a:p>
          <a:p>
            <a:endParaRPr lang="en-US" dirty="0"/>
          </a:p>
        </p:txBody>
      </p:sp>
      <p:sp>
        <p:nvSpPr>
          <p:cNvPr id="13" name="TextBox 12"/>
          <p:cNvSpPr txBox="1"/>
          <p:nvPr/>
        </p:nvSpPr>
        <p:spPr>
          <a:xfrm>
            <a:off x="3124200" y="3048000"/>
            <a:ext cx="2209800" cy="830997"/>
          </a:xfrm>
          <a:prstGeom prst="rect">
            <a:avLst/>
          </a:prstGeom>
          <a:noFill/>
        </p:spPr>
        <p:txBody>
          <a:bodyPr wrap="square" rtlCol="0">
            <a:spAutoFit/>
          </a:bodyPr>
          <a:lstStyle/>
          <a:p>
            <a:pPr algn="ctr"/>
            <a:r>
              <a:rPr lang="en-US" sz="1200" dirty="0" smtClean="0"/>
              <a:t>Shows the combination of the logical left and right shifter architecture into a single unit we call </a:t>
            </a:r>
            <a:r>
              <a:rPr lang="en-US" sz="1200" b="1" dirty="0" smtClean="0"/>
              <a:t>Shifter</a:t>
            </a:r>
            <a:r>
              <a:rPr lang="en-US" sz="1200" dirty="0" smtClean="0"/>
              <a:t>.</a:t>
            </a:r>
            <a:endParaRPr lang="en-US" sz="1200" dirty="0"/>
          </a:p>
        </p:txBody>
      </p:sp>
      <p:pic>
        <p:nvPicPr>
          <p:cNvPr id="1074" name="Picture 5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19800" y="2991624"/>
            <a:ext cx="742950" cy="180975"/>
          </a:xfrm>
          <a:prstGeom prst="rect">
            <a:avLst/>
          </a:prstGeom>
          <a:noFill/>
        </p:spPr>
      </p:pic>
      <p:pic>
        <p:nvPicPr>
          <p:cNvPr id="1073" name="Picture 4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19800" y="3220224"/>
            <a:ext cx="466725" cy="180975"/>
          </a:xfrm>
          <a:prstGeom prst="rect">
            <a:avLst/>
          </a:prstGeom>
          <a:noFill/>
        </p:spPr>
      </p:pic>
      <p:pic>
        <p:nvPicPr>
          <p:cNvPr id="1072" name="Picture 4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19800" y="3448824"/>
            <a:ext cx="1066800" cy="180975"/>
          </a:xfrm>
          <a:prstGeom prst="rect">
            <a:avLst/>
          </a:prstGeom>
          <a:noFill/>
        </p:spPr>
      </p:pic>
      <p:pic>
        <p:nvPicPr>
          <p:cNvPr id="1071" name="Picture 4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72200" y="3677424"/>
            <a:ext cx="762000" cy="180975"/>
          </a:xfrm>
          <a:prstGeom prst="rect">
            <a:avLst/>
          </a:prstGeom>
          <a:noFill/>
        </p:spPr>
      </p:pic>
      <p:pic>
        <p:nvPicPr>
          <p:cNvPr id="1070" name="Picture 4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324600" y="3906024"/>
            <a:ext cx="1743075" cy="200025"/>
          </a:xfrm>
          <a:prstGeom prst="rect">
            <a:avLst/>
          </a:prstGeom>
          <a:noFill/>
        </p:spPr>
      </p:pic>
      <p:pic>
        <p:nvPicPr>
          <p:cNvPr id="1069" name="Picture 4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477000" y="4134624"/>
            <a:ext cx="2562225" cy="209550"/>
          </a:xfrm>
          <a:prstGeom prst="rect">
            <a:avLst/>
          </a:prstGeom>
          <a:noFill/>
        </p:spPr>
      </p:pic>
      <p:pic>
        <p:nvPicPr>
          <p:cNvPr id="1068" name="Picture 4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172200" y="4287024"/>
            <a:ext cx="57150" cy="180975"/>
          </a:xfrm>
          <a:prstGeom prst="rect">
            <a:avLst/>
          </a:prstGeom>
          <a:noFill/>
        </p:spPr>
      </p:pic>
      <p:pic>
        <p:nvPicPr>
          <p:cNvPr id="1067" name="Picture 4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191250" y="4515624"/>
            <a:ext cx="361950" cy="180975"/>
          </a:xfrm>
          <a:prstGeom prst="rect">
            <a:avLst/>
          </a:prstGeom>
          <a:noFill/>
        </p:spPr>
      </p:pic>
      <p:pic>
        <p:nvPicPr>
          <p:cNvPr id="1066" name="Picture 4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324600" y="4744224"/>
            <a:ext cx="2247900" cy="190500"/>
          </a:xfrm>
          <a:prstGeom prst="rect">
            <a:avLst/>
          </a:prstGeom>
          <a:noFill/>
        </p:spPr>
      </p:pic>
      <p:pic>
        <p:nvPicPr>
          <p:cNvPr id="1065" name="Picture 4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172200" y="4972824"/>
            <a:ext cx="57150" cy="180975"/>
          </a:xfrm>
          <a:prstGeom prst="rect">
            <a:avLst/>
          </a:prstGeom>
          <a:noFill/>
        </p:spPr>
      </p:pic>
      <p:pic>
        <p:nvPicPr>
          <p:cNvPr id="1064" name="Picture 4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096000" y="5153025"/>
            <a:ext cx="57150" cy="180975"/>
          </a:xfrm>
          <a:prstGeom prst="rect">
            <a:avLst/>
          </a:prstGeom>
          <a:noFill/>
        </p:spPr>
      </p:pic>
      <p:pic>
        <p:nvPicPr>
          <p:cNvPr id="1063" name="Picture 3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096000" y="5381625"/>
            <a:ext cx="695325" cy="180975"/>
          </a:xfrm>
          <a:prstGeom prst="rect">
            <a:avLst/>
          </a:prstGeom>
          <a:noFill/>
        </p:spPr>
      </p:pic>
      <p:pic>
        <p:nvPicPr>
          <p:cNvPr id="1062" name="Picture 3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248400" y="5610225"/>
            <a:ext cx="1533525" cy="180975"/>
          </a:xfrm>
          <a:prstGeom prst="rect">
            <a:avLst/>
          </a:prstGeom>
          <a:noFill/>
        </p:spPr>
      </p:pic>
      <p:pic>
        <p:nvPicPr>
          <p:cNvPr id="1061" name="Picture 3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096000" y="5762625"/>
            <a:ext cx="57150" cy="180975"/>
          </a:xfrm>
          <a:prstGeom prst="rect">
            <a:avLst/>
          </a:prstGeom>
          <a:noFill/>
        </p:spPr>
      </p:pic>
      <p:pic>
        <p:nvPicPr>
          <p:cNvPr id="1060" name="Picture 36"/>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096000" y="5991225"/>
            <a:ext cx="933450" cy="180975"/>
          </a:xfrm>
          <a:prstGeom prst="rect">
            <a:avLst/>
          </a:prstGeom>
          <a:noFill/>
        </p:spPr>
      </p:pic>
      <p:sp>
        <p:nvSpPr>
          <p:cNvPr id="1075" name="Rectangle 51"/>
          <p:cNvSpPr>
            <a:spLocks noChangeArrowheads="1"/>
          </p:cNvSpPr>
          <p:nvPr/>
        </p:nvSpPr>
        <p:spPr bwMode="auto">
          <a:xfrm>
            <a:off x="5791200" y="2537936"/>
            <a:ext cx="3352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Example</a:t>
            </a:r>
            <a:r>
              <a:rPr kumimoji="0" lang="en-US" sz="1200" b="0" i="0" u="sng"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Algorithm:</a:t>
            </a:r>
            <a:r>
              <a:rPr kumimoji="0" lang="en-US" sz="1200" b="0"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1"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Arithmetic Shift Right power of tw</a:t>
            </a:r>
            <a:r>
              <a:rPr kumimoji="0" lang="en-US" sz="1200" b="0"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a:t>
            </a:r>
            <a:endParaRPr kumimoji="0" lang="en-US" sz="4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strike="noStrike" cap="none" normalizeH="0" baseline="0" dirty="0" smtClean="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0" y="2552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0" y="771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9" name="Rectangle 65"/>
          <p:cNvSpPr>
            <a:spLocks noChangeArrowheads="1"/>
          </p:cNvSpPr>
          <p:nvPr/>
        </p:nvSpPr>
        <p:spPr bwMode="auto">
          <a:xfrm>
            <a:off x="0" y="899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3" name="Picture 6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096000" y="1524000"/>
            <a:ext cx="2181225" cy="180975"/>
          </a:xfrm>
          <a:prstGeom prst="rect">
            <a:avLst/>
          </a:prstGeom>
          <a:noFill/>
        </p:spPr>
      </p:pic>
      <p:pic>
        <p:nvPicPr>
          <p:cNvPr id="1092" name="Picture 68"/>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096000" y="1752600"/>
            <a:ext cx="2038350" cy="180975"/>
          </a:xfrm>
          <a:prstGeom prst="rect">
            <a:avLst/>
          </a:prstGeom>
          <a:noFill/>
        </p:spPr>
      </p:pic>
      <p:pic>
        <p:nvPicPr>
          <p:cNvPr id="1091" name="Picture 67"/>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6096000" y="1981200"/>
            <a:ext cx="1076325" cy="180975"/>
          </a:xfrm>
          <a:prstGeom prst="rect">
            <a:avLst/>
          </a:prstGeom>
          <a:noFill/>
        </p:spPr>
      </p:pic>
      <p:pic>
        <p:nvPicPr>
          <p:cNvPr id="1090" name="Picture 6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6096000" y="2362200"/>
            <a:ext cx="1162050" cy="180975"/>
          </a:xfrm>
          <a:prstGeom prst="rect">
            <a:avLst/>
          </a:prstGeom>
          <a:noFill/>
        </p:spPr>
      </p:pic>
      <p:sp>
        <p:nvSpPr>
          <p:cNvPr id="1094" name="Rectangle 70"/>
          <p:cNvSpPr>
            <a:spLocks noChangeArrowheads="1"/>
          </p:cNvSpPr>
          <p:nvPr/>
        </p:nvSpPr>
        <p:spPr bwMode="auto">
          <a:xfrm>
            <a:off x="5943600" y="1219200"/>
            <a:ext cx="685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Inputs:</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6" name="Rectangle 72"/>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7" name="Rectangle 73"/>
          <p:cNvSpPr>
            <a:spLocks noChangeArrowheads="1"/>
          </p:cNvSpPr>
          <p:nvPr/>
        </p:nvSpPr>
        <p:spPr bwMode="auto">
          <a:xfrm>
            <a:off x="5943600" y="2113002"/>
            <a:ext cx="838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Outputs:</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2936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Design</a:t>
            </a:r>
            <a:endParaRPr lang="en-US" dirty="0"/>
          </a:p>
        </p:txBody>
      </p:sp>
      <p:sp>
        <p:nvSpPr>
          <p:cNvPr id="5" name="Slide Number Placeholder 4"/>
          <p:cNvSpPr>
            <a:spLocks noGrp="1"/>
          </p:cNvSpPr>
          <p:nvPr>
            <p:ph type="sldNum" sz="quarter" idx="12"/>
          </p:nvPr>
        </p:nvSpPr>
        <p:spPr/>
        <p:txBody>
          <a:bodyPr/>
          <a:lstStyle/>
          <a:p>
            <a:fld id="{FA9791F1-8048-4772-92A5-393E8B054CD6}" type="slidenum">
              <a:rPr lang="en-US" smtClean="0"/>
              <a:pPr/>
              <a:t>35</a:t>
            </a:fld>
            <a:endParaRPr lang="en-US"/>
          </a:p>
        </p:txBody>
      </p:sp>
      <p:sp>
        <p:nvSpPr>
          <p:cNvPr id="53" name="Content Placeholder 52"/>
          <p:cNvSpPr>
            <a:spLocks noGrp="1"/>
          </p:cNvSpPr>
          <p:nvPr>
            <p:ph sz="half" idx="1"/>
          </p:nvPr>
        </p:nvSpPr>
        <p:spPr>
          <a:xfrm>
            <a:off x="609600" y="1295400"/>
            <a:ext cx="4953000" cy="2743200"/>
          </a:xfrm>
        </p:spPr>
        <p:txBody>
          <a:bodyPr>
            <a:normAutofit/>
          </a:bodyPr>
          <a:lstStyle/>
          <a:p>
            <a:r>
              <a:rPr lang="en-US" sz="1800" dirty="0" smtClean="0"/>
              <a:t>Operand Pass through design</a:t>
            </a:r>
          </a:p>
          <a:p>
            <a:r>
              <a:rPr lang="en-US" sz="1800" dirty="0" smtClean="0"/>
              <a:t>All Boolean Operations</a:t>
            </a:r>
          </a:p>
          <a:p>
            <a:r>
              <a:rPr lang="en-US" sz="1800" dirty="0" smtClean="0"/>
              <a:t>Parallel Addition / Subtraction design </a:t>
            </a:r>
          </a:p>
          <a:p>
            <a:pPr lvl="1">
              <a:lnSpc>
                <a:spcPct val="150000"/>
              </a:lnSpc>
            </a:pPr>
            <a:r>
              <a:rPr lang="en-US" sz="1400" dirty="0" smtClean="0"/>
              <a:t>Depth - O(log n)</a:t>
            </a:r>
          </a:p>
          <a:p>
            <a:pPr lvl="1">
              <a:lnSpc>
                <a:spcPct val="150000"/>
              </a:lnSpc>
            </a:pPr>
            <a:r>
              <a:rPr lang="en-US" sz="1400" dirty="0" smtClean="0"/>
              <a:t>Area –</a:t>
            </a:r>
          </a:p>
          <a:p>
            <a:pPr lvl="1">
              <a:lnSpc>
                <a:spcPct val="150000"/>
              </a:lnSpc>
            </a:pPr>
            <a:r>
              <a:rPr lang="en-US" sz="1400" dirty="0" err="1" smtClean="0"/>
              <a:t>Fanout</a:t>
            </a:r>
            <a:r>
              <a:rPr lang="en-US" sz="1400" dirty="0" smtClean="0"/>
              <a:t> -</a:t>
            </a:r>
            <a:endParaRPr lang="en-US" sz="1400" dirty="0"/>
          </a:p>
        </p:txBody>
      </p:sp>
      <p:pic>
        <p:nvPicPr>
          <p:cNvPr id="30767" name="Picture 47" descr="H:\Dropbox\SR-CISE\PhD_Def\ALU_table.png"/>
          <p:cNvPicPr>
            <a:picLocks noChangeAspect="1" noChangeArrowheads="1"/>
          </p:cNvPicPr>
          <p:nvPr/>
        </p:nvPicPr>
        <p:blipFill>
          <a:blip r:embed="rId3" cstate="print"/>
          <a:srcRect/>
          <a:stretch>
            <a:fillRect/>
          </a:stretch>
        </p:blipFill>
        <p:spPr bwMode="auto">
          <a:xfrm>
            <a:off x="681537" y="3429000"/>
            <a:ext cx="4500063" cy="3124200"/>
          </a:xfrm>
          <a:prstGeom prst="rect">
            <a:avLst/>
          </a:prstGeom>
          <a:noFill/>
        </p:spPr>
      </p:pic>
      <p:sp>
        <p:nvSpPr>
          <p:cNvPr id="30769"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68" name="Picture 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47875" y="2667000"/>
            <a:ext cx="542925" cy="342900"/>
          </a:xfrm>
          <a:prstGeom prst="rect">
            <a:avLst/>
          </a:prstGeom>
          <a:noFill/>
        </p:spPr>
      </p:pic>
      <p:sp>
        <p:nvSpPr>
          <p:cNvPr id="30771"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70" name="Picture 5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85975" y="3048000"/>
            <a:ext cx="200025" cy="342900"/>
          </a:xfrm>
          <a:prstGeom prst="rect">
            <a:avLst/>
          </a:prstGeom>
          <a:noFill/>
        </p:spPr>
      </p:pic>
      <p:pic>
        <p:nvPicPr>
          <p:cNvPr id="30788" name="Picture 6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10200" y="1714500"/>
            <a:ext cx="2181225" cy="180975"/>
          </a:xfrm>
          <a:prstGeom prst="rect">
            <a:avLst/>
          </a:prstGeom>
          <a:noFill/>
        </p:spPr>
      </p:pic>
      <p:pic>
        <p:nvPicPr>
          <p:cNvPr id="30787" name="Picture 6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10200" y="1943100"/>
            <a:ext cx="1247775" cy="180975"/>
          </a:xfrm>
          <a:prstGeom prst="rect">
            <a:avLst/>
          </a:prstGeom>
          <a:noFill/>
        </p:spPr>
      </p:pic>
      <p:pic>
        <p:nvPicPr>
          <p:cNvPr id="30786" name="Picture 6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410200" y="2476500"/>
            <a:ext cx="1133475" cy="180975"/>
          </a:xfrm>
          <a:prstGeom prst="rect">
            <a:avLst/>
          </a:prstGeom>
          <a:noFill/>
        </p:spPr>
      </p:pic>
      <p:pic>
        <p:nvPicPr>
          <p:cNvPr id="30785" name="Picture 6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10200" y="3009900"/>
            <a:ext cx="1476375" cy="180975"/>
          </a:xfrm>
          <a:prstGeom prst="rect">
            <a:avLst/>
          </a:prstGeom>
          <a:noFill/>
        </p:spPr>
      </p:pic>
      <p:pic>
        <p:nvPicPr>
          <p:cNvPr id="30784" name="Picture 6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410200" y="3238500"/>
            <a:ext cx="657225" cy="180975"/>
          </a:xfrm>
          <a:prstGeom prst="rect">
            <a:avLst/>
          </a:prstGeom>
          <a:noFill/>
        </p:spPr>
      </p:pic>
      <p:pic>
        <p:nvPicPr>
          <p:cNvPr id="30783" name="Picture 6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10200" y="3467100"/>
            <a:ext cx="781050" cy="180975"/>
          </a:xfrm>
          <a:prstGeom prst="rect">
            <a:avLst/>
          </a:prstGeom>
          <a:noFill/>
        </p:spPr>
      </p:pic>
      <p:pic>
        <p:nvPicPr>
          <p:cNvPr id="30782" name="Picture 6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410200" y="3695700"/>
            <a:ext cx="1504950" cy="180975"/>
          </a:xfrm>
          <a:prstGeom prst="rect">
            <a:avLst/>
          </a:prstGeom>
          <a:noFill/>
        </p:spPr>
      </p:pic>
      <p:pic>
        <p:nvPicPr>
          <p:cNvPr id="30781" name="Picture 6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715000" y="3924300"/>
            <a:ext cx="1104900" cy="180975"/>
          </a:xfrm>
          <a:prstGeom prst="rect">
            <a:avLst/>
          </a:prstGeom>
          <a:noFill/>
        </p:spPr>
      </p:pic>
      <p:pic>
        <p:nvPicPr>
          <p:cNvPr id="30780" name="Picture 6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867400" y="4152900"/>
            <a:ext cx="1590675" cy="180975"/>
          </a:xfrm>
          <a:prstGeom prst="rect">
            <a:avLst/>
          </a:prstGeom>
          <a:noFill/>
        </p:spPr>
      </p:pic>
      <p:pic>
        <p:nvPicPr>
          <p:cNvPr id="30779" name="Picture 5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019800" y="4381500"/>
            <a:ext cx="1552575" cy="180975"/>
          </a:xfrm>
          <a:prstGeom prst="rect">
            <a:avLst/>
          </a:prstGeom>
          <a:noFill/>
        </p:spPr>
      </p:pic>
      <p:pic>
        <p:nvPicPr>
          <p:cNvPr id="30776" name="Picture 5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019800" y="5600700"/>
            <a:ext cx="57150" cy="180975"/>
          </a:xfrm>
          <a:prstGeom prst="rect">
            <a:avLst/>
          </a:prstGeom>
          <a:noFill/>
        </p:spPr>
      </p:pic>
      <p:pic>
        <p:nvPicPr>
          <p:cNvPr id="30775" name="Picture 5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886450" y="5753100"/>
            <a:ext cx="57150" cy="180975"/>
          </a:xfrm>
          <a:prstGeom prst="rect">
            <a:avLst/>
          </a:prstGeom>
          <a:noFill/>
        </p:spPr>
      </p:pic>
      <p:pic>
        <p:nvPicPr>
          <p:cNvPr id="30774" name="Picture 5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734050" y="5905500"/>
            <a:ext cx="57150" cy="180975"/>
          </a:xfrm>
          <a:prstGeom prst="rect">
            <a:avLst/>
          </a:prstGeom>
          <a:noFill/>
        </p:spPr>
      </p:pic>
      <p:pic>
        <p:nvPicPr>
          <p:cNvPr id="30773" name="Picture 53"/>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486400" y="6105525"/>
            <a:ext cx="1809750" cy="180975"/>
          </a:xfrm>
          <a:prstGeom prst="rect">
            <a:avLst/>
          </a:prstGeom>
          <a:noFill/>
        </p:spPr>
      </p:pic>
      <p:pic>
        <p:nvPicPr>
          <p:cNvPr id="30772" name="Picture 52"/>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486400" y="6286500"/>
            <a:ext cx="600075" cy="190500"/>
          </a:xfrm>
          <a:prstGeom prst="rect">
            <a:avLst/>
          </a:prstGeom>
          <a:noFill/>
        </p:spPr>
      </p:pic>
      <p:sp>
        <p:nvSpPr>
          <p:cNvPr id="30789" name="Rectangle 69"/>
          <p:cNvSpPr>
            <a:spLocks noChangeArrowheads="1"/>
          </p:cNvSpPr>
          <p:nvPr/>
        </p:nvSpPr>
        <p:spPr bwMode="auto">
          <a:xfrm>
            <a:off x="5181600" y="1409700"/>
            <a:ext cx="685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Inputs:</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0" name="Rectangle 70"/>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1" name="Rectangle 71"/>
          <p:cNvSpPr>
            <a:spLocks noChangeArrowheads="1"/>
          </p:cNvSpPr>
          <p:nvPr/>
        </p:nvSpPr>
        <p:spPr bwMode="auto">
          <a:xfrm>
            <a:off x="5181600" y="2171700"/>
            <a:ext cx="838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Outputs:</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2" name="Rectangle 72"/>
          <p:cNvSpPr>
            <a:spLocks noChangeArrowheads="1"/>
          </p:cNvSpPr>
          <p:nvPr/>
        </p:nvSpPr>
        <p:spPr bwMode="auto">
          <a:xfrm>
            <a:off x="5105400" y="2705100"/>
            <a:ext cx="3886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Algorithm: </a:t>
            </a:r>
            <a:r>
              <a:rPr kumimoji="0" lang="en-US" sz="1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Sklansky</a:t>
            </a:r>
            <a:r>
              <a:rPr kumimoji="0" lang="en-US" sz="1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Parallel-Prefix Carry-Look Ahead Adder</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3" name="Rectangle 73"/>
          <p:cNvSpPr>
            <a:spLocks noChangeArrowheads="1"/>
          </p:cNvSpPr>
          <p:nvPr/>
        </p:nvSpPr>
        <p:spPr bwMode="auto">
          <a:xfrm>
            <a:off x="0" y="2552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4" name="Rectangle 74"/>
          <p:cNvSpPr>
            <a:spLocks noChangeArrowheads="1"/>
          </p:cNvSpPr>
          <p:nvPr/>
        </p:nvSpPr>
        <p:spPr bwMode="auto">
          <a:xfrm>
            <a:off x="0" y="3190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6" name="Rectangle 76"/>
          <p:cNvSpPr>
            <a:spLocks noChangeArrowheads="1"/>
          </p:cNvSpPr>
          <p:nvPr/>
        </p:nvSpPr>
        <p:spPr bwMode="auto">
          <a:xfrm>
            <a:off x="0" y="446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7" name="Rectangle 77"/>
          <p:cNvSpPr>
            <a:spLocks noChangeArrowheads="1"/>
          </p:cNvSpPr>
          <p:nvPr/>
        </p:nvSpPr>
        <p:spPr bwMode="auto">
          <a:xfrm>
            <a:off x="0" y="510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9" name="Rectangle 79"/>
          <p:cNvSpPr>
            <a:spLocks noChangeArrowheads="1"/>
          </p:cNvSpPr>
          <p:nvPr/>
        </p:nvSpPr>
        <p:spPr bwMode="auto">
          <a:xfrm>
            <a:off x="0" y="6381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0" name="Rectangle 80"/>
          <p:cNvSpPr>
            <a:spLocks noChangeArrowheads="1"/>
          </p:cNvSpPr>
          <p:nvPr/>
        </p:nvSpPr>
        <p:spPr bwMode="auto">
          <a:xfrm>
            <a:off x="0" y="7058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1" name="Rectangle 81"/>
          <p:cNvSpPr>
            <a:spLocks noChangeArrowheads="1"/>
          </p:cNvSpPr>
          <p:nvPr/>
        </p:nvSpPr>
        <p:spPr bwMode="auto">
          <a:xfrm>
            <a:off x="0" y="7734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2" name="Rectangle 82"/>
          <p:cNvSpPr>
            <a:spLocks noChangeArrowheads="1"/>
          </p:cNvSpPr>
          <p:nvPr/>
        </p:nvSpPr>
        <p:spPr bwMode="auto">
          <a:xfrm>
            <a:off x="914400" y="837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3" name="Rectangle 83"/>
          <p:cNvSpPr>
            <a:spLocks noChangeArrowheads="1"/>
          </p:cNvSpPr>
          <p:nvPr/>
        </p:nvSpPr>
        <p:spPr bwMode="auto">
          <a:xfrm>
            <a:off x="457200" y="855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4" name="Rectangle 84"/>
          <p:cNvSpPr>
            <a:spLocks noChangeArrowheads="1"/>
          </p:cNvSpPr>
          <p:nvPr/>
        </p:nvSpPr>
        <p:spPr bwMode="auto">
          <a:xfrm>
            <a:off x="0" y="873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5" name="Rectangle 85"/>
          <p:cNvSpPr>
            <a:spLocks noChangeArrowheads="1"/>
          </p:cNvSpPr>
          <p:nvPr/>
        </p:nvSpPr>
        <p:spPr bwMode="auto">
          <a:xfrm>
            <a:off x="0" y="891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07" name="Picture 87"/>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172200" y="4610100"/>
            <a:ext cx="1152525" cy="180975"/>
          </a:xfrm>
          <a:prstGeom prst="rect">
            <a:avLst/>
          </a:prstGeom>
          <a:noFill/>
        </p:spPr>
      </p:pic>
      <p:pic>
        <p:nvPicPr>
          <p:cNvPr id="30806" name="Picture 86"/>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400800" y="4838700"/>
            <a:ext cx="1028700" cy="219075"/>
          </a:xfrm>
          <a:prstGeom prst="rect">
            <a:avLst/>
          </a:prstGeom>
          <a:noFill/>
        </p:spPr>
      </p:pic>
      <p:sp>
        <p:nvSpPr>
          <p:cNvPr id="30808" name="Rectangle 8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9" name="Rectangle 89"/>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11" name="Picture 91"/>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6172200" y="5143500"/>
            <a:ext cx="1600200" cy="180975"/>
          </a:xfrm>
          <a:prstGeom prst="rect">
            <a:avLst/>
          </a:prstGeom>
          <a:noFill/>
        </p:spPr>
      </p:pic>
      <p:pic>
        <p:nvPicPr>
          <p:cNvPr id="30810" name="Picture 90"/>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6477000" y="5372100"/>
            <a:ext cx="2466975" cy="219075"/>
          </a:xfrm>
          <a:prstGeom prst="rect">
            <a:avLst/>
          </a:prstGeom>
          <a:noFill/>
        </p:spPr>
      </p:pic>
      <p:sp>
        <p:nvSpPr>
          <p:cNvPr id="30812" name="Rectangle 9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13" name="Rectangle 93"/>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89776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Design</a:t>
            </a:r>
            <a:endParaRPr lang="en-US" dirty="0"/>
          </a:p>
        </p:txBody>
      </p:sp>
      <p:sp>
        <p:nvSpPr>
          <p:cNvPr id="3" name="Text Placeholder 2"/>
          <p:cNvSpPr>
            <a:spLocks noGrp="1"/>
          </p:cNvSpPr>
          <p:nvPr>
            <p:ph type="body" idx="1"/>
          </p:nvPr>
        </p:nvSpPr>
        <p:spPr/>
        <p:txBody>
          <a:bodyPr>
            <a:normAutofit/>
          </a:bodyPr>
          <a:lstStyle/>
          <a:p>
            <a:r>
              <a:rPr lang="en-US" sz="1600" dirty="0" smtClean="0"/>
              <a:t>4-bit Array Multiplier Structure for PP</a:t>
            </a:r>
            <a:endParaRPr lang="en-US" sz="1600" dirty="0"/>
          </a:p>
        </p:txBody>
      </p:sp>
      <p:sp>
        <p:nvSpPr>
          <p:cNvPr id="5" name="Text Placeholder 4"/>
          <p:cNvSpPr>
            <a:spLocks noGrp="1"/>
          </p:cNvSpPr>
          <p:nvPr>
            <p:ph type="body" sz="quarter" idx="3"/>
          </p:nvPr>
        </p:nvSpPr>
        <p:spPr/>
        <p:txBody>
          <a:bodyPr/>
          <a:lstStyle/>
          <a:p>
            <a:r>
              <a:rPr lang="en-US" dirty="0" smtClean="0"/>
              <a:t>Multiply Accumulate</a:t>
            </a:r>
            <a:endParaRPr lang="en-US" dirty="0"/>
          </a:p>
        </p:txBody>
      </p:sp>
      <p:sp>
        <p:nvSpPr>
          <p:cNvPr id="6" name="Content Placeholder 5"/>
          <p:cNvSpPr>
            <a:spLocks noGrp="1"/>
          </p:cNvSpPr>
          <p:nvPr>
            <p:ph sz="quarter" idx="4"/>
          </p:nvPr>
        </p:nvSpPr>
        <p:spPr>
          <a:xfrm>
            <a:off x="4419600" y="2174875"/>
            <a:ext cx="4495799" cy="3951288"/>
          </a:xfrm>
        </p:spPr>
        <p:txBody>
          <a:bodyPr>
            <a:normAutofit/>
          </a:bodyPr>
          <a:lstStyle/>
          <a:p>
            <a:r>
              <a:rPr lang="en-US" dirty="0" smtClean="0"/>
              <a:t>partial product (PP)generation, carry-save addition of PP, final parallel Final addition</a:t>
            </a:r>
          </a:p>
          <a:p>
            <a:endParaRPr lang="en-US" dirty="0" smtClean="0"/>
          </a:p>
          <a:p>
            <a:r>
              <a:rPr lang="en-US" dirty="0" smtClean="0"/>
              <a:t>Multiply</a:t>
            </a:r>
          </a:p>
          <a:p>
            <a:pPr lvl="1"/>
            <a:r>
              <a:rPr lang="en-US" dirty="0" smtClean="0"/>
              <a:t>Baugh-</a:t>
            </a:r>
            <a:r>
              <a:rPr lang="en-US" dirty="0" err="1" smtClean="0"/>
              <a:t>Wooley</a:t>
            </a:r>
            <a:r>
              <a:rPr lang="en-US" dirty="0" smtClean="0"/>
              <a:t> for unsigned</a:t>
            </a:r>
          </a:p>
          <a:p>
            <a:pPr lvl="1"/>
            <a:r>
              <a:rPr lang="en-US" dirty="0" smtClean="0"/>
              <a:t>Braun for Signed</a:t>
            </a:r>
          </a:p>
          <a:p>
            <a:pPr lvl="1"/>
            <a:r>
              <a:rPr lang="en-US" dirty="0" smtClean="0"/>
              <a:t>Area </a:t>
            </a:r>
            <a:r>
              <a:rPr lang="en-US" i="1" dirty="0" smtClean="0"/>
              <a:t>n</a:t>
            </a:r>
            <a:r>
              <a:rPr lang="en-US" i="1" baseline="30000" dirty="0" smtClean="0"/>
              <a:t>2</a:t>
            </a:r>
            <a:endParaRPr lang="en-US" i="1" dirty="0" smtClean="0"/>
          </a:p>
          <a:p>
            <a:pPr lvl="1"/>
            <a:r>
              <a:rPr lang="en-US" dirty="0" smtClean="0"/>
              <a:t>Delay </a:t>
            </a:r>
            <a:r>
              <a:rPr lang="en-US" i="1" dirty="0" smtClean="0"/>
              <a:t>n</a:t>
            </a:r>
          </a:p>
        </p:txBody>
      </p:sp>
      <p:sp>
        <p:nvSpPr>
          <p:cNvPr id="7" name="Slide Number Placeholder 6"/>
          <p:cNvSpPr>
            <a:spLocks noGrp="1"/>
          </p:cNvSpPr>
          <p:nvPr>
            <p:ph type="sldNum" sz="quarter" idx="12"/>
          </p:nvPr>
        </p:nvSpPr>
        <p:spPr/>
        <p:txBody>
          <a:bodyPr/>
          <a:lstStyle/>
          <a:p>
            <a:fld id="{FA9791F1-8048-4772-92A5-393E8B054CD6}" type="slidenum">
              <a:rPr lang="en-US" smtClean="0"/>
              <a:pPr/>
              <a:t>36</a:t>
            </a:fld>
            <a:endParaRPr lang="en-US" dirty="0"/>
          </a:p>
        </p:txBody>
      </p:sp>
      <p:pic>
        <p:nvPicPr>
          <p:cNvPr id="8" name="Content Placeholder 7" descr="C:\Users\Joseph Tarango\Desktop\Dropbox\SR-CISE\writing\architecture_figures\SKPPA_pipe.png"/>
          <p:cNvPicPr>
            <a:picLocks noGrp="1"/>
          </p:cNvPicPr>
          <p:nvPr>
            <p:ph sz="half" idx="2"/>
          </p:nvPr>
        </p:nvPicPr>
        <p:blipFill>
          <a:blip r:embed="rId3" cstate="print"/>
          <a:srcRect/>
          <a:stretch>
            <a:fillRect/>
          </a:stretch>
        </p:blipFill>
        <p:spPr bwMode="auto">
          <a:xfrm>
            <a:off x="808144" y="2174875"/>
            <a:ext cx="3338300" cy="3951288"/>
          </a:xfrm>
          <a:prstGeom prst="rect">
            <a:avLst/>
          </a:prstGeom>
          <a:noFill/>
          <a:ln w="9525">
            <a:noFill/>
            <a:miter lim="800000"/>
            <a:headEnd/>
            <a:tailEnd/>
          </a:ln>
        </p:spPr>
      </p:pic>
    </p:spTree>
    <p:extLst>
      <p:ext uri="{BB962C8B-B14F-4D97-AF65-F5344CB8AC3E}">
        <p14:creationId xmlns:p14="http://schemas.microsoft.com/office/powerpoint/2010/main" val="649103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Synthesis Results</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37</a:t>
            </a:fld>
            <a:endParaRPr lang="en-US"/>
          </a:p>
        </p:txBody>
      </p:sp>
      <p:sp>
        <p:nvSpPr>
          <p:cNvPr id="4" name="TextBox 3"/>
          <p:cNvSpPr txBox="1"/>
          <p:nvPr/>
        </p:nvSpPr>
        <p:spPr>
          <a:xfrm>
            <a:off x="6096000" y="2326076"/>
            <a:ext cx="2514600" cy="2142125"/>
          </a:xfrm>
          <a:prstGeom prst="rect">
            <a:avLst/>
          </a:prstGeom>
          <a:noFill/>
        </p:spPr>
        <p:txBody>
          <a:bodyPr wrap="square" rtlCol="0">
            <a:spAutoFit/>
          </a:bodyPr>
          <a:lstStyle/>
          <a:p>
            <a:pPr lvl="0">
              <a:spcBef>
                <a:spcPct val="20000"/>
              </a:spcBef>
              <a:buFont typeface="Arial" pitchFamily="34" charset="0"/>
              <a:buChar char="•"/>
              <a:defRPr/>
            </a:pPr>
            <a:r>
              <a:rPr lang="en-US" dirty="0" smtClean="0"/>
              <a:t>SFU operates at 555 MHz &amp; 606 MHz using ultra optimizations for synthesis</a:t>
            </a:r>
          </a:p>
          <a:p>
            <a:pPr lvl="0">
              <a:spcBef>
                <a:spcPct val="20000"/>
              </a:spcBef>
              <a:defRPr/>
            </a:pPr>
            <a:endParaRPr lang="en-US" dirty="0" smtClean="0"/>
          </a:p>
          <a:p>
            <a:pPr lvl="0">
              <a:spcBef>
                <a:spcPct val="20000"/>
              </a:spcBef>
              <a:buFont typeface="Arial" pitchFamily="34" charset="0"/>
              <a:buChar char="•"/>
              <a:defRPr/>
            </a:pPr>
            <a:r>
              <a:rPr lang="en-US" dirty="0" smtClean="0"/>
              <a:t>SFU occupies 80502 </a:t>
            </a:r>
            <a:r>
              <a:rPr lang="el-GR" dirty="0" smtClean="0"/>
              <a:t>μ</a:t>
            </a:r>
            <a:r>
              <a:rPr lang="en-US" dirty="0" smtClean="0"/>
              <a:t>m</a:t>
            </a:r>
            <a:r>
              <a:rPr lang="en-US" baseline="30000" dirty="0" smtClean="0"/>
              <a:t>2</a:t>
            </a:r>
            <a:r>
              <a:rPr lang="en-US" dirty="0" smtClean="0"/>
              <a:t> area</a:t>
            </a:r>
          </a:p>
        </p:txBody>
      </p:sp>
      <p:graphicFrame>
        <p:nvGraphicFramePr>
          <p:cNvPr id="7" name="Table 6"/>
          <p:cNvGraphicFramePr>
            <a:graphicFrameLocks noGrp="1"/>
          </p:cNvGraphicFramePr>
          <p:nvPr/>
        </p:nvGraphicFramePr>
        <p:xfrm>
          <a:off x="609600" y="1727200"/>
          <a:ext cx="5334000" cy="3606800"/>
        </p:xfrm>
        <a:graphic>
          <a:graphicData uri="http://schemas.openxmlformats.org/drawingml/2006/table">
            <a:tbl>
              <a:tblPr firstRow="1" bandRow="1">
                <a:tableStyleId>{5C22544A-7EE6-4342-B048-85BDC9FD1C3A}</a:tableStyleId>
              </a:tblPr>
              <a:tblGrid>
                <a:gridCol w="2819400"/>
                <a:gridCol w="1371600"/>
                <a:gridCol w="1143000"/>
              </a:tblGrid>
              <a:tr h="370840">
                <a:tc>
                  <a:txBody>
                    <a:bodyPr/>
                    <a:lstStyle/>
                    <a:p>
                      <a:pPr algn="ctr"/>
                      <a:r>
                        <a:rPr lang="en-US" dirty="0" smtClean="0"/>
                        <a:t>Unit</a:t>
                      </a:r>
                      <a:endParaRPr lang="en-US" dirty="0"/>
                    </a:p>
                  </a:txBody>
                  <a:tcPr anchor="ctr"/>
                </a:tc>
                <a:tc>
                  <a:txBody>
                    <a:bodyPr/>
                    <a:lstStyle/>
                    <a:p>
                      <a:pPr algn="ctr"/>
                      <a:r>
                        <a:rPr lang="en-US" dirty="0" smtClean="0"/>
                        <a:t>Area (</a:t>
                      </a:r>
                      <a:r>
                        <a:rPr lang="el-GR" dirty="0" smtClean="0"/>
                        <a:t>μ</a:t>
                      </a:r>
                      <a:r>
                        <a:rPr lang="en-US" dirty="0" smtClean="0"/>
                        <a:t>m</a:t>
                      </a:r>
                      <a:r>
                        <a:rPr lang="en-US" baseline="30000" dirty="0" smtClean="0"/>
                        <a:t>2</a:t>
                      </a:r>
                      <a:r>
                        <a:rPr lang="en-US" baseline="0" dirty="0" smtClean="0"/>
                        <a:t>)</a:t>
                      </a:r>
                      <a:endParaRPr lang="en-US" dirty="0"/>
                    </a:p>
                  </a:txBody>
                  <a:tcPr anchor="ctr"/>
                </a:tc>
                <a:tc>
                  <a:txBody>
                    <a:bodyPr/>
                    <a:lstStyle/>
                    <a:p>
                      <a:pPr algn="ctr"/>
                      <a:r>
                        <a:rPr lang="en-US" dirty="0" smtClean="0"/>
                        <a:t>Delay (ns)</a:t>
                      </a:r>
                      <a:endParaRPr lang="en-US" dirty="0"/>
                    </a:p>
                  </a:txBody>
                  <a:tcPr anchor="ctr"/>
                </a:tc>
              </a:tr>
              <a:tr h="370840">
                <a:tc>
                  <a:txBody>
                    <a:bodyPr/>
                    <a:lstStyle/>
                    <a:p>
                      <a:pPr algn="ctr"/>
                      <a:r>
                        <a:rPr lang="en-US" dirty="0" smtClean="0"/>
                        <a:t>Small ALU</a:t>
                      </a:r>
                      <a:endParaRPr lang="en-US" dirty="0"/>
                    </a:p>
                  </a:txBody>
                  <a:tcPr anchor="ctr"/>
                </a:tc>
                <a:tc>
                  <a:txBody>
                    <a:bodyPr/>
                    <a:lstStyle/>
                    <a:p>
                      <a:pPr algn="ctr"/>
                      <a:r>
                        <a:rPr lang="en-US" dirty="0" smtClean="0"/>
                        <a:t>45919</a:t>
                      </a:r>
                      <a:endParaRPr lang="en-US" dirty="0"/>
                    </a:p>
                  </a:txBody>
                  <a:tcPr anchor="ctr"/>
                </a:tc>
                <a:tc>
                  <a:txBody>
                    <a:bodyPr/>
                    <a:lstStyle/>
                    <a:p>
                      <a:pPr algn="ctr"/>
                      <a:r>
                        <a:rPr lang="en-US" dirty="0" smtClean="0"/>
                        <a:t>1.5300</a:t>
                      </a:r>
                      <a:endParaRPr lang="en-US" dirty="0"/>
                    </a:p>
                  </a:txBody>
                  <a:tcPr anchor="ctr"/>
                </a:tc>
              </a:tr>
              <a:tr h="370840">
                <a:tc>
                  <a:txBody>
                    <a:bodyPr/>
                    <a:lstStyle/>
                    <a:p>
                      <a:pPr algn="ctr"/>
                      <a:r>
                        <a:rPr lang="en-US" dirty="0" smtClean="0"/>
                        <a:t>Medium ALU</a:t>
                      </a:r>
                    </a:p>
                  </a:txBody>
                  <a:tcPr anchor="ctr"/>
                </a:tc>
                <a:tc>
                  <a:txBody>
                    <a:bodyPr/>
                    <a:lstStyle/>
                    <a:p>
                      <a:pPr algn="ctr"/>
                      <a:r>
                        <a:rPr lang="en-US" dirty="0" smtClean="0"/>
                        <a:t>48064</a:t>
                      </a:r>
                      <a:endParaRPr lang="en-US" dirty="0"/>
                    </a:p>
                  </a:txBody>
                  <a:tcPr anchor="ctr"/>
                </a:tc>
                <a:tc>
                  <a:txBody>
                    <a:bodyPr/>
                    <a:lstStyle/>
                    <a:p>
                      <a:pPr algn="ctr"/>
                      <a:r>
                        <a:rPr lang="en-US" dirty="0" smtClean="0"/>
                        <a:t>1.53991</a:t>
                      </a:r>
                      <a:endParaRPr lang="en-US" dirty="0"/>
                    </a:p>
                  </a:txBody>
                  <a:tcPr anchor="ctr"/>
                </a:tc>
              </a:tr>
              <a:tr h="370840">
                <a:tc>
                  <a:txBody>
                    <a:bodyPr/>
                    <a:lstStyle/>
                    <a:p>
                      <a:pPr algn="ctr"/>
                      <a:r>
                        <a:rPr lang="en-US" dirty="0" smtClean="0"/>
                        <a:t>Large ALU</a:t>
                      </a:r>
                    </a:p>
                  </a:txBody>
                  <a:tcPr anchor="ctr"/>
                </a:tc>
                <a:tc>
                  <a:txBody>
                    <a:bodyPr/>
                    <a:lstStyle/>
                    <a:p>
                      <a:pPr algn="ctr"/>
                      <a:r>
                        <a:rPr lang="en-US" dirty="0" smtClean="0"/>
                        <a:t>49866</a:t>
                      </a:r>
                      <a:endParaRPr lang="en-US" dirty="0"/>
                    </a:p>
                  </a:txBody>
                  <a:tcPr anchor="ctr"/>
                </a:tc>
                <a:tc>
                  <a:txBody>
                    <a:bodyPr/>
                    <a:lstStyle/>
                    <a:p>
                      <a:pPr algn="ctr"/>
                      <a:r>
                        <a:rPr lang="en-US" dirty="0" smtClean="0"/>
                        <a:t>1.57984</a:t>
                      </a:r>
                      <a:endParaRPr lang="en-US" dirty="0"/>
                    </a:p>
                  </a:txBody>
                  <a:tcPr anchor="ctr"/>
                </a:tc>
              </a:tr>
              <a:tr h="370840">
                <a:tc>
                  <a:txBody>
                    <a:bodyPr/>
                    <a:lstStyle/>
                    <a:p>
                      <a:pPr algn="ctr"/>
                      <a:r>
                        <a:rPr lang="en-US" dirty="0" smtClean="0"/>
                        <a:t>Basic Functional Unit</a:t>
                      </a:r>
                    </a:p>
                  </a:txBody>
                  <a:tcPr anchor="ctr"/>
                </a:tc>
                <a:tc>
                  <a:txBody>
                    <a:bodyPr/>
                    <a:lstStyle/>
                    <a:p>
                      <a:pPr algn="ctr"/>
                      <a:r>
                        <a:rPr lang="en-US" dirty="0" smtClean="0"/>
                        <a:t>9856</a:t>
                      </a:r>
                      <a:endParaRPr lang="en-US" dirty="0"/>
                    </a:p>
                  </a:txBody>
                  <a:tcPr anchor="ctr"/>
                </a:tc>
                <a:tc>
                  <a:txBody>
                    <a:bodyPr/>
                    <a:lstStyle/>
                    <a:p>
                      <a:pPr algn="ctr"/>
                      <a:r>
                        <a:rPr lang="en-US" dirty="0" smtClean="0"/>
                        <a:t>0.7585</a:t>
                      </a:r>
                      <a:endParaRPr lang="en-US" dirty="0"/>
                    </a:p>
                  </a:txBody>
                  <a:tcPr anchor="ctr"/>
                </a:tc>
              </a:tr>
              <a:tr h="370840">
                <a:tc>
                  <a:txBody>
                    <a:bodyPr/>
                    <a:lstStyle/>
                    <a:p>
                      <a:pPr algn="ctr"/>
                      <a:r>
                        <a:rPr lang="en-US" dirty="0" smtClean="0"/>
                        <a:t>Complex</a:t>
                      </a:r>
                      <a:r>
                        <a:rPr lang="en-US" baseline="0" dirty="0" smtClean="0"/>
                        <a:t> Functional Unit</a:t>
                      </a:r>
                      <a:endParaRPr lang="en-US" dirty="0"/>
                    </a:p>
                  </a:txBody>
                  <a:tcPr anchor="ctr"/>
                </a:tc>
                <a:tc>
                  <a:txBody>
                    <a:bodyPr/>
                    <a:lstStyle/>
                    <a:p>
                      <a:pPr algn="ctr"/>
                      <a:r>
                        <a:rPr lang="en-US" dirty="0" smtClean="0"/>
                        <a:t>49780</a:t>
                      </a:r>
                      <a:endParaRPr lang="en-US" dirty="0"/>
                    </a:p>
                  </a:txBody>
                  <a:tcPr anchor="ctr"/>
                </a:tc>
                <a:tc>
                  <a:txBody>
                    <a:bodyPr/>
                    <a:lstStyle/>
                    <a:p>
                      <a:pPr algn="ctr"/>
                      <a:r>
                        <a:rPr lang="en-US" dirty="0" smtClean="0"/>
                        <a:t>1.8011</a:t>
                      </a:r>
                      <a:endParaRPr lang="en-US" dirty="0"/>
                    </a:p>
                  </a:txBody>
                  <a:tcPr anchor="ctr"/>
                </a:tc>
              </a:tr>
              <a:tr h="370840">
                <a:tc>
                  <a:txBody>
                    <a:bodyPr/>
                    <a:lstStyle/>
                    <a:p>
                      <a:pPr algn="ctr"/>
                      <a:r>
                        <a:rPr lang="en-US" dirty="0" smtClean="0"/>
                        <a:t>Fused Basic</a:t>
                      </a:r>
                      <a:r>
                        <a:rPr lang="en-US" baseline="0" dirty="0" smtClean="0"/>
                        <a:t> Functional Unit</a:t>
                      </a:r>
                      <a:endParaRPr lang="en-US" dirty="0"/>
                    </a:p>
                  </a:txBody>
                  <a:tcPr anchor="ctr"/>
                </a:tc>
                <a:tc>
                  <a:txBody>
                    <a:bodyPr/>
                    <a:lstStyle/>
                    <a:p>
                      <a:pPr algn="ctr"/>
                      <a:r>
                        <a:rPr lang="en-US" dirty="0" smtClean="0"/>
                        <a:t>27913</a:t>
                      </a:r>
                      <a:endParaRPr lang="en-US" dirty="0"/>
                    </a:p>
                  </a:txBody>
                  <a:tcPr anchor="ctr"/>
                </a:tc>
                <a:tc>
                  <a:txBody>
                    <a:bodyPr/>
                    <a:lstStyle/>
                    <a:p>
                      <a:pPr algn="ctr"/>
                      <a:r>
                        <a:rPr lang="en-US" dirty="0" smtClean="0"/>
                        <a:t>1.7998</a:t>
                      </a:r>
                      <a:endParaRPr lang="en-US" dirty="0"/>
                    </a:p>
                  </a:txBody>
                  <a:tcPr anchor="ctr"/>
                </a:tc>
              </a:tr>
              <a:tr h="370840">
                <a:tc>
                  <a:txBody>
                    <a:bodyPr/>
                    <a:lstStyle/>
                    <a:p>
                      <a:pPr algn="ctr"/>
                      <a:r>
                        <a:rPr lang="en-US" dirty="0" smtClean="0"/>
                        <a:t>Specialized</a:t>
                      </a:r>
                      <a:r>
                        <a:rPr lang="en-US" baseline="0" dirty="0" smtClean="0"/>
                        <a:t> Functional Unit</a:t>
                      </a:r>
                      <a:endParaRPr lang="en-US" dirty="0"/>
                    </a:p>
                  </a:txBody>
                  <a:tcPr anchor="ctr"/>
                </a:tc>
                <a:tc>
                  <a:txBody>
                    <a:bodyPr/>
                    <a:lstStyle/>
                    <a:p>
                      <a:pPr algn="ctr"/>
                      <a:r>
                        <a:rPr lang="en-US" dirty="0" smtClean="0"/>
                        <a:t>80502</a:t>
                      </a:r>
                      <a:endParaRPr lang="en-US" dirty="0"/>
                    </a:p>
                  </a:txBody>
                  <a:tcPr anchor="ctr"/>
                </a:tc>
                <a:tc>
                  <a:txBody>
                    <a:bodyPr/>
                    <a:lstStyle/>
                    <a:p>
                      <a:pPr algn="ctr"/>
                      <a:r>
                        <a:rPr lang="en-US" dirty="0" smtClean="0"/>
                        <a:t>1.8099</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Specialized</a:t>
                      </a:r>
                      <a:r>
                        <a:rPr lang="en-US" baseline="0" dirty="0" smtClean="0"/>
                        <a:t> Functional Unit</a:t>
                      </a:r>
                      <a:endParaRPr lang="en-US" dirty="0" smtClean="0"/>
                    </a:p>
                    <a:p>
                      <a:pPr algn="ctr"/>
                      <a:r>
                        <a:rPr lang="en-US" dirty="0" smtClean="0"/>
                        <a:t>(Ultra</a:t>
                      </a:r>
                      <a:r>
                        <a:rPr lang="en-US" baseline="0" dirty="0" smtClean="0"/>
                        <a:t> Optimizations)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80502</a:t>
                      </a:r>
                    </a:p>
                  </a:txBody>
                  <a:tcPr anchor="ctr"/>
                </a:tc>
                <a:tc>
                  <a:txBody>
                    <a:bodyPr/>
                    <a:lstStyle/>
                    <a:p>
                      <a:pPr algn="ctr"/>
                      <a:r>
                        <a:rPr lang="en-US" dirty="0" smtClean="0"/>
                        <a:t>1.64998</a:t>
                      </a:r>
                      <a:endParaRPr lang="en-US" dirty="0"/>
                    </a:p>
                  </a:txBody>
                  <a:tcPr anchor="ctr"/>
                </a:tc>
              </a:tr>
            </a:tbl>
          </a:graphicData>
        </a:graphic>
      </p:graphicFrame>
    </p:spTree>
    <p:extLst>
      <p:ext uri="{BB962C8B-B14F-4D97-AF65-F5344CB8AC3E}">
        <p14:creationId xmlns:p14="http://schemas.microsoft.com/office/powerpoint/2010/main" val="4217337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Details</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38</a:t>
            </a:fld>
            <a:endParaRPr lang="en-US"/>
          </a:p>
        </p:txBody>
      </p:sp>
      <p:pic>
        <p:nvPicPr>
          <p:cNvPr id="8194" name="Picture 2" descr="H:\Dropbox\SR-CISE\PhD_Def\benchmark_details.png"/>
          <p:cNvPicPr>
            <a:picLocks noChangeAspect="1" noChangeArrowheads="1"/>
          </p:cNvPicPr>
          <p:nvPr/>
        </p:nvPicPr>
        <p:blipFill>
          <a:blip r:embed="rId3" cstate="print"/>
          <a:srcRect/>
          <a:stretch>
            <a:fillRect/>
          </a:stretch>
        </p:blipFill>
        <p:spPr bwMode="auto">
          <a:xfrm>
            <a:off x="1219200" y="1066800"/>
            <a:ext cx="6629400" cy="5666971"/>
          </a:xfrm>
          <a:prstGeom prst="rect">
            <a:avLst/>
          </a:prstGeom>
          <a:noFill/>
        </p:spPr>
      </p:pic>
      <p:sp>
        <p:nvSpPr>
          <p:cNvPr id="5" name="Rectangle 4"/>
          <p:cNvSpPr/>
          <p:nvPr/>
        </p:nvSpPr>
        <p:spPr>
          <a:xfrm>
            <a:off x="1219200" y="3200400"/>
            <a:ext cx="6629400" cy="13499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4800600"/>
            <a:ext cx="6629400" cy="13499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92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JiTC</a:t>
            </a:r>
            <a:r>
              <a:rPr lang="en-US" dirty="0" smtClean="0"/>
              <a:t> Capability</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39</a:t>
            </a:fld>
            <a:endParaRPr lang="en-US"/>
          </a:p>
        </p:txBody>
      </p:sp>
      <p:sp>
        <p:nvSpPr>
          <p:cNvPr id="4" name="TextBox 3"/>
          <p:cNvSpPr txBox="1"/>
          <p:nvPr/>
        </p:nvSpPr>
        <p:spPr>
          <a:xfrm>
            <a:off x="5105400" y="1295400"/>
            <a:ext cx="3733800" cy="5509200"/>
          </a:xfrm>
          <a:prstGeom prst="rect">
            <a:avLst/>
          </a:prstGeom>
          <a:noFill/>
        </p:spPr>
        <p:txBody>
          <a:bodyPr wrap="square" rtlCol="0">
            <a:spAutoFit/>
          </a:bodyPr>
          <a:lstStyle/>
          <a:p>
            <a:pPr>
              <a:buFont typeface="Arial" pitchFamily="34" charset="0"/>
              <a:buChar char="•"/>
            </a:pPr>
            <a:r>
              <a:rPr lang="en-US" sz="1600" b="1" dirty="0" smtClean="0"/>
              <a:t>ISE latency is nearly identical from ASIP to JITC</a:t>
            </a:r>
          </a:p>
          <a:p>
            <a:pPr>
              <a:buFont typeface="Arial" pitchFamily="34" charset="0"/>
              <a:buChar char="•"/>
            </a:pPr>
            <a:r>
              <a:rPr lang="en-US" sz="1600" b="1" dirty="0" smtClean="0"/>
              <a:t>For JITC, ISEs on average contain 2.53 operators</a:t>
            </a:r>
          </a:p>
          <a:p>
            <a:pPr>
              <a:buFont typeface="Arial" pitchFamily="34" charset="0"/>
              <a:buChar char="•"/>
            </a:pPr>
            <a:r>
              <a:rPr lang="en-US" sz="1600" b="1" dirty="0" smtClean="0"/>
              <a:t>JITC ISEs can have from 1 to 4 time steps for an individual custom instruction</a:t>
            </a:r>
          </a:p>
          <a:p>
            <a:pPr>
              <a:buFont typeface="Arial" pitchFamily="34" charset="0"/>
              <a:buChar char="•"/>
            </a:pPr>
            <a:r>
              <a:rPr lang="en-US" sz="1600" b="1" dirty="0" smtClean="0"/>
              <a:t>90% of ISES can be executed in one time step</a:t>
            </a:r>
          </a:p>
          <a:p>
            <a:pPr>
              <a:buFont typeface="Arial" pitchFamily="34" charset="0"/>
              <a:buChar char="•"/>
            </a:pPr>
            <a:r>
              <a:rPr lang="en-US" sz="1600" b="1" dirty="0" smtClean="0"/>
              <a:t>99.77% of ISEs can be mapped in 4 time steps</a:t>
            </a:r>
          </a:p>
          <a:p>
            <a:pPr>
              <a:buFont typeface="Arial" pitchFamily="34" charset="0"/>
              <a:buChar char="•"/>
            </a:pPr>
            <a:endParaRPr lang="en-US" sz="1600" b="1" dirty="0" smtClean="0"/>
          </a:p>
          <a:p>
            <a:pPr>
              <a:buFont typeface="Arial" pitchFamily="34" charset="0"/>
              <a:buChar char="•"/>
            </a:pPr>
            <a:r>
              <a:rPr lang="en-US" sz="1600" b="1" dirty="0" smtClean="0"/>
              <a:t>32-bit ISA (Instruction Set Architecture)</a:t>
            </a:r>
          </a:p>
          <a:p>
            <a:pPr>
              <a:buFont typeface="Arial" pitchFamily="34" charset="0"/>
              <a:buChar char="•"/>
            </a:pPr>
            <a:r>
              <a:rPr lang="en-US" sz="1600" b="1" dirty="0" smtClean="0"/>
              <a:t>Merge two-five instruction entries to have full ISE use</a:t>
            </a:r>
          </a:p>
          <a:p>
            <a:pPr>
              <a:buFont typeface="Arial" pitchFamily="34" charset="0"/>
              <a:buChar char="•"/>
            </a:pPr>
            <a:r>
              <a:rPr lang="en-US" sz="1600" b="1" dirty="0" smtClean="0"/>
              <a:t>8-bit </a:t>
            </a:r>
            <a:r>
              <a:rPr lang="en-US" sz="1600" b="1" dirty="0" err="1" smtClean="0"/>
              <a:t>opcode</a:t>
            </a:r>
            <a:r>
              <a:rPr lang="en-US" sz="1600" b="1" dirty="0" smtClean="0"/>
              <a:t> (operation code)</a:t>
            </a:r>
          </a:p>
          <a:p>
            <a:pPr>
              <a:buFont typeface="Arial" pitchFamily="34" charset="0"/>
              <a:buChar char="•"/>
            </a:pPr>
            <a:r>
              <a:rPr lang="en-US" sz="1600" b="1" dirty="0" smtClean="0"/>
              <a:t>4-bits per register</a:t>
            </a:r>
          </a:p>
          <a:p>
            <a:pPr>
              <a:buFont typeface="Arial" pitchFamily="34" charset="0"/>
              <a:buChar char="•"/>
            </a:pPr>
            <a:r>
              <a:rPr lang="en-US" sz="1600" b="1" dirty="0" smtClean="0"/>
              <a:t>10-bits encode the CID (Custom Instruction Identification)</a:t>
            </a:r>
          </a:p>
          <a:p>
            <a:pPr>
              <a:buFont typeface="Arial" pitchFamily="34" charset="0"/>
              <a:buChar char="•"/>
            </a:pPr>
            <a:r>
              <a:rPr lang="en-US" sz="1600" b="1" dirty="0" smtClean="0"/>
              <a:t>4 Addressing Modes (RRRR, RRRI, RRII, RIII)</a:t>
            </a:r>
          </a:p>
          <a:p>
            <a:pPr>
              <a:buFont typeface="Arial" pitchFamily="34" charset="0"/>
              <a:buChar char="•"/>
            </a:pPr>
            <a:endParaRPr lang="en-US" sz="1600" b="1" dirty="0" smtClean="0"/>
          </a:p>
          <a:p>
            <a:pPr>
              <a:buFont typeface="Arial" pitchFamily="34" charset="0"/>
              <a:buChar char="•"/>
            </a:pPr>
            <a:endParaRPr lang="en-US" sz="1600" b="1" dirty="0"/>
          </a:p>
        </p:txBody>
      </p:sp>
      <p:grpSp>
        <p:nvGrpSpPr>
          <p:cNvPr id="94" name="Group 45"/>
          <p:cNvGrpSpPr/>
          <p:nvPr/>
        </p:nvGrpSpPr>
        <p:grpSpPr>
          <a:xfrm>
            <a:off x="152400" y="3939522"/>
            <a:ext cx="4800600" cy="2613677"/>
            <a:chOff x="4114800" y="4114800"/>
            <a:chExt cx="5266751" cy="3357779"/>
          </a:xfrm>
        </p:grpSpPr>
        <p:sp>
          <p:nvSpPr>
            <p:cNvPr id="95" name="Rectangle 94"/>
            <p:cNvSpPr/>
            <p:nvPr/>
          </p:nvSpPr>
          <p:spPr>
            <a:xfrm>
              <a:off x="9000550" y="6682084"/>
              <a:ext cx="358588" cy="203133"/>
            </a:xfrm>
            <a:prstGeom prst="rect">
              <a:avLst/>
            </a:prstGeom>
          </p:spPr>
          <p:txBody>
            <a:bodyPr wrap="square">
              <a:spAutoFit/>
            </a:bodyPr>
            <a:lstStyle/>
            <a:p>
              <a:pPr algn="ctr"/>
              <a:r>
                <a:rPr lang="en-US" sz="12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grpSp>
          <p:nvGrpSpPr>
            <p:cNvPr id="96" name="Group 4"/>
            <p:cNvGrpSpPr/>
            <p:nvPr/>
          </p:nvGrpSpPr>
          <p:grpSpPr>
            <a:xfrm>
              <a:off x="4352350" y="6336797"/>
              <a:ext cx="4867851" cy="381002"/>
              <a:chOff x="-2962850" y="1993397"/>
              <a:chExt cx="4867851" cy="381002"/>
            </a:xfrm>
          </p:grpSpPr>
          <p:sp>
            <p:nvSpPr>
              <p:cNvPr id="133" name="Rectangle 132"/>
              <p:cNvSpPr/>
              <p:nvPr/>
            </p:nvSpPr>
            <p:spPr>
              <a:xfrm>
                <a:off x="-1743651" y="1993397"/>
                <a:ext cx="1219200" cy="381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RS3/Imm3</a:t>
                </a:r>
                <a:endParaRPr lang="en-US" sz="1200" dirty="0">
                  <a:latin typeface="Times New Roman" pitchFamily="18" charset="0"/>
                  <a:cs typeface="Times New Roman" pitchFamily="18" charset="0"/>
                </a:endParaRPr>
              </a:p>
            </p:txBody>
          </p:sp>
          <p:sp>
            <p:nvSpPr>
              <p:cNvPr id="134" name="Rectangle 133"/>
              <p:cNvSpPr/>
              <p:nvPr/>
            </p:nvSpPr>
            <p:spPr>
              <a:xfrm>
                <a:off x="-2962850" y="1993399"/>
                <a:ext cx="12192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RS4</a:t>
                </a:r>
                <a:endParaRPr lang="en-US" sz="1200" dirty="0">
                  <a:latin typeface="Times New Roman" pitchFamily="18" charset="0"/>
                  <a:cs typeface="Times New Roman" pitchFamily="18" charset="0"/>
                </a:endParaRPr>
              </a:p>
            </p:txBody>
          </p:sp>
          <p:sp>
            <p:nvSpPr>
              <p:cNvPr id="135" name="Rectangle 134"/>
              <p:cNvSpPr/>
              <p:nvPr/>
            </p:nvSpPr>
            <p:spPr>
              <a:xfrm>
                <a:off x="-524451" y="1993397"/>
                <a:ext cx="1219200" cy="381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RS2/Imm2</a:t>
                </a:r>
                <a:endParaRPr lang="en-US" sz="1200" dirty="0">
                  <a:latin typeface="Times New Roman" pitchFamily="18" charset="0"/>
                  <a:cs typeface="Times New Roman" pitchFamily="18" charset="0"/>
                </a:endParaRPr>
              </a:p>
            </p:txBody>
          </p:sp>
          <p:sp>
            <p:nvSpPr>
              <p:cNvPr id="136" name="Rectangle 135"/>
              <p:cNvSpPr/>
              <p:nvPr/>
            </p:nvSpPr>
            <p:spPr>
              <a:xfrm>
                <a:off x="694750" y="1993397"/>
                <a:ext cx="1210251" cy="381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RS1/Imm1</a:t>
                </a:r>
                <a:endParaRPr lang="en-US" sz="1200" dirty="0">
                  <a:latin typeface="Times New Roman" pitchFamily="18" charset="0"/>
                  <a:cs typeface="Times New Roman" pitchFamily="18" charset="0"/>
                </a:endParaRPr>
              </a:p>
            </p:txBody>
          </p:sp>
        </p:grpSp>
        <p:sp>
          <p:nvSpPr>
            <p:cNvPr id="97" name="Rectangle 96"/>
            <p:cNvSpPr/>
            <p:nvPr/>
          </p:nvSpPr>
          <p:spPr>
            <a:xfrm>
              <a:off x="4123750" y="6682084"/>
              <a:ext cx="533400" cy="203133"/>
            </a:xfrm>
            <a:prstGeom prst="rect">
              <a:avLst/>
            </a:prstGeom>
          </p:spPr>
          <p:txBody>
            <a:bodyPr wrap="square">
              <a:spAutoFit/>
            </a:bodyPr>
            <a:lstStyle/>
            <a:p>
              <a:pPr algn="ctr"/>
              <a:r>
                <a:rPr lang="en-US" sz="1200" dirty="0" smtClean="0">
                  <a:latin typeface="Times New Roman" pitchFamily="18" charset="0"/>
                  <a:cs typeface="Times New Roman" pitchFamily="18" charset="0"/>
                </a:rPr>
                <a:t>31</a:t>
              </a:r>
              <a:endParaRPr lang="en-US" sz="1200" dirty="0">
                <a:latin typeface="Times New Roman" pitchFamily="18" charset="0"/>
                <a:cs typeface="Times New Roman" pitchFamily="18" charset="0"/>
              </a:endParaRPr>
            </a:p>
          </p:txBody>
        </p:sp>
        <p:sp>
          <p:nvSpPr>
            <p:cNvPr id="98" name="Rectangle 97"/>
            <p:cNvSpPr/>
            <p:nvPr/>
          </p:nvSpPr>
          <p:spPr>
            <a:xfrm>
              <a:off x="5342950" y="6682084"/>
              <a:ext cx="533400" cy="203133"/>
            </a:xfrm>
            <a:prstGeom prst="rect">
              <a:avLst/>
            </a:prstGeom>
          </p:spPr>
          <p:txBody>
            <a:bodyPr wrap="square">
              <a:spAutoFit/>
            </a:bodyPr>
            <a:lstStyle/>
            <a:p>
              <a:pPr algn="ctr"/>
              <a:r>
                <a:rPr lang="en-US" sz="1200" dirty="0" smtClean="0">
                  <a:latin typeface="Times New Roman" pitchFamily="18" charset="0"/>
                  <a:cs typeface="Times New Roman" pitchFamily="18" charset="0"/>
                </a:rPr>
                <a:t>23</a:t>
              </a:r>
              <a:endParaRPr lang="en-US" sz="1200" dirty="0">
                <a:latin typeface="Times New Roman" pitchFamily="18" charset="0"/>
                <a:cs typeface="Times New Roman" pitchFamily="18" charset="0"/>
              </a:endParaRPr>
            </a:p>
          </p:txBody>
        </p:sp>
        <p:sp>
          <p:nvSpPr>
            <p:cNvPr id="99" name="Rectangle 98"/>
            <p:cNvSpPr/>
            <p:nvPr/>
          </p:nvSpPr>
          <p:spPr>
            <a:xfrm>
              <a:off x="6562150" y="6682084"/>
              <a:ext cx="533400" cy="203133"/>
            </a:xfrm>
            <a:prstGeom prst="rect">
              <a:avLst/>
            </a:prstGeom>
          </p:spPr>
          <p:txBody>
            <a:bodyPr wrap="square">
              <a:spAutoFit/>
            </a:bodyPr>
            <a:lstStyle/>
            <a:p>
              <a:pPr algn="ct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p:txBody>
        </p:sp>
        <p:sp>
          <p:nvSpPr>
            <p:cNvPr id="100" name="Rectangle 99"/>
            <p:cNvSpPr/>
            <p:nvPr/>
          </p:nvSpPr>
          <p:spPr>
            <a:xfrm>
              <a:off x="7781350" y="6682084"/>
              <a:ext cx="533400" cy="203133"/>
            </a:xfrm>
            <a:prstGeom prst="rect">
              <a:avLst/>
            </a:prstGeom>
          </p:spPr>
          <p:txBody>
            <a:bodyPr wrap="square">
              <a:spAutoFit/>
            </a:bodyPr>
            <a:lstStyle/>
            <a:p>
              <a:pPr algn="ctr"/>
              <a:r>
                <a:rPr lang="en-US" sz="1200" dirty="0" smtClean="0">
                  <a:latin typeface="Times New Roman" pitchFamily="18" charset="0"/>
                  <a:cs typeface="Times New Roman" pitchFamily="18" charset="0"/>
                </a:rPr>
                <a:t>7</a:t>
              </a:r>
              <a:endParaRPr lang="en-US" sz="1200" dirty="0">
                <a:latin typeface="Times New Roman" pitchFamily="18" charset="0"/>
                <a:cs typeface="Times New Roman" pitchFamily="18" charset="0"/>
              </a:endParaRPr>
            </a:p>
          </p:txBody>
        </p:sp>
        <p:sp>
          <p:nvSpPr>
            <p:cNvPr id="101" name="Rectangle 100"/>
            <p:cNvSpPr/>
            <p:nvPr/>
          </p:nvSpPr>
          <p:spPr>
            <a:xfrm>
              <a:off x="4390450" y="5842000"/>
              <a:ext cx="4829751" cy="355859"/>
            </a:xfrm>
            <a:prstGeom prst="rect">
              <a:avLst/>
            </a:prstGeom>
          </p:spPr>
          <p:txBody>
            <a:bodyPr wrap="square">
              <a:spAutoFit/>
            </a:bodyPr>
            <a:lstStyle/>
            <a:p>
              <a:pPr algn="ctr"/>
              <a:r>
                <a:rPr lang="en-US" sz="1200" dirty="0" smtClean="0">
                  <a:latin typeface="Times New Roman" pitchFamily="18" charset="0"/>
                  <a:cs typeface="Times New Roman" pitchFamily="18" charset="0"/>
                </a:rPr>
                <a:t>First 32-bit encoding format </a:t>
              </a:r>
              <a:endParaRPr lang="en-US" sz="1200" dirty="0">
                <a:latin typeface="Times New Roman" pitchFamily="18" charset="0"/>
                <a:cs typeface="Times New Roman" pitchFamily="18" charset="0"/>
              </a:endParaRPr>
            </a:p>
          </p:txBody>
        </p:sp>
        <p:sp>
          <p:nvSpPr>
            <p:cNvPr id="102" name="Rectangle 101"/>
            <p:cNvSpPr/>
            <p:nvPr/>
          </p:nvSpPr>
          <p:spPr>
            <a:xfrm>
              <a:off x="4352350" y="6920933"/>
              <a:ext cx="4867851" cy="355859"/>
            </a:xfrm>
            <a:prstGeom prst="rect">
              <a:avLst/>
            </a:prstGeom>
          </p:spPr>
          <p:txBody>
            <a:bodyPr wrap="square">
              <a:spAutoFit/>
            </a:bodyPr>
            <a:lstStyle/>
            <a:p>
              <a:pPr algn="ctr"/>
              <a:r>
                <a:rPr lang="en-US" sz="1200" dirty="0" smtClean="0">
                  <a:latin typeface="Times New Roman" pitchFamily="18" charset="0"/>
                  <a:cs typeface="Times New Roman" pitchFamily="18" charset="0"/>
                </a:rPr>
                <a:t>Second 32-bit encoding format </a:t>
              </a:r>
              <a:endParaRPr lang="en-US" sz="1200" dirty="0">
                <a:latin typeface="Times New Roman" pitchFamily="18" charset="0"/>
                <a:cs typeface="Times New Roman" pitchFamily="18" charset="0"/>
              </a:endParaRPr>
            </a:p>
          </p:txBody>
        </p:sp>
        <p:sp>
          <p:nvSpPr>
            <p:cNvPr id="103" name="Rectangle 102"/>
            <p:cNvSpPr/>
            <p:nvPr/>
          </p:nvSpPr>
          <p:spPr>
            <a:xfrm>
              <a:off x="4800600" y="4724208"/>
              <a:ext cx="3733800" cy="203133"/>
            </a:xfrm>
            <a:prstGeom prst="rect">
              <a:avLst/>
            </a:prstGeom>
          </p:spPr>
          <p:txBody>
            <a:bodyPr wrap="square">
              <a:spAutoFit/>
            </a:bodyPr>
            <a:lstStyle/>
            <a:p>
              <a:pPr algn="ctr"/>
              <a:r>
                <a:rPr lang="en-US" sz="1200" b="1" dirty="0" smtClean="0">
                  <a:latin typeface="Times New Roman" pitchFamily="18" charset="0"/>
                  <a:cs typeface="Times New Roman" pitchFamily="18" charset="0"/>
                </a:rPr>
                <a:t>(a) Regular instruction format</a:t>
              </a:r>
              <a:endParaRPr lang="en-US" sz="1200" b="1" dirty="0">
                <a:latin typeface="Times New Roman" pitchFamily="18" charset="0"/>
                <a:cs typeface="Times New Roman" pitchFamily="18" charset="0"/>
              </a:endParaRPr>
            </a:p>
          </p:txBody>
        </p:sp>
        <p:sp>
          <p:nvSpPr>
            <p:cNvPr id="104" name="Rectangle 103"/>
            <p:cNvSpPr/>
            <p:nvPr/>
          </p:nvSpPr>
          <p:spPr>
            <a:xfrm>
              <a:off x="5006789" y="7269446"/>
              <a:ext cx="3733800" cy="203133"/>
            </a:xfrm>
            <a:prstGeom prst="rect">
              <a:avLst/>
            </a:prstGeom>
          </p:spPr>
          <p:txBody>
            <a:bodyPr wrap="square">
              <a:spAutoFit/>
            </a:bodyPr>
            <a:lstStyle/>
            <a:p>
              <a:pPr algn="ctr"/>
              <a:r>
                <a:rPr lang="en-US" sz="1200" b="1" dirty="0" smtClean="0">
                  <a:latin typeface="Times New Roman" pitchFamily="18" charset="0"/>
                  <a:cs typeface="Times New Roman" pitchFamily="18" charset="0"/>
                </a:rPr>
                <a:t>(b) ISE format</a:t>
              </a:r>
              <a:endParaRPr lang="en-US" sz="1200" b="1" dirty="0">
                <a:latin typeface="Times New Roman" pitchFamily="18" charset="0"/>
                <a:cs typeface="Times New Roman" pitchFamily="18" charset="0"/>
              </a:endParaRPr>
            </a:p>
          </p:txBody>
        </p:sp>
        <p:grpSp>
          <p:nvGrpSpPr>
            <p:cNvPr id="105" name="Group 17"/>
            <p:cNvGrpSpPr/>
            <p:nvPr/>
          </p:nvGrpSpPr>
          <p:grpSpPr>
            <a:xfrm>
              <a:off x="4114800" y="4114800"/>
              <a:ext cx="5235388" cy="731223"/>
              <a:chOff x="2286000" y="228600"/>
              <a:chExt cx="5235388" cy="731223"/>
            </a:xfrm>
          </p:grpSpPr>
          <p:sp>
            <p:nvSpPr>
              <p:cNvPr id="120" name="Rectangle 119"/>
              <p:cNvSpPr/>
              <p:nvPr/>
            </p:nvSpPr>
            <p:spPr>
              <a:xfrm>
                <a:off x="7162800" y="609601"/>
                <a:ext cx="358588"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121" name="Rectangle 120"/>
              <p:cNvSpPr/>
              <p:nvPr/>
            </p:nvSpPr>
            <p:spPr>
              <a:xfrm>
                <a:off x="6553200" y="609601"/>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sp>
            <p:nvSpPr>
              <p:cNvPr id="122" name="Rectangle 121"/>
              <p:cNvSpPr/>
              <p:nvPr/>
            </p:nvSpPr>
            <p:spPr>
              <a:xfrm>
                <a:off x="4724400" y="609601"/>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p:txBody>
          </p:sp>
          <p:sp>
            <p:nvSpPr>
              <p:cNvPr id="123" name="Rectangle 122"/>
              <p:cNvSpPr/>
              <p:nvPr/>
            </p:nvSpPr>
            <p:spPr>
              <a:xfrm>
                <a:off x="3505200" y="621269"/>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23</a:t>
                </a:r>
                <a:endParaRPr lang="en-US" sz="1200" dirty="0">
                  <a:latin typeface="Times New Roman" pitchFamily="18" charset="0"/>
                  <a:cs typeface="Times New Roman" pitchFamily="18" charset="0"/>
                </a:endParaRPr>
              </a:p>
            </p:txBody>
          </p:sp>
          <p:sp>
            <p:nvSpPr>
              <p:cNvPr id="124" name="Rectangle 123"/>
              <p:cNvSpPr/>
              <p:nvPr/>
            </p:nvSpPr>
            <p:spPr>
              <a:xfrm>
                <a:off x="2286000" y="609601"/>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31</a:t>
                </a:r>
                <a:endParaRPr lang="en-US" sz="1200" dirty="0">
                  <a:latin typeface="Times New Roman" pitchFamily="18" charset="0"/>
                  <a:cs typeface="Times New Roman" pitchFamily="18" charset="0"/>
                </a:endParaRPr>
              </a:p>
            </p:txBody>
          </p:sp>
          <p:sp>
            <p:nvSpPr>
              <p:cNvPr id="125" name="Rectangle 124"/>
              <p:cNvSpPr/>
              <p:nvPr/>
            </p:nvSpPr>
            <p:spPr>
              <a:xfrm>
                <a:off x="5943600" y="609601"/>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7</a:t>
                </a:r>
                <a:endParaRPr lang="en-US" sz="1200" dirty="0">
                  <a:latin typeface="Times New Roman" pitchFamily="18" charset="0"/>
                  <a:cs typeface="Times New Roman" pitchFamily="18" charset="0"/>
                </a:endParaRPr>
              </a:p>
            </p:txBody>
          </p:sp>
          <p:sp>
            <p:nvSpPr>
              <p:cNvPr id="126" name="Rectangle 125"/>
              <p:cNvSpPr/>
              <p:nvPr/>
            </p:nvSpPr>
            <p:spPr>
              <a:xfrm>
                <a:off x="6781800" y="228600"/>
                <a:ext cx="609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RD</a:t>
                </a:r>
                <a:endParaRPr lang="en-US" sz="1200" dirty="0">
                  <a:latin typeface="Times New Roman" pitchFamily="18" charset="0"/>
                  <a:cs typeface="Times New Roman" pitchFamily="18" charset="0"/>
                </a:endParaRPr>
              </a:p>
            </p:txBody>
          </p:sp>
          <p:sp>
            <p:nvSpPr>
              <p:cNvPr id="127" name="Rectangle 126"/>
              <p:cNvSpPr/>
              <p:nvPr/>
            </p:nvSpPr>
            <p:spPr>
              <a:xfrm>
                <a:off x="5562600" y="228600"/>
                <a:ext cx="609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RS2</a:t>
                </a:r>
                <a:endParaRPr lang="en-US" sz="1200" dirty="0">
                  <a:latin typeface="Times New Roman" pitchFamily="18" charset="0"/>
                  <a:cs typeface="Times New Roman" pitchFamily="18" charset="0"/>
                </a:endParaRPr>
              </a:p>
            </p:txBody>
          </p:sp>
          <p:sp>
            <p:nvSpPr>
              <p:cNvPr id="128" name="Rectangle 127"/>
              <p:cNvSpPr/>
              <p:nvPr/>
            </p:nvSpPr>
            <p:spPr>
              <a:xfrm>
                <a:off x="6172200" y="228600"/>
                <a:ext cx="609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RS1</a:t>
                </a:r>
                <a:endParaRPr lang="en-US" sz="1200" dirty="0">
                  <a:latin typeface="Times New Roman" pitchFamily="18" charset="0"/>
                  <a:cs typeface="Times New Roman" pitchFamily="18" charset="0"/>
                </a:endParaRPr>
              </a:p>
            </p:txBody>
          </p:sp>
          <p:sp>
            <p:nvSpPr>
              <p:cNvPr id="129" name="Rectangle 128"/>
              <p:cNvSpPr/>
              <p:nvPr/>
            </p:nvSpPr>
            <p:spPr>
              <a:xfrm>
                <a:off x="2514600" y="228600"/>
                <a:ext cx="12192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Opcode</a:t>
                </a:r>
                <a:endParaRPr lang="en-US" sz="1200" dirty="0">
                  <a:latin typeface="Times New Roman" pitchFamily="18" charset="0"/>
                  <a:cs typeface="Times New Roman" pitchFamily="18" charset="0"/>
                </a:endParaRPr>
              </a:p>
            </p:txBody>
          </p:sp>
          <p:sp>
            <p:nvSpPr>
              <p:cNvPr id="130" name="Rectangle 129"/>
              <p:cNvSpPr/>
              <p:nvPr/>
            </p:nvSpPr>
            <p:spPr>
              <a:xfrm>
                <a:off x="3733800" y="228600"/>
                <a:ext cx="12192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Imm</a:t>
                </a:r>
                <a:endParaRPr lang="en-US" sz="1200" dirty="0">
                  <a:latin typeface="Times New Roman" pitchFamily="18" charset="0"/>
                  <a:cs typeface="Times New Roman" pitchFamily="18" charset="0"/>
                </a:endParaRPr>
              </a:p>
            </p:txBody>
          </p:sp>
          <p:sp>
            <p:nvSpPr>
              <p:cNvPr id="131" name="Rectangle 130"/>
              <p:cNvSpPr/>
              <p:nvPr/>
            </p:nvSpPr>
            <p:spPr>
              <a:xfrm>
                <a:off x="4953000" y="228600"/>
                <a:ext cx="609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32" name="Rectangle 131"/>
              <p:cNvSpPr/>
              <p:nvPr/>
            </p:nvSpPr>
            <p:spPr>
              <a:xfrm>
                <a:off x="5334000" y="609601"/>
                <a:ext cx="533400" cy="338554"/>
              </a:xfrm>
              <a:prstGeom prst="rect">
                <a:avLst/>
              </a:prstGeom>
            </p:spPr>
            <p:txBody>
              <a:bodyPr wrap="square">
                <a:spAutoFit/>
              </a:bodyPr>
              <a:lstStyle/>
              <a:p>
                <a:pPr algn="ctr"/>
                <a:r>
                  <a:rPr lang="en-US" sz="1200" dirty="0" smtClean="0">
                    <a:latin typeface="Times New Roman" pitchFamily="18" charset="0"/>
                    <a:cs typeface="Times New Roman" pitchFamily="18" charset="0"/>
                  </a:rPr>
                  <a:t>11</a:t>
                </a:r>
                <a:endParaRPr lang="en-US" sz="1200" dirty="0">
                  <a:latin typeface="Times New Roman" pitchFamily="18" charset="0"/>
                  <a:cs typeface="Times New Roman" pitchFamily="18" charset="0"/>
                </a:endParaRPr>
              </a:p>
            </p:txBody>
          </p:sp>
        </p:grpSp>
        <p:grpSp>
          <p:nvGrpSpPr>
            <p:cNvPr id="106" name="Group 31"/>
            <p:cNvGrpSpPr/>
            <p:nvPr/>
          </p:nvGrpSpPr>
          <p:grpSpPr>
            <a:xfrm>
              <a:off x="4146167" y="5221023"/>
              <a:ext cx="5235384" cy="607177"/>
              <a:chOff x="2317367" y="1182423"/>
              <a:chExt cx="5235384" cy="607177"/>
            </a:xfrm>
          </p:grpSpPr>
          <p:sp>
            <p:nvSpPr>
              <p:cNvPr id="107" name="Rectangle 106"/>
              <p:cNvSpPr/>
              <p:nvPr/>
            </p:nvSpPr>
            <p:spPr>
              <a:xfrm>
                <a:off x="4607565" y="1193799"/>
                <a:ext cx="1524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latin typeface="Times New Roman" pitchFamily="18" charset="0"/>
                    <a:cs typeface="Times New Roman" pitchFamily="18" charset="0"/>
                  </a:rPr>
                  <a:t>CID</a:t>
                </a:r>
                <a:endParaRPr lang="en-US" sz="1200" dirty="0">
                  <a:latin typeface="Times New Roman" pitchFamily="18" charset="0"/>
                  <a:cs typeface="Times New Roman" pitchFamily="18" charset="0"/>
                </a:endParaRPr>
              </a:p>
            </p:txBody>
          </p:sp>
          <p:sp>
            <p:nvSpPr>
              <p:cNvPr id="108" name="Rectangle 107"/>
              <p:cNvSpPr/>
              <p:nvPr/>
            </p:nvSpPr>
            <p:spPr>
              <a:xfrm>
                <a:off x="2545966" y="1193799"/>
                <a:ext cx="12192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Opcode</a:t>
                </a:r>
                <a:endParaRPr lang="en-US" sz="1200" dirty="0">
                  <a:latin typeface="Times New Roman" pitchFamily="18" charset="0"/>
                  <a:cs typeface="Times New Roman" pitchFamily="18" charset="0"/>
                </a:endParaRPr>
              </a:p>
            </p:txBody>
          </p:sp>
          <p:sp>
            <p:nvSpPr>
              <p:cNvPr id="109" name="Rectangle 108"/>
              <p:cNvSpPr/>
              <p:nvPr/>
            </p:nvSpPr>
            <p:spPr>
              <a:xfrm>
                <a:off x="7194163" y="1586466"/>
                <a:ext cx="358588"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110" name="Rectangle 109"/>
              <p:cNvSpPr/>
              <p:nvPr/>
            </p:nvSpPr>
            <p:spPr>
              <a:xfrm>
                <a:off x="2317367" y="1586466"/>
                <a:ext cx="533400"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31</a:t>
                </a:r>
                <a:endParaRPr lang="en-US" sz="1200" dirty="0">
                  <a:latin typeface="Times New Roman" pitchFamily="18" charset="0"/>
                  <a:cs typeface="Times New Roman" pitchFamily="18" charset="0"/>
                </a:endParaRPr>
              </a:p>
            </p:txBody>
          </p:sp>
          <p:sp>
            <p:nvSpPr>
              <p:cNvPr id="111" name="Rectangle 110"/>
              <p:cNvSpPr/>
              <p:nvPr/>
            </p:nvSpPr>
            <p:spPr>
              <a:xfrm>
                <a:off x="3536565" y="1586466"/>
                <a:ext cx="533400"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23</a:t>
                </a:r>
                <a:endParaRPr lang="en-US" sz="1200" dirty="0">
                  <a:latin typeface="Times New Roman" pitchFamily="18" charset="0"/>
                  <a:cs typeface="Times New Roman" pitchFamily="18" charset="0"/>
                </a:endParaRPr>
              </a:p>
            </p:txBody>
          </p:sp>
          <p:sp>
            <p:nvSpPr>
              <p:cNvPr id="112" name="Rectangle 111"/>
              <p:cNvSpPr/>
              <p:nvPr/>
            </p:nvSpPr>
            <p:spPr>
              <a:xfrm>
                <a:off x="5974966" y="1586466"/>
                <a:ext cx="533400"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7</a:t>
                </a:r>
                <a:endParaRPr lang="en-US" sz="1200" dirty="0">
                  <a:latin typeface="Times New Roman" pitchFamily="18" charset="0"/>
                  <a:cs typeface="Times New Roman" pitchFamily="18" charset="0"/>
                </a:endParaRPr>
              </a:p>
            </p:txBody>
          </p:sp>
          <p:sp>
            <p:nvSpPr>
              <p:cNvPr id="113" name="Rectangle 112"/>
              <p:cNvSpPr/>
              <p:nvPr/>
            </p:nvSpPr>
            <p:spPr>
              <a:xfrm>
                <a:off x="6584566" y="1586466"/>
                <a:ext cx="533400"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sp>
            <p:nvSpPr>
              <p:cNvPr id="114" name="Rectangle 113"/>
              <p:cNvSpPr/>
              <p:nvPr/>
            </p:nvSpPr>
            <p:spPr>
              <a:xfrm>
                <a:off x="6692354" y="1193800"/>
                <a:ext cx="699046" cy="380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15" name="Rectangle 114"/>
              <p:cNvSpPr/>
              <p:nvPr/>
            </p:nvSpPr>
            <p:spPr>
              <a:xfrm>
                <a:off x="6131564" y="1193799"/>
                <a:ext cx="6096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17" name="Rectangle 116"/>
              <p:cNvSpPr/>
              <p:nvPr/>
            </p:nvSpPr>
            <p:spPr>
              <a:xfrm>
                <a:off x="6883957" y="1182423"/>
                <a:ext cx="348193" cy="203134"/>
              </a:xfrm>
              <a:prstGeom prst="rect">
                <a:avLst/>
              </a:prstGeom>
            </p:spPr>
            <p:txBody>
              <a:bodyPr wrap="none">
                <a:spAutoFit/>
              </a:bodyPr>
              <a:lstStyle/>
              <a:p>
                <a:pPr algn="ctr"/>
                <a:r>
                  <a:rPr lang="en-US" sz="1200" dirty="0" smtClean="0">
                    <a:latin typeface="Times New Roman" pitchFamily="18" charset="0"/>
                    <a:cs typeface="Times New Roman" pitchFamily="18" charset="0"/>
                  </a:rPr>
                  <a:t>RD1</a:t>
                </a:r>
                <a:endParaRPr lang="en-US" sz="1200" dirty="0">
                  <a:latin typeface="Times New Roman" pitchFamily="18" charset="0"/>
                  <a:cs typeface="Times New Roman" pitchFamily="18" charset="0"/>
                </a:endParaRPr>
              </a:p>
            </p:txBody>
          </p:sp>
          <p:sp>
            <p:nvSpPr>
              <p:cNvPr id="118" name="Rectangle 117"/>
              <p:cNvSpPr/>
              <p:nvPr/>
            </p:nvSpPr>
            <p:spPr>
              <a:xfrm>
                <a:off x="3707187" y="1193799"/>
                <a:ext cx="9144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19" name="Rectangle 118"/>
              <p:cNvSpPr/>
              <p:nvPr/>
            </p:nvSpPr>
            <p:spPr>
              <a:xfrm>
                <a:off x="4518218" y="1574800"/>
                <a:ext cx="533400" cy="203134"/>
              </a:xfrm>
              <a:prstGeom prst="rect">
                <a:avLst/>
              </a:prstGeom>
            </p:spPr>
            <p:txBody>
              <a:bodyPr wrap="square">
                <a:spAutoFit/>
              </a:bodyPr>
              <a:lstStyle/>
              <a:p>
                <a:pPr algn="ctr"/>
                <a:r>
                  <a:rPr lang="en-US" sz="1200" dirty="0" smtClean="0">
                    <a:latin typeface="Times New Roman" pitchFamily="18" charset="0"/>
                    <a:cs typeface="Times New Roman" pitchFamily="18" charset="0"/>
                  </a:rPr>
                  <a:t>17</a:t>
                </a:r>
                <a:endParaRPr lang="en-US" sz="1200" dirty="0">
                  <a:latin typeface="Times New Roman" pitchFamily="18" charset="0"/>
                  <a:cs typeface="Times New Roman" pitchFamily="18" charset="0"/>
                </a:endParaRPr>
              </a:p>
            </p:txBody>
          </p:sp>
          <p:sp>
            <p:nvSpPr>
              <p:cNvPr id="116" name="Rectangle 115"/>
              <p:cNvSpPr/>
              <p:nvPr/>
            </p:nvSpPr>
            <p:spPr>
              <a:xfrm>
                <a:off x="3947299" y="1206225"/>
                <a:ext cx="477912" cy="335064"/>
              </a:xfrm>
              <a:prstGeom prst="rect">
                <a:avLst/>
              </a:prstGeom>
            </p:spPr>
            <p:txBody>
              <a:bodyPr wrap="none">
                <a:spAutoFit/>
              </a:bodyPr>
              <a:lstStyle/>
              <a:p>
                <a:pPr algn="ctr"/>
                <a:r>
                  <a:rPr lang="en-US" sz="1200" dirty="0" smtClean="0">
                    <a:latin typeface="Times New Roman" pitchFamily="18" charset="0"/>
                    <a:cs typeface="Times New Roman" pitchFamily="18" charset="0"/>
                  </a:rPr>
                  <a:t>RD2</a:t>
                </a:r>
                <a:endParaRPr lang="en-US" sz="1200" dirty="0">
                  <a:latin typeface="Times New Roman" pitchFamily="18" charset="0"/>
                  <a:cs typeface="Times New Roman" pitchFamily="18" charset="0"/>
                </a:endParaRPr>
              </a:p>
            </p:txBody>
          </p:sp>
        </p:grpSp>
      </p:grpSp>
      <p:graphicFrame>
        <p:nvGraphicFramePr>
          <p:cNvPr id="137" name="Chart 136"/>
          <p:cNvGraphicFramePr/>
          <p:nvPr>
            <p:extLst/>
          </p:nvPr>
        </p:nvGraphicFramePr>
        <p:xfrm>
          <a:off x="360767" y="1247001"/>
          <a:ext cx="4592233"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39" name="Rectangle 138"/>
          <p:cNvSpPr/>
          <p:nvPr/>
        </p:nvSpPr>
        <p:spPr>
          <a:xfrm>
            <a:off x="1092472" y="3456801"/>
            <a:ext cx="3403328" cy="276999"/>
          </a:xfrm>
          <a:prstGeom prst="rect">
            <a:avLst/>
          </a:prstGeom>
        </p:spPr>
        <p:txBody>
          <a:bodyPr wrap="square">
            <a:spAutoFit/>
          </a:bodyPr>
          <a:lstStyle/>
          <a:p>
            <a:pPr algn="ctr"/>
            <a:r>
              <a:rPr lang="en-US" sz="1200" b="1" dirty="0" smtClean="0">
                <a:latin typeface="Times New Roman" pitchFamily="18" charset="0"/>
                <a:cs typeface="Times New Roman" pitchFamily="18" charset="0"/>
              </a:rPr>
              <a:t>Latency Distribution of ISEs on ASIP and SFU</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879530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Dynamically Extendable Processor Model</a:t>
            </a:r>
            <a:endParaRPr lang="en-US" dirty="0">
              <a:latin typeface="+mn-lt"/>
            </a:endParaRPr>
          </a:p>
        </p:txBody>
      </p:sp>
      <p:sp>
        <p:nvSpPr>
          <p:cNvPr id="4" name="Slide Number Placeholder 3"/>
          <p:cNvSpPr>
            <a:spLocks noGrp="1"/>
          </p:cNvSpPr>
          <p:nvPr>
            <p:ph type="sldNum" sz="quarter" idx="12"/>
          </p:nvPr>
        </p:nvSpPr>
        <p:spPr/>
        <p:txBody>
          <a:bodyPr/>
          <a:lstStyle/>
          <a:p>
            <a:fld id="{FA9791F1-8048-4772-92A5-393E8B054CD6}" type="slidenum">
              <a:rPr lang="en-US" smtClean="0"/>
              <a:pPr/>
              <a:t>4</a:t>
            </a:fld>
            <a:endParaRPr lang="en-US" dirty="0"/>
          </a:p>
        </p:txBody>
      </p:sp>
      <p:grpSp>
        <p:nvGrpSpPr>
          <p:cNvPr id="85" name="Group 163"/>
          <p:cNvGrpSpPr/>
          <p:nvPr/>
        </p:nvGrpSpPr>
        <p:grpSpPr>
          <a:xfrm>
            <a:off x="320303" y="1371600"/>
            <a:ext cx="3453665" cy="3329701"/>
            <a:chOff x="6858000" y="7924800"/>
            <a:chExt cx="3486209" cy="2484939"/>
          </a:xfrm>
        </p:grpSpPr>
        <p:sp>
          <p:nvSpPr>
            <p:cNvPr id="86" name="Rounded Rectangle 85"/>
            <p:cNvSpPr/>
            <p:nvPr/>
          </p:nvSpPr>
          <p:spPr>
            <a:xfrm>
              <a:off x="6858000" y="7924800"/>
              <a:ext cx="2667000" cy="19812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87" name="Flowchart: Multidocument 86"/>
            <p:cNvSpPr/>
            <p:nvPr/>
          </p:nvSpPr>
          <p:spPr>
            <a:xfrm>
              <a:off x="7162800" y="8839200"/>
              <a:ext cx="1828800" cy="1066800"/>
            </a:xfrm>
            <a:prstGeom prst="flowChartMultidocumen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6" name="Rectangle 95"/>
            <p:cNvSpPr/>
            <p:nvPr/>
          </p:nvSpPr>
          <p:spPr>
            <a:xfrm>
              <a:off x="7010400" y="80772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Base Core</a:t>
              </a:r>
            </a:p>
          </p:txBody>
        </p:sp>
        <p:grpSp>
          <p:nvGrpSpPr>
            <p:cNvPr id="97" name="Group 111"/>
            <p:cNvGrpSpPr/>
            <p:nvPr/>
          </p:nvGrpSpPr>
          <p:grpSpPr>
            <a:xfrm>
              <a:off x="8077200" y="9067800"/>
              <a:ext cx="609600" cy="609600"/>
              <a:chOff x="4191000" y="2590800"/>
              <a:chExt cx="838200" cy="914400"/>
            </a:xfrm>
          </p:grpSpPr>
          <p:sp>
            <p:nvSpPr>
              <p:cNvPr id="141" name="Oval 140"/>
              <p:cNvSpPr/>
              <p:nvPr/>
            </p:nvSpPr>
            <p:spPr>
              <a:xfrm>
                <a:off x="4191000" y="2590800"/>
                <a:ext cx="838200" cy="9144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42" name="Oval 141"/>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3" name="Oval 142"/>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4" name="Oval 143"/>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45" name="Straight Arrow Connector 144"/>
              <p:cNvCxnSpPr>
                <a:stCxn id="142" idx="4"/>
                <a:endCxn id="144"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46" name="Straight Arrow Connector 145"/>
              <p:cNvCxnSpPr>
                <a:stCxn id="143" idx="4"/>
                <a:endCxn id="144"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8" name="Group 118"/>
            <p:cNvGrpSpPr/>
            <p:nvPr/>
          </p:nvGrpSpPr>
          <p:grpSpPr>
            <a:xfrm>
              <a:off x="7239000" y="9067800"/>
              <a:ext cx="685800" cy="838200"/>
              <a:chOff x="4648200" y="3886200"/>
              <a:chExt cx="838200" cy="1143000"/>
            </a:xfrm>
          </p:grpSpPr>
          <p:sp>
            <p:nvSpPr>
              <p:cNvPr id="133" name="Oval 132"/>
              <p:cNvSpPr/>
              <p:nvPr/>
            </p:nvSpPr>
            <p:spPr>
              <a:xfrm>
                <a:off x="4648200" y="3886200"/>
                <a:ext cx="838200" cy="11430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34" name="Oval 133"/>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35" name="Oval 134"/>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36" name="Oval 135"/>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37" name="Oval 136"/>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38" name="Straight Arrow Connector 137"/>
              <p:cNvCxnSpPr>
                <a:stCxn id="134" idx="4"/>
                <a:endCxn id="135"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39" name="Straight Arrow Connector 138"/>
              <p:cNvCxnSpPr>
                <a:stCxn id="136" idx="4"/>
                <a:endCxn id="135"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40" name="Straight Arrow Connector 139"/>
              <p:cNvCxnSpPr>
                <a:stCxn id="135" idx="4"/>
                <a:endCxn id="137"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99" name="Up-Down Arrow 98"/>
            <p:cNvSpPr/>
            <p:nvPr/>
          </p:nvSpPr>
          <p:spPr>
            <a:xfrm>
              <a:off x="80010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5" name="TextBox 104"/>
            <p:cNvSpPr txBox="1"/>
            <p:nvPr/>
          </p:nvSpPr>
          <p:spPr>
            <a:xfrm>
              <a:off x="7055113" y="9982189"/>
              <a:ext cx="2411630" cy="427550"/>
            </a:xfrm>
            <a:prstGeom prst="rect">
              <a:avLst/>
            </a:prstGeom>
            <a:noFill/>
          </p:spPr>
          <p:txBody>
            <a:bodyPr wrap="none" rtlCol="0">
              <a:spAutoFit/>
            </a:bodyPr>
            <a:lstStyle/>
            <a:p>
              <a:pPr algn="ctr"/>
              <a:r>
                <a:rPr lang="en-US" b="1" dirty="0" smtClean="0"/>
                <a:t>ISEs accommodated </a:t>
              </a:r>
              <a:r>
                <a:rPr lang="en-US" b="1" dirty="0"/>
                <a:t>on</a:t>
              </a:r>
              <a:br>
                <a:rPr lang="en-US" b="1" dirty="0"/>
              </a:br>
              <a:r>
                <a:rPr lang="en-US" b="1" dirty="0"/>
                <a:t>reconfigurable fabric</a:t>
              </a:r>
            </a:p>
          </p:txBody>
        </p:sp>
        <p:sp>
          <p:nvSpPr>
            <p:cNvPr id="114" name="TextBox 113"/>
            <p:cNvSpPr txBox="1"/>
            <p:nvPr/>
          </p:nvSpPr>
          <p:spPr>
            <a:xfrm>
              <a:off x="8991600" y="9017132"/>
              <a:ext cx="1352609" cy="390476"/>
            </a:xfrm>
            <a:prstGeom prst="rect">
              <a:avLst/>
            </a:prstGeom>
            <a:solidFill>
              <a:schemeClr val="accent6">
                <a:lumMod val="40000"/>
                <a:lumOff val="60000"/>
                <a:alpha val="90000"/>
              </a:schemeClr>
            </a:solidFill>
          </p:spPr>
          <p:txBody>
            <a:bodyPr wrap="none" rtlCol="0">
              <a:spAutoFit/>
            </a:bodyPr>
            <a:lstStyle/>
            <a:p>
              <a:pPr algn="ctr"/>
              <a:r>
                <a:rPr lang="en-US" sz="1400" b="1" dirty="0"/>
                <a:t>Reconfigurable </a:t>
              </a:r>
              <a:br>
                <a:rPr lang="en-US" sz="1400" b="1" dirty="0"/>
              </a:br>
              <a:r>
                <a:rPr lang="en-US" sz="1400" b="1" dirty="0"/>
                <a:t>Fabric</a:t>
              </a:r>
            </a:p>
          </p:txBody>
        </p:sp>
      </p:grpSp>
      <p:sp>
        <p:nvSpPr>
          <p:cNvPr id="165" name="TextBox 164"/>
          <p:cNvSpPr txBox="1"/>
          <p:nvPr/>
        </p:nvSpPr>
        <p:spPr>
          <a:xfrm>
            <a:off x="274429" y="4800600"/>
            <a:ext cx="2733849" cy="1477328"/>
          </a:xfrm>
          <a:prstGeom prst="rect">
            <a:avLst/>
          </a:prstGeom>
          <a:noFill/>
        </p:spPr>
        <p:txBody>
          <a:bodyPr wrap="square" rtlCol="0">
            <a:spAutoFit/>
          </a:bodyPr>
          <a:lstStyle/>
          <a:p>
            <a:pPr algn="ctr"/>
            <a:r>
              <a:rPr lang="en-US" b="1" dirty="0" smtClean="0">
                <a:solidFill>
                  <a:srgbClr val="00B050"/>
                </a:solidFill>
              </a:rPr>
              <a:t>Very Flexible ISEs</a:t>
            </a:r>
          </a:p>
          <a:p>
            <a:pPr algn="ctr"/>
            <a:r>
              <a:rPr lang="en-US" b="1" dirty="0" smtClean="0">
                <a:solidFill>
                  <a:schemeClr val="accent1">
                    <a:lumMod val="75000"/>
                  </a:schemeClr>
                </a:solidFill>
              </a:rPr>
              <a:t>Medium </a:t>
            </a:r>
            <a:r>
              <a:rPr lang="en-US" b="1" dirty="0">
                <a:solidFill>
                  <a:schemeClr val="accent1">
                    <a:lumMod val="75000"/>
                  </a:schemeClr>
                </a:solidFill>
              </a:rPr>
              <a:t>Energy</a:t>
            </a:r>
          </a:p>
          <a:p>
            <a:pPr algn="ctr"/>
            <a:r>
              <a:rPr lang="en-US" b="1" dirty="0">
                <a:solidFill>
                  <a:schemeClr val="accent1">
                    <a:lumMod val="75000"/>
                  </a:schemeClr>
                </a:solidFill>
              </a:rPr>
              <a:t>Medium </a:t>
            </a:r>
            <a:r>
              <a:rPr lang="en-US" b="1" dirty="0" smtClean="0">
                <a:solidFill>
                  <a:schemeClr val="accent1">
                    <a:lumMod val="75000"/>
                  </a:schemeClr>
                </a:solidFill>
              </a:rPr>
              <a:t>Performance</a:t>
            </a:r>
            <a:endParaRPr lang="en-US" b="1" dirty="0" smtClean="0">
              <a:solidFill>
                <a:srgbClr val="00B050"/>
              </a:solidFill>
            </a:endParaRPr>
          </a:p>
          <a:p>
            <a:pPr algn="ctr"/>
            <a:r>
              <a:rPr lang="en-US" b="1" dirty="0" smtClean="0">
                <a:solidFill>
                  <a:srgbClr val="FF0000"/>
                </a:solidFill>
              </a:rPr>
              <a:t>Slow to Swap</a:t>
            </a:r>
          </a:p>
          <a:p>
            <a:pPr algn="ctr"/>
            <a:r>
              <a:rPr lang="en-US" b="1" dirty="0" smtClean="0">
                <a:solidFill>
                  <a:srgbClr val="FF0000"/>
                </a:solidFill>
              </a:rPr>
              <a:t>Programmability</a:t>
            </a:r>
          </a:p>
        </p:txBody>
      </p:sp>
      <p:sp>
        <p:nvSpPr>
          <p:cNvPr id="167" name="TextBox 166"/>
          <p:cNvSpPr txBox="1"/>
          <p:nvPr/>
        </p:nvSpPr>
        <p:spPr>
          <a:xfrm>
            <a:off x="3773968" y="1371600"/>
            <a:ext cx="5342945" cy="5078313"/>
          </a:xfrm>
          <a:prstGeom prst="rect">
            <a:avLst/>
          </a:prstGeom>
          <a:noFill/>
        </p:spPr>
        <p:txBody>
          <a:bodyPr wrap="square" rtlCol="0">
            <a:spAutoFit/>
          </a:bodyPr>
          <a:lstStyle/>
          <a:p>
            <a:pPr marL="285750" indent="-285750">
              <a:buFont typeface="Arial" pitchFamily="34" charset="0"/>
              <a:buChar char="•"/>
            </a:pPr>
            <a:r>
              <a:rPr lang="en-US" dirty="0" smtClean="0"/>
              <a:t>These use </a:t>
            </a:r>
            <a:r>
              <a:rPr lang="en-US" b="1" dirty="0" smtClean="0"/>
              <a:t>dynamic </a:t>
            </a:r>
            <a:r>
              <a:rPr lang="en-US" dirty="0" smtClean="0"/>
              <a:t>logic to speedup specific operator chains seen frequently and usually high cost within the CPU.</a:t>
            </a:r>
          </a:p>
          <a:p>
            <a:pPr marL="285750" indent="-285750">
              <a:buFont typeface="Arial" pitchFamily="34" charset="0"/>
              <a:buChar char="•"/>
            </a:pPr>
            <a:endParaRPr lang="en-US" dirty="0"/>
          </a:p>
          <a:p>
            <a:pPr marL="285750" indent="-285750">
              <a:buFont typeface="Arial" pitchFamily="34" charset="0"/>
              <a:buChar char="•"/>
            </a:pPr>
            <a:r>
              <a:rPr lang="en-US" dirty="0" smtClean="0"/>
              <a:t>These ISEs  are </a:t>
            </a:r>
            <a:r>
              <a:rPr lang="en-US" b="1" dirty="0" smtClean="0"/>
              <a:t>loosely</a:t>
            </a:r>
            <a:r>
              <a:rPr lang="en-US" dirty="0" smtClean="0"/>
              <a:t> coupled into the CPU pipeline and significantly reduce energy and CPU time.</a:t>
            </a:r>
          </a:p>
          <a:p>
            <a:pPr marL="285750" indent="-285750">
              <a:buFont typeface="Arial" pitchFamily="34" charset="0"/>
              <a:buChar char="•"/>
            </a:pPr>
            <a:endParaRPr lang="en-US" dirty="0"/>
          </a:p>
          <a:p>
            <a:pPr marL="285750" indent="-285750">
              <a:buFont typeface="Arial" pitchFamily="34" charset="0"/>
              <a:buChar char="•"/>
            </a:pPr>
            <a:r>
              <a:rPr lang="en-US" b="1" dirty="0" smtClean="0"/>
              <a:t>Very flexible </a:t>
            </a:r>
            <a:r>
              <a:rPr lang="en-US" dirty="0" smtClean="0"/>
              <a:t>and ISEs can be done post design time; allowing  firmware (software application) to be developed in parallel the ASIC design.</a:t>
            </a:r>
          </a:p>
          <a:p>
            <a:pPr marL="285750" indent="-285750">
              <a:buFont typeface="Arial" pitchFamily="34" charset="0"/>
              <a:buChar char="•"/>
            </a:pPr>
            <a:endParaRPr lang="en-US" dirty="0"/>
          </a:p>
          <a:p>
            <a:pPr marL="285750" indent="-285750">
              <a:buFont typeface="Arial" pitchFamily="34" charset="0"/>
              <a:buChar char="•"/>
            </a:pPr>
            <a:r>
              <a:rPr lang="en-US" b="1" dirty="0" smtClean="0"/>
              <a:t>High cost to reconfigure</a:t>
            </a:r>
            <a:r>
              <a:rPr lang="en-US" dirty="0" smtClean="0"/>
              <a:t> the fabric usually in the milliseconds range or larger depending on the size of the reconfigurable fabric.</a:t>
            </a:r>
          </a:p>
          <a:p>
            <a:pPr marL="285750" indent="-285750">
              <a:buFont typeface="Arial" pitchFamily="34" charset="0"/>
              <a:buChar char="•"/>
            </a:pPr>
            <a:endParaRPr lang="en-US" dirty="0"/>
          </a:p>
          <a:p>
            <a:pPr marL="285750" indent="-285750">
              <a:buFont typeface="Arial" pitchFamily="34" charset="0"/>
              <a:buChar char="•"/>
            </a:pPr>
            <a:r>
              <a:rPr lang="en-US" dirty="0" smtClean="0"/>
              <a:t>Developing ISEs requires a hardware synthesis design and planning.</a:t>
            </a:r>
          </a:p>
        </p:txBody>
      </p:sp>
    </p:spTree>
    <p:extLst>
      <p:ext uri="{BB962C8B-B14F-4D97-AF65-F5344CB8AC3E}">
        <p14:creationId xmlns:p14="http://schemas.microsoft.com/office/powerpoint/2010/main" val="33727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n-lt"/>
              </a:rPr>
              <a:t>JiTC</a:t>
            </a:r>
            <a:r>
              <a:rPr lang="en-US" dirty="0" smtClean="0">
                <a:latin typeface="+mn-lt"/>
              </a:rPr>
              <a:t> Processor Model</a:t>
            </a:r>
            <a:endParaRPr lang="en-US" dirty="0">
              <a:latin typeface="+mn-lt"/>
            </a:endParaRPr>
          </a:p>
        </p:txBody>
      </p:sp>
      <p:sp>
        <p:nvSpPr>
          <p:cNvPr id="4" name="Slide Number Placeholder 3"/>
          <p:cNvSpPr>
            <a:spLocks noGrp="1"/>
          </p:cNvSpPr>
          <p:nvPr>
            <p:ph type="sldNum" sz="quarter" idx="12"/>
          </p:nvPr>
        </p:nvSpPr>
        <p:spPr/>
        <p:txBody>
          <a:bodyPr/>
          <a:lstStyle/>
          <a:p>
            <a:fld id="{FA9791F1-8048-4772-92A5-393E8B054CD6}" type="slidenum">
              <a:rPr lang="en-US" smtClean="0"/>
              <a:pPr/>
              <a:t>5</a:t>
            </a:fld>
            <a:endParaRPr lang="en-US" dirty="0"/>
          </a:p>
        </p:txBody>
      </p:sp>
      <p:grpSp>
        <p:nvGrpSpPr>
          <p:cNvPr id="85" name="Group 163"/>
          <p:cNvGrpSpPr/>
          <p:nvPr/>
        </p:nvGrpSpPr>
        <p:grpSpPr>
          <a:xfrm>
            <a:off x="210207" y="1295400"/>
            <a:ext cx="3142593" cy="3594711"/>
            <a:chOff x="9829799" y="7772399"/>
            <a:chExt cx="3172206" cy="2682715"/>
          </a:xfrm>
        </p:grpSpPr>
        <p:sp>
          <p:nvSpPr>
            <p:cNvPr id="100" name="Rounded Rectangle 99"/>
            <p:cNvSpPr/>
            <p:nvPr/>
          </p:nvSpPr>
          <p:spPr>
            <a:xfrm>
              <a:off x="9829800" y="8153400"/>
              <a:ext cx="2667000" cy="1828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1" name="Rectangle 100"/>
            <p:cNvSpPr/>
            <p:nvPr/>
          </p:nvSpPr>
          <p:spPr>
            <a:xfrm>
              <a:off x="9982200" y="83058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84906">
                <a:defRPr/>
              </a:pPr>
              <a:r>
                <a:rPr lang="en-US" b="1" kern="0" dirty="0">
                  <a:solidFill>
                    <a:sysClr val="windowText" lastClr="000000"/>
                  </a:solidFill>
                  <a:cs typeface="Arial" pitchFamily="34" charset="0"/>
                </a:rPr>
                <a:t>Base Core</a:t>
              </a:r>
            </a:p>
          </p:txBody>
        </p:sp>
        <p:sp>
          <p:nvSpPr>
            <p:cNvPr id="102" name="Rectangle 101"/>
            <p:cNvSpPr/>
            <p:nvPr/>
          </p:nvSpPr>
          <p:spPr>
            <a:xfrm>
              <a:off x="9982200" y="9067800"/>
              <a:ext cx="9144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SFU</a:t>
              </a:r>
            </a:p>
          </p:txBody>
        </p:sp>
        <p:sp>
          <p:nvSpPr>
            <p:cNvPr id="103" name="Up-Down Arrow 102"/>
            <p:cNvSpPr/>
            <p:nvPr/>
          </p:nvSpPr>
          <p:spPr>
            <a:xfrm>
              <a:off x="10287000" y="88392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6" name="Flowchart: Punched Tape 105"/>
            <p:cNvSpPr/>
            <p:nvPr/>
          </p:nvSpPr>
          <p:spPr>
            <a:xfrm rot="16200000">
              <a:off x="10401300" y="8420099"/>
              <a:ext cx="2438400" cy="1143000"/>
            </a:xfrm>
            <a:prstGeom prst="flowChartPunchedTape">
              <a:avLst/>
            </a:prstGeom>
            <a:solidFill>
              <a:sysClr val="window" lastClr="FFFFFF"/>
            </a:solidFill>
            <a:ln w="25400" cap="flat" cmpd="sng" algn="ctr">
              <a:solidFill>
                <a:srgbClr val="9BBB59"/>
              </a:solidFill>
              <a:prstDash val="solid"/>
            </a:ln>
            <a:effectLst/>
          </p:spPr>
          <p:txBody>
            <a:bodyPr rtlCol="0" anchor="ctr"/>
            <a:lstStyle/>
            <a:p>
              <a:pPr algn="ctr" defTabSz="484906">
                <a:defRPr/>
              </a:pPr>
              <a:endParaRPr lang="en-US" b="1" kern="0" dirty="0">
                <a:solidFill>
                  <a:sysClr val="windowText" lastClr="000000"/>
                </a:solidFill>
              </a:endParaRPr>
            </a:p>
          </p:txBody>
        </p:sp>
        <p:grpSp>
          <p:nvGrpSpPr>
            <p:cNvPr id="107" name="Group 135"/>
            <p:cNvGrpSpPr/>
            <p:nvPr/>
          </p:nvGrpSpPr>
          <p:grpSpPr>
            <a:xfrm>
              <a:off x="11430000" y="9525000"/>
              <a:ext cx="457200" cy="609600"/>
              <a:chOff x="5257800" y="2590800"/>
              <a:chExt cx="533400" cy="914400"/>
            </a:xfrm>
          </p:grpSpPr>
          <p:sp>
            <p:nvSpPr>
              <p:cNvPr id="129" name="Oval 128"/>
              <p:cNvSpPr/>
              <p:nvPr/>
            </p:nvSpPr>
            <p:spPr>
              <a:xfrm>
                <a:off x="5257800" y="2590800"/>
                <a:ext cx="5334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30" name="Oval 129"/>
              <p:cNvSpPr/>
              <p:nvPr/>
            </p:nvSpPr>
            <p:spPr>
              <a:xfrm>
                <a:off x="5410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I</a:t>
                </a:r>
              </a:p>
            </p:txBody>
          </p:sp>
          <p:sp>
            <p:nvSpPr>
              <p:cNvPr id="131" name="Oval 130"/>
              <p:cNvSpPr/>
              <p:nvPr/>
            </p:nvSpPr>
            <p:spPr>
              <a:xfrm>
                <a:off x="5410200" y="3124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cxnSp>
            <p:nvCxnSpPr>
              <p:cNvPr id="132" name="Straight Arrow Connector 131"/>
              <p:cNvCxnSpPr>
                <a:stCxn id="130" idx="4"/>
                <a:endCxn id="131" idx="0"/>
              </p:cNvCxnSpPr>
              <p:nvPr/>
            </p:nvCxnSpPr>
            <p:spPr>
              <a:xfrm>
                <a:off x="5524500" y="29718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108" name="Group 140"/>
            <p:cNvGrpSpPr/>
            <p:nvPr/>
          </p:nvGrpSpPr>
          <p:grpSpPr>
            <a:xfrm>
              <a:off x="11277600" y="7848600"/>
              <a:ext cx="609600" cy="609600"/>
              <a:chOff x="4191000" y="2590800"/>
              <a:chExt cx="838200" cy="914400"/>
            </a:xfrm>
          </p:grpSpPr>
          <p:sp>
            <p:nvSpPr>
              <p:cNvPr id="123" name="Oval 122"/>
              <p:cNvSpPr/>
              <p:nvPr/>
            </p:nvSpPr>
            <p:spPr>
              <a:xfrm>
                <a:off x="4191000" y="2590800"/>
                <a:ext cx="8382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24" name="Oval 123"/>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25" name="Oval 124"/>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26" name="Oval 125"/>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27" name="Straight Arrow Connector 126"/>
              <p:cNvCxnSpPr>
                <a:stCxn id="124" idx="4"/>
                <a:endCxn id="126"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8" name="Straight Arrow Connector 127"/>
              <p:cNvCxnSpPr>
                <a:stCxn id="125" idx="4"/>
                <a:endCxn id="126"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109" name="Group 147"/>
            <p:cNvGrpSpPr/>
            <p:nvPr/>
          </p:nvGrpSpPr>
          <p:grpSpPr>
            <a:xfrm>
              <a:off x="11277600" y="8534400"/>
              <a:ext cx="685800" cy="838200"/>
              <a:chOff x="4648200" y="3886200"/>
              <a:chExt cx="838200" cy="1143000"/>
            </a:xfrm>
          </p:grpSpPr>
          <p:sp>
            <p:nvSpPr>
              <p:cNvPr id="115" name="Oval 114"/>
              <p:cNvSpPr/>
              <p:nvPr/>
            </p:nvSpPr>
            <p:spPr>
              <a:xfrm>
                <a:off x="4648200" y="3886200"/>
                <a:ext cx="838200" cy="1143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16" name="Oval 115"/>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17" name="Oval 116"/>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18" name="Oval 117"/>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19" name="Oval 118"/>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20" name="Straight Arrow Connector 119"/>
              <p:cNvCxnSpPr>
                <a:stCxn id="116" idx="4"/>
                <a:endCxn id="117"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1" name="Straight Arrow Connector 120"/>
              <p:cNvCxnSpPr>
                <a:stCxn id="118" idx="4"/>
                <a:endCxn id="117"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2" name="Straight Arrow Connector 121"/>
              <p:cNvCxnSpPr>
                <a:stCxn id="117" idx="4"/>
                <a:endCxn id="119"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cxnSp>
          <p:nvCxnSpPr>
            <p:cNvPr id="110" name="Straight Arrow Connector 109"/>
            <p:cNvCxnSpPr/>
            <p:nvPr/>
          </p:nvCxnSpPr>
          <p:spPr>
            <a:xfrm flipH="1">
              <a:off x="10591800" y="8153400"/>
              <a:ext cx="685800" cy="10668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1" name="Straight Arrow Connector 110"/>
            <p:cNvCxnSpPr>
              <a:stCxn id="115" idx="2"/>
            </p:cNvCxnSpPr>
            <p:nvPr/>
          </p:nvCxnSpPr>
          <p:spPr>
            <a:xfrm flipH="1">
              <a:off x="10668000" y="8953500"/>
              <a:ext cx="609600" cy="3429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2" name="Straight Arrow Connector 111"/>
            <p:cNvCxnSpPr>
              <a:stCxn id="129" idx="2"/>
            </p:cNvCxnSpPr>
            <p:nvPr/>
          </p:nvCxnSpPr>
          <p:spPr>
            <a:xfrm flipH="1" flipV="1">
              <a:off x="10668000" y="9372600"/>
              <a:ext cx="762000" cy="457200"/>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113" name="TextBox 112"/>
            <p:cNvSpPr txBox="1"/>
            <p:nvPr/>
          </p:nvSpPr>
          <p:spPr>
            <a:xfrm>
              <a:off x="9829799" y="10210800"/>
              <a:ext cx="3172206" cy="244314"/>
            </a:xfrm>
            <a:prstGeom prst="rect">
              <a:avLst/>
            </a:prstGeom>
            <a:noFill/>
          </p:spPr>
          <p:txBody>
            <a:bodyPr wrap="none" rtlCol="0">
              <a:spAutoFit/>
            </a:bodyPr>
            <a:lstStyle/>
            <a:p>
              <a:r>
                <a:rPr lang="en-US" b="1" dirty="0"/>
                <a:t>Just-in-Time Customizable core</a:t>
              </a:r>
            </a:p>
          </p:txBody>
        </p:sp>
      </p:grpSp>
      <p:sp>
        <p:nvSpPr>
          <p:cNvPr id="167" name="TextBox 166"/>
          <p:cNvSpPr txBox="1"/>
          <p:nvPr/>
        </p:nvSpPr>
        <p:spPr>
          <a:xfrm>
            <a:off x="390351" y="5105400"/>
            <a:ext cx="2733849" cy="1477328"/>
          </a:xfrm>
          <a:prstGeom prst="rect">
            <a:avLst/>
          </a:prstGeom>
          <a:noFill/>
        </p:spPr>
        <p:txBody>
          <a:bodyPr wrap="square" rtlCol="0">
            <a:spAutoFit/>
          </a:bodyPr>
          <a:lstStyle/>
          <a:p>
            <a:pPr algn="ctr"/>
            <a:r>
              <a:rPr lang="en-US" b="1" dirty="0" smtClean="0">
                <a:solidFill>
                  <a:srgbClr val="00B050"/>
                </a:solidFill>
              </a:rPr>
              <a:t>Fast Swapping</a:t>
            </a:r>
          </a:p>
          <a:p>
            <a:pPr algn="ctr"/>
            <a:r>
              <a:rPr lang="en-US" b="1" dirty="0" smtClean="0">
                <a:solidFill>
                  <a:srgbClr val="00B050"/>
                </a:solidFill>
              </a:rPr>
              <a:t>Programmability</a:t>
            </a:r>
          </a:p>
          <a:p>
            <a:pPr algn="ctr"/>
            <a:r>
              <a:rPr lang="en-US" b="1" dirty="0">
                <a:solidFill>
                  <a:srgbClr val="00B050"/>
                </a:solidFill>
              </a:rPr>
              <a:t>Medium Flexible </a:t>
            </a:r>
            <a:r>
              <a:rPr lang="en-US" b="1" dirty="0" smtClean="0">
                <a:solidFill>
                  <a:srgbClr val="00B050"/>
                </a:solidFill>
              </a:rPr>
              <a:t>ISEs</a:t>
            </a:r>
          </a:p>
          <a:p>
            <a:pPr algn="ctr"/>
            <a:r>
              <a:rPr lang="en-US" b="1" dirty="0">
                <a:solidFill>
                  <a:srgbClr val="00B050"/>
                </a:solidFill>
              </a:rPr>
              <a:t>High Performance</a:t>
            </a:r>
          </a:p>
          <a:p>
            <a:pPr algn="ctr"/>
            <a:r>
              <a:rPr lang="en-US" b="1" dirty="0" smtClean="0">
                <a:solidFill>
                  <a:schemeClr val="accent1">
                    <a:lumMod val="75000"/>
                  </a:schemeClr>
                </a:solidFill>
              </a:rPr>
              <a:t>Low-Medium Energy</a:t>
            </a:r>
            <a:endParaRPr lang="en-US" b="1" dirty="0">
              <a:solidFill>
                <a:schemeClr val="accent1">
                  <a:lumMod val="75000"/>
                </a:schemeClr>
              </a:solidFill>
            </a:endParaRPr>
          </a:p>
        </p:txBody>
      </p:sp>
      <p:sp>
        <p:nvSpPr>
          <p:cNvPr id="168" name="TextBox 167"/>
          <p:cNvSpPr txBox="1"/>
          <p:nvPr/>
        </p:nvSpPr>
        <p:spPr>
          <a:xfrm>
            <a:off x="3429000" y="1219200"/>
            <a:ext cx="5486400" cy="5355312"/>
          </a:xfrm>
          <a:prstGeom prst="rect">
            <a:avLst/>
          </a:prstGeom>
          <a:noFill/>
        </p:spPr>
        <p:txBody>
          <a:bodyPr wrap="square" rtlCol="0">
            <a:spAutoFit/>
          </a:bodyPr>
          <a:lstStyle/>
          <a:p>
            <a:pPr marL="285750" indent="-285750">
              <a:buFont typeface="Arial" pitchFamily="34" charset="0"/>
              <a:buChar char="•"/>
            </a:pPr>
            <a:r>
              <a:rPr lang="en-US" dirty="0" smtClean="0"/>
              <a:t>These use </a:t>
            </a:r>
            <a:r>
              <a:rPr lang="en-US" b="1" dirty="0" smtClean="0"/>
              <a:t>near to ideal </a:t>
            </a:r>
            <a:r>
              <a:rPr lang="en-US" dirty="0" smtClean="0"/>
              <a:t>logic to speedup specific operator chains seen frequently and usually high cost within the CPU.</a:t>
            </a:r>
          </a:p>
          <a:p>
            <a:pPr marL="285750" indent="-285750">
              <a:buFont typeface="Arial" pitchFamily="34" charset="0"/>
              <a:buChar char="•"/>
            </a:pPr>
            <a:endParaRPr lang="en-US" dirty="0"/>
          </a:p>
          <a:p>
            <a:pPr marL="285750" indent="-285750">
              <a:buFont typeface="Arial" pitchFamily="34" charset="0"/>
              <a:buChar char="•"/>
            </a:pPr>
            <a:r>
              <a:rPr lang="en-US" dirty="0" smtClean="0"/>
              <a:t>These ISEs  are </a:t>
            </a:r>
            <a:r>
              <a:rPr lang="en-US" b="1" dirty="0" smtClean="0"/>
              <a:t>tightly</a:t>
            </a:r>
            <a:r>
              <a:rPr lang="en-US" dirty="0" smtClean="0"/>
              <a:t> coupled into the CPU pipeline and significantly reduce energy and CPU time.</a:t>
            </a:r>
          </a:p>
          <a:p>
            <a:pPr marL="285750" indent="-285750">
              <a:buFont typeface="Arial" pitchFamily="34" charset="0"/>
              <a:buChar char="•"/>
            </a:pPr>
            <a:endParaRPr lang="en-US" dirty="0"/>
          </a:p>
          <a:p>
            <a:pPr marL="285750" indent="-285750">
              <a:buFont typeface="Arial" pitchFamily="34" charset="0"/>
              <a:buChar char="•"/>
            </a:pPr>
            <a:r>
              <a:rPr lang="en-US" b="1" dirty="0" smtClean="0"/>
              <a:t>Flexible</a:t>
            </a:r>
            <a:r>
              <a:rPr lang="en-US" dirty="0" smtClean="0"/>
              <a:t> to the ISA</a:t>
            </a:r>
            <a:r>
              <a:rPr lang="en-US" b="1" dirty="0" smtClean="0"/>
              <a:t> </a:t>
            </a:r>
            <a:r>
              <a:rPr lang="en-US" dirty="0" smtClean="0"/>
              <a:t>and the accelerator programming is transparent to the firmware (software application) development</a:t>
            </a:r>
          </a:p>
          <a:p>
            <a:pPr marL="285750" indent="-285750">
              <a:buFont typeface="Arial" pitchFamily="34" charset="0"/>
              <a:buChar char="•"/>
            </a:pPr>
            <a:endParaRPr lang="en-US" dirty="0"/>
          </a:p>
          <a:p>
            <a:pPr marL="285750" indent="-285750">
              <a:buFont typeface="Arial" pitchFamily="34" charset="0"/>
              <a:buChar char="•"/>
            </a:pPr>
            <a:r>
              <a:rPr lang="en-US" b="1" dirty="0" smtClean="0"/>
              <a:t>Low cost to reconfigure</a:t>
            </a:r>
            <a:r>
              <a:rPr lang="en-US" dirty="0" smtClean="0"/>
              <a:t> the fabric takes one-two cycles to fully reconfigure.</a:t>
            </a:r>
          </a:p>
          <a:p>
            <a:pPr marL="285750" indent="-285750">
              <a:buFont typeface="Arial" pitchFamily="34" charset="0"/>
              <a:buChar char="•"/>
            </a:pPr>
            <a:endParaRPr lang="en-US" dirty="0"/>
          </a:p>
          <a:p>
            <a:pPr marL="285750" indent="-285750">
              <a:buFont typeface="Arial" pitchFamily="34" charset="0"/>
              <a:buChar char="•"/>
            </a:pPr>
            <a:r>
              <a:rPr lang="en-US" b="1" dirty="0" smtClean="0"/>
              <a:t>Developing ISEs is done within the compiler</a:t>
            </a:r>
            <a:r>
              <a:rPr lang="en-US" dirty="0" smtClean="0"/>
              <a:t>, so software automatically  mapped onto the fabric.</a:t>
            </a:r>
          </a:p>
          <a:p>
            <a:pPr marL="285750" indent="-285750">
              <a:buFont typeface="Arial" pitchFamily="34" charset="0"/>
              <a:buChar char="•"/>
            </a:pPr>
            <a:endParaRPr lang="en-US" dirty="0"/>
          </a:p>
          <a:p>
            <a:pPr marL="285750" indent="-285750">
              <a:buFont typeface="Arial" pitchFamily="34" charset="0"/>
              <a:buChar char="•"/>
            </a:pPr>
            <a:r>
              <a:rPr lang="en-US" dirty="0" smtClean="0"/>
              <a:t>Profiling and compiler optimizations can be done on the fly and binaries can be swapped.</a:t>
            </a:r>
          </a:p>
        </p:txBody>
      </p:sp>
    </p:spTree>
    <p:extLst>
      <p:ext uri="{BB962C8B-B14F-4D97-AF65-F5344CB8AC3E}">
        <p14:creationId xmlns:p14="http://schemas.microsoft.com/office/powerpoint/2010/main" val="116105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Comparison of ISE Models</a:t>
            </a:r>
            <a:endParaRPr lang="en-US" dirty="0">
              <a:latin typeface="+mn-lt"/>
            </a:endParaRPr>
          </a:p>
        </p:txBody>
      </p:sp>
      <p:sp>
        <p:nvSpPr>
          <p:cNvPr id="4" name="Slide Number Placeholder 3"/>
          <p:cNvSpPr>
            <a:spLocks noGrp="1"/>
          </p:cNvSpPr>
          <p:nvPr>
            <p:ph type="sldNum" sz="quarter" idx="12"/>
          </p:nvPr>
        </p:nvSpPr>
        <p:spPr/>
        <p:txBody>
          <a:bodyPr/>
          <a:lstStyle/>
          <a:p>
            <a:fld id="{FA9791F1-8048-4772-92A5-393E8B054CD6}" type="slidenum">
              <a:rPr lang="en-US" smtClean="0"/>
              <a:pPr/>
              <a:t>6</a:t>
            </a:fld>
            <a:endParaRPr lang="en-US" dirty="0"/>
          </a:p>
        </p:txBody>
      </p:sp>
      <p:grpSp>
        <p:nvGrpSpPr>
          <p:cNvPr id="85" name="Group 163"/>
          <p:cNvGrpSpPr/>
          <p:nvPr/>
        </p:nvGrpSpPr>
        <p:grpSpPr>
          <a:xfrm>
            <a:off x="113294" y="1143000"/>
            <a:ext cx="9030706" cy="3594711"/>
            <a:chOff x="3886200" y="7772399"/>
            <a:chExt cx="9115805" cy="2682715"/>
          </a:xfrm>
        </p:grpSpPr>
        <p:sp>
          <p:nvSpPr>
            <p:cNvPr id="86" name="Rounded Rectangle 85"/>
            <p:cNvSpPr/>
            <p:nvPr/>
          </p:nvSpPr>
          <p:spPr>
            <a:xfrm>
              <a:off x="6858000" y="7924800"/>
              <a:ext cx="2667000" cy="19812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87" name="Flowchart: Multidocument 86"/>
            <p:cNvSpPr/>
            <p:nvPr/>
          </p:nvSpPr>
          <p:spPr>
            <a:xfrm>
              <a:off x="7162800" y="8839200"/>
              <a:ext cx="1828800" cy="1066800"/>
            </a:xfrm>
            <a:prstGeom prst="flowChartMultidocumen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88" name="Rounded Rectangle 87"/>
            <p:cNvSpPr/>
            <p:nvPr/>
          </p:nvSpPr>
          <p:spPr>
            <a:xfrm>
              <a:off x="3886200" y="7924800"/>
              <a:ext cx="2667000" cy="1828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89" name="Rectangle 88"/>
            <p:cNvSpPr/>
            <p:nvPr/>
          </p:nvSpPr>
          <p:spPr>
            <a:xfrm>
              <a:off x="4038600" y="80772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Base Core</a:t>
              </a:r>
            </a:p>
          </p:txBody>
        </p:sp>
        <p:grpSp>
          <p:nvGrpSpPr>
            <p:cNvPr id="90" name="Group 86"/>
            <p:cNvGrpSpPr/>
            <p:nvPr/>
          </p:nvGrpSpPr>
          <p:grpSpPr>
            <a:xfrm>
              <a:off x="4191000" y="8839200"/>
              <a:ext cx="609600" cy="609600"/>
              <a:chOff x="4191000" y="2590800"/>
              <a:chExt cx="838200" cy="914400"/>
            </a:xfrm>
          </p:grpSpPr>
          <p:sp>
            <p:nvSpPr>
              <p:cNvPr id="159" name="Oval 158"/>
              <p:cNvSpPr/>
              <p:nvPr/>
            </p:nvSpPr>
            <p:spPr>
              <a:xfrm>
                <a:off x="4191000" y="2590800"/>
                <a:ext cx="8382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60" name="Oval 159"/>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61" name="Oval 160"/>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62" name="Oval 161"/>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63" name="Straight Arrow Connector 162"/>
              <p:cNvCxnSpPr>
                <a:stCxn id="160" idx="4"/>
                <a:endCxn id="162"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64" name="Straight Arrow Connector 163"/>
              <p:cNvCxnSpPr>
                <a:stCxn id="161" idx="4"/>
                <a:endCxn id="162"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1" name="Group 93"/>
            <p:cNvGrpSpPr/>
            <p:nvPr/>
          </p:nvGrpSpPr>
          <p:grpSpPr>
            <a:xfrm>
              <a:off x="4876800" y="8839200"/>
              <a:ext cx="457200" cy="609600"/>
              <a:chOff x="5257800" y="2590800"/>
              <a:chExt cx="533400" cy="914400"/>
            </a:xfrm>
          </p:grpSpPr>
          <p:sp>
            <p:nvSpPr>
              <p:cNvPr id="155" name="Oval 154"/>
              <p:cNvSpPr/>
              <p:nvPr/>
            </p:nvSpPr>
            <p:spPr>
              <a:xfrm>
                <a:off x="5257800" y="2590800"/>
                <a:ext cx="5334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56" name="Oval 155"/>
              <p:cNvSpPr/>
              <p:nvPr/>
            </p:nvSpPr>
            <p:spPr>
              <a:xfrm>
                <a:off x="5410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I</a:t>
                </a:r>
              </a:p>
            </p:txBody>
          </p:sp>
          <p:sp>
            <p:nvSpPr>
              <p:cNvPr id="157" name="Oval 156"/>
              <p:cNvSpPr/>
              <p:nvPr/>
            </p:nvSpPr>
            <p:spPr>
              <a:xfrm>
                <a:off x="5410200" y="3124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cxnSp>
            <p:nvCxnSpPr>
              <p:cNvPr id="158" name="Straight Arrow Connector 157"/>
              <p:cNvCxnSpPr>
                <a:stCxn id="156" idx="4"/>
                <a:endCxn id="157" idx="0"/>
              </p:cNvCxnSpPr>
              <p:nvPr/>
            </p:nvCxnSpPr>
            <p:spPr>
              <a:xfrm>
                <a:off x="5524500" y="29718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2" name="Group 98"/>
            <p:cNvGrpSpPr/>
            <p:nvPr/>
          </p:nvGrpSpPr>
          <p:grpSpPr>
            <a:xfrm>
              <a:off x="5410200" y="8839200"/>
              <a:ext cx="685800" cy="838200"/>
              <a:chOff x="4648200" y="3886200"/>
              <a:chExt cx="838200" cy="1143000"/>
            </a:xfrm>
          </p:grpSpPr>
          <p:sp>
            <p:nvSpPr>
              <p:cNvPr id="147" name="Oval 146"/>
              <p:cNvSpPr/>
              <p:nvPr/>
            </p:nvSpPr>
            <p:spPr>
              <a:xfrm>
                <a:off x="4648200" y="3886200"/>
                <a:ext cx="838200" cy="1143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48" name="Oval 147"/>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9" name="Oval 148"/>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50" name="Oval 149"/>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51" name="Oval 150"/>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52" name="Straight Arrow Connector 151"/>
              <p:cNvCxnSpPr>
                <a:stCxn id="148" idx="4"/>
                <a:endCxn id="149"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53" name="Straight Arrow Connector 152"/>
              <p:cNvCxnSpPr>
                <a:stCxn id="150" idx="4"/>
                <a:endCxn id="149"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54" name="Straight Arrow Connector 153"/>
              <p:cNvCxnSpPr>
                <a:stCxn id="149" idx="4"/>
                <a:endCxn id="151"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93" name="Up-Down Arrow 92"/>
            <p:cNvSpPr/>
            <p:nvPr/>
          </p:nvSpPr>
          <p:spPr>
            <a:xfrm>
              <a:off x="44196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4" name="Up-Down Arrow 93"/>
            <p:cNvSpPr/>
            <p:nvPr/>
          </p:nvSpPr>
          <p:spPr>
            <a:xfrm>
              <a:off x="50292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5" name="Up-Down Arrow 94"/>
            <p:cNvSpPr/>
            <p:nvPr/>
          </p:nvSpPr>
          <p:spPr>
            <a:xfrm>
              <a:off x="57150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96" name="Rectangle 95"/>
            <p:cNvSpPr/>
            <p:nvPr/>
          </p:nvSpPr>
          <p:spPr>
            <a:xfrm>
              <a:off x="7010400" y="80772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Base Core</a:t>
              </a:r>
            </a:p>
          </p:txBody>
        </p:sp>
        <p:grpSp>
          <p:nvGrpSpPr>
            <p:cNvPr id="97" name="Group 111"/>
            <p:cNvGrpSpPr/>
            <p:nvPr/>
          </p:nvGrpSpPr>
          <p:grpSpPr>
            <a:xfrm>
              <a:off x="8077200" y="9067800"/>
              <a:ext cx="609600" cy="609600"/>
              <a:chOff x="4191000" y="2590800"/>
              <a:chExt cx="838200" cy="914400"/>
            </a:xfrm>
          </p:grpSpPr>
          <p:sp>
            <p:nvSpPr>
              <p:cNvPr id="141" name="Oval 140"/>
              <p:cNvSpPr/>
              <p:nvPr/>
            </p:nvSpPr>
            <p:spPr>
              <a:xfrm>
                <a:off x="4191000" y="2590800"/>
                <a:ext cx="838200" cy="9144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42" name="Oval 141"/>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3" name="Oval 142"/>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44" name="Oval 143"/>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45" name="Straight Arrow Connector 144"/>
              <p:cNvCxnSpPr>
                <a:stCxn id="142" idx="4"/>
                <a:endCxn id="144"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46" name="Straight Arrow Connector 145"/>
              <p:cNvCxnSpPr>
                <a:stCxn id="143" idx="4"/>
                <a:endCxn id="144"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98" name="Group 118"/>
            <p:cNvGrpSpPr/>
            <p:nvPr/>
          </p:nvGrpSpPr>
          <p:grpSpPr>
            <a:xfrm>
              <a:off x="7239000" y="9067800"/>
              <a:ext cx="685800" cy="838200"/>
              <a:chOff x="4648200" y="3886200"/>
              <a:chExt cx="838200" cy="1143000"/>
            </a:xfrm>
          </p:grpSpPr>
          <p:sp>
            <p:nvSpPr>
              <p:cNvPr id="133" name="Oval 132"/>
              <p:cNvSpPr/>
              <p:nvPr/>
            </p:nvSpPr>
            <p:spPr>
              <a:xfrm>
                <a:off x="4648200" y="3886200"/>
                <a:ext cx="838200" cy="11430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34" name="Oval 133"/>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35" name="Oval 134"/>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36" name="Oval 135"/>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37" name="Oval 136"/>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38" name="Straight Arrow Connector 137"/>
              <p:cNvCxnSpPr>
                <a:stCxn id="134" idx="4"/>
                <a:endCxn id="135"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39" name="Straight Arrow Connector 138"/>
              <p:cNvCxnSpPr>
                <a:stCxn id="136" idx="4"/>
                <a:endCxn id="135"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40" name="Straight Arrow Connector 139"/>
              <p:cNvCxnSpPr>
                <a:stCxn id="135" idx="4"/>
                <a:endCxn id="137"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99" name="Up-Down Arrow 98"/>
            <p:cNvSpPr/>
            <p:nvPr/>
          </p:nvSpPr>
          <p:spPr>
            <a:xfrm>
              <a:off x="8001000" y="85344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0" name="Rounded Rectangle 99"/>
            <p:cNvSpPr/>
            <p:nvPr/>
          </p:nvSpPr>
          <p:spPr>
            <a:xfrm>
              <a:off x="9829800" y="8153400"/>
              <a:ext cx="2667000" cy="182880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1" name="Rectangle 100"/>
            <p:cNvSpPr/>
            <p:nvPr/>
          </p:nvSpPr>
          <p:spPr>
            <a:xfrm>
              <a:off x="9982200" y="8305800"/>
              <a:ext cx="23622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484906">
                <a:defRPr/>
              </a:pPr>
              <a:r>
                <a:rPr lang="en-US" b="1" kern="0" dirty="0">
                  <a:solidFill>
                    <a:sysClr val="windowText" lastClr="000000"/>
                  </a:solidFill>
                  <a:cs typeface="Arial" pitchFamily="34" charset="0"/>
                </a:rPr>
                <a:t>Base Core</a:t>
              </a:r>
            </a:p>
          </p:txBody>
        </p:sp>
        <p:sp>
          <p:nvSpPr>
            <p:cNvPr id="102" name="Rectangle 101"/>
            <p:cNvSpPr/>
            <p:nvPr/>
          </p:nvSpPr>
          <p:spPr>
            <a:xfrm>
              <a:off x="9982200" y="9067800"/>
              <a:ext cx="914400" cy="6858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cs typeface="Arial" pitchFamily="34" charset="0"/>
                </a:rPr>
                <a:t>SFU</a:t>
              </a:r>
            </a:p>
          </p:txBody>
        </p:sp>
        <p:sp>
          <p:nvSpPr>
            <p:cNvPr id="103" name="Up-Down Arrow 102"/>
            <p:cNvSpPr/>
            <p:nvPr/>
          </p:nvSpPr>
          <p:spPr>
            <a:xfrm>
              <a:off x="10287000" y="8839200"/>
              <a:ext cx="152400" cy="381000"/>
            </a:xfrm>
            <a:prstGeom prst="up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04" name="TextBox 103"/>
            <p:cNvSpPr txBox="1"/>
            <p:nvPr/>
          </p:nvSpPr>
          <p:spPr>
            <a:xfrm>
              <a:off x="4060161" y="9829795"/>
              <a:ext cx="2247459" cy="427550"/>
            </a:xfrm>
            <a:prstGeom prst="rect">
              <a:avLst/>
            </a:prstGeom>
            <a:noFill/>
          </p:spPr>
          <p:txBody>
            <a:bodyPr wrap="square" rtlCol="0">
              <a:spAutoFit/>
            </a:bodyPr>
            <a:lstStyle/>
            <a:p>
              <a:pPr algn="ctr"/>
              <a:r>
                <a:rPr lang="en-US" b="1" dirty="0" smtClean="0"/>
                <a:t>ISEs instantiated in customized circuits</a:t>
              </a:r>
              <a:endParaRPr lang="en-US" b="1" dirty="0"/>
            </a:p>
          </p:txBody>
        </p:sp>
        <p:sp>
          <p:nvSpPr>
            <p:cNvPr id="105" name="TextBox 104"/>
            <p:cNvSpPr txBox="1"/>
            <p:nvPr/>
          </p:nvSpPr>
          <p:spPr>
            <a:xfrm>
              <a:off x="7055113" y="9982189"/>
              <a:ext cx="2411630" cy="427550"/>
            </a:xfrm>
            <a:prstGeom prst="rect">
              <a:avLst/>
            </a:prstGeom>
            <a:noFill/>
          </p:spPr>
          <p:txBody>
            <a:bodyPr wrap="none" rtlCol="0">
              <a:spAutoFit/>
            </a:bodyPr>
            <a:lstStyle/>
            <a:p>
              <a:pPr algn="ctr"/>
              <a:r>
                <a:rPr lang="en-US" b="1" dirty="0" smtClean="0"/>
                <a:t>ISEs accommodated </a:t>
              </a:r>
              <a:r>
                <a:rPr lang="en-US" b="1" dirty="0"/>
                <a:t>on</a:t>
              </a:r>
              <a:br>
                <a:rPr lang="en-US" b="1" dirty="0"/>
              </a:br>
              <a:r>
                <a:rPr lang="en-US" b="1" dirty="0"/>
                <a:t>reconfigurable fabric</a:t>
              </a:r>
            </a:p>
          </p:txBody>
        </p:sp>
        <p:sp>
          <p:nvSpPr>
            <p:cNvPr id="106" name="Flowchart: Punched Tape 105"/>
            <p:cNvSpPr/>
            <p:nvPr/>
          </p:nvSpPr>
          <p:spPr>
            <a:xfrm rot="16200000">
              <a:off x="10401300" y="8420099"/>
              <a:ext cx="2438400" cy="1143000"/>
            </a:xfrm>
            <a:prstGeom prst="flowChartPunchedTape">
              <a:avLst/>
            </a:prstGeom>
            <a:solidFill>
              <a:sysClr val="window" lastClr="FFFFFF"/>
            </a:solidFill>
            <a:ln w="25400" cap="flat" cmpd="sng" algn="ctr">
              <a:solidFill>
                <a:srgbClr val="9BBB59"/>
              </a:solidFill>
              <a:prstDash val="solid"/>
            </a:ln>
            <a:effectLst/>
          </p:spPr>
          <p:txBody>
            <a:bodyPr rtlCol="0" anchor="ctr"/>
            <a:lstStyle/>
            <a:p>
              <a:pPr algn="ctr" defTabSz="484906">
                <a:defRPr/>
              </a:pPr>
              <a:endParaRPr lang="en-US" b="1" kern="0" dirty="0">
                <a:solidFill>
                  <a:sysClr val="windowText" lastClr="000000"/>
                </a:solidFill>
              </a:endParaRPr>
            </a:p>
          </p:txBody>
        </p:sp>
        <p:grpSp>
          <p:nvGrpSpPr>
            <p:cNvPr id="107" name="Group 135"/>
            <p:cNvGrpSpPr/>
            <p:nvPr/>
          </p:nvGrpSpPr>
          <p:grpSpPr>
            <a:xfrm>
              <a:off x="11430000" y="9525000"/>
              <a:ext cx="457200" cy="609600"/>
              <a:chOff x="5257800" y="2590800"/>
              <a:chExt cx="533400" cy="914400"/>
            </a:xfrm>
          </p:grpSpPr>
          <p:sp>
            <p:nvSpPr>
              <p:cNvPr id="129" name="Oval 128"/>
              <p:cNvSpPr/>
              <p:nvPr/>
            </p:nvSpPr>
            <p:spPr>
              <a:xfrm>
                <a:off x="5257800" y="2590800"/>
                <a:ext cx="5334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30" name="Oval 129"/>
              <p:cNvSpPr/>
              <p:nvPr/>
            </p:nvSpPr>
            <p:spPr>
              <a:xfrm>
                <a:off x="5410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I</a:t>
                </a:r>
              </a:p>
            </p:txBody>
          </p:sp>
          <p:sp>
            <p:nvSpPr>
              <p:cNvPr id="131" name="Oval 130"/>
              <p:cNvSpPr/>
              <p:nvPr/>
            </p:nvSpPr>
            <p:spPr>
              <a:xfrm>
                <a:off x="5410200" y="3124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cxnSp>
            <p:nvCxnSpPr>
              <p:cNvPr id="132" name="Straight Arrow Connector 131"/>
              <p:cNvCxnSpPr>
                <a:stCxn id="130" idx="4"/>
                <a:endCxn id="131" idx="0"/>
              </p:cNvCxnSpPr>
              <p:nvPr/>
            </p:nvCxnSpPr>
            <p:spPr>
              <a:xfrm>
                <a:off x="5524500" y="29718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108" name="Group 140"/>
            <p:cNvGrpSpPr/>
            <p:nvPr/>
          </p:nvGrpSpPr>
          <p:grpSpPr>
            <a:xfrm>
              <a:off x="11277600" y="7848600"/>
              <a:ext cx="609600" cy="609600"/>
              <a:chOff x="4191000" y="2590800"/>
              <a:chExt cx="838200" cy="914400"/>
            </a:xfrm>
          </p:grpSpPr>
          <p:sp>
            <p:nvSpPr>
              <p:cNvPr id="123" name="Oval 122"/>
              <p:cNvSpPr/>
              <p:nvPr/>
            </p:nvSpPr>
            <p:spPr>
              <a:xfrm>
                <a:off x="4191000" y="2590800"/>
                <a:ext cx="838200" cy="9144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24" name="Oval 123"/>
              <p:cNvSpPr/>
              <p:nvPr/>
            </p:nvSpPr>
            <p:spPr>
              <a:xfrm>
                <a:off x="43434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25" name="Oval 124"/>
              <p:cNvSpPr/>
              <p:nvPr/>
            </p:nvSpPr>
            <p:spPr>
              <a:xfrm>
                <a:off x="4648200" y="27432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26" name="Oval 125"/>
              <p:cNvSpPr/>
              <p:nvPr/>
            </p:nvSpPr>
            <p:spPr>
              <a:xfrm>
                <a:off x="4495800" y="3200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27" name="Straight Arrow Connector 126"/>
              <p:cNvCxnSpPr>
                <a:stCxn id="124" idx="4"/>
                <a:endCxn id="126" idx="1"/>
              </p:cNvCxnSpPr>
              <p:nvPr/>
            </p:nvCxnSpPr>
            <p:spPr>
              <a:xfrm>
                <a:off x="4457700"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8" name="Straight Arrow Connector 127"/>
              <p:cNvCxnSpPr>
                <a:stCxn id="125" idx="4"/>
                <a:endCxn id="126" idx="7"/>
              </p:cNvCxnSpPr>
              <p:nvPr/>
            </p:nvCxnSpPr>
            <p:spPr>
              <a:xfrm flipH="1">
                <a:off x="4690922" y="2971800"/>
                <a:ext cx="71578" cy="262078"/>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109" name="Group 147"/>
            <p:cNvGrpSpPr/>
            <p:nvPr/>
          </p:nvGrpSpPr>
          <p:grpSpPr>
            <a:xfrm>
              <a:off x="11277600" y="8534400"/>
              <a:ext cx="685800" cy="838200"/>
              <a:chOff x="4648200" y="3886200"/>
              <a:chExt cx="838200" cy="1143000"/>
            </a:xfrm>
          </p:grpSpPr>
          <p:sp>
            <p:nvSpPr>
              <p:cNvPr id="115" name="Oval 114"/>
              <p:cNvSpPr/>
              <p:nvPr/>
            </p:nvSpPr>
            <p:spPr>
              <a:xfrm>
                <a:off x="4648200" y="3886200"/>
                <a:ext cx="838200" cy="1143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endParaRPr lang="en-US" b="1" kern="0" dirty="0">
                  <a:solidFill>
                    <a:sysClr val="windowText" lastClr="000000"/>
                  </a:solidFill>
                </a:endParaRPr>
              </a:p>
            </p:txBody>
          </p:sp>
          <p:sp>
            <p:nvSpPr>
              <p:cNvPr id="116" name="Oval 115"/>
              <p:cNvSpPr/>
              <p:nvPr/>
            </p:nvSpPr>
            <p:spPr>
              <a:xfrm>
                <a:off x="48006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17" name="Oval 116"/>
              <p:cNvSpPr/>
              <p:nvPr/>
            </p:nvSpPr>
            <p:spPr>
              <a:xfrm>
                <a:off x="4953000" y="4343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&amp;</a:t>
                </a:r>
              </a:p>
            </p:txBody>
          </p:sp>
          <p:sp>
            <p:nvSpPr>
              <p:cNvPr id="118" name="Oval 117"/>
              <p:cNvSpPr/>
              <p:nvPr/>
            </p:nvSpPr>
            <p:spPr>
              <a:xfrm>
                <a:off x="5105400" y="40386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sp>
            <p:nvSpPr>
              <p:cNvPr id="119" name="Oval 118"/>
              <p:cNvSpPr/>
              <p:nvPr/>
            </p:nvSpPr>
            <p:spPr>
              <a:xfrm>
                <a:off x="4953000" y="4724400"/>
                <a:ext cx="228600" cy="228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484906">
                  <a:defRPr/>
                </a:pPr>
                <a:r>
                  <a:rPr lang="en-US" b="1" kern="0" dirty="0">
                    <a:solidFill>
                      <a:sysClr val="windowText" lastClr="000000"/>
                    </a:solidFill>
                  </a:rPr>
                  <a:t>~</a:t>
                </a:r>
              </a:p>
            </p:txBody>
          </p:sp>
          <p:cxnSp>
            <p:nvCxnSpPr>
              <p:cNvPr id="120" name="Straight Arrow Connector 119"/>
              <p:cNvCxnSpPr>
                <a:stCxn id="116" idx="4"/>
                <a:endCxn id="117" idx="1"/>
              </p:cNvCxnSpPr>
              <p:nvPr/>
            </p:nvCxnSpPr>
            <p:spPr>
              <a:xfrm>
                <a:off x="4914900"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1" name="Straight Arrow Connector 120"/>
              <p:cNvCxnSpPr>
                <a:stCxn id="118" idx="4"/>
                <a:endCxn id="117" idx="7"/>
              </p:cNvCxnSpPr>
              <p:nvPr/>
            </p:nvCxnSpPr>
            <p:spPr>
              <a:xfrm flipH="1">
                <a:off x="5148122" y="4267200"/>
                <a:ext cx="71578" cy="109678"/>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2" name="Straight Arrow Connector 121"/>
              <p:cNvCxnSpPr>
                <a:stCxn id="117" idx="4"/>
                <a:endCxn id="119" idx="0"/>
              </p:cNvCxnSpPr>
              <p:nvPr/>
            </p:nvCxnSpPr>
            <p:spPr>
              <a:xfrm>
                <a:off x="5067300" y="4572000"/>
                <a:ext cx="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cxnSp>
          <p:nvCxnSpPr>
            <p:cNvPr id="110" name="Straight Arrow Connector 109"/>
            <p:cNvCxnSpPr/>
            <p:nvPr/>
          </p:nvCxnSpPr>
          <p:spPr>
            <a:xfrm flipH="1">
              <a:off x="10591800" y="8153400"/>
              <a:ext cx="685800" cy="10668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1" name="Straight Arrow Connector 110"/>
            <p:cNvCxnSpPr>
              <a:stCxn id="115" idx="2"/>
            </p:cNvCxnSpPr>
            <p:nvPr/>
          </p:nvCxnSpPr>
          <p:spPr>
            <a:xfrm flipH="1">
              <a:off x="10668000" y="8953500"/>
              <a:ext cx="609600" cy="3429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2" name="Straight Arrow Connector 111"/>
            <p:cNvCxnSpPr>
              <a:stCxn id="129" idx="2"/>
            </p:cNvCxnSpPr>
            <p:nvPr/>
          </p:nvCxnSpPr>
          <p:spPr>
            <a:xfrm flipH="1" flipV="1">
              <a:off x="10668000" y="9372600"/>
              <a:ext cx="762000" cy="457200"/>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113" name="TextBox 112"/>
            <p:cNvSpPr txBox="1"/>
            <p:nvPr/>
          </p:nvSpPr>
          <p:spPr>
            <a:xfrm>
              <a:off x="9829799" y="10210800"/>
              <a:ext cx="3172206" cy="244314"/>
            </a:xfrm>
            <a:prstGeom prst="rect">
              <a:avLst/>
            </a:prstGeom>
            <a:noFill/>
          </p:spPr>
          <p:txBody>
            <a:bodyPr wrap="none" rtlCol="0">
              <a:spAutoFit/>
            </a:bodyPr>
            <a:lstStyle/>
            <a:p>
              <a:r>
                <a:rPr lang="en-US" b="1" dirty="0"/>
                <a:t>Just-in-Time Customizable core</a:t>
              </a:r>
            </a:p>
          </p:txBody>
        </p:sp>
        <p:sp>
          <p:nvSpPr>
            <p:cNvPr id="114" name="TextBox 113"/>
            <p:cNvSpPr txBox="1"/>
            <p:nvPr/>
          </p:nvSpPr>
          <p:spPr>
            <a:xfrm>
              <a:off x="7363692" y="8873633"/>
              <a:ext cx="1600199" cy="206723"/>
            </a:xfrm>
            <a:prstGeom prst="rect">
              <a:avLst/>
            </a:prstGeom>
            <a:noFill/>
          </p:spPr>
          <p:txBody>
            <a:bodyPr wrap="square" rtlCol="0">
              <a:spAutoFit/>
            </a:bodyPr>
            <a:lstStyle/>
            <a:p>
              <a:r>
                <a:rPr lang="en-US" sz="1200" b="1" dirty="0" smtClean="0"/>
                <a:t>Reconfigurable Fabric</a:t>
              </a:r>
              <a:endParaRPr lang="en-US" sz="1200" b="1" dirty="0"/>
            </a:p>
          </p:txBody>
        </p:sp>
      </p:grpSp>
      <p:sp>
        <p:nvSpPr>
          <p:cNvPr id="167" name="TextBox 166"/>
          <p:cNvSpPr txBox="1"/>
          <p:nvPr/>
        </p:nvSpPr>
        <p:spPr>
          <a:xfrm>
            <a:off x="228600" y="4876800"/>
            <a:ext cx="2526797" cy="1477328"/>
          </a:xfrm>
          <a:prstGeom prst="rect">
            <a:avLst/>
          </a:prstGeom>
          <a:noFill/>
        </p:spPr>
        <p:txBody>
          <a:bodyPr wrap="square" rtlCol="0">
            <a:spAutoFit/>
          </a:bodyPr>
          <a:lstStyle/>
          <a:p>
            <a:pPr algn="ctr"/>
            <a:r>
              <a:rPr lang="en-US" b="1" dirty="0" smtClean="0">
                <a:solidFill>
                  <a:srgbClr val="00B050"/>
                </a:solidFill>
              </a:rPr>
              <a:t>High Parallelism</a:t>
            </a:r>
          </a:p>
          <a:p>
            <a:pPr algn="ctr"/>
            <a:r>
              <a:rPr lang="en-US" b="1" dirty="0" smtClean="0">
                <a:solidFill>
                  <a:srgbClr val="00B050"/>
                </a:solidFill>
              </a:rPr>
              <a:t>Low </a:t>
            </a:r>
            <a:r>
              <a:rPr lang="en-US" b="1" dirty="0">
                <a:solidFill>
                  <a:srgbClr val="00B050"/>
                </a:solidFill>
              </a:rPr>
              <a:t>Energy</a:t>
            </a:r>
          </a:p>
          <a:p>
            <a:pPr algn="ctr"/>
            <a:r>
              <a:rPr lang="en-US" b="1" dirty="0" smtClean="0">
                <a:solidFill>
                  <a:srgbClr val="00B050"/>
                </a:solidFill>
              </a:rPr>
              <a:t>High Performance</a:t>
            </a:r>
          </a:p>
          <a:p>
            <a:pPr algn="ctr"/>
            <a:r>
              <a:rPr lang="en-US" b="1" dirty="0" smtClean="0">
                <a:solidFill>
                  <a:srgbClr val="FF0000"/>
                </a:solidFill>
              </a:rPr>
              <a:t>No Flexibility with ISEs</a:t>
            </a:r>
          </a:p>
          <a:p>
            <a:pPr algn="ctr"/>
            <a:r>
              <a:rPr lang="en-US" b="1" dirty="0" smtClean="0">
                <a:solidFill>
                  <a:srgbClr val="FF0000"/>
                </a:solidFill>
              </a:rPr>
              <a:t>High Development Costs</a:t>
            </a:r>
          </a:p>
        </p:txBody>
      </p:sp>
      <p:sp>
        <p:nvSpPr>
          <p:cNvPr id="168" name="TextBox 167"/>
          <p:cNvSpPr txBox="1"/>
          <p:nvPr/>
        </p:nvSpPr>
        <p:spPr>
          <a:xfrm>
            <a:off x="2898245" y="4899636"/>
            <a:ext cx="2733849" cy="1477328"/>
          </a:xfrm>
          <a:prstGeom prst="rect">
            <a:avLst/>
          </a:prstGeom>
          <a:noFill/>
        </p:spPr>
        <p:txBody>
          <a:bodyPr wrap="square" rtlCol="0">
            <a:spAutoFit/>
          </a:bodyPr>
          <a:lstStyle/>
          <a:p>
            <a:pPr algn="ctr"/>
            <a:r>
              <a:rPr lang="en-US" b="1" dirty="0" smtClean="0">
                <a:solidFill>
                  <a:srgbClr val="00B050"/>
                </a:solidFill>
              </a:rPr>
              <a:t>Very Flexible ISEs</a:t>
            </a:r>
          </a:p>
          <a:p>
            <a:pPr algn="ctr"/>
            <a:r>
              <a:rPr lang="en-US" b="1" dirty="0" smtClean="0">
                <a:solidFill>
                  <a:schemeClr val="accent1">
                    <a:lumMod val="75000"/>
                  </a:schemeClr>
                </a:solidFill>
              </a:rPr>
              <a:t>Medium </a:t>
            </a:r>
            <a:r>
              <a:rPr lang="en-US" b="1" dirty="0">
                <a:solidFill>
                  <a:schemeClr val="accent1">
                    <a:lumMod val="75000"/>
                  </a:schemeClr>
                </a:solidFill>
              </a:rPr>
              <a:t>Energy</a:t>
            </a:r>
          </a:p>
          <a:p>
            <a:pPr algn="ctr"/>
            <a:r>
              <a:rPr lang="en-US" b="1" dirty="0">
                <a:solidFill>
                  <a:schemeClr val="accent1">
                    <a:lumMod val="75000"/>
                  </a:schemeClr>
                </a:solidFill>
              </a:rPr>
              <a:t>Medium </a:t>
            </a:r>
            <a:r>
              <a:rPr lang="en-US" b="1" dirty="0" smtClean="0">
                <a:solidFill>
                  <a:schemeClr val="accent1">
                    <a:lumMod val="75000"/>
                  </a:schemeClr>
                </a:solidFill>
              </a:rPr>
              <a:t>Performance</a:t>
            </a:r>
            <a:endParaRPr lang="en-US" b="1" dirty="0" smtClean="0">
              <a:solidFill>
                <a:srgbClr val="00B050"/>
              </a:solidFill>
            </a:endParaRPr>
          </a:p>
          <a:p>
            <a:pPr algn="ctr"/>
            <a:r>
              <a:rPr lang="en-US" b="1" dirty="0" smtClean="0">
                <a:solidFill>
                  <a:srgbClr val="FF0000"/>
                </a:solidFill>
              </a:rPr>
              <a:t>Slow to Swap</a:t>
            </a:r>
          </a:p>
          <a:p>
            <a:pPr algn="ctr"/>
            <a:r>
              <a:rPr lang="en-US" b="1" dirty="0" smtClean="0">
                <a:solidFill>
                  <a:srgbClr val="FF0000"/>
                </a:solidFill>
              </a:rPr>
              <a:t>Difficult to Program</a:t>
            </a:r>
          </a:p>
        </p:txBody>
      </p:sp>
      <p:sp>
        <p:nvSpPr>
          <p:cNvPr id="169" name="TextBox 168"/>
          <p:cNvSpPr txBox="1"/>
          <p:nvPr/>
        </p:nvSpPr>
        <p:spPr>
          <a:xfrm>
            <a:off x="5548478" y="4876800"/>
            <a:ext cx="3366922" cy="1477328"/>
          </a:xfrm>
          <a:prstGeom prst="rect">
            <a:avLst/>
          </a:prstGeom>
          <a:noFill/>
        </p:spPr>
        <p:txBody>
          <a:bodyPr wrap="square" rtlCol="0">
            <a:spAutoFit/>
          </a:bodyPr>
          <a:lstStyle/>
          <a:p>
            <a:pPr algn="ctr"/>
            <a:r>
              <a:rPr lang="en-US" b="1" dirty="0" smtClean="0">
                <a:solidFill>
                  <a:srgbClr val="00B050"/>
                </a:solidFill>
              </a:rPr>
              <a:t>Fast Swapping</a:t>
            </a:r>
          </a:p>
          <a:p>
            <a:pPr algn="ctr"/>
            <a:r>
              <a:rPr lang="en-US" b="1" dirty="0" smtClean="0">
                <a:solidFill>
                  <a:srgbClr val="00B050"/>
                </a:solidFill>
              </a:rPr>
              <a:t>Automatic &amp; Easily Programmed</a:t>
            </a:r>
          </a:p>
          <a:p>
            <a:pPr algn="ctr"/>
            <a:r>
              <a:rPr lang="en-US" b="1" dirty="0">
                <a:solidFill>
                  <a:srgbClr val="00B050"/>
                </a:solidFill>
              </a:rPr>
              <a:t>Medium Flexible </a:t>
            </a:r>
            <a:r>
              <a:rPr lang="en-US" b="1" dirty="0" smtClean="0">
                <a:solidFill>
                  <a:srgbClr val="00B050"/>
                </a:solidFill>
              </a:rPr>
              <a:t>ISEs</a:t>
            </a:r>
          </a:p>
          <a:p>
            <a:pPr algn="ctr"/>
            <a:r>
              <a:rPr lang="en-US" b="1" dirty="0">
                <a:solidFill>
                  <a:srgbClr val="00B050"/>
                </a:solidFill>
              </a:rPr>
              <a:t>High Performance</a:t>
            </a:r>
          </a:p>
          <a:p>
            <a:pPr algn="ctr"/>
            <a:r>
              <a:rPr lang="en-US" b="1" dirty="0" smtClean="0">
                <a:solidFill>
                  <a:schemeClr val="accent1">
                    <a:lumMod val="75000"/>
                  </a:schemeClr>
                </a:solidFill>
              </a:rPr>
              <a:t>Low-Medium Energy</a:t>
            </a:r>
            <a:endParaRPr lang="en-US" b="1" dirty="0">
              <a:solidFill>
                <a:schemeClr val="accent1">
                  <a:lumMod val="75000"/>
                </a:schemeClr>
              </a:solidFill>
            </a:endParaRPr>
          </a:p>
        </p:txBody>
      </p:sp>
    </p:spTree>
    <p:extLst>
      <p:ext uri="{BB962C8B-B14F-4D97-AF65-F5344CB8AC3E}">
        <p14:creationId xmlns:p14="http://schemas.microsoft.com/office/powerpoint/2010/main" val="4373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1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noProof="0" dirty="0" smtClean="0">
                <a:ln>
                  <a:noFill/>
                </a:ln>
                <a:solidFill>
                  <a:schemeClr val="tx1"/>
                </a:solidFill>
                <a:effectLst/>
                <a:uLnTx/>
                <a:uFillTx/>
                <a:ea typeface="+mj-ea"/>
                <a:cs typeface="+mj-cs"/>
              </a:rPr>
              <a:t>Supporting Instructions-Set Extension</a:t>
            </a:r>
            <a:endParaRPr kumimoji="0" lang="en-US" sz="3600" i="0" u="none" strike="noStrike" kern="1200" cap="none" spc="0" normalizeH="0" baseline="0" noProof="0" dirty="0" smtClean="0">
              <a:ln>
                <a:noFill/>
              </a:ln>
              <a:solidFill>
                <a:schemeClr val="tx1"/>
              </a:solidFill>
              <a:effectLst/>
              <a:uLnTx/>
              <a:uFillTx/>
              <a:ea typeface="+mj-ea"/>
              <a:cs typeface="+mj-cs"/>
            </a:endParaRPr>
          </a:p>
        </p:txBody>
      </p:sp>
      <p:sp>
        <p:nvSpPr>
          <p:cNvPr id="9" name="Rectangle 8"/>
          <p:cNvSpPr>
            <a:spLocks noChangeArrowheads="1"/>
          </p:cNvSpPr>
          <p:nvPr/>
        </p:nvSpPr>
        <p:spPr bwMode="auto">
          <a:xfrm>
            <a:off x="7200900" y="4761502"/>
            <a:ext cx="8001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 name="Rectangle 9"/>
          <p:cNvSpPr>
            <a:spLocks noChangeArrowheads="1"/>
          </p:cNvSpPr>
          <p:nvPr/>
        </p:nvSpPr>
        <p:spPr bwMode="auto">
          <a:xfrm>
            <a:off x="952500" y="4761502"/>
            <a:ext cx="8001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 name="Text Box 73"/>
          <p:cNvSpPr txBox="1">
            <a:spLocks noChangeArrowheads="1"/>
          </p:cNvSpPr>
          <p:nvPr/>
        </p:nvSpPr>
        <p:spPr bwMode="auto">
          <a:xfrm>
            <a:off x="952500" y="5066302"/>
            <a:ext cx="800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600" dirty="0"/>
              <a:t>I$</a:t>
            </a:r>
          </a:p>
        </p:txBody>
      </p:sp>
      <p:sp>
        <p:nvSpPr>
          <p:cNvPr id="12" name="Line 74"/>
          <p:cNvSpPr>
            <a:spLocks noChangeShapeType="1"/>
          </p:cNvSpPr>
          <p:nvPr/>
        </p:nvSpPr>
        <p:spPr bwMode="auto">
          <a:xfrm>
            <a:off x="2133600" y="4761502"/>
            <a:ext cx="0" cy="12192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Line 75"/>
          <p:cNvSpPr>
            <a:spLocks noChangeShapeType="1"/>
          </p:cNvSpPr>
          <p:nvPr/>
        </p:nvSpPr>
        <p:spPr bwMode="auto">
          <a:xfrm>
            <a:off x="1752600" y="5371102"/>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 name="Rectangle 13"/>
          <p:cNvSpPr>
            <a:spLocks noChangeArrowheads="1"/>
          </p:cNvSpPr>
          <p:nvPr/>
        </p:nvSpPr>
        <p:spPr bwMode="auto">
          <a:xfrm>
            <a:off x="2514600" y="4761502"/>
            <a:ext cx="7620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Text Box 77"/>
          <p:cNvSpPr txBox="1">
            <a:spLocks noChangeArrowheads="1"/>
          </p:cNvSpPr>
          <p:nvPr/>
        </p:nvSpPr>
        <p:spPr bwMode="auto">
          <a:xfrm>
            <a:off x="2514600" y="5066302"/>
            <a:ext cx="76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600" dirty="0"/>
              <a:t>RF</a:t>
            </a:r>
          </a:p>
        </p:txBody>
      </p:sp>
      <p:sp>
        <p:nvSpPr>
          <p:cNvPr id="16" name="Line 78"/>
          <p:cNvSpPr>
            <a:spLocks noChangeShapeType="1"/>
          </p:cNvSpPr>
          <p:nvPr/>
        </p:nvSpPr>
        <p:spPr bwMode="auto">
          <a:xfrm>
            <a:off x="3733800" y="4761502"/>
            <a:ext cx="0" cy="12192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7" name="Line 79"/>
          <p:cNvSpPr>
            <a:spLocks noChangeShapeType="1"/>
          </p:cNvSpPr>
          <p:nvPr/>
        </p:nvSpPr>
        <p:spPr bwMode="auto">
          <a:xfrm>
            <a:off x="3276600" y="4990102"/>
            <a:ext cx="457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 name="Line 80"/>
          <p:cNvSpPr>
            <a:spLocks noChangeShapeType="1"/>
          </p:cNvSpPr>
          <p:nvPr/>
        </p:nvSpPr>
        <p:spPr bwMode="auto">
          <a:xfrm>
            <a:off x="2133600" y="5371102"/>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Line 81"/>
          <p:cNvSpPr>
            <a:spLocks noChangeShapeType="1"/>
          </p:cNvSpPr>
          <p:nvPr/>
        </p:nvSpPr>
        <p:spPr bwMode="auto">
          <a:xfrm>
            <a:off x="3276600" y="5753100"/>
            <a:ext cx="457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0" name="Line 82"/>
          <p:cNvSpPr>
            <a:spLocks noChangeShapeType="1"/>
          </p:cNvSpPr>
          <p:nvPr/>
        </p:nvSpPr>
        <p:spPr bwMode="auto">
          <a:xfrm>
            <a:off x="3733800" y="4990102"/>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Line 83"/>
          <p:cNvSpPr>
            <a:spLocks noChangeShapeType="1"/>
          </p:cNvSpPr>
          <p:nvPr/>
        </p:nvSpPr>
        <p:spPr bwMode="auto">
          <a:xfrm>
            <a:off x="3733800" y="5753100"/>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1" name="Line 109"/>
          <p:cNvSpPr>
            <a:spLocks noChangeShapeType="1"/>
          </p:cNvSpPr>
          <p:nvPr/>
        </p:nvSpPr>
        <p:spPr bwMode="auto">
          <a:xfrm>
            <a:off x="4800600" y="5371102"/>
            <a:ext cx="36576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2" name="Line 110"/>
          <p:cNvSpPr>
            <a:spLocks noChangeShapeType="1"/>
          </p:cNvSpPr>
          <p:nvPr/>
        </p:nvSpPr>
        <p:spPr bwMode="auto">
          <a:xfrm>
            <a:off x="5181600" y="4761502"/>
            <a:ext cx="0" cy="12192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4" name="Rectangle 33"/>
          <p:cNvSpPr>
            <a:spLocks noChangeArrowheads="1"/>
          </p:cNvSpPr>
          <p:nvPr/>
        </p:nvSpPr>
        <p:spPr bwMode="auto">
          <a:xfrm>
            <a:off x="5562600" y="4761502"/>
            <a:ext cx="8763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5" name="Text Box 113"/>
          <p:cNvSpPr txBox="1">
            <a:spLocks noChangeArrowheads="1"/>
          </p:cNvSpPr>
          <p:nvPr/>
        </p:nvSpPr>
        <p:spPr bwMode="auto">
          <a:xfrm>
            <a:off x="5638800" y="5066302"/>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600" dirty="0"/>
              <a:t>D$</a:t>
            </a:r>
          </a:p>
        </p:txBody>
      </p:sp>
      <p:sp>
        <p:nvSpPr>
          <p:cNvPr id="36" name="Line 114"/>
          <p:cNvSpPr>
            <a:spLocks noChangeShapeType="1"/>
          </p:cNvSpPr>
          <p:nvPr/>
        </p:nvSpPr>
        <p:spPr bwMode="auto">
          <a:xfrm>
            <a:off x="6819900" y="4761502"/>
            <a:ext cx="0" cy="12192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7" name="Line 115"/>
          <p:cNvSpPr>
            <a:spLocks noChangeShapeType="1"/>
          </p:cNvSpPr>
          <p:nvPr/>
        </p:nvSpPr>
        <p:spPr bwMode="auto">
          <a:xfrm>
            <a:off x="6438900" y="5371102"/>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8" name="Text Box 117"/>
          <p:cNvSpPr txBox="1">
            <a:spLocks noChangeArrowheads="1"/>
          </p:cNvSpPr>
          <p:nvPr/>
        </p:nvSpPr>
        <p:spPr bwMode="auto">
          <a:xfrm>
            <a:off x="7239000" y="5066302"/>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600" dirty="0"/>
              <a:t>RF</a:t>
            </a:r>
          </a:p>
        </p:txBody>
      </p:sp>
      <p:sp>
        <p:nvSpPr>
          <p:cNvPr id="39" name="Line 118"/>
          <p:cNvSpPr>
            <a:spLocks noChangeShapeType="1"/>
          </p:cNvSpPr>
          <p:nvPr/>
        </p:nvSpPr>
        <p:spPr bwMode="auto">
          <a:xfrm>
            <a:off x="6819900" y="5371102"/>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0" name="Text Box 119"/>
          <p:cNvSpPr txBox="1">
            <a:spLocks noChangeArrowheads="1"/>
          </p:cNvSpPr>
          <p:nvPr/>
        </p:nvSpPr>
        <p:spPr bwMode="auto">
          <a:xfrm>
            <a:off x="952500" y="6025152"/>
            <a:ext cx="80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a:t>Fetch</a:t>
            </a:r>
          </a:p>
        </p:txBody>
      </p:sp>
      <p:sp>
        <p:nvSpPr>
          <p:cNvPr id="41" name="Text Box 120"/>
          <p:cNvSpPr txBox="1">
            <a:spLocks noChangeArrowheads="1"/>
          </p:cNvSpPr>
          <p:nvPr/>
        </p:nvSpPr>
        <p:spPr bwMode="auto">
          <a:xfrm>
            <a:off x="2362200" y="601980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a:t>Decode</a:t>
            </a:r>
          </a:p>
        </p:txBody>
      </p:sp>
      <p:sp>
        <p:nvSpPr>
          <p:cNvPr id="42" name="Text Box 121"/>
          <p:cNvSpPr txBox="1">
            <a:spLocks noChangeArrowheads="1"/>
          </p:cNvSpPr>
          <p:nvPr/>
        </p:nvSpPr>
        <p:spPr bwMode="auto">
          <a:xfrm>
            <a:off x="3771900" y="6056902"/>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a:t>Execute</a:t>
            </a:r>
          </a:p>
        </p:txBody>
      </p:sp>
      <p:sp>
        <p:nvSpPr>
          <p:cNvPr id="43" name="Text Box 122"/>
          <p:cNvSpPr txBox="1">
            <a:spLocks noChangeArrowheads="1"/>
          </p:cNvSpPr>
          <p:nvPr/>
        </p:nvSpPr>
        <p:spPr bwMode="auto">
          <a:xfrm>
            <a:off x="5410200" y="6056902"/>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a:t>Memory</a:t>
            </a:r>
          </a:p>
        </p:txBody>
      </p:sp>
      <p:sp>
        <p:nvSpPr>
          <p:cNvPr id="44" name="Text Box 123"/>
          <p:cNvSpPr txBox="1">
            <a:spLocks noChangeArrowheads="1"/>
          </p:cNvSpPr>
          <p:nvPr/>
        </p:nvSpPr>
        <p:spPr bwMode="auto">
          <a:xfrm>
            <a:off x="6972300" y="6056902"/>
            <a:ext cx="1333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a:t>Write-back</a:t>
            </a:r>
          </a:p>
        </p:txBody>
      </p:sp>
      <p:sp>
        <p:nvSpPr>
          <p:cNvPr id="50" name="AutoShape 129"/>
          <p:cNvSpPr>
            <a:spLocks noChangeArrowheads="1"/>
          </p:cNvSpPr>
          <p:nvPr/>
        </p:nvSpPr>
        <p:spPr bwMode="auto">
          <a:xfrm>
            <a:off x="3200400" y="1136152"/>
            <a:ext cx="2667000" cy="44579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1" name="Line 130"/>
          <p:cNvSpPr>
            <a:spLocks noChangeShapeType="1"/>
          </p:cNvSpPr>
          <p:nvPr/>
        </p:nvSpPr>
        <p:spPr bwMode="auto">
          <a:xfrm flipV="1">
            <a:off x="1828801" y="1371600"/>
            <a:ext cx="1371600" cy="7620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2" name="Text Box 135"/>
          <p:cNvSpPr txBox="1">
            <a:spLocks noChangeArrowheads="1"/>
          </p:cNvSpPr>
          <p:nvPr/>
        </p:nvSpPr>
        <p:spPr bwMode="auto">
          <a:xfrm>
            <a:off x="3200400" y="114300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400" dirty="0" smtClean="0"/>
              <a:t>Compile</a:t>
            </a:r>
            <a:endParaRPr lang="en-US" sz="2400" dirty="0"/>
          </a:p>
        </p:txBody>
      </p:sp>
      <p:sp>
        <p:nvSpPr>
          <p:cNvPr id="53" name="Line 138"/>
          <p:cNvSpPr>
            <a:spLocks noChangeShapeType="1"/>
          </p:cNvSpPr>
          <p:nvPr/>
        </p:nvSpPr>
        <p:spPr bwMode="auto">
          <a:xfrm flipV="1">
            <a:off x="4495800" y="2987040"/>
            <a:ext cx="0" cy="518160"/>
          </a:xfrm>
          <a:prstGeom prst="line">
            <a:avLst/>
          </a:prstGeom>
          <a:noFill/>
          <a:ln w="38100">
            <a:solidFill>
              <a:schemeClr val="tx1"/>
            </a:solidFill>
            <a:prstDash val="sysDot"/>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4" name="Line 141"/>
          <p:cNvSpPr>
            <a:spLocks noChangeShapeType="1"/>
          </p:cNvSpPr>
          <p:nvPr/>
        </p:nvSpPr>
        <p:spPr bwMode="auto">
          <a:xfrm flipV="1">
            <a:off x="5867400" y="2286000"/>
            <a:ext cx="1295400" cy="457199"/>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5" name="AutoShape 129"/>
          <p:cNvSpPr>
            <a:spLocks noChangeArrowheads="1"/>
          </p:cNvSpPr>
          <p:nvPr/>
        </p:nvSpPr>
        <p:spPr bwMode="auto">
          <a:xfrm>
            <a:off x="3200400" y="1581942"/>
            <a:ext cx="2667000" cy="44579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6" name="Text Box 135"/>
          <p:cNvSpPr txBox="1">
            <a:spLocks noChangeArrowheads="1"/>
          </p:cNvSpPr>
          <p:nvPr/>
        </p:nvSpPr>
        <p:spPr bwMode="auto">
          <a:xfrm>
            <a:off x="3200400" y="1592379"/>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400" dirty="0" smtClean="0"/>
              <a:t>Profile</a:t>
            </a:r>
            <a:endParaRPr lang="en-US" sz="2400" dirty="0"/>
          </a:p>
        </p:txBody>
      </p:sp>
      <p:sp>
        <p:nvSpPr>
          <p:cNvPr id="57" name="AutoShape 124"/>
          <p:cNvSpPr>
            <a:spLocks noChangeArrowheads="1"/>
          </p:cNvSpPr>
          <p:nvPr/>
        </p:nvSpPr>
        <p:spPr bwMode="auto">
          <a:xfrm>
            <a:off x="990600" y="1752600"/>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8" name="AutoShape 126"/>
          <p:cNvSpPr>
            <a:spLocks noChangeArrowheads="1"/>
          </p:cNvSpPr>
          <p:nvPr/>
        </p:nvSpPr>
        <p:spPr bwMode="auto">
          <a:xfrm>
            <a:off x="1066800" y="1828800"/>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9" name="AutoShape 127"/>
          <p:cNvSpPr>
            <a:spLocks noChangeArrowheads="1"/>
          </p:cNvSpPr>
          <p:nvPr/>
        </p:nvSpPr>
        <p:spPr bwMode="auto">
          <a:xfrm>
            <a:off x="1143000" y="1905000"/>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0" name="AutoShape 128"/>
          <p:cNvSpPr>
            <a:spLocks noChangeArrowheads="1"/>
          </p:cNvSpPr>
          <p:nvPr/>
        </p:nvSpPr>
        <p:spPr bwMode="auto">
          <a:xfrm>
            <a:off x="1219200" y="1981200"/>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1" name="Text Box 139"/>
          <p:cNvSpPr txBox="1">
            <a:spLocks noChangeArrowheads="1"/>
          </p:cNvSpPr>
          <p:nvPr/>
        </p:nvSpPr>
        <p:spPr bwMode="auto">
          <a:xfrm>
            <a:off x="533400" y="1263988"/>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smtClean="0"/>
              <a:t>Application</a:t>
            </a:r>
            <a:endParaRPr lang="en-US" sz="2000" dirty="0"/>
          </a:p>
        </p:txBody>
      </p:sp>
      <p:sp>
        <p:nvSpPr>
          <p:cNvPr id="62" name="AutoShape 142"/>
          <p:cNvSpPr>
            <a:spLocks noChangeArrowheads="1"/>
          </p:cNvSpPr>
          <p:nvPr/>
        </p:nvSpPr>
        <p:spPr bwMode="auto">
          <a:xfrm>
            <a:off x="7204416" y="1792142"/>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3" name="AutoShape 143"/>
          <p:cNvSpPr>
            <a:spLocks noChangeArrowheads="1"/>
          </p:cNvSpPr>
          <p:nvPr/>
        </p:nvSpPr>
        <p:spPr bwMode="auto">
          <a:xfrm>
            <a:off x="7280616" y="1868342"/>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4" name="AutoShape 144"/>
          <p:cNvSpPr>
            <a:spLocks noChangeArrowheads="1"/>
          </p:cNvSpPr>
          <p:nvPr/>
        </p:nvSpPr>
        <p:spPr bwMode="auto">
          <a:xfrm>
            <a:off x="7356816" y="1944542"/>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5" name="AutoShape 145"/>
          <p:cNvSpPr>
            <a:spLocks noChangeArrowheads="1"/>
          </p:cNvSpPr>
          <p:nvPr/>
        </p:nvSpPr>
        <p:spPr bwMode="auto">
          <a:xfrm>
            <a:off x="7433016" y="2020742"/>
            <a:ext cx="762000" cy="914400"/>
          </a:xfrm>
          <a:prstGeom prst="foldedCorner">
            <a:avLst>
              <a:gd name="adj" fmla="val 1250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6" name="Text Box 146"/>
          <p:cNvSpPr txBox="1">
            <a:spLocks noChangeArrowheads="1"/>
          </p:cNvSpPr>
          <p:nvPr/>
        </p:nvSpPr>
        <p:spPr bwMode="auto">
          <a:xfrm>
            <a:off x="6324600" y="1295400"/>
            <a:ext cx="262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000" dirty="0" smtClean="0"/>
              <a:t>Binary </a:t>
            </a:r>
            <a:r>
              <a:rPr lang="en-US" sz="2000" dirty="0"/>
              <a:t>with </a:t>
            </a:r>
            <a:r>
              <a:rPr lang="en-US" sz="2000" dirty="0" smtClean="0"/>
              <a:t>ISEs</a:t>
            </a:r>
            <a:endParaRPr lang="en-US" sz="2000" dirty="0"/>
          </a:p>
        </p:txBody>
      </p:sp>
      <p:sp>
        <p:nvSpPr>
          <p:cNvPr id="93" name="Line 79"/>
          <p:cNvSpPr>
            <a:spLocks noChangeShapeType="1"/>
          </p:cNvSpPr>
          <p:nvPr/>
        </p:nvSpPr>
        <p:spPr bwMode="auto">
          <a:xfrm>
            <a:off x="5181601" y="3886200"/>
            <a:ext cx="2590800" cy="0"/>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0" name="Line 111"/>
          <p:cNvSpPr>
            <a:spLocks noChangeShapeType="1"/>
          </p:cNvSpPr>
          <p:nvPr/>
        </p:nvSpPr>
        <p:spPr bwMode="auto">
          <a:xfrm>
            <a:off x="5181600" y="5367927"/>
            <a:ext cx="3810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4" name="AutoShape 129"/>
          <p:cNvSpPr>
            <a:spLocks noChangeArrowheads="1"/>
          </p:cNvSpPr>
          <p:nvPr/>
        </p:nvSpPr>
        <p:spPr bwMode="auto">
          <a:xfrm>
            <a:off x="3200400" y="2057400"/>
            <a:ext cx="2667000" cy="44579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5" name="AutoShape 129"/>
          <p:cNvSpPr>
            <a:spLocks noChangeArrowheads="1"/>
          </p:cNvSpPr>
          <p:nvPr/>
        </p:nvSpPr>
        <p:spPr bwMode="auto">
          <a:xfrm>
            <a:off x="3200400" y="2514600"/>
            <a:ext cx="2667000" cy="44579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7" name="Text Box 135"/>
          <p:cNvSpPr txBox="1">
            <a:spLocks noChangeArrowheads="1"/>
          </p:cNvSpPr>
          <p:nvPr/>
        </p:nvSpPr>
        <p:spPr bwMode="auto">
          <a:xfrm>
            <a:off x="3200400" y="205740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400" dirty="0" smtClean="0"/>
              <a:t>Identification</a:t>
            </a:r>
            <a:endParaRPr lang="en-US" sz="2400" dirty="0"/>
          </a:p>
        </p:txBody>
      </p:sp>
      <p:sp>
        <p:nvSpPr>
          <p:cNvPr id="118" name="Text Box 135"/>
          <p:cNvSpPr txBox="1">
            <a:spLocks noChangeArrowheads="1"/>
          </p:cNvSpPr>
          <p:nvPr/>
        </p:nvSpPr>
        <p:spPr bwMode="auto">
          <a:xfrm>
            <a:off x="3200400" y="251460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2400" dirty="0" smtClean="0"/>
              <a:t>ISE Select &amp; Map</a:t>
            </a:r>
            <a:endParaRPr lang="en-US" sz="2400" dirty="0"/>
          </a:p>
        </p:txBody>
      </p:sp>
      <p:grpSp>
        <p:nvGrpSpPr>
          <p:cNvPr id="2" name="Group 185"/>
          <p:cNvGrpSpPr/>
          <p:nvPr/>
        </p:nvGrpSpPr>
        <p:grpSpPr>
          <a:xfrm>
            <a:off x="4114800" y="4724400"/>
            <a:ext cx="685800" cy="1219200"/>
            <a:chOff x="2895600" y="3821668"/>
            <a:chExt cx="685800" cy="1219200"/>
          </a:xfrm>
        </p:grpSpPr>
        <p:sp>
          <p:nvSpPr>
            <p:cNvPr id="85" name="Line 94"/>
            <p:cNvSpPr>
              <a:spLocks noChangeShapeType="1"/>
            </p:cNvSpPr>
            <p:nvPr/>
          </p:nvSpPr>
          <p:spPr bwMode="auto">
            <a:xfrm>
              <a:off x="2895600" y="4583668"/>
              <a:ext cx="0" cy="4572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86" name="Line 96"/>
            <p:cNvSpPr>
              <a:spLocks noChangeShapeType="1"/>
            </p:cNvSpPr>
            <p:nvPr/>
          </p:nvSpPr>
          <p:spPr bwMode="auto">
            <a:xfrm flipH="1" flipV="1">
              <a:off x="2895600" y="4278868"/>
              <a:ext cx="304800" cy="1524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88" name="Line 102"/>
            <p:cNvSpPr>
              <a:spLocks noChangeShapeType="1"/>
            </p:cNvSpPr>
            <p:nvPr/>
          </p:nvSpPr>
          <p:spPr bwMode="auto">
            <a:xfrm flipH="1">
              <a:off x="2895600" y="4431268"/>
              <a:ext cx="304800" cy="1524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89" name="Line 103"/>
            <p:cNvSpPr>
              <a:spLocks noChangeShapeType="1"/>
            </p:cNvSpPr>
            <p:nvPr/>
          </p:nvSpPr>
          <p:spPr bwMode="auto">
            <a:xfrm>
              <a:off x="2895600" y="3821668"/>
              <a:ext cx="0" cy="4572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90" name="Line 104"/>
            <p:cNvSpPr>
              <a:spLocks noChangeShapeType="1"/>
            </p:cNvSpPr>
            <p:nvPr/>
          </p:nvSpPr>
          <p:spPr bwMode="auto">
            <a:xfrm>
              <a:off x="2895600" y="5040868"/>
              <a:ext cx="381000" cy="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91" name="Line 105"/>
            <p:cNvSpPr>
              <a:spLocks noChangeShapeType="1"/>
            </p:cNvSpPr>
            <p:nvPr/>
          </p:nvSpPr>
          <p:spPr bwMode="auto">
            <a:xfrm>
              <a:off x="2895600" y="3821668"/>
              <a:ext cx="381000" cy="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92" name="Line 106"/>
            <p:cNvSpPr>
              <a:spLocks noChangeShapeType="1"/>
            </p:cNvSpPr>
            <p:nvPr/>
          </p:nvSpPr>
          <p:spPr bwMode="auto">
            <a:xfrm>
              <a:off x="3276600" y="3821668"/>
              <a:ext cx="304800" cy="4572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95" name="Line 107"/>
            <p:cNvSpPr>
              <a:spLocks noChangeShapeType="1"/>
            </p:cNvSpPr>
            <p:nvPr/>
          </p:nvSpPr>
          <p:spPr bwMode="auto">
            <a:xfrm flipV="1">
              <a:off x="3276600" y="4583668"/>
              <a:ext cx="304800" cy="4572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sp>
          <p:nvSpPr>
            <p:cNvPr id="98" name="Line 108"/>
            <p:cNvSpPr>
              <a:spLocks noChangeShapeType="1"/>
            </p:cNvSpPr>
            <p:nvPr/>
          </p:nvSpPr>
          <p:spPr bwMode="auto">
            <a:xfrm flipV="1">
              <a:off x="3581400" y="4278868"/>
              <a:ext cx="0" cy="3048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n>
                  <a:solidFill>
                    <a:schemeClr val="accent6">
                      <a:lumMod val="75000"/>
                    </a:schemeClr>
                  </a:solidFill>
                </a:ln>
              </a:endParaRPr>
            </a:p>
          </p:txBody>
        </p:sp>
      </p:grpSp>
      <p:sp>
        <p:nvSpPr>
          <p:cNvPr id="101" name="Slide Number Placeholder 100"/>
          <p:cNvSpPr>
            <a:spLocks noGrp="1"/>
          </p:cNvSpPr>
          <p:nvPr>
            <p:ph type="sldNum" sz="quarter" idx="12"/>
          </p:nvPr>
        </p:nvSpPr>
        <p:spPr/>
        <p:txBody>
          <a:bodyPr/>
          <a:lstStyle/>
          <a:p>
            <a:fld id="{D3F42F09-53FA-46BC-8957-40EE439A7AD1}" type="slidenum">
              <a:rPr lang="en-US" smtClean="0"/>
              <a:pPr/>
              <a:t>7</a:t>
            </a:fld>
            <a:endParaRPr lang="en-US"/>
          </a:p>
        </p:txBody>
      </p:sp>
      <p:sp>
        <p:nvSpPr>
          <p:cNvPr id="102" name="Line 138"/>
          <p:cNvSpPr>
            <a:spLocks noChangeShapeType="1"/>
          </p:cNvSpPr>
          <p:nvPr/>
        </p:nvSpPr>
        <p:spPr bwMode="auto">
          <a:xfrm flipV="1">
            <a:off x="5715000" y="1371600"/>
            <a:ext cx="0" cy="1371600"/>
          </a:xfrm>
          <a:prstGeom prst="line">
            <a:avLst/>
          </a:prstGeom>
          <a:noFill/>
          <a:ln w="38100">
            <a:solidFill>
              <a:schemeClr val="tx1"/>
            </a:solidFill>
            <a:prstDash val="sysDot"/>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4" name="Line 79"/>
          <p:cNvSpPr>
            <a:spLocks noChangeShapeType="1"/>
          </p:cNvSpPr>
          <p:nvPr/>
        </p:nvSpPr>
        <p:spPr bwMode="auto">
          <a:xfrm>
            <a:off x="2743200" y="3733800"/>
            <a:ext cx="10287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9" name="Line 79"/>
          <p:cNvSpPr>
            <a:spLocks noChangeShapeType="1"/>
          </p:cNvSpPr>
          <p:nvPr/>
        </p:nvSpPr>
        <p:spPr bwMode="auto">
          <a:xfrm rot="5400000">
            <a:off x="7220449" y="4476250"/>
            <a:ext cx="570502" cy="1"/>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 name="AutoShape 137"/>
          <p:cNvSpPr>
            <a:spLocks noChangeArrowheads="1"/>
          </p:cNvSpPr>
          <p:nvPr/>
        </p:nvSpPr>
        <p:spPr bwMode="auto">
          <a:xfrm>
            <a:off x="3771900" y="3505200"/>
            <a:ext cx="1394460" cy="1066799"/>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endParaRPr>
          </a:p>
        </p:txBody>
      </p:sp>
      <p:sp>
        <p:nvSpPr>
          <p:cNvPr id="110" name="Line 79"/>
          <p:cNvSpPr>
            <a:spLocks noChangeShapeType="1"/>
          </p:cNvSpPr>
          <p:nvPr/>
        </p:nvSpPr>
        <p:spPr bwMode="auto">
          <a:xfrm rot="5400000">
            <a:off x="2229349" y="4247651"/>
            <a:ext cx="1027702" cy="0"/>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9" name="Text Box 132"/>
          <p:cNvSpPr txBox="1">
            <a:spLocks noChangeArrowheads="1"/>
          </p:cNvSpPr>
          <p:nvPr/>
        </p:nvSpPr>
        <p:spPr bwMode="auto">
          <a:xfrm>
            <a:off x="3771900" y="3572470"/>
            <a:ext cx="13944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Specialized</a:t>
            </a:r>
          </a:p>
          <a:p>
            <a:pPr algn="ctr"/>
            <a:r>
              <a:rPr lang="en-US" dirty="0" smtClean="0"/>
              <a:t>Functional</a:t>
            </a:r>
          </a:p>
          <a:p>
            <a:pPr algn="ctr"/>
            <a:r>
              <a:rPr lang="en-US" dirty="0" smtClean="0"/>
              <a:t> Unit (SFU)</a:t>
            </a:r>
          </a:p>
        </p:txBody>
      </p:sp>
      <p:sp>
        <p:nvSpPr>
          <p:cNvPr id="72" name="Line 79"/>
          <p:cNvSpPr>
            <a:spLocks noChangeShapeType="1"/>
          </p:cNvSpPr>
          <p:nvPr/>
        </p:nvSpPr>
        <p:spPr bwMode="auto">
          <a:xfrm rot="5400000" flipV="1">
            <a:off x="7334749" y="4323851"/>
            <a:ext cx="875300" cy="1"/>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3" name="Line 79"/>
          <p:cNvSpPr>
            <a:spLocks noChangeShapeType="1"/>
          </p:cNvSpPr>
          <p:nvPr/>
        </p:nvSpPr>
        <p:spPr bwMode="auto">
          <a:xfrm>
            <a:off x="5181601" y="4180974"/>
            <a:ext cx="2324099" cy="10026"/>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4" name="Line 79"/>
          <p:cNvSpPr>
            <a:spLocks noChangeShapeType="1"/>
          </p:cNvSpPr>
          <p:nvPr/>
        </p:nvSpPr>
        <p:spPr bwMode="auto">
          <a:xfrm>
            <a:off x="2971800" y="3962400"/>
            <a:ext cx="8001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5" name="Line 79"/>
          <p:cNvSpPr>
            <a:spLocks noChangeShapeType="1"/>
          </p:cNvSpPr>
          <p:nvPr/>
        </p:nvSpPr>
        <p:spPr bwMode="auto">
          <a:xfrm rot="5400000">
            <a:off x="2572249" y="4361951"/>
            <a:ext cx="799102" cy="0"/>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6" name="Line 79"/>
          <p:cNvSpPr>
            <a:spLocks noChangeShapeType="1"/>
          </p:cNvSpPr>
          <p:nvPr/>
        </p:nvSpPr>
        <p:spPr bwMode="auto">
          <a:xfrm flipV="1">
            <a:off x="3352800" y="4180974"/>
            <a:ext cx="419100" cy="10025"/>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7" name="Line 79"/>
          <p:cNvSpPr>
            <a:spLocks noChangeShapeType="1"/>
          </p:cNvSpPr>
          <p:nvPr/>
        </p:nvSpPr>
        <p:spPr bwMode="auto">
          <a:xfrm>
            <a:off x="3467100" y="4419600"/>
            <a:ext cx="3048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8" name="Line 79"/>
          <p:cNvSpPr>
            <a:spLocks noChangeShapeType="1"/>
          </p:cNvSpPr>
          <p:nvPr/>
        </p:nvSpPr>
        <p:spPr bwMode="auto">
          <a:xfrm rot="5400000">
            <a:off x="2953249" y="4580526"/>
            <a:ext cx="799102" cy="0"/>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9" name="Line 79"/>
          <p:cNvSpPr>
            <a:spLocks noChangeShapeType="1"/>
          </p:cNvSpPr>
          <p:nvPr/>
        </p:nvSpPr>
        <p:spPr bwMode="auto">
          <a:xfrm rot="5400000">
            <a:off x="2800849" y="5085851"/>
            <a:ext cx="1332502" cy="0"/>
          </a:xfrm>
          <a:prstGeom prst="line">
            <a:avLst/>
          </a:prstGeom>
          <a:noFill/>
          <a:ln w="381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Flowchart: Document 2"/>
          <p:cNvSpPr/>
          <p:nvPr/>
        </p:nvSpPr>
        <p:spPr>
          <a:xfrm>
            <a:off x="1371600" y="2097733"/>
            <a:ext cx="457200" cy="45719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1309" y="4849667"/>
            <a:ext cx="46038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ISE</a:t>
            </a:r>
            <a:endParaRPr lang="en-US" dirty="0"/>
          </a:p>
        </p:txBody>
      </p:sp>
      <p:sp>
        <p:nvSpPr>
          <p:cNvPr id="80" name="TextBox 79"/>
          <p:cNvSpPr txBox="1"/>
          <p:nvPr/>
        </p:nvSpPr>
        <p:spPr>
          <a:xfrm>
            <a:off x="370199" y="5596130"/>
            <a:ext cx="45557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3.7037E-7 L 0.21753 -0.13773 L 0.2125 -0.06227 L 0.20399 0.00232 L 0.20243 0.07569 L 0.675 -0.00231 " pathEditMode="relative" rAng="0" ptsTypes="AAAAAA">
                                      <p:cBhvr>
                                        <p:cTn id="6" dur="2000" fill="hold"/>
                                        <p:tgtEl>
                                          <p:spTgt spid="3"/>
                                        </p:tgtEl>
                                        <p:attrNameLst>
                                          <p:attrName>ppt_x</p:attrName>
                                          <p:attrName>ppt_y</p:attrName>
                                        </p:attrNameLst>
                                      </p:cBhvr>
                                      <p:rCtr x="33750" y="-310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E-6 -7.40741E-7 L 0.0882 -0.05787 L 0.2533 -0.05115 L 0.4349 -0.05555 L 0.59323 -0.05324 L 0.77153 -0.06435 L 0.85 0.00463 " pathEditMode="relative" ptsTypes="AAAAAAA">
                                      <p:cBhvr>
                                        <p:cTn id="10" dur="2000" fill="hold"/>
                                        <p:tgtEl>
                                          <p:spTgt spid="8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8663 0.05555 L 0.25486 0.05324 L 0.26163 -0.11783 L 0.41667 -0.13982 L 0.77153 -0.13102 L 0.76667 0.04653 L 0.85504 0.00879 " pathEditMode="relative" ptsTypes="AAAAAAAA">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ISE Design Space Exploration</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8</a:t>
            </a:fld>
            <a:endParaRPr lang="en-US" dirty="0"/>
          </a:p>
        </p:txBody>
      </p:sp>
      <p:cxnSp>
        <p:nvCxnSpPr>
          <p:cNvPr id="4" name="Straight Connector 3"/>
          <p:cNvCxnSpPr/>
          <p:nvPr/>
        </p:nvCxnSpPr>
        <p:spPr>
          <a:xfrm>
            <a:off x="1036320" y="1969532"/>
            <a:ext cx="42976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1036320" y="5562600"/>
            <a:ext cx="429768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Oval 6"/>
          <p:cNvSpPr/>
          <p:nvPr/>
        </p:nvSpPr>
        <p:spPr>
          <a:xfrm>
            <a:off x="1600200" y="21336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r>
              <a:rPr lang="en-US" sz="2800" dirty="0" smtClean="0">
                <a:solidFill>
                  <a:prstClr val="white"/>
                </a:solidFill>
              </a:rPr>
              <a:t>*</a:t>
            </a:r>
            <a:endParaRPr lang="en-US" sz="2800" dirty="0">
              <a:solidFill>
                <a:prstClr val="white"/>
              </a:solidFill>
            </a:endParaRPr>
          </a:p>
        </p:txBody>
      </p:sp>
      <p:sp>
        <p:nvSpPr>
          <p:cNvPr id="9" name="Rectangle 8"/>
          <p:cNvSpPr/>
          <p:nvPr/>
        </p:nvSpPr>
        <p:spPr>
          <a:xfrm>
            <a:off x="685800" y="1447800"/>
            <a:ext cx="1066800" cy="2931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R1</a:t>
            </a:r>
            <a:endParaRPr lang="en-US" dirty="0"/>
          </a:p>
        </p:txBody>
      </p:sp>
      <p:sp>
        <p:nvSpPr>
          <p:cNvPr id="12" name="Rectangle 11"/>
          <p:cNvSpPr/>
          <p:nvPr/>
        </p:nvSpPr>
        <p:spPr>
          <a:xfrm>
            <a:off x="4267200" y="1447800"/>
            <a:ext cx="13716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a:t>
            </a:r>
            <a:r>
              <a:rPr lang="en-US" dirty="0" err="1" smtClean="0"/>
              <a:t>Imm</a:t>
            </a:r>
            <a:endParaRPr lang="en-US" dirty="0"/>
          </a:p>
        </p:txBody>
      </p:sp>
      <p:sp>
        <p:nvSpPr>
          <p:cNvPr id="19" name="Rectangle 18"/>
          <p:cNvSpPr/>
          <p:nvPr/>
        </p:nvSpPr>
        <p:spPr>
          <a:xfrm>
            <a:off x="1828800" y="57912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1</a:t>
            </a:r>
            <a:endParaRPr lang="en-US" dirty="0"/>
          </a:p>
        </p:txBody>
      </p:sp>
      <p:sp>
        <p:nvSpPr>
          <p:cNvPr id="20" name="Rectangle 19"/>
          <p:cNvSpPr/>
          <p:nvPr/>
        </p:nvSpPr>
        <p:spPr>
          <a:xfrm>
            <a:off x="3581400" y="57912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Output 2</a:t>
            </a:r>
            <a:endParaRPr lang="en-US" dirty="0"/>
          </a:p>
        </p:txBody>
      </p:sp>
      <p:cxnSp>
        <p:nvCxnSpPr>
          <p:cNvPr id="21" name="Straight Arrow Connector 20"/>
          <p:cNvCxnSpPr>
            <a:stCxn id="43" idx="4"/>
            <a:endCxn id="19" idx="0"/>
          </p:cNvCxnSpPr>
          <p:nvPr/>
        </p:nvCxnSpPr>
        <p:spPr>
          <a:xfrm rot="5400000">
            <a:off x="1181100" y="4533900"/>
            <a:ext cx="2514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47" idx="4"/>
            <a:endCxn id="20" idx="0"/>
          </p:cNvCxnSpPr>
          <p:nvPr/>
        </p:nvCxnSpPr>
        <p:spPr>
          <a:xfrm rot="5400000">
            <a:off x="4076700" y="5372100"/>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381000" y="6107668"/>
            <a:ext cx="6553200" cy="369332"/>
          </a:xfrm>
          <a:prstGeom prst="rect">
            <a:avLst/>
          </a:prstGeom>
          <a:noFill/>
        </p:spPr>
        <p:txBody>
          <a:bodyPr wrap="square" rtlCol="0">
            <a:spAutoFit/>
          </a:bodyPr>
          <a:lstStyle/>
          <a:p>
            <a:pPr algn="ctr"/>
            <a:r>
              <a:rPr lang="en-US" dirty="0" smtClean="0"/>
              <a:t>Dataflow Graph (DFG) of an Instruction Set Extension (ISE)</a:t>
            </a:r>
            <a:endParaRPr lang="en-US" dirty="0"/>
          </a:p>
        </p:txBody>
      </p:sp>
      <p:sp>
        <p:nvSpPr>
          <p:cNvPr id="38" name="Rectangle 37"/>
          <p:cNvSpPr/>
          <p:nvPr/>
        </p:nvSpPr>
        <p:spPr>
          <a:xfrm>
            <a:off x="1905000" y="1447800"/>
            <a:ext cx="1066800" cy="2931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R2</a:t>
            </a:r>
            <a:endParaRPr lang="en-US" dirty="0"/>
          </a:p>
        </p:txBody>
      </p:sp>
      <p:sp>
        <p:nvSpPr>
          <p:cNvPr id="39" name="Rectangle 38"/>
          <p:cNvSpPr/>
          <p:nvPr/>
        </p:nvSpPr>
        <p:spPr>
          <a:xfrm>
            <a:off x="3124200" y="1447800"/>
            <a:ext cx="1066800" cy="2931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Input: R3</a:t>
            </a:r>
            <a:endParaRPr lang="en-US" dirty="0"/>
          </a:p>
        </p:txBody>
      </p:sp>
      <p:sp>
        <p:nvSpPr>
          <p:cNvPr id="44" name="Oval 43"/>
          <p:cNvSpPr/>
          <p:nvPr/>
        </p:nvSpPr>
        <p:spPr>
          <a:xfrm>
            <a:off x="2743200" y="34290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800" dirty="0" smtClean="0">
                <a:solidFill>
                  <a:prstClr val="white"/>
                </a:solidFill>
              </a:rPr>
              <a:t>&amp;</a:t>
            </a:r>
            <a:endParaRPr lang="en-US" sz="2800" dirty="0">
              <a:solidFill>
                <a:prstClr val="white"/>
              </a:solidFill>
            </a:endParaRPr>
          </a:p>
        </p:txBody>
      </p:sp>
      <p:sp>
        <p:nvSpPr>
          <p:cNvPr id="45" name="Oval 44"/>
          <p:cNvSpPr/>
          <p:nvPr/>
        </p:nvSpPr>
        <p:spPr>
          <a:xfrm>
            <a:off x="3352800" y="27432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600" dirty="0" smtClean="0">
                <a:solidFill>
                  <a:prstClr val="white"/>
                </a:solidFill>
              </a:rPr>
              <a:t>&gt;&gt;</a:t>
            </a:r>
            <a:endParaRPr lang="en-US" sz="1600" dirty="0">
              <a:solidFill>
                <a:prstClr val="white"/>
              </a:solidFill>
            </a:endParaRPr>
          </a:p>
        </p:txBody>
      </p:sp>
      <p:sp>
        <p:nvSpPr>
          <p:cNvPr id="46" name="Oval 45"/>
          <p:cNvSpPr/>
          <p:nvPr/>
        </p:nvSpPr>
        <p:spPr>
          <a:xfrm>
            <a:off x="3429000" y="41148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600" dirty="0" smtClean="0">
                <a:solidFill>
                  <a:prstClr val="white"/>
                </a:solidFill>
              </a:rPr>
              <a:t>&gt;&gt;</a:t>
            </a:r>
            <a:endParaRPr lang="en-US" sz="1600" dirty="0">
              <a:solidFill>
                <a:prstClr val="white"/>
              </a:solidFill>
            </a:endParaRPr>
          </a:p>
        </p:txBody>
      </p:sp>
      <p:sp>
        <p:nvSpPr>
          <p:cNvPr id="47" name="Oval 46"/>
          <p:cNvSpPr/>
          <p:nvPr/>
        </p:nvSpPr>
        <p:spPr>
          <a:xfrm>
            <a:off x="4191000" y="47244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600" dirty="0" smtClean="0">
                <a:solidFill>
                  <a:prstClr val="white"/>
                </a:solidFill>
              </a:rPr>
              <a:t>&gt;&gt;</a:t>
            </a:r>
            <a:endParaRPr lang="en-US" sz="1600" dirty="0">
              <a:solidFill>
                <a:prstClr val="white"/>
              </a:solidFill>
            </a:endParaRPr>
          </a:p>
        </p:txBody>
      </p:sp>
      <p:cxnSp>
        <p:nvCxnSpPr>
          <p:cNvPr id="48" name="Straight Arrow Connector 47"/>
          <p:cNvCxnSpPr>
            <a:stCxn id="9" idx="2"/>
            <a:endCxn id="7" idx="1"/>
          </p:cNvCxnSpPr>
          <p:nvPr/>
        </p:nvCxnSpPr>
        <p:spPr>
          <a:xfrm rot="16200000" flipH="1">
            <a:off x="1218946" y="1741186"/>
            <a:ext cx="470783" cy="4702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38" idx="2"/>
            <a:endCxn id="7" idx="7"/>
          </p:cNvCxnSpPr>
          <p:nvPr/>
        </p:nvCxnSpPr>
        <p:spPr>
          <a:xfrm rot="5400000">
            <a:off x="2044072" y="1817386"/>
            <a:ext cx="470783" cy="3178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Straight Arrow Connector 53"/>
          <p:cNvCxnSpPr>
            <a:stCxn id="7" idx="4"/>
            <a:endCxn id="43" idx="1"/>
          </p:cNvCxnSpPr>
          <p:nvPr/>
        </p:nvCxnSpPr>
        <p:spPr>
          <a:xfrm rot="16200000" flipH="1">
            <a:off x="1986780" y="2585220"/>
            <a:ext cx="154315" cy="3178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39" idx="2"/>
            <a:endCxn id="43" idx="7"/>
          </p:cNvCxnSpPr>
          <p:nvPr/>
        </p:nvCxnSpPr>
        <p:spPr>
          <a:xfrm rot="5400000">
            <a:off x="2615572" y="1779286"/>
            <a:ext cx="1080383" cy="1003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a:stCxn id="39" idx="2"/>
            <a:endCxn id="45" idx="1"/>
          </p:cNvCxnSpPr>
          <p:nvPr/>
        </p:nvCxnSpPr>
        <p:spPr>
          <a:xfrm rot="5400000">
            <a:off x="3009646" y="2173360"/>
            <a:ext cx="1080383" cy="2155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12" idx="2"/>
            <a:endCxn id="45" idx="7"/>
          </p:cNvCxnSpPr>
          <p:nvPr/>
        </p:nvCxnSpPr>
        <p:spPr>
          <a:xfrm rot="5400000">
            <a:off x="3878706" y="1747020"/>
            <a:ext cx="1068715" cy="10798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a:stCxn id="12" idx="2"/>
            <a:endCxn id="46" idx="7"/>
          </p:cNvCxnSpPr>
          <p:nvPr/>
        </p:nvCxnSpPr>
        <p:spPr>
          <a:xfrm rot="5400000">
            <a:off x="3231006" y="2470920"/>
            <a:ext cx="2440315" cy="1003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a:stCxn id="12" idx="2"/>
            <a:endCxn id="47" idx="7"/>
          </p:cNvCxnSpPr>
          <p:nvPr/>
        </p:nvCxnSpPr>
        <p:spPr>
          <a:xfrm rot="5400000">
            <a:off x="3307206" y="3156720"/>
            <a:ext cx="3049915" cy="241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a:stCxn id="43" idx="4"/>
            <a:endCxn id="44" idx="1"/>
          </p:cNvCxnSpPr>
          <p:nvPr/>
        </p:nvCxnSpPr>
        <p:spPr>
          <a:xfrm rot="16200000" flipH="1">
            <a:off x="2520180" y="3194820"/>
            <a:ext cx="230515" cy="3940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45" idx="4"/>
            <a:endCxn id="44" idx="7"/>
          </p:cNvCxnSpPr>
          <p:nvPr/>
        </p:nvCxnSpPr>
        <p:spPr>
          <a:xfrm rot="5400000">
            <a:off x="3345306" y="3194820"/>
            <a:ext cx="230515" cy="3940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p:cNvCxnSpPr>
            <a:stCxn id="44" idx="4"/>
            <a:endCxn id="46" idx="1"/>
          </p:cNvCxnSpPr>
          <p:nvPr/>
        </p:nvCxnSpPr>
        <p:spPr>
          <a:xfrm rot="16200000" flipH="1">
            <a:off x="3167880" y="3842520"/>
            <a:ext cx="230515" cy="4702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46" idx="4"/>
            <a:endCxn id="47" idx="1"/>
          </p:cNvCxnSpPr>
          <p:nvPr/>
        </p:nvCxnSpPr>
        <p:spPr>
          <a:xfrm rot="16200000" flipH="1">
            <a:off x="3929880" y="4452120"/>
            <a:ext cx="154315" cy="5464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TextBox 89"/>
          <p:cNvSpPr txBox="1"/>
          <p:nvPr/>
        </p:nvSpPr>
        <p:spPr>
          <a:xfrm>
            <a:off x="5638800" y="2118479"/>
            <a:ext cx="3124200" cy="3139321"/>
          </a:xfrm>
          <a:prstGeom prst="rect">
            <a:avLst/>
          </a:prstGeom>
          <a:noFill/>
        </p:spPr>
        <p:txBody>
          <a:bodyPr wrap="square" rtlCol="0">
            <a:spAutoFit/>
          </a:bodyPr>
          <a:lstStyle/>
          <a:p>
            <a:r>
              <a:rPr lang="en-US" dirty="0" smtClean="0"/>
              <a:t>Instruction Level Parallelism (ILP)</a:t>
            </a:r>
            <a:endParaRPr lang="en-US" dirty="0"/>
          </a:p>
          <a:p>
            <a:endParaRPr lang="en-US" dirty="0" smtClean="0"/>
          </a:p>
          <a:p>
            <a:r>
              <a:rPr lang="en-US" dirty="0" smtClean="0"/>
              <a:t>Compiler extracts ISEs from an application (domain)</a:t>
            </a:r>
          </a:p>
          <a:p>
            <a:endParaRPr lang="en-US" dirty="0" smtClean="0"/>
          </a:p>
          <a:p>
            <a:r>
              <a:rPr lang="en-US" dirty="0" smtClean="0"/>
              <a:t>Avg. parallelism is stable across our application domain</a:t>
            </a:r>
          </a:p>
          <a:p>
            <a:endParaRPr lang="en-US" dirty="0"/>
          </a:p>
          <a:p>
            <a:r>
              <a:rPr lang="en-US" dirty="0" smtClean="0"/>
              <a:t>4-inputs, 2-outputs suffices</a:t>
            </a:r>
          </a:p>
          <a:p>
            <a:endParaRPr lang="en-US" dirty="0"/>
          </a:p>
        </p:txBody>
      </p:sp>
      <p:cxnSp>
        <p:nvCxnSpPr>
          <p:cNvPr id="11" name="Straight Arrow Connector 10"/>
          <p:cNvCxnSpPr/>
          <p:nvPr/>
        </p:nvCxnSpPr>
        <p:spPr>
          <a:xfrm>
            <a:off x="1036320" y="1947748"/>
            <a:ext cx="0" cy="3586277"/>
          </a:xfrm>
          <a:prstGeom prst="straightConnector1">
            <a:avLst/>
          </a:prstGeom>
          <a:ln>
            <a:prstDash val="sysDot"/>
            <a:headEnd type="arrow"/>
            <a:tailEnd type="arrow"/>
          </a:ln>
        </p:spPr>
        <p:style>
          <a:lnRef idx="3">
            <a:schemeClr val="accent4"/>
          </a:lnRef>
          <a:fillRef idx="0">
            <a:schemeClr val="accent4"/>
          </a:fillRef>
          <a:effectRef idx="2">
            <a:schemeClr val="accent4"/>
          </a:effectRef>
          <a:fontRef idx="minor">
            <a:schemeClr val="tx1"/>
          </a:fontRef>
        </p:style>
      </p:cxnSp>
      <p:sp>
        <p:nvSpPr>
          <p:cNvPr id="40" name="TextBox 39"/>
          <p:cNvSpPr txBox="1"/>
          <p:nvPr/>
        </p:nvSpPr>
        <p:spPr>
          <a:xfrm>
            <a:off x="152400" y="3810000"/>
            <a:ext cx="2070475" cy="954107"/>
          </a:xfrm>
          <a:prstGeom prst="rect">
            <a:avLst/>
          </a:prstGeom>
          <a:solidFill>
            <a:schemeClr val="bg1"/>
          </a:solidFill>
        </p:spPr>
        <p:txBody>
          <a:bodyPr wrap="square" rtlCol="0">
            <a:spAutoFit/>
          </a:bodyPr>
          <a:lstStyle/>
          <a:p>
            <a:r>
              <a:rPr lang="en-US" sz="1400" b="1" dirty="0" smtClean="0"/>
              <a:t>Constrain critical path into single cycle through operator chaining and hardware optimizations.</a:t>
            </a:r>
            <a:endParaRPr lang="en-US" sz="1400" b="1" dirty="0"/>
          </a:p>
        </p:txBody>
      </p:sp>
      <p:sp>
        <p:nvSpPr>
          <p:cNvPr id="6" name="TextBox 5"/>
          <p:cNvSpPr txBox="1"/>
          <p:nvPr/>
        </p:nvSpPr>
        <p:spPr>
          <a:xfrm>
            <a:off x="6538" y="2875539"/>
            <a:ext cx="2203261" cy="307777"/>
          </a:xfrm>
          <a:prstGeom prst="rect">
            <a:avLst/>
          </a:prstGeom>
          <a:solidFill>
            <a:schemeClr val="bg1"/>
          </a:solidFill>
        </p:spPr>
        <p:txBody>
          <a:bodyPr wrap="square" rtlCol="0">
            <a:spAutoFit/>
          </a:bodyPr>
          <a:lstStyle/>
          <a:p>
            <a:r>
              <a:rPr lang="en-US" sz="1400" b="1" dirty="0" smtClean="0"/>
              <a:t>Inter-operation Parallelism</a:t>
            </a:r>
            <a:endParaRPr lang="en-US" sz="1400" b="1" dirty="0"/>
          </a:p>
        </p:txBody>
      </p:sp>
      <p:sp>
        <p:nvSpPr>
          <p:cNvPr id="43" name="Oval 42"/>
          <p:cNvSpPr/>
          <p:nvPr/>
        </p:nvSpPr>
        <p:spPr>
          <a:xfrm>
            <a:off x="2133600" y="2743200"/>
            <a:ext cx="6096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800" dirty="0" smtClean="0">
                <a:solidFill>
                  <a:prstClr val="white"/>
                </a:solidFill>
              </a:rPr>
              <a:t>+</a:t>
            </a:r>
            <a:endParaRPr lang="en-US" sz="2800" dirty="0">
              <a:solidFill>
                <a:prstClr val="white"/>
              </a:solidFill>
            </a:endParaRPr>
          </a:p>
        </p:txBody>
      </p:sp>
      <p:sp>
        <p:nvSpPr>
          <p:cNvPr id="8" name="Oval 7"/>
          <p:cNvSpPr/>
          <p:nvPr/>
        </p:nvSpPr>
        <p:spPr>
          <a:xfrm>
            <a:off x="-1" y="2667000"/>
            <a:ext cx="4419601" cy="724857"/>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0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Inner-Operator Parallelism</a:t>
            </a:r>
            <a:endParaRPr lang="en-US" dirty="0"/>
          </a:p>
        </p:txBody>
      </p:sp>
      <p:sp>
        <p:nvSpPr>
          <p:cNvPr id="3" name="Slide Number Placeholder 2"/>
          <p:cNvSpPr>
            <a:spLocks noGrp="1"/>
          </p:cNvSpPr>
          <p:nvPr>
            <p:ph type="sldNum" sz="quarter" idx="12"/>
          </p:nvPr>
        </p:nvSpPr>
        <p:spPr/>
        <p:txBody>
          <a:bodyPr/>
          <a:lstStyle/>
          <a:p>
            <a:fld id="{FA9791F1-8048-4772-92A5-393E8B054CD6}" type="slidenum">
              <a:rPr lang="en-US" smtClean="0"/>
              <a:pPr/>
              <a:t>9</a:t>
            </a:fld>
            <a:endParaRPr lang="en-US"/>
          </a:p>
        </p:txBody>
      </p:sp>
      <p:grpSp>
        <p:nvGrpSpPr>
          <p:cNvPr id="4" name="Group 16"/>
          <p:cNvGrpSpPr/>
          <p:nvPr/>
        </p:nvGrpSpPr>
        <p:grpSpPr>
          <a:xfrm>
            <a:off x="-1" y="1256009"/>
            <a:ext cx="8885832" cy="4763791"/>
            <a:chOff x="1752601" y="7811140"/>
            <a:chExt cx="5486400" cy="5654660"/>
          </a:xfrm>
        </p:grpSpPr>
        <p:graphicFrame>
          <p:nvGraphicFramePr>
            <p:cNvPr id="5" name="Chart 4"/>
            <p:cNvGraphicFramePr/>
            <p:nvPr>
              <p:extLst>
                <p:ext uri="{D42A27DB-BD31-4B8C-83A1-F6EECF244321}">
                  <p14:modId xmlns:p14="http://schemas.microsoft.com/office/powerpoint/2010/main" val="90672243"/>
                </p:ext>
              </p:extLst>
            </p:nvPr>
          </p:nvGraphicFramePr>
          <p:xfrm>
            <a:off x="1752601" y="7811140"/>
            <a:ext cx="5486400" cy="2743202"/>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4614671" y="8175436"/>
              <a:ext cx="0" cy="158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69955" y="7854361"/>
              <a:ext cx="698959" cy="365334"/>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Mediabench</a:t>
              </a:r>
              <a:endParaRPr lang="en-US" sz="1400" b="1" dirty="0">
                <a:latin typeface="Times New Roman" pitchFamily="18" charset="0"/>
                <a:cs typeface="Times New Roman" pitchFamily="18" charset="0"/>
              </a:endParaRPr>
            </a:p>
          </p:txBody>
        </p:sp>
        <p:sp>
          <p:nvSpPr>
            <p:cNvPr id="8" name="TextBox 7"/>
            <p:cNvSpPr txBox="1"/>
            <p:nvPr/>
          </p:nvSpPr>
          <p:spPr>
            <a:xfrm>
              <a:off x="5563517" y="7854362"/>
              <a:ext cx="532682" cy="365334"/>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Mibench</a:t>
              </a:r>
              <a:endParaRPr lang="en-US" sz="1400" b="1" dirty="0">
                <a:latin typeface="Times New Roman" pitchFamily="18" charset="0"/>
                <a:cs typeface="Times New Roman" pitchFamily="18" charset="0"/>
              </a:endParaRPr>
            </a:p>
          </p:txBody>
        </p:sp>
        <p:graphicFrame>
          <p:nvGraphicFramePr>
            <p:cNvPr id="12" name="Chart 11"/>
            <p:cNvGraphicFramePr/>
            <p:nvPr>
              <p:extLst>
                <p:ext uri="{D42A27DB-BD31-4B8C-83A1-F6EECF244321}">
                  <p14:modId xmlns:p14="http://schemas.microsoft.com/office/powerpoint/2010/main" val="370863551"/>
                </p:ext>
              </p:extLst>
            </p:nvPr>
          </p:nvGraphicFramePr>
          <p:xfrm>
            <a:off x="1752601" y="10508700"/>
            <a:ext cx="54864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317181" y="10423498"/>
              <a:ext cx="4798931" cy="328800"/>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 Average parallelism</a:t>
              </a:r>
              <a:endParaRPr lang="en-US" sz="1200" dirty="0">
                <a:latin typeface="Times New Roman" pitchFamily="18" charset="0"/>
                <a:cs typeface="Times New Roman" pitchFamily="18" charset="0"/>
              </a:endParaRPr>
            </a:p>
          </p:txBody>
        </p:sp>
        <p:sp>
          <p:nvSpPr>
            <p:cNvPr id="14" name="TextBox 13"/>
            <p:cNvSpPr txBox="1"/>
            <p:nvPr/>
          </p:nvSpPr>
          <p:spPr>
            <a:xfrm>
              <a:off x="2317181" y="13137000"/>
              <a:ext cx="4798931" cy="328800"/>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(b) Maximal parallelism</a:t>
              </a:r>
              <a:endParaRPr lang="en-US" sz="1200" dirty="0">
                <a:latin typeface="Times New Roman" pitchFamily="18" charset="0"/>
                <a:cs typeface="Times New Roman" pitchFamily="18" charset="0"/>
              </a:endParaRPr>
            </a:p>
          </p:txBody>
        </p:sp>
        <p:cxnSp>
          <p:nvCxnSpPr>
            <p:cNvPr id="9" name="Straight Connector 8"/>
            <p:cNvCxnSpPr/>
            <p:nvPr/>
          </p:nvCxnSpPr>
          <p:spPr>
            <a:xfrm>
              <a:off x="4614672" y="10888938"/>
              <a:ext cx="0" cy="158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133600" y="3581400"/>
            <a:ext cx="1132041" cy="307777"/>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Mediabench</a:t>
            </a:r>
            <a:endParaRPr lang="en-US" sz="1400" b="1" dirty="0">
              <a:latin typeface="Times New Roman" pitchFamily="18" charset="0"/>
              <a:cs typeface="Times New Roman" pitchFamily="18" charset="0"/>
            </a:endParaRPr>
          </a:p>
        </p:txBody>
      </p:sp>
      <p:sp>
        <p:nvSpPr>
          <p:cNvPr id="16" name="TextBox 15"/>
          <p:cNvSpPr txBox="1"/>
          <p:nvPr/>
        </p:nvSpPr>
        <p:spPr>
          <a:xfrm>
            <a:off x="6172199" y="3581401"/>
            <a:ext cx="862737" cy="307777"/>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Mibench</a:t>
            </a:r>
            <a:endParaRPr lang="en-US" sz="1400" b="1" dirty="0">
              <a:latin typeface="Times New Roman" pitchFamily="18" charset="0"/>
              <a:cs typeface="Times New Roman" pitchFamily="18" charset="0"/>
            </a:endParaRPr>
          </a:p>
        </p:txBody>
      </p:sp>
      <p:sp>
        <p:nvSpPr>
          <p:cNvPr id="18" name="Rectangle 17"/>
          <p:cNvSpPr/>
          <p:nvPr/>
        </p:nvSpPr>
        <p:spPr>
          <a:xfrm>
            <a:off x="5151119" y="6047601"/>
            <a:ext cx="3383281" cy="276999"/>
          </a:xfrm>
          <a:prstGeom prst="rect">
            <a:avLst/>
          </a:prstGeom>
        </p:spPr>
        <p:txBody>
          <a:bodyPr wrap="square">
            <a:spAutoFit/>
          </a:bodyPr>
          <a:lstStyle/>
          <a:p>
            <a:r>
              <a:rPr lang="en-US" sz="1200" b="1" dirty="0" smtClean="0"/>
              <a:t>*Very minimal amount of parallelism detected</a:t>
            </a:r>
            <a:endParaRPr lang="en-US" sz="1200" b="1" dirty="0"/>
          </a:p>
        </p:txBody>
      </p:sp>
      <p:graphicFrame>
        <p:nvGraphicFramePr>
          <p:cNvPr id="19" name="Object 18"/>
          <p:cNvGraphicFramePr>
            <a:graphicFrameLocks noChangeAspect="1"/>
          </p:cNvGraphicFramePr>
          <p:nvPr>
            <p:extLst>
              <p:ext uri="{D42A27DB-BD31-4B8C-83A1-F6EECF244321}">
                <p14:modId xmlns:p14="http://schemas.microsoft.com/office/powerpoint/2010/main" val="1248156412"/>
              </p:ext>
            </p:extLst>
          </p:nvPr>
        </p:nvGraphicFramePr>
        <p:xfrm>
          <a:off x="838200" y="5890444"/>
          <a:ext cx="2816777" cy="476869"/>
        </p:xfrm>
        <a:graphic>
          <a:graphicData uri="http://schemas.openxmlformats.org/presentationml/2006/ole">
            <mc:AlternateContent xmlns:mc="http://schemas.openxmlformats.org/markup-compatibility/2006">
              <mc:Choice xmlns:v="urn:schemas-microsoft-com:vml" Requires="v">
                <p:oleObj spid="_x0000_s1159" name="Equation" r:id="rId6" imgW="2400300" imgH="406400" progId="Equation.DSMT4">
                  <p:embed/>
                </p:oleObj>
              </mc:Choice>
              <mc:Fallback>
                <p:oleObj name="Equation" r:id="rId6" imgW="2400300" imgH="406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890444"/>
                        <a:ext cx="2816777" cy="4768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5256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TotalTime>
  <Words>5599</Words>
  <Application>Microsoft Office PowerPoint</Application>
  <PresentationFormat>On-screen Show (4:3)</PresentationFormat>
  <Paragraphs>804</Paragraphs>
  <Slides>39</Slides>
  <Notes>38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宋体</vt:lpstr>
      <vt:lpstr>Arial</vt:lpstr>
      <vt:lpstr>Calibri</vt:lpstr>
      <vt:lpstr>Times New Roman</vt:lpstr>
      <vt:lpstr>Office Theme</vt:lpstr>
      <vt:lpstr>Equation</vt:lpstr>
      <vt:lpstr>A Just-in-Time  Customizable Processor</vt:lpstr>
      <vt:lpstr>What is a Customizable Processor?</vt:lpstr>
      <vt:lpstr>ASIP Model</vt:lpstr>
      <vt:lpstr>Dynamically Extendable Processor Model</vt:lpstr>
      <vt:lpstr>JiTC Processor Model</vt:lpstr>
      <vt:lpstr>Comparison of ISE Models</vt:lpstr>
      <vt:lpstr>PowerPoint Presentation</vt:lpstr>
      <vt:lpstr>ISE Design Space Exploration</vt:lpstr>
      <vt:lpstr>Exploring Inner-Operator Parallelism</vt:lpstr>
      <vt:lpstr>Operator Critical Path Exploration</vt:lpstr>
      <vt:lpstr>Hot Operator Sequences</vt:lpstr>
      <vt:lpstr>Selected Operator Sequences</vt:lpstr>
      <vt:lpstr>Basic Functional Unit Design</vt:lpstr>
      <vt:lpstr>Complex Functional Unit Design</vt:lpstr>
      <vt:lpstr>Merged Functional Unit Design</vt:lpstr>
      <vt:lpstr>PowerPoint Presentation</vt:lpstr>
      <vt:lpstr>Modified In-Order Pipeline</vt:lpstr>
      <vt:lpstr>PowerPoint Presentation</vt:lpstr>
      <vt:lpstr>ISE Profiling</vt:lpstr>
      <vt:lpstr>ISE Identification</vt:lpstr>
      <vt:lpstr>Custom Instructions Mapping</vt:lpstr>
      <vt:lpstr>Schedule ISE using ALAP</vt:lpstr>
      <vt:lpstr>Routing Resource Graph (RRG)</vt:lpstr>
      <vt:lpstr>Map ISE onto the Reconfigurable Unit </vt:lpstr>
      <vt:lpstr>Experimental Setup</vt:lpstr>
      <vt:lpstr>Experimental Out-of-Order  Execution Unit Determination</vt:lpstr>
      <vt:lpstr>Experimental Runtime Results</vt:lpstr>
      <vt:lpstr>Summary</vt:lpstr>
      <vt:lpstr>Conclusion</vt:lpstr>
      <vt:lpstr>Questions</vt:lpstr>
      <vt:lpstr>Supplemental Slides</vt:lpstr>
      <vt:lpstr>Design Flow Design</vt:lpstr>
      <vt:lpstr>Designing the Architecture</vt:lpstr>
      <vt:lpstr>Shifter Design</vt:lpstr>
      <vt:lpstr>ALU Design</vt:lpstr>
      <vt:lpstr>MAC Design</vt:lpstr>
      <vt:lpstr>Experimental Synthesis Results</vt:lpstr>
      <vt:lpstr>Benchmark Details</vt:lpstr>
      <vt:lpstr>JiTC Capability</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Tarango</dc:creator>
  <cp:lastModifiedBy>Tarango, Joseph D</cp:lastModifiedBy>
  <cp:revision>509</cp:revision>
  <dcterms:created xsi:type="dcterms:W3CDTF">2012-12-09T05:23:03Z</dcterms:created>
  <dcterms:modified xsi:type="dcterms:W3CDTF">2013-11-20T22:08:40Z</dcterms:modified>
</cp:coreProperties>
</file>