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2"/>
  </p:notesMasterIdLst>
  <p:handoutMasterIdLst>
    <p:handoutMasterId r:id="rId93"/>
  </p:handoutMasterIdLst>
  <p:sldIdLst>
    <p:sldId id="289" r:id="rId2"/>
    <p:sldId id="369" r:id="rId3"/>
    <p:sldId id="296" r:id="rId4"/>
    <p:sldId id="363" r:id="rId5"/>
    <p:sldId id="294" r:id="rId6"/>
    <p:sldId id="291" r:id="rId7"/>
    <p:sldId id="292" r:id="rId8"/>
    <p:sldId id="293" r:id="rId9"/>
    <p:sldId id="277" r:id="rId10"/>
    <p:sldId id="275" r:id="rId11"/>
    <p:sldId id="276" r:id="rId12"/>
    <p:sldId id="279" r:id="rId13"/>
    <p:sldId id="299" r:id="rId14"/>
    <p:sldId id="300" r:id="rId15"/>
    <p:sldId id="259" r:id="rId16"/>
    <p:sldId id="260" r:id="rId17"/>
    <p:sldId id="273" r:id="rId18"/>
    <p:sldId id="278" r:id="rId19"/>
    <p:sldId id="270" r:id="rId20"/>
    <p:sldId id="274" r:id="rId21"/>
    <p:sldId id="280" r:id="rId22"/>
    <p:sldId id="271" r:id="rId23"/>
    <p:sldId id="286" r:id="rId24"/>
    <p:sldId id="285" r:id="rId25"/>
    <p:sldId id="301" r:id="rId26"/>
    <p:sldId id="302" r:id="rId27"/>
    <p:sldId id="303" r:id="rId28"/>
    <p:sldId id="305" r:id="rId29"/>
    <p:sldId id="306" r:id="rId30"/>
    <p:sldId id="304" r:id="rId31"/>
    <p:sldId id="364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49" r:id="rId40"/>
    <p:sldId id="317" r:id="rId41"/>
    <p:sldId id="318" r:id="rId42"/>
    <p:sldId id="319" r:id="rId43"/>
    <p:sldId id="320" r:id="rId44"/>
    <p:sldId id="321" r:id="rId45"/>
    <p:sldId id="370" r:id="rId46"/>
    <p:sldId id="371" r:id="rId47"/>
    <p:sldId id="372" r:id="rId48"/>
    <p:sldId id="373" r:id="rId49"/>
    <p:sldId id="374" r:id="rId50"/>
    <p:sldId id="322" r:id="rId51"/>
    <p:sldId id="323" r:id="rId52"/>
    <p:sldId id="324" r:id="rId53"/>
    <p:sldId id="325" r:id="rId54"/>
    <p:sldId id="326" r:id="rId55"/>
    <p:sldId id="327" r:id="rId56"/>
    <p:sldId id="328" r:id="rId57"/>
    <p:sldId id="329" r:id="rId58"/>
    <p:sldId id="355" r:id="rId59"/>
    <p:sldId id="356" r:id="rId60"/>
    <p:sldId id="357" r:id="rId61"/>
    <p:sldId id="354" r:id="rId62"/>
    <p:sldId id="365" r:id="rId63"/>
    <p:sldId id="366" r:id="rId64"/>
    <p:sldId id="367" r:id="rId65"/>
    <p:sldId id="368" r:id="rId66"/>
    <p:sldId id="350" r:id="rId67"/>
    <p:sldId id="330" r:id="rId68"/>
    <p:sldId id="335" r:id="rId69"/>
    <p:sldId id="336" r:id="rId70"/>
    <p:sldId id="337" r:id="rId71"/>
    <p:sldId id="338" r:id="rId72"/>
    <p:sldId id="339" r:id="rId73"/>
    <p:sldId id="342" r:id="rId74"/>
    <p:sldId id="343" r:id="rId75"/>
    <p:sldId id="344" r:id="rId76"/>
    <p:sldId id="347" r:id="rId77"/>
    <p:sldId id="348" r:id="rId78"/>
    <p:sldId id="331" r:id="rId79"/>
    <p:sldId id="332" r:id="rId80"/>
    <p:sldId id="333" r:id="rId81"/>
    <p:sldId id="334" r:id="rId82"/>
    <p:sldId id="340" r:id="rId83"/>
    <p:sldId id="352" r:id="rId84"/>
    <p:sldId id="341" r:id="rId85"/>
    <p:sldId id="351" r:id="rId86"/>
    <p:sldId id="358" r:id="rId87"/>
    <p:sldId id="359" r:id="rId88"/>
    <p:sldId id="360" r:id="rId89"/>
    <p:sldId id="361" r:id="rId90"/>
    <p:sldId id="362" r:id="rId9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0000"/>
    <a:srgbClr val="66FF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6" autoAdjust="0"/>
    <p:restoredTop sz="86451" autoAdjust="0"/>
  </p:normalViewPr>
  <p:slideViewPr>
    <p:cSldViewPr>
      <p:cViewPr varScale="1">
        <p:scale>
          <a:sx n="68" d="100"/>
          <a:sy n="68" d="100"/>
        </p:scale>
        <p:origin x="641" y="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08028108-D00B-4C46-9D69-BC83616E82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98638F88-337D-47C7-B4D5-5D9B13E9A2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3353E1BE-92AF-4538-9552-3A566E6105A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3CBD1580-C47A-4A42-BB3C-E9BB71AAFF7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CBF9053-DF0E-48CF-9A94-5ED473D4D6C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1026">
            <a:extLst>
              <a:ext uri="{FF2B5EF4-FFF2-40B4-BE49-F238E27FC236}">
                <a16:creationId xmlns:a16="http://schemas.microsoft.com/office/drawing/2014/main" xmlns="" id="{93CED7B9-C35B-4BAA-83BF-22EE7EB263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931" name="Rectangle 1027">
            <a:extLst>
              <a:ext uri="{FF2B5EF4-FFF2-40B4-BE49-F238E27FC236}">
                <a16:creationId xmlns:a16="http://schemas.microsoft.com/office/drawing/2014/main" xmlns="" id="{6ED7201D-058A-4DF3-A065-74162F01017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xmlns="" id="{78B21E0A-0E87-4EF8-B8B7-88D9573B1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4933" name="Rectangle 1029">
            <a:extLst>
              <a:ext uri="{FF2B5EF4-FFF2-40B4-BE49-F238E27FC236}">
                <a16:creationId xmlns:a16="http://schemas.microsoft.com/office/drawing/2014/main" xmlns="" id="{BC59253F-31AC-4D40-88D5-C328D5786A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24934" name="Rectangle 1030">
            <a:extLst>
              <a:ext uri="{FF2B5EF4-FFF2-40B4-BE49-F238E27FC236}">
                <a16:creationId xmlns:a16="http://schemas.microsoft.com/office/drawing/2014/main" xmlns="" id="{BF7BD709-DE7A-42A4-A30C-3B9AD4ABC8D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935" name="Rectangle 1031">
            <a:extLst>
              <a:ext uri="{FF2B5EF4-FFF2-40B4-BE49-F238E27FC236}">
                <a16:creationId xmlns:a16="http://schemas.microsoft.com/office/drawing/2014/main" xmlns="" id="{4C93EDD1-1D41-4B58-BA77-599731AA6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EFCCEF2-811D-4041-A6F5-09B9F347CB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72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31">
            <a:extLst>
              <a:ext uri="{FF2B5EF4-FFF2-40B4-BE49-F238E27FC236}">
                <a16:creationId xmlns:a16="http://schemas.microsoft.com/office/drawing/2014/main" xmlns="" id="{5E4500E9-C348-4DB1-98E4-96FD05173F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10A9F9C-3FFD-4E62-ACF8-5620EFC0F86B}" type="slidenum">
              <a:rPr lang="en-US" altLang="zh-TW" sz="1200"/>
              <a:pPr/>
              <a:t>63</a:t>
            </a:fld>
            <a:endParaRPr lang="en-US" altLang="zh-TW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xmlns="" id="{55B27266-85C0-4E42-B3C1-118F05DEB0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xmlns="" id="{892A74BB-7B8B-47CD-B2DC-34B02966C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765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642AC02-C390-4686-BCC0-6C76CCFE96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A22DF83-F05D-49F8-91E8-2BD3F3F22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3D77517C-5136-4307-BA7E-E3A4D8E2EF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F23087-779B-4489-BA3A-C8EB6DE1831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435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F0A7A38-4D47-428A-8CA9-775E3E71C6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4E9876F-AC0E-46EE-B924-47F0CE387C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0F5827DE-71E5-4830-A4B2-BC4C79EC94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A4264D-1C11-47EA-B913-7E2EB56089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563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B4BE386-0DAC-4432-8C9B-DD492994A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5637DB1-3A5F-4387-B1F2-0FACA9C2A5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B27EDBE3-31F6-4745-B4FF-AE0DDB4C2F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60CD0A-EE3F-4355-AB04-977C88CA3B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045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26FDDBC-E740-4609-9BD3-4CDDECE8B8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AD567FA-2DA6-461A-A816-F16956CD78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42782382-86FB-4369-B29C-EC79CD9B3B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53328-A6D3-4815-B9D1-FA3449CA9D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052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2E28185-6A9A-469D-A50A-12F656CDE2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FBCA2FE-5B5F-4471-B140-76B57A6D4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C0115B8F-0345-4F92-B848-5C793179B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72EEF-929E-4528-AD1F-2BE9BD235A1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001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29BD5B9-411F-4CBA-8851-AC58D588A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0431D28-12F1-47E5-9C79-2A904E603E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CB7B0212-3493-4E15-8E0C-8763E633F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8D594-CD0E-4663-9F05-437799BD13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739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0C8DB810-A47C-4A03-B5DB-127B599EC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5B34F3F2-98CD-4652-9084-8FE517BF5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xmlns="" id="{5BCC0F2E-4D49-4C71-A970-2E5A631F5C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A5747-7028-4185-B4FB-F177BF8EBB0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032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18D53DC-FAB2-4F96-9951-F2EAC02087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C7D1B853-B331-4953-A34D-E7FC3D3A42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48BD5D30-F84D-4099-A711-A1D492C5B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965C7E-A672-45B7-9E26-8E8C257B5FC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018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B821DE2-7DBC-4D72-BEB9-0E43DE9A22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2337CA82-55FF-411E-90FC-10333C9F4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D14B9F36-5595-4FF5-952C-CE312D6D66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5C914-71E2-4881-89D2-B44AA4444E4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41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76F2E92-C126-4B58-B0CD-E8ECF41715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22BC06E-98CB-4E34-98E9-B00FBA701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FF830996-7038-46BD-ABC3-A6C2D0269A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269875-A541-4463-8469-62FBC864A6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842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21C1B9B-2E69-4B99-ADFC-35F04BCC3A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363547A-0D10-41EB-8C3D-D16D65A3AB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72BAAE45-3C6D-43B0-A2B3-91982A9F8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45F3A5-83C0-4274-9D81-164FBB60F0E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681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465AF92-33D1-4A05-B2A9-9AB2ACB76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56E59B77-8A7E-4031-B132-881520156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73E128E3-D61A-40F1-A837-73C636D811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37C396A7-9EE5-4B87-B8D7-74E534A5880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1030" name="Text Box 7">
            <a:extLst>
              <a:ext uri="{FF2B5EF4-FFF2-40B4-BE49-F238E27FC236}">
                <a16:creationId xmlns:a16="http://schemas.microsoft.com/office/drawing/2014/main" xmlns="" id="{8F4D6584-5382-4C93-B8A5-91370DF512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86600" y="6248400"/>
            <a:ext cx="180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defRPr/>
            </a:pPr>
            <a:endParaRPr lang="en-US" altLang="en-US" sz="2000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xmlns="" id="{8CF716C1-F6E7-421F-9C6F-05F8E97A2E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56F2C34-3F10-4CF8-A75D-FCC27A43033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wmf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wmf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xmlns="" id="{82D42678-4FB4-42A8-9935-4BCBF20EEB2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1600200"/>
          </a:xfrm>
        </p:spPr>
        <p:txBody>
          <a:bodyPr anchor="ctr"/>
          <a:lstStyle/>
          <a:p>
            <a:pPr eaLnBrk="1" hangingPunct="1"/>
            <a:r>
              <a:rPr lang="en-US" altLang="zh-TW" sz="3600" dirty="0"/>
              <a:t>Dynamic Programming Method for Analyzing Biomolecular Sequences</a:t>
            </a:r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xmlns="" id="{7009598B-4BFA-46CD-BB58-EB04BFB6C83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2590800"/>
            <a:ext cx="7086600" cy="17526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Tao Jiang</a:t>
            </a:r>
          </a:p>
          <a:p>
            <a:pPr eaLnBrk="1" hangingPunct="1"/>
            <a:r>
              <a:rPr lang="en-US" altLang="zh-TW" sz="2800" dirty="0"/>
              <a:t>Department of Computer Science</a:t>
            </a:r>
          </a:p>
          <a:p>
            <a:pPr eaLnBrk="1" hangingPunct="1"/>
            <a:r>
              <a:rPr lang="en-US" altLang="zh-TW" sz="2800" dirty="0"/>
              <a:t>University of California - Riverside</a:t>
            </a:r>
          </a:p>
          <a:p>
            <a:pPr eaLnBrk="1" hangingPunct="1"/>
            <a:r>
              <a:rPr lang="en-US" altLang="zh-TW" sz="2800" dirty="0"/>
              <a:t>(Typeset by </a:t>
            </a:r>
            <a:r>
              <a:rPr lang="en-US" altLang="zh-TW" sz="2800" dirty="0" err="1"/>
              <a:t>Kun</a:t>
            </a:r>
            <a:r>
              <a:rPr lang="en-US" altLang="zh-TW" sz="2800" dirty="0"/>
              <a:t>-Mao Chao)</a:t>
            </a:r>
            <a:endParaRPr lang="en-US" altLang="zh-TW" dirty="0"/>
          </a:p>
          <a:p>
            <a:pPr algn="l" eaLnBrk="1" hangingPunct="1"/>
            <a:endParaRPr lang="en-US" altLang="zh-TW" dirty="0"/>
          </a:p>
          <a:p>
            <a:pPr algn="l" eaLnBrk="1" hangingPunct="1"/>
            <a:r>
              <a:rPr lang="en-US" altLang="zh-TW" dirty="0"/>
              <a:t>E-mail: jiang@cs.ucr.edu</a:t>
            </a:r>
          </a:p>
          <a:p>
            <a:pPr algn="l" eaLnBrk="1" hangingPunct="1"/>
            <a:r>
              <a:rPr lang="en-US" altLang="zh-TW" dirty="0"/>
              <a:t>http://www.cs.ucr.edu/~jiang</a:t>
            </a:r>
            <a:endParaRPr lang="en-US" altLang="zh-TW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xmlns="" id="{F908C0BB-8569-402B-A524-9794A6AF1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315B56-2BFE-4BF6-A179-BA8417BD882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zh-TW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xmlns="" id="{DC018D1E-BBF3-4051-B90F-E4A2CAA854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zh-TW" sz="4000" i="1" dirty="0"/>
              <a:t>O</a:t>
            </a:r>
            <a:r>
              <a:rPr lang="en-US" altLang="zh-TW" sz="4000" dirty="0"/>
              <a:t>-notation:</a:t>
            </a:r>
            <a:r>
              <a:rPr lang="en-US" altLang="zh-TW" dirty="0"/>
              <a:t> </a:t>
            </a:r>
            <a:r>
              <a:rPr lang="en-US" altLang="zh-TW" sz="3600" dirty="0"/>
              <a:t>an asymptotic upper bound</a:t>
            </a:r>
            <a:endParaRPr lang="en-US" altLang="zh-TW" sz="3600" i="1" dirty="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xmlns="" id="{D6164D17-F821-46E9-BC4D-2D0FA9037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848600" cy="4114800"/>
          </a:xfrm>
        </p:spPr>
        <p:txBody>
          <a:bodyPr/>
          <a:lstStyle/>
          <a:p>
            <a:pPr eaLnBrk="1" hangingPunct="1"/>
            <a:r>
              <a:rPr lang="en-US" altLang="zh-TW" i="1" dirty="0"/>
              <a:t>f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 =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g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)) </a:t>
            </a:r>
            <a:r>
              <a:rPr lang="en-US" altLang="zh-TW" dirty="0" err="1"/>
              <a:t>iff</a:t>
            </a:r>
            <a:r>
              <a:rPr lang="en-US" altLang="zh-TW" dirty="0"/>
              <a:t> there exist two positive constant </a:t>
            </a:r>
            <a:r>
              <a:rPr lang="en-US" altLang="zh-TW" i="1" dirty="0"/>
              <a:t>c</a:t>
            </a:r>
            <a:r>
              <a:rPr lang="en-US" altLang="zh-TW" dirty="0"/>
              <a:t> and </a:t>
            </a:r>
            <a:r>
              <a:rPr lang="en-US" altLang="zh-TW" i="1" dirty="0"/>
              <a:t>n</a:t>
            </a:r>
            <a:r>
              <a:rPr lang="en-US" altLang="zh-TW" i="1" baseline="-25000" dirty="0"/>
              <a:t>0</a:t>
            </a:r>
            <a:r>
              <a:rPr lang="en-US" altLang="zh-TW" dirty="0"/>
              <a:t> such that </a:t>
            </a:r>
            <a:r>
              <a:rPr lang="en-US" altLang="zh-TW" i="1" dirty="0"/>
              <a:t>0  </a:t>
            </a:r>
            <a:r>
              <a:rPr lang="en-US" altLang="zh-TW" dirty="0"/>
              <a:t>   </a:t>
            </a:r>
            <a:r>
              <a:rPr lang="en-US" altLang="zh-TW" i="1" dirty="0"/>
              <a:t>f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    </a:t>
            </a:r>
            <a:r>
              <a:rPr lang="en-US" altLang="zh-TW" i="1" dirty="0"/>
              <a:t>cg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 for all </a:t>
            </a:r>
            <a:r>
              <a:rPr lang="en-US" altLang="zh-TW" i="1" dirty="0"/>
              <a:t>n     n</a:t>
            </a:r>
            <a:r>
              <a:rPr lang="en-US" altLang="zh-TW" i="1" baseline="-25000" dirty="0"/>
              <a:t>0</a:t>
            </a:r>
          </a:p>
        </p:txBody>
      </p:sp>
      <p:graphicFrame>
        <p:nvGraphicFramePr>
          <p:cNvPr id="13317" name="Object 4">
            <a:extLst>
              <a:ext uri="{FF2B5EF4-FFF2-40B4-BE49-F238E27FC236}">
                <a16:creationId xmlns:a16="http://schemas.microsoft.com/office/drawing/2014/main" xmlns="" id="{B7FC2AB6-C2C7-4F47-A08E-8132AF17D5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625067"/>
              </p:ext>
            </p:extLst>
          </p:nvPr>
        </p:nvGraphicFramePr>
        <p:xfrm>
          <a:off x="5715000" y="19812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3" imgW="228600" imgH="279400" progId="Equation.3">
                  <p:embed/>
                </p:oleObj>
              </mc:Choice>
              <mc:Fallback>
                <p:oleObj name="Equation" r:id="rId3" imgW="228600" imgH="279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812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5">
            <a:extLst>
              <a:ext uri="{FF2B5EF4-FFF2-40B4-BE49-F238E27FC236}">
                <a16:creationId xmlns:a16="http://schemas.microsoft.com/office/drawing/2014/main" xmlns="" id="{7F5B5DBB-47D1-4E5F-9414-DB2BCCAD58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134523"/>
              </p:ext>
            </p:extLst>
          </p:nvPr>
        </p:nvGraphicFramePr>
        <p:xfrm>
          <a:off x="4476750" y="3219450"/>
          <a:ext cx="190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5" imgW="190500" imgH="419100" progId="Equation.3">
                  <p:embed/>
                </p:oleObj>
              </mc:Choice>
              <mc:Fallback>
                <p:oleObj name="Equation" r:id="rId5" imgW="1905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3219450"/>
                        <a:ext cx="190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6">
            <a:extLst>
              <a:ext uri="{FF2B5EF4-FFF2-40B4-BE49-F238E27FC236}">
                <a16:creationId xmlns:a16="http://schemas.microsoft.com/office/drawing/2014/main" xmlns="" id="{E6214750-032F-4432-A614-ADAB7EFC83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13302"/>
              </p:ext>
            </p:extLst>
          </p:nvPr>
        </p:nvGraphicFramePr>
        <p:xfrm>
          <a:off x="6781800" y="19812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Equation" r:id="rId7" imgW="228600" imgH="279400" progId="Equation.3">
                  <p:embed/>
                </p:oleObj>
              </mc:Choice>
              <mc:Fallback>
                <p:oleObj name="Equation" r:id="rId7" imgW="2286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9812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7">
            <a:extLst>
              <a:ext uri="{FF2B5EF4-FFF2-40B4-BE49-F238E27FC236}">
                <a16:creationId xmlns:a16="http://schemas.microsoft.com/office/drawing/2014/main" xmlns="" id="{DCA2AA30-E62C-441D-A502-F4ACA9DEE4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563771"/>
              </p:ext>
            </p:extLst>
          </p:nvPr>
        </p:nvGraphicFramePr>
        <p:xfrm>
          <a:off x="2362200" y="25146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8" imgW="228600" imgH="279400" progId="Equation.3">
                  <p:embed/>
                </p:oleObj>
              </mc:Choice>
              <mc:Fallback>
                <p:oleObj name="Equation" r:id="rId8" imgW="228600" imgH="279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146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21" name="Group 18" descr="An example of the text is in the figure.">
            <a:extLst>
              <a:ext uri="{FF2B5EF4-FFF2-40B4-BE49-F238E27FC236}">
                <a16:creationId xmlns:a16="http://schemas.microsoft.com/office/drawing/2014/main" xmlns="" id="{C02CC409-45B6-4B06-BA34-CDC6283F79E2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743200"/>
            <a:ext cx="4114800" cy="2636838"/>
            <a:chOff x="1776" y="2256"/>
            <a:chExt cx="2592" cy="1661"/>
          </a:xfrm>
        </p:grpSpPr>
        <p:sp>
          <p:nvSpPr>
            <p:cNvPr id="13323" name="Line 8">
              <a:extLst>
                <a:ext uri="{FF2B5EF4-FFF2-40B4-BE49-F238E27FC236}">
                  <a16:creationId xmlns:a16="http://schemas.microsoft.com/office/drawing/2014/main" xmlns="" id="{67AAE0CB-0C60-4967-A931-EA2A65167E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2496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9">
              <a:extLst>
                <a:ext uri="{FF2B5EF4-FFF2-40B4-BE49-F238E27FC236}">
                  <a16:creationId xmlns:a16="http://schemas.microsoft.com/office/drawing/2014/main" xmlns="" id="{B9ED4C4F-FA07-42E7-8A8D-0A4CF24BA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600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10">
              <a:extLst>
                <a:ext uri="{FF2B5EF4-FFF2-40B4-BE49-F238E27FC236}">
                  <a16:creationId xmlns:a16="http://schemas.microsoft.com/office/drawing/2014/main" xmlns="" id="{56AFFBA0-1644-4E81-94FF-E511ACB4B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2496"/>
              <a:ext cx="1728" cy="816"/>
            </a:xfrm>
            <a:custGeom>
              <a:avLst/>
              <a:gdLst>
                <a:gd name="T0" fmla="*/ 0 w 1728"/>
                <a:gd name="T1" fmla="*/ 816 h 816"/>
                <a:gd name="T2" fmla="*/ 240 w 1728"/>
                <a:gd name="T3" fmla="*/ 576 h 816"/>
                <a:gd name="T4" fmla="*/ 576 w 1728"/>
                <a:gd name="T5" fmla="*/ 528 h 816"/>
                <a:gd name="T6" fmla="*/ 960 w 1728"/>
                <a:gd name="T7" fmla="*/ 384 h 816"/>
                <a:gd name="T8" fmla="*/ 1344 w 1728"/>
                <a:gd name="T9" fmla="*/ 192 h 816"/>
                <a:gd name="T10" fmla="*/ 1440 w 1728"/>
                <a:gd name="T11" fmla="*/ 96 h 816"/>
                <a:gd name="T12" fmla="*/ 1632 w 1728"/>
                <a:gd name="T13" fmla="*/ 48 h 816"/>
                <a:gd name="T14" fmla="*/ 1728 w 1728"/>
                <a:gd name="T15" fmla="*/ 0 h 8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28" h="816">
                  <a:moveTo>
                    <a:pt x="0" y="816"/>
                  </a:moveTo>
                  <a:cubicBezTo>
                    <a:pt x="72" y="720"/>
                    <a:pt x="144" y="624"/>
                    <a:pt x="240" y="576"/>
                  </a:cubicBezTo>
                  <a:cubicBezTo>
                    <a:pt x="336" y="528"/>
                    <a:pt x="456" y="560"/>
                    <a:pt x="576" y="528"/>
                  </a:cubicBezTo>
                  <a:cubicBezTo>
                    <a:pt x="696" y="496"/>
                    <a:pt x="832" y="440"/>
                    <a:pt x="960" y="384"/>
                  </a:cubicBezTo>
                  <a:cubicBezTo>
                    <a:pt x="1088" y="328"/>
                    <a:pt x="1264" y="240"/>
                    <a:pt x="1344" y="192"/>
                  </a:cubicBezTo>
                  <a:cubicBezTo>
                    <a:pt x="1424" y="144"/>
                    <a:pt x="1392" y="120"/>
                    <a:pt x="1440" y="96"/>
                  </a:cubicBezTo>
                  <a:cubicBezTo>
                    <a:pt x="1488" y="72"/>
                    <a:pt x="1584" y="64"/>
                    <a:pt x="1632" y="48"/>
                  </a:cubicBezTo>
                  <a:cubicBezTo>
                    <a:pt x="1680" y="32"/>
                    <a:pt x="1704" y="8"/>
                    <a:pt x="1728" y="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1">
              <a:extLst>
                <a:ext uri="{FF2B5EF4-FFF2-40B4-BE49-F238E27FC236}">
                  <a16:creationId xmlns:a16="http://schemas.microsoft.com/office/drawing/2014/main" xmlns="" id="{7D047D0F-2D75-4306-A4A0-88E3DD0DD0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2784"/>
              <a:ext cx="1872" cy="648"/>
            </a:xfrm>
            <a:custGeom>
              <a:avLst/>
              <a:gdLst>
                <a:gd name="T0" fmla="*/ 0 w 1872"/>
                <a:gd name="T1" fmla="*/ 648 h 648"/>
                <a:gd name="T2" fmla="*/ 192 w 1872"/>
                <a:gd name="T3" fmla="*/ 72 h 648"/>
                <a:gd name="T4" fmla="*/ 480 w 1872"/>
                <a:gd name="T5" fmla="*/ 504 h 648"/>
                <a:gd name="T6" fmla="*/ 720 w 1872"/>
                <a:gd name="T7" fmla="*/ 24 h 648"/>
                <a:gd name="T8" fmla="*/ 960 w 1872"/>
                <a:gd name="T9" fmla="*/ 360 h 648"/>
                <a:gd name="T10" fmla="*/ 1392 w 1872"/>
                <a:gd name="T11" fmla="*/ 408 h 648"/>
                <a:gd name="T12" fmla="*/ 1728 w 1872"/>
                <a:gd name="T13" fmla="*/ 216 h 648"/>
                <a:gd name="T14" fmla="*/ 1872 w 1872"/>
                <a:gd name="T15" fmla="*/ 168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72" h="648">
                  <a:moveTo>
                    <a:pt x="0" y="648"/>
                  </a:moveTo>
                  <a:cubicBezTo>
                    <a:pt x="56" y="372"/>
                    <a:pt x="112" y="96"/>
                    <a:pt x="192" y="72"/>
                  </a:cubicBezTo>
                  <a:cubicBezTo>
                    <a:pt x="272" y="48"/>
                    <a:pt x="392" y="512"/>
                    <a:pt x="480" y="504"/>
                  </a:cubicBezTo>
                  <a:cubicBezTo>
                    <a:pt x="568" y="496"/>
                    <a:pt x="640" y="48"/>
                    <a:pt x="720" y="24"/>
                  </a:cubicBezTo>
                  <a:cubicBezTo>
                    <a:pt x="800" y="0"/>
                    <a:pt x="848" y="296"/>
                    <a:pt x="960" y="360"/>
                  </a:cubicBezTo>
                  <a:cubicBezTo>
                    <a:pt x="1072" y="424"/>
                    <a:pt x="1264" y="432"/>
                    <a:pt x="1392" y="408"/>
                  </a:cubicBezTo>
                  <a:cubicBezTo>
                    <a:pt x="1520" y="384"/>
                    <a:pt x="1648" y="256"/>
                    <a:pt x="1728" y="216"/>
                  </a:cubicBezTo>
                  <a:cubicBezTo>
                    <a:pt x="1808" y="176"/>
                    <a:pt x="1848" y="168"/>
                    <a:pt x="1872" y="168"/>
                  </a:cubicBezTo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Text Box 13">
              <a:extLst>
                <a:ext uri="{FF2B5EF4-FFF2-40B4-BE49-F238E27FC236}">
                  <a16:creationId xmlns:a16="http://schemas.microsoft.com/office/drawing/2014/main" xmlns="" id="{FC084164-4709-473A-9340-12F70E312B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256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i="1">
                  <a:solidFill>
                    <a:srgbClr val="CC3300"/>
                  </a:solidFill>
                </a:rPr>
                <a:t>cg</a:t>
              </a:r>
              <a:r>
                <a:rPr lang="en-US" altLang="zh-TW">
                  <a:solidFill>
                    <a:srgbClr val="CC3300"/>
                  </a:solidFill>
                </a:rPr>
                <a:t>(</a:t>
              </a:r>
              <a:r>
                <a:rPr lang="en-US" altLang="zh-TW" i="1">
                  <a:solidFill>
                    <a:srgbClr val="CC3300"/>
                  </a:solidFill>
                </a:rPr>
                <a:t>n</a:t>
              </a:r>
              <a:r>
                <a:rPr lang="en-US" altLang="zh-TW">
                  <a:solidFill>
                    <a:srgbClr val="CC3300"/>
                  </a:solidFill>
                </a:rPr>
                <a:t>)</a:t>
              </a:r>
            </a:p>
          </p:txBody>
        </p:sp>
        <p:sp>
          <p:nvSpPr>
            <p:cNvPr id="13328" name="Text Box 14">
              <a:extLst>
                <a:ext uri="{FF2B5EF4-FFF2-40B4-BE49-F238E27FC236}">
                  <a16:creationId xmlns:a16="http://schemas.microsoft.com/office/drawing/2014/main" xmlns="" id="{0870BF1E-2F94-463D-B447-2311DFED0F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736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i="1">
                  <a:solidFill>
                    <a:srgbClr val="66FF33"/>
                  </a:solidFill>
                </a:rPr>
                <a:t>f</a:t>
              </a:r>
              <a:r>
                <a:rPr lang="en-US" altLang="zh-TW">
                  <a:solidFill>
                    <a:srgbClr val="66FF33"/>
                  </a:solidFill>
                </a:rPr>
                <a:t>(</a:t>
              </a:r>
              <a:r>
                <a:rPr lang="en-US" altLang="zh-TW" i="1">
                  <a:solidFill>
                    <a:srgbClr val="66FF33"/>
                  </a:solidFill>
                </a:rPr>
                <a:t>n</a:t>
              </a:r>
              <a:r>
                <a:rPr lang="en-US" altLang="zh-TW">
                  <a:solidFill>
                    <a:srgbClr val="66FF33"/>
                  </a:solidFill>
                </a:rPr>
                <a:t>)</a:t>
              </a:r>
            </a:p>
          </p:txBody>
        </p:sp>
        <p:sp>
          <p:nvSpPr>
            <p:cNvPr id="13329" name="Line 15">
              <a:extLst>
                <a:ext uri="{FF2B5EF4-FFF2-40B4-BE49-F238E27FC236}">
                  <a16:creationId xmlns:a16="http://schemas.microsoft.com/office/drawing/2014/main" xmlns="" id="{CCCBFC12-E274-400A-876A-C52F15223E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97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Text Box 16">
              <a:extLst>
                <a:ext uri="{FF2B5EF4-FFF2-40B4-BE49-F238E27FC236}">
                  <a16:creationId xmlns:a16="http://schemas.microsoft.com/office/drawing/2014/main" xmlns="" id="{D46307C0-2118-48B8-9F55-1D219ECEC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3552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i="1"/>
                <a:t>n</a:t>
              </a:r>
              <a:r>
                <a:rPr lang="en-US" altLang="zh-TW" i="1" baseline="-25000"/>
                <a:t>0</a:t>
              </a:r>
            </a:p>
          </p:txBody>
        </p:sp>
      </p:grpSp>
      <p:sp>
        <p:nvSpPr>
          <p:cNvPr id="13322" name="Text Box 17">
            <a:extLst>
              <a:ext uri="{FF2B5EF4-FFF2-40B4-BE49-F238E27FC236}">
                <a16:creationId xmlns:a16="http://schemas.microsoft.com/office/drawing/2014/main" xmlns="" id="{1D677F77-4C37-4A80-9753-775A9C1C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7488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For example, </a:t>
            </a:r>
            <a:r>
              <a:rPr lang="en-US" altLang="en-US" sz="2800" i="1"/>
              <a:t>5n + 108 = O(n) </a:t>
            </a:r>
            <a:r>
              <a:rPr lang="en-US" altLang="en-US" sz="2800"/>
              <a:t>and</a:t>
            </a:r>
            <a:r>
              <a:rPr lang="en-US" altLang="en-US" sz="2800" i="1"/>
              <a:t> 2n = O(nlog n).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xmlns="" id="{D949F2AC-B779-4789-925A-CA9A2C36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DC639D-66A9-4FA5-A9FF-7AFDAA4CE38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TW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xmlns="" id="{47BF1790-2CB0-416F-86D5-6FF1F680B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How functions grow?</a:t>
            </a:r>
          </a:p>
        </p:txBody>
      </p:sp>
      <p:graphicFrame>
        <p:nvGraphicFramePr>
          <p:cNvPr id="26719" name="Group 95">
            <a:extLst>
              <a:ext uri="{FF2B5EF4-FFF2-40B4-BE49-F238E27FC236}">
                <a16:creationId xmlns:a16="http://schemas.microsoft.com/office/drawing/2014/main" xmlns="" id="{F752E984-2B87-4BBA-A364-6533F0E75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507266"/>
              </p:ext>
            </p:extLst>
          </p:nvPr>
        </p:nvGraphicFramePr>
        <p:xfrm>
          <a:off x="990600" y="1905000"/>
          <a:ext cx="6477000" cy="2433638"/>
        </p:xfrm>
        <a:graphic>
          <a:graphicData uri="http://schemas.openxmlformats.org/drawingml/2006/table">
            <a:tbl>
              <a:tblPr firstRow="1"/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12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30</a:t>
                      </a: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92</a:t>
                      </a:r>
                      <a:r>
                        <a:rPr kumimoji="1" lang="en-US" altLang="zh-TW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 log </a:t>
                      </a:r>
                      <a:r>
                        <a:rPr kumimoji="1" lang="en-US" altLang="zh-TW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26</a:t>
                      </a: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r>
                        <a:rPr kumimoji="1" lang="en-US" altLang="zh-TW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0.68</a:t>
                      </a: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r>
                        <a:rPr kumimoji="1" lang="en-US" altLang="zh-TW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kumimoji="1" lang="en-US" altLang="zh-TW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80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0.003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0.003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0.26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0.68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 x 10</a:t>
                      </a:r>
                      <a:r>
                        <a:rPr kumimoji="1" lang="en-US" altLang="zh-TW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16 </a:t>
                      </a: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yr.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2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100,000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3.0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2.6 min.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3.0 days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22 yr.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4371" name="Text Box 84">
            <a:extLst>
              <a:ext uri="{FF2B5EF4-FFF2-40B4-BE49-F238E27FC236}">
                <a16:creationId xmlns:a16="http://schemas.microsoft.com/office/drawing/2014/main" xmlns="" id="{BA5AC8A9-2007-42D8-AC05-CA2A122BBC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5029200"/>
            <a:ext cx="7162800" cy="1066800"/>
          </a:xfrm>
          <a:noFill/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/>
              <a:t>For large data sets, algorithms with a complexity greater than </a:t>
            </a:r>
            <a:r>
              <a:rPr lang="en-US" altLang="zh-TW" sz="2800" i="1" dirty="0"/>
              <a:t>O</a:t>
            </a:r>
            <a:r>
              <a:rPr lang="en-US" altLang="zh-TW" sz="2800" dirty="0"/>
              <a:t>(</a:t>
            </a:r>
            <a:r>
              <a:rPr lang="en-US" altLang="zh-TW" sz="2800" i="1" dirty="0"/>
              <a:t>n </a:t>
            </a:r>
            <a:r>
              <a:rPr lang="en-US" altLang="zh-TW" sz="2800" dirty="0"/>
              <a:t>log </a:t>
            </a:r>
            <a:r>
              <a:rPr lang="en-US" altLang="zh-TW" sz="2800" i="1" dirty="0"/>
              <a:t>n</a:t>
            </a:r>
            <a:r>
              <a:rPr lang="en-US" altLang="zh-TW" sz="2800" dirty="0"/>
              <a:t>) are often impractical!</a:t>
            </a:r>
          </a:p>
        </p:txBody>
      </p:sp>
      <p:sp>
        <p:nvSpPr>
          <p:cNvPr id="14372" name="Line 96" descr="An example of the text is in the figure.">
            <a:extLst>
              <a:ext uri="{FF2B5EF4-FFF2-40B4-BE49-F238E27FC236}">
                <a16:creationId xmlns:a16="http://schemas.microsoft.com/office/drawing/2014/main" xmlns="" id="{ECDD8069-F8FF-4F91-A0FB-A35FA4CFA05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9050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3" name="Text Box 97">
            <a:extLst>
              <a:ext uri="{FF2B5EF4-FFF2-40B4-BE49-F238E27FC236}">
                <a16:creationId xmlns:a16="http://schemas.microsoft.com/office/drawing/2014/main" xmlns="" id="{BE77633B-BBB8-47BF-BAC9-F216070F6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86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n</a:t>
            </a:r>
          </a:p>
        </p:txBody>
      </p:sp>
      <p:sp>
        <p:nvSpPr>
          <p:cNvPr id="14374" name="Text Box 100">
            <a:extLst>
              <a:ext uri="{FF2B5EF4-FFF2-40B4-BE49-F238E27FC236}">
                <a16:creationId xmlns:a16="http://schemas.microsoft.com/office/drawing/2014/main" xmlns="" id="{8C35CE8E-7F21-42EF-9E20-ADB8B7429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90500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1600"/>
              <a:t>function</a:t>
            </a:r>
          </a:p>
        </p:txBody>
      </p:sp>
      <p:sp>
        <p:nvSpPr>
          <p:cNvPr id="14375" name="Text Box 101">
            <a:extLst>
              <a:ext uri="{FF2B5EF4-FFF2-40B4-BE49-F238E27FC236}">
                <a16:creationId xmlns:a16="http://schemas.microsoft.com/office/drawing/2014/main" xmlns="" id="{DCAF30F5-099C-4F96-B47B-886F387F1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419600"/>
            <a:ext cx="464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(Assume one million operations per second.)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xmlns="" id="{0C2E1090-A169-4956-AA43-0C9F57529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FCA14B-41DF-465F-A2E2-1EBEFA236A8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zh-TW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xmlns="" id="{4CB31727-E8B5-40EC-8149-E1247B9416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  <a:br>
              <a:rPr lang="en-US" altLang="zh-TW" dirty="0"/>
            </a:br>
            <a:r>
              <a:rPr lang="en-US" altLang="zh-TW" dirty="0"/>
              <a:t>(the recurrence relation)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xmlns="" id="{3434D64D-B257-43BC-ACED-E0D068F439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Define </a:t>
            </a:r>
            <a:r>
              <a:rPr lang="en-US" altLang="zh-TW" sz="2800" i="1" dirty="0"/>
              <a:t>S</a:t>
            </a:r>
            <a:r>
              <a:rPr lang="en-US" altLang="zh-TW" sz="2800" dirty="0"/>
              <a:t>(</a:t>
            </a:r>
            <a:r>
              <a:rPr lang="en-US" altLang="zh-TW" sz="2800" i="1" dirty="0" err="1"/>
              <a:t>i</a:t>
            </a:r>
            <a:r>
              <a:rPr lang="en-US" altLang="zh-TW" sz="2800" dirty="0"/>
              <a:t>) to be the maximum sum of any interval ending at position </a:t>
            </a:r>
            <a:r>
              <a:rPr lang="en-US" altLang="zh-TW" sz="2800" i="1" dirty="0" err="1"/>
              <a:t>i</a:t>
            </a:r>
            <a:r>
              <a:rPr lang="en-US" altLang="zh-TW" sz="2000" dirty="0"/>
              <a:t>.</a:t>
            </a:r>
          </a:p>
          <a:p>
            <a:pPr eaLnBrk="1" hangingPunct="1"/>
            <a:endParaRPr lang="en-US" altLang="zh-TW" sz="2000" dirty="0"/>
          </a:p>
        </p:txBody>
      </p:sp>
      <p:graphicFrame>
        <p:nvGraphicFramePr>
          <p:cNvPr id="15367" name="Object 33" descr="An example of the text is in the figure.">
            <a:extLst>
              <a:ext uri="{FF2B5EF4-FFF2-40B4-BE49-F238E27FC236}">
                <a16:creationId xmlns:a16="http://schemas.microsoft.com/office/drawing/2014/main" xmlns="" id="{213D577D-3B78-487C-A098-C8FAC89596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386040"/>
              </p:ext>
            </p:extLst>
          </p:nvPr>
        </p:nvGraphicFramePr>
        <p:xfrm>
          <a:off x="2438400" y="3352800"/>
          <a:ext cx="382270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3" imgW="1524000" imgH="457200" progId="Equation.3">
                  <p:embed/>
                </p:oleObj>
              </mc:Choice>
              <mc:Fallback>
                <p:oleObj name="Equation" r:id="rId3" imgW="1524000" imgH="4572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382270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8" name="Group 42" descr="An example of the text is in the figure.">
            <a:extLst>
              <a:ext uri="{FF2B5EF4-FFF2-40B4-BE49-F238E27FC236}">
                <a16:creationId xmlns:a16="http://schemas.microsoft.com/office/drawing/2014/main" xmlns="" id="{B0B306C5-351A-45B4-AB79-3554238B29EE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419600"/>
            <a:ext cx="2971800" cy="1066800"/>
            <a:chOff x="1824" y="2928"/>
            <a:chExt cx="1872" cy="672"/>
          </a:xfrm>
        </p:grpSpPr>
        <p:sp>
          <p:nvSpPr>
            <p:cNvPr id="15370" name="Rectangle 34">
              <a:extLst>
                <a:ext uri="{FF2B5EF4-FFF2-40B4-BE49-F238E27FC236}">
                  <a16:creationId xmlns:a16="http://schemas.microsoft.com/office/drawing/2014/main" xmlns="" id="{5C4A6CC6-4C9E-4F8A-8671-B113672BA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168"/>
              <a:ext cx="91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15371" name="Rectangle 35">
              <a:extLst>
                <a:ext uri="{FF2B5EF4-FFF2-40B4-BE49-F238E27FC236}">
                  <a16:creationId xmlns:a16="http://schemas.microsoft.com/office/drawing/2014/main" xmlns="" id="{C9068A03-7757-436A-ABD0-C910240FA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168"/>
              <a:ext cx="147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15372" name="Rectangle 36">
              <a:extLst>
                <a:ext uri="{FF2B5EF4-FFF2-40B4-BE49-F238E27FC236}">
                  <a16:creationId xmlns:a16="http://schemas.microsoft.com/office/drawing/2014/main" xmlns="" id="{2FF3F5F3-AB42-4CBA-B805-E2FDD3401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168"/>
              <a:ext cx="720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15373" name="Text Box 37">
              <a:extLst>
                <a:ext uri="{FF2B5EF4-FFF2-40B4-BE49-F238E27FC236}">
                  <a16:creationId xmlns:a16="http://schemas.microsoft.com/office/drawing/2014/main" xmlns="" id="{EBB4E6D9-7ED5-44D2-822B-2A2E960B6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928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000" i="1"/>
                <a:t>a</a:t>
              </a:r>
              <a:r>
                <a:rPr lang="en-US" altLang="zh-TW" sz="2000" i="1" baseline="-25000"/>
                <a:t>i</a:t>
              </a:r>
              <a:endParaRPr lang="en-US" altLang="zh-TW" sz="2000" i="1"/>
            </a:p>
          </p:txBody>
        </p:sp>
        <p:sp>
          <p:nvSpPr>
            <p:cNvPr id="15374" name="Freeform 38">
              <a:extLst>
                <a:ext uri="{FF2B5EF4-FFF2-40B4-BE49-F238E27FC236}">
                  <a16:creationId xmlns:a16="http://schemas.microsoft.com/office/drawing/2014/main" xmlns="" id="{EFED0D0B-5FC4-4964-B7D9-20C35B689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6" y="3360"/>
              <a:ext cx="336" cy="240"/>
            </a:xfrm>
            <a:custGeom>
              <a:avLst/>
              <a:gdLst>
                <a:gd name="T0" fmla="*/ 336 w 336"/>
                <a:gd name="T1" fmla="*/ 0 h 240"/>
                <a:gd name="T2" fmla="*/ 192 w 336"/>
                <a:gd name="T3" fmla="*/ 240 h 240"/>
                <a:gd name="T4" fmla="*/ 0 w 336"/>
                <a:gd name="T5" fmla="*/ 0 h 2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240">
                  <a:moveTo>
                    <a:pt x="336" y="0"/>
                  </a:moveTo>
                  <a:cubicBezTo>
                    <a:pt x="292" y="120"/>
                    <a:pt x="248" y="240"/>
                    <a:pt x="192" y="240"/>
                  </a:cubicBezTo>
                  <a:cubicBezTo>
                    <a:pt x="136" y="240"/>
                    <a:pt x="68" y="120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69" name="Text Box 41">
            <a:extLst>
              <a:ext uri="{FF2B5EF4-FFF2-40B4-BE49-F238E27FC236}">
                <a16:creationId xmlns:a16="http://schemas.microsoft.com/office/drawing/2014/main" xmlns="" id="{1F54256E-2174-41D3-9789-525DCE353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410200"/>
            <a:ext cx="617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If </a:t>
            </a:r>
            <a:r>
              <a:rPr lang="en-US" altLang="zh-TW" sz="2400" i="1"/>
              <a:t>S</a:t>
            </a:r>
            <a:r>
              <a:rPr lang="en-US" altLang="zh-TW" sz="2400"/>
              <a:t>(</a:t>
            </a:r>
            <a:r>
              <a:rPr lang="en-US" altLang="zh-TW" sz="2400" i="1"/>
              <a:t>i-1</a:t>
            </a:r>
            <a:r>
              <a:rPr lang="en-US" altLang="zh-TW" sz="2400"/>
              <a:t>) &lt; 0, concatenating 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/>
              <a:t> with its previous interval gives less sum than 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/>
              <a:t> itself.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xmlns="" id="{A5F10E0C-CC22-4509-AC9A-4B7B73AD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BCDF86-6E66-46D6-940C-50B934B9DED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zh-TW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xmlns="" id="{4A17D391-6D2A-41F0-8F9E-DFF399551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  <a:br>
              <a:rPr lang="en-US" altLang="zh-TW" dirty="0"/>
            </a:br>
            <a:r>
              <a:rPr lang="en-US" altLang="zh-TW" dirty="0"/>
              <a:t>(tabular computation)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xmlns="" id="{4C8ED991-20D2-43D4-9068-C77AB9C74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   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xmlns="" id="{CF64BB7C-4ED7-4FAF-BC87-5C5F2405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6357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 7 –15 2 3 –4 2 –7 6 –2  8  4 -9</a:t>
            </a:r>
            <a:endParaRPr lang="en-US" altLang="zh-TW" sz="2000"/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xmlns="" id="{09CDADEB-514A-48F0-A134-B5D8CA950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52800"/>
            <a:ext cx="6934200" cy="406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>
                <a:latin typeface="Courier New" panose="02070309020205020404" pitchFamily="49" charset="0"/>
              </a:rPr>
              <a:t>S</a:t>
            </a:r>
            <a:r>
              <a:rPr lang="en-US" altLang="zh-TW" sz="2000">
                <a:latin typeface="Courier New" panose="02070309020205020404" pitchFamily="49" charset="0"/>
              </a:rPr>
              <a:t>(</a:t>
            </a:r>
            <a:r>
              <a:rPr lang="en-US" altLang="zh-TW" sz="2000" i="1">
                <a:latin typeface="Courier New" panose="02070309020205020404" pitchFamily="49" charset="0"/>
              </a:rPr>
              <a:t>i</a:t>
            </a:r>
            <a:r>
              <a:rPr lang="en-US" altLang="zh-TW" sz="2000">
                <a:latin typeface="Courier New" panose="02070309020205020404" pitchFamily="49" charset="0"/>
              </a:rPr>
              <a:t>) 9  6 7 14  –1 2 5  1 3 –4 6  4 12 16  7</a:t>
            </a:r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xmlns="" id="{CAF95E7B-BAB0-47BA-ABD8-09E58F162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xmlns="" id="{7B714347-6B51-468F-A9C1-28614EBC1D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xmlns="" id="{9DFC25EA-2820-4B14-8E85-4F1E16267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xmlns="" id="{D26FF5FF-0DC6-4806-9FAA-F138FA3CAF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xmlns="" id="{D4B10F3A-4869-4E67-8248-BE48D6414F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xmlns="" id="{BF1DD01F-A85D-454A-B218-7529FD7080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xmlns="" id="{4E2843AD-85DF-47E0-B9F6-D49B4E352E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8">
            <a:extLst>
              <a:ext uri="{FF2B5EF4-FFF2-40B4-BE49-F238E27FC236}">
                <a16:creationId xmlns:a16="http://schemas.microsoft.com/office/drawing/2014/main" xmlns="" id="{909854C8-8BD6-406C-A5AE-BB0B3671F9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9">
            <a:extLst>
              <a:ext uri="{FF2B5EF4-FFF2-40B4-BE49-F238E27FC236}">
                <a16:creationId xmlns:a16="http://schemas.microsoft.com/office/drawing/2014/main" xmlns="" id="{6B3A926E-B4D4-427D-A02F-E0C0A19F09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20">
            <a:extLst>
              <a:ext uri="{FF2B5EF4-FFF2-40B4-BE49-F238E27FC236}">
                <a16:creationId xmlns:a16="http://schemas.microsoft.com/office/drawing/2014/main" xmlns="" id="{004D8E9E-19F1-4AEA-BD25-11352536C2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21">
            <a:extLst>
              <a:ext uri="{FF2B5EF4-FFF2-40B4-BE49-F238E27FC236}">
                <a16:creationId xmlns:a16="http://schemas.microsoft.com/office/drawing/2014/main" xmlns="" id="{1FDFA193-1D08-40E9-9263-87476DEC7C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22">
            <a:extLst>
              <a:ext uri="{FF2B5EF4-FFF2-40B4-BE49-F238E27FC236}">
                <a16:creationId xmlns:a16="http://schemas.microsoft.com/office/drawing/2014/main" xmlns="" id="{A6BE75AE-AF1A-4A9C-9B43-832BDC5D58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23">
            <a:extLst>
              <a:ext uri="{FF2B5EF4-FFF2-40B4-BE49-F238E27FC236}">
                <a16:creationId xmlns:a16="http://schemas.microsoft.com/office/drawing/2014/main" xmlns="" id="{B819F428-3226-469D-A74B-48744BDD6D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4">
            <a:extLst>
              <a:ext uri="{FF2B5EF4-FFF2-40B4-BE49-F238E27FC236}">
                <a16:creationId xmlns:a16="http://schemas.microsoft.com/office/drawing/2014/main" xmlns="" id="{FCB5DAB8-34A4-4846-82D3-3AC34500FF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34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5">
            <a:extLst>
              <a:ext uri="{FF2B5EF4-FFF2-40B4-BE49-F238E27FC236}">
                <a16:creationId xmlns:a16="http://schemas.microsoft.com/office/drawing/2014/main" xmlns="" id="{393E1556-4FA2-43CA-BEFE-B705FC33F3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1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Oval 26">
            <a:extLst>
              <a:ext uri="{FF2B5EF4-FFF2-40B4-BE49-F238E27FC236}">
                <a16:creationId xmlns:a16="http://schemas.microsoft.com/office/drawing/2014/main" xmlns="" id="{32CA44A4-9B6C-4455-BF0F-AA0C557598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276600"/>
            <a:ext cx="4572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6407" name="Line 28">
            <a:extLst>
              <a:ext uri="{FF2B5EF4-FFF2-40B4-BE49-F238E27FC236}">
                <a16:creationId xmlns:a16="http://schemas.microsoft.com/office/drawing/2014/main" xmlns="" id="{32A2CF9C-F392-4C0F-A689-2930EDA783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3733800"/>
            <a:ext cx="304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Text Box 29">
            <a:extLst>
              <a:ext uri="{FF2B5EF4-FFF2-40B4-BE49-F238E27FC236}">
                <a16:creationId xmlns:a16="http://schemas.microsoft.com/office/drawing/2014/main" xmlns="" id="{753A908E-0124-4327-A5B2-525F47DBE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724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maximum sum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xmlns="" id="{6809DCD8-5589-4EEC-9468-C2355034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304A65-3761-4F0F-BEFC-E0CB7921D02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zh-TW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xmlns="" id="{3D50ECA4-6780-4ED8-8EB1-A11A6B521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  <a:br>
              <a:rPr lang="en-US" altLang="zh-TW" dirty="0"/>
            </a:br>
            <a:r>
              <a:rPr lang="en-US" altLang="zh-TW" dirty="0"/>
              <a:t>(</a:t>
            </a:r>
            <a:r>
              <a:rPr lang="en-US" altLang="zh-TW" dirty="0" err="1"/>
              <a:t>backtracing</a:t>
            </a:r>
            <a:r>
              <a:rPr lang="en-US" altLang="zh-TW" dirty="0"/>
              <a:t>)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xmlns="" id="{9EE554F6-7510-4242-846C-1FF4810F5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  </a:t>
            </a:r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xmlns="" id="{90002259-65AE-4AE3-95F6-4A6AA86D8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6357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 7 –15 2 3 –4 2 –7 6 –2  8  4 -9</a:t>
            </a:r>
            <a:endParaRPr lang="en-US" altLang="zh-TW" sz="2000"/>
          </a:p>
        </p:txBody>
      </p:sp>
      <p:sp>
        <p:nvSpPr>
          <p:cNvPr id="17414" name="Text Box 5">
            <a:extLst>
              <a:ext uri="{FF2B5EF4-FFF2-40B4-BE49-F238E27FC236}">
                <a16:creationId xmlns:a16="http://schemas.microsoft.com/office/drawing/2014/main" xmlns="" id="{227A7B8B-1EA0-4D2E-AFAA-4DE99880E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52800"/>
            <a:ext cx="693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>
                <a:latin typeface="Courier New" panose="02070309020205020404" pitchFamily="49" charset="0"/>
              </a:rPr>
              <a:t>S</a:t>
            </a:r>
            <a:r>
              <a:rPr lang="en-US" altLang="zh-TW" sz="2000">
                <a:latin typeface="Courier New" panose="02070309020205020404" pitchFamily="49" charset="0"/>
              </a:rPr>
              <a:t>(</a:t>
            </a:r>
            <a:r>
              <a:rPr lang="en-US" altLang="zh-TW" sz="2000" i="1">
                <a:latin typeface="Courier New" panose="02070309020205020404" pitchFamily="49" charset="0"/>
              </a:rPr>
              <a:t>i</a:t>
            </a:r>
            <a:r>
              <a:rPr lang="en-US" altLang="zh-TW" sz="2000">
                <a:latin typeface="Courier New" panose="02070309020205020404" pitchFamily="49" charset="0"/>
              </a:rPr>
              <a:t>) 9  6 7 14  –1 2 5  1 3 –4 6  4 12 16  7</a:t>
            </a:r>
          </a:p>
        </p:txBody>
      </p:sp>
      <p:sp>
        <p:nvSpPr>
          <p:cNvPr id="17415" name="Line 6">
            <a:extLst>
              <a:ext uri="{FF2B5EF4-FFF2-40B4-BE49-F238E27FC236}">
                <a16:creationId xmlns:a16="http://schemas.microsoft.com/office/drawing/2014/main" xmlns="" id="{EDEE0146-3C79-450E-8AD2-86C55C9711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7">
            <a:extLst>
              <a:ext uri="{FF2B5EF4-FFF2-40B4-BE49-F238E27FC236}">
                <a16:creationId xmlns:a16="http://schemas.microsoft.com/office/drawing/2014/main" xmlns="" id="{1F475A17-DA30-4A0B-B801-06CFAF1B1D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8">
            <a:extLst>
              <a:ext uri="{FF2B5EF4-FFF2-40B4-BE49-F238E27FC236}">
                <a16:creationId xmlns:a16="http://schemas.microsoft.com/office/drawing/2014/main" xmlns="" id="{367F5F34-BE96-40C2-9E30-1F2133D80F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9">
            <a:extLst>
              <a:ext uri="{FF2B5EF4-FFF2-40B4-BE49-F238E27FC236}">
                <a16:creationId xmlns:a16="http://schemas.microsoft.com/office/drawing/2014/main" xmlns="" id="{24808E3E-7626-4F36-9B65-144E8754D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10">
            <a:extLst>
              <a:ext uri="{FF2B5EF4-FFF2-40B4-BE49-F238E27FC236}">
                <a16:creationId xmlns:a16="http://schemas.microsoft.com/office/drawing/2014/main" xmlns="" id="{2966456A-A6DF-4178-A41C-762B69226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1">
            <a:extLst>
              <a:ext uri="{FF2B5EF4-FFF2-40B4-BE49-F238E27FC236}">
                <a16:creationId xmlns:a16="http://schemas.microsoft.com/office/drawing/2014/main" xmlns="" id="{2F0E871F-18E5-476D-A67A-40C8151B68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2">
            <a:extLst>
              <a:ext uri="{FF2B5EF4-FFF2-40B4-BE49-F238E27FC236}">
                <a16:creationId xmlns:a16="http://schemas.microsoft.com/office/drawing/2014/main" xmlns="" id="{6C962813-51A2-43FC-BE46-AB4169819E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3">
            <a:extLst>
              <a:ext uri="{FF2B5EF4-FFF2-40B4-BE49-F238E27FC236}">
                <a16:creationId xmlns:a16="http://schemas.microsoft.com/office/drawing/2014/main" xmlns="" id="{F59C116D-2020-4B6D-93AF-33934E1293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4">
            <a:extLst>
              <a:ext uri="{FF2B5EF4-FFF2-40B4-BE49-F238E27FC236}">
                <a16:creationId xmlns:a16="http://schemas.microsoft.com/office/drawing/2014/main" xmlns="" id="{314AD875-F492-42DF-B036-1DCFF08AA9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5">
            <a:extLst>
              <a:ext uri="{FF2B5EF4-FFF2-40B4-BE49-F238E27FC236}">
                <a16:creationId xmlns:a16="http://schemas.microsoft.com/office/drawing/2014/main" xmlns="" id="{DFDD331A-CD67-4167-980F-8D2382AC97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6">
            <a:extLst>
              <a:ext uri="{FF2B5EF4-FFF2-40B4-BE49-F238E27FC236}">
                <a16:creationId xmlns:a16="http://schemas.microsoft.com/office/drawing/2014/main" xmlns="" id="{0B4B02C3-1DED-4811-AD08-F7B0E6A6FD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7">
            <a:extLst>
              <a:ext uri="{FF2B5EF4-FFF2-40B4-BE49-F238E27FC236}">
                <a16:creationId xmlns:a16="http://schemas.microsoft.com/office/drawing/2014/main" xmlns="" id="{AA491606-E0AF-4B1E-8021-F62234D768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8">
            <a:extLst>
              <a:ext uri="{FF2B5EF4-FFF2-40B4-BE49-F238E27FC236}">
                <a16:creationId xmlns:a16="http://schemas.microsoft.com/office/drawing/2014/main" xmlns="" id="{0D04B03C-4B35-46A7-B557-B0C51BD11B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19">
            <a:extLst>
              <a:ext uri="{FF2B5EF4-FFF2-40B4-BE49-F238E27FC236}">
                <a16:creationId xmlns:a16="http://schemas.microsoft.com/office/drawing/2014/main" xmlns="" id="{7DF23EE3-DA66-4AD2-939B-0EF75B09C6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34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Rectangle 24">
            <a:extLst>
              <a:ext uri="{FF2B5EF4-FFF2-40B4-BE49-F238E27FC236}">
                <a16:creationId xmlns:a16="http://schemas.microsoft.com/office/drawing/2014/main" xmlns="" id="{E60CB207-F536-4A1A-ABD1-C6E79FE8B5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971800"/>
            <a:ext cx="16764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7430" name="Line 20">
            <a:extLst>
              <a:ext uri="{FF2B5EF4-FFF2-40B4-BE49-F238E27FC236}">
                <a16:creationId xmlns:a16="http://schemas.microsoft.com/office/drawing/2014/main" xmlns="" id="{56053C74-A7EF-4682-8BC5-10FCE8A7E5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1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Oval 21">
            <a:extLst>
              <a:ext uri="{FF2B5EF4-FFF2-40B4-BE49-F238E27FC236}">
                <a16:creationId xmlns:a16="http://schemas.microsoft.com/office/drawing/2014/main" xmlns="" id="{7B591C07-8B1F-4B67-BB14-0D4F42C468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276600"/>
            <a:ext cx="4572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7432" name="Text Box 25">
            <a:extLst>
              <a:ext uri="{FF2B5EF4-FFF2-40B4-BE49-F238E27FC236}">
                <a16:creationId xmlns:a16="http://schemas.microsoft.com/office/drawing/2014/main" xmlns="" id="{3D9BBFEE-F986-43BB-A534-69EFDBB0B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724400"/>
            <a:ext cx="5029200" cy="46672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maximum-sum interval: 6  -2  8  4</a:t>
            </a:r>
          </a:p>
        </p:txBody>
      </p:sp>
      <p:sp>
        <p:nvSpPr>
          <p:cNvPr id="17433" name="Text Box 27">
            <a:extLst>
              <a:ext uri="{FF2B5EF4-FFF2-40B4-BE49-F238E27FC236}">
                <a16:creationId xmlns:a16="http://schemas.microsoft.com/office/drawing/2014/main" xmlns="" id="{BA1A0A90-ABFE-41CC-8817-A9819F943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5500688"/>
            <a:ext cx="2244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Running time: O(n).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xmlns="" id="{0FAD7EA4-898D-42EF-A20D-C8A2AF861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DC5CE0-7A47-4624-B72F-7B3FDC914FA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zh-TW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xmlns="" id="{0CABE61D-5C5E-41C1-9BD7-522330F9E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Defining scores for alignment columns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xmlns="" id="{0538BF4D-B7E2-44F6-A6A6-89BC5006E5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i="1" dirty="0" err="1"/>
              <a:t>infocon</a:t>
            </a:r>
            <a:r>
              <a:rPr lang="en-US" altLang="zh-TW" dirty="0"/>
              <a:t> [</a:t>
            </a:r>
            <a:r>
              <a:rPr lang="en-US" altLang="zh-TW" dirty="0" err="1"/>
              <a:t>Stojanovic</a:t>
            </a:r>
            <a:r>
              <a:rPr lang="en-US" altLang="zh-TW" dirty="0"/>
              <a:t> </a:t>
            </a:r>
            <a:r>
              <a:rPr lang="en-US" altLang="zh-TW" i="1" dirty="0"/>
              <a:t>et al</a:t>
            </a:r>
            <a:r>
              <a:rPr lang="en-US" altLang="zh-TW" dirty="0"/>
              <a:t>., 1999]</a:t>
            </a:r>
            <a:endParaRPr lang="en-US" altLang="zh-TW" sz="2400" dirty="0"/>
          </a:p>
          <a:p>
            <a:pPr lvl="1" eaLnBrk="1" hangingPunct="1"/>
            <a:r>
              <a:rPr lang="en-US" altLang="zh-TW" sz="2400" dirty="0"/>
              <a:t>Each column is assigned a score that measures its information content, based on the frequencies of the letters both within the column and within the alignment.</a:t>
            </a:r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xmlns="" id="{34E17DBA-59DB-4B1B-ADDC-6812EC928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038600"/>
            <a:ext cx="335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CGGATCAT—GGA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CTTAACATTGAA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GAGAACATAGTA</a:t>
            </a:r>
          </a:p>
        </p:txBody>
      </p:sp>
      <p:sp>
        <p:nvSpPr>
          <p:cNvPr id="18438" name="Rectangle 5">
            <a:extLst>
              <a:ext uri="{FF2B5EF4-FFF2-40B4-BE49-F238E27FC236}">
                <a16:creationId xmlns:a16="http://schemas.microsoft.com/office/drawing/2014/main" xmlns="" id="{5045C309-99FF-411F-810B-76C07F1FC8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114800"/>
            <a:ext cx="1905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xmlns="" id="{6003DD69-CBBB-4C1A-A81D-13B3288C0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836BF3-A880-4D8D-8D58-A8A3E7B70F6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zh-TW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xmlns="" id="{C83A1BE0-D140-46DE-8AE7-B383CCEF5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Defining scores (cont’d)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xmlns="" id="{5F335EC1-98CE-42C5-93E6-51D064D9C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5029200"/>
          </a:xfrm>
        </p:spPr>
        <p:txBody>
          <a:bodyPr/>
          <a:lstStyle/>
          <a:p>
            <a:pPr eaLnBrk="1" hangingPunct="1"/>
            <a:r>
              <a:rPr lang="en-US" altLang="zh-TW" i="1" dirty="0" err="1"/>
              <a:t>phylogen</a:t>
            </a:r>
            <a:r>
              <a:rPr lang="en-US" altLang="zh-TW" dirty="0"/>
              <a:t> [</a:t>
            </a:r>
            <a:r>
              <a:rPr lang="en-US" altLang="zh-TW" dirty="0" err="1"/>
              <a:t>Stojanovic</a:t>
            </a:r>
            <a:r>
              <a:rPr lang="en-US" altLang="zh-TW" dirty="0"/>
              <a:t> </a:t>
            </a:r>
            <a:r>
              <a:rPr lang="en-US" altLang="zh-TW" i="1" dirty="0"/>
              <a:t>et al</a:t>
            </a:r>
            <a:r>
              <a:rPr lang="en-US" altLang="zh-TW" dirty="0"/>
              <a:t>., 1999]</a:t>
            </a:r>
          </a:p>
          <a:p>
            <a:pPr lvl="1" eaLnBrk="1" hangingPunct="1"/>
            <a:r>
              <a:rPr lang="en-US" altLang="zh-TW" dirty="0"/>
              <a:t>columns are scored based on the evolutionary relationships among the sequences implied by a supplied phylogenetic tree.</a:t>
            </a:r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xmlns="" id="{E2C79606-55A2-4D87-83C0-2B918D721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267200"/>
            <a:ext cx="685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C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C</a:t>
            </a:r>
          </a:p>
        </p:txBody>
      </p:sp>
      <p:sp>
        <p:nvSpPr>
          <p:cNvPr id="19462" name="Line 8">
            <a:extLst>
              <a:ext uri="{FF2B5EF4-FFF2-40B4-BE49-F238E27FC236}">
                <a16:creationId xmlns:a16="http://schemas.microsoft.com/office/drawing/2014/main" xmlns="" id="{D78CCCA1-3FD5-47EE-873C-C9159490CC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990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9">
            <a:extLst>
              <a:ext uri="{FF2B5EF4-FFF2-40B4-BE49-F238E27FC236}">
                <a16:creationId xmlns:a16="http://schemas.microsoft.com/office/drawing/2014/main" xmlns="" id="{4F5C5AA1-DE21-4540-9F08-8E76BFEF65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419600"/>
            <a:ext cx="1371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10">
            <a:extLst>
              <a:ext uri="{FF2B5EF4-FFF2-40B4-BE49-F238E27FC236}">
                <a16:creationId xmlns:a16="http://schemas.microsoft.com/office/drawing/2014/main" xmlns="" id="{79F60CB3-56A2-457B-88DB-AEFD82805A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800600"/>
            <a:ext cx="762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12">
            <a:extLst>
              <a:ext uri="{FF2B5EF4-FFF2-40B4-BE49-F238E27FC236}">
                <a16:creationId xmlns:a16="http://schemas.microsoft.com/office/drawing/2014/main" xmlns="" id="{179B8FF8-5929-4D39-881D-8CAC01DBC9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51054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3">
            <a:extLst>
              <a:ext uri="{FF2B5EF4-FFF2-40B4-BE49-F238E27FC236}">
                <a16:creationId xmlns:a16="http://schemas.microsoft.com/office/drawing/2014/main" xmlns="" id="{7CCD555F-69DA-4EB3-864F-26AD27EA65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53340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Text Box 19">
            <a:extLst>
              <a:ext uri="{FF2B5EF4-FFF2-40B4-BE49-F238E27FC236}">
                <a16:creationId xmlns:a16="http://schemas.microsoft.com/office/drawing/2014/main" xmlns="" id="{9C80323D-A4C5-41A4-8CE8-3B1C996E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867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    T     T    C       C</a:t>
            </a:r>
          </a:p>
        </p:txBody>
      </p:sp>
      <p:sp>
        <p:nvSpPr>
          <p:cNvPr id="19468" name="Text Box 20">
            <a:extLst>
              <a:ext uri="{FF2B5EF4-FFF2-40B4-BE49-F238E27FC236}">
                <a16:creationId xmlns:a16="http://schemas.microsoft.com/office/drawing/2014/main" xmlns="" id="{A45C8597-BAA4-4F1C-BD67-DCE794A52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9530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</a:p>
        </p:txBody>
      </p:sp>
      <p:sp>
        <p:nvSpPr>
          <p:cNvPr id="19469" name="Text Box 21">
            <a:extLst>
              <a:ext uri="{FF2B5EF4-FFF2-40B4-BE49-F238E27FC236}">
                <a16:creationId xmlns:a16="http://schemas.microsoft.com/office/drawing/2014/main" xmlns="" id="{51F16299-1AFB-4098-B37F-F73CE455C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724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70" name="Text Box 22">
            <a:extLst>
              <a:ext uri="{FF2B5EF4-FFF2-40B4-BE49-F238E27FC236}">
                <a16:creationId xmlns:a16="http://schemas.microsoft.com/office/drawing/2014/main" xmlns="" id="{3F4C4FCC-F8E5-4BD5-8F74-13E725998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419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71" name="Text Box 23">
            <a:extLst>
              <a:ext uri="{FF2B5EF4-FFF2-40B4-BE49-F238E27FC236}">
                <a16:creationId xmlns:a16="http://schemas.microsoft.com/office/drawing/2014/main" xmlns="" id="{42F587F5-8B84-4DA8-93C3-C042A105B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038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72" name="Line 24">
            <a:extLst>
              <a:ext uri="{FF2B5EF4-FFF2-40B4-BE49-F238E27FC236}">
                <a16:creationId xmlns:a16="http://schemas.microsoft.com/office/drawing/2014/main" xmlns="" id="{119CEC0A-0E22-4C8F-9EB4-B63298FF59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05400"/>
            <a:ext cx="2286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25">
            <a:extLst>
              <a:ext uri="{FF2B5EF4-FFF2-40B4-BE49-F238E27FC236}">
                <a16:creationId xmlns:a16="http://schemas.microsoft.com/office/drawing/2014/main" xmlns="" id="{E0F1F13D-297C-42B0-84C4-41DA364E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8674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     T    T    C    C</a:t>
            </a:r>
          </a:p>
        </p:txBody>
      </p:sp>
      <p:sp>
        <p:nvSpPr>
          <p:cNvPr id="19474" name="Line 26">
            <a:extLst>
              <a:ext uri="{FF2B5EF4-FFF2-40B4-BE49-F238E27FC236}">
                <a16:creationId xmlns:a16="http://schemas.microsoft.com/office/drawing/2014/main" xmlns="" id="{AC597E38-F91B-49E5-91B1-64E5166429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4343400"/>
            <a:ext cx="914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27">
            <a:extLst>
              <a:ext uri="{FF2B5EF4-FFF2-40B4-BE49-F238E27FC236}">
                <a16:creationId xmlns:a16="http://schemas.microsoft.com/office/drawing/2014/main" xmlns="" id="{7BBDB8F7-F14D-4C84-B9C0-4F4DE94606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343400"/>
            <a:ext cx="1066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31">
            <a:extLst>
              <a:ext uri="{FF2B5EF4-FFF2-40B4-BE49-F238E27FC236}">
                <a16:creationId xmlns:a16="http://schemas.microsoft.com/office/drawing/2014/main" xmlns="" id="{AF1AFAB2-FD1C-4A9C-B3E6-203A2A6CAE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486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32">
            <a:extLst>
              <a:ext uri="{FF2B5EF4-FFF2-40B4-BE49-F238E27FC236}">
                <a16:creationId xmlns:a16="http://schemas.microsoft.com/office/drawing/2014/main" xmlns="" id="{02D88C1B-F887-4044-986B-05FD0BA4C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724400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33">
            <a:extLst>
              <a:ext uri="{FF2B5EF4-FFF2-40B4-BE49-F238E27FC236}">
                <a16:creationId xmlns:a16="http://schemas.microsoft.com/office/drawing/2014/main" xmlns="" id="{859AEDB1-2278-4913-BC80-312E88F307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5562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Text Box 34">
            <a:extLst>
              <a:ext uri="{FF2B5EF4-FFF2-40B4-BE49-F238E27FC236}">
                <a16:creationId xmlns:a16="http://schemas.microsoft.com/office/drawing/2014/main" xmlns="" id="{E48EB40E-C5D1-437B-BF6C-6649ABA66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181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0" name="Text Box 35">
            <a:extLst>
              <a:ext uri="{FF2B5EF4-FFF2-40B4-BE49-F238E27FC236}">
                <a16:creationId xmlns:a16="http://schemas.microsoft.com/office/drawing/2014/main" xmlns="" id="{7E9883CD-E148-4F72-A676-6B48743F4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181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1" name="Text Box 36">
            <a:extLst>
              <a:ext uri="{FF2B5EF4-FFF2-40B4-BE49-F238E27FC236}">
                <a16:creationId xmlns:a16="http://schemas.microsoft.com/office/drawing/2014/main" xmlns="" id="{3A379B26-3019-4D9C-88F6-FB71C7EDE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343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2" name="Text Box 37">
            <a:extLst>
              <a:ext uri="{FF2B5EF4-FFF2-40B4-BE49-F238E27FC236}">
                <a16:creationId xmlns:a16="http://schemas.microsoft.com/office/drawing/2014/main" xmlns="" id="{BFA601DC-0605-4220-B047-8B227AF8F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9624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3" name="Line 38">
            <a:extLst>
              <a:ext uri="{FF2B5EF4-FFF2-40B4-BE49-F238E27FC236}">
                <a16:creationId xmlns:a16="http://schemas.microsoft.com/office/drawing/2014/main" xmlns="" id="{253B2AD8-C1D8-4BAE-9366-F0F1A15B6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5562600"/>
            <a:ext cx="2286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Line 39">
            <a:extLst>
              <a:ext uri="{FF2B5EF4-FFF2-40B4-BE49-F238E27FC236}">
                <a16:creationId xmlns:a16="http://schemas.microsoft.com/office/drawing/2014/main" xmlns="" id="{20CBF2DB-EE48-42EE-AB13-6343BB40F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343400"/>
            <a:ext cx="1066800" cy="1524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Text Box 40">
            <a:extLst>
              <a:ext uri="{FF2B5EF4-FFF2-40B4-BE49-F238E27FC236}">
                <a16:creationId xmlns:a16="http://schemas.microsoft.com/office/drawing/2014/main" xmlns="" id="{8F60010D-1425-44AB-A73B-0CD33B762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1371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Score = 1</a:t>
            </a:r>
          </a:p>
        </p:txBody>
      </p:sp>
      <p:sp>
        <p:nvSpPr>
          <p:cNvPr id="19486" name="Text Box 41">
            <a:extLst>
              <a:ext uri="{FF2B5EF4-FFF2-40B4-BE49-F238E27FC236}">
                <a16:creationId xmlns:a16="http://schemas.microsoft.com/office/drawing/2014/main" xmlns="" id="{2D73B362-EEFC-4832-935B-3C86012F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505200"/>
            <a:ext cx="1539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Score = 2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xmlns="" id="{ED82204C-81D2-461B-AB4A-27D963FFE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A51AA8-6CE5-4E21-8A43-DD6C0CFD800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zh-TW" sz="1400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xmlns="" id="{5A7B0253-1242-4474-9CBA-A2B0B7DC0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105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xmlns="" id="{974037E0-0CA4-4870-A515-C402ECBBF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Two fundamental problems we solved (joint work with Lin and Chao)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xmlns="" id="{56488D33-E3F0-41A8-B95F-E8AB57DB8E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Given a sequence of real numbers of length </a:t>
            </a:r>
            <a:r>
              <a:rPr lang="en-US" altLang="zh-TW" i="1" dirty="0"/>
              <a:t>n</a:t>
            </a:r>
            <a:r>
              <a:rPr lang="en-US" altLang="zh-TW" dirty="0"/>
              <a:t> and an upper bound </a:t>
            </a:r>
            <a:r>
              <a:rPr lang="en-US" altLang="zh-TW" i="1" dirty="0"/>
              <a:t>U</a:t>
            </a:r>
            <a:r>
              <a:rPr lang="en-US" altLang="zh-TW" dirty="0"/>
              <a:t>, find a consecutive subsequence of length at most </a:t>
            </a:r>
            <a:r>
              <a:rPr lang="en-US" altLang="zh-TW" i="1" dirty="0"/>
              <a:t>U</a:t>
            </a:r>
            <a:r>
              <a:rPr lang="en-US" altLang="zh-TW" dirty="0"/>
              <a:t> with the maximum sum --- 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)-time algorithm.</a:t>
            </a:r>
            <a:endParaRPr lang="en-US" altLang="zh-TW" sz="3600" dirty="0"/>
          </a:p>
        </p:txBody>
      </p:sp>
      <p:sp>
        <p:nvSpPr>
          <p:cNvPr id="20486" name="Text Box 4">
            <a:extLst>
              <a:ext uri="{FF2B5EF4-FFF2-40B4-BE49-F238E27FC236}">
                <a16:creationId xmlns:a16="http://schemas.microsoft.com/office/drawing/2014/main" xmlns="" id="{98D51B38-140C-4CCD-9B5C-69B0244A1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5715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>
                <a:latin typeface="Courier New" panose="02070309020205020404" pitchFamily="49" charset="0"/>
              </a:rPr>
              <a:t>U =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7 –15 2 3 –4 2 –7 6 –2 8 4 -9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xmlns="" id="{9E52746D-9B43-4AAF-8CAD-A49B59DF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2BB7E8-628D-472F-8697-7AC1F804508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zh-TW" sz="1400"/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xmlns="" id="{85F6205A-E1F9-479E-8F83-1A8334DE8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6019800"/>
            <a:ext cx="2743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xmlns="" id="{01CBAC80-3851-4365-9C34-C5E49191E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Two fundamental problems we solved (joint work with Lin and Chao)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xmlns="" id="{E9C73F6D-1C9A-4206-8AC5-8714927FA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Given a sequence of real numbers of length </a:t>
            </a:r>
            <a:r>
              <a:rPr lang="en-US" altLang="zh-TW" i="1" dirty="0"/>
              <a:t>n</a:t>
            </a:r>
            <a:r>
              <a:rPr lang="en-US" altLang="zh-TW" dirty="0"/>
              <a:t> and a lower bound </a:t>
            </a:r>
            <a:r>
              <a:rPr lang="en-US" altLang="zh-TW" i="1" dirty="0"/>
              <a:t>L</a:t>
            </a:r>
            <a:r>
              <a:rPr lang="en-US" altLang="zh-TW" dirty="0"/>
              <a:t>, find a consecutive subsequence of length at least </a:t>
            </a:r>
            <a:r>
              <a:rPr lang="en-US" altLang="zh-TW" i="1" dirty="0"/>
              <a:t>L</a:t>
            </a:r>
            <a:r>
              <a:rPr lang="en-US" altLang="zh-TW" dirty="0"/>
              <a:t> with the maximum average --- 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L</a:t>
            </a:r>
            <a:r>
              <a:rPr lang="en-US" altLang="zh-TW" dirty="0"/>
              <a:t>)-time algorithm. This was improved to </a:t>
            </a:r>
            <a:r>
              <a:rPr lang="en-US" altLang="zh-TW" i="1" dirty="0"/>
              <a:t>O(n)</a:t>
            </a:r>
            <a:r>
              <a:rPr lang="en-US" altLang="zh-TW" dirty="0"/>
              <a:t> by others later.</a:t>
            </a:r>
          </a:p>
        </p:txBody>
      </p:sp>
      <p:sp>
        <p:nvSpPr>
          <p:cNvPr id="21510" name="Text Box 4">
            <a:extLst>
              <a:ext uri="{FF2B5EF4-FFF2-40B4-BE49-F238E27FC236}">
                <a16:creationId xmlns:a16="http://schemas.microsoft.com/office/drawing/2014/main" xmlns="" id="{598279FC-5C14-4B03-8927-25CFB3764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181600"/>
            <a:ext cx="7162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i="1"/>
              <a:t>L = 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>
                <a:latin typeface="Courier New" panose="02070309020205020404" pitchFamily="49" charset="0"/>
              </a:rPr>
              <a:t>3 2 14 6 6 2 10 2 6 6 14 2 1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xmlns="" id="{249C8822-EB86-4A62-B256-2EEEA563C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39C2D1-0817-4154-8769-32AD444D87A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zh-TW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xmlns="" id="{88A51464-1382-485A-BF86-73E9F3B1CD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Another example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xmlns="" id="{696AEE0F-7A7E-4E85-A52D-89D7CEE1A6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/>
              <a:t>Given a sequence as follows:</a:t>
            </a:r>
            <a:br>
              <a:rPr lang="en-US" altLang="zh-TW" dirty="0"/>
            </a:br>
            <a:r>
              <a:rPr lang="en-US" altLang="zh-TW" dirty="0"/>
              <a:t>	2, 6.6, 6.6, 3, 7, 6, 7, 2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and </a:t>
            </a:r>
            <a:r>
              <a:rPr lang="en-US" altLang="zh-TW" i="1" dirty="0"/>
              <a:t>L = 2</a:t>
            </a:r>
            <a:r>
              <a:rPr lang="en-US" altLang="zh-TW" dirty="0"/>
              <a:t>, the highest-average interval is the squared area, which has the average value 20/3.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		2, 6.6, 6.6, 3, 7, 6, 7, 2</a:t>
            </a:r>
          </a:p>
          <a:p>
            <a:pPr eaLnBrk="1" hangingPunct="1">
              <a:buFontTx/>
              <a:buNone/>
            </a:pPr>
            <a:endParaRPr lang="en-US" altLang="zh-TW" dirty="0"/>
          </a:p>
          <a:p>
            <a:pPr eaLnBrk="1" hangingPunct="1"/>
            <a:endParaRPr lang="en-US" altLang="zh-TW" dirty="0"/>
          </a:p>
        </p:txBody>
      </p:sp>
      <p:sp>
        <p:nvSpPr>
          <p:cNvPr id="22533" name="Rectangle 4">
            <a:extLst>
              <a:ext uri="{FF2B5EF4-FFF2-40B4-BE49-F238E27FC236}">
                <a16:creationId xmlns:a16="http://schemas.microsoft.com/office/drawing/2014/main" xmlns="" id="{0A261674-E5A7-4860-8F3D-635CC79AE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648200"/>
            <a:ext cx="1219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xmlns="" id="{DC18C835-C853-4628-9A4C-39A5BEFD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8B016F-8028-447A-B85E-1373B2DC6046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C841019E-DC6D-477B-A2A6-4652F2F95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Outline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CB82CB22-A228-4688-91FC-7511230631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The paradigm of dynamic programming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Sequence alignment – a general framework for comparing sequences in bioinformatics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Dynamic programming algorithms for sequence alignment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Techniques for improving the efficiency of the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Multiple sequence alignment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xmlns="" id="{FCA4C571-FC15-452A-BBE7-53BE68A8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8B1026-99DF-4511-B59E-20C56F19E69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zh-TW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xmlns="" id="{8B5FC15C-439B-4CD4-A947-7B336B3C38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GC-rich regions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4710D5DB-9C83-43E5-815F-E88CA69CFE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Our method can be used to locate a region of length at least </a:t>
            </a:r>
            <a:r>
              <a:rPr lang="en-US" altLang="zh-TW" i="1" dirty="0"/>
              <a:t>L </a:t>
            </a:r>
            <a:r>
              <a:rPr lang="en-US" altLang="zh-TW" dirty="0"/>
              <a:t>with the highest C+G ratio in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L</a:t>
            </a:r>
            <a:r>
              <a:rPr lang="en-US" altLang="zh-TW" dirty="0"/>
              <a:t>) time.</a:t>
            </a:r>
            <a:endParaRPr lang="en-US" altLang="zh-TW" i="1" dirty="0"/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xmlns="" id="{E8DE2F8D-F971-44C4-82A3-363E486CE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114800"/>
            <a:ext cx="434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ATGACTCGAGCTCGTCA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00101011011011010</a:t>
            </a:r>
          </a:p>
        </p:txBody>
      </p:sp>
      <p:sp>
        <p:nvSpPr>
          <p:cNvPr id="23558" name="Line 6">
            <a:extLst>
              <a:ext uri="{FF2B5EF4-FFF2-40B4-BE49-F238E27FC236}">
                <a16:creationId xmlns:a16="http://schemas.microsoft.com/office/drawing/2014/main" xmlns="" id="{A545817A-CB91-4C3A-BBF6-ED91424B50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xmlns="" id="{09DA9E5D-5D04-46FB-8EB4-C32433BF1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114800"/>
            <a:ext cx="2438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Search for an interval of length at least </a:t>
            </a:r>
            <a:r>
              <a:rPr lang="en-US" altLang="zh-TW" sz="2400" i="1"/>
              <a:t>L </a:t>
            </a:r>
            <a:r>
              <a:rPr lang="en-US" altLang="zh-TW" sz="2400"/>
              <a:t>with the highest average.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xmlns="" id="{09713FCA-151A-467F-9D0D-87630060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D25EA7-B05C-45C2-A9FF-E6C89610A4D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zh-TW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00DAF2BA-26F7-45F3-8BE0-50A431C050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Length-unconstrained version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9EC33A42-4616-4C51-AEFF-750A5A871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average interval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xmlns="" id="{7DFF1C61-3CE4-4C88-9060-877D6CA56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048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4582" name="Text Box 4">
            <a:extLst>
              <a:ext uri="{FF2B5EF4-FFF2-40B4-BE49-F238E27FC236}">
                <a16:creationId xmlns:a16="http://schemas.microsoft.com/office/drawing/2014/main" xmlns="" id="{0DC6A99D-D4C7-4BB5-9130-00B0DD8D6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971800"/>
            <a:ext cx="754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>
                <a:latin typeface="Courier New" panose="02070309020205020404" pitchFamily="49" charset="0"/>
              </a:rPr>
              <a:t>3 2 14 6 6 2 10 2 6 6 14 2 1</a:t>
            </a:r>
            <a:endParaRPr lang="en-US" altLang="zh-TW" sz="2000"/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xmlns="" id="{8F4B2440-4FD2-48C1-AD67-3E17781DA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10000"/>
            <a:ext cx="6781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The maximum element is the answer. It can be done in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6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xmlns="" id="{82A06598-06DA-44BD-A643-5F1D3489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FE8F47-3B99-473A-9BD8-0B3C601BB49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zh-TW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xmlns="" id="{2289D1BC-1309-4023-8AB3-13D9D8245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naive algorithm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xmlns="" id="{77F648B3-23C9-4D6C-B112-800492865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simple shift algorithm can compute the highest-average interval of a fixed length in O(</a:t>
            </a:r>
            <a:r>
              <a:rPr lang="en-US" altLang="zh-TW" i="1" dirty="0"/>
              <a:t>n</a:t>
            </a:r>
            <a:r>
              <a:rPr lang="en-US" altLang="zh-TW" dirty="0"/>
              <a:t>) time</a:t>
            </a:r>
          </a:p>
          <a:p>
            <a:pPr eaLnBrk="1" hangingPunct="1"/>
            <a:endParaRPr lang="en-US" altLang="zh-TW" dirty="0"/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Try </a:t>
            </a:r>
            <a:r>
              <a:rPr lang="en-US" altLang="zh-TW" i="1" dirty="0"/>
              <a:t>L</a:t>
            </a:r>
            <a:r>
              <a:rPr lang="en-US" altLang="zh-TW" dirty="0"/>
              <a:t>, </a:t>
            </a:r>
            <a:r>
              <a:rPr lang="en-US" altLang="zh-TW" i="1" dirty="0"/>
              <a:t>L+1</a:t>
            </a:r>
            <a:r>
              <a:rPr lang="en-US" altLang="zh-TW" dirty="0"/>
              <a:t>, </a:t>
            </a:r>
            <a:r>
              <a:rPr lang="en-US" altLang="zh-TW" i="1" dirty="0"/>
              <a:t>L+2</a:t>
            </a:r>
            <a:r>
              <a:rPr lang="en-US" altLang="zh-TW" dirty="0"/>
              <a:t>, </a:t>
            </a:r>
            <a:r>
              <a:rPr lang="en-US" altLang="zh-TW" i="1" dirty="0"/>
              <a:t>...</a:t>
            </a:r>
            <a:r>
              <a:rPr lang="en-US" altLang="zh-TW" dirty="0"/>
              <a:t>, </a:t>
            </a:r>
            <a:r>
              <a:rPr lang="en-US" altLang="zh-TW" i="1" dirty="0"/>
              <a:t>n</a:t>
            </a:r>
            <a:r>
              <a:rPr lang="en-US" altLang="zh-TW" dirty="0"/>
              <a:t>.  In total, O(</a:t>
            </a:r>
            <a:r>
              <a:rPr lang="en-US" altLang="zh-TW" i="1" dirty="0"/>
              <a:t>n</a:t>
            </a:r>
            <a:r>
              <a:rPr lang="en-US" altLang="zh-TW" i="1" baseline="30000" dirty="0"/>
              <a:t>2</a:t>
            </a:r>
            <a:r>
              <a:rPr lang="en-US" altLang="zh-TW" dirty="0"/>
              <a:t>).</a:t>
            </a: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xmlns="" id="{5D9EC9AF-2469-4D57-94F7-CBB8E5AEE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86200"/>
            <a:ext cx="4419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xmlns="" id="{C520FA54-D968-4B8B-B00A-C2B19A4F8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657600"/>
            <a:ext cx="10668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xmlns="" id="{5255336B-6949-405E-A69F-8F6875455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975179-8F02-4AF4-8DD1-6D03293B054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zh-TW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xmlns="" id="{7E50C19F-E7E4-4D43-A1EA-D1DF460C0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pigeonhole principle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xmlns="" id="{BB70D734-AB88-4E62-9A41-F904845FD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Noticing that the length of an optimal interval is bounded by </a:t>
            </a:r>
            <a:r>
              <a:rPr lang="en-US" altLang="zh-TW" i="1" dirty="0"/>
              <a:t>2L</a:t>
            </a:r>
            <a:r>
              <a:rPr lang="en-US" altLang="zh-TW" dirty="0"/>
              <a:t>, we immediately have an O(</a:t>
            </a:r>
            <a:r>
              <a:rPr lang="en-US" altLang="zh-TW" i="1" dirty="0" err="1"/>
              <a:t>nL</a:t>
            </a:r>
            <a:r>
              <a:rPr lang="en-US" altLang="zh-TW" dirty="0"/>
              <a:t>)-time algorithm.</a:t>
            </a:r>
          </a:p>
        </p:txBody>
      </p:sp>
      <p:sp>
        <p:nvSpPr>
          <p:cNvPr id="26629" name="Rectangle 4">
            <a:extLst>
              <a:ext uri="{FF2B5EF4-FFF2-40B4-BE49-F238E27FC236}">
                <a16:creationId xmlns:a16="http://schemas.microsoft.com/office/drawing/2014/main" xmlns="" id="{F507599A-AB4A-4E55-B081-1FF12D501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886200"/>
            <a:ext cx="6324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xmlns="" id="{38277E02-298C-4F71-B5E2-3D1EDA2482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657600"/>
            <a:ext cx="0" cy="1219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Text Box 7">
            <a:extLst>
              <a:ext uri="{FF2B5EF4-FFF2-40B4-BE49-F238E27FC236}">
                <a16:creationId xmlns:a16="http://schemas.microsoft.com/office/drawing/2014/main" xmlns="" id="{1C74990E-0444-4BE2-B37D-C5B66411F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816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We can bisect a region of length &gt;= </a:t>
            </a:r>
            <a:r>
              <a:rPr lang="en-US" altLang="zh-TW" sz="2800" i="1"/>
              <a:t>2L  </a:t>
            </a:r>
            <a:r>
              <a:rPr lang="en-US" altLang="zh-TW" sz="2800"/>
              <a:t>into two segments, where each of them is of length &gt;= </a:t>
            </a:r>
            <a:r>
              <a:rPr lang="en-US" altLang="zh-TW" sz="2800" i="1"/>
              <a:t>L.</a:t>
            </a:r>
            <a:endParaRPr lang="en-US" altLang="zh-TW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xmlns="" id="{4A000C01-EEE9-4CAB-A162-ACF35AF3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89540E-A8A3-43EA-9FB9-A264130D3FF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zh-TW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468D0A60-F2B8-4730-963B-7EF27274B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Future Development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0ACE69DF-DCC2-4735-8808-650639F52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Best </a:t>
            </a:r>
            <a:r>
              <a:rPr lang="en-US" altLang="zh-TW" i="1" dirty="0"/>
              <a:t>k</a:t>
            </a:r>
            <a:r>
              <a:rPr lang="en-US" altLang="zh-TW" dirty="0"/>
              <a:t> (nonintersecting) subsequences?</a:t>
            </a:r>
          </a:p>
          <a:p>
            <a:pPr eaLnBrk="1" hangingPunct="1"/>
            <a:r>
              <a:rPr lang="en-US" altLang="zh-TW" dirty="0"/>
              <a:t>Max-average with both upper and lower length bounds</a:t>
            </a:r>
          </a:p>
          <a:p>
            <a:pPr eaLnBrk="1" hangingPunct="1"/>
            <a:r>
              <a:rPr lang="en-US" altLang="zh-TW" dirty="0"/>
              <a:t>General (gapped) local alignment with length upper bound.</a:t>
            </a:r>
          </a:p>
          <a:p>
            <a:pPr eaLnBrk="1" hangingPunct="1"/>
            <a:r>
              <a:rPr lang="en-US" altLang="zh-TW" dirty="0"/>
              <a:t>Measurement of goodness?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xmlns="" id="{C2EF7197-0AE8-4966-ABC4-1EF291D4F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F12692-BA88-4385-B723-7E0B5A742D3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zh-TW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xmlns="" id="{10120B87-F66C-4011-9F7D-F95C54D24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Longest increasing subsequence (LIS)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xmlns="" id="{A322D780-736F-4B49-B7A0-FA2B1A0D0A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The longest increasing subsequence problem is to find a longest increasing subsequence of a given sequence of integers 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2</a:t>
            </a:r>
            <a:r>
              <a:rPr lang="en-US" altLang="zh-TW" i="1" dirty="0"/>
              <a:t>…a</a:t>
            </a:r>
            <a:r>
              <a:rPr lang="en-US" altLang="zh-TW" i="1" baseline="-25000" dirty="0"/>
              <a:t>n</a:t>
            </a:r>
            <a:r>
              <a:rPr lang="en-US" altLang="zh-TW" i="1" dirty="0"/>
              <a:t> </a:t>
            </a:r>
            <a:r>
              <a:rPr lang="en-US" altLang="zh-TW" sz="2800" dirty="0"/>
              <a:t>.</a:t>
            </a:r>
          </a:p>
          <a:p>
            <a:pPr eaLnBrk="1" hangingPunct="1">
              <a:buFontTx/>
              <a:buNone/>
            </a:pPr>
            <a:endParaRPr lang="en-US" altLang="zh-TW" sz="2800" dirty="0"/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xmlns="" id="{5813AB06-6242-46BB-9B64-6F3DB4422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200400"/>
            <a:ext cx="5715000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i="1"/>
              <a:t>e.g.</a:t>
            </a:r>
            <a:r>
              <a:rPr lang="en-US" altLang="zh-TW" sz="2800"/>
              <a:t>  9   2   5   3   7   11   8   10   13   6</a:t>
            </a:r>
          </a:p>
          <a:p>
            <a:pPr eaLnBrk="1" hangingPunct="1">
              <a:spcBef>
                <a:spcPct val="50000"/>
              </a:spcBef>
              <a:buFontTx/>
              <a:buAutoNum type="arabicPlain" startAt="2"/>
            </a:pPr>
            <a:r>
              <a:rPr lang="en-US" altLang="zh-TW" sz="2800"/>
              <a:t>3   7</a:t>
            </a:r>
          </a:p>
          <a:p>
            <a:pPr eaLnBrk="1" hangingPunct="1">
              <a:spcBef>
                <a:spcPct val="50000"/>
              </a:spcBef>
              <a:buFontTx/>
              <a:buAutoNum type="arabicPlain" startAt="5"/>
            </a:pPr>
            <a:r>
              <a:rPr lang="en-US" altLang="zh-TW" sz="2800"/>
              <a:t>7   10   13</a:t>
            </a:r>
          </a:p>
          <a:p>
            <a:pPr eaLnBrk="1" hangingPunct="1">
              <a:spcBef>
                <a:spcPct val="50000"/>
              </a:spcBef>
              <a:buFontTx/>
              <a:buAutoNum type="arabicPlain" startAt="9"/>
            </a:pPr>
            <a:r>
              <a:rPr lang="en-US" altLang="zh-TW" sz="2800"/>
              <a:t>7   11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3   5   11   13</a:t>
            </a:r>
          </a:p>
        </p:txBody>
      </p:sp>
      <p:sp>
        <p:nvSpPr>
          <p:cNvPr id="28678" name="AutoShape 7">
            <a:extLst>
              <a:ext uri="{FF2B5EF4-FFF2-40B4-BE49-F238E27FC236}">
                <a16:creationId xmlns:a16="http://schemas.microsoft.com/office/drawing/2014/main" xmlns="" id="{62D4F288-2EFF-4762-8CB7-443C54D8A7C8}"/>
              </a:ext>
            </a:extLst>
          </p:cNvPr>
          <p:cNvSpPr>
            <a:spLocks/>
          </p:cNvSpPr>
          <p:nvPr/>
        </p:nvSpPr>
        <p:spPr bwMode="auto">
          <a:xfrm>
            <a:off x="3124200" y="4038600"/>
            <a:ext cx="304800" cy="685800"/>
          </a:xfrm>
          <a:prstGeom prst="rightBrace">
            <a:avLst>
              <a:gd name="adj1" fmla="val 18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8679" name="Text Box 8">
            <a:extLst>
              <a:ext uri="{FF2B5EF4-FFF2-40B4-BE49-F238E27FC236}">
                <a16:creationId xmlns:a16="http://schemas.microsoft.com/office/drawing/2014/main" xmlns="" id="{65F6E26D-1D71-4984-854C-91691D64B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7244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8680" name="Text Box 9">
            <a:extLst>
              <a:ext uri="{FF2B5EF4-FFF2-40B4-BE49-F238E27FC236}">
                <a16:creationId xmlns:a16="http://schemas.microsoft.com/office/drawing/2014/main" xmlns="" id="{42F2DFC6-7CDC-45F8-B533-ECB54B27E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114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are increasing subsequences.</a:t>
            </a:r>
          </a:p>
        </p:txBody>
      </p:sp>
      <p:sp>
        <p:nvSpPr>
          <p:cNvPr id="28681" name="AutoShape 11">
            <a:extLst>
              <a:ext uri="{FF2B5EF4-FFF2-40B4-BE49-F238E27FC236}">
                <a16:creationId xmlns:a16="http://schemas.microsoft.com/office/drawing/2014/main" xmlns="" id="{14FA55AC-C928-4616-8A4A-45704C34CB9C}"/>
              </a:ext>
            </a:extLst>
          </p:cNvPr>
          <p:cNvSpPr>
            <a:spLocks/>
          </p:cNvSpPr>
          <p:nvPr/>
        </p:nvSpPr>
        <p:spPr bwMode="auto">
          <a:xfrm>
            <a:off x="3124200" y="5334000"/>
            <a:ext cx="304800" cy="685800"/>
          </a:xfrm>
          <a:prstGeom prst="rightBrace">
            <a:avLst>
              <a:gd name="adj1" fmla="val 18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8682" name="Text Box 12">
            <a:extLst>
              <a:ext uri="{FF2B5EF4-FFF2-40B4-BE49-F238E27FC236}">
                <a16:creationId xmlns:a16="http://schemas.microsoft.com/office/drawing/2014/main" xmlns="" id="{5F6E0AB7-DF28-48F6-94E3-58CDBB51E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864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are not increasing subsequences.</a:t>
            </a:r>
          </a:p>
        </p:txBody>
      </p:sp>
      <p:sp>
        <p:nvSpPr>
          <p:cNvPr id="28683" name="Line 13">
            <a:extLst>
              <a:ext uri="{FF2B5EF4-FFF2-40B4-BE49-F238E27FC236}">
                <a16:creationId xmlns:a16="http://schemas.microsoft.com/office/drawing/2014/main" xmlns="" id="{FA912015-7C09-46AD-98BE-80DE450DB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648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Text Box 14">
            <a:extLst>
              <a:ext uri="{FF2B5EF4-FFF2-40B4-BE49-F238E27FC236}">
                <a16:creationId xmlns:a16="http://schemas.microsoft.com/office/drawing/2014/main" xmlns="" id="{56E42A8F-3DF3-4514-93D2-AE2BCF1F9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724400"/>
            <a:ext cx="3886200" cy="46672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We want to find a longest one.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xmlns="" id="{C1DD4629-0543-4062-81AF-E74B14D46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ACB9E9-5565-491A-A55E-A465FC55566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zh-TW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xmlns="" id="{C3E50113-C3D1-427D-899B-51F92237B8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standard DP approach for LIS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xmlns="" id="{DAB88C6C-70C9-4BCE-BB63-4DE69BF94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Let </a:t>
            </a:r>
            <a:r>
              <a:rPr lang="en-US" altLang="zh-TW" i="1" dirty="0"/>
              <a:t>L</a:t>
            </a:r>
            <a:r>
              <a:rPr lang="en-US" altLang="zh-TW" dirty="0"/>
              <a:t>[</a:t>
            </a:r>
            <a:r>
              <a:rPr lang="en-US" altLang="zh-TW" i="1" dirty="0" err="1"/>
              <a:t>i</a:t>
            </a:r>
            <a:r>
              <a:rPr lang="en-US" altLang="zh-TW" dirty="0"/>
              <a:t>] be the length of a longest increasing subsequence ending at position </a:t>
            </a:r>
            <a:r>
              <a:rPr lang="en-US" altLang="zh-TW" i="1" dirty="0" err="1"/>
              <a:t>i</a:t>
            </a:r>
            <a:r>
              <a:rPr lang="en-US" altLang="zh-TW" dirty="0"/>
              <a:t>.</a:t>
            </a:r>
          </a:p>
        </p:txBody>
      </p:sp>
      <p:sp>
        <p:nvSpPr>
          <p:cNvPr id="29701" name="Text Box 4">
            <a:extLst>
              <a:ext uri="{FF2B5EF4-FFF2-40B4-BE49-F238E27FC236}">
                <a16:creationId xmlns:a16="http://schemas.microsoft.com/office/drawing/2014/main" xmlns="" id="{181D842B-C477-461B-BFE8-3C86F587F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19400"/>
            <a:ext cx="65532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i="1"/>
              <a:t>L</a:t>
            </a:r>
            <a:r>
              <a:rPr lang="en-US" altLang="zh-TW" sz="2800"/>
              <a:t>[</a:t>
            </a:r>
            <a:r>
              <a:rPr lang="en-US" altLang="zh-TW" sz="2800" i="1"/>
              <a:t>i</a:t>
            </a:r>
            <a:r>
              <a:rPr lang="en-US" altLang="zh-TW" sz="2800"/>
              <a:t>] = 1 + max </a:t>
            </a:r>
            <a:r>
              <a:rPr lang="en-US" altLang="zh-TW" sz="2800" i="1" baseline="-25000"/>
              <a:t>j</a:t>
            </a:r>
            <a:r>
              <a:rPr lang="en-US" altLang="zh-TW" sz="2800" baseline="-25000"/>
              <a:t> = </a:t>
            </a:r>
            <a:r>
              <a:rPr lang="en-US" altLang="zh-TW" sz="2800" i="1" baseline="-25000"/>
              <a:t>0..i-1</a:t>
            </a:r>
            <a:r>
              <a:rPr lang="en-US" altLang="zh-TW" sz="2800"/>
              <a:t>{</a:t>
            </a:r>
            <a:r>
              <a:rPr lang="en-US" altLang="zh-TW" sz="2800" i="1"/>
              <a:t>L</a:t>
            </a:r>
            <a:r>
              <a:rPr lang="en-US" altLang="zh-TW" sz="2800"/>
              <a:t>[</a:t>
            </a:r>
            <a:r>
              <a:rPr lang="en-US" altLang="zh-TW" sz="2800" i="1"/>
              <a:t>j</a:t>
            </a:r>
            <a:r>
              <a:rPr lang="en-US" altLang="zh-TW" sz="2800"/>
              <a:t>] |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j </a:t>
            </a:r>
            <a:r>
              <a:rPr lang="en-US" altLang="zh-TW" sz="2800" i="1"/>
              <a:t>&lt; a</a:t>
            </a:r>
            <a:r>
              <a:rPr lang="en-US" altLang="zh-TW" sz="2800" i="1" baseline="-25000"/>
              <a:t>i</a:t>
            </a:r>
            <a:r>
              <a:rPr lang="en-US" altLang="zh-TW" sz="2800"/>
              <a:t>}</a:t>
            </a:r>
            <a:br>
              <a:rPr lang="en-US" altLang="zh-TW" sz="2800"/>
            </a:br>
            <a:r>
              <a:rPr lang="en-US" altLang="zh-TW" sz="2800"/>
              <a:t>(using a dummy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0 </a:t>
            </a:r>
            <a:r>
              <a:rPr lang="en-US" altLang="zh-TW" sz="2800"/>
              <a:t>= minimum, and </a:t>
            </a:r>
            <a:r>
              <a:rPr lang="en-US" altLang="zh-TW" sz="2800" i="1"/>
              <a:t>L</a:t>
            </a:r>
            <a:r>
              <a:rPr lang="en-US" altLang="zh-TW" sz="2800"/>
              <a:t>[0]=0)</a:t>
            </a:r>
          </a:p>
        </p:txBody>
      </p:sp>
      <p:sp>
        <p:nvSpPr>
          <p:cNvPr id="29702" name="Text Box 5">
            <a:extLst>
              <a:ext uri="{FF2B5EF4-FFF2-40B4-BE49-F238E27FC236}">
                <a16:creationId xmlns:a16="http://schemas.microsoft.com/office/drawing/2014/main" xmlns="" id="{AA273A4E-10D3-4F3A-B0ED-907E5D994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86200"/>
            <a:ext cx="647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9   2   5   3   7   11   8   10   13   6</a:t>
            </a:r>
          </a:p>
        </p:txBody>
      </p:sp>
      <p:sp>
        <p:nvSpPr>
          <p:cNvPr id="29703" name="Text Box 6">
            <a:extLst>
              <a:ext uri="{FF2B5EF4-FFF2-40B4-BE49-F238E27FC236}">
                <a16:creationId xmlns:a16="http://schemas.microsoft.com/office/drawing/2014/main" xmlns="" id="{269B7FEF-FC86-4FC5-86E9-BAD13C765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196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L</a:t>
            </a:r>
            <a:r>
              <a:rPr lang="en-US" altLang="zh-TW" sz="2400"/>
              <a:t>[</a:t>
            </a:r>
            <a:r>
              <a:rPr lang="en-US" altLang="zh-TW" sz="2400" i="1"/>
              <a:t>i</a:t>
            </a:r>
            <a:r>
              <a:rPr lang="en-US" altLang="zh-TW" sz="2400"/>
              <a:t>]  1    1    2    2    3      4    ?</a:t>
            </a:r>
          </a:p>
        </p:txBody>
      </p:sp>
      <p:grpSp>
        <p:nvGrpSpPr>
          <p:cNvPr id="29704" name="Group 22">
            <a:extLst>
              <a:ext uri="{FF2B5EF4-FFF2-40B4-BE49-F238E27FC236}">
                <a16:creationId xmlns:a16="http://schemas.microsoft.com/office/drawing/2014/main" xmlns="" id="{4B11A17A-22F8-4164-8EF8-1EB39342793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876800"/>
            <a:ext cx="152400" cy="304800"/>
            <a:chOff x="1008" y="2928"/>
            <a:chExt cx="144" cy="192"/>
          </a:xfrm>
        </p:grpSpPr>
        <p:sp>
          <p:nvSpPr>
            <p:cNvPr id="29723" name="Line 19">
              <a:extLst>
                <a:ext uri="{FF2B5EF4-FFF2-40B4-BE49-F238E27FC236}">
                  <a16:creationId xmlns:a16="http://schemas.microsoft.com/office/drawing/2014/main" xmlns="" id="{284D2E54-74C7-443B-B654-EFD5B89BE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20">
              <a:extLst>
                <a:ext uri="{FF2B5EF4-FFF2-40B4-BE49-F238E27FC236}">
                  <a16:creationId xmlns:a16="http://schemas.microsoft.com/office/drawing/2014/main" xmlns="" id="{8293757A-8AA4-43B4-9B08-B0D93659EB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Line 21">
              <a:extLst>
                <a:ext uri="{FF2B5EF4-FFF2-40B4-BE49-F238E27FC236}">
                  <a16:creationId xmlns:a16="http://schemas.microsoft.com/office/drawing/2014/main" xmlns="" id="{9B5BE43A-6622-4462-BEBF-89E27B8407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05" name="Group 24">
            <a:extLst>
              <a:ext uri="{FF2B5EF4-FFF2-40B4-BE49-F238E27FC236}">
                <a16:creationId xmlns:a16="http://schemas.microsoft.com/office/drawing/2014/main" xmlns="" id="{EFBA8FB4-F90F-4D9C-A505-62215F056DD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876800"/>
            <a:ext cx="152400" cy="304800"/>
            <a:chOff x="1008" y="2928"/>
            <a:chExt cx="144" cy="192"/>
          </a:xfrm>
        </p:grpSpPr>
        <p:sp>
          <p:nvSpPr>
            <p:cNvPr id="29720" name="Line 25">
              <a:extLst>
                <a:ext uri="{FF2B5EF4-FFF2-40B4-BE49-F238E27FC236}">
                  <a16:creationId xmlns:a16="http://schemas.microsoft.com/office/drawing/2014/main" xmlns="" id="{17AA5219-6BC8-40D3-A45D-6A753128D1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26">
              <a:extLst>
                <a:ext uri="{FF2B5EF4-FFF2-40B4-BE49-F238E27FC236}">
                  <a16:creationId xmlns:a16="http://schemas.microsoft.com/office/drawing/2014/main" xmlns="" id="{D5ECAC96-EB5D-47FE-BA2D-F352B08067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27">
              <a:extLst>
                <a:ext uri="{FF2B5EF4-FFF2-40B4-BE49-F238E27FC236}">
                  <a16:creationId xmlns:a16="http://schemas.microsoft.com/office/drawing/2014/main" xmlns="" id="{6E5B76CE-030D-4670-8EE2-CA4898A5E4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6" name="Line 29">
            <a:extLst>
              <a:ext uri="{FF2B5EF4-FFF2-40B4-BE49-F238E27FC236}">
                <a16:creationId xmlns:a16="http://schemas.microsoft.com/office/drawing/2014/main" xmlns="" id="{CB11071A-D26A-4AE8-AA5A-DE7D60283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953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30">
            <a:extLst>
              <a:ext uri="{FF2B5EF4-FFF2-40B4-BE49-F238E27FC236}">
                <a16:creationId xmlns:a16="http://schemas.microsoft.com/office/drawing/2014/main" xmlns="" id="{E0EED111-5EFA-4BF3-B7B2-6DFD576FAC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410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31">
            <a:extLst>
              <a:ext uri="{FF2B5EF4-FFF2-40B4-BE49-F238E27FC236}">
                <a16:creationId xmlns:a16="http://schemas.microsoft.com/office/drawing/2014/main" xmlns="" id="{6BB9E758-48EA-477B-A073-B5657F8AA0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33">
            <a:extLst>
              <a:ext uri="{FF2B5EF4-FFF2-40B4-BE49-F238E27FC236}">
                <a16:creationId xmlns:a16="http://schemas.microsoft.com/office/drawing/2014/main" xmlns="" id="{0B0EB061-68A8-46BE-9EE1-EEE04B2AA8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34">
            <a:extLst>
              <a:ext uri="{FF2B5EF4-FFF2-40B4-BE49-F238E27FC236}">
                <a16:creationId xmlns:a16="http://schemas.microsoft.com/office/drawing/2014/main" xmlns="" id="{8456A2F2-BC7B-4F72-B120-D712455535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715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35">
            <a:extLst>
              <a:ext uri="{FF2B5EF4-FFF2-40B4-BE49-F238E27FC236}">
                <a16:creationId xmlns:a16="http://schemas.microsoft.com/office/drawing/2014/main" xmlns="" id="{55645E78-7434-478B-9EF2-D6A99A2491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12" name="Group 36">
            <a:extLst>
              <a:ext uri="{FF2B5EF4-FFF2-40B4-BE49-F238E27FC236}">
                <a16:creationId xmlns:a16="http://schemas.microsoft.com/office/drawing/2014/main" xmlns="" id="{7EDB427C-9CDF-4691-8857-023E15F92273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4876800"/>
            <a:ext cx="381000" cy="304800"/>
            <a:chOff x="1008" y="2928"/>
            <a:chExt cx="144" cy="192"/>
          </a:xfrm>
        </p:grpSpPr>
        <p:sp>
          <p:nvSpPr>
            <p:cNvPr id="29717" name="Line 37">
              <a:extLst>
                <a:ext uri="{FF2B5EF4-FFF2-40B4-BE49-F238E27FC236}">
                  <a16:creationId xmlns:a16="http://schemas.microsoft.com/office/drawing/2014/main" xmlns="" id="{3762B345-3925-4E46-B39C-138CEC54F2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38">
              <a:extLst>
                <a:ext uri="{FF2B5EF4-FFF2-40B4-BE49-F238E27FC236}">
                  <a16:creationId xmlns:a16="http://schemas.microsoft.com/office/drawing/2014/main" xmlns="" id="{30226C0B-EE2A-4053-8B5D-4419FAAB12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39">
              <a:extLst>
                <a:ext uri="{FF2B5EF4-FFF2-40B4-BE49-F238E27FC236}">
                  <a16:creationId xmlns:a16="http://schemas.microsoft.com/office/drawing/2014/main" xmlns="" id="{DD895B25-6253-4122-A4D4-7E25314FBC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3" name="Group 40">
            <a:extLst>
              <a:ext uri="{FF2B5EF4-FFF2-40B4-BE49-F238E27FC236}">
                <a16:creationId xmlns:a16="http://schemas.microsoft.com/office/drawing/2014/main" xmlns="" id="{291DD2E3-7AB8-4ADB-9867-018BA11EB738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876800"/>
            <a:ext cx="533400" cy="304800"/>
            <a:chOff x="1008" y="2928"/>
            <a:chExt cx="144" cy="192"/>
          </a:xfrm>
        </p:grpSpPr>
        <p:sp>
          <p:nvSpPr>
            <p:cNvPr id="29714" name="Line 41">
              <a:extLst>
                <a:ext uri="{FF2B5EF4-FFF2-40B4-BE49-F238E27FC236}">
                  <a16:creationId xmlns:a16="http://schemas.microsoft.com/office/drawing/2014/main" xmlns="" id="{AA246BBA-409A-4918-9EF9-DF62D5247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42">
              <a:extLst>
                <a:ext uri="{FF2B5EF4-FFF2-40B4-BE49-F238E27FC236}">
                  <a16:creationId xmlns:a16="http://schemas.microsoft.com/office/drawing/2014/main" xmlns="" id="{FFE8969F-D7BE-4F6D-B0C2-38BB55447E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43">
              <a:extLst>
                <a:ext uri="{FF2B5EF4-FFF2-40B4-BE49-F238E27FC236}">
                  <a16:creationId xmlns:a16="http://schemas.microsoft.com/office/drawing/2014/main" xmlns="" id="{D738B9BB-F0C3-43C2-81B7-D57051D514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xmlns="" id="{EF7EAB3A-7B03-41D9-893E-BCDCFF59D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2D3EE1-E805-4F82-8F56-F96E8B2EF89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zh-TW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xmlns="" id="{05F666A0-10AB-4529-B638-465BD9996F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standard DP approach for LIS</a:t>
            </a:r>
          </a:p>
        </p:txBody>
      </p:sp>
      <p:sp>
        <p:nvSpPr>
          <p:cNvPr id="30724" name="Text Box 5">
            <a:extLst>
              <a:ext uri="{FF2B5EF4-FFF2-40B4-BE49-F238E27FC236}">
                <a16:creationId xmlns:a16="http://schemas.microsoft.com/office/drawing/2014/main" xmlns="" id="{29C3C1B1-4845-478B-8E9C-94BDF36B9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514600"/>
            <a:ext cx="647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9   2   5   3   7   11   8   10   13   6</a:t>
            </a:r>
          </a:p>
        </p:txBody>
      </p:sp>
      <p:sp>
        <p:nvSpPr>
          <p:cNvPr id="30725" name="Text Box 6">
            <a:extLst>
              <a:ext uri="{FF2B5EF4-FFF2-40B4-BE49-F238E27FC236}">
                <a16:creationId xmlns:a16="http://schemas.microsoft.com/office/drawing/2014/main" xmlns="" id="{2D8E7052-DCB4-4F50-B6D8-97658A18F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0480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L</a:t>
            </a:r>
            <a:r>
              <a:rPr lang="en-US" altLang="zh-TW" sz="2400"/>
              <a:t>[</a:t>
            </a:r>
            <a:r>
              <a:rPr lang="en-US" altLang="zh-TW" sz="2400" i="1"/>
              <a:t>i</a:t>
            </a:r>
            <a:r>
              <a:rPr lang="en-US" altLang="zh-TW" sz="2400"/>
              <a:t>]  1    1    2    2    3      4    4      5      6    3</a:t>
            </a:r>
          </a:p>
        </p:txBody>
      </p:sp>
      <p:sp>
        <p:nvSpPr>
          <p:cNvPr id="30726" name="Text Box 8">
            <a:extLst>
              <a:ext uri="{FF2B5EF4-FFF2-40B4-BE49-F238E27FC236}">
                <a16:creationId xmlns:a16="http://schemas.microsoft.com/office/drawing/2014/main" xmlns="" id="{01BFC3B8-7675-40FC-ACCC-1CAC11A78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i="1" dirty="0"/>
              <a:t>L</a:t>
            </a:r>
            <a:r>
              <a:rPr lang="en-US" altLang="zh-TW" sz="2800" dirty="0"/>
              <a:t>[</a:t>
            </a:r>
            <a:r>
              <a:rPr lang="en-US" altLang="zh-TW" sz="2800" i="1" dirty="0" err="1"/>
              <a:t>i</a:t>
            </a:r>
            <a:r>
              <a:rPr lang="en-US" altLang="zh-TW" sz="2800" dirty="0"/>
              <a:t>] = 1 + max </a:t>
            </a:r>
            <a:r>
              <a:rPr lang="en-US" altLang="zh-TW" sz="2800" i="1" baseline="-25000" dirty="0"/>
              <a:t>j = 0..i-1</a:t>
            </a:r>
            <a:r>
              <a:rPr lang="en-US" altLang="zh-TW" sz="2800" baseline="-25000" dirty="0"/>
              <a:t> </a:t>
            </a:r>
            <a:r>
              <a:rPr lang="en-US" altLang="zh-TW" sz="2800" dirty="0"/>
              <a:t>{</a:t>
            </a:r>
            <a:r>
              <a:rPr lang="en-US" altLang="zh-TW" sz="2800" i="1" dirty="0"/>
              <a:t>L</a:t>
            </a:r>
            <a:r>
              <a:rPr lang="en-US" altLang="zh-TW" sz="2800" dirty="0"/>
              <a:t>[</a:t>
            </a:r>
            <a:r>
              <a:rPr lang="en-US" altLang="zh-TW" sz="2800" i="1" dirty="0"/>
              <a:t>j</a:t>
            </a:r>
            <a:r>
              <a:rPr lang="en-US" altLang="zh-TW" sz="2800" dirty="0"/>
              <a:t>] | </a:t>
            </a:r>
            <a:r>
              <a:rPr lang="en-US" altLang="zh-TW" sz="2800" i="1" dirty="0" err="1"/>
              <a:t>a</a:t>
            </a:r>
            <a:r>
              <a:rPr lang="en-US" altLang="zh-TW" sz="2800" i="1" baseline="-25000" dirty="0" err="1"/>
              <a:t>j</a:t>
            </a:r>
            <a:r>
              <a:rPr lang="en-US" altLang="zh-TW" sz="2800" i="1" baseline="-25000" dirty="0"/>
              <a:t> </a:t>
            </a:r>
            <a:r>
              <a:rPr lang="en-US" altLang="zh-TW" sz="2800" i="1" dirty="0"/>
              <a:t>&lt; a</a:t>
            </a:r>
            <a:r>
              <a:rPr lang="en-US" altLang="zh-TW" sz="2800" i="1" baseline="-25000" dirty="0"/>
              <a:t>i</a:t>
            </a:r>
            <a:r>
              <a:rPr lang="en-US" altLang="zh-TW" sz="2800" dirty="0"/>
              <a:t>}</a:t>
            </a:r>
          </a:p>
        </p:txBody>
      </p:sp>
      <p:grpSp>
        <p:nvGrpSpPr>
          <p:cNvPr id="30727" name="Group 9">
            <a:extLst>
              <a:ext uri="{FF2B5EF4-FFF2-40B4-BE49-F238E27FC236}">
                <a16:creationId xmlns:a16="http://schemas.microsoft.com/office/drawing/2014/main" xmlns="" id="{66BAD4A8-9356-4821-8428-B5C7B292EA8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429000"/>
            <a:ext cx="152400" cy="304800"/>
            <a:chOff x="1008" y="2928"/>
            <a:chExt cx="144" cy="192"/>
          </a:xfrm>
        </p:grpSpPr>
        <p:sp>
          <p:nvSpPr>
            <p:cNvPr id="30770" name="Line 10">
              <a:extLst>
                <a:ext uri="{FF2B5EF4-FFF2-40B4-BE49-F238E27FC236}">
                  <a16:creationId xmlns:a16="http://schemas.microsoft.com/office/drawing/2014/main" xmlns="" id="{27FC8587-2F93-4DAF-ACB4-4B6105259A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Line 11">
              <a:extLst>
                <a:ext uri="{FF2B5EF4-FFF2-40B4-BE49-F238E27FC236}">
                  <a16:creationId xmlns:a16="http://schemas.microsoft.com/office/drawing/2014/main" xmlns="" id="{D7FB5220-0FE6-4B3F-BC27-34C343B85F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2" name="Line 12">
              <a:extLst>
                <a:ext uri="{FF2B5EF4-FFF2-40B4-BE49-F238E27FC236}">
                  <a16:creationId xmlns:a16="http://schemas.microsoft.com/office/drawing/2014/main" xmlns="" id="{B6D3B2AA-272F-49A0-8039-25180D0F89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28" name="Group 13">
            <a:extLst>
              <a:ext uri="{FF2B5EF4-FFF2-40B4-BE49-F238E27FC236}">
                <a16:creationId xmlns:a16="http://schemas.microsoft.com/office/drawing/2014/main" xmlns="" id="{CD97CE7C-A86B-4367-8816-F538F2949EE6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429000"/>
            <a:ext cx="152400" cy="304800"/>
            <a:chOff x="1008" y="2928"/>
            <a:chExt cx="144" cy="192"/>
          </a:xfrm>
        </p:grpSpPr>
        <p:sp>
          <p:nvSpPr>
            <p:cNvPr id="30767" name="Line 14">
              <a:extLst>
                <a:ext uri="{FF2B5EF4-FFF2-40B4-BE49-F238E27FC236}">
                  <a16:creationId xmlns:a16="http://schemas.microsoft.com/office/drawing/2014/main" xmlns="" id="{765D9C0B-BA31-401B-AE98-F1350EF8B0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Line 15">
              <a:extLst>
                <a:ext uri="{FF2B5EF4-FFF2-40B4-BE49-F238E27FC236}">
                  <a16:creationId xmlns:a16="http://schemas.microsoft.com/office/drawing/2014/main" xmlns="" id="{88CA0D82-C38E-447E-B019-8F392ABC7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Line 16">
              <a:extLst>
                <a:ext uri="{FF2B5EF4-FFF2-40B4-BE49-F238E27FC236}">
                  <a16:creationId xmlns:a16="http://schemas.microsoft.com/office/drawing/2014/main" xmlns="" id="{B7A3A4DC-50A9-40C6-9BF7-7D2BCC48F2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9" name="Line 17">
            <a:extLst>
              <a:ext uri="{FF2B5EF4-FFF2-40B4-BE49-F238E27FC236}">
                <a16:creationId xmlns:a16="http://schemas.microsoft.com/office/drawing/2014/main" xmlns="" id="{47DDAE6C-0830-4920-8F3B-CF635C61F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505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8">
            <a:extLst>
              <a:ext uri="{FF2B5EF4-FFF2-40B4-BE49-F238E27FC236}">
                <a16:creationId xmlns:a16="http://schemas.microsoft.com/office/drawing/2014/main" xmlns="" id="{E9DF3609-DE05-4C69-906B-83F1FD17D4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9">
            <a:extLst>
              <a:ext uri="{FF2B5EF4-FFF2-40B4-BE49-F238E27FC236}">
                <a16:creationId xmlns:a16="http://schemas.microsoft.com/office/drawing/2014/main" xmlns="" id="{21C170D0-7B7F-40D2-8666-277FB6004A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20">
            <a:extLst>
              <a:ext uri="{FF2B5EF4-FFF2-40B4-BE49-F238E27FC236}">
                <a16:creationId xmlns:a16="http://schemas.microsoft.com/office/drawing/2014/main" xmlns="" id="{CD9B0744-4FB1-4978-AB37-4CDD1787B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5052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21">
            <a:extLst>
              <a:ext uri="{FF2B5EF4-FFF2-40B4-BE49-F238E27FC236}">
                <a16:creationId xmlns:a16="http://schemas.microsoft.com/office/drawing/2014/main" xmlns="" id="{04CF0F43-7FD4-4AC7-B919-5449DFAC4D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267200"/>
            <a:ext cx="914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22">
            <a:extLst>
              <a:ext uri="{FF2B5EF4-FFF2-40B4-BE49-F238E27FC236}">
                <a16:creationId xmlns:a16="http://schemas.microsoft.com/office/drawing/2014/main" xmlns="" id="{56441E28-8061-4DFB-82BF-5BEADCF349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3962400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35" name="Group 23">
            <a:extLst>
              <a:ext uri="{FF2B5EF4-FFF2-40B4-BE49-F238E27FC236}">
                <a16:creationId xmlns:a16="http://schemas.microsoft.com/office/drawing/2014/main" xmlns="" id="{EDE2A720-93D8-4C1B-9ADC-E1588F2680C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429000"/>
            <a:ext cx="381000" cy="304800"/>
            <a:chOff x="1008" y="2928"/>
            <a:chExt cx="144" cy="192"/>
          </a:xfrm>
        </p:grpSpPr>
        <p:sp>
          <p:nvSpPr>
            <p:cNvPr id="30764" name="Line 24">
              <a:extLst>
                <a:ext uri="{FF2B5EF4-FFF2-40B4-BE49-F238E27FC236}">
                  <a16:creationId xmlns:a16="http://schemas.microsoft.com/office/drawing/2014/main" xmlns="" id="{4FC88654-5E0B-4635-B464-D8CBF19EF6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Line 25">
              <a:extLst>
                <a:ext uri="{FF2B5EF4-FFF2-40B4-BE49-F238E27FC236}">
                  <a16:creationId xmlns:a16="http://schemas.microsoft.com/office/drawing/2014/main" xmlns="" id="{604F3E08-11E9-4410-9351-F2886881CC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Line 26">
              <a:extLst>
                <a:ext uri="{FF2B5EF4-FFF2-40B4-BE49-F238E27FC236}">
                  <a16:creationId xmlns:a16="http://schemas.microsoft.com/office/drawing/2014/main" xmlns="" id="{7E0619DB-0584-48CA-A6C9-911260041F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36" name="Group 27">
            <a:extLst>
              <a:ext uri="{FF2B5EF4-FFF2-40B4-BE49-F238E27FC236}">
                <a16:creationId xmlns:a16="http://schemas.microsoft.com/office/drawing/2014/main" xmlns="" id="{D604247C-8C5D-4339-8A24-FE23C2C3B7F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533400" cy="304800"/>
            <a:chOff x="1008" y="2928"/>
            <a:chExt cx="144" cy="192"/>
          </a:xfrm>
        </p:grpSpPr>
        <p:sp>
          <p:nvSpPr>
            <p:cNvPr id="30761" name="Line 28">
              <a:extLst>
                <a:ext uri="{FF2B5EF4-FFF2-40B4-BE49-F238E27FC236}">
                  <a16:creationId xmlns:a16="http://schemas.microsoft.com/office/drawing/2014/main" xmlns="" id="{C11F3F7F-4432-412F-9B22-B515620B2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Line 29">
              <a:extLst>
                <a:ext uri="{FF2B5EF4-FFF2-40B4-BE49-F238E27FC236}">
                  <a16:creationId xmlns:a16="http://schemas.microsoft.com/office/drawing/2014/main" xmlns="" id="{6192E763-FED4-49F1-AAC0-4B3A48A6EB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Line 30">
              <a:extLst>
                <a:ext uri="{FF2B5EF4-FFF2-40B4-BE49-F238E27FC236}">
                  <a16:creationId xmlns:a16="http://schemas.microsoft.com/office/drawing/2014/main" xmlns="" id="{EDF04678-05FF-4616-A294-8A83E522B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37" name="Line 32">
            <a:extLst>
              <a:ext uri="{FF2B5EF4-FFF2-40B4-BE49-F238E27FC236}">
                <a16:creationId xmlns:a16="http://schemas.microsoft.com/office/drawing/2014/main" xmlns="" id="{21437EB1-13D3-4207-81E1-094974301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505200"/>
            <a:ext cx="0" cy="685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33">
            <a:extLst>
              <a:ext uri="{FF2B5EF4-FFF2-40B4-BE49-F238E27FC236}">
                <a16:creationId xmlns:a16="http://schemas.microsoft.com/office/drawing/2014/main" xmlns="" id="{C5495B8D-CF27-480E-8E6A-12F03B576A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4191000"/>
            <a:ext cx="990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34">
            <a:extLst>
              <a:ext uri="{FF2B5EF4-FFF2-40B4-BE49-F238E27FC236}">
                <a16:creationId xmlns:a16="http://schemas.microsoft.com/office/drawing/2014/main" xmlns="" id="{92AB5AF9-F858-4D7C-923A-36B641A7C1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733800"/>
            <a:ext cx="0" cy="457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40" name="Group 35">
            <a:extLst>
              <a:ext uri="{FF2B5EF4-FFF2-40B4-BE49-F238E27FC236}">
                <a16:creationId xmlns:a16="http://schemas.microsoft.com/office/drawing/2014/main" xmlns="" id="{B2B5D157-F5B6-4548-9D6B-F7E0191A7305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3429000"/>
            <a:ext cx="533400" cy="304800"/>
            <a:chOff x="1008" y="2928"/>
            <a:chExt cx="144" cy="192"/>
          </a:xfrm>
        </p:grpSpPr>
        <p:sp>
          <p:nvSpPr>
            <p:cNvPr id="30758" name="Line 36">
              <a:extLst>
                <a:ext uri="{FF2B5EF4-FFF2-40B4-BE49-F238E27FC236}">
                  <a16:creationId xmlns:a16="http://schemas.microsoft.com/office/drawing/2014/main" xmlns="" id="{20728240-AC5D-42AB-A42B-443319CD9F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Line 37">
              <a:extLst>
                <a:ext uri="{FF2B5EF4-FFF2-40B4-BE49-F238E27FC236}">
                  <a16:creationId xmlns:a16="http://schemas.microsoft.com/office/drawing/2014/main" xmlns="" id="{A6C61DD1-415C-4E9C-B4B8-98A3171516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Line 38">
              <a:extLst>
                <a:ext uri="{FF2B5EF4-FFF2-40B4-BE49-F238E27FC236}">
                  <a16:creationId xmlns:a16="http://schemas.microsoft.com/office/drawing/2014/main" xmlns="" id="{E28307C5-4F8C-4F0C-B05A-2CCA9D62F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1" name="Group 39">
            <a:extLst>
              <a:ext uri="{FF2B5EF4-FFF2-40B4-BE49-F238E27FC236}">
                <a16:creationId xmlns:a16="http://schemas.microsoft.com/office/drawing/2014/main" xmlns="" id="{D9776A4B-A74D-4916-81D2-7F193659F8EC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429000"/>
            <a:ext cx="533400" cy="304800"/>
            <a:chOff x="1008" y="2928"/>
            <a:chExt cx="144" cy="192"/>
          </a:xfrm>
        </p:grpSpPr>
        <p:sp>
          <p:nvSpPr>
            <p:cNvPr id="30755" name="Line 40">
              <a:extLst>
                <a:ext uri="{FF2B5EF4-FFF2-40B4-BE49-F238E27FC236}">
                  <a16:creationId xmlns:a16="http://schemas.microsoft.com/office/drawing/2014/main" xmlns="" id="{1F31ABA2-1B91-4D2E-B921-E216AED250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6" name="Line 41">
              <a:extLst>
                <a:ext uri="{FF2B5EF4-FFF2-40B4-BE49-F238E27FC236}">
                  <a16:creationId xmlns:a16="http://schemas.microsoft.com/office/drawing/2014/main" xmlns="" id="{132EAF5E-E400-4968-AC26-8B07C6D02D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Line 42">
              <a:extLst>
                <a:ext uri="{FF2B5EF4-FFF2-40B4-BE49-F238E27FC236}">
                  <a16:creationId xmlns:a16="http://schemas.microsoft.com/office/drawing/2014/main" xmlns="" id="{2F73AF65-11A5-41B5-8F33-BF4F4F9CD1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2" name="Line 44">
            <a:extLst>
              <a:ext uri="{FF2B5EF4-FFF2-40B4-BE49-F238E27FC236}">
                <a16:creationId xmlns:a16="http://schemas.microsoft.com/office/drawing/2014/main" xmlns="" id="{E450C733-8D7E-489B-9AFA-59301D17A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505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45">
            <a:extLst>
              <a:ext uri="{FF2B5EF4-FFF2-40B4-BE49-F238E27FC236}">
                <a16:creationId xmlns:a16="http://schemas.microsoft.com/office/drawing/2014/main" xmlns="" id="{20A5A51E-05C4-49A1-9D06-049F90453D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44958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46">
            <a:extLst>
              <a:ext uri="{FF2B5EF4-FFF2-40B4-BE49-F238E27FC236}">
                <a16:creationId xmlns:a16="http://schemas.microsoft.com/office/drawing/2014/main" xmlns="" id="{5D7D1F66-3B75-425D-B983-7BCC86CDA7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Oval 48">
            <a:extLst>
              <a:ext uri="{FF2B5EF4-FFF2-40B4-BE49-F238E27FC236}">
                <a16:creationId xmlns:a16="http://schemas.microsoft.com/office/drawing/2014/main" xmlns="" id="{D8D24878-DBA4-4B4A-AFF0-5B3110491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048000"/>
            <a:ext cx="609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46" name="Line 49">
            <a:extLst>
              <a:ext uri="{FF2B5EF4-FFF2-40B4-BE49-F238E27FC236}">
                <a16:creationId xmlns:a16="http://schemas.microsoft.com/office/drawing/2014/main" xmlns="" id="{7F0271C7-FFAE-42F8-8EBC-13F58573E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5052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Text Box 50">
            <a:extLst>
              <a:ext uri="{FF2B5EF4-FFF2-40B4-BE49-F238E27FC236}">
                <a16:creationId xmlns:a16="http://schemas.microsoft.com/office/drawing/2014/main" xmlns="" id="{8F0CC2D4-99FF-43F8-B00D-5C2E6BD1D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962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The maximum length</a:t>
            </a:r>
          </a:p>
        </p:txBody>
      </p:sp>
      <p:sp>
        <p:nvSpPr>
          <p:cNvPr id="30748" name="Rectangle 51">
            <a:extLst>
              <a:ext uri="{FF2B5EF4-FFF2-40B4-BE49-F238E27FC236}">
                <a16:creationId xmlns:a16="http://schemas.microsoft.com/office/drawing/2014/main" xmlns="" id="{4864DCE6-89C5-41AF-A2D5-E641008BB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514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49" name="Rectangle 52">
            <a:extLst>
              <a:ext uri="{FF2B5EF4-FFF2-40B4-BE49-F238E27FC236}">
                <a16:creationId xmlns:a16="http://schemas.microsoft.com/office/drawing/2014/main" xmlns="" id="{C2DD68FB-5581-422E-BD60-7DDA56E92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514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0" name="Rectangle 53">
            <a:extLst>
              <a:ext uri="{FF2B5EF4-FFF2-40B4-BE49-F238E27FC236}">
                <a16:creationId xmlns:a16="http://schemas.microsoft.com/office/drawing/2014/main" xmlns="" id="{F6EB104F-0FCE-4E1B-AF6B-488E433FB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1" name="Rectangle 54">
            <a:extLst>
              <a:ext uri="{FF2B5EF4-FFF2-40B4-BE49-F238E27FC236}">
                <a16:creationId xmlns:a16="http://schemas.microsoft.com/office/drawing/2014/main" xmlns="" id="{73A44427-E95A-472C-A4AE-B5448073C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5146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2" name="Rectangle 55">
            <a:extLst>
              <a:ext uri="{FF2B5EF4-FFF2-40B4-BE49-F238E27FC236}">
                <a16:creationId xmlns:a16="http://schemas.microsoft.com/office/drawing/2014/main" xmlns="" id="{08D2A5B3-5A86-4663-AA18-965A27C9F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514600"/>
            <a:ext cx="304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3" name="Rectangle 56">
            <a:extLst>
              <a:ext uri="{FF2B5EF4-FFF2-40B4-BE49-F238E27FC236}">
                <a16:creationId xmlns:a16="http://schemas.microsoft.com/office/drawing/2014/main" xmlns="" id="{BA1E30A6-D5B2-4337-AD41-FDB715BBE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5146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4" name="Text Box 57">
            <a:extLst>
              <a:ext uri="{FF2B5EF4-FFF2-40B4-BE49-F238E27FC236}">
                <a16:creationId xmlns:a16="http://schemas.microsoft.com/office/drawing/2014/main" xmlns="" id="{9A0078C1-BEF5-421D-A26F-24A360907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724400"/>
            <a:ext cx="63246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subsequence 2, 3, 7, 8, 10, 13 is a longest increasing subsequence.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This method runs in </a:t>
            </a:r>
            <a:r>
              <a:rPr lang="en-US" altLang="zh-TW" sz="2400" i="1"/>
              <a:t>O</a:t>
            </a:r>
            <a:r>
              <a:rPr lang="en-US" altLang="zh-TW" sz="2400"/>
              <a:t>(</a:t>
            </a:r>
            <a:r>
              <a:rPr lang="en-US" altLang="zh-TW" sz="2400" i="1"/>
              <a:t>n</a:t>
            </a:r>
            <a:r>
              <a:rPr lang="en-US" altLang="zh-TW" sz="2400" i="1" baseline="30000"/>
              <a:t>2</a:t>
            </a:r>
            <a:r>
              <a:rPr lang="en-US" altLang="zh-TW" sz="2400"/>
              <a:t>) time.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xmlns="" id="{A5604ABC-2EB9-446C-8866-E834794D2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BD09C5-0A2D-4B9F-86AC-2EC79F2FDAB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zh-TW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0686D324-8E7E-4A14-8664-1DA0A5FF9F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Binary Search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FBEFB833-AABB-48FB-B468-C9A797875B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Given an ordered sequence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2 </a:t>
            </a:r>
            <a:r>
              <a:rPr lang="en-US" altLang="zh-TW" i="1" dirty="0"/>
              <a:t>... </a:t>
            </a:r>
            <a:r>
              <a:rPr lang="en-US" altLang="zh-TW" i="1" dirty="0" err="1"/>
              <a:t>x</a:t>
            </a:r>
            <a:r>
              <a:rPr lang="en-US" altLang="zh-TW" i="1" baseline="-25000" dirty="0" err="1"/>
              <a:t>n</a:t>
            </a:r>
            <a:r>
              <a:rPr lang="en-US" altLang="zh-TW" dirty="0"/>
              <a:t>, where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&lt;x</a:t>
            </a:r>
            <a:r>
              <a:rPr lang="en-US" altLang="zh-TW" i="1" baseline="-25000" dirty="0"/>
              <a:t>2</a:t>
            </a:r>
            <a:r>
              <a:rPr lang="en-US" altLang="zh-TW" i="1" dirty="0"/>
              <a:t>&lt; ... &lt;</a:t>
            </a:r>
            <a:r>
              <a:rPr lang="en-US" altLang="zh-TW" i="1" dirty="0" err="1"/>
              <a:t>x</a:t>
            </a:r>
            <a:r>
              <a:rPr lang="en-US" altLang="zh-TW" i="1" baseline="-25000" dirty="0" err="1"/>
              <a:t>n</a:t>
            </a:r>
            <a:r>
              <a:rPr lang="en-US" altLang="zh-TW" dirty="0"/>
              <a:t>, and a number </a:t>
            </a:r>
            <a:r>
              <a:rPr lang="en-US" altLang="zh-TW" i="1" dirty="0"/>
              <a:t>y</a:t>
            </a:r>
            <a:r>
              <a:rPr lang="en-US" altLang="zh-TW" dirty="0"/>
              <a:t>, a binary search finds the smallest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i</a:t>
            </a:r>
            <a:r>
              <a:rPr lang="en-US" altLang="zh-TW" dirty="0"/>
              <a:t> such that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i </a:t>
            </a:r>
            <a:r>
              <a:rPr lang="en-US" altLang="zh-TW" i="1" dirty="0"/>
              <a:t>&gt; y </a:t>
            </a:r>
            <a:r>
              <a:rPr lang="en-US" altLang="zh-TW" dirty="0"/>
              <a:t>in </a:t>
            </a:r>
            <a:r>
              <a:rPr lang="en-US" altLang="zh-TW" i="1" dirty="0"/>
              <a:t>O</a:t>
            </a:r>
            <a:r>
              <a:rPr lang="en-US" altLang="zh-TW" dirty="0"/>
              <a:t>(log </a:t>
            </a:r>
            <a:r>
              <a:rPr lang="en-US" altLang="zh-TW" i="1" dirty="0"/>
              <a:t>n</a:t>
            </a:r>
            <a:r>
              <a:rPr lang="en-US" altLang="zh-TW" dirty="0"/>
              <a:t>) time</a:t>
            </a:r>
            <a:r>
              <a:rPr lang="en-US" altLang="zh-TW" i="1" dirty="0"/>
              <a:t>.</a:t>
            </a:r>
          </a:p>
        </p:txBody>
      </p:sp>
      <p:sp>
        <p:nvSpPr>
          <p:cNvPr id="31749" name="Rectangle 4">
            <a:extLst>
              <a:ext uri="{FF2B5EF4-FFF2-40B4-BE49-F238E27FC236}">
                <a16:creationId xmlns:a16="http://schemas.microsoft.com/office/drawing/2014/main" xmlns="" id="{5A8936D5-ECF7-461E-9988-834D593F5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191000"/>
            <a:ext cx="990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0" name="Line 5">
            <a:extLst>
              <a:ext uri="{FF2B5EF4-FFF2-40B4-BE49-F238E27FC236}">
                <a16:creationId xmlns:a16="http://schemas.microsoft.com/office/drawing/2014/main" xmlns="" id="{D2B8B0C1-468F-4327-8AC0-83DF2CB16F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181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Line 6">
            <a:extLst>
              <a:ext uri="{FF2B5EF4-FFF2-40B4-BE49-F238E27FC236}">
                <a16:creationId xmlns:a16="http://schemas.microsoft.com/office/drawing/2014/main" xmlns="" id="{982EB5E7-DB9B-4FFC-845B-F57324F715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52" name="Group 10">
            <a:extLst>
              <a:ext uri="{FF2B5EF4-FFF2-40B4-BE49-F238E27FC236}">
                <a16:creationId xmlns:a16="http://schemas.microsoft.com/office/drawing/2014/main" xmlns="" id="{492FA217-5FFA-4570-83C6-5781EF2CD0A5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4191000"/>
            <a:ext cx="990600" cy="990600"/>
            <a:chOff x="2064" y="2592"/>
            <a:chExt cx="624" cy="624"/>
          </a:xfrm>
        </p:grpSpPr>
        <p:sp>
          <p:nvSpPr>
            <p:cNvPr id="31767" name="Rectangle 7">
              <a:extLst>
                <a:ext uri="{FF2B5EF4-FFF2-40B4-BE49-F238E27FC236}">
                  <a16:creationId xmlns:a16="http://schemas.microsoft.com/office/drawing/2014/main" xmlns="" id="{BB4B282A-31DD-4624-B459-C99F08481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592"/>
              <a:ext cx="624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31768" name="Line 9">
              <a:extLst>
                <a:ext uri="{FF2B5EF4-FFF2-40B4-BE49-F238E27FC236}">
                  <a16:creationId xmlns:a16="http://schemas.microsoft.com/office/drawing/2014/main" xmlns="" id="{70CD0998-7A50-4FAB-83A4-5BF92E0EC5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906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3" name="Line 11">
            <a:extLst>
              <a:ext uri="{FF2B5EF4-FFF2-40B4-BE49-F238E27FC236}">
                <a16:creationId xmlns:a16="http://schemas.microsoft.com/office/drawing/2014/main" xmlns="" id="{1319ECF6-38AA-49A5-B41F-DE5DCD9F83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Rectangle 12">
            <a:extLst>
              <a:ext uri="{FF2B5EF4-FFF2-40B4-BE49-F238E27FC236}">
                <a16:creationId xmlns:a16="http://schemas.microsoft.com/office/drawing/2014/main" xmlns="" id="{CAF69B1B-0195-46E9-B10E-894305170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724400"/>
            <a:ext cx="990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5" name="Line 13">
            <a:extLst>
              <a:ext uri="{FF2B5EF4-FFF2-40B4-BE49-F238E27FC236}">
                <a16:creationId xmlns:a16="http://schemas.microsoft.com/office/drawing/2014/main" xmlns="" id="{40FA1BD3-D38A-40B8-BFA5-AA1F019C9B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953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Rectangle 14">
            <a:extLst>
              <a:ext uri="{FF2B5EF4-FFF2-40B4-BE49-F238E27FC236}">
                <a16:creationId xmlns:a16="http://schemas.microsoft.com/office/drawing/2014/main" xmlns="" id="{73E361A4-B11D-4C7A-877D-C095972BF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191000"/>
            <a:ext cx="990600" cy="990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7" name="Rectangle 15">
            <a:extLst>
              <a:ext uri="{FF2B5EF4-FFF2-40B4-BE49-F238E27FC236}">
                <a16:creationId xmlns:a16="http://schemas.microsoft.com/office/drawing/2014/main" xmlns="" id="{C2BF21AB-85B8-421C-844E-6440B8F17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687888"/>
            <a:ext cx="990600" cy="493712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8" name="Rectangle 16">
            <a:extLst>
              <a:ext uri="{FF2B5EF4-FFF2-40B4-BE49-F238E27FC236}">
                <a16:creationId xmlns:a16="http://schemas.microsoft.com/office/drawing/2014/main" xmlns="" id="{FAAA30E7-C7C6-4233-A195-B4FADBE20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724400"/>
            <a:ext cx="990600" cy="228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9" name="AutoShape 17">
            <a:extLst>
              <a:ext uri="{FF2B5EF4-FFF2-40B4-BE49-F238E27FC236}">
                <a16:creationId xmlns:a16="http://schemas.microsoft.com/office/drawing/2014/main" xmlns="" id="{78C241E1-9F69-4102-8906-ED9136C6C872}"/>
              </a:ext>
            </a:extLst>
          </p:cNvPr>
          <p:cNvSpPr>
            <a:spLocks/>
          </p:cNvSpPr>
          <p:nvPr/>
        </p:nvSpPr>
        <p:spPr bwMode="auto">
          <a:xfrm>
            <a:off x="1066800" y="4191000"/>
            <a:ext cx="304800" cy="1981200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60" name="Text Box 18">
            <a:extLst>
              <a:ext uri="{FF2B5EF4-FFF2-40B4-BE49-F238E27FC236}">
                <a16:creationId xmlns:a16="http://schemas.microsoft.com/office/drawing/2014/main" xmlns="" id="{54EA5156-997B-4E3C-8AA2-E13FB4003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53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n</a:t>
            </a:r>
          </a:p>
        </p:txBody>
      </p:sp>
      <p:sp>
        <p:nvSpPr>
          <p:cNvPr id="31761" name="AutoShape 19">
            <a:extLst>
              <a:ext uri="{FF2B5EF4-FFF2-40B4-BE49-F238E27FC236}">
                <a16:creationId xmlns:a16="http://schemas.microsoft.com/office/drawing/2014/main" xmlns="" id="{DF8A47DA-C9A2-4F45-A262-918A0A6468B1}"/>
              </a:ext>
            </a:extLst>
          </p:cNvPr>
          <p:cNvSpPr>
            <a:spLocks/>
          </p:cNvSpPr>
          <p:nvPr/>
        </p:nvSpPr>
        <p:spPr bwMode="auto">
          <a:xfrm>
            <a:off x="2778125" y="4191000"/>
            <a:ext cx="228600" cy="990600"/>
          </a:xfrm>
          <a:prstGeom prst="leftBrace">
            <a:avLst>
              <a:gd name="adj1" fmla="val 36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62" name="Text Box 20">
            <a:extLst>
              <a:ext uri="{FF2B5EF4-FFF2-40B4-BE49-F238E27FC236}">
                <a16:creationId xmlns:a16="http://schemas.microsoft.com/office/drawing/2014/main" xmlns="" id="{73143933-E69A-4BF2-997E-29686AD48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958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i="1"/>
          </a:p>
        </p:txBody>
      </p:sp>
      <p:sp>
        <p:nvSpPr>
          <p:cNvPr id="31763" name="AutoShape 22">
            <a:extLst>
              <a:ext uri="{FF2B5EF4-FFF2-40B4-BE49-F238E27FC236}">
                <a16:creationId xmlns:a16="http://schemas.microsoft.com/office/drawing/2014/main" xmlns="" id="{E64AE1FD-0BF9-4393-AE5D-C291039FC486}"/>
              </a:ext>
            </a:extLst>
          </p:cNvPr>
          <p:cNvSpPr>
            <a:spLocks/>
          </p:cNvSpPr>
          <p:nvPr/>
        </p:nvSpPr>
        <p:spPr bwMode="auto">
          <a:xfrm>
            <a:off x="4530725" y="4724400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64" name="Text Box 24">
            <a:extLst>
              <a:ext uri="{FF2B5EF4-FFF2-40B4-BE49-F238E27FC236}">
                <a16:creationId xmlns:a16="http://schemas.microsoft.com/office/drawing/2014/main" xmlns="" id="{9184EB96-C5DC-480E-A8AD-57494AEFC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5720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4000"/>
              <a:t>...</a:t>
            </a:r>
          </a:p>
        </p:txBody>
      </p:sp>
      <p:sp>
        <p:nvSpPr>
          <p:cNvPr id="31765" name="Text Box 25">
            <a:extLst>
              <a:ext uri="{FF2B5EF4-FFF2-40B4-BE49-F238E27FC236}">
                <a16:creationId xmlns:a16="http://schemas.microsoft.com/office/drawing/2014/main" xmlns="" id="{D1E30EF7-A4FF-4AB4-95D0-01407CEF3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44958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n/2</a:t>
            </a:r>
          </a:p>
        </p:txBody>
      </p:sp>
      <p:sp>
        <p:nvSpPr>
          <p:cNvPr id="31766" name="Text Box 26">
            <a:extLst>
              <a:ext uri="{FF2B5EF4-FFF2-40B4-BE49-F238E27FC236}">
                <a16:creationId xmlns:a16="http://schemas.microsoft.com/office/drawing/2014/main" xmlns="" id="{6B5C38DA-8A90-4511-A8A5-FBA9C6FF9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7325" y="47244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n/4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xmlns="" id="{C9051290-45BF-40DF-8A2E-19D227BE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B2E24C-4CAB-4768-B14C-692B36A4A45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zh-TW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xmlns="" id="{9207C4E3-3796-4E15-A6F5-DD8D87FFE7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dirty="0">
                <a:solidFill>
                  <a:schemeClr val="tx1"/>
                </a:solidFill>
              </a:rPr>
              <a:t>Binary Search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xmlns="" id="{E4452343-156C-4D47-8468-D0535A546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dirty="0"/>
              <a:t>How many steps would a binary search reduce the problem size to </a:t>
            </a:r>
            <a:r>
              <a:rPr lang="en-US" altLang="zh-TW" i="1" dirty="0"/>
              <a:t>1</a:t>
            </a:r>
            <a:r>
              <a:rPr lang="en-US" altLang="zh-TW" dirty="0"/>
              <a:t>?</a:t>
            </a:r>
            <a:br>
              <a:rPr lang="en-US" altLang="zh-TW" dirty="0"/>
            </a:br>
            <a:r>
              <a:rPr lang="en-US" altLang="zh-TW" i="1" dirty="0"/>
              <a:t>n   n/2   n/4   n/8   n/16  ...   1</a:t>
            </a:r>
            <a:endParaRPr lang="en-US" altLang="zh-TW" dirty="0"/>
          </a:p>
        </p:txBody>
      </p:sp>
      <p:sp>
        <p:nvSpPr>
          <p:cNvPr id="32773" name="AutoShape 4">
            <a:extLst>
              <a:ext uri="{FF2B5EF4-FFF2-40B4-BE49-F238E27FC236}">
                <a16:creationId xmlns:a16="http://schemas.microsoft.com/office/drawing/2014/main" xmlns="" id="{03C3B527-FC23-49E5-B9B3-FDEA6F730E83}"/>
              </a:ext>
            </a:extLst>
          </p:cNvPr>
          <p:cNvSpPr>
            <a:spLocks/>
          </p:cNvSpPr>
          <p:nvPr/>
        </p:nvSpPr>
        <p:spPr bwMode="auto">
          <a:xfrm rot="-5400000">
            <a:off x="3352800" y="1447800"/>
            <a:ext cx="381000" cy="4495800"/>
          </a:xfrm>
          <a:prstGeom prst="leftBrace">
            <a:avLst>
              <a:gd name="adj1" fmla="val 9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32774" name="Text Box 5">
            <a:extLst>
              <a:ext uri="{FF2B5EF4-FFF2-40B4-BE49-F238E27FC236}">
                <a16:creationId xmlns:a16="http://schemas.microsoft.com/office/drawing/2014/main" xmlns="" id="{21BE8515-9778-40B8-8FDE-8E3F31031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8862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How many steps? </a:t>
            </a:r>
            <a:r>
              <a:rPr lang="en-US" altLang="zh-TW" sz="2400" i="1"/>
              <a:t>O</a:t>
            </a:r>
            <a:r>
              <a:rPr lang="en-US" altLang="zh-TW" sz="2400"/>
              <a:t>(log </a:t>
            </a:r>
            <a:r>
              <a:rPr lang="en-US" altLang="zh-TW" sz="2400" i="1"/>
              <a:t>n</a:t>
            </a:r>
            <a:r>
              <a:rPr lang="en-US" altLang="zh-TW" sz="2400"/>
              <a:t>) steps.</a:t>
            </a:r>
          </a:p>
        </p:txBody>
      </p:sp>
      <p:graphicFrame>
        <p:nvGraphicFramePr>
          <p:cNvPr id="32775" name="Object 7">
            <a:extLst>
              <a:ext uri="{FF2B5EF4-FFF2-40B4-BE49-F238E27FC236}">
                <a16:creationId xmlns:a16="http://schemas.microsoft.com/office/drawing/2014/main" xmlns="" id="{6DE8B4F1-BD8D-48B3-BE7E-F2B9EA3F6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648200"/>
          <a:ext cx="18161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Equation" r:id="rId3" imgW="1816100" imgH="1587500" progId="Equation.3">
                  <p:embed/>
                </p:oleObj>
              </mc:Choice>
              <mc:Fallback>
                <p:oleObj name="Equation" r:id="rId3" imgW="1816100" imgH="1587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648200"/>
                        <a:ext cx="181610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xmlns="" id="{0611BF8E-6A85-4C26-B8BF-FC11963AA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0F7C7C-92BF-4EE0-86A8-7EF6F1253DF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TW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xmlns="" id="{2D6D3010-D7DB-4422-A937-74DB56C739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Dynamic Programming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xmlns="" id="{94493824-62D8-4AA9-8EAF-C25A03C5ED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Dynamic programming is an algorithmic method for solving optimization problems with a compositional/recursive cost structure. </a:t>
            </a:r>
          </a:p>
          <a:p>
            <a:pPr eaLnBrk="1" hangingPunct="1"/>
            <a:r>
              <a:rPr lang="en-US" altLang="zh-TW" dirty="0"/>
              <a:t>Richard Bellman was one of the principal founders of this approach. 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xmlns="" id="{D8B8FC26-706F-43F5-AB4A-1B6B40D3E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1FBA9F-F937-444B-BE96-AC59ADA86AF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zh-TW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xmlns="" id="{5B62B7EB-4BD0-44D0-93E0-A036D3E295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n</a:t>
            </a:r>
            <a:r>
              <a:rPr lang="en-US" altLang="zh-TW" dirty="0"/>
              <a:t>) method for LIS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xmlns="" id="{720C2BAA-00EE-4656-915D-F3EDBDD336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Define </a:t>
            </a:r>
            <a:r>
              <a:rPr lang="en-US" altLang="zh-TW" sz="2800" i="1" dirty="0" err="1"/>
              <a:t>BestEnd</a:t>
            </a:r>
            <a:r>
              <a:rPr lang="en-US" altLang="zh-TW" sz="2800" dirty="0"/>
              <a:t>[</a:t>
            </a:r>
            <a:r>
              <a:rPr lang="en-US" altLang="zh-TW" sz="2800" i="1" dirty="0"/>
              <a:t>k</a:t>
            </a:r>
            <a:r>
              <a:rPr lang="en-US" altLang="zh-TW" sz="2800" dirty="0"/>
              <a:t>] to be the smallest end number of an increasing subsequence of length </a:t>
            </a:r>
            <a:r>
              <a:rPr lang="en-US" altLang="zh-TW" sz="2800" i="1" dirty="0"/>
              <a:t>k</a:t>
            </a:r>
            <a:r>
              <a:rPr lang="en-US" altLang="zh-TW" sz="2800" dirty="0"/>
              <a:t>.</a:t>
            </a:r>
            <a:endParaRPr lang="en-US" altLang="zh-TW" sz="2800" i="1" dirty="0"/>
          </a:p>
        </p:txBody>
      </p:sp>
      <p:sp>
        <p:nvSpPr>
          <p:cNvPr id="33797" name="Text Box 4">
            <a:extLst>
              <a:ext uri="{FF2B5EF4-FFF2-40B4-BE49-F238E27FC236}">
                <a16:creationId xmlns:a16="http://schemas.microsoft.com/office/drawing/2014/main" xmlns="" id="{7541D78D-05C8-4563-8D6B-BBB7C91D5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0"/>
            <a:ext cx="6172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9   2   5   3   7    11    8    10    13    6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400"/>
          </a:p>
        </p:txBody>
      </p:sp>
      <p:sp>
        <p:nvSpPr>
          <p:cNvPr id="33798" name="Text Box 7">
            <a:extLst>
              <a:ext uri="{FF2B5EF4-FFF2-40B4-BE49-F238E27FC236}">
                <a16:creationId xmlns:a16="http://schemas.microsoft.com/office/drawing/2014/main" xmlns="" id="{A839CA2D-4B2B-4B36-BF0E-45E93C2A6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9</a:t>
            </a:r>
          </a:p>
        </p:txBody>
      </p:sp>
      <p:sp>
        <p:nvSpPr>
          <p:cNvPr id="33799" name="Text Box 8">
            <a:extLst>
              <a:ext uri="{FF2B5EF4-FFF2-40B4-BE49-F238E27FC236}">
                <a16:creationId xmlns:a16="http://schemas.microsoft.com/office/drawing/2014/main" xmlns="" id="{0410FE2B-CBC2-4A70-BB5B-8E83B2A31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0" name="Text Box 9">
            <a:extLst>
              <a:ext uri="{FF2B5EF4-FFF2-40B4-BE49-F238E27FC236}">
                <a16:creationId xmlns:a16="http://schemas.microsoft.com/office/drawing/2014/main" xmlns="" id="{B2F41805-9B8E-4F7B-8461-834475CDC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1" name="Text Box 10">
            <a:extLst>
              <a:ext uri="{FF2B5EF4-FFF2-40B4-BE49-F238E27FC236}">
                <a16:creationId xmlns:a16="http://schemas.microsoft.com/office/drawing/2014/main" xmlns="" id="{3F1FA3E9-AFDB-461F-B0C5-B10CC87DC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5</a:t>
            </a:r>
          </a:p>
        </p:txBody>
      </p:sp>
      <p:sp>
        <p:nvSpPr>
          <p:cNvPr id="33802" name="Text Box 11">
            <a:extLst>
              <a:ext uri="{FF2B5EF4-FFF2-40B4-BE49-F238E27FC236}">
                <a16:creationId xmlns:a16="http://schemas.microsoft.com/office/drawing/2014/main" xmlns="" id="{F8251FF2-92DA-4A29-9978-412FB6754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3" name="Text Box 12">
            <a:extLst>
              <a:ext uri="{FF2B5EF4-FFF2-40B4-BE49-F238E27FC236}">
                <a16:creationId xmlns:a16="http://schemas.microsoft.com/office/drawing/2014/main" xmlns="" id="{868C549B-CFB6-4A32-A8F4-DC96D56A8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04" name="Text Box 13">
            <a:extLst>
              <a:ext uri="{FF2B5EF4-FFF2-40B4-BE49-F238E27FC236}">
                <a16:creationId xmlns:a16="http://schemas.microsoft.com/office/drawing/2014/main" xmlns="" id="{2410CF5E-C058-4D11-A663-BF9EEE00C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5" name="Text Box 14">
            <a:extLst>
              <a:ext uri="{FF2B5EF4-FFF2-40B4-BE49-F238E27FC236}">
                <a16:creationId xmlns:a16="http://schemas.microsoft.com/office/drawing/2014/main" xmlns="" id="{C03AD774-F462-49F3-9968-C12A4DAF0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06" name="Text Box 15">
            <a:extLst>
              <a:ext uri="{FF2B5EF4-FFF2-40B4-BE49-F238E27FC236}">
                <a16:creationId xmlns:a16="http://schemas.microsoft.com/office/drawing/2014/main" xmlns="" id="{608ACD2B-9E80-4190-8D78-D7F2C11DA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07" name="Text Box 16">
            <a:extLst>
              <a:ext uri="{FF2B5EF4-FFF2-40B4-BE49-F238E27FC236}">
                <a16:creationId xmlns:a16="http://schemas.microsoft.com/office/drawing/2014/main" xmlns="" id="{F2C7BE38-3761-4936-99DC-C87C59ECD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8" name="Text Box 17">
            <a:extLst>
              <a:ext uri="{FF2B5EF4-FFF2-40B4-BE49-F238E27FC236}">
                <a16:creationId xmlns:a16="http://schemas.microsoft.com/office/drawing/2014/main" xmlns="" id="{AC71726D-AEF9-441D-8FF5-0547111A7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09" name="Text Box 18">
            <a:extLst>
              <a:ext uri="{FF2B5EF4-FFF2-40B4-BE49-F238E27FC236}">
                <a16:creationId xmlns:a16="http://schemas.microsoft.com/office/drawing/2014/main" xmlns="" id="{22C46B6F-E37A-4F0D-9E3E-431B712C3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10" name="Text Box 22">
            <a:extLst>
              <a:ext uri="{FF2B5EF4-FFF2-40B4-BE49-F238E27FC236}">
                <a16:creationId xmlns:a16="http://schemas.microsoft.com/office/drawing/2014/main" xmlns="" id="{E82A6E83-1D18-4BF5-AA96-001925716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11</a:t>
            </a:r>
          </a:p>
        </p:txBody>
      </p:sp>
      <p:sp>
        <p:nvSpPr>
          <p:cNvPr id="33811" name="Text Box 23">
            <a:extLst>
              <a:ext uri="{FF2B5EF4-FFF2-40B4-BE49-F238E27FC236}">
                <a16:creationId xmlns:a16="http://schemas.microsoft.com/office/drawing/2014/main" xmlns="" id="{0D755DAD-2F75-4DD6-AE08-5098F7B70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12" name="Text Box 24">
            <a:extLst>
              <a:ext uri="{FF2B5EF4-FFF2-40B4-BE49-F238E27FC236}">
                <a16:creationId xmlns:a16="http://schemas.microsoft.com/office/drawing/2014/main" xmlns="" id="{CD658485-62DF-48A8-9133-CA2CDA764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13" name="Text Box 25">
            <a:extLst>
              <a:ext uri="{FF2B5EF4-FFF2-40B4-BE49-F238E27FC236}">
                <a16:creationId xmlns:a16="http://schemas.microsoft.com/office/drawing/2014/main" xmlns="" id="{0C56301A-2112-4183-9D1C-BC7833510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14" name="Text Box 26">
            <a:extLst>
              <a:ext uri="{FF2B5EF4-FFF2-40B4-BE49-F238E27FC236}">
                <a16:creationId xmlns:a16="http://schemas.microsoft.com/office/drawing/2014/main" xmlns="" id="{C06D291D-2464-4B3B-B441-E1E3BFDD2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3815" name="Text Box 27">
            <a:extLst>
              <a:ext uri="{FF2B5EF4-FFF2-40B4-BE49-F238E27FC236}">
                <a16:creationId xmlns:a16="http://schemas.microsoft.com/office/drawing/2014/main" xmlns="" id="{FC7E7B82-0392-4C7A-BB19-7EE908C8F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16" name="Text Box 28">
            <a:extLst>
              <a:ext uri="{FF2B5EF4-FFF2-40B4-BE49-F238E27FC236}">
                <a16:creationId xmlns:a16="http://schemas.microsoft.com/office/drawing/2014/main" xmlns="" id="{860F0C5B-5ACD-4277-8952-166B8C0FF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17" name="Text Box 29">
            <a:extLst>
              <a:ext uri="{FF2B5EF4-FFF2-40B4-BE49-F238E27FC236}">
                <a16:creationId xmlns:a16="http://schemas.microsoft.com/office/drawing/2014/main" xmlns="" id="{708152D0-0565-4790-9EB7-F8A94AC7F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18" name="Text Box 30">
            <a:extLst>
              <a:ext uri="{FF2B5EF4-FFF2-40B4-BE49-F238E27FC236}">
                <a16:creationId xmlns:a16="http://schemas.microsoft.com/office/drawing/2014/main" xmlns="" id="{01B08A3B-089B-4D1A-A82A-9FC6E434C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3819" name="Text Box 32">
            <a:extLst>
              <a:ext uri="{FF2B5EF4-FFF2-40B4-BE49-F238E27FC236}">
                <a16:creationId xmlns:a16="http://schemas.microsoft.com/office/drawing/2014/main" xmlns="" id="{CF87806C-7FAD-40DA-A3FE-492E4FE79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3820" name="Text Box 33">
            <a:extLst>
              <a:ext uri="{FF2B5EF4-FFF2-40B4-BE49-F238E27FC236}">
                <a16:creationId xmlns:a16="http://schemas.microsoft.com/office/drawing/2014/main" xmlns="" id="{59B0F21A-D829-4692-A4A8-6595D7F55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21" name="Text Box 34">
            <a:extLst>
              <a:ext uri="{FF2B5EF4-FFF2-40B4-BE49-F238E27FC236}">
                <a16:creationId xmlns:a16="http://schemas.microsoft.com/office/drawing/2014/main" xmlns="" id="{A53FDA78-9B68-4859-AE55-7430DFB7C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22" name="Text Box 35">
            <a:extLst>
              <a:ext uri="{FF2B5EF4-FFF2-40B4-BE49-F238E27FC236}">
                <a16:creationId xmlns:a16="http://schemas.microsoft.com/office/drawing/2014/main" xmlns="" id="{E30E3817-3BAB-4172-9E85-E0A0FEF45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23" name="Text Box 36">
            <a:extLst>
              <a:ext uri="{FF2B5EF4-FFF2-40B4-BE49-F238E27FC236}">
                <a16:creationId xmlns:a16="http://schemas.microsoft.com/office/drawing/2014/main" xmlns="" id="{596F8DB5-F83D-4CBF-BF49-B0E7BA55B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3824" name="Text Box 37">
            <a:extLst>
              <a:ext uri="{FF2B5EF4-FFF2-40B4-BE49-F238E27FC236}">
                <a16:creationId xmlns:a16="http://schemas.microsoft.com/office/drawing/2014/main" xmlns="" id="{AA4515C2-2EB2-4904-86D1-856C5C826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3825" name="Text Box 38">
            <a:extLst>
              <a:ext uri="{FF2B5EF4-FFF2-40B4-BE49-F238E27FC236}">
                <a16:creationId xmlns:a16="http://schemas.microsoft.com/office/drawing/2014/main" xmlns="" id="{BC11D892-95CB-4102-A8FF-05EC8C360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67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13</a:t>
            </a:r>
          </a:p>
        </p:txBody>
      </p:sp>
      <p:sp>
        <p:nvSpPr>
          <p:cNvPr id="33826" name="Line 48">
            <a:extLst>
              <a:ext uri="{FF2B5EF4-FFF2-40B4-BE49-F238E27FC236}">
                <a16:creationId xmlns:a16="http://schemas.microsoft.com/office/drawing/2014/main" xmlns="" id="{E1BE9731-AB66-41DD-BDF6-CC7F59303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27" name="Line 49">
            <a:extLst>
              <a:ext uri="{FF2B5EF4-FFF2-40B4-BE49-F238E27FC236}">
                <a16:creationId xmlns:a16="http://schemas.microsoft.com/office/drawing/2014/main" xmlns="" id="{E3390F29-92E1-435C-8454-3B86E289E9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267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28" name="Line 50">
            <a:extLst>
              <a:ext uri="{FF2B5EF4-FFF2-40B4-BE49-F238E27FC236}">
                <a16:creationId xmlns:a16="http://schemas.microsoft.com/office/drawing/2014/main" xmlns="" id="{D34BE1A3-6216-4C4A-9D39-E3F99AF372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18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29" name="Line 51">
            <a:extLst>
              <a:ext uri="{FF2B5EF4-FFF2-40B4-BE49-F238E27FC236}">
                <a16:creationId xmlns:a16="http://schemas.microsoft.com/office/drawing/2014/main" xmlns="" id="{35A02BD6-54D5-45A5-9956-ADEF93ADE6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724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0" name="Line 52">
            <a:extLst>
              <a:ext uri="{FF2B5EF4-FFF2-40B4-BE49-F238E27FC236}">
                <a16:creationId xmlns:a16="http://schemas.microsoft.com/office/drawing/2014/main" xmlns="" id="{8353049D-3F91-4AB4-B247-13E5B6B8C5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63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1" name="Line 53">
            <a:extLst>
              <a:ext uri="{FF2B5EF4-FFF2-40B4-BE49-F238E27FC236}">
                <a16:creationId xmlns:a16="http://schemas.microsoft.com/office/drawing/2014/main" xmlns="" id="{31F2A886-F629-4C7A-8A6E-E134D1F436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2" name="Text Box 54">
            <a:extLst>
              <a:ext uri="{FF2B5EF4-FFF2-40B4-BE49-F238E27FC236}">
                <a16:creationId xmlns:a16="http://schemas.microsoft.com/office/drawing/2014/main" xmlns="" id="{86A0DEC7-4827-4231-A3F7-69C9A05EA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581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[1]</a:t>
            </a:r>
            <a:endParaRPr lang="en-US" altLang="zh-TW" sz="2000" i="1"/>
          </a:p>
        </p:txBody>
      </p:sp>
      <p:sp>
        <p:nvSpPr>
          <p:cNvPr id="33833" name="Text Box 55">
            <a:extLst>
              <a:ext uri="{FF2B5EF4-FFF2-40B4-BE49-F238E27FC236}">
                <a16:creationId xmlns:a16="http://schemas.microsoft.com/office/drawing/2014/main" xmlns="" id="{7E665E51-9532-424E-9F14-E896A2343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[2]</a:t>
            </a:r>
            <a:endParaRPr lang="en-US" altLang="zh-TW" sz="2000" i="1"/>
          </a:p>
        </p:txBody>
      </p:sp>
      <p:sp>
        <p:nvSpPr>
          <p:cNvPr id="33834" name="Text Box 56">
            <a:extLst>
              <a:ext uri="{FF2B5EF4-FFF2-40B4-BE49-F238E27FC236}">
                <a16:creationId xmlns:a16="http://schemas.microsoft.com/office/drawing/2014/main" xmlns="" id="{57301DE6-8F15-4690-8745-7EAD0EE2B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4958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[3]</a:t>
            </a:r>
            <a:endParaRPr lang="en-US" altLang="zh-TW" sz="2000" i="1"/>
          </a:p>
        </p:txBody>
      </p:sp>
      <p:sp>
        <p:nvSpPr>
          <p:cNvPr id="33835" name="Text Box 57">
            <a:extLst>
              <a:ext uri="{FF2B5EF4-FFF2-40B4-BE49-F238E27FC236}">
                <a16:creationId xmlns:a16="http://schemas.microsoft.com/office/drawing/2014/main" xmlns="" id="{CCE99FE3-194F-4CA3-B546-5DF22955F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9530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[4]</a:t>
            </a:r>
            <a:endParaRPr lang="en-US" altLang="zh-TW" sz="2000" i="1"/>
          </a:p>
        </p:txBody>
      </p:sp>
      <p:sp>
        <p:nvSpPr>
          <p:cNvPr id="33836" name="Text Box 58">
            <a:extLst>
              <a:ext uri="{FF2B5EF4-FFF2-40B4-BE49-F238E27FC236}">
                <a16:creationId xmlns:a16="http://schemas.microsoft.com/office/drawing/2014/main" xmlns="" id="{BACE27AA-B52E-4FEA-B20D-A668BEE1E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410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[5]</a:t>
            </a:r>
            <a:endParaRPr lang="en-US" altLang="zh-TW" sz="2000" i="1"/>
          </a:p>
        </p:txBody>
      </p:sp>
      <p:sp>
        <p:nvSpPr>
          <p:cNvPr id="33837" name="Text Box 59">
            <a:extLst>
              <a:ext uri="{FF2B5EF4-FFF2-40B4-BE49-F238E27FC236}">
                <a16:creationId xmlns:a16="http://schemas.microsoft.com/office/drawing/2014/main" xmlns="" id="{B944D9B4-69C3-49F3-B77F-2F0BED866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867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[6]</a:t>
            </a:r>
            <a:endParaRPr lang="en-US" altLang="zh-TW" sz="2000" i="1"/>
          </a:p>
        </p:txBody>
      </p:sp>
      <p:sp>
        <p:nvSpPr>
          <p:cNvPr id="33838" name="Line 62">
            <a:extLst>
              <a:ext uri="{FF2B5EF4-FFF2-40B4-BE49-F238E27FC236}">
                <a16:creationId xmlns:a16="http://schemas.microsoft.com/office/drawing/2014/main" xmlns="" id="{7E206785-E807-4C2E-A9FE-053E6BF2E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9" name="Line 63">
            <a:extLst>
              <a:ext uri="{FF2B5EF4-FFF2-40B4-BE49-F238E27FC236}">
                <a16:creationId xmlns:a16="http://schemas.microsoft.com/office/drawing/2014/main" xmlns="" id="{593C2211-01C3-4B5D-A8EC-5790D7409E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0" name="Line 64">
            <a:extLst>
              <a:ext uri="{FF2B5EF4-FFF2-40B4-BE49-F238E27FC236}">
                <a16:creationId xmlns:a16="http://schemas.microsoft.com/office/drawing/2014/main" xmlns="" id="{52C2F444-DCC6-4832-9A92-8808CAAE3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1" name="Line 65">
            <a:extLst>
              <a:ext uri="{FF2B5EF4-FFF2-40B4-BE49-F238E27FC236}">
                <a16:creationId xmlns:a16="http://schemas.microsoft.com/office/drawing/2014/main" xmlns="" id="{CFC839A4-EBA2-4F41-A75C-63E1745190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2" name="Line 66">
            <a:extLst>
              <a:ext uri="{FF2B5EF4-FFF2-40B4-BE49-F238E27FC236}">
                <a16:creationId xmlns:a16="http://schemas.microsoft.com/office/drawing/2014/main" xmlns="" id="{A6EA8C7C-2714-4286-9DE7-4EF87D601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3" name="Line 67">
            <a:extLst>
              <a:ext uri="{FF2B5EF4-FFF2-40B4-BE49-F238E27FC236}">
                <a16:creationId xmlns:a16="http://schemas.microsoft.com/office/drawing/2014/main" xmlns="" id="{539054CA-56FA-4EA3-9E92-2534AF8D8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4" name="Line 68">
            <a:extLst>
              <a:ext uri="{FF2B5EF4-FFF2-40B4-BE49-F238E27FC236}">
                <a16:creationId xmlns:a16="http://schemas.microsoft.com/office/drawing/2014/main" xmlns="" id="{C35113B7-49F9-4454-A6AD-5E913D3F8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71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xmlns="" id="{C0250022-8230-4821-BD20-2F0D32C5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647DB5-157E-4018-BF10-9A684E34796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zh-TW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xmlns="" id="{29837455-8D8A-45F1-8D36-C7B415A416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n</a:t>
            </a:r>
            <a:r>
              <a:rPr lang="en-US" altLang="zh-TW" dirty="0"/>
              <a:t>) method for LIS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xmlns="" id="{EE5CFB58-1055-49BC-99E9-C2B24AF65A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Define </a:t>
            </a:r>
            <a:r>
              <a:rPr lang="en-US" altLang="zh-TW" sz="2800" i="1" dirty="0" err="1"/>
              <a:t>BestEnd</a:t>
            </a:r>
            <a:r>
              <a:rPr lang="en-US" altLang="zh-TW" sz="2800" dirty="0"/>
              <a:t>[</a:t>
            </a:r>
            <a:r>
              <a:rPr lang="en-US" altLang="zh-TW" sz="2800" i="1" dirty="0"/>
              <a:t>k</a:t>
            </a:r>
            <a:r>
              <a:rPr lang="en-US" altLang="zh-TW" sz="2800" dirty="0"/>
              <a:t>] to be the smallest end number of an increasing subsequence of length </a:t>
            </a:r>
            <a:r>
              <a:rPr lang="en-US" altLang="zh-TW" sz="2800" i="1" dirty="0"/>
              <a:t>k</a:t>
            </a:r>
            <a:r>
              <a:rPr lang="en-US" altLang="zh-TW" sz="2800" dirty="0"/>
              <a:t>.</a:t>
            </a:r>
            <a:endParaRPr lang="en-US" altLang="zh-TW" sz="2800" i="1" dirty="0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xmlns="" id="{F4126B05-6BF6-4EAD-A7A8-A35A6E17F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0"/>
            <a:ext cx="6172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9   2   5   3   7    11    8    10    13    6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400"/>
          </a:p>
        </p:txBody>
      </p:sp>
      <p:sp>
        <p:nvSpPr>
          <p:cNvPr id="34822" name="Text Box 5">
            <a:extLst>
              <a:ext uri="{FF2B5EF4-FFF2-40B4-BE49-F238E27FC236}">
                <a16:creationId xmlns:a16="http://schemas.microsoft.com/office/drawing/2014/main" xmlns="" id="{DEA18258-31BB-459E-900B-E2C5D5F29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9</a:t>
            </a:r>
          </a:p>
        </p:txBody>
      </p:sp>
      <p:sp>
        <p:nvSpPr>
          <p:cNvPr id="34823" name="Text Box 6">
            <a:extLst>
              <a:ext uri="{FF2B5EF4-FFF2-40B4-BE49-F238E27FC236}">
                <a16:creationId xmlns:a16="http://schemas.microsoft.com/office/drawing/2014/main" xmlns="" id="{4A45E78A-32CB-4A78-919E-A2958FC86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4" name="Text Box 7">
            <a:extLst>
              <a:ext uri="{FF2B5EF4-FFF2-40B4-BE49-F238E27FC236}">
                <a16:creationId xmlns:a16="http://schemas.microsoft.com/office/drawing/2014/main" xmlns="" id="{3399A1A1-15B6-4BE6-8628-FCA0671A6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5" name="Text Box 8">
            <a:extLst>
              <a:ext uri="{FF2B5EF4-FFF2-40B4-BE49-F238E27FC236}">
                <a16:creationId xmlns:a16="http://schemas.microsoft.com/office/drawing/2014/main" xmlns="" id="{B8FEA499-F228-4670-BFF4-1C34A39EC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5</a:t>
            </a:r>
          </a:p>
        </p:txBody>
      </p:sp>
      <p:sp>
        <p:nvSpPr>
          <p:cNvPr id="34826" name="Text Box 9">
            <a:extLst>
              <a:ext uri="{FF2B5EF4-FFF2-40B4-BE49-F238E27FC236}">
                <a16:creationId xmlns:a16="http://schemas.microsoft.com/office/drawing/2014/main" xmlns="" id="{EB603DEB-CAF9-4FBC-A64A-13754EDB3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7" name="Text Box 10">
            <a:extLst>
              <a:ext uri="{FF2B5EF4-FFF2-40B4-BE49-F238E27FC236}">
                <a16:creationId xmlns:a16="http://schemas.microsoft.com/office/drawing/2014/main" xmlns="" id="{2953E5D0-1A26-4AE6-B1DF-8BC81449E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28" name="Text Box 11">
            <a:extLst>
              <a:ext uri="{FF2B5EF4-FFF2-40B4-BE49-F238E27FC236}">
                <a16:creationId xmlns:a16="http://schemas.microsoft.com/office/drawing/2014/main" xmlns="" id="{9582FA2B-4B04-4D24-8437-49DB22C0D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9" name="Text Box 12">
            <a:extLst>
              <a:ext uri="{FF2B5EF4-FFF2-40B4-BE49-F238E27FC236}">
                <a16:creationId xmlns:a16="http://schemas.microsoft.com/office/drawing/2014/main" xmlns="" id="{DC881458-9FDF-4339-BAE4-9AD7CCC62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30" name="Text Box 13">
            <a:extLst>
              <a:ext uri="{FF2B5EF4-FFF2-40B4-BE49-F238E27FC236}">
                <a16:creationId xmlns:a16="http://schemas.microsoft.com/office/drawing/2014/main" xmlns="" id="{BAB9A4C0-EC14-46D4-98C0-F295DF6C1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31" name="Text Box 14">
            <a:extLst>
              <a:ext uri="{FF2B5EF4-FFF2-40B4-BE49-F238E27FC236}">
                <a16:creationId xmlns:a16="http://schemas.microsoft.com/office/drawing/2014/main" xmlns="" id="{E6AE8629-CFAF-4845-9450-AE2CC54D0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32" name="Text Box 15">
            <a:extLst>
              <a:ext uri="{FF2B5EF4-FFF2-40B4-BE49-F238E27FC236}">
                <a16:creationId xmlns:a16="http://schemas.microsoft.com/office/drawing/2014/main" xmlns="" id="{B02F402B-F8FC-4403-A645-0545BB802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33" name="Text Box 16">
            <a:extLst>
              <a:ext uri="{FF2B5EF4-FFF2-40B4-BE49-F238E27FC236}">
                <a16:creationId xmlns:a16="http://schemas.microsoft.com/office/drawing/2014/main" xmlns="" id="{ECF17345-B01C-4704-B716-C2752069F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34" name="Text Box 17">
            <a:extLst>
              <a:ext uri="{FF2B5EF4-FFF2-40B4-BE49-F238E27FC236}">
                <a16:creationId xmlns:a16="http://schemas.microsoft.com/office/drawing/2014/main" xmlns="" id="{EC9D0CE8-C0BD-4B7C-970B-4CF45A572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11</a:t>
            </a:r>
          </a:p>
        </p:txBody>
      </p:sp>
      <p:sp>
        <p:nvSpPr>
          <p:cNvPr id="34835" name="Text Box 18">
            <a:extLst>
              <a:ext uri="{FF2B5EF4-FFF2-40B4-BE49-F238E27FC236}">
                <a16:creationId xmlns:a16="http://schemas.microsoft.com/office/drawing/2014/main" xmlns="" id="{CA6A4D08-5642-41D7-9495-FD4F1CA68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36" name="Text Box 19">
            <a:extLst>
              <a:ext uri="{FF2B5EF4-FFF2-40B4-BE49-F238E27FC236}">
                <a16:creationId xmlns:a16="http://schemas.microsoft.com/office/drawing/2014/main" xmlns="" id="{D655F76B-4B44-468C-A76D-C701105D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37" name="Text Box 20">
            <a:extLst>
              <a:ext uri="{FF2B5EF4-FFF2-40B4-BE49-F238E27FC236}">
                <a16:creationId xmlns:a16="http://schemas.microsoft.com/office/drawing/2014/main" xmlns="" id="{2708457C-94C9-455E-A561-4E111F99F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38" name="Text Box 21">
            <a:extLst>
              <a:ext uri="{FF2B5EF4-FFF2-40B4-BE49-F238E27FC236}">
                <a16:creationId xmlns:a16="http://schemas.microsoft.com/office/drawing/2014/main" xmlns="" id="{36BE5401-EA50-44CF-B6FF-5C692103E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39" name="Text Box 22">
            <a:extLst>
              <a:ext uri="{FF2B5EF4-FFF2-40B4-BE49-F238E27FC236}">
                <a16:creationId xmlns:a16="http://schemas.microsoft.com/office/drawing/2014/main" xmlns="" id="{8AB92345-EBD3-40B2-9BED-D380A46DE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40" name="Text Box 23">
            <a:extLst>
              <a:ext uri="{FF2B5EF4-FFF2-40B4-BE49-F238E27FC236}">
                <a16:creationId xmlns:a16="http://schemas.microsoft.com/office/drawing/2014/main" xmlns="" id="{25EAF7D4-EE1E-4F5D-9BFF-244549439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41" name="Text Box 24">
            <a:extLst>
              <a:ext uri="{FF2B5EF4-FFF2-40B4-BE49-F238E27FC236}">
                <a16:creationId xmlns:a16="http://schemas.microsoft.com/office/drawing/2014/main" xmlns="" id="{4647EB8D-9422-43B8-9E78-0559BBA0F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42" name="Text Box 25">
            <a:extLst>
              <a:ext uri="{FF2B5EF4-FFF2-40B4-BE49-F238E27FC236}">
                <a16:creationId xmlns:a16="http://schemas.microsoft.com/office/drawing/2014/main" xmlns="" id="{76741E1A-0204-4612-9C1F-73259FD3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43" name="Text Box 26">
            <a:extLst>
              <a:ext uri="{FF2B5EF4-FFF2-40B4-BE49-F238E27FC236}">
                <a16:creationId xmlns:a16="http://schemas.microsoft.com/office/drawing/2014/main" xmlns="" id="{8F51B000-BCBC-409B-BF6F-72C3FE13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4844" name="Text Box 27">
            <a:extLst>
              <a:ext uri="{FF2B5EF4-FFF2-40B4-BE49-F238E27FC236}">
                <a16:creationId xmlns:a16="http://schemas.microsoft.com/office/drawing/2014/main" xmlns="" id="{BB5DF939-336E-44E3-BF7C-E39C14FE2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45" name="Text Box 28">
            <a:extLst>
              <a:ext uri="{FF2B5EF4-FFF2-40B4-BE49-F238E27FC236}">
                <a16:creationId xmlns:a16="http://schemas.microsoft.com/office/drawing/2014/main" xmlns="" id="{4BF27D93-6F11-415A-8530-FACA74D44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46" name="Text Box 29">
            <a:extLst>
              <a:ext uri="{FF2B5EF4-FFF2-40B4-BE49-F238E27FC236}">
                <a16:creationId xmlns:a16="http://schemas.microsoft.com/office/drawing/2014/main" xmlns="" id="{1AEB6BE0-A90B-4B52-97AC-788A1A12A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 </a:t>
            </a:r>
          </a:p>
        </p:txBody>
      </p:sp>
      <p:sp>
        <p:nvSpPr>
          <p:cNvPr id="34847" name="Text Box 30">
            <a:extLst>
              <a:ext uri="{FF2B5EF4-FFF2-40B4-BE49-F238E27FC236}">
                <a16:creationId xmlns:a16="http://schemas.microsoft.com/office/drawing/2014/main" xmlns="" id="{09456C13-83D9-4E53-B496-39E8DDD31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48" name="Text Box 31">
            <a:extLst>
              <a:ext uri="{FF2B5EF4-FFF2-40B4-BE49-F238E27FC236}">
                <a16:creationId xmlns:a16="http://schemas.microsoft.com/office/drawing/2014/main" xmlns="" id="{12335C70-FEC1-4773-87A5-018249719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4849" name="Text Box 32">
            <a:extLst>
              <a:ext uri="{FF2B5EF4-FFF2-40B4-BE49-F238E27FC236}">
                <a16:creationId xmlns:a16="http://schemas.microsoft.com/office/drawing/2014/main" xmlns="" id="{847F617A-92BE-4859-9EFD-1908D31AF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67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13</a:t>
            </a:r>
          </a:p>
        </p:txBody>
      </p:sp>
      <p:sp>
        <p:nvSpPr>
          <p:cNvPr id="34850" name="Text Box 33">
            <a:extLst>
              <a:ext uri="{FF2B5EF4-FFF2-40B4-BE49-F238E27FC236}">
                <a16:creationId xmlns:a16="http://schemas.microsoft.com/office/drawing/2014/main" xmlns="" id="{FC4CD44D-B9F4-4FB4-A6C6-DF844DD84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51" name="Text Box 34">
            <a:extLst>
              <a:ext uri="{FF2B5EF4-FFF2-40B4-BE49-F238E27FC236}">
                <a16:creationId xmlns:a16="http://schemas.microsoft.com/office/drawing/2014/main" xmlns="" id="{A48920A7-CDFF-471C-8F75-EF442C642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52" name="Text Box 35">
            <a:extLst>
              <a:ext uri="{FF2B5EF4-FFF2-40B4-BE49-F238E27FC236}">
                <a16:creationId xmlns:a16="http://schemas.microsoft.com/office/drawing/2014/main" xmlns="" id="{1740FD15-B3B5-460A-B0C6-CBEB8E531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6</a:t>
            </a:r>
          </a:p>
        </p:txBody>
      </p:sp>
      <p:sp>
        <p:nvSpPr>
          <p:cNvPr id="34853" name="Text Box 36">
            <a:extLst>
              <a:ext uri="{FF2B5EF4-FFF2-40B4-BE49-F238E27FC236}">
                <a16:creationId xmlns:a16="http://schemas.microsoft.com/office/drawing/2014/main" xmlns="" id="{690E1913-DA8B-4195-9140-75AC11861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54" name="Text Box 37">
            <a:extLst>
              <a:ext uri="{FF2B5EF4-FFF2-40B4-BE49-F238E27FC236}">
                <a16:creationId xmlns:a16="http://schemas.microsoft.com/office/drawing/2014/main" xmlns="" id="{B598029C-4118-45F9-ABC1-742E9CA81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4855" name="Text Box 38">
            <a:extLst>
              <a:ext uri="{FF2B5EF4-FFF2-40B4-BE49-F238E27FC236}">
                <a16:creationId xmlns:a16="http://schemas.microsoft.com/office/drawing/2014/main" xmlns="" id="{CAF12EFA-7AE3-4D86-81AB-93295C3E2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867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13</a:t>
            </a:r>
          </a:p>
        </p:txBody>
      </p:sp>
      <p:sp>
        <p:nvSpPr>
          <p:cNvPr id="34856" name="Line 39">
            <a:extLst>
              <a:ext uri="{FF2B5EF4-FFF2-40B4-BE49-F238E27FC236}">
                <a16:creationId xmlns:a16="http://schemas.microsoft.com/office/drawing/2014/main" xmlns="" id="{93A4A35A-E0F3-43EA-9C5C-9C1E68D5F9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57" name="Line 40">
            <a:extLst>
              <a:ext uri="{FF2B5EF4-FFF2-40B4-BE49-F238E27FC236}">
                <a16:creationId xmlns:a16="http://schemas.microsoft.com/office/drawing/2014/main" xmlns="" id="{87B346D5-F206-47D2-B3E8-F5EC353F8B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267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58" name="Line 41">
            <a:extLst>
              <a:ext uri="{FF2B5EF4-FFF2-40B4-BE49-F238E27FC236}">
                <a16:creationId xmlns:a16="http://schemas.microsoft.com/office/drawing/2014/main" xmlns="" id="{9F31703A-F950-49CC-9094-BCE0D45A5B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18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59" name="Line 42">
            <a:extLst>
              <a:ext uri="{FF2B5EF4-FFF2-40B4-BE49-F238E27FC236}">
                <a16:creationId xmlns:a16="http://schemas.microsoft.com/office/drawing/2014/main" xmlns="" id="{523ADEF0-4E16-49D1-8D1F-53EA104903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724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0" name="Line 43">
            <a:extLst>
              <a:ext uri="{FF2B5EF4-FFF2-40B4-BE49-F238E27FC236}">
                <a16:creationId xmlns:a16="http://schemas.microsoft.com/office/drawing/2014/main" xmlns="" id="{1C2EACB5-C4D3-4B1B-8A28-0CEFB5A937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63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1" name="Line 44">
            <a:extLst>
              <a:ext uri="{FF2B5EF4-FFF2-40B4-BE49-F238E27FC236}">
                <a16:creationId xmlns:a16="http://schemas.microsoft.com/office/drawing/2014/main" xmlns="" id="{465D6BBD-B856-4E95-91AC-FF559128B1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2" name="Text Box 45">
            <a:extLst>
              <a:ext uri="{FF2B5EF4-FFF2-40B4-BE49-F238E27FC236}">
                <a16:creationId xmlns:a16="http://schemas.microsoft.com/office/drawing/2014/main" xmlns="" id="{F38766B6-2A7F-478E-9A84-1A382E800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581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[1]</a:t>
            </a:r>
            <a:endParaRPr lang="en-US" altLang="zh-TW" sz="2000" i="1"/>
          </a:p>
        </p:txBody>
      </p:sp>
      <p:sp>
        <p:nvSpPr>
          <p:cNvPr id="34863" name="Text Box 46">
            <a:extLst>
              <a:ext uri="{FF2B5EF4-FFF2-40B4-BE49-F238E27FC236}">
                <a16:creationId xmlns:a16="http://schemas.microsoft.com/office/drawing/2014/main" xmlns="" id="{3DDEFC78-AC8B-4EF1-887D-4538E6593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[2]</a:t>
            </a:r>
            <a:endParaRPr lang="en-US" altLang="zh-TW" sz="2000" i="1"/>
          </a:p>
        </p:txBody>
      </p:sp>
      <p:sp>
        <p:nvSpPr>
          <p:cNvPr id="34864" name="Text Box 47">
            <a:extLst>
              <a:ext uri="{FF2B5EF4-FFF2-40B4-BE49-F238E27FC236}">
                <a16:creationId xmlns:a16="http://schemas.microsoft.com/office/drawing/2014/main" xmlns="" id="{FE2ED0F5-9111-45EC-872E-543346047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4958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[3]</a:t>
            </a:r>
            <a:endParaRPr lang="en-US" altLang="zh-TW" sz="2000" i="1"/>
          </a:p>
        </p:txBody>
      </p:sp>
      <p:sp>
        <p:nvSpPr>
          <p:cNvPr id="34865" name="Text Box 48">
            <a:extLst>
              <a:ext uri="{FF2B5EF4-FFF2-40B4-BE49-F238E27FC236}">
                <a16:creationId xmlns:a16="http://schemas.microsoft.com/office/drawing/2014/main" xmlns="" id="{BF30F963-52B4-4996-B411-9BE22227D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9530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[4]</a:t>
            </a:r>
            <a:endParaRPr lang="en-US" altLang="zh-TW" sz="2000" i="1"/>
          </a:p>
        </p:txBody>
      </p:sp>
      <p:sp>
        <p:nvSpPr>
          <p:cNvPr id="34866" name="Text Box 49">
            <a:extLst>
              <a:ext uri="{FF2B5EF4-FFF2-40B4-BE49-F238E27FC236}">
                <a16:creationId xmlns:a16="http://schemas.microsoft.com/office/drawing/2014/main" xmlns="" id="{85CEC327-4CD5-4FC5-8E4F-D412FB72C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410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[5]</a:t>
            </a:r>
            <a:endParaRPr lang="en-US" altLang="zh-TW" sz="2000" i="1"/>
          </a:p>
        </p:txBody>
      </p:sp>
      <p:sp>
        <p:nvSpPr>
          <p:cNvPr id="34867" name="Text Box 50">
            <a:extLst>
              <a:ext uri="{FF2B5EF4-FFF2-40B4-BE49-F238E27FC236}">
                <a16:creationId xmlns:a16="http://schemas.microsoft.com/office/drawing/2014/main" xmlns="" id="{103586F0-8A00-47FD-A076-AAE688B71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867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[6]</a:t>
            </a:r>
            <a:endParaRPr lang="en-US" altLang="zh-TW" sz="2000" i="1"/>
          </a:p>
        </p:txBody>
      </p:sp>
      <p:sp>
        <p:nvSpPr>
          <p:cNvPr id="34868" name="Line 51">
            <a:extLst>
              <a:ext uri="{FF2B5EF4-FFF2-40B4-BE49-F238E27FC236}">
                <a16:creationId xmlns:a16="http://schemas.microsoft.com/office/drawing/2014/main" xmlns="" id="{110961B1-B616-4374-9C1C-F39F9C40A3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9" name="Line 52">
            <a:extLst>
              <a:ext uri="{FF2B5EF4-FFF2-40B4-BE49-F238E27FC236}">
                <a16:creationId xmlns:a16="http://schemas.microsoft.com/office/drawing/2014/main" xmlns="" id="{1BACD735-E9CC-4641-AC6A-C24C2A36A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0" name="Line 53">
            <a:extLst>
              <a:ext uri="{FF2B5EF4-FFF2-40B4-BE49-F238E27FC236}">
                <a16:creationId xmlns:a16="http://schemas.microsoft.com/office/drawing/2014/main" xmlns="" id="{8D6A5043-BC0F-48D3-8D96-4D8594C31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1" name="Line 54">
            <a:extLst>
              <a:ext uri="{FF2B5EF4-FFF2-40B4-BE49-F238E27FC236}">
                <a16:creationId xmlns:a16="http://schemas.microsoft.com/office/drawing/2014/main" xmlns="" id="{409DD6CA-2311-46C4-AA8D-58FD87E789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2" name="Line 55">
            <a:extLst>
              <a:ext uri="{FF2B5EF4-FFF2-40B4-BE49-F238E27FC236}">
                <a16:creationId xmlns:a16="http://schemas.microsoft.com/office/drawing/2014/main" xmlns="" id="{1CABDE91-3123-455D-8597-8F12E1D4C4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3" name="Line 56">
            <a:extLst>
              <a:ext uri="{FF2B5EF4-FFF2-40B4-BE49-F238E27FC236}">
                <a16:creationId xmlns:a16="http://schemas.microsoft.com/office/drawing/2014/main" xmlns="" id="{44953B89-60B4-4EFD-8315-79404A270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4" name="Line 57">
            <a:extLst>
              <a:ext uri="{FF2B5EF4-FFF2-40B4-BE49-F238E27FC236}">
                <a16:creationId xmlns:a16="http://schemas.microsoft.com/office/drawing/2014/main" xmlns="" id="{D96FEF75-E868-4F06-B25B-3F0EB6F9C1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71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5" name="Line 58">
            <a:extLst>
              <a:ext uri="{FF2B5EF4-FFF2-40B4-BE49-F238E27FC236}">
                <a16:creationId xmlns:a16="http://schemas.microsoft.com/office/drawing/2014/main" xmlns="" id="{88CB1CD2-E755-4324-9A71-BEBEDDA78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6" name="Text Box 59">
            <a:extLst>
              <a:ext uri="{FF2B5EF4-FFF2-40B4-BE49-F238E27FC236}">
                <a16:creationId xmlns:a16="http://schemas.microsoft.com/office/drawing/2014/main" xmlns="" id="{306AA942-8379-402A-981B-0B739C1A5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181600"/>
            <a:ext cx="3352800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For each position, we perform a binary search to update </a:t>
            </a:r>
            <a:r>
              <a:rPr lang="en-US" altLang="zh-TW" sz="2000" i="1"/>
              <a:t>BestEnd. </a:t>
            </a:r>
            <a:r>
              <a:rPr lang="en-US" altLang="zh-TW" sz="2000"/>
              <a:t>Therefore, the running time is </a:t>
            </a:r>
            <a:r>
              <a:rPr lang="en-US" altLang="zh-TW" sz="2000" i="1">
                <a:solidFill>
                  <a:schemeClr val="tx2"/>
                </a:solidFill>
              </a:rPr>
              <a:t>O</a:t>
            </a:r>
            <a:r>
              <a:rPr lang="en-US" altLang="zh-TW" sz="2000">
                <a:solidFill>
                  <a:schemeClr val="tx2"/>
                </a:solidFill>
              </a:rPr>
              <a:t>(</a:t>
            </a:r>
            <a:r>
              <a:rPr lang="en-US" altLang="zh-TW" sz="2000" i="1">
                <a:solidFill>
                  <a:schemeClr val="tx2"/>
                </a:solidFill>
              </a:rPr>
              <a:t>n </a:t>
            </a:r>
            <a:r>
              <a:rPr lang="en-US" altLang="zh-TW" sz="2000">
                <a:solidFill>
                  <a:schemeClr val="tx2"/>
                </a:solidFill>
              </a:rPr>
              <a:t>log </a:t>
            </a:r>
            <a:r>
              <a:rPr lang="en-US" altLang="zh-TW" sz="2000" i="1">
                <a:solidFill>
                  <a:schemeClr val="tx2"/>
                </a:solidFill>
              </a:rPr>
              <a:t>n</a:t>
            </a:r>
            <a:r>
              <a:rPr lang="en-US" altLang="zh-TW" sz="2000">
                <a:solidFill>
                  <a:schemeClr val="tx2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xmlns="" id="{C6212AE4-972D-4327-8D7F-D6619432E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E62A5D-C495-4314-BD99-1962E30B89B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zh-TW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xmlns="" id="{6C138C13-3A6C-493D-9C26-8746F6141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Longest Common Subsequence (LCS)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xmlns="" id="{C0C19CFD-A2E1-4AB8-884E-C90CE5DEB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subsequence of a sequence </a:t>
            </a:r>
            <a:r>
              <a:rPr lang="en-US" altLang="zh-TW" i="1" dirty="0"/>
              <a:t>S </a:t>
            </a:r>
            <a:r>
              <a:rPr lang="en-US" altLang="zh-TW" dirty="0"/>
              <a:t>is obtained by deleting zero or more symbols from </a:t>
            </a:r>
            <a:r>
              <a:rPr lang="en-US" altLang="zh-TW" i="1" dirty="0"/>
              <a:t>S</a:t>
            </a:r>
            <a:r>
              <a:rPr lang="en-US" altLang="zh-TW" dirty="0"/>
              <a:t>. For example, the following are all subsequences of “president”: pred, </a:t>
            </a:r>
            <a:r>
              <a:rPr lang="en-US" altLang="zh-TW" dirty="0" err="1"/>
              <a:t>sdn</a:t>
            </a:r>
            <a:r>
              <a:rPr lang="en-US" altLang="zh-TW" dirty="0"/>
              <a:t>, </a:t>
            </a:r>
            <a:r>
              <a:rPr lang="en-US" altLang="zh-TW" dirty="0" err="1"/>
              <a:t>predent</a:t>
            </a:r>
            <a:r>
              <a:rPr lang="en-US" altLang="zh-TW" dirty="0"/>
              <a:t>.</a:t>
            </a:r>
          </a:p>
          <a:p>
            <a:pPr eaLnBrk="1" hangingPunct="1"/>
            <a:r>
              <a:rPr lang="en-US" altLang="zh-TW" dirty="0"/>
              <a:t>The longest common subsequence problem is to find a maximum length common subsequence between two sequences.</a:t>
            </a:r>
          </a:p>
          <a:p>
            <a:pPr eaLnBrk="1" hangingPunct="1">
              <a:buFontTx/>
              <a:buNone/>
            </a:pPr>
            <a:endParaRPr lang="en-US" altLang="zh-TW" dirty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xmlns="" id="{704E6409-1D01-4598-8AA6-1B764D042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EDF72B-0FD5-4E70-BD96-947F1F0F56A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zh-TW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xmlns="" id="{DE23A7DB-50DF-4F23-8F43-4B9B6A8B04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LCS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xmlns="" id="{74F4E8A1-CB36-4351-9FE7-2F2F9D89B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/>
              <a:t>For instance,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1: president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2: providence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Its LCS is </a:t>
            </a:r>
            <a:r>
              <a:rPr lang="en-US" altLang="zh-TW" dirty="0" err="1"/>
              <a:t>priden</a:t>
            </a:r>
            <a:r>
              <a:rPr lang="en-US" altLang="zh-TW" dirty="0"/>
              <a:t>.</a:t>
            </a:r>
          </a:p>
          <a:p>
            <a:pPr eaLnBrk="1" hangingPunct="1">
              <a:buFontTx/>
              <a:buNone/>
            </a:pPr>
            <a:endParaRPr lang="en-US" altLang="zh-TW" dirty="0"/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xmlns="" id="{7FB54707-7A2D-4486-B439-C90F36809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572000"/>
            <a:ext cx="35814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president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80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providence</a:t>
            </a:r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xmlns="" id="{0551683A-9F8B-455F-8543-F93AB91A88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xmlns="" id="{956ED22A-0F9E-4374-968C-139825B45F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2" name="Line 8">
            <a:extLst>
              <a:ext uri="{FF2B5EF4-FFF2-40B4-BE49-F238E27FC236}">
                <a16:creationId xmlns:a16="http://schemas.microsoft.com/office/drawing/2014/main" xmlns="" id="{9F8961F0-2DC5-4726-A01C-9BCD3C19FB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1054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3" name="Line 9">
            <a:extLst>
              <a:ext uri="{FF2B5EF4-FFF2-40B4-BE49-F238E27FC236}">
                <a16:creationId xmlns:a16="http://schemas.microsoft.com/office/drawing/2014/main" xmlns="" id="{B2A3DEBF-4F55-4832-8A28-5A49D4D29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1054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4" name="Line 10">
            <a:extLst>
              <a:ext uri="{FF2B5EF4-FFF2-40B4-BE49-F238E27FC236}">
                <a16:creationId xmlns:a16="http://schemas.microsoft.com/office/drawing/2014/main" xmlns="" id="{A60F7905-596C-4800-AABB-C65BA95FF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xmlns="" id="{775BDC16-D8B4-4989-805B-82F36FC64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6" name="Line 12">
            <a:extLst>
              <a:ext uri="{FF2B5EF4-FFF2-40B4-BE49-F238E27FC236}">
                <a16:creationId xmlns:a16="http://schemas.microsoft.com/office/drawing/2014/main" xmlns="" id="{16261DD9-79F5-4922-B789-2ED774667D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7" name="Line 13">
            <a:extLst>
              <a:ext uri="{FF2B5EF4-FFF2-40B4-BE49-F238E27FC236}">
                <a16:creationId xmlns:a16="http://schemas.microsoft.com/office/drawing/2014/main" xmlns="" id="{A61C63CA-CE84-4DDD-8E62-BAC893818C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1054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8" name="Line 14">
            <a:extLst>
              <a:ext uri="{FF2B5EF4-FFF2-40B4-BE49-F238E27FC236}">
                <a16:creationId xmlns:a16="http://schemas.microsoft.com/office/drawing/2014/main" xmlns="" id="{C804ED7D-1C35-4560-B7A7-AA7B922F7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xmlns="" id="{5455878E-F5FA-43DC-AFBF-016B9216F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27648C-D675-458A-8542-684ACA1D46E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zh-TW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xmlns="" id="{4A72635C-5788-4293-8ECE-9E8E3E350F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LCS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xmlns="" id="{1E1BAD52-0230-40DA-9493-7D8D81931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 eaLnBrk="1" hangingPunct="1">
              <a:buFontTx/>
              <a:buNone/>
            </a:pPr>
            <a:r>
              <a:rPr lang="en-US" altLang="zh-TW" dirty="0"/>
              <a:t>Another example: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1: algorithm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2: alignment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One of its LCS is </a:t>
            </a:r>
            <a:r>
              <a:rPr lang="en-US" altLang="zh-TW" dirty="0" err="1"/>
              <a:t>algm</a:t>
            </a:r>
            <a:r>
              <a:rPr lang="en-US" altLang="zh-TW" dirty="0"/>
              <a:t>.</a:t>
            </a:r>
          </a:p>
        </p:txBody>
      </p:sp>
      <p:sp>
        <p:nvSpPr>
          <p:cNvPr id="37893" name="Text Box 4">
            <a:extLst>
              <a:ext uri="{FF2B5EF4-FFF2-40B4-BE49-F238E27FC236}">
                <a16:creationId xmlns:a16="http://schemas.microsoft.com/office/drawing/2014/main" xmlns="" id="{210B3FAD-A348-44F1-991C-7F5E072CD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494213"/>
            <a:ext cx="5334000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a l g o r i t h 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80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a l i g n m e n t</a:t>
            </a: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xmlns="" id="{28F08B89-6018-4CF6-A55A-E86209D30D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6525" y="4953000"/>
            <a:ext cx="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xmlns="" id="{C9BF6A01-1A38-4248-A0DE-1DD04010A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953000"/>
            <a:ext cx="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xmlns="" id="{B4058F57-2F16-48D1-9662-CB040D7F3B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8213" y="4951413"/>
            <a:ext cx="457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7" name="Line 9">
            <a:extLst>
              <a:ext uri="{FF2B5EF4-FFF2-40B4-BE49-F238E27FC236}">
                <a16:creationId xmlns:a16="http://schemas.microsoft.com/office/drawing/2014/main" xmlns="" id="{7D22616A-ABAC-4550-99D3-B99C7B0B3D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4953000"/>
            <a:ext cx="1295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8" name="Line 10">
            <a:extLst>
              <a:ext uri="{FF2B5EF4-FFF2-40B4-BE49-F238E27FC236}">
                <a16:creationId xmlns:a16="http://schemas.microsoft.com/office/drawing/2014/main" xmlns="" id="{86316BCA-3E1F-4E0E-9457-49FBBD1B2A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9530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9" name="Line 11">
            <a:extLst>
              <a:ext uri="{FF2B5EF4-FFF2-40B4-BE49-F238E27FC236}">
                <a16:creationId xmlns:a16="http://schemas.microsoft.com/office/drawing/2014/main" xmlns="" id="{BEADE8BF-E96F-4790-864E-67896D8580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953000"/>
            <a:ext cx="1371600" cy="914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xmlns="" id="{0CB82BA3-86D1-413F-9D55-7A6728D01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572000"/>
            <a:ext cx="6594475" cy="1371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xmlns="" id="{CCF317B2-F42A-48EF-A613-63E596EE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6600B7-5FA9-4C4B-BA7C-210CB854625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zh-TW" sz="1400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xmlns="" id="{33E65E02-8DC8-4131-BC34-AF5769552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How to compute LCS?</a:t>
            </a:r>
          </a:p>
        </p:txBody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xmlns="" id="{13E44C93-C623-47BA-96A6-E0182BAE6D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Let A</a:t>
            </a:r>
            <a:r>
              <a:rPr lang="en-US" altLang="zh-TW" sz="2800" i="1" dirty="0"/>
              <a:t>=a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m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B=b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…b</a:t>
            </a:r>
            <a:r>
              <a:rPr lang="en-US" altLang="zh-TW" sz="2800" i="1" baseline="-25000" dirty="0"/>
              <a:t>n</a:t>
            </a:r>
            <a:r>
              <a:rPr lang="en-US" altLang="zh-TW" sz="2800" i="1" dirty="0"/>
              <a:t> </a:t>
            </a:r>
          </a:p>
          <a:p>
            <a:pPr eaLnBrk="1" hangingPunct="1"/>
            <a:r>
              <a:rPr lang="en-US" altLang="zh-TW" sz="2800" i="1" dirty="0" err="1"/>
              <a:t>len</a:t>
            </a:r>
            <a:r>
              <a:rPr lang="en-US" altLang="zh-TW" sz="2800" dirty="0"/>
              <a:t>(</a:t>
            </a:r>
            <a:r>
              <a:rPr lang="en-US" altLang="zh-TW" sz="2800" i="1" dirty="0" err="1"/>
              <a:t>i</a:t>
            </a:r>
            <a:r>
              <a:rPr lang="en-US" altLang="zh-TW" sz="2800" i="1" dirty="0"/>
              <a:t>, j</a:t>
            </a:r>
            <a:r>
              <a:rPr lang="en-US" altLang="zh-TW" sz="2800" dirty="0"/>
              <a:t>): the length of an LCS between </a:t>
            </a:r>
            <a:br>
              <a:rPr lang="en-US" altLang="zh-TW" sz="2800" dirty="0"/>
            </a:br>
            <a:r>
              <a:rPr lang="en-US" altLang="zh-TW" sz="2800" dirty="0"/>
              <a:t>	   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i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</a:t>
            </a:r>
            <a:r>
              <a:rPr lang="en-US" altLang="zh-TW" sz="2800" i="1" dirty="0" err="1"/>
              <a:t>b</a:t>
            </a:r>
            <a:r>
              <a:rPr lang="en-US" altLang="zh-TW" sz="2800" i="1" baseline="-25000" dirty="0" err="1"/>
              <a:t>j</a:t>
            </a:r>
            <a:endParaRPr lang="en-US" altLang="zh-TW" sz="2800" i="1" baseline="-25000" dirty="0"/>
          </a:p>
          <a:p>
            <a:pPr eaLnBrk="1" hangingPunct="1"/>
            <a:r>
              <a:rPr lang="en-US" altLang="zh-TW" sz="2800" dirty="0"/>
              <a:t>With proper initializations, </a:t>
            </a:r>
            <a:r>
              <a:rPr lang="en-US" altLang="zh-TW" sz="2800" i="1" dirty="0" err="1"/>
              <a:t>len</a:t>
            </a:r>
            <a:r>
              <a:rPr lang="en-US" altLang="zh-TW" sz="2800" dirty="0"/>
              <a:t>(</a:t>
            </a:r>
            <a:r>
              <a:rPr lang="en-US" altLang="zh-TW" sz="2800" i="1" dirty="0" err="1"/>
              <a:t>i</a:t>
            </a:r>
            <a:r>
              <a:rPr lang="en-US" altLang="zh-TW" sz="2800" i="1" dirty="0"/>
              <a:t>, j</a:t>
            </a:r>
            <a:r>
              <a:rPr lang="en-US" altLang="zh-TW" sz="2800" dirty="0"/>
              <a:t>) can be computed as follows:</a:t>
            </a:r>
            <a:endParaRPr lang="en-US" altLang="zh-TW" dirty="0"/>
          </a:p>
          <a:p>
            <a:pPr eaLnBrk="1" hangingPunct="1"/>
            <a:endParaRPr lang="en-US" altLang="zh-TW" dirty="0"/>
          </a:p>
          <a:p>
            <a:pPr eaLnBrk="1" hangingPunct="1"/>
            <a:endParaRPr lang="en-US" altLang="zh-TW" dirty="0"/>
          </a:p>
        </p:txBody>
      </p:sp>
      <p:graphicFrame>
        <p:nvGraphicFramePr>
          <p:cNvPr id="38918" name="Object 4">
            <a:extLst>
              <a:ext uri="{FF2B5EF4-FFF2-40B4-BE49-F238E27FC236}">
                <a16:creationId xmlns:a16="http://schemas.microsoft.com/office/drawing/2014/main" xmlns="" id="{ED259190-D8B1-4E06-B9A4-D1FB497BEE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572000"/>
          <a:ext cx="6899275" cy="509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Document" r:id="rId3" imgW="7117080" imgH="5259324" progId="Word.Document.8">
                  <p:embed/>
                </p:oleObj>
              </mc:Choice>
              <mc:Fallback>
                <p:oleObj name="Document" r:id="rId3" imgW="7117080" imgH="525932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72000"/>
                        <a:ext cx="6899275" cy="509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:a16="http://schemas.microsoft.com/office/drawing/2014/main" xmlns="" id="{B1E36A61-10F9-4B5F-8914-63E622F82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5B2DA7-5195-4DE1-B588-AA1B1A5FD7E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zh-TW" sz="1400"/>
          </a:p>
        </p:txBody>
      </p:sp>
      <p:graphicFrame>
        <p:nvGraphicFramePr>
          <p:cNvPr id="39939" name="Object 2">
            <a:extLst>
              <a:ext uri="{FF2B5EF4-FFF2-40B4-BE49-F238E27FC236}">
                <a16:creationId xmlns:a16="http://schemas.microsoft.com/office/drawing/2014/main" xmlns="" id="{1B4EB16B-E898-416C-8CFD-254194EF3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1066800"/>
          <a:ext cx="8077200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6" name="Document" r:id="rId3" imgW="5486400" imgH="3200400" progId="Word.Document.8">
                  <p:embed/>
                </p:oleObj>
              </mc:Choice>
              <mc:Fallback>
                <p:oleObj name="Document" r:id="rId3" imgW="5486400" imgH="32004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066800"/>
                        <a:ext cx="8077200" cy="480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8586C0-3F89-41A2-877A-5C572807FF0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66700" y="-973015"/>
            <a:ext cx="7772400" cy="1143000"/>
          </a:xfrm>
        </p:spPr>
        <p:txBody>
          <a:bodyPr/>
          <a:lstStyle/>
          <a:p>
            <a:r>
              <a:rPr lang="en-US" dirty="0"/>
              <a:t>Procedure LCS-Length(A,B)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xmlns="" id="{7942205B-9BF7-419F-BFF6-ECD24741E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0E5827-33AD-4DB7-8CF0-6EA4389635F1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zh-TW" sz="1400"/>
          </a:p>
        </p:txBody>
      </p:sp>
      <p:graphicFrame>
        <p:nvGraphicFramePr>
          <p:cNvPr id="40963" name="Object 2">
            <a:extLst>
              <a:ext uri="{FF2B5EF4-FFF2-40B4-BE49-F238E27FC236}">
                <a16:creationId xmlns:a16="http://schemas.microsoft.com/office/drawing/2014/main" xmlns="" id="{114D9788-F8A3-4DB1-B5D3-F4A0319A5D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228600"/>
          <a:ext cx="8153400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1" name="Document" r:id="rId3" imgW="5919216" imgH="4076700" progId="Word.Document.8">
                  <p:embed/>
                </p:oleObj>
              </mc:Choice>
              <mc:Fallback>
                <p:oleObj name="Document" r:id="rId3" imgW="5919216" imgH="40767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"/>
                        <a:ext cx="8153400" cy="563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3">
            <a:extLst>
              <a:ext uri="{FF2B5EF4-FFF2-40B4-BE49-F238E27FC236}">
                <a16:creationId xmlns:a16="http://schemas.microsoft.com/office/drawing/2014/main" xmlns="" id="{CC1F5801-4521-4F97-B609-4E5C43B78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5227638"/>
            <a:ext cx="7464425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Running time and memory: O(</a:t>
            </a:r>
            <a:r>
              <a:rPr lang="en-US" altLang="en-US" sz="2000" dirty="0" err="1"/>
              <a:t>mn</a:t>
            </a:r>
            <a:r>
              <a:rPr lang="en-US" altLang="en-US" sz="2000" dirty="0"/>
              <a:t>) and O(</a:t>
            </a:r>
            <a:r>
              <a:rPr lang="en-US" altLang="en-US" sz="2000" dirty="0" err="1"/>
              <a:t>mn</a:t>
            </a:r>
            <a:r>
              <a:rPr lang="en-US" altLang="en-US" sz="2000" dirty="0"/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The memory will be improved, but the time is perhaps the best possible (</a:t>
            </a:r>
            <a:r>
              <a:rPr lang="en-US" altLang="en-US" sz="2000" dirty="0" err="1"/>
              <a:t>Backurs</a:t>
            </a:r>
            <a:r>
              <a:rPr lang="en-US" altLang="en-US" sz="2000" dirty="0"/>
              <a:t> and Indyk, </a:t>
            </a:r>
            <a:r>
              <a:rPr lang="en-US" altLang="en-US" sz="2000" i="1" dirty="0"/>
              <a:t>ACM STOC</a:t>
            </a:r>
            <a:r>
              <a:rPr lang="en-US" altLang="en-US" sz="2000" dirty="0"/>
              <a:t>’2015; concerning edit distance), modulo the four Russians algorithm.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2452A7-EB74-4857-A53F-88CEA952F2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23900" y="-1295400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0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Running time and memory: O(</a:t>
            </a:r>
            <a:r>
              <a:rPr kumimoji="1" lang="en-US" sz="2000" kern="1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mn</a:t>
            </a:r>
            <a:r>
              <a:rPr kumimoji="1" lang="en-US" sz="20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) and O(</a:t>
            </a:r>
            <a:r>
              <a:rPr kumimoji="1" lang="en-US" sz="2000" kern="1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mn</a:t>
            </a:r>
            <a:r>
              <a:rPr kumimoji="1" lang="en-US" sz="20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).</a:t>
            </a:r>
            <a:endParaRPr lang="en-US" dirty="0">
              <a:effectLst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>
            <a:extLst>
              <a:ext uri="{FF2B5EF4-FFF2-40B4-BE49-F238E27FC236}">
                <a16:creationId xmlns:a16="http://schemas.microsoft.com/office/drawing/2014/main" xmlns="" id="{0CFDB002-320E-43F5-96AF-B40E52603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BD2ADA-29E3-49B3-B09A-16F53C94CD7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zh-TW" sz="1400"/>
          </a:p>
        </p:txBody>
      </p:sp>
      <p:graphicFrame>
        <p:nvGraphicFramePr>
          <p:cNvPr id="41987" name="Object 2">
            <a:extLst>
              <a:ext uri="{FF2B5EF4-FFF2-40B4-BE49-F238E27FC236}">
                <a16:creationId xmlns:a16="http://schemas.microsoft.com/office/drawing/2014/main" xmlns="" id="{0E5D15F0-77F1-40F5-892B-12E74AA493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09800"/>
          <a:ext cx="8697913" cy="278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Document" r:id="rId3" imgW="5791200" imgH="1854708" progId="Word.Document.8">
                  <p:embed/>
                </p:oleObj>
              </mc:Choice>
              <mc:Fallback>
                <p:oleObj name="Document" r:id="rId3" imgW="5791200" imgH="185470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8697913" cy="278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xmlns="" id="{8FE1ACB8-44C7-4F75-8962-B75D3468B8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The </a:t>
            </a:r>
            <a:r>
              <a:rPr kumimoji="1" lang="en-US" sz="2800" kern="12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backtracing</a:t>
            </a:r>
            <a:r>
              <a:rPr kumimoji="1" lang="en-US" sz="2800" kern="1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 algorithm</a:t>
            </a:r>
            <a:endParaRPr lang="en-US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>
            <a:extLst>
              <a:ext uri="{FF2B5EF4-FFF2-40B4-BE49-F238E27FC236}">
                <a16:creationId xmlns:a16="http://schemas.microsoft.com/office/drawing/2014/main" xmlns="" id="{728AE4EC-7C51-4D08-A4BD-ABAEDD12E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FEDABE-7B96-4438-90EB-6EB292FD70C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zh-TW" sz="1400"/>
          </a:p>
        </p:txBody>
      </p:sp>
      <p:graphicFrame>
        <p:nvGraphicFramePr>
          <p:cNvPr id="43011" name="Object 2">
            <a:extLst>
              <a:ext uri="{FF2B5EF4-FFF2-40B4-BE49-F238E27FC236}">
                <a16:creationId xmlns:a16="http://schemas.microsoft.com/office/drawing/2014/main" xmlns="" id="{8EB51417-F358-4A48-BB6D-701B53DD0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623620"/>
              </p:ext>
            </p:extLst>
          </p:nvPr>
        </p:nvGraphicFramePr>
        <p:xfrm>
          <a:off x="538162" y="835025"/>
          <a:ext cx="8067675" cy="564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Document" r:id="rId3" imgW="5919216" imgH="4139184" progId="Word.Document.8">
                  <p:embed/>
                </p:oleObj>
              </mc:Choice>
              <mc:Fallback>
                <p:oleObj name="Document" r:id="rId3" imgW="5919216" imgH="4139184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2" y="835025"/>
                        <a:ext cx="8067675" cy="564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1FCF6E-9870-41D3-A0DB-D0D3F4BBE3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52975" y="-1143000"/>
            <a:ext cx="7772400" cy="1143000"/>
          </a:xfrm>
        </p:spPr>
        <p:txBody>
          <a:bodyPr/>
          <a:lstStyle/>
          <a:p>
            <a:r>
              <a:rPr lang="en-US" dirty="0"/>
              <a:t>Output:</a:t>
            </a:r>
            <a:r>
              <a:rPr lang="en-US" baseline="0" dirty="0"/>
              <a:t> </a:t>
            </a:r>
            <a:r>
              <a:rPr lang="en-US" i="1" baseline="0" dirty="0" err="1"/>
              <a:t>priden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xmlns="" id="{6ACC9A82-9FDE-4468-9225-F9CDD553E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40E4640-87F9-4D5E-9C30-A596DF9B010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TW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211DB38D-6BA0-47C1-B46D-03669BA21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Two key features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E6BBEB86-C2A5-4AD7-B457-736DE36E5A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Two key features of an optimization problem to be suitable for a dynamic programming solution:</a:t>
            </a:r>
          </a:p>
        </p:txBody>
      </p:sp>
      <p:sp>
        <p:nvSpPr>
          <p:cNvPr id="7173" name="Oval 5">
            <a:extLst>
              <a:ext uri="{FF2B5EF4-FFF2-40B4-BE49-F238E27FC236}">
                <a16:creationId xmlns:a16="http://schemas.microsoft.com/office/drawing/2014/main" xmlns="" id="{33D332CD-928F-4EA4-893E-A27B8E24FC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038600"/>
            <a:ext cx="2743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74" name="Freeform 6">
            <a:extLst>
              <a:ext uri="{FF2B5EF4-FFF2-40B4-BE49-F238E27FC236}">
                <a16:creationId xmlns:a16="http://schemas.microsoft.com/office/drawing/2014/main" xmlns="" id="{EB753211-614A-4760-A03E-192AA3A876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2133600" y="3733800"/>
            <a:ext cx="342900" cy="1219200"/>
          </a:xfrm>
          <a:custGeom>
            <a:avLst/>
            <a:gdLst>
              <a:gd name="T0" fmla="*/ 0 w 312"/>
              <a:gd name="T1" fmla="*/ 0 h 912"/>
              <a:gd name="T2" fmla="*/ 2147483646 w 312"/>
              <a:gd name="T3" fmla="*/ 2147483646 h 912"/>
              <a:gd name="T4" fmla="*/ 2147483646 w 312"/>
              <a:gd name="T5" fmla="*/ 2147483646 h 9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2" h="912">
                <a:moveTo>
                  <a:pt x="0" y="0"/>
                </a:moveTo>
                <a:cubicBezTo>
                  <a:pt x="132" y="164"/>
                  <a:pt x="264" y="328"/>
                  <a:pt x="288" y="480"/>
                </a:cubicBezTo>
                <a:cubicBezTo>
                  <a:pt x="312" y="632"/>
                  <a:pt x="228" y="772"/>
                  <a:pt x="144" y="9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>
            <a:extLst>
              <a:ext uri="{FF2B5EF4-FFF2-40B4-BE49-F238E27FC236}">
                <a16:creationId xmlns:a16="http://schemas.microsoft.com/office/drawing/2014/main" xmlns="" id="{CA34E423-F574-47FE-85ED-102AF6A6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52600" y="45720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8">
            <a:extLst>
              <a:ext uri="{FF2B5EF4-FFF2-40B4-BE49-F238E27FC236}">
                <a16:creationId xmlns:a16="http://schemas.microsoft.com/office/drawing/2014/main" xmlns="" id="{E40F7E49-5334-465B-A538-60E503787D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45720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xmlns="" id="{C06E2BDE-11D8-44F9-8985-38C097907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334000"/>
            <a:ext cx="3733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Each substructure is optimal.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(principle of optimality)</a:t>
            </a:r>
          </a:p>
        </p:txBody>
      </p:sp>
      <p:sp>
        <p:nvSpPr>
          <p:cNvPr id="7178" name="Oval 11">
            <a:extLst>
              <a:ext uri="{FF2B5EF4-FFF2-40B4-BE49-F238E27FC236}">
                <a16:creationId xmlns:a16="http://schemas.microsoft.com/office/drawing/2014/main" xmlns="" id="{5A1517C8-B75C-45A3-9BEB-5DC62ACC1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581400"/>
            <a:ext cx="2209800" cy="8382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79" name="Oval 12">
            <a:extLst>
              <a:ext uri="{FF2B5EF4-FFF2-40B4-BE49-F238E27FC236}">
                <a16:creationId xmlns:a16="http://schemas.microsoft.com/office/drawing/2014/main" xmlns="" id="{9F7F9516-F219-4DD0-84A0-EC06E5D1D9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810000"/>
            <a:ext cx="2362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80" name="Oval 13">
            <a:extLst>
              <a:ext uri="{FF2B5EF4-FFF2-40B4-BE49-F238E27FC236}">
                <a16:creationId xmlns:a16="http://schemas.microsoft.com/office/drawing/2014/main" xmlns="" id="{DC5DCB26-A3EB-4F5F-8B61-87711DED6B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038600"/>
            <a:ext cx="2438400" cy="8382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81" name="Text Box 14">
            <a:extLst>
              <a:ext uri="{FF2B5EF4-FFF2-40B4-BE49-F238E27FC236}">
                <a16:creationId xmlns:a16="http://schemas.microsoft.com/office/drawing/2014/main" xmlns="" id="{C72F6D5D-06FF-450B-B42E-EB19864B5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24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1. optimal substructures</a:t>
            </a:r>
          </a:p>
        </p:txBody>
      </p:sp>
      <p:sp>
        <p:nvSpPr>
          <p:cNvPr id="7182" name="Text Box 15">
            <a:extLst>
              <a:ext uri="{FF2B5EF4-FFF2-40B4-BE49-F238E27FC236}">
                <a16:creationId xmlns:a16="http://schemas.microsoft.com/office/drawing/2014/main" xmlns="" id="{4B4E2A58-832C-4F04-A557-28E9EF131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1242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2. overlapping subinstances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:a16="http://schemas.microsoft.com/office/drawing/2014/main" xmlns="" id="{6F6AE801-147A-4B15-9C2C-4CCD4898D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876800"/>
            <a:ext cx="4419600" cy="138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Subinstances are dependent.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(otherwise a divide-and-conquer approach would be the choice)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xmlns="" id="{C04E36EA-A4B8-456B-AFF1-F96B9F0B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B2719F-B757-403A-8E15-1E62D6EF401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zh-TW" sz="1400"/>
          </a:p>
        </p:txBody>
      </p:sp>
      <p:sp>
        <p:nvSpPr>
          <p:cNvPr id="44035" name="Rectangle 1026">
            <a:extLst>
              <a:ext uri="{FF2B5EF4-FFF2-40B4-BE49-F238E27FC236}">
                <a16:creationId xmlns:a16="http://schemas.microsoft.com/office/drawing/2014/main" xmlns="" id="{F398B906-7C8F-4A28-95A7-C223343D38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Dot Matrix</a:t>
            </a:r>
          </a:p>
        </p:txBody>
      </p:sp>
      <p:sp>
        <p:nvSpPr>
          <p:cNvPr id="44036" name="Text Box 1027">
            <a:extLst>
              <a:ext uri="{FF2B5EF4-FFF2-40B4-BE49-F238E27FC236}">
                <a16:creationId xmlns:a16="http://schemas.microsoft.com/office/drawing/2014/main" xmlns="" id="{63E55B76-2D69-4490-AE95-10EF78C69C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A</a:t>
            </a:r>
            <a:r>
              <a:rPr lang="zh-TW" altLang="en-US" sz="2400" dirty="0"/>
              <a:t>：</a:t>
            </a:r>
            <a:r>
              <a:rPr lang="en-US" altLang="zh-TW" sz="2400" dirty="0"/>
              <a:t>CTTAACT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B</a:t>
            </a:r>
            <a:r>
              <a:rPr lang="zh-TW" altLang="en-US" sz="2400" dirty="0"/>
              <a:t>：</a:t>
            </a:r>
            <a:r>
              <a:rPr lang="en-US" altLang="zh-TW" sz="2400" dirty="0"/>
              <a:t>CGGATCAT</a:t>
            </a:r>
            <a:endParaRPr lang="en-US" altLang="zh-TW" dirty="0"/>
          </a:p>
        </p:txBody>
      </p:sp>
      <p:graphicFrame>
        <p:nvGraphicFramePr>
          <p:cNvPr id="72708" name="Group 1028">
            <a:extLst>
              <a:ext uri="{FF2B5EF4-FFF2-40B4-BE49-F238E27FC236}">
                <a16:creationId xmlns:a16="http://schemas.microsoft.com/office/drawing/2014/main" xmlns="" id="{6055FF6C-BD29-440B-81F7-DFF426D1E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19863"/>
              </p:ext>
            </p:extLst>
          </p:nvPr>
        </p:nvGraphicFramePr>
        <p:xfrm>
          <a:off x="1600200" y="2362200"/>
          <a:ext cx="4724400" cy="4114803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4113" name="Text Box 1104">
            <a:extLst>
              <a:ext uri="{FF2B5EF4-FFF2-40B4-BE49-F238E27FC236}">
                <a16:creationId xmlns:a16="http://schemas.microsoft.com/office/drawing/2014/main" xmlns="" id="{777BD8BD-9A0C-4D3D-B720-6ED193111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05000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44114" name="Oval 1105">
            <a:extLst>
              <a:ext uri="{FF2B5EF4-FFF2-40B4-BE49-F238E27FC236}">
                <a16:creationId xmlns:a16="http://schemas.microsoft.com/office/drawing/2014/main" xmlns="" id="{C5ECBA17-6D00-44EA-AECF-AD3C0382C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913" y="28448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5" name="Oval 1106">
            <a:extLst>
              <a:ext uri="{FF2B5EF4-FFF2-40B4-BE49-F238E27FC236}">
                <a16:creationId xmlns:a16="http://schemas.microsoft.com/office/drawing/2014/main" xmlns="" id="{F11FF117-97C1-4B6C-AAB3-3B771F94E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388" y="57610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6" name="Oval 1107">
            <a:extLst>
              <a:ext uri="{FF2B5EF4-FFF2-40B4-BE49-F238E27FC236}">
                <a16:creationId xmlns:a16="http://schemas.microsoft.com/office/drawing/2014/main" xmlns="" id="{3A6F1A6F-2377-4678-8A13-8C9A3A876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286702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7" name="Oval 1108">
            <a:extLst>
              <a:ext uri="{FF2B5EF4-FFF2-40B4-BE49-F238E27FC236}">
                <a16:creationId xmlns:a16="http://schemas.microsoft.com/office/drawing/2014/main" xmlns="" id="{B7579655-699C-4669-8ED6-23782B7CE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650" y="346392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8" name="Oval 1109">
            <a:extLst>
              <a:ext uri="{FF2B5EF4-FFF2-40B4-BE49-F238E27FC236}">
                <a16:creationId xmlns:a16="http://schemas.microsoft.com/office/drawing/2014/main" xmlns="" id="{D669FE86-8D5F-4E07-8980-2474A4120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9188" y="3433763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9" name="Oval 1110">
            <a:extLst>
              <a:ext uri="{FF2B5EF4-FFF2-40B4-BE49-F238E27FC236}">
                <a16:creationId xmlns:a16="http://schemas.microsoft.com/office/drawing/2014/main" xmlns="" id="{E1A3B1F5-CFB1-42F0-81B9-B6AD4C26B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0386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0" name="Oval 1111">
            <a:extLst>
              <a:ext uri="{FF2B5EF4-FFF2-40B4-BE49-F238E27FC236}">
                <a16:creationId xmlns:a16="http://schemas.microsoft.com/office/drawing/2014/main" xmlns="" id="{0853754E-4E1F-4CE5-9E3D-56610F527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9825" y="39830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1" name="Oval 1112">
            <a:extLst>
              <a:ext uri="{FF2B5EF4-FFF2-40B4-BE49-F238E27FC236}">
                <a16:creationId xmlns:a16="http://schemas.microsoft.com/office/drawing/2014/main" xmlns="" id="{0B665622-0500-49A2-A1D6-AFB89389D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6228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2" name="Oval 1113">
            <a:extLst>
              <a:ext uri="{FF2B5EF4-FFF2-40B4-BE49-F238E27FC236}">
                <a16:creationId xmlns:a16="http://schemas.microsoft.com/office/drawing/2014/main" xmlns="" id="{C4713006-0028-4FEA-83B7-AC6849F67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388" y="52022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3" name="Oval 1114">
            <a:extLst>
              <a:ext uri="{FF2B5EF4-FFF2-40B4-BE49-F238E27FC236}">
                <a16:creationId xmlns:a16="http://schemas.microsoft.com/office/drawing/2014/main" xmlns="" id="{D0D4305C-B5AA-4919-B7DD-83AD486A3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63706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4" name="Oval 1115">
            <a:extLst>
              <a:ext uri="{FF2B5EF4-FFF2-40B4-BE49-F238E27FC236}">
                <a16:creationId xmlns:a16="http://schemas.microsoft.com/office/drawing/2014/main" xmlns="" id="{58525259-7663-4CEF-AD73-4AD81E6DD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637857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5" name="Oval 1116">
            <a:extLst>
              <a:ext uri="{FF2B5EF4-FFF2-40B4-BE49-F238E27FC236}">
                <a16:creationId xmlns:a16="http://schemas.microsoft.com/office/drawing/2014/main" xmlns="" id="{BF6A5E3E-BE69-40E3-91C3-A0F6039BF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88" y="5821363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6" name="Oval 1117">
            <a:extLst>
              <a:ext uri="{FF2B5EF4-FFF2-40B4-BE49-F238E27FC236}">
                <a16:creationId xmlns:a16="http://schemas.microsoft.com/office/drawing/2014/main" xmlns="" id="{19A2CE5A-1DEC-41D0-823D-5D5C414A2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388" y="463232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7" name="Oval 1118">
            <a:extLst>
              <a:ext uri="{FF2B5EF4-FFF2-40B4-BE49-F238E27FC236}">
                <a16:creationId xmlns:a16="http://schemas.microsoft.com/office/drawing/2014/main" xmlns="" id="{26B33EFC-C558-4BE1-969B-0D552B218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0" y="5230813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8" name="Text Box 1119">
            <a:extLst>
              <a:ext uri="{FF2B5EF4-FFF2-40B4-BE49-F238E27FC236}">
                <a16:creationId xmlns:a16="http://schemas.microsoft.com/office/drawing/2014/main" xmlns="" id="{FDB76DF7-90C0-49AF-A452-FAEFA9A8D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0" y="2581275"/>
            <a:ext cx="508000" cy="405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xmlns="" id="{1F81A2BB-17A5-453F-8610-A22D7C453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84A14E-AEF9-4796-828D-76018B73359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zh-TW" sz="1400"/>
          </a:p>
        </p:txBody>
      </p:sp>
      <p:sp>
        <p:nvSpPr>
          <p:cNvPr id="45059" name="Text Box 2">
            <a:extLst>
              <a:ext uri="{FF2B5EF4-FFF2-40B4-BE49-F238E27FC236}">
                <a16:creationId xmlns:a16="http://schemas.microsoft.com/office/drawing/2014/main" xmlns="" id="{76AFBF0D-E04E-45BF-ACE7-A00BD885B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4211638"/>
            <a:ext cx="449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C---TTAACT</a:t>
            </a:r>
            <a:br>
              <a:rPr lang="en-US" altLang="zh-TW" sz="2800">
                <a:latin typeface="Courier New" panose="02070309020205020404" pitchFamily="49" charset="0"/>
              </a:rPr>
            </a:br>
            <a:r>
              <a:rPr lang="en-US" altLang="zh-TW" sz="2800">
                <a:latin typeface="Courier New" panose="02070309020205020404" pitchFamily="49" charset="0"/>
              </a:rPr>
              <a:t>CGGATCA--T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xmlns="" id="{5C908923-13F3-466D-B7FB-2D203EC372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Pairwise Alignment</a:t>
            </a:r>
          </a:p>
        </p:txBody>
      </p:sp>
      <p:sp>
        <p:nvSpPr>
          <p:cNvPr id="45061" name="Rectangle 4">
            <a:extLst>
              <a:ext uri="{FF2B5EF4-FFF2-40B4-BE49-F238E27FC236}">
                <a16:creationId xmlns:a16="http://schemas.microsoft.com/office/drawing/2014/main" xmlns="" id="{C6A73F4B-27C1-41C5-B330-693DD04ED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876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A: CTTAACT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B: CGGATCAT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zh-TW" dirty="0"/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An alignment of A and B:</a:t>
            </a:r>
            <a:endParaRPr lang="en-US" altLang="zh-TW" dirty="0">
              <a:latin typeface="Courier New" panose="02070309020205020404" pitchFamily="49" charset="0"/>
            </a:endParaRPr>
          </a:p>
        </p:txBody>
      </p:sp>
      <p:sp>
        <p:nvSpPr>
          <p:cNvPr id="45062" name="Line 5">
            <a:extLst>
              <a:ext uri="{FF2B5EF4-FFF2-40B4-BE49-F238E27FC236}">
                <a16:creationId xmlns:a16="http://schemas.microsoft.com/office/drawing/2014/main" xmlns="" id="{1C0C3BA6-7D40-423D-8B4A-174A99E48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4471988"/>
            <a:ext cx="73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Text Box 6">
            <a:extLst>
              <a:ext uri="{FF2B5EF4-FFF2-40B4-BE49-F238E27FC236}">
                <a16:creationId xmlns:a16="http://schemas.microsoft.com/office/drawing/2014/main" xmlns="" id="{D3185520-E57C-4962-A005-83D755EF4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4227513"/>
            <a:ext cx="2295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Sequence A</a:t>
            </a:r>
          </a:p>
        </p:txBody>
      </p:sp>
      <p:sp>
        <p:nvSpPr>
          <p:cNvPr id="45064" name="Line 7">
            <a:extLst>
              <a:ext uri="{FF2B5EF4-FFF2-40B4-BE49-F238E27FC236}">
                <a16:creationId xmlns:a16="http://schemas.microsoft.com/office/drawing/2014/main" xmlns="" id="{896EC410-85CB-4763-A3F8-4EDF0D72F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4488" y="4868863"/>
            <a:ext cx="73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8">
            <a:extLst>
              <a:ext uri="{FF2B5EF4-FFF2-40B4-BE49-F238E27FC236}">
                <a16:creationId xmlns:a16="http://schemas.microsoft.com/office/drawing/2014/main" xmlns="" id="{EDBF75EC-1580-4C4F-B072-CA12C8F6B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575" y="4651375"/>
            <a:ext cx="3089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Sequence B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xmlns="" id="{D72DBD29-D05E-4310-9CF5-2B48E873C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5044C4-3EFA-4C8C-BD5B-2D045092918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zh-TW" sz="1400"/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xmlns="" id="{97CAC3B7-F5EA-4A01-8BC5-92B80F174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4211638"/>
            <a:ext cx="449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C---TTAACT</a:t>
            </a:r>
            <a:br>
              <a:rPr lang="en-US" altLang="zh-TW" sz="2800">
                <a:latin typeface="Courier New" panose="02070309020205020404" pitchFamily="49" charset="0"/>
              </a:rPr>
            </a:br>
            <a:r>
              <a:rPr lang="en-US" altLang="zh-TW" sz="2800">
                <a:latin typeface="Courier New" panose="02070309020205020404" pitchFamily="49" charset="0"/>
              </a:rPr>
              <a:t>CGGATCA--T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xmlns="" id="{98F531F8-356E-4EEB-B526-CD8AD553AD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Pairwise Alignment</a:t>
            </a:r>
          </a:p>
        </p:txBody>
      </p:sp>
      <p:sp>
        <p:nvSpPr>
          <p:cNvPr id="46085" name="Rectangle 4">
            <a:extLst>
              <a:ext uri="{FF2B5EF4-FFF2-40B4-BE49-F238E27FC236}">
                <a16:creationId xmlns:a16="http://schemas.microsoft.com/office/drawing/2014/main" xmlns="" id="{3F0A1C36-447B-4159-A104-894CBF09D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876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A: CTTAACT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B: CGGATCAT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zh-TW" dirty="0"/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An alignment of A and B:</a:t>
            </a:r>
            <a:endParaRPr lang="en-US" altLang="zh-TW" dirty="0">
              <a:latin typeface="Courier New" panose="02070309020205020404" pitchFamily="49" charset="0"/>
            </a:endParaRPr>
          </a:p>
        </p:txBody>
      </p:sp>
      <p:sp>
        <p:nvSpPr>
          <p:cNvPr id="46086" name="Rectangle 5">
            <a:extLst>
              <a:ext uri="{FF2B5EF4-FFF2-40B4-BE49-F238E27FC236}">
                <a16:creationId xmlns:a16="http://schemas.microsoft.com/office/drawing/2014/main" xmlns="" id="{3F2C76E6-09F3-46ED-BFE3-C71D22740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4211638"/>
            <a:ext cx="633412" cy="852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87" name="Rectangle 6">
            <a:extLst>
              <a:ext uri="{FF2B5EF4-FFF2-40B4-BE49-F238E27FC236}">
                <a16:creationId xmlns:a16="http://schemas.microsoft.com/office/drawing/2014/main" xmlns="" id="{FF7D4490-96A3-4213-8C83-03634054B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4206875"/>
            <a:ext cx="244475" cy="850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88" name="Rectangle 7">
            <a:extLst>
              <a:ext uri="{FF2B5EF4-FFF2-40B4-BE49-F238E27FC236}">
                <a16:creationId xmlns:a16="http://schemas.microsoft.com/office/drawing/2014/main" xmlns="" id="{11F57369-C653-4BD0-AEBF-8B3235127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206875"/>
            <a:ext cx="385763" cy="854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89" name="AutoShape 8">
            <a:extLst>
              <a:ext uri="{FF2B5EF4-FFF2-40B4-BE49-F238E27FC236}">
                <a16:creationId xmlns:a16="http://schemas.microsoft.com/office/drawing/2014/main" xmlns="" id="{9D79011A-57FE-4F20-BBF3-F7FCC7610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5303838"/>
            <a:ext cx="1971675" cy="1057275"/>
          </a:xfrm>
          <a:prstGeom prst="wedgeEllipseCallout">
            <a:avLst>
              <a:gd name="adj1" fmla="val 51449"/>
              <a:gd name="adj2" fmla="val -6276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Insertion gap</a:t>
            </a:r>
          </a:p>
        </p:txBody>
      </p:sp>
      <p:sp>
        <p:nvSpPr>
          <p:cNvPr id="46090" name="Rectangle 9">
            <a:extLst>
              <a:ext uri="{FF2B5EF4-FFF2-40B4-BE49-F238E27FC236}">
                <a16:creationId xmlns:a16="http://schemas.microsoft.com/office/drawing/2014/main" xmlns="" id="{DD2CED24-8A54-4D35-A111-181D559F2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4206875"/>
            <a:ext cx="244475" cy="852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91" name="AutoShape 10">
            <a:extLst>
              <a:ext uri="{FF2B5EF4-FFF2-40B4-BE49-F238E27FC236}">
                <a16:creationId xmlns:a16="http://schemas.microsoft.com/office/drawing/2014/main" xmlns="" id="{53B65562-8B71-4EDF-BA81-A5C0688FA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3433763"/>
            <a:ext cx="1422400" cy="527050"/>
          </a:xfrm>
          <a:prstGeom prst="wedgeEllipseCallout">
            <a:avLst>
              <a:gd name="adj1" fmla="val 62722"/>
              <a:gd name="adj2" fmla="val 8554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Match</a:t>
            </a:r>
          </a:p>
        </p:txBody>
      </p:sp>
      <p:sp>
        <p:nvSpPr>
          <p:cNvPr id="46092" name="AutoShape 11">
            <a:extLst>
              <a:ext uri="{FF2B5EF4-FFF2-40B4-BE49-F238E27FC236}">
                <a16:creationId xmlns:a16="http://schemas.microsoft.com/office/drawing/2014/main" xmlns="" id="{83FCC05D-E67E-4E4C-86B4-F483BF360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0" y="3292475"/>
            <a:ext cx="2052638" cy="568325"/>
          </a:xfrm>
          <a:prstGeom prst="wedgeEllipseCallout">
            <a:avLst>
              <a:gd name="adj1" fmla="val -46287"/>
              <a:gd name="adj2" fmla="val 10446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Mismatch</a:t>
            </a:r>
          </a:p>
        </p:txBody>
      </p:sp>
      <p:sp>
        <p:nvSpPr>
          <p:cNvPr id="46093" name="AutoShape 12">
            <a:extLst>
              <a:ext uri="{FF2B5EF4-FFF2-40B4-BE49-F238E27FC236}">
                <a16:creationId xmlns:a16="http://schemas.microsoft.com/office/drawing/2014/main" xmlns="" id="{84FCC736-0C2B-497A-85D3-6FAA0A5FD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8563" y="5181600"/>
            <a:ext cx="1890712" cy="1138238"/>
          </a:xfrm>
          <a:prstGeom prst="wedgeEllipseCallout">
            <a:avLst>
              <a:gd name="adj1" fmla="val -60662"/>
              <a:gd name="adj2" fmla="val -5502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Deletion gap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xmlns="" id="{C7ACFEBC-6D0F-4BB2-AC4B-F7CEBBAC9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9D8636-9930-41DD-9CC0-40EDEA60510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zh-TW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xmlns="" id="{9A8C9EDF-A9AB-4228-9B83-D9B58DED4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Alignment (or Edit) Graph</a:t>
            </a:r>
          </a:p>
        </p:txBody>
      </p:sp>
      <p:sp>
        <p:nvSpPr>
          <p:cNvPr id="47108" name="Text Box 3">
            <a:extLst>
              <a:ext uri="{FF2B5EF4-FFF2-40B4-BE49-F238E27FC236}">
                <a16:creationId xmlns:a16="http://schemas.microsoft.com/office/drawing/2014/main" xmlns="" id="{81EA0647-25B5-4A68-94BF-B784AE658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A: CTTAACT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B: CGGATCAT</a:t>
            </a:r>
            <a:endParaRPr lang="en-US" altLang="zh-TW" dirty="0"/>
          </a:p>
        </p:txBody>
      </p:sp>
      <p:graphicFrame>
        <p:nvGraphicFramePr>
          <p:cNvPr id="75780" name="Group 4">
            <a:extLst>
              <a:ext uri="{FF2B5EF4-FFF2-40B4-BE49-F238E27FC236}">
                <a16:creationId xmlns:a16="http://schemas.microsoft.com/office/drawing/2014/main" xmlns="" id="{09112702-9175-47B3-9A29-975671D00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076562"/>
              </p:ext>
            </p:extLst>
          </p:nvPr>
        </p:nvGraphicFramePr>
        <p:xfrm>
          <a:off x="1600200" y="2362200"/>
          <a:ext cx="4724400" cy="4114803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7185" name="Text Box 80">
            <a:extLst>
              <a:ext uri="{FF2B5EF4-FFF2-40B4-BE49-F238E27FC236}">
                <a16:creationId xmlns:a16="http://schemas.microsoft.com/office/drawing/2014/main" xmlns="" id="{B6865978-848C-4484-97FA-0F667A144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05000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47186" name="Text Box 81">
            <a:extLst>
              <a:ext uri="{FF2B5EF4-FFF2-40B4-BE49-F238E27FC236}">
                <a16:creationId xmlns:a16="http://schemas.microsoft.com/office/drawing/2014/main" xmlns="" id="{EED706F6-9ADB-4385-900D-8FFEE53F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0" y="2581275"/>
            <a:ext cx="508000" cy="405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47187" name="Line 82">
            <a:extLst>
              <a:ext uri="{FF2B5EF4-FFF2-40B4-BE49-F238E27FC236}">
                <a16:creationId xmlns:a16="http://schemas.microsoft.com/office/drawing/2014/main" xmlns="" id="{12EC7598-D05C-4984-A5B5-1E2C0B351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4963" y="2357438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8" name="Line 83">
            <a:extLst>
              <a:ext uri="{FF2B5EF4-FFF2-40B4-BE49-F238E27FC236}">
                <a16:creationId xmlns:a16="http://schemas.microsoft.com/office/drawing/2014/main" xmlns="" id="{C6B46159-61B2-4D6F-B9E4-6A00BF88B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1925" y="2955925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9" name="Line 84">
            <a:extLst>
              <a:ext uri="{FF2B5EF4-FFF2-40B4-BE49-F238E27FC236}">
                <a16:creationId xmlns:a16="http://schemas.microsoft.com/office/drawing/2014/main" xmlns="" id="{FD077851-6F35-4318-9B2D-DD188C7CF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9138" y="3514725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0" name="Line 85">
            <a:extLst>
              <a:ext uri="{FF2B5EF4-FFF2-40B4-BE49-F238E27FC236}">
                <a16:creationId xmlns:a16="http://schemas.microsoft.com/office/drawing/2014/main" xmlns="" id="{359F66EE-FDBF-4FF6-B265-11E4E5015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0488" y="4116388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1" name="Line 86">
            <a:extLst>
              <a:ext uri="{FF2B5EF4-FFF2-40B4-BE49-F238E27FC236}">
                <a16:creationId xmlns:a16="http://schemas.microsoft.com/office/drawing/2014/main" xmlns="" id="{0A07FE4E-2368-4E69-B4A9-830080905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9925" y="5892800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2" name="Line 87">
            <a:extLst>
              <a:ext uri="{FF2B5EF4-FFF2-40B4-BE49-F238E27FC236}">
                <a16:creationId xmlns:a16="http://schemas.microsoft.com/office/drawing/2014/main" xmlns="" id="{26F30155-67EF-4094-9844-7FDFD22BF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75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3" name="Line 88">
            <a:extLst>
              <a:ext uri="{FF2B5EF4-FFF2-40B4-BE49-F238E27FC236}">
                <a16:creationId xmlns:a16="http://schemas.microsoft.com/office/drawing/2014/main" xmlns="" id="{9FDE6B14-C19F-4778-8610-F16A4C9109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5113" y="2971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4" name="Line 89">
            <a:extLst>
              <a:ext uri="{FF2B5EF4-FFF2-40B4-BE49-F238E27FC236}">
                <a16:creationId xmlns:a16="http://schemas.microsoft.com/office/drawing/2014/main" xmlns="" id="{354182F4-39DE-4E53-96FF-40C2B32E85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9575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5" name="Line 90">
            <a:extLst>
              <a:ext uri="{FF2B5EF4-FFF2-40B4-BE49-F238E27FC236}">
                <a16:creationId xmlns:a16="http://schemas.microsoft.com/office/drawing/2014/main" xmlns="" id="{53E4E6EA-46D3-4AF4-BA76-1844B1F33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4724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6" name="Line 91">
            <a:extLst>
              <a:ext uri="{FF2B5EF4-FFF2-40B4-BE49-F238E27FC236}">
                <a16:creationId xmlns:a16="http://schemas.microsoft.com/office/drawing/2014/main" xmlns="" id="{9CEF7F2E-0B2E-4630-A748-7F07FB0F7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52578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7" name="Rectangle 92">
            <a:extLst>
              <a:ext uri="{FF2B5EF4-FFF2-40B4-BE49-F238E27FC236}">
                <a16:creationId xmlns:a16="http://schemas.microsoft.com/office/drawing/2014/main" xmlns="" id="{85059EF7-A65D-4868-B4FD-2BC3BA9C0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743200"/>
            <a:ext cx="23082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C---TTAACT</a:t>
            </a:r>
            <a:br>
              <a:rPr lang="en-US" altLang="zh-TW" sz="2800">
                <a:latin typeface="Courier New" panose="02070309020205020404" pitchFamily="49" charset="0"/>
              </a:rPr>
            </a:br>
            <a:r>
              <a:rPr lang="en-US" altLang="zh-TW" sz="2800">
                <a:latin typeface="Courier New" panose="02070309020205020404" pitchFamily="49" charset="0"/>
              </a:rPr>
              <a:t>CGGATCA--T</a:t>
            </a:r>
          </a:p>
        </p:txBody>
      </p:sp>
      <p:sp>
        <p:nvSpPr>
          <p:cNvPr id="47198" name="AutoShape 93">
            <a:extLst>
              <a:ext uri="{FF2B5EF4-FFF2-40B4-BE49-F238E27FC236}">
                <a16:creationId xmlns:a16="http://schemas.microsoft.com/office/drawing/2014/main" xmlns="" id="{E03A7D31-DD12-43E8-A663-6A69437E73AB}"/>
              </a:ext>
            </a:extLst>
          </p:cNvPr>
          <p:cNvSpPr>
            <a:spLocks/>
          </p:cNvSpPr>
          <p:nvPr/>
        </p:nvSpPr>
        <p:spPr bwMode="auto">
          <a:xfrm>
            <a:off x="5791200" y="4724400"/>
            <a:ext cx="304800" cy="1143000"/>
          </a:xfrm>
          <a:prstGeom prst="rightBrace">
            <a:avLst>
              <a:gd name="adj1" fmla="val 31250"/>
              <a:gd name="adj2" fmla="val 50000"/>
            </a:avLst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199" name="Rectangle 94">
            <a:extLst>
              <a:ext uri="{FF2B5EF4-FFF2-40B4-BE49-F238E27FC236}">
                <a16:creationId xmlns:a16="http://schemas.microsoft.com/office/drawing/2014/main" xmlns="" id="{0D200C4D-DF85-49EA-89D3-8D46FDF15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2819400"/>
            <a:ext cx="381000" cy="762000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200" name="Line 95">
            <a:extLst>
              <a:ext uri="{FF2B5EF4-FFF2-40B4-BE49-F238E27FC236}">
                <a16:creationId xmlns:a16="http://schemas.microsoft.com/office/drawing/2014/main" xmlns="" id="{F9CBF6A0-F5AC-48C2-B779-FD0BFE907D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3581400"/>
            <a:ext cx="0" cy="17526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1" name="Line 96">
            <a:extLst>
              <a:ext uri="{FF2B5EF4-FFF2-40B4-BE49-F238E27FC236}">
                <a16:creationId xmlns:a16="http://schemas.microsoft.com/office/drawing/2014/main" xmlns="" id="{94C04DFE-7D50-4A70-9A18-8EAF29E766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5334000"/>
            <a:ext cx="2209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2" name="Rectangle 97">
            <a:extLst>
              <a:ext uri="{FF2B5EF4-FFF2-40B4-BE49-F238E27FC236}">
                <a16:creationId xmlns:a16="http://schemas.microsoft.com/office/drawing/2014/main" xmlns="" id="{F167F4AF-F34D-4730-BDFA-CE7AFAD7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819400"/>
            <a:ext cx="6096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203" name="AutoShape 98">
            <a:extLst>
              <a:ext uri="{FF2B5EF4-FFF2-40B4-BE49-F238E27FC236}">
                <a16:creationId xmlns:a16="http://schemas.microsoft.com/office/drawing/2014/main" xmlns="" id="{0853E368-C035-4C3D-A840-185BDFBF423D}"/>
              </a:ext>
            </a:extLst>
          </p:cNvPr>
          <p:cNvSpPr>
            <a:spLocks/>
          </p:cNvSpPr>
          <p:nvPr/>
        </p:nvSpPr>
        <p:spPr bwMode="auto">
          <a:xfrm rot="5400000">
            <a:off x="2971800" y="1905000"/>
            <a:ext cx="228600" cy="1752600"/>
          </a:xfrm>
          <a:prstGeom prst="leftBrace">
            <a:avLst>
              <a:gd name="adj1" fmla="val 63889"/>
              <a:gd name="adj2" fmla="val 50000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204" name="Line 99">
            <a:extLst>
              <a:ext uri="{FF2B5EF4-FFF2-40B4-BE49-F238E27FC236}">
                <a16:creationId xmlns:a16="http://schemas.microsoft.com/office/drawing/2014/main" xmlns="" id="{A7F07118-67C6-4680-9694-823A191F7F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438400"/>
            <a:ext cx="0" cy="3810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5" name="Line 100">
            <a:extLst>
              <a:ext uri="{FF2B5EF4-FFF2-40B4-BE49-F238E27FC236}">
                <a16:creationId xmlns:a16="http://schemas.microsoft.com/office/drawing/2014/main" xmlns="" id="{5087971D-4D55-4128-AC5A-287C0C8810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438400"/>
            <a:ext cx="40386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6" name="Line 101">
            <a:extLst>
              <a:ext uri="{FF2B5EF4-FFF2-40B4-BE49-F238E27FC236}">
                <a16:creationId xmlns:a16="http://schemas.microsoft.com/office/drawing/2014/main" xmlns="" id="{E061C61E-B345-4C34-8C0F-F7F639CA21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438400"/>
            <a:ext cx="0" cy="1524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xmlns="" id="{68EB4427-3BDE-4B48-86BA-043734A37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89AFA4-D5E3-4B6C-B999-0D7E1B69596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zh-TW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xmlns="" id="{499FA844-85D4-4D7F-9A74-336EBBCC9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simple scoring scheme</a:t>
            </a:r>
            <a:br>
              <a:rPr lang="en-US" altLang="zh-TW" dirty="0"/>
            </a:br>
            <a:r>
              <a:rPr lang="en-US" altLang="zh-TW" sz="3200" dirty="0"/>
              <a:t>(log probability of true correspondence)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xmlns="" id="{4681CDBC-A91E-46D2-BA84-6427D6325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Match: +8  (</a:t>
            </a:r>
            <a:r>
              <a:rPr lang="en-US" altLang="zh-TW" i="1" dirty="0"/>
              <a:t>w</a:t>
            </a:r>
            <a:r>
              <a:rPr lang="en-US" altLang="zh-TW" dirty="0"/>
              <a:t>(</a:t>
            </a:r>
            <a:r>
              <a:rPr lang="en-US" altLang="zh-TW" i="1" dirty="0"/>
              <a:t>x, y</a:t>
            </a:r>
            <a:r>
              <a:rPr lang="en-US" altLang="zh-TW" dirty="0"/>
              <a:t>) </a:t>
            </a:r>
            <a:r>
              <a:rPr lang="en-US" altLang="zh-TW" i="1" dirty="0"/>
              <a:t>= 8, </a:t>
            </a:r>
            <a:r>
              <a:rPr lang="en-US" altLang="zh-TW" dirty="0"/>
              <a:t>if </a:t>
            </a:r>
            <a:r>
              <a:rPr lang="en-US" altLang="zh-TW" i="1" dirty="0"/>
              <a:t>x = y</a:t>
            </a:r>
            <a:r>
              <a:rPr lang="en-US" altLang="zh-TW" dirty="0"/>
              <a:t>)</a:t>
            </a:r>
          </a:p>
          <a:p>
            <a:pPr eaLnBrk="1" hangingPunct="1"/>
            <a:r>
              <a:rPr lang="en-US" altLang="zh-TW" dirty="0"/>
              <a:t>Mismatch: -5 (</a:t>
            </a:r>
            <a:r>
              <a:rPr lang="en-US" altLang="zh-TW" i="1" dirty="0"/>
              <a:t>w</a:t>
            </a:r>
            <a:r>
              <a:rPr lang="en-US" altLang="zh-TW" dirty="0"/>
              <a:t>(</a:t>
            </a:r>
            <a:r>
              <a:rPr lang="en-US" altLang="zh-TW" i="1" dirty="0"/>
              <a:t>x, y</a:t>
            </a:r>
            <a:r>
              <a:rPr lang="en-US" altLang="zh-TW" dirty="0"/>
              <a:t>) </a:t>
            </a:r>
            <a:r>
              <a:rPr lang="en-US" altLang="zh-TW" i="1" dirty="0"/>
              <a:t>= -5, </a:t>
            </a:r>
            <a:r>
              <a:rPr lang="en-US" altLang="zh-TW" dirty="0"/>
              <a:t>if </a:t>
            </a:r>
            <a:r>
              <a:rPr lang="en-US" altLang="zh-TW" i="1" dirty="0"/>
              <a:t>x ≠ y</a:t>
            </a:r>
            <a:r>
              <a:rPr lang="en-US" altLang="zh-TW" dirty="0"/>
              <a:t>)</a:t>
            </a:r>
          </a:p>
          <a:p>
            <a:pPr eaLnBrk="1" hangingPunct="1"/>
            <a:r>
              <a:rPr lang="en-US" altLang="zh-TW" dirty="0"/>
              <a:t>Each gap symbol: -3 (</a:t>
            </a:r>
            <a:r>
              <a:rPr lang="en-US" altLang="zh-TW" i="1" dirty="0"/>
              <a:t>w</a:t>
            </a:r>
            <a:r>
              <a:rPr lang="en-US" altLang="zh-TW" dirty="0"/>
              <a:t>(-,</a:t>
            </a:r>
            <a:r>
              <a:rPr lang="en-US" altLang="zh-TW" i="1" dirty="0"/>
              <a:t>x</a:t>
            </a:r>
            <a:r>
              <a:rPr lang="en-US" altLang="zh-TW" dirty="0"/>
              <a:t>)=</a:t>
            </a:r>
            <a:r>
              <a:rPr lang="en-US" altLang="zh-TW" i="1" dirty="0"/>
              <a:t>w</a:t>
            </a:r>
            <a:r>
              <a:rPr lang="en-US" altLang="zh-TW" dirty="0"/>
              <a:t>(</a:t>
            </a:r>
            <a:r>
              <a:rPr lang="en-US" altLang="zh-TW" i="1" dirty="0"/>
              <a:t>x</a:t>
            </a:r>
            <a:r>
              <a:rPr lang="en-US" altLang="zh-TW" dirty="0"/>
              <a:t>,-)=-3)</a:t>
            </a:r>
          </a:p>
        </p:txBody>
      </p:sp>
      <p:sp>
        <p:nvSpPr>
          <p:cNvPr id="48133" name="Text Box 4">
            <a:extLst>
              <a:ext uri="{FF2B5EF4-FFF2-40B4-BE49-F238E27FC236}">
                <a16:creationId xmlns:a16="http://schemas.microsoft.com/office/drawing/2014/main" xmlns="" id="{F733CA3F-552D-4DCD-B373-123599E6A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24325"/>
            <a:ext cx="68865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3600">
                <a:latin typeface="Courier New" panose="02070309020205020404" pitchFamily="49" charset="0"/>
              </a:rPr>
              <a:t>C - - - T T A A C T</a:t>
            </a:r>
            <a:br>
              <a:rPr lang="en-US" altLang="zh-TW" sz="3600">
                <a:latin typeface="Courier New" panose="02070309020205020404" pitchFamily="49" charset="0"/>
              </a:rPr>
            </a:br>
            <a:r>
              <a:rPr lang="en-US" altLang="zh-TW" sz="3600">
                <a:latin typeface="Courier New" panose="02070309020205020404" pitchFamily="49" charset="0"/>
              </a:rPr>
              <a:t>C G G A T C A - - T</a:t>
            </a:r>
          </a:p>
        </p:txBody>
      </p:sp>
      <p:sp>
        <p:nvSpPr>
          <p:cNvPr id="48134" name="Text Box 5">
            <a:extLst>
              <a:ext uri="{FF2B5EF4-FFF2-40B4-BE49-F238E27FC236}">
                <a16:creationId xmlns:a16="http://schemas.microsoft.com/office/drawing/2014/main" xmlns="" id="{5E0EF70A-5976-458B-9A57-690D27B29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5241925"/>
            <a:ext cx="680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+8    -3    -3    -3   +8    -5   +8   -3    -3    +8  =  +12</a:t>
            </a:r>
          </a:p>
        </p:txBody>
      </p:sp>
      <p:sp>
        <p:nvSpPr>
          <p:cNvPr id="48135" name="Rectangle 6">
            <a:extLst>
              <a:ext uri="{FF2B5EF4-FFF2-40B4-BE49-F238E27FC236}">
                <a16:creationId xmlns:a16="http://schemas.microsoft.com/office/drawing/2014/main" xmlns="" id="{1CC9E753-D2FE-4261-BAD9-614D3DC76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450" y="5097463"/>
            <a:ext cx="625475" cy="633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8136" name="AutoShape 7">
            <a:extLst>
              <a:ext uri="{FF2B5EF4-FFF2-40B4-BE49-F238E27FC236}">
                <a16:creationId xmlns:a16="http://schemas.microsoft.com/office/drawing/2014/main" xmlns="" id="{1CC5F611-D95A-47C5-9508-7FE8710DB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5975350"/>
            <a:ext cx="3351212" cy="590550"/>
          </a:xfrm>
          <a:prstGeom prst="wedgeEllipseCallout">
            <a:avLst>
              <a:gd name="adj1" fmla="val 60991"/>
              <a:gd name="adj2" fmla="val -854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alignment score</a:t>
            </a:r>
          </a:p>
        </p:txBody>
      </p:sp>
      <p:sp>
        <p:nvSpPr>
          <p:cNvPr id="48137" name="Text Box 8">
            <a:extLst>
              <a:ext uri="{FF2B5EF4-FFF2-40B4-BE49-F238E27FC236}">
                <a16:creationId xmlns:a16="http://schemas.microsoft.com/office/drawing/2014/main" xmlns="" id="{11F7D593-8903-478F-9608-05A9E8A44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652838"/>
            <a:ext cx="23622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(</a:t>
            </a:r>
            <a:r>
              <a:rPr lang="en-US" altLang="en-US" sz="2400" i="1"/>
              <a:t>i.e.,</a:t>
            </a:r>
            <a:r>
              <a:rPr lang="en-US" altLang="en-US" sz="2400"/>
              <a:t> white space)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xmlns="" id="{A9129649-DC05-4B23-976B-68D4672C2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917CE6-15C6-4641-A578-72A05A3A67B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zh-TW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xmlns="" id="{3FD2206F-3AD4-47F6-83F9-9907A7A9B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Scoring Matrices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xmlns="" id="{A7B55442-5794-442E-939A-1CE3BCC74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Amino acid substitution matrices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PAM</a:t>
            </a:r>
            <a:endParaRPr lang="en-US" altLang="en-US" sz="35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BLOSUM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3100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DNA substitution matrices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DNA is less conserved than protein sequences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Less effective to compare coding regions at nucleotide level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xmlns="" id="{B1C873D2-0350-41E1-8253-8241CD56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0D717C-36E1-461F-87C6-CD009A26AAF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zh-TW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xmlns="" id="{02648B71-E103-4FD2-B69C-B39EFEC27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PAM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xmlns="" id="{17D39282-2899-4EE9-9436-4D200082B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/>
              <a:t>P</a:t>
            </a:r>
            <a:r>
              <a:rPr lang="en-US" altLang="en-US" sz="2800" dirty="0"/>
              <a:t>oint </a:t>
            </a:r>
            <a:r>
              <a:rPr lang="en-US" altLang="en-US" sz="2800" b="1" dirty="0"/>
              <a:t>A</a:t>
            </a:r>
            <a:r>
              <a:rPr lang="en-US" altLang="en-US" sz="2800" dirty="0"/>
              <a:t>ccepted </a:t>
            </a:r>
            <a:r>
              <a:rPr lang="en-US" altLang="en-US" sz="2800" b="1" dirty="0"/>
              <a:t>M</a:t>
            </a:r>
            <a:r>
              <a:rPr lang="en-US" altLang="en-US" sz="2800" dirty="0"/>
              <a:t>utation (</a:t>
            </a:r>
            <a:r>
              <a:rPr lang="en-US" altLang="en-US" sz="2800" dirty="0" err="1"/>
              <a:t>Dayhoff</a:t>
            </a:r>
            <a:r>
              <a:rPr lang="en-US" altLang="en-US" sz="2800" dirty="0"/>
              <a:t> </a:t>
            </a:r>
            <a:r>
              <a:rPr lang="en-US" altLang="en-US" sz="2800" i="1" dirty="0"/>
              <a:t>et al</a:t>
            </a:r>
            <a:r>
              <a:rPr lang="en-US" altLang="en-US" sz="2800" dirty="0"/>
              <a:t>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1 PAM = PAM</a:t>
            </a:r>
            <a:r>
              <a:rPr lang="en-US" altLang="en-US" sz="2800" baseline="-25000" dirty="0"/>
              <a:t>1</a:t>
            </a:r>
            <a:r>
              <a:rPr lang="en-US" altLang="en-US" sz="2800" dirty="0"/>
              <a:t> = 1% average change of all amino acid positions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After 100 PAMs of evolution, not every residue will have changed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900" dirty="0"/>
              <a:t>some residues may have mutated several times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900" dirty="0"/>
              <a:t>some residues may have returned to their original state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900" dirty="0"/>
              <a:t>some residues may not have changed at all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xmlns="" id="{D566DE8A-44BC-40DF-ADB5-64900C33F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0CCD98-9EA5-4829-829B-777D0081142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zh-TW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xmlns="" id="{52701BF4-B120-446F-802D-E82B1E8FD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PAM</a:t>
            </a:r>
            <a:r>
              <a:rPr lang="en-US" altLang="en-US" baseline="-25000" dirty="0"/>
              <a:t>X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xmlns="" id="{7CDD3A2A-2301-4354-8808-C345318BAF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1730375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PAM</a:t>
            </a:r>
            <a:r>
              <a:rPr lang="en-US" altLang="en-US" baseline="-25000" dirty="0" err="1"/>
              <a:t>x</a:t>
            </a:r>
            <a:r>
              <a:rPr lang="en-US" altLang="en-US" dirty="0"/>
              <a:t> = PAM</a:t>
            </a:r>
            <a:r>
              <a:rPr lang="en-US" altLang="en-US" baseline="-25000" dirty="0"/>
              <a:t>1</a:t>
            </a:r>
            <a:r>
              <a:rPr lang="en-US" altLang="en-US" baseline="30000" dirty="0"/>
              <a:t>x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sz="3200" dirty="0"/>
              <a:t>  </a:t>
            </a:r>
            <a:r>
              <a:rPr lang="en-US" altLang="en-US" sz="3200" i="1" dirty="0"/>
              <a:t>E.g.</a:t>
            </a:r>
            <a:r>
              <a:rPr lang="en-US" altLang="en-US" sz="3200" dirty="0"/>
              <a:t>    PAM</a:t>
            </a:r>
            <a:r>
              <a:rPr lang="en-US" altLang="en-US" sz="3200" baseline="-25000" dirty="0"/>
              <a:t>250</a:t>
            </a:r>
            <a:r>
              <a:rPr lang="en-US" altLang="en-US" sz="3200" dirty="0"/>
              <a:t> = PAM</a:t>
            </a:r>
            <a:r>
              <a:rPr lang="en-US" altLang="en-US" sz="3200" baseline="-25000" dirty="0"/>
              <a:t>1</a:t>
            </a:r>
            <a:r>
              <a:rPr lang="en-US" altLang="en-US" sz="3200" baseline="30000" dirty="0"/>
              <a:t>250</a:t>
            </a:r>
          </a:p>
          <a:p>
            <a:pPr eaLnBrk="1" hangingPunct="1"/>
            <a:r>
              <a:rPr lang="en-US" altLang="en-US" dirty="0"/>
              <a:t>PAM</a:t>
            </a:r>
            <a:r>
              <a:rPr lang="en-US" altLang="en-US" baseline="-25000" dirty="0"/>
              <a:t>250</a:t>
            </a:r>
            <a:r>
              <a:rPr lang="en-US" altLang="en-US" dirty="0"/>
              <a:t> is a widely used scoring matrix</a:t>
            </a:r>
          </a:p>
        </p:txBody>
      </p:sp>
      <p:sp>
        <p:nvSpPr>
          <p:cNvPr id="51205" name="Text Box 4">
            <a:extLst>
              <a:ext uri="{FF2B5EF4-FFF2-40B4-BE49-F238E27FC236}">
                <a16:creationId xmlns:a16="http://schemas.microsoft.com/office/drawing/2014/main" xmlns="" id="{02F3A775-CA44-44A6-8C92-15DC79B74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200400"/>
            <a:ext cx="7735888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					    </a:t>
            </a:r>
            <a:endParaRPr kumimoji="0" lang="en-US" altLang="en-US" sz="1800" b="1">
              <a:latin typeface="Courier New" panose="020703090202050204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         Ala  Arg  Asn  Asp  Cys  Gln  Glu  Gly  His  Ile  Leu  Lys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          A    R    N    D    C    Q    E    G    H    I    L    K 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Ala A    13    6    9    9    5    8    9   12    6    8    6    7 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Arg R         17    4    3    2    5    3    2    6    3    2    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Asn N               6    7    2    5    6    4    6    3    2   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Asp D                   11    1    7   10    5    6    3    2   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Cys C                        52    1    1    2    2    2    1   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Gln Q                             10    7    3    7    2    3   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Trp W                                             1    0    1   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Tyr Y                                                  2    2   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Val V                                                      15   10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xmlns="" id="{E51F51BB-110D-454D-9238-EA0A59702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2A3151-EDDD-4FB0-A864-56950335C7B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zh-TW" sz="14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xmlns="" id="{62100124-0D44-47BA-97EB-F6058F182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BLOSUM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xmlns="" id="{8CD40B21-6C83-4FCB-8EEE-0E3B68D7FF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Blo</a:t>
            </a:r>
            <a:r>
              <a:rPr lang="en-US" altLang="en-US" dirty="0"/>
              <a:t>cks </a:t>
            </a:r>
            <a:r>
              <a:rPr lang="en-US" altLang="en-US" b="1" dirty="0"/>
              <a:t>Su</a:t>
            </a:r>
            <a:r>
              <a:rPr lang="en-US" altLang="en-US" dirty="0"/>
              <a:t>bstitution </a:t>
            </a:r>
            <a:r>
              <a:rPr lang="en-US" altLang="en-US" b="1" dirty="0"/>
              <a:t>M</a:t>
            </a:r>
            <a:r>
              <a:rPr lang="en-US" altLang="en-US" dirty="0"/>
              <a:t>atrix </a:t>
            </a:r>
          </a:p>
          <a:p>
            <a:pPr eaLnBrk="1" hangingPunct="1"/>
            <a:r>
              <a:rPr lang="en-US" altLang="en-US" dirty="0"/>
              <a:t>Scores derived from </a:t>
            </a:r>
            <a:r>
              <a:rPr lang="en-US" altLang="en-US" i="1" dirty="0"/>
              <a:t>observations</a:t>
            </a:r>
            <a:r>
              <a:rPr lang="en-US" altLang="en-US" dirty="0"/>
              <a:t> of the frequencies of substitutions in</a:t>
            </a:r>
            <a:r>
              <a:rPr lang="en-US" altLang="en-US" sz="3600" dirty="0"/>
              <a:t> blocks of local alignments in related proteins</a:t>
            </a:r>
          </a:p>
          <a:p>
            <a:pPr eaLnBrk="1" hangingPunct="1"/>
            <a:r>
              <a:rPr lang="en-US" altLang="en-US" dirty="0"/>
              <a:t>Matrix name indicates evolutionary distance</a:t>
            </a:r>
          </a:p>
          <a:p>
            <a:pPr lvl="1" eaLnBrk="1" hangingPunct="1"/>
            <a:r>
              <a:rPr lang="en-US" altLang="en-US" sz="3200" dirty="0"/>
              <a:t>BLOSUM62 was created using sequences sharing no more than 62% identity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>
            <a:extLst>
              <a:ext uri="{FF2B5EF4-FFF2-40B4-BE49-F238E27FC236}">
                <a16:creationId xmlns:a16="http://schemas.microsoft.com/office/drawing/2014/main" xmlns="" id="{9C3FAC93-6AF8-41A4-A05A-2E071AE0B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809517-6A26-4F64-948E-D7BE8F2C8C8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zh-TW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xmlns="" id="{96A09BE7-69E6-456C-9EF4-42F6ABDC8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Blosum50 Scoring Matrix</a:t>
            </a:r>
          </a:p>
        </p:txBody>
      </p:sp>
      <p:pic>
        <p:nvPicPr>
          <p:cNvPr id="53252" name="Picture 3" descr="blosum50">
            <a:extLst>
              <a:ext uri="{FF2B5EF4-FFF2-40B4-BE49-F238E27FC236}">
                <a16:creationId xmlns:a16="http://schemas.microsoft.com/office/drawing/2014/main" xmlns="" id="{7DE85E31-D2A6-4C11-9FEA-1166DE0F0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717675"/>
            <a:ext cx="441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xmlns="" id="{CD5AE02C-F538-4389-9468-724E4F045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6EA770-CCD7-4AE9-8469-FE5481C44A8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TW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xmlns="" id="{2C7719A6-7545-49C1-ACE7-9B56169D1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Three basic components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xmlns="" id="{EC4B4774-6B0D-452D-ACB8-8963673974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The development of a dynamic programming algorithm has three basic components:</a:t>
            </a:r>
          </a:p>
          <a:p>
            <a:pPr lvl="1" eaLnBrk="1" hangingPunct="1"/>
            <a:r>
              <a:rPr lang="en-US" altLang="zh-TW" dirty="0"/>
              <a:t>A recurrence relation (for defining the value/cost of an optimal solution);</a:t>
            </a:r>
          </a:p>
          <a:p>
            <a:pPr lvl="1" eaLnBrk="1" hangingPunct="1"/>
            <a:r>
              <a:rPr lang="en-US" altLang="zh-TW" dirty="0"/>
              <a:t>A tabular computation (for computing the value of an optimal solution);</a:t>
            </a:r>
          </a:p>
          <a:p>
            <a:pPr lvl="1" eaLnBrk="1" hangingPunct="1"/>
            <a:r>
              <a:rPr lang="en-US" altLang="zh-TW" dirty="0"/>
              <a:t>A </a:t>
            </a:r>
            <a:r>
              <a:rPr lang="en-US" altLang="zh-TW" dirty="0" err="1"/>
              <a:t>backtracing</a:t>
            </a:r>
            <a:r>
              <a:rPr lang="en-US" altLang="zh-TW" dirty="0"/>
              <a:t> procedure (for delivering an optimal solution). </a:t>
            </a:r>
          </a:p>
          <a:p>
            <a:pPr lvl="1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xmlns="" id="{39843A5E-45F9-49E8-8DAC-8AE4DCA1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30E581-A6DF-47B6-B84B-7BFE3B8A6B3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zh-TW" sz="14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xmlns="" id="{4B7E4E57-FA0C-4BF5-95DC-EE6F36F397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optimal alignment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-- an alignment of maximum score</a:t>
            </a:r>
            <a:r>
              <a:rPr lang="en-US" altLang="zh-TW" dirty="0"/>
              <a:t/>
            </a:r>
            <a:br>
              <a:rPr lang="en-US" altLang="zh-TW" dirty="0"/>
            </a:br>
            <a:endParaRPr lang="en-US" altLang="zh-TW" dirty="0"/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xmlns="" id="{9B628BEA-1399-43E2-AFE6-A84E0E3C5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4363" y="1647825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Let A</a:t>
            </a:r>
            <a:r>
              <a:rPr lang="en-US" altLang="zh-TW" sz="2800" i="1" dirty="0"/>
              <a:t>=a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m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B=b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…b</a:t>
            </a:r>
            <a:r>
              <a:rPr lang="en-US" altLang="zh-TW" sz="2800" i="1" baseline="-25000" dirty="0"/>
              <a:t>n</a:t>
            </a:r>
            <a:r>
              <a:rPr lang="en-US" altLang="zh-TW" sz="2800" i="1" dirty="0"/>
              <a:t> </a:t>
            </a:r>
          </a:p>
          <a:p>
            <a:pPr eaLnBrk="1" hangingPunct="1"/>
            <a:r>
              <a:rPr lang="en-US" altLang="zh-TW" sz="2800" i="1" dirty="0" err="1"/>
              <a:t>S</a:t>
            </a:r>
            <a:r>
              <a:rPr lang="en-US" altLang="zh-TW" sz="2800" i="1" baseline="-25000" dirty="0" err="1"/>
              <a:t>i,j</a:t>
            </a:r>
            <a:r>
              <a:rPr lang="en-US" altLang="zh-TW" sz="2800" dirty="0"/>
              <a:t>: the score of an optimal alignment between </a:t>
            </a:r>
            <a:br>
              <a:rPr lang="en-US" altLang="zh-TW" sz="2800" dirty="0"/>
            </a:br>
            <a:r>
              <a:rPr lang="en-US" altLang="zh-TW" sz="2800" dirty="0"/>
              <a:t>	   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i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</a:t>
            </a:r>
            <a:r>
              <a:rPr lang="en-US" altLang="zh-TW" sz="2800" i="1" dirty="0" err="1"/>
              <a:t>b</a:t>
            </a:r>
            <a:r>
              <a:rPr lang="en-US" altLang="zh-TW" sz="2800" i="1" baseline="-25000" dirty="0" err="1"/>
              <a:t>j</a:t>
            </a:r>
            <a:endParaRPr lang="en-US" altLang="zh-TW" sz="2800" i="1" baseline="-25000" dirty="0"/>
          </a:p>
          <a:p>
            <a:pPr eaLnBrk="1" hangingPunct="1"/>
            <a:r>
              <a:rPr lang="en-US" altLang="zh-TW" sz="2800" dirty="0"/>
              <a:t>With proper initializations, </a:t>
            </a:r>
            <a:r>
              <a:rPr lang="en-US" altLang="zh-TW" sz="2800" i="1" dirty="0" err="1"/>
              <a:t>S</a:t>
            </a:r>
            <a:r>
              <a:rPr lang="en-US" altLang="zh-TW" sz="2800" i="1" baseline="-25000" dirty="0" err="1"/>
              <a:t>i,j</a:t>
            </a:r>
            <a:r>
              <a:rPr lang="en-US" altLang="zh-TW" sz="2800" i="1" baseline="-25000" dirty="0"/>
              <a:t> </a:t>
            </a:r>
            <a:r>
              <a:rPr lang="en-US" altLang="zh-TW" sz="2800" dirty="0"/>
              <a:t>can be computed</a:t>
            </a:r>
            <a:br>
              <a:rPr lang="en-US" altLang="zh-TW" sz="2800" dirty="0"/>
            </a:br>
            <a:r>
              <a:rPr lang="en-US" altLang="zh-TW" sz="2800" dirty="0"/>
              <a:t>as follows:</a:t>
            </a:r>
            <a:endParaRPr lang="en-US" altLang="zh-TW" sz="2800" i="1" baseline="-25000" dirty="0"/>
          </a:p>
        </p:txBody>
      </p:sp>
      <p:sp>
        <p:nvSpPr>
          <p:cNvPr id="54277" name="Text Box 4">
            <a:extLst>
              <a:ext uri="{FF2B5EF4-FFF2-40B4-BE49-F238E27FC236}">
                <a16:creationId xmlns:a16="http://schemas.microsoft.com/office/drawing/2014/main" xmlns="" id="{F513A43D-D4B7-44D6-9CCE-D7115DFF4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832225"/>
            <a:ext cx="611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54278" name="Object 5">
            <a:extLst>
              <a:ext uri="{FF2B5EF4-FFF2-40B4-BE49-F238E27FC236}">
                <a16:creationId xmlns:a16="http://schemas.microsoft.com/office/drawing/2014/main" xmlns="" id="{F9A55C2C-203B-4D2F-9DFB-1365F566A0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6513" y="4083050"/>
          <a:ext cx="4325937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5" name="Equation" r:id="rId3" imgW="1727200" imgH="736600" progId="Equation.3">
                  <p:embed/>
                </p:oleObj>
              </mc:Choice>
              <mc:Fallback>
                <p:oleObj name="Equation" r:id="rId3" imgW="1727200" imgH="736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3" y="4083050"/>
                        <a:ext cx="4325937" cy="18446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xmlns="" id="{EEE4664D-4F18-4DA2-B691-AB6EB7CF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6191B8-F8B0-4F16-B65E-550B21FF006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xmlns="" id="{8660A462-74B2-4104-97F4-9B2C8CB9D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63538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Computing </a:t>
            </a:r>
            <a:r>
              <a:rPr lang="en-US" altLang="zh-TW" i="1" dirty="0" err="1"/>
              <a:t>S</a:t>
            </a:r>
            <a:r>
              <a:rPr lang="en-US" altLang="zh-TW" i="1" baseline="-25000" dirty="0" err="1"/>
              <a:t>i,j</a:t>
            </a:r>
            <a:endParaRPr lang="en-US" altLang="zh-TW" dirty="0"/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xmlns="" id="{F1AC2C6A-944A-438F-9553-4C5628EF1F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8825" y="1531938"/>
            <a:ext cx="7772400" cy="45926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dirty="0"/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xmlns="" id="{7C3CA2F4-F7E9-4A26-A028-6CCB3E30A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00" y="2525713"/>
            <a:ext cx="5138738" cy="3236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55302" name="Line 5">
            <a:extLst>
              <a:ext uri="{FF2B5EF4-FFF2-40B4-BE49-F238E27FC236}">
                <a16:creationId xmlns:a16="http://schemas.microsoft.com/office/drawing/2014/main" xmlns="" id="{116A6375-8D1C-4CB9-9D54-B428A7FF96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7375" y="4586288"/>
            <a:ext cx="31623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6">
            <a:extLst>
              <a:ext uri="{FF2B5EF4-FFF2-40B4-BE49-F238E27FC236}">
                <a16:creationId xmlns:a16="http://schemas.microsoft.com/office/drawing/2014/main" xmlns="" id="{E8898CD6-C706-47F1-AA31-A39E555385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1263" y="2509838"/>
            <a:ext cx="0" cy="203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Text Box 7">
            <a:extLst>
              <a:ext uri="{FF2B5EF4-FFF2-40B4-BE49-F238E27FC236}">
                <a16:creationId xmlns:a16="http://schemas.microsoft.com/office/drawing/2014/main" xmlns="" id="{67D7F4CE-B1FC-4439-B682-D5A907DD6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2413" y="4354513"/>
            <a:ext cx="334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i</a:t>
            </a:r>
          </a:p>
        </p:txBody>
      </p:sp>
      <p:sp>
        <p:nvSpPr>
          <p:cNvPr id="55305" name="Text Box 8">
            <a:extLst>
              <a:ext uri="{FF2B5EF4-FFF2-40B4-BE49-F238E27FC236}">
                <a16:creationId xmlns:a16="http://schemas.microsoft.com/office/drawing/2014/main" xmlns="" id="{4F3A9A3E-6D99-4B94-B45F-F4DF3F976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75" y="2033588"/>
            <a:ext cx="928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j</a:t>
            </a:r>
          </a:p>
        </p:txBody>
      </p:sp>
      <p:sp>
        <p:nvSpPr>
          <p:cNvPr id="55306" name="Line 9">
            <a:extLst>
              <a:ext uri="{FF2B5EF4-FFF2-40B4-BE49-F238E27FC236}">
                <a16:creationId xmlns:a16="http://schemas.microsoft.com/office/drawing/2014/main" xmlns="" id="{7E1D8830-2F66-4A7F-A5D5-18B499547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4592638"/>
            <a:ext cx="50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Line 10">
            <a:extLst>
              <a:ext uri="{FF2B5EF4-FFF2-40B4-BE49-F238E27FC236}">
                <a16:creationId xmlns:a16="http://schemas.microsoft.com/office/drawing/2014/main" xmlns="" id="{2BAC002F-686E-4268-B527-17CD64887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7713" y="4064000"/>
            <a:ext cx="5080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11">
            <a:extLst>
              <a:ext uri="{FF2B5EF4-FFF2-40B4-BE49-F238E27FC236}">
                <a16:creationId xmlns:a16="http://schemas.microsoft.com/office/drawing/2014/main" xmlns="" id="{7B2B072E-AD8C-4F68-89A9-A29FEB6714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1263" y="4049713"/>
            <a:ext cx="0" cy="479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Freeform 12">
            <a:extLst>
              <a:ext uri="{FF2B5EF4-FFF2-40B4-BE49-F238E27FC236}">
                <a16:creationId xmlns:a16="http://schemas.microsoft.com/office/drawing/2014/main" xmlns="" id="{382DE444-D923-4563-9E33-68F25C399018}"/>
              </a:ext>
            </a:extLst>
          </p:cNvPr>
          <p:cNvSpPr>
            <a:spLocks/>
          </p:cNvSpPr>
          <p:nvPr/>
        </p:nvSpPr>
        <p:spPr bwMode="auto">
          <a:xfrm>
            <a:off x="1843088" y="2525713"/>
            <a:ext cx="3163887" cy="1509712"/>
          </a:xfrm>
          <a:custGeom>
            <a:avLst/>
            <a:gdLst>
              <a:gd name="T0" fmla="*/ 0 w 1993"/>
              <a:gd name="T1" fmla="*/ 0 h 951"/>
              <a:gd name="T2" fmla="*/ 2147483646 w 1993"/>
              <a:gd name="T3" fmla="*/ 2147483646 h 951"/>
              <a:gd name="T4" fmla="*/ 2147483646 w 1993"/>
              <a:gd name="T5" fmla="*/ 2147483646 h 95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93" h="951">
                <a:moveTo>
                  <a:pt x="0" y="0"/>
                </a:moveTo>
                <a:cubicBezTo>
                  <a:pt x="570" y="48"/>
                  <a:pt x="1140" y="97"/>
                  <a:pt x="1472" y="256"/>
                </a:cubicBezTo>
                <a:cubicBezTo>
                  <a:pt x="1804" y="415"/>
                  <a:pt x="1898" y="683"/>
                  <a:pt x="1993" y="951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Freeform 13">
            <a:extLst>
              <a:ext uri="{FF2B5EF4-FFF2-40B4-BE49-F238E27FC236}">
                <a16:creationId xmlns:a16="http://schemas.microsoft.com/office/drawing/2014/main" xmlns="" id="{E57C41D1-142F-4475-BE5F-6DA60D010AA1}"/>
              </a:ext>
            </a:extLst>
          </p:cNvPr>
          <p:cNvSpPr>
            <a:spLocks/>
          </p:cNvSpPr>
          <p:nvPr/>
        </p:nvSpPr>
        <p:spPr bwMode="auto">
          <a:xfrm>
            <a:off x="1843088" y="2525713"/>
            <a:ext cx="2743200" cy="1595437"/>
          </a:xfrm>
          <a:custGeom>
            <a:avLst/>
            <a:gdLst>
              <a:gd name="T0" fmla="*/ 0 w 1728"/>
              <a:gd name="T1" fmla="*/ 0 h 1005"/>
              <a:gd name="T2" fmla="*/ 2147483646 w 1728"/>
              <a:gd name="T3" fmla="*/ 2147483646 h 1005"/>
              <a:gd name="T4" fmla="*/ 2147483646 w 1728"/>
              <a:gd name="T5" fmla="*/ 2147483646 h 1005"/>
              <a:gd name="T6" fmla="*/ 2147483646 w 1728"/>
              <a:gd name="T7" fmla="*/ 2147483646 h 100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28" h="1005">
                <a:moveTo>
                  <a:pt x="0" y="0"/>
                </a:moveTo>
                <a:cubicBezTo>
                  <a:pt x="369" y="134"/>
                  <a:pt x="738" y="268"/>
                  <a:pt x="951" y="420"/>
                </a:cubicBezTo>
                <a:cubicBezTo>
                  <a:pt x="1164" y="572"/>
                  <a:pt x="1151" y="823"/>
                  <a:pt x="1280" y="914"/>
                </a:cubicBezTo>
                <a:cubicBezTo>
                  <a:pt x="1409" y="1005"/>
                  <a:pt x="1568" y="987"/>
                  <a:pt x="1728" y="96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Freeform 14">
            <a:extLst>
              <a:ext uri="{FF2B5EF4-FFF2-40B4-BE49-F238E27FC236}">
                <a16:creationId xmlns:a16="http://schemas.microsoft.com/office/drawing/2014/main" xmlns="" id="{E0D6449E-9419-4CE7-876A-18215F59B57B}"/>
              </a:ext>
            </a:extLst>
          </p:cNvPr>
          <p:cNvSpPr>
            <a:spLocks/>
          </p:cNvSpPr>
          <p:nvPr/>
        </p:nvSpPr>
        <p:spPr bwMode="auto">
          <a:xfrm>
            <a:off x="1843088" y="2525713"/>
            <a:ext cx="2700337" cy="2046287"/>
          </a:xfrm>
          <a:custGeom>
            <a:avLst/>
            <a:gdLst>
              <a:gd name="T0" fmla="*/ 0 w 1701"/>
              <a:gd name="T1" fmla="*/ 0 h 1289"/>
              <a:gd name="T2" fmla="*/ 2147483646 w 1701"/>
              <a:gd name="T3" fmla="*/ 2147483646 h 1289"/>
              <a:gd name="T4" fmla="*/ 2147483646 w 1701"/>
              <a:gd name="T5" fmla="*/ 2147483646 h 12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01" h="1289">
                <a:moveTo>
                  <a:pt x="0" y="0"/>
                </a:moveTo>
                <a:cubicBezTo>
                  <a:pt x="219" y="308"/>
                  <a:pt x="439" y="617"/>
                  <a:pt x="722" y="832"/>
                </a:cubicBezTo>
                <a:cubicBezTo>
                  <a:pt x="1005" y="1047"/>
                  <a:pt x="1539" y="1213"/>
                  <a:pt x="1701" y="128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AutoShape 15">
            <a:extLst>
              <a:ext uri="{FF2B5EF4-FFF2-40B4-BE49-F238E27FC236}">
                <a16:creationId xmlns:a16="http://schemas.microsoft.com/office/drawing/2014/main" xmlns="" id="{0CDB4C49-C016-48A6-8194-95D364C0B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9088" y="3949700"/>
            <a:ext cx="1479550" cy="581025"/>
          </a:xfrm>
          <a:prstGeom prst="wedgeEllipseCallout">
            <a:avLst>
              <a:gd name="adj1" fmla="val -69634"/>
              <a:gd name="adj2" fmla="val 983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 i="1"/>
              <a:t>,-</a:t>
            </a:r>
            <a:r>
              <a:rPr lang="en-US" altLang="zh-TW" sz="2400"/>
              <a:t>)</a:t>
            </a:r>
            <a:endParaRPr lang="en-US" altLang="zh-TW" sz="2400" i="1"/>
          </a:p>
        </p:txBody>
      </p:sp>
      <p:sp>
        <p:nvSpPr>
          <p:cNvPr id="55313" name="AutoShape 16">
            <a:extLst>
              <a:ext uri="{FF2B5EF4-FFF2-40B4-BE49-F238E27FC236}">
                <a16:creationId xmlns:a16="http://schemas.microsoft.com/office/drawing/2014/main" xmlns="" id="{9DA3F740-ECBD-4C4E-8B76-00F272163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746625"/>
            <a:ext cx="1611313" cy="784225"/>
          </a:xfrm>
          <a:prstGeom prst="wedgeEllipseCallout">
            <a:avLst>
              <a:gd name="adj1" fmla="val 54236"/>
              <a:gd name="adj2" fmla="val -6255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(-,</a:t>
            </a:r>
            <a:r>
              <a:rPr lang="en-US" altLang="zh-TW" sz="2400" i="1"/>
              <a:t>b</a:t>
            </a:r>
            <a:r>
              <a:rPr lang="en-US" altLang="zh-TW" sz="2400" i="1" baseline="-25000"/>
              <a:t>j</a:t>
            </a:r>
            <a:r>
              <a:rPr lang="en-US" altLang="zh-TW" sz="2400"/>
              <a:t>)</a:t>
            </a:r>
          </a:p>
        </p:txBody>
      </p:sp>
      <p:sp>
        <p:nvSpPr>
          <p:cNvPr id="55314" name="AutoShape 17">
            <a:extLst>
              <a:ext uri="{FF2B5EF4-FFF2-40B4-BE49-F238E27FC236}">
                <a16:creationId xmlns:a16="http://schemas.microsoft.com/office/drawing/2014/main" xmlns="" id="{B266EA37-650A-4EB1-B8EB-EAC0B9445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3" y="2989263"/>
            <a:ext cx="1493837" cy="479425"/>
          </a:xfrm>
          <a:prstGeom prst="wedgeEllipseCallout">
            <a:avLst>
              <a:gd name="adj1" fmla="val -79755"/>
              <a:gd name="adj2" fmla="val 18476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 i="1"/>
              <a:t>,b</a:t>
            </a:r>
            <a:r>
              <a:rPr lang="en-US" altLang="zh-TW" sz="2400" i="1" baseline="-25000"/>
              <a:t>j</a:t>
            </a:r>
            <a:r>
              <a:rPr lang="en-US" altLang="zh-TW" sz="2400"/>
              <a:t>)</a:t>
            </a:r>
          </a:p>
        </p:txBody>
      </p:sp>
      <p:sp>
        <p:nvSpPr>
          <p:cNvPr id="55315" name="AutoShape 18">
            <a:extLst>
              <a:ext uri="{FF2B5EF4-FFF2-40B4-BE49-F238E27FC236}">
                <a16:creationId xmlns:a16="http://schemas.microsoft.com/office/drawing/2014/main" xmlns="" id="{ADF6874F-B452-4611-A857-FDB157691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5025" y="5907088"/>
            <a:ext cx="1103313" cy="696912"/>
          </a:xfrm>
          <a:prstGeom prst="cloudCallout">
            <a:avLst>
              <a:gd name="adj1" fmla="val -64819"/>
              <a:gd name="adj2" fmla="val -6936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S</a:t>
            </a:r>
            <a:r>
              <a:rPr lang="en-US" altLang="zh-TW" sz="2400" i="1" baseline="-25000"/>
              <a:t>m,n</a:t>
            </a:r>
            <a:endParaRPr lang="en-US" altLang="zh-TW" sz="2400" i="1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xmlns="" id="{50F93B56-6950-4746-A569-7ED61C8E8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6B04A5-8334-498D-91F1-477F941658B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zh-TW" sz="14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xmlns="" id="{4335BD44-AF56-4609-B8E9-FB574683F6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Initialization</a:t>
            </a:r>
          </a:p>
        </p:txBody>
      </p:sp>
      <p:sp>
        <p:nvSpPr>
          <p:cNvPr id="56324" name="Text Box 3">
            <a:extLst>
              <a:ext uri="{FF2B5EF4-FFF2-40B4-BE49-F238E27FC236}">
                <a16:creationId xmlns:a16="http://schemas.microsoft.com/office/drawing/2014/main" xmlns="" id="{19E2FF72-81A6-4267-A649-A7234972AD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79876" name="Group 4">
            <a:extLst>
              <a:ext uri="{FF2B5EF4-FFF2-40B4-BE49-F238E27FC236}">
                <a16:creationId xmlns:a16="http://schemas.microsoft.com/office/drawing/2014/main" xmlns="" id="{0FD87798-A0B1-4E28-9A4D-3F5B693B7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474865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6419" name="Text Box 98">
            <a:extLst>
              <a:ext uri="{FF2B5EF4-FFF2-40B4-BE49-F238E27FC236}">
                <a16:creationId xmlns:a16="http://schemas.microsoft.com/office/drawing/2014/main" xmlns="" id="{E64D1387-8EC4-4A43-8AB8-FDF3B8E99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6420" name="Text Box 99">
            <a:extLst>
              <a:ext uri="{FF2B5EF4-FFF2-40B4-BE49-F238E27FC236}">
                <a16:creationId xmlns:a16="http://schemas.microsoft.com/office/drawing/2014/main" xmlns="" id="{FE6FCE77-243E-449C-8CB3-201222F21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xmlns="" id="{8CAC456A-E9B3-4BED-BDA8-9D8B8A57F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8C31F1-7827-4D9D-90F0-00AC86A6867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zh-TW" sz="1400"/>
          </a:p>
        </p:txBody>
      </p:sp>
      <p:sp>
        <p:nvSpPr>
          <p:cNvPr id="57347" name="Rectangle 2050">
            <a:extLst>
              <a:ext uri="{FF2B5EF4-FFF2-40B4-BE49-F238E27FC236}">
                <a16:creationId xmlns:a16="http://schemas.microsoft.com/office/drawing/2014/main" xmlns="" id="{8770BEF3-AF23-4AF1-98B3-2C6D74E55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i="1" dirty="0"/>
              <a:t>S</a:t>
            </a:r>
            <a:r>
              <a:rPr lang="en-US" altLang="zh-TW" i="1" baseline="-25000" dirty="0"/>
              <a:t>3,5</a:t>
            </a:r>
            <a:r>
              <a:rPr lang="en-US" altLang="zh-TW" i="1" dirty="0"/>
              <a:t> = </a:t>
            </a:r>
            <a:r>
              <a:rPr lang="zh-TW" altLang="en-US" dirty="0"/>
              <a:t>？</a:t>
            </a:r>
          </a:p>
        </p:txBody>
      </p:sp>
      <p:sp>
        <p:nvSpPr>
          <p:cNvPr id="57348" name="Text Box 2051">
            <a:extLst>
              <a:ext uri="{FF2B5EF4-FFF2-40B4-BE49-F238E27FC236}">
                <a16:creationId xmlns:a16="http://schemas.microsoft.com/office/drawing/2014/main" xmlns="" id="{FD450232-F34C-47FF-A362-51C3D3386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80900" name="Group 2052">
            <a:extLst>
              <a:ext uri="{FF2B5EF4-FFF2-40B4-BE49-F238E27FC236}">
                <a16:creationId xmlns:a16="http://schemas.microsoft.com/office/drawing/2014/main" xmlns="" id="{CE229158-F7E8-4EA0-BEB2-A105B2E80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05958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7443" name="Text Box 2146">
            <a:extLst>
              <a:ext uri="{FF2B5EF4-FFF2-40B4-BE49-F238E27FC236}">
                <a16:creationId xmlns:a16="http://schemas.microsoft.com/office/drawing/2014/main" xmlns="" id="{772C8248-2576-487D-A203-F482D7A60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7444" name="Text Box 2147">
            <a:extLst>
              <a:ext uri="{FF2B5EF4-FFF2-40B4-BE49-F238E27FC236}">
                <a16:creationId xmlns:a16="http://schemas.microsoft.com/office/drawing/2014/main" xmlns="" id="{02AAECB2-4C74-4AFB-8412-449DFE06D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xmlns="" id="{1B6618BB-49BC-473B-A571-279BA060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7802C4-9007-4897-9DDB-736E2EADF0E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zh-TW" sz="14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xmlns="" id="{127F617D-C008-41DD-98D2-A440ED5BC8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i="1" dirty="0"/>
              <a:t>S</a:t>
            </a:r>
            <a:r>
              <a:rPr lang="en-US" altLang="zh-TW" i="1" baseline="-25000" dirty="0"/>
              <a:t>3,5</a:t>
            </a:r>
            <a:r>
              <a:rPr lang="en-US" altLang="zh-TW" i="1" dirty="0"/>
              <a:t> = </a:t>
            </a:r>
            <a:r>
              <a:rPr lang="zh-TW" altLang="en-US" dirty="0"/>
              <a:t>？</a:t>
            </a:r>
          </a:p>
        </p:txBody>
      </p:sp>
      <p:sp>
        <p:nvSpPr>
          <p:cNvPr id="58372" name="Text Box 3">
            <a:extLst>
              <a:ext uri="{FF2B5EF4-FFF2-40B4-BE49-F238E27FC236}">
                <a16:creationId xmlns:a16="http://schemas.microsoft.com/office/drawing/2014/main" xmlns="" id="{A8B1FFA8-99AB-4115-8DD9-12A142863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81924" name="Group 4">
            <a:extLst>
              <a:ext uri="{FF2B5EF4-FFF2-40B4-BE49-F238E27FC236}">
                <a16:creationId xmlns:a16="http://schemas.microsoft.com/office/drawing/2014/main" xmlns="" id="{50D8CD51-8BF1-450F-9025-AF91D6EDE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768868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8467" name="Text Box 98">
            <a:extLst>
              <a:ext uri="{FF2B5EF4-FFF2-40B4-BE49-F238E27FC236}">
                <a16:creationId xmlns:a16="http://schemas.microsoft.com/office/drawing/2014/main" xmlns="" id="{D0B1405B-7D41-4149-9849-E411A5F37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8468" name="Text Box 99">
            <a:extLst>
              <a:ext uri="{FF2B5EF4-FFF2-40B4-BE49-F238E27FC236}">
                <a16:creationId xmlns:a16="http://schemas.microsoft.com/office/drawing/2014/main" xmlns="" id="{295DB634-122D-4591-9785-F3644E942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58469" name="AutoShape 100">
            <a:extLst>
              <a:ext uri="{FF2B5EF4-FFF2-40B4-BE49-F238E27FC236}">
                <a16:creationId xmlns:a16="http://schemas.microsoft.com/office/drawing/2014/main" xmlns="" id="{B32B0740-9715-457D-88A3-6B60E0EF2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0575" y="5327650"/>
            <a:ext cx="2003425" cy="638175"/>
          </a:xfrm>
          <a:prstGeom prst="cloudCallout">
            <a:avLst>
              <a:gd name="adj1" fmla="val -45801"/>
              <a:gd name="adj2" fmla="val 6990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optimal score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xmlns="" id="{8DFB798D-F9F6-4CBC-90AC-9A0DADE4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0D21F-EC35-4FFD-AA1A-0D529879385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zh-TW" sz="14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xmlns="" id="{18F08CC6-8F7E-4FC5-827C-353CEAB55C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zh-TW" sz="2800" dirty="0">
                <a:latin typeface="Courier New" panose="02070309020205020404" pitchFamily="49" charset="0"/>
              </a:rPr>
              <a:t>C T </a:t>
            </a:r>
            <a:r>
              <a:rPr lang="en-US" altLang="zh-TW" sz="2800" dirty="0" err="1">
                <a:latin typeface="Courier New" panose="02070309020205020404" pitchFamily="49" charset="0"/>
              </a:rPr>
              <a:t>T</a:t>
            </a:r>
            <a:r>
              <a:rPr lang="en-US" altLang="zh-TW" sz="2800" dirty="0">
                <a:latin typeface="Courier New" panose="02070309020205020404" pitchFamily="49" charset="0"/>
              </a:rPr>
              <a:t> A </a:t>
            </a:r>
            <a:r>
              <a:rPr lang="en-US" altLang="zh-TW" sz="2800" dirty="0" err="1">
                <a:latin typeface="Courier New" panose="02070309020205020404" pitchFamily="49" charset="0"/>
              </a:rPr>
              <a:t>A</a:t>
            </a:r>
            <a:r>
              <a:rPr lang="en-US" altLang="zh-TW" sz="2800" dirty="0">
                <a:latin typeface="Courier New" panose="02070309020205020404" pitchFamily="49" charset="0"/>
              </a:rPr>
              <a:t> C – T</a:t>
            </a:r>
            <a:br>
              <a:rPr lang="en-US" altLang="zh-TW" sz="2800" dirty="0">
                <a:latin typeface="Courier New" panose="02070309020205020404" pitchFamily="49" charset="0"/>
              </a:rPr>
            </a:br>
            <a:r>
              <a:rPr lang="en-US" altLang="zh-TW" sz="2800" dirty="0">
                <a:latin typeface="Courier New" panose="02070309020205020404" pitchFamily="49" charset="0"/>
              </a:rPr>
              <a:t>C G </a:t>
            </a:r>
            <a:r>
              <a:rPr lang="en-US" altLang="zh-TW" sz="2800" dirty="0" err="1">
                <a:latin typeface="Courier New" panose="02070309020205020404" pitchFamily="49" charset="0"/>
              </a:rPr>
              <a:t>G</a:t>
            </a:r>
            <a:r>
              <a:rPr lang="en-US" altLang="zh-TW" sz="2800" dirty="0">
                <a:latin typeface="Courier New" panose="02070309020205020404" pitchFamily="49" charset="0"/>
              </a:rPr>
              <a:t> A T C A T</a:t>
            </a:r>
          </a:p>
        </p:txBody>
      </p:sp>
      <p:sp>
        <p:nvSpPr>
          <p:cNvPr id="59396" name="Text Box 3">
            <a:extLst>
              <a:ext uri="{FF2B5EF4-FFF2-40B4-BE49-F238E27FC236}">
                <a16:creationId xmlns:a16="http://schemas.microsoft.com/office/drawing/2014/main" xmlns="" id="{2B3080C8-F18D-45D7-9974-2E6511B114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82948" name="Group 4">
            <a:extLst>
              <a:ext uri="{FF2B5EF4-FFF2-40B4-BE49-F238E27FC236}">
                <a16:creationId xmlns:a16="http://schemas.microsoft.com/office/drawing/2014/main" xmlns="" id="{15068D6D-5F70-40B1-B732-0584D908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841636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9491" name="Text Box 98">
            <a:extLst>
              <a:ext uri="{FF2B5EF4-FFF2-40B4-BE49-F238E27FC236}">
                <a16:creationId xmlns:a16="http://schemas.microsoft.com/office/drawing/2014/main" xmlns="" id="{C00EFC4B-F3FB-487C-A877-6B551694E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9492" name="Text Box 99">
            <a:extLst>
              <a:ext uri="{FF2B5EF4-FFF2-40B4-BE49-F238E27FC236}">
                <a16:creationId xmlns:a16="http://schemas.microsoft.com/office/drawing/2014/main" xmlns="" id="{2C6AB282-CE71-43B8-85B2-5AB59AADB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59493" name="Text Box 100">
            <a:extLst>
              <a:ext uri="{FF2B5EF4-FFF2-40B4-BE49-F238E27FC236}">
                <a16:creationId xmlns:a16="http://schemas.microsoft.com/office/drawing/2014/main" xmlns="" id="{31DC6A0E-92DA-4065-A74E-456D6BE89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3" y="973138"/>
            <a:ext cx="2481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9494" name="Text Box 101">
            <a:extLst>
              <a:ext uri="{FF2B5EF4-FFF2-40B4-BE49-F238E27FC236}">
                <a16:creationId xmlns:a16="http://schemas.microsoft.com/office/drawing/2014/main" xmlns="" id="{4C0612A0-8D2F-4C24-9831-99B086E0C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5" y="989013"/>
            <a:ext cx="445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 – 5 –5  +8  -5  +8  -3 +8 = 14</a:t>
            </a:r>
          </a:p>
        </p:txBody>
      </p:sp>
      <p:sp>
        <p:nvSpPr>
          <p:cNvPr id="59495" name="Rectangle 102">
            <a:extLst>
              <a:ext uri="{FF2B5EF4-FFF2-40B4-BE49-F238E27FC236}">
                <a16:creationId xmlns:a16="http://schemas.microsoft.com/office/drawing/2014/main" xmlns="" id="{8A5DF6E9-5A3A-469F-B03F-8660C2833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3" y="188913"/>
            <a:ext cx="4441825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xmlns="" id="{E6D5ACF2-6684-4131-BC14-AD3483D7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13FA7D-39E7-41A7-8B2F-7AC66E8EBC9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US" altLang="zh-TW" sz="14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xmlns="" id="{F10CA5DA-278B-4CDA-BF9F-A68C84E63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Global Alignment vs. Local Alignment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xmlns="" id="{1AD1A7C7-9E90-4E2F-875C-D7CE875F0D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global alignment:</a:t>
            </a:r>
          </a:p>
          <a:p>
            <a:pPr eaLnBrk="1" hangingPunct="1"/>
            <a:endParaRPr lang="en-US" altLang="zh-TW" dirty="0"/>
          </a:p>
          <a:p>
            <a:pPr marL="0" indent="0" eaLnBrk="1" hangingPunct="1">
              <a:buNone/>
            </a:pPr>
            <a:endParaRPr lang="en-US" altLang="zh-TW" dirty="0"/>
          </a:p>
          <a:p>
            <a:pPr eaLnBrk="1" hangingPunct="1"/>
            <a:r>
              <a:rPr lang="en-US" altLang="zh-TW" dirty="0"/>
              <a:t>local alignment:</a:t>
            </a:r>
          </a:p>
        </p:txBody>
      </p:sp>
      <p:sp>
        <p:nvSpPr>
          <p:cNvPr id="60421" name="Line 4">
            <a:extLst>
              <a:ext uri="{FF2B5EF4-FFF2-40B4-BE49-F238E27FC236}">
                <a16:creationId xmlns:a16="http://schemas.microsoft.com/office/drawing/2014/main" xmlns="" id="{06A4878A-E61B-4790-BA96-465A26F13B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2786063"/>
            <a:ext cx="3062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2" name="Line 5">
            <a:extLst>
              <a:ext uri="{FF2B5EF4-FFF2-40B4-BE49-F238E27FC236}">
                <a16:creationId xmlns:a16="http://schemas.microsoft.com/office/drawing/2014/main" xmlns="" id="{B2B52BE1-D2BC-4D0C-849B-43CD2E0D09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3265488"/>
            <a:ext cx="2568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3" name="Line 6">
            <a:extLst>
              <a:ext uri="{FF2B5EF4-FFF2-40B4-BE49-F238E27FC236}">
                <a16:creationId xmlns:a16="http://schemas.microsoft.com/office/drawing/2014/main" xmlns="" id="{4B80B07A-6C1B-44AB-939C-0D9941380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2400" y="4403725"/>
            <a:ext cx="3062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4" name="Line 7">
            <a:extLst>
              <a:ext uri="{FF2B5EF4-FFF2-40B4-BE49-F238E27FC236}">
                <a16:creationId xmlns:a16="http://schemas.microsoft.com/office/drawing/2014/main" xmlns="" id="{93C6FA9A-0B86-48C6-B674-4FD2C8A0C6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8275" y="4911725"/>
            <a:ext cx="2568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5" name="Line 8">
            <a:extLst>
              <a:ext uri="{FF2B5EF4-FFF2-40B4-BE49-F238E27FC236}">
                <a16:creationId xmlns:a16="http://schemas.microsoft.com/office/drawing/2014/main" xmlns="" id="{1EF0F52A-5786-4AFA-A556-16F1AF30BE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2786063"/>
            <a:ext cx="0" cy="4794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6" name="Line 9">
            <a:extLst>
              <a:ext uri="{FF2B5EF4-FFF2-40B4-BE49-F238E27FC236}">
                <a16:creationId xmlns:a16="http://schemas.microsoft.com/office/drawing/2014/main" xmlns="" id="{46DE7AE1-9D55-4FC9-88E2-C5EDB8D01D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97488" y="2786063"/>
            <a:ext cx="465137" cy="4651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7" name="Line 10">
            <a:extLst>
              <a:ext uri="{FF2B5EF4-FFF2-40B4-BE49-F238E27FC236}">
                <a16:creationId xmlns:a16="http://schemas.microsoft.com/office/drawing/2014/main" xmlns="" id="{D14E8D68-739E-4E4A-A454-36DBCE2947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7088" y="4413250"/>
            <a:ext cx="0" cy="50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11">
            <a:extLst>
              <a:ext uri="{FF2B5EF4-FFF2-40B4-BE49-F238E27FC236}">
                <a16:creationId xmlns:a16="http://schemas.microsoft.com/office/drawing/2014/main" xmlns="" id="{1F27F6BA-8609-4F42-B195-01E35691D3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48138" y="4397375"/>
            <a:ext cx="293687" cy="50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Rectangle 12">
            <a:extLst>
              <a:ext uri="{FF2B5EF4-FFF2-40B4-BE49-F238E27FC236}">
                <a16:creationId xmlns:a16="http://schemas.microsoft.com/office/drawing/2014/main" xmlns="" id="{DBE7F046-7872-4680-A048-E98FFE36F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7088" y="4310063"/>
            <a:ext cx="1074737" cy="174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0430" name="Rectangle 13">
            <a:extLst>
              <a:ext uri="{FF2B5EF4-FFF2-40B4-BE49-F238E27FC236}">
                <a16:creationId xmlns:a16="http://schemas.microsoft.com/office/drawing/2014/main" xmlns="" id="{13D18488-3718-4E86-9656-FB959681C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7088" y="4803775"/>
            <a:ext cx="798512" cy="203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xmlns="" id="{097BFEF6-E43B-46F6-80C1-601F8EC75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E23C1C-D0A1-4B0F-ABE8-2FE3E5CEED0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US" altLang="zh-TW" sz="14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xmlns="" id="{92D75FE4-7F18-49AE-9284-C00402DDFD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optimal local alignment</a:t>
            </a:r>
            <a:br>
              <a:rPr lang="en-US" altLang="zh-TW" dirty="0"/>
            </a:br>
            <a:endParaRPr lang="en-US" altLang="zh-TW" dirty="0"/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xmlns="" id="{B38EDDA5-7C2E-4286-BFC1-8AA02489F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4363" y="1647825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i="1"/>
              <a:t>S</a:t>
            </a:r>
            <a:r>
              <a:rPr lang="en-US" altLang="zh-TW" sz="2800" i="1" baseline="-25000"/>
              <a:t>i,j</a:t>
            </a:r>
            <a:r>
              <a:rPr lang="en-US" altLang="zh-TW" sz="2800"/>
              <a:t>: the score of an optimal local alignment ending at 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j</a:t>
            </a:r>
          </a:p>
          <a:p>
            <a:pPr eaLnBrk="1" hangingPunct="1"/>
            <a:r>
              <a:rPr lang="en-US" altLang="zh-TW" sz="2800"/>
              <a:t>With proper initializations, </a:t>
            </a:r>
            <a:r>
              <a:rPr lang="en-US" altLang="zh-TW" sz="2800" i="1"/>
              <a:t>S</a:t>
            </a:r>
            <a:r>
              <a:rPr lang="en-US" altLang="zh-TW" sz="2800" i="1" baseline="-25000"/>
              <a:t>i,j </a:t>
            </a:r>
            <a:r>
              <a:rPr lang="en-US" altLang="zh-TW" sz="2800"/>
              <a:t>can be computed</a:t>
            </a:r>
            <a:br>
              <a:rPr lang="en-US" altLang="zh-TW" sz="2800"/>
            </a:br>
            <a:r>
              <a:rPr lang="en-US" altLang="zh-TW" sz="2800"/>
              <a:t>as follows:</a:t>
            </a:r>
            <a:endParaRPr lang="en-US" altLang="zh-TW" sz="2800" i="1" baseline="-25000"/>
          </a:p>
        </p:txBody>
      </p:sp>
      <p:sp>
        <p:nvSpPr>
          <p:cNvPr id="61445" name="Text Box 4">
            <a:extLst>
              <a:ext uri="{FF2B5EF4-FFF2-40B4-BE49-F238E27FC236}">
                <a16:creationId xmlns:a16="http://schemas.microsoft.com/office/drawing/2014/main" xmlns="" id="{1A911C92-C914-44BB-B9F1-276BC8B7D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832225"/>
            <a:ext cx="611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61446" name="Object 5">
            <a:extLst>
              <a:ext uri="{FF2B5EF4-FFF2-40B4-BE49-F238E27FC236}">
                <a16:creationId xmlns:a16="http://schemas.microsoft.com/office/drawing/2014/main" xmlns="" id="{AC863470-AF94-4D6A-A3B8-D12D5D36FE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657600"/>
          <a:ext cx="4325938" cy="273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3" name="Equation" r:id="rId3" imgW="1727200" imgH="1092200" progId="Equation.3">
                  <p:embed/>
                </p:oleObj>
              </mc:Choice>
              <mc:Fallback>
                <p:oleObj name="Equation" r:id="rId3" imgW="1727200" imgH="1092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57600"/>
                        <a:ext cx="4325938" cy="2735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>
            <a:extLst>
              <a:ext uri="{FF2B5EF4-FFF2-40B4-BE49-F238E27FC236}">
                <a16:creationId xmlns:a16="http://schemas.microsoft.com/office/drawing/2014/main" xmlns="" id="{C51A3F6C-9909-4587-92CC-107BAF4B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F8EF0D-0BCA-4A3F-B804-B977C9ED056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zh-TW" sz="14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xmlns="" id="{2FBCB65B-A3D3-493E-AD43-D82AFBFC3B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local alignment</a:t>
            </a:r>
          </a:p>
        </p:txBody>
      </p:sp>
      <p:sp>
        <p:nvSpPr>
          <p:cNvPr id="62468" name="Text Box 3">
            <a:extLst>
              <a:ext uri="{FF2B5EF4-FFF2-40B4-BE49-F238E27FC236}">
                <a16:creationId xmlns:a16="http://schemas.microsoft.com/office/drawing/2014/main" xmlns="" id="{4BF9CF4A-EFC4-4454-BCA7-783F1758A9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111620" name="Group 4">
            <a:extLst>
              <a:ext uri="{FF2B5EF4-FFF2-40B4-BE49-F238E27FC236}">
                <a16:creationId xmlns:a16="http://schemas.microsoft.com/office/drawing/2014/main" xmlns="" id="{2684DB7F-F133-4E32-B0B0-B81D89696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859064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2563" name="Text Box 98">
            <a:extLst>
              <a:ext uri="{FF2B5EF4-FFF2-40B4-BE49-F238E27FC236}">
                <a16:creationId xmlns:a16="http://schemas.microsoft.com/office/drawing/2014/main" xmlns="" id="{4ED3AFED-D723-425C-B9B3-8DB23BE13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62564" name="Text Box 99">
            <a:extLst>
              <a:ext uri="{FF2B5EF4-FFF2-40B4-BE49-F238E27FC236}">
                <a16:creationId xmlns:a16="http://schemas.microsoft.com/office/drawing/2014/main" xmlns="" id="{35F93D90-0480-4FA8-8E08-B7BB0D188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62565" name="Text Box 100">
            <a:extLst>
              <a:ext uri="{FF2B5EF4-FFF2-40B4-BE49-F238E27FC236}">
                <a16:creationId xmlns:a16="http://schemas.microsoft.com/office/drawing/2014/main" xmlns="" id="{0D58519E-83FB-4DFC-9BB1-23303ECDE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905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Match: 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Mismatch: -5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Gap symbol: -3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>
            <a:extLst>
              <a:ext uri="{FF2B5EF4-FFF2-40B4-BE49-F238E27FC236}">
                <a16:creationId xmlns:a16="http://schemas.microsoft.com/office/drawing/2014/main" xmlns="" id="{FDE2D7A4-BB7A-4089-8B8B-8793AA291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636C84-8FC7-4AE3-AC1E-9459669F061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zh-TW" sz="14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xmlns="" id="{070E3429-D824-409C-8287-17E5501C7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local alignment</a:t>
            </a:r>
          </a:p>
        </p:txBody>
      </p:sp>
      <p:sp>
        <p:nvSpPr>
          <p:cNvPr id="63492" name="Text Box 3">
            <a:extLst>
              <a:ext uri="{FF2B5EF4-FFF2-40B4-BE49-F238E27FC236}">
                <a16:creationId xmlns:a16="http://schemas.microsoft.com/office/drawing/2014/main" xmlns="" id="{31F01228-8357-44CD-9CCE-E34D04DAC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112743" name="Group 103">
            <a:extLst>
              <a:ext uri="{FF2B5EF4-FFF2-40B4-BE49-F238E27FC236}">
                <a16:creationId xmlns:a16="http://schemas.microsoft.com/office/drawing/2014/main" xmlns="" id="{E021E795-FABB-45CD-958D-94FFA9FD3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587316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3587" name="Text Box 98">
            <a:extLst>
              <a:ext uri="{FF2B5EF4-FFF2-40B4-BE49-F238E27FC236}">
                <a16:creationId xmlns:a16="http://schemas.microsoft.com/office/drawing/2014/main" xmlns="" id="{DAF67232-8730-4D39-8429-4BB499776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63588" name="Text Box 99">
            <a:extLst>
              <a:ext uri="{FF2B5EF4-FFF2-40B4-BE49-F238E27FC236}">
                <a16:creationId xmlns:a16="http://schemas.microsoft.com/office/drawing/2014/main" xmlns="" id="{792564B9-EA12-4C4F-BFE0-82AE210DC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63589" name="Text Box 100">
            <a:extLst>
              <a:ext uri="{FF2B5EF4-FFF2-40B4-BE49-F238E27FC236}">
                <a16:creationId xmlns:a16="http://schemas.microsoft.com/office/drawing/2014/main" xmlns="" id="{6A6FF8A4-C9B6-4E51-9DC1-9D49C223E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905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Match: 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Mismatch: -5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Gap symbol: -3</a:t>
            </a:r>
          </a:p>
        </p:txBody>
      </p:sp>
      <p:sp>
        <p:nvSpPr>
          <p:cNvPr id="63590" name="AutoShape 104">
            <a:extLst>
              <a:ext uri="{FF2B5EF4-FFF2-40B4-BE49-F238E27FC236}">
                <a16:creationId xmlns:a16="http://schemas.microsoft.com/office/drawing/2014/main" xmlns="" id="{7D179D66-BC7F-4FDE-B94E-5BCEE904E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800600"/>
            <a:ext cx="1371600" cy="1295400"/>
          </a:xfrm>
          <a:prstGeom prst="cloudCallout">
            <a:avLst>
              <a:gd name="adj1" fmla="val -72106"/>
              <a:gd name="adj2" fmla="val 5220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the best score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xmlns="" id="{B880AF12-CB8A-4A60-9CFB-0181C979D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58AD8A-293C-4C2C-B96D-EF5FCE6A322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TW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xmlns="" id="{5F916020-586D-436E-A3B1-D7BF046AB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i="1" dirty="0"/>
              <a:t>Fibonacci numbers</a:t>
            </a:r>
          </a:p>
        </p:txBody>
      </p:sp>
      <p:sp>
        <p:nvSpPr>
          <p:cNvPr id="9220" name="Rectangle 11">
            <a:extLst>
              <a:ext uri="{FF2B5EF4-FFF2-40B4-BE49-F238E27FC236}">
                <a16:creationId xmlns:a16="http://schemas.microsoft.com/office/drawing/2014/main" xmlns="" id="{66F397A5-62D1-4F82-BC5A-41AF93E5EF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571875"/>
            <a:ext cx="255588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3100">
                <a:solidFill>
                  <a:srgbClr val="FFFF00"/>
                </a:solidFill>
              </a:rPr>
              <a:t> </a:t>
            </a:r>
            <a:endParaRPr lang="en-US" altLang="zh-TW" sz="2000"/>
          </a:p>
        </p:txBody>
      </p:sp>
      <p:sp>
        <p:nvSpPr>
          <p:cNvPr id="9221" name="Rectangle 12">
            <a:extLst>
              <a:ext uri="{FF2B5EF4-FFF2-40B4-BE49-F238E27FC236}">
                <a16:creationId xmlns:a16="http://schemas.microsoft.com/office/drawing/2014/main" xmlns="" id="{355B2729-4CB4-4490-AAB3-BEAEE50DFB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573588"/>
            <a:ext cx="1041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3100">
                <a:solidFill>
                  <a:srgbClr val="FFFF00"/>
                </a:solidFill>
              </a:rPr>
              <a:t>         </a:t>
            </a:r>
            <a:endParaRPr lang="en-US" altLang="zh-TW" sz="2000"/>
          </a:p>
        </p:txBody>
      </p:sp>
      <p:grpSp>
        <p:nvGrpSpPr>
          <p:cNvPr id="9222" name="Group 39" descr="An example of the text is in the figure.">
            <a:extLst>
              <a:ext uri="{FF2B5EF4-FFF2-40B4-BE49-F238E27FC236}">
                <a16:creationId xmlns:a16="http://schemas.microsoft.com/office/drawing/2014/main" xmlns="" id="{390A30D3-BA9C-43DA-B62E-0F8B819CAD8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581400"/>
            <a:ext cx="3911600" cy="1933575"/>
            <a:chOff x="1548" y="2485"/>
            <a:chExt cx="2464" cy="1218"/>
          </a:xfrm>
        </p:grpSpPr>
        <p:sp>
          <p:nvSpPr>
            <p:cNvPr id="9225" name="Rectangle 13">
              <a:extLst>
                <a:ext uri="{FF2B5EF4-FFF2-40B4-BE49-F238E27FC236}">
                  <a16:creationId xmlns:a16="http://schemas.microsoft.com/office/drawing/2014/main" xmlns="" id="{A128FDA5-7AB9-473F-901A-2AE3CB422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" y="3258"/>
              <a:ext cx="62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.</a:t>
              </a:r>
              <a:endParaRPr lang="en-US" altLang="zh-TW" sz="2000"/>
            </a:p>
          </p:txBody>
        </p:sp>
        <p:sp>
          <p:nvSpPr>
            <p:cNvPr id="9226" name="Rectangle 14">
              <a:extLst>
                <a:ext uri="{FF2B5EF4-FFF2-40B4-BE49-F238E27FC236}">
                  <a16:creationId xmlns:a16="http://schemas.microsoft.com/office/drawing/2014/main" xmlns="" id="{013ABA5A-A723-4A90-B223-404668DD8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7" y="3258"/>
              <a:ext cx="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227" name="Rectangle 15">
              <a:extLst>
                <a:ext uri="{FF2B5EF4-FFF2-40B4-BE49-F238E27FC236}">
                  <a16:creationId xmlns:a16="http://schemas.microsoft.com/office/drawing/2014/main" xmlns="" id="{74CF3903-0070-48B3-BC36-FE5DDC97D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" y="3258"/>
              <a:ext cx="41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for  </a:t>
              </a:r>
              <a:endParaRPr lang="en-US" altLang="zh-TW" sz="2000"/>
            </a:p>
          </p:txBody>
        </p:sp>
        <p:sp>
          <p:nvSpPr>
            <p:cNvPr id="9228" name="Rectangle 16">
              <a:extLst>
                <a:ext uri="{FF2B5EF4-FFF2-40B4-BE49-F238E27FC236}">
                  <a16:creationId xmlns:a16="http://schemas.microsoft.com/office/drawing/2014/main" xmlns="" id="{3E7E9042-E40B-46E5-B8E9-5A9F31855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8" y="3258"/>
              <a:ext cx="24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    </a:t>
              </a:r>
              <a:endParaRPr lang="en-US" altLang="zh-TW" sz="2000"/>
            </a:p>
          </p:txBody>
        </p:sp>
        <p:sp>
          <p:nvSpPr>
            <p:cNvPr id="9229" name="Rectangle 17">
              <a:extLst>
                <a:ext uri="{FF2B5EF4-FFF2-40B4-BE49-F238E27FC236}">
                  <a16:creationId xmlns:a16="http://schemas.microsoft.com/office/drawing/2014/main" xmlns="" id="{B905A293-718D-4BA0-9A6D-CA2AB9FB9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7" y="3405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2</a:t>
              </a:r>
              <a:endParaRPr lang="en-US" altLang="zh-TW" sz="2000"/>
            </a:p>
          </p:txBody>
        </p:sp>
        <p:sp>
          <p:nvSpPr>
            <p:cNvPr id="9230" name="Rectangle 18">
              <a:extLst>
                <a:ext uri="{FF2B5EF4-FFF2-40B4-BE49-F238E27FC236}">
                  <a16:creationId xmlns:a16="http://schemas.microsoft.com/office/drawing/2014/main" xmlns="" id="{10C4B790-728E-4176-A8CC-BAA030471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5" y="3405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1</a:t>
              </a:r>
              <a:endParaRPr lang="en-US" altLang="zh-TW" sz="2000"/>
            </a:p>
          </p:txBody>
        </p:sp>
        <p:sp>
          <p:nvSpPr>
            <p:cNvPr id="9231" name="Rectangle 19">
              <a:extLst>
                <a:ext uri="{FF2B5EF4-FFF2-40B4-BE49-F238E27FC236}">
                  <a16:creationId xmlns:a16="http://schemas.microsoft.com/office/drawing/2014/main" xmlns="" id="{7FE66127-8B19-428A-964A-D4DE6E1B3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886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1</a:t>
              </a:r>
              <a:endParaRPr lang="en-US" altLang="zh-TW" sz="2000"/>
            </a:p>
          </p:txBody>
        </p:sp>
        <p:sp>
          <p:nvSpPr>
            <p:cNvPr id="9232" name="Rectangle 20">
              <a:extLst>
                <a:ext uri="{FF2B5EF4-FFF2-40B4-BE49-F238E27FC236}">
                  <a16:creationId xmlns:a16="http://schemas.microsoft.com/office/drawing/2014/main" xmlns="" id="{3B7D9060-FC09-4354-864C-B54BE2422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" y="3033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1</a:t>
              </a:r>
              <a:endParaRPr lang="en-US" altLang="zh-TW" sz="2000"/>
            </a:p>
          </p:txBody>
        </p:sp>
        <p:sp>
          <p:nvSpPr>
            <p:cNvPr id="9233" name="Rectangle 21">
              <a:extLst>
                <a:ext uri="{FF2B5EF4-FFF2-40B4-BE49-F238E27FC236}">
                  <a16:creationId xmlns:a16="http://schemas.microsoft.com/office/drawing/2014/main" xmlns="" id="{2900D7FE-C0D8-496B-8A76-2898F12F8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" y="2513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0</a:t>
              </a:r>
              <a:endParaRPr lang="en-US" altLang="zh-TW" sz="2000"/>
            </a:p>
          </p:txBody>
        </p:sp>
        <p:sp>
          <p:nvSpPr>
            <p:cNvPr id="9234" name="Rectangle 22">
              <a:extLst>
                <a:ext uri="{FF2B5EF4-FFF2-40B4-BE49-F238E27FC236}">
                  <a16:creationId xmlns:a16="http://schemas.microsoft.com/office/drawing/2014/main" xmlns="" id="{96D68947-B289-49A0-B4C5-BF4DCB997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661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0</a:t>
              </a:r>
              <a:endParaRPr lang="en-US" altLang="zh-TW" sz="2000"/>
            </a:p>
          </p:txBody>
        </p:sp>
        <p:sp>
          <p:nvSpPr>
            <p:cNvPr id="9235" name="Rectangle 23">
              <a:extLst>
                <a:ext uri="{FF2B5EF4-FFF2-40B4-BE49-F238E27FC236}">
                  <a16:creationId xmlns:a16="http://schemas.microsoft.com/office/drawing/2014/main" xmlns="" id="{89C5186F-CE68-4984-832E-BE07D4AB6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5" y="3230"/>
              <a:ext cx="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236" name="Rectangle 24">
              <a:extLst>
                <a:ext uri="{FF2B5EF4-FFF2-40B4-BE49-F238E27FC236}">
                  <a16:creationId xmlns:a16="http://schemas.microsoft.com/office/drawing/2014/main" xmlns="" id="{372A2D99-4ACD-41C8-A345-59499E39C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9" y="3377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zh-TW" sz="2000"/>
            </a:p>
          </p:txBody>
        </p:sp>
        <p:sp>
          <p:nvSpPr>
            <p:cNvPr id="9237" name="Rectangle 25">
              <a:extLst>
                <a:ext uri="{FF2B5EF4-FFF2-40B4-BE49-F238E27FC236}">
                  <a16:creationId xmlns:a16="http://schemas.microsoft.com/office/drawing/2014/main" xmlns="" id="{69604783-EFC4-401E-AD84-AA10E9791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6" y="3230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en-US" altLang="zh-TW" sz="2000"/>
            </a:p>
          </p:txBody>
        </p:sp>
        <p:sp>
          <p:nvSpPr>
            <p:cNvPr id="9238" name="Rectangle 26">
              <a:extLst>
                <a:ext uri="{FF2B5EF4-FFF2-40B4-BE49-F238E27FC236}">
                  <a16:creationId xmlns:a16="http://schemas.microsoft.com/office/drawing/2014/main" xmlns="" id="{ADEE7F54-BD2C-4648-8ECA-03B19C31F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" y="3377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zh-TW" sz="2000"/>
            </a:p>
          </p:txBody>
        </p:sp>
        <p:sp>
          <p:nvSpPr>
            <p:cNvPr id="9239" name="Rectangle 27">
              <a:extLst>
                <a:ext uri="{FF2B5EF4-FFF2-40B4-BE49-F238E27FC236}">
                  <a16:creationId xmlns:a16="http://schemas.microsoft.com/office/drawing/2014/main" xmlns="" id="{761DF127-5DD1-452A-8EF4-2BB36A8C8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7" y="3230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zh-TW" sz="2000"/>
            </a:p>
          </p:txBody>
        </p:sp>
        <p:sp>
          <p:nvSpPr>
            <p:cNvPr id="9240" name="Rectangle 28">
              <a:extLst>
                <a:ext uri="{FF2B5EF4-FFF2-40B4-BE49-F238E27FC236}">
                  <a16:creationId xmlns:a16="http://schemas.microsoft.com/office/drawing/2014/main" xmlns="" id="{BEFB1BB0-A00F-4118-A6C2-79470D078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" y="2858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zh-TW" sz="2000"/>
            </a:p>
          </p:txBody>
        </p:sp>
        <p:sp>
          <p:nvSpPr>
            <p:cNvPr id="9241" name="Rectangle 29">
              <a:extLst>
                <a:ext uri="{FF2B5EF4-FFF2-40B4-BE49-F238E27FC236}">
                  <a16:creationId xmlns:a16="http://schemas.microsoft.com/office/drawing/2014/main" xmlns="" id="{8B9D6C18-0B5E-4871-B0ED-7976A1AF1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" y="2485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zh-TW" sz="2000"/>
            </a:p>
          </p:txBody>
        </p:sp>
        <p:sp>
          <p:nvSpPr>
            <p:cNvPr id="9242" name="Rectangle 30">
              <a:extLst>
                <a:ext uri="{FF2B5EF4-FFF2-40B4-BE49-F238E27FC236}">
                  <a16:creationId xmlns:a16="http://schemas.microsoft.com/office/drawing/2014/main" xmlns="" id="{CAB001F7-EFA2-4B8E-9A9E-B5927D2F5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9" y="3258"/>
              <a:ext cx="36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i&gt;1</a:t>
              </a:r>
              <a:endParaRPr lang="en-US" altLang="zh-TW" sz="2000"/>
            </a:p>
          </p:txBody>
        </p:sp>
        <p:sp>
          <p:nvSpPr>
            <p:cNvPr id="9243" name="Rectangle 31">
              <a:extLst>
                <a:ext uri="{FF2B5EF4-FFF2-40B4-BE49-F238E27FC236}">
                  <a16:creationId xmlns:a16="http://schemas.microsoft.com/office/drawing/2014/main" xmlns="" id="{42C64B06-8F19-4920-93B8-D27319049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" y="3405"/>
              <a:ext cx="6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</a:t>
              </a:r>
              <a:endParaRPr lang="en-US" altLang="zh-TW" sz="2000"/>
            </a:p>
          </p:txBody>
        </p:sp>
        <p:sp>
          <p:nvSpPr>
            <p:cNvPr id="9244" name="Rectangle 32">
              <a:extLst>
                <a:ext uri="{FF2B5EF4-FFF2-40B4-BE49-F238E27FC236}">
                  <a16:creationId xmlns:a16="http://schemas.microsoft.com/office/drawing/2014/main" xmlns="" id="{B664501F-E6E7-4EC9-9D2F-631D9F187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2" y="3258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45" name="Rectangle 33">
              <a:extLst>
                <a:ext uri="{FF2B5EF4-FFF2-40B4-BE49-F238E27FC236}">
                  <a16:creationId xmlns:a16="http://schemas.microsoft.com/office/drawing/2014/main" xmlns="" id="{62F5F623-6C3A-4BD1-886D-E13E4BA79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" y="3405"/>
              <a:ext cx="6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</a:t>
              </a:r>
              <a:endParaRPr lang="en-US" altLang="zh-TW" sz="2000"/>
            </a:p>
          </p:txBody>
        </p:sp>
        <p:sp>
          <p:nvSpPr>
            <p:cNvPr id="9246" name="Rectangle 34">
              <a:extLst>
                <a:ext uri="{FF2B5EF4-FFF2-40B4-BE49-F238E27FC236}">
                  <a16:creationId xmlns:a16="http://schemas.microsoft.com/office/drawing/2014/main" xmlns="" id="{CF4C8312-7FA0-4D6A-B9EC-F396BAAA0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6" y="3258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47" name="Rectangle 35">
              <a:extLst>
                <a:ext uri="{FF2B5EF4-FFF2-40B4-BE49-F238E27FC236}">
                  <a16:creationId xmlns:a16="http://schemas.microsoft.com/office/drawing/2014/main" xmlns="" id="{A48E7C10-05D6-4D22-AC06-42ACCD5C6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7" y="3390"/>
              <a:ext cx="6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</a:t>
              </a:r>
              <a:endParaRPr lang="en-US" altLang="zh-TW" sz="2000"/>
            </a:p>
          </p:txBody>
        </p:sp>
        <p:sp>
          <p:nvSpPr>
            <p:cNvPr id="9248" name="Rectangle 36">
              <a:extLst>
                <a:ext uri="{FF2B5EF4-FFF2-40B4-BE49-F238E27FC236}">
                  <a16:creationId xmlns:a16="http://schemas.microsoft.com/office/drawing/2014/main" xmlns="" id="{0206ECEC-77DD-4D0A-8432-F83BB26A6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8" y="3258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49" name="Rectangle 37">
              <a:extLst>
                <a:ext uri="{FF2B5EF4-FFF2-40B4-BE49-F238E27FC236}">
                  <a16:creationId xmlns:a16="http://schemas.microsoft.com/office/drawing/2014/main" xmlns="" id="{B416BAE1-F635-452F-952A-899AF2F56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8" y="2886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50" name="Rectangle 38">
              <a:extLst>
                <a:ext uri="{FF2B5EF4-FFF2-40B4-BE49-F238E27FC236}">
                  <a16:creationId xmlns:a16="http://schemas.microsoft.com/office/drawing/2014/main" xmlns="" id="{21803039-D5D0-4636-9B2C-122EC328B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8" y="2513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</p:grpSp>
      <p:sp>
        <p:nvSpPr>
          <p:cNvPr id="9224" name="Text Box 43">
            <a:extLst>
              <a:ext uri="{FF2B5EF4-FFF2-40B4-BE49-F238E27FC236}">
                <a16:creationId xmlns:a16="http://schemas.microsoft.com/office/drawing/2014/main" xmlns="" id="{89D32AF0-A8C7-4C7E-BB53-1A2F77E08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133600"/>
            <a:ext cx="784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/>
              <a:t>The </a:t>
            </a:r>
            <a:r>
              <a:rPr lang="en-US" altLang="zh-TW" i="1"/>
              <a:t>Fibonacci numbers</a:t>
            </a:r>
            <a:r>
              <a:rPr lang="en-US" altLang="zh-TW"/>
              <a:t> are defined by the following recurrence: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>
            <a:extLst>
              <a:ext uri="{FF2B5EF4-FFF2-40B4-BE49-F238E27FC236}">
                <a16:creationId xmlns:a16="http://schemas.microsoft.com/office/drawing/2014/main" xmlns="" id="{DA2A5081-9179-4D49-957E-B03F43A4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A14475-9FD3-49E3-848D-414FDC98385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zh-TW" sz="1400"/>
          </a:p>
        </p:txBody>
      </p:sp>
      <p:graphicFrame>
        <p:nvGraphicFramePr>
          <p:cNvPr id="113771" name="Group 107">
            <a:extLst>
              <a:ext uri="{FF2B5EF4-FFF2-40B4-BE49-F238E27FC236}">
                <a16:creationId xmlns:a16="http://schemas.microsoft.com/office/drawing/2014/main" xmlns="" id="{84315201-60AB-4B8B-8C06-69E0A0C9C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658995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4610" name="Text Box 98">
            <a:extLst>
              <a:ext uri="{FF2B5EF4-FFF2-40B4-BE49-F238E27FC236}">
                <a16:creationId xmlns:a16="http://schemas.microsoft.com/office/drawing/2014/main" xmlns="" id="{D2A9A8B0-6C00-4864-B338-631B02CB2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64611" name="Text Box 99">
            <a:extLst>
              <a:ext uri="{FF2B5EF4-FFF2-40B4-BE49-F238E27FC236}">
                <a16:creationId xmlns:a16="http://schemas.microsoft.com/office/drawing/2014/main" xmlns="" id="{5F246CB2-E675-4F2A-977C-2C874FB05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64612" name="Text Box 100">
            <a:extLst>
              <a:ext uri="{FF2B5EF4-FFF2-40B4-BE49-F238E27FC236}">
                <a16:creationId xmlns:a16="http://schemas.microsoft.com/office/drawing/2014/main" xmlns="" id="{1DF545AB-7D6D-4046-80F6-F7548B43C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4613" name="AutoShape 101">
            <a:extLst>
              <a:ext uri="{FF2B5EF4-FFF2-40B4-BE49-F238E27FC236}">
                <a16:creationId xmlns:a16="http://schemas.microsoft.com/office/drawing/2014/main" xmlns="" id="{2AB561A8-CDF2-4CA1-873F-CAC7B050A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800600"/>
            <a:ext cx="1371600" cy="1295400"/>
          </a:xfrm>
          <a:prstGeom prst="cloudCallout">
            <a:avLst>
              <a:gd name="adj1" fmla="val -72106"/>
              <a:gd name="adj2" fmla="val 5220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the best score</a:t>
            </a:r>
          </a:p>
        </p:txBody>
      </p:sp>
      <p:sp>
        <p:nvSpPr>
          <p:cNvPr id="64615" name="Text Box 109">
            <a:extLst>
              <a:ext uri="{FF2B5EF4-FFF2-40B4-BE49-F238E27FC236}">
                <a16:creationId xmlns:a16="http://schemas.microsoft.com/office/drawing/2014/main" xmlns="" id="{890453EC-1A8E-42D9-8933-672A85BC5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2188" y="3962400"/>
            <a:ext cx="18018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002060"/>
                </a:solidFill>
              </a:rPr>
              <a:t>(not always at the corner)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C81D76-8C95-4031-809D-F831417E9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983456"/>
            <a:ext cx="11963400" cy="4114800"/>
          </a:xfrm>
        </p:spPr>
        <p:txBody>
          <a:bodyPr/>
          <a:lstStyle/>
          <a:p>
            <a:pPr algn="l" rtl="0" eaLnBrk="1" fontAlgn="base" hangingPunct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A – C - T</a:t>
            </a:r>
            <a:br>
              <a:rPr lang="en-US" sz="3000" dirty="0"/>
            </a:br>
            <a:r>
              <a:rPr lang="en-US" sz="3000" dirty="0"/>
              <a:t>A T C A T</a:t>
            </a:r>
          </a:p>
          <a:p>
            <a:pPr algn="l" rtl="0" eaLnBrk="1" fontAlgn="base" hangingPunct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8-3+8-3+8 = 18</a:t>
            </a:r>
          </a:p>
          <a:p>
            <a:endParaRPr lang="en-US" sz="30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>
            <a:extLst>
              <a:ext uri="{FF2B5EF4-FFF2-40B4-BE49-F238E27FC236}">
                <a16:creationId xmlns:a16="http://schemas.microsoft.com/office/drawing/2014/main" xmlns="" id="{3C7BE6AB-4434-4328-8A80-C5D4EFF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A6FF1D-B18C-44F0-A06E-291225903EC1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US" altLang="zh-TW" sz="14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xmlns="" id="{2DC9FDF5-80FF-4933-98D0-6B013DC04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Affine gap penalties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xmlns="" id="{7564C609-A735-4871-A10E-9EFC60E1F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400"/>
              <a:t>Match: +8  (</a:t>
            </a: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x, y</a:t>
            </a:r>
            <a:r>
              <a:rPr lang="en-US" altLang="zh-TW" sz="2400"/>
              <a:t>) </a:t>
            </a:r>
            <a:r>
              <a:rPr lang="en-US" altLang="zh-TW" sz="2400" i="1"/>
              <a:t>= 8, </a:t>
            </a:r>
            <a:r>
              <a:rPr lang="en-US" altLang="zh-TW" sz="2400"/>
              <a:t>if </a:t>
            </a:r>
            <a:r>
              <a:rPr lang="en-US" altLang="zh-TW" sz="2400" i="1"/>
              <a:t>x = y</a:t>
            </a:r>
            <a:r>
              <a:rPr lang="en-US" altLang="zh-TW" sz="2400"/>
              <a:t>)</a:t>
            </a:r>
          </a:p>
          <a:p>
            <a:pPr eaLnBrk="1" hangingPunct="1"/>
            <a:r>
              <a:rPr lang="en-US" altLang="zh-TW" sz="2400"/>
              <a:t>Mismatch: -5 (</a:t>
            </a: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x, y</a:t>
            </a:r>
            <a:r>
              <a:rPr lang="en-US" altLang="zh-TW" sz="2400"/>
              <a:t>) </a:t>
            </a:r>
            <a:r>
              <a:rPr lang="en-US" altLang="zh-TW" sz="2400" i="1"/>
              <a:t>= -5, </a:t>
            </a:r>
            <a:r>
              <a:rPr lang="en-US" altLang="zh-TW" sz="2400"/>
              <a:t>if </a:t>
            </a:r>
            <a:r>
              <a:rPr lang="en-US" altLang="zh-TW" sz="2400" i="1"/>
              <a:t>x ≠ y</a:t>
            </a:r>
            <a:r>
              <a:rPr lang="en-US" altLang="zh-TW" sz="2400"/>
              <a:t>)</a:t>
            </a:r>
          </a:p>
          <a:p>
            <a:pPr eaLnBrk="1" hangingPunct="1"/>
            <a:r>
              <a:rPr lang="en-US" altLang="zh-TW" sz="2400"/>
              <a:t>Each gap symbol: -3 (</a:t>
            </a:r>
            <a:r>
              <a:rPr lang="en-US" altLang="zh-TW" sz="2400" i="1"/>
              <a:t>w</a:t>
            </a:r>
            <a:r>
              <a:rPr lang="en-US" altLang="zh-TW" sz="2400"/>
              <a:t>(-,</a:t>
            </a:r>
            <a:r>
              <a:rPr lang="en-US" altLang="zh-TW" sz="2400" i="1"/>
              <a:t>x</a:t>
            </a:r>
            <a:r>
              <a:rPr lang="en-US" altLang="zh-TW" sz="2400"/>
              <a:t>)=</a:t>
            </a: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x</a:t>
            </a:r>
            <a:r>
              <a:rPr lang="en-US" altLang="zh-TW" sz="2400"/>
              <a:t>,-)=-3)</a:t>
            </a:r>
          </a:p>
          <a:p>
            <a:pPr eaLnBrk="1" hangingPunct="1"/>
            <a:r>
              <a:rPr lang="en-US" altLang="zh-TW" sz="2400" i="1"/>
              <a:t>E.g</a:t>
            </a:r>
            <a:r>
              <a:rPr lang="en-US" altLang="zh-TW" sz="2400"/>
              <a:t>. each gap is charged an extra gap-open penalty: -4</a:t>
            </a:r>
          </a:p>
          <a:p>
            <a:pPr eaLnBrk="1" hangingPunct="1"/>
            <a:r>
              <a:rPr lang="en-US" altLang="zh-TW" sz="2400"/>
              <a:t>In general, a gap of length </a:t>
            </a:r>
            <a:r>
              <a:rPr lang="en-US" altLang="zh-TW" sz="2400" i="1"/>
              <a:t>k </a:t>
            </a:r>
            <a:r>
              <a:rPr lang="en-US" altLang="zh-TW" sz="2400"/>
              <a:t>should have penalty </a:t>
            </a:r>
            <a:r>
              <a:rPr lang="en-US" altLang="zh-TW" sz="2400" i="1"/>
              <a:t>g(k)</a:t>
            </a:r>
          </a:p>
        </p:txBody>
      </p:sp>
      <p:sp>
        <p:nvSpPr>
          <p:cNvPr id="65541" name="Text Box 4">
            <a:extLst>
              <a:ext uri="{FF2B5EF4-FFF2-40B4-BE49-F238E27FC236}">
                <a16:creationId xmlns:a16="http://schemas.microsoft.com/office/drawing/2014/main" xmlns="" id="{257F27A8-780D-4277-8902-2F496808F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038600"/>
            <a:ext cx="68865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3600">
                <a:latin typeface="Courier New" panose="02070309020205020404" pitchFamily="49" charset="0"/>
              </a:rPr>
              <a:t>C - - - T T A A C T</a:t>
            </a:r>
            <a:br>
              <a:rPr lang="en-US" altLang="zh-TW" sz="3600">
                <a:latin typeface="Courier New" panose="02070309020205020404" pitchFamily="49" charset="0"/>
              </a:rPr>
            </a:br>
            <a:r>
              <a:rPr lang="en-US" altLang="zh-TW" sz="3600">
                <a:latin typeface="Courier New" panose="02070309020205020404" pitchFamily="49" charset="0"/>
              </a:rPr>
              <a:t>C G G A T C A - - T</a:t>
            </a:r>
          </a:p>
        </p:txBody>
      </p:sp>
      <p:sp>
        <p:nvSpPr>
          <p:cNvPr id="65542" name="Text Box 5">
            <a:extLst>
              <a:ext uri="{FF2B5EF4-FFF2-40B4-BE49-F238E27FC236}">
                <a16:creationId xmlns:a16="http://schemas.microsoft.com/office/drawing/2014/main" xmlns="" id="{C5371D80-76C3-43C0-A159-159392B11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5156200"/>
            <a:ext cx="680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+8    -3    -3    -3   +8    -5   +8   -3    -3    +8  =  +12</a:t>
            </a:r>
          </a:p>
        </p:txBody>
      </p:sp>
      <p:sp>
        <p:nvSpPr>
          <p:cNvPr id="65543" name="Rectangle 6">
            <a:extLst>
              <a:ext uri="{FF2B5EF4-FFF2-40B4-BE49-F238E27FC236}">
                <a16:creationId xmlns:a16="http://schemas.microsoft.com/office/drawing/2014/main" xmlns="" id="{E7288AE8-923D-4F1D-B4FB-6D4B2176A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250" y="5011738"/>
            <a:ext cx="625475" cy="633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5544" name="AutoShape 8">
            <a:extLst>
              <a:ext uri="{FF2B5EF4-FFF2-40B4-BE49-F238E27FC236}">
                <a16:creationId xmlns:a16="http://schemas.microsoft.com/office/drawing/2014/main" xmlns="" id="{106C7A4C-AD80-410F-A77A-71CAF92AAE50}"/>
              </a:ext>
            </a:extLst>
          </p:cNvPr>
          <p:cNvSpPr>
            <a:spLocks/>
          </p:cNvSpPr>
          <p:nvPr/>
        </p:nvSpPr>
        <p:spPr bwMode="auto">
          <a:xfrm rot="-5400000">
            <a:off x="2705100" y="3314700"/>
            <a:ext cx="152400" cy="1447800"/>
          </a:xfrm>
          <a:prstGeom prst="rightBrace">
            <a:avLst>
              <a:gd name="adj1" fmla="val 7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5545" name="AutoShape 9">
            <a:extLst>
              <a:ext uri="{FF2B5EF4-FFF2-40B4-BE49-F238E27FC236}">
                <a16:creationId xmlns:a16="http://schemas.microsoft.com/office/drawing/2014/main" xmlns="" id="{3367484E-9048-491D-A2A6-417D25F38F5E}"/>
              </a:ext>
            </a:extLst>
          </p:cNvPr>
          <p:cNvSpPr>
            <a:spLocks/>
          </p:cNvSpPr>
          <p:nvPr/>
        </p:nvSpPr>
        <p:spPr bwMode="auto">
          <a:xfrm rot="-5400000">
            <a:off x="5753100" y="36195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5546" name="Text Box 10">
            <a:extLst>
              <a:ext uri="{FF2B5EF4-FFF2-40B4-BE49-F238E27FC236}">
                <a16:creationId xmlns:a16="http://schemas.microsoft.com/office/drawing/2014/main" xmlns="" id="{C4B4BC55-D218-49DD-8D43-47196EDB0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505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-4</a:t>
            </a:r>
          </a:p>
        </p:txBody>
      </p:sp>
      <p:sp>
        <p:nvSpPr>
          <p:cNvPr id="65547" name="Text Box 11">
            <a:extLst>
              <a:ext uri="{FF2B5EF4-FFF2-40B4-BE49-F238E27FC236}">
                <a16:creationId xmlns:a16="http://schemas.microsoft.com/office/drawing/2014/main" xmlns="" id="{24589226-82EC-44D0-9EAD-F7DD7CF8F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505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-4</a:t>
            </a:r>
          </a:p>
        </p:txBody>
      </p:sp>
      <p:sp>
        <p:nvSpPr>
          <p:cNvPr id="65548" name="Text Box 12">
            <a:extLst>
              <a:ext uri="{FF2B5EF4-FFF2-40B4-BE49-F238E27FC236}">
                <a16:creationId xmlns:a16="http://schemas.microsoft.com/office/drawing/2014/main" xmlns="" id="{15A55986-2F2B-4D35-9011-5868FAAA3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7150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alignment score: 12 – 4 – 4 = 4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>
            <a:extLst>
              <a:ext uri="{FF2B5EF4-FFF2-40B4-BE49-F238E27FC236}">
                <a16:creationId xmlns:a16="http://schemas.microsoft.com/office/drawing/2014/main" xmlns="" id="{94ADA3F6-EA08-4629-86BF-D5E23160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47FCB3-F59A-40D2-A74C-15632D7097E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US" altLang="zh-TW" sz="14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20EED669-BCA4-4DD7-BF98-8483C7E40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Affine gap penalties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1E38FCB6-442D-47B6-AE56-D0A6BEAE3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 gap of length </a:t>
            </a:r>
            <a:r>
              <a:rPr lang="en-US" altLang="zh-TW" i="1"/>
              <a:t>k</a:t>
            </a:r>
            <a:r>
              <a:rPr lang="en-US" altLang="zh-TW"/>
              <a:t> is penalized </a:t>
            </a:r>
            <a:r>
              <a:rPr lang="en-US" altLang="zh-TW" i="1"/>
              <a:t>x + k</a:t>
            </a:r>
            <a:r>
              <a:rPr lang="en-US" altLang="zh-TW" i="1">
                <a:cs typeface="Times New Roman" panose="02020603050405020304" pitchFamily="18" charset="0"/>
              </a:rPr>
              <a:t>·</a:t>
            </a:r>
            <a:r>
              <a:rPr lang="en-US" altLang="zh-TW" i="1"/>
              <a:t>y</a:t>
            </a:r>
            <a:endParaRPr lang="en-US" altLang="zh-TW"/>
          </a:p>
        </p:txBody>
      </p:sp>
      <p:sp>
        <p:nvSpPr>
          <p:cNvPr id="66565" name="Line 5">
            <a:extLst>
              <a:ext uri="{FF2B5EF4-FFF2-40B4-BE49-F238E27FC236}">
                <a16:creationId xmlns:a16="http://schemas.microsoft.com/office/drawing/2014/main" xmlns="" id="{810C8AD1-27AA-41A2-81B0-A503BCA10F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6566" name="Text Box 6">
            <a:extLst>
              <a:ext uri="{FF2B5EF4-FFF2-40B4-BE49-F238E27FC236}">
                <a16:creationId xmlns:a16="http://schemas.microsoft.com/office/drawing/2014/main" xmlns="" id="{7A006E81-7ED8-4167-9A52-EFDFD072D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743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gap-open penalty</a:t>
            </a:r>
          </a:p>
        </p:txBody>
      </p:sp>
      <p:sp>
        <p:nvSpPr>
          <p:cNvPr id="66567" name="Line 7">
            <a:extLst>
              <a:ext uri="{FF2B5EF4-FFF2-40B4-BE49-F238E27FC236}">
                <a16:creationId xmlns:a16="http://schemas.microsoft.com/office/drawing/2014/main" xmlns="" id="{BACE8CF8-23E7-434C-BA60-91D43F751A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590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6568" name="Text Box 8">
            <a:extLst>
              <a:ext uri="{FF2B5EF4-FFF2-40B4-BE49-F238E27FC236}">
                <a16:creationId xmlns:a16="http://schemas.microsoft.com/office/drawing/2014/main" xmlns="" id="{CF98012E-5623-4A02-A07D-8DDAACF4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429000"/>
            <a:ext cx="3352800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gap-symbol penalty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(or gap-extension penalty)</a:t>
            </a:r>
          </a:p>
        </p:txBody>
      </p:sp>
      <p:sp>
        <p:nvSpPr>
          <p:cNvPr id="66569" name="Text Box 9">
            <a:extLst>
              <a:ext uri="{FF2B5EF4-FFF2-40B4-BE49-F238E27FC236}">
                <a16:creationId xmlns:a16="http://schemas.microsoft.com/office/drawing/2014/main" xmlns="" id="{D5720336-0103-4947-978D-937EC2C82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00400"/>
            <a:ext cx="46482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Three cases for alignment endings: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zh-TW" sz="2400">
                <a:latin typeface="Courier New" panose="02070309020205020404" pitchFamily="49" charset="0"/>
              </a:rPr>
              <a:t>...x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...x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zh-TW" sz="2400">
                <a:latin typeface="Courier New" panose="02070309020205020404" pitchFamily="49" charset="0"/>
              </a:rPr>
              <a:t>...x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...-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zh-TW" sz="2400">
                <a:latin typeface="Courier New" panose="02070309020205020404" pitchFamily="49" charset="0"/>
              </a:rPr>
              <a:t>...-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...x</a:t>
            </a:r>
          </a:p>
        </p:txBody>
      </p:sp>
      <p:sp>
        <p:nvSpPr>
          <p:cNvPr id="66570" name="AutoShape 10">
            <a:extLst>
              <a:ext uri="{FF2B5EF4-FFF2-40B4-BE49-F238E27FC236}">
                <a16:creationId xmlns:a16="http://schemas.microsoft.com/office/drawing/2014/main" xmlns="" id="{A13E3EE7-0EC3-4D69-8E3C-470A8E8B2A01}"/>
              </a:ext>
            </a:extLst>
          </p:cNvPr>
          <p:cNvSpPr>
            <a:spLocks/>
          </p:cNvSpPr>
          <p:nvPr/>
        </p:nvSpPr>
        <p:spPr bwMode="auto">
          <a:xfrm>
            <a:off x="2057400" y="4002088"/>
            <a:ext cx="152400" cy="381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6571" name="AutoShape 11">
            <a:extLst>
              <a:ext uri="{FF2B5EF4-FFF2-40B4-BE49-F238E27FC236}">
                <a16:creationId xmlns:a16="http://schemas.microsoft.com/office/drawing/2014/main" xmlns="" id="{17D3528E-5793-4095-BDAF-B93853498526}"/>
              </a:ext>
            </a:extLst>
          </p:cNvPr>
          <p:cNvSpPr>
            <a:spLocks/>
          </p:cNvSpPr>
          <p:nvPr/>
        </p:nvSpPr>
        <p:spPr bwMode="auto">
          <a:xfrm>
            <a:off x="2057400" y="5867400"/>
            <a:ext cx="152400" cy="381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6572" name="AutoShape 12">
            <a:extLst>
              <a:ext uri="{FF2B5EF4-FFF2-40B4-BE49-F238E27FC236}">
                <a16:creationId xmlns:a16="http://schemas.microsoft.com/office/drawing/2014/main" xmlns="" id="{E65D0CD1-F048-4C55-8287-9C51926773B1}"/>
              </a:ext>
            </a:extLst>
          </p:cNvPr>
          <p:cNvSpPr>
            <a:spLocks/>
          </p:cNvSpPr>
          <p:nvPr/>
        </p:nvSpPr>
        <p:spPr bwMode="auto">
          <a:xfrm>
            <a:off x="2057400" y="4953000"/>
            <a:ext cx="152400" cy="381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6573" name="Text Box 14">
            <a:extLst>
              <a:ext uri="{FF2B5EF4-FFF2-40B4-BE49-F238E27FC236}">
                <a16:creationId xmlns:a16="http://schemas.microsoft.com/office/drawing/2014/main" xmlns="" id="{E05523F5-E641-4D7B-9E37-A6423A3F6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9624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an aligned pair</a:t>
            </a:r>
          </a:p>
        </p:txBody>
      </p:sp>
      <p:sp>
        <p:nvSpPr>
          <p:cNvPr id="66574" name="Text Box 15">
            <a:extLst>
              <a:ext uri="{FF2B5EF4-FFF2-40B4-BE49-F238E27FC236}">
                <a16:creationId xmlns:a16="http://schemas.microsoft.com/office/drawing/2014/main" xmlns="" id="{23A6D556-2A50-43CF-BF55-EB8E6CCC7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876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 deletion</a:t>
            </a:r>
          </a:p>
        </p:txBody>
      </p:sp>
      <p:sp>
        <p:nvSpPr>
          <p:cNvPr id="66575" name="Text Box 16">
            <a:extLst>
              <a:ext uri="{FF2B5EF4-FFF2-40B4-BE49-F238E27FC236}">
                <a16:creationId xmlns:a16="http://schemas.microsoft.com/office/drawing/2014/main" xmlns="" id="{2401097D-80E9-460F-AFEC-EA3AB1D9A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7912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an insertion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>
            <a:extLst>
              <a:ext uri="{FF2B5EF4-FFF2-40B4-BE49-F238E27FC236}">
                <a16:creationId xmlns:a16="http://schemas.microsoft.com/office/drawing/2014/main" xmlns="" id="{A0C2C869-DF29-41BC-9D7F-116206AEF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77B273-CEFF-4CC1-8264-B0E88C1B262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US" altLang="zh-TW" sz="14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xmlns="" id="{B89EC964-8040-42D8-8E54-BE27D9575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Affine gap penalties</a:t>
            </a:r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xmlns="" id="{7D47F581-1DFD-4DAB-BA2B-9F82F353E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/>
              <a:t>Let </a:t>
            </a:r>
            <a:r>
              <a:rPr lang="en-US" altLang="zh-TW" sz="2800" i="1"/>
              <a:t>D</a:t>
            </a:r>
            <a:r>
              <a:rPr lang="en-US" altLang="zh-TW" sz="2800"/>
              <a:t>(</a:t>
            </a:r>
            <a:r>
              <a:rPr lang="en-US" altLang="zh-TW" sz="2800" i="1"/>
              <a:t>i, j</a:t>
            </a:r>
            <a:r>
              <a:rPr lang="en-US" altLang="zh-TW" sz="2800"/>
              <a:t>) denote the maximum score of any alignment between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…b</a:t>
            </a:r>
            <a:r>
              <a:rPr lang="en-US" altLang="zh-TW" sz="2800" i="1" baseline="-25000"/>
              <a:t>j </a:t>
            </a:r>
            <a:r>
              <a:rPr lang="en-US" altLang="zh-TW" sz="2800"/>
              <a:t>ending</a:t>
            </a:r>
            <a:r>
              <a:rPr lang="en-US" altLang="zh-TW" sz="2800" i="1"/>
              <a:t> </a:t>
            </a:r>
            <a:r>
              <a:rPr lang="en-US" altLang="zh-TW" sz="2800"/>
              <a:t>with a deletion.</a:t>
            </a:r>
          </a:p>
          <a:p>
            <a:pPr eaLnBrk="1" hangingPunct="1"/>
            <a:r>
              <a:rPr lang="en-US" altLang="zh-TW" sz="2800"/>
              <a:t>Let </a:t>
            </a:r>
            <a:r>
              <a:rPr lang="en-US" altLang="zh-TW" sz="2800" i="1"/>
              <a:t>I</a:t>
            </a:r>
            <a:r>
              <a:rPr lang="en-US" altLang="zh-TW" sz="2800"/>
              <a:t>(</a:t>
            </a:r>
            <a:r>
              <a:rPr lang="en-US" altLang="zh-TW" sz="2800" i="1"/>
              <a:t>i, j</a:t>
            </a:r>
            <a:r>
              <a:rPr lang="en-US" altLang="zh-TW" sz="2800"/>
              <a:t>) denote the maximum score of any alignment between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…b</a:t>
            </a:r>
            <a:r>
              <a:rPr lang="en-US" altLang="zh-TW" sz="2800" i="1" baseline="-25000"/>
              <a:t>j </a:t>
            </a:r>
            <a:r>
              <a:rPr lang="en-US" altLang="zh-TW" sz="2800"/>
              <a:t>ending</a:t>
            </a:r>
            <a:r>
              <a:rPr lang="en-US" altLang="zh-TW" sz="2800" i="1"/>
              <a:t> </a:t>
            </a:r>
            <a:r>
              <a:rPr lang="en-US" altLang="zh-TW" sz="2800"/>
              <a:t>with an insertion.</a:t>
            </a:r>
          </a:p>
          <a:p>
            <a:pPr eaLnBrk="1" hangingPunct="1"/>
            <a:r>
              <a:rPr lang="en-US" altLang="zh-TW" sz="2800"/>
              <a:t>Let </a:t>
            </a:r>
            <a:r>
              <a:rPr lang="en-US" altLang="zh-TW" sz="2800" i="1"/>
              <a:t>S</a:t>
            </a:r>
            <a:r>
              <a:rPr lang="en-US" altLang="zh-TW" sz="2800"/>
              <a:t>(</a:t>
            </a:r>
            <a:r>
              <a:rPr lang="en-US" altLang="zh-TW" sz="2800" i="1"/>
              <a:t>i, j</a:t>
            </a:r>
            <a:r>
              <a:rPr lang="en-US" altLang="zh-TW" sz="2800"/>
              <a:t>) denote the maximum score of any alignment between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…b</a:t>
            </a:r>
            <a:r>
              <a:rPr lang="en-US" altLang="zh-TW" sz="2800" i="1" baseline="-25000"/>
              <a:t>j</a:t>
            </a:r>
            <a:r>
              <a:rPr lang="en-US" altLang="zh-TW" sz="2800"/>
              <a:t>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xmlns="" id="{DC648A01-FE6E-4793-8875-44AE65126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CC55BD-D163-41EA-B13D-D13966E3AB6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64</a:t>
            </a:fld>
            <a:endParaRPr lang="en-US" altLang="zh-TW" sz="1400"/>
          </a:p>
        </p:txBody>
      </p:sp>
      <p:sp>
        <p:nvSpPr>
          <p:cNvPr id="69635" name="Rectangle 2050">
            <a:extLst>
              <a:ext uri="{FF2B5EF4-FFF2-40B4-BE49-F238E27FC236}">
                <a16:creationId xmlns:a16="http://schemas.microsoft.com/office/drawing/2014/main" xmlns="" id="{4D558916-7023-42EC-8BA7-5BC186A71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Affine gap penalties</a:t>
            </a:r>
          </a:p>
        </p:txBody>
      </p:sp>
      <p:graphicFrame>
        <p:nvGraphicFramePr>
          <p:cNvPr id="69636" name="Object 2054">
            <a:extLst>
              <a:ext uri="{FF2B5EF4-FFF2-40B4-BE49-F238E27FC236}">
                <a16:creationId xmlns:a16="http://schemas.microsoft.com/office/drawing/2014/main" xmlns="" id="{6DBBAA16-8D55-432A-847F-C02A7B4618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7050" y="1649413"/>
          <a:ext cx="5334000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3" name="Equation" r:id="rId3" imgW="5334000" imgH="4241800" progId="Equation.3">
                  <p:embed/>
                </p:oleObj>
              </mc:Choice>
              <mc:Fallback>
                <p:oleObj name="Equation" r:id="rId3" imgW="5334000" imgH="4241800" progId="Equation.3">
                  <p:embed/>
                  <p:pic>
                    <p:nvPicPr>
                      <p:cNvPr id="0" name="Object 2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1649413"/>
                        <a:ext cx="5334000" cy="426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>
            <a:extLst>
              <a:ext uri="{FF2B5EF4-FFF2-40B4-BE49-F238E27FC236}">
                <a16:creationId xmlns:a16="http://schemas.microsoft.com/office/drawing/2014/main" xmlns="" id="{82F6EBFE-22E6-4A03-B7EB-4D895C869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FE2446-E4CC-4897-8827-D5C463AB5FF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65</a:t>
            </a:fld>
            <a:endParaRPr lang="en-US" altLang="zh-TW" sz="1400"/>
          </a:p>
        </p:txBody>
      </p:sp>
      <p:sp>
        <p:nvSpPr>
          <p:cNvPr id="70659" name="Rectangle 1026">
            <a:extLst>
              <a:ext uri="{FF2B5EF4-FFF2-40B4-BE49-F238E27FC236}">
                <a16:creationId xmlns:a16="http://schemas.microsoft.com/office/drawing/2014/main" xmlns="" id="{47EBAFF3-0369-427D-8149-D32F91A697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Affine gap penalties</a:t>
            </a:r>
            <a:br>
              <a:rPr lang="en-US" altLang="zh-TW" sz="4000"/>
            </a:br>
            <a:r>
              <a:rPr lang="en-US" altLang="zh-TW" sz="4000"/>
              <a:t>(Gotoh’s algorithm)</a:t>
            </a:r>
          </a:p>
        </p:txBody>
      </p:sp>
      <p:grpSp>
        <p:nvGrpSpPr>
          <p:cNvPr id="70660" name="Group 1075">
            <a:extLst>
              <a:ext uri="{FF2B5EF4-FFF2-40B4-BE49-F238E27FC236}">
                <a16:creationId xmlns:a16="http://schemas.microsoft.com/office/drawing/2014/main" xmlns="" id="{E5B82A06-6F33-4DC9-A7B5-2E541C324E9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133600"/>
            <a:ext cx="1676400" cy="1676400"/>
            <a:chOff x="1440" y="1344"/>
            <a:chExt cx="1056" cy="1056"/>
          </a:xfrm>
        </p:grpSpPr>
        <p:grpSp>
          <p:nvGrpSpPr>
            <p:cNvPr id="70703" name="Group 1051">
              <a:extLst>
                <a:ext uri="{FF2B5EF4-FFF2-40B4-BE49-F238E27FC236}">
                  <a16:creationId xmlns:a16="http://schemas.microsoft.com/office/drawing/2014/main" xmlns="" id="{EFD089BC-EE1B-48B0-B6E4-C29F7D934B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344"/>
              <a:ext cx="1056" cy="1056"/>
              <a:chOff x="1344" y="1248"/>
              <a:chExt cx="1056" cy="1056"/>
            </a:xfrm>
          </p:grpSpPr>
          <p:sp>
            <p:nvSpPr>
              <p:cNvPr id="70707" name="Oval 1052">
                <a:extLst>
                  <a:ext uri="{FF2B5EF4-FFF2-40B4-BE49-F238E27FC236}">
                    <a16:creationId xmlns:a16="http://schemas.microsoft.com/office/drawing/2014/main" xmlns="" id="{15A14AB0-718F-4D68-AB41-5E0ABF0D6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1056" cy="105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08" name="Oval 1053">
                <a:extLst>
                  <a:ext uri="{FF2B5EF4-FFF2-40B4-BE49-F238E27FC236}">
                    <a16:creationId xmlns:a16="http://schemas.microsoft.com/office/drawing/2014/main" xmlns="" id="{34E8FA8A-843A-4BF2-803B-938A61B5E8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09" name="Oval 1054">
                <a:extLst>
                  <a:ext uri="{FF2B5EF4-FFF2-40B4-BE49-F238E27FC236}">
                    <a16:creationId xmlns:a16="http://schemas.microsoft.com/office/drawing/2014/main" xmlns="" id="{2B98936A-54BE-429D-85EF-781D1566E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10" name="Oval 1055">
                <a:extLst>
                  <a:ext uri="{FF2B5EF4-FFF2-40B4-BE49-F238E27FC236}">
                    <a16:creationId xmlns:a16="http://schemas.microsoft.com/office/drawing/2014/main" xmlns="" id="{60CADB6A-6C87-4156-A839-84FAFEA450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cxnSp>
            <p:nvCxnSpPr>
              <p:cNvPr id="70711" name="AutoShape 1056">
                <a:extLst>
                  <a:ext uri="{FF2B5EF4-FFF2-40B4-BE49-F238E27FC236}">
                    <a16:creationId xmlns:a16="http://schemas.microsoft.com/office/drawing/2014/main" xmlns="" id="{9DD07893-97D0-4ADA-A176-1481AE386227}"/>
                  </a:ext>
                </a:extLst>
              </p:cNvPr>
              <p:cNvCxnSpPr>
                <a:cxnSpLocks noChangeShapeType="1"/>
                <a:stCxn id="70708" idx="6"/>
                <a:endCxn id="70710" idx="2"/>
              </p:cNvCxnSpPr>
              <p:nvPr/>
            </p:nvCxnSpPr>
            <p:spPr bwMode="auto">
              <a:xfrm>
                <a:off x="1776" y="1992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712" name="AutoShape 1057">
                <a:extLst>
                  <a:ext uri="{FF2B5EF4-FFF2-40B4-BE49-F238E27FC236}">
                    <a16:creationId xmlns:a16="http://schemas.microsoft.com/office/drawing/2014/main" xmlns="" id="{1BD738BA-1F65-4482-A8A5-B04C7D6CE7F6}"/>
                  </a:ext>
                </a:extLst>
              </p:cNvPr>
              <p:cNvCxnSpPr>
                <a:cxnSpLocks noChangeShapeType="1"/>
                <a:stCxn id="70709" idx="4"/>
                <a:endCxn id="70710" idx="0"/>
              </p:cNvCxnSpPr>
              <p:nvPr/>
            </p:nvCxnSpPr>
            <p:spPr bwMode="auto">
              <a:xfrm>
                <a:off x="2088" y="1680"/>
                <a:ext cx="0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0704" name="Text Box 1072">
              <a:extLst>
                <a:ext uri="{FF2B5EF4-FFF2-40B4-BE49-F238E27FC236}">
                  <a16:creationId xmlns:a16="http://schemas.microsoft.com/office/drawing/2014/main" xmlns="" id="{61C11075-890A-4801-871D-AEC5D3991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5" y="194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S</a:t>
              </a:r>
            </a:p>
          </p:txBody>
        </p:sp>
        <p:sp>
          <p:nvSpPr>
            <p:cNvPr id="70705" name="Text Box 1073">
              <a:extLst>
                <a:ext uri="{FF2B5EF4-FFF2-40B4-BE49-F238E27FC236}">
                  <a16:creationId xmlns:a16="http://schemas.microsoft.com/office/drawing/2014/main" xmlns="" id="{A6F9DB78-A596-421B-8966-99E239602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" y="1942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I</a:t>
              </a:r>
            </a:p>
          </p:txBody>
        </p:sp>
        <p:sp>
          <p:nvSpPr>
            <p:cNvPr id="70706" name="Text Box 1074">
              <a:extLst>
                <a:ext uri="{FF2B5EF4-FFF2-40B4-BE49-F238E27FC236}">
                  <a16:creationId xmlns:a16="http://schemas.microsoft.com/office/drawing/2014/main" xmlns="" id="{5385A68A-E460-4A53-8B3B-2027A60B34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46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D</a:t>
              </a:r>
            </a:p>
          </p:txBody>
        </p:sp>
      </p:grpSp>
      <p:grpSp>
        <p:nvGrpSpPr>
          <p:cNvPr id="70661" name="Group 1076">
            <a:extLst>
              <a:ext uri="{FF2B5EF4-FFF2-40B4-BE49-F238E27FC236}">
                <a16:creationId xmlns:a16="http://schemas.microsoft.com/office/drawing/2014/main" xmlns="" id="{92271BB9-0B98-452C-A7D7-6CC97F823687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419600"/>
            <a:ext cx="1676400" cy="1676400"/>
            <a:chOff x="1440" y="1344"/>
            <a:chExt cx="1056" cy="1056"/>
          </a:xfrm>
        </p:grpSpPr>
        <p:grpSp>
          <p:nvGrpSpPr>
            <p:cNvPr id="70693" name="Group 1077">
              <a:extLst>
                <a:ext uri="{FF2B5EF4-FFF2-40B4-BE49-F238E27FC236}">
                  <a16:creationId xmlns:a16="http://schemas.microsoft.com/office/drawing/2014/main" xmlns="" id="{DE598515-36EB-4A29-AA57-1925DF4C0D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344"/>
              <a:ext cx="1056" cy="1056"/>
              <a:chOff x="1344" y="1248"/>
              <a:chExt cx="1056" cy="1056"/>
            </a:xfrm>
          </p:grpSpPr>
          <p:sp>
            <p:nvSpPr>
              <p:cNvPr id="70697" name="Oval 1078">
                <a:extLst>
                  <a:ext uri="{FF2B5EF4-FFF2-40B4-BE49-F238E27FC236}">
                    <a16:creationId xmlns:a16="http://schemas.microsoft.com/office/drawing/2014/main" xmlns="" id="{A314F041-ED12-45E0-96F0-D29EF4DD9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1056" cy="105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98" name="Oval 1079">
                <a:extLst>
                  <a:ext uri="{FF2B5EF4-FFF2-40B4-BE49-F238E27FC236}">
                    <a16:creationId xmlns:a16="http://schemas.microsoft.com/office/drawing/2014/main" xmlns="" id="{A2598411-C20D-44D6-9A6F-B26C8B5CE3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99" name="Oval 1080">
                <a:extLst>
                  <a:ext uri="{FF2B5EF4-FFF2-40B4-BE49-F238E27FC236}">
                    <a16:creationId xmlns:a16="http://schemas.microsoft.com/office/drawing/2014/main" xmlns="" id="{09D94812-801B-41C1-BFCB-3D5562643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00" name="Oval 1081">
                <a:extLst>
                  <a:ext uri="{FF2B5EF4-FFF2-40B4-BE49-F238E27FC236}">
                    <a16:creationId xmlns:a16="http://schemas.microsoft.com/office/drawing/2014/main" xmlns="" id="{5691B470-431F-40F1-8F6F-209EDC201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cxnSp>
            <p:nvCxnSpPr>
              <p:cNvPr id="70701" name="AutoShape 1082">
                <a:extLst>
                  <a:ext uri="{FF2B5EF4-FFF2-40B4-BE49-F238E27FC236}">
                    <a16:creationId xmlns:a16="http://schemas.microsoft.com/office/drawing/2014/main" xmlns="" id="{F32645EC-A369-4F06-B2BD-ED4E3DC3FF40}"/>
                  </a:ext>
                </a:extLst>
              </p:cNvPr>
              <p:cNvCxnSpPr>
                <a:cxnSpLocks noChangeShapeType="1"/>
                <a:stCxn id="70698" idx="6"/>
                <a:endCxn id="70700" idx="2"/>
              </p:cNvCxnSpPr>
              <p:nvPr/>
            </p:nvCxnSpPr>
            <p:spPr bwMode="auto">
              <a:xfrm>
                <a:off x="1776" y="1992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702" name="AutoShape 1083">
                <a:extLst>
                  <a:ext uri="{FF2B5EF4-FFF2-40B4-BE49-F238E27FC236}">
                    <a16:creationId xmlns:a16="http://schemas.microsoft.com/office/drawing/2014/main" xmlns="" id="{F80CFAE4-BDC2-4087-8CC1-46BA492E00BF}"/>
                  </a:ext>
                </a:extLst>
              </p:cNvPr>
              <p:cNvCxnSpPr>
                <a:cxnSpLocks noChangeShapeType="1"/>
                <a:stCxn id="70699" idx="4"/>
                <a:endCxn id="70700" idx="0"/>
              </p:cNvCxnSpPr>
              <p:nvPr/>
            </p:nvCxnSpPr>
            <p:spPr bwMode="auto">
              <a:xfrm>
                <a:off x="2088" y="1680"/>
                <a:ext cx="0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0694" name="Text Box 1084">
              <a:extLst>
                <a:ext uri="{FF2B5EF4-FFF2-40B4-BE49-F238E27FC236}">
                  <a16:creationId xmlns:a16="http://schemas.microsoft.com/office/drawing/2014/main" xmlns="" id="{FBFFABE5-CA30-42A7-B885-EAF51BA50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5" y="194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S</a:t>
              </a:r>
            </a:p>
          </p:txBody>
        </p:sp>
        <p:sp>
          <p:nvSpPr>
            <p:cNvPr id="70695" name="Text Box 1085">
              <a:extLst>
                <a:ext uri="{FF2B5EF4-FFF2-40B4-BE49-F238E27FC236}">
                  <a16:creationId xmlns:a16="http://schemas.microsoft.com/office/drawing/2014/main" xmlns="" id="{B14D5C33-4C67-45B1-98FB-906599232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" y="1942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I</a:t>
              </a:r>
            </a:p>
          </p:txBody>
        </p:sp>
        <p:sp>
          <p:nvSpPr>
            <p:cNvPr id="70696" name="Text Box 1086">
              <a:extLst>
                <a:ext uri="{FF2B5EF4-FFF2-40B4-BE49-F238E27FC236}">
                  <a16:creationId xmlns:a16="http://schemas.microsoft.com/office/drawing/2014/main" xmlns="" id="{ABB44B79-DBBD-476E-947C-C665538E0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46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D</a:t>
              </a:r>
            </a:p>
          </p:txBody>
        </p:sp>
      </p:grpSp>
      <p:grpSp>
        <p:nvGrpSpPr>
          <p:cNvPr id="70662" name="Group 1087">
            <a:extLst>
              <a:ext uri="{FF2B5EF4-FFF2-40B4-BE49-F238E27FC236}">
                <a16:creationId xmlns:a16="http://schemas.microsoft.com/office/drawing/2014/main" xmlns="" id="{0AB9666E-F58A-488F-A555-1AEE269B4D2E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133600"/>
            <a:ext cx="1676400" cy="1676400"/>
            <a:chOff x="1440" y="1344"/>
            <a:chExt cx="1056" cy="1056"/>
          </a:xfrm>
        </p:grpSpPr>
        <p:grpSp>
          <p:nvGrpSpPr>
            <p:cNvPr id="70683" name="Group 1088">
              <a:extLst>
                <a:ext uri="{FF2B5EF4-FFF2-40B4-BE49-F238E27FC236}">
                  <a16:creationId xmlns:a16="http://schemas.microsoft.com/office/drawing/2014/main" xmlns="" id="{99B19690-1E97-4113-BF63-445C0D326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344"/>
              <a:ext cx="1056" cy="1056"/>
              <a:chOff x="1344" y="1248"/>
              <a:chExt cx="1056" cy="1056"/>
            </a:xfrm>
          </p:grpSpPr>
          <p:sp>
            <p:nvSpPr>
              <p:cNvPr id="70687" name="Oval 1089">
                <a:extLst>
                  <a:ext uri="{FF2B5EF4-FFF2-40B4-BE49-F238E27FC236}">
                    <a16:creationId xmlns:a16="http://schemas.microsoft.com/office/drawing/2014/main" xmlns="" id="{BC37A0FD-2C51-4878-9E9C-1EA14A14E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1056" cy="105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88" name="Oval 1090">
                <a:extLst>
                  <a:ext uri="{FF2B5EF4-FFF2-40B4-BE49-F238E27FC236}">
                    <a16:creationId xmlns:a16="http://schemas.microsoft.com/office/drawing/2014/main" xmlns="" id="{C6804012-B48F-4A4B-BD7F-5AFDA73D0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89" name="Oval 1091">
                <a:extLst>
                  <a:ext uri="{FF2B5EF4-FFF2-40B4-BE49-F238E27FC236}">
                    <a16:creationId xmlns:a16="http://schemas.microsoft.com/office/drawing/2014/main" xmlns="" id="{45762CF9-3C91-46B9-837A-6A127AB58F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90" name="Oval 1092">
                <a:extLst>
                  <a:ext uri="{FF2B5EF4-FFF2-40B4-BE49-F238E27FC236}">
                    <a16:creationId xmlns:a16="http://schemas.microsoft.com/office/drawing/2014/main" xmlns="" id="{CF996FD0-E458-46D9-B95C-1559F7DB05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cxnSp>
            <p:nvCxnSpPr>
              <p:cNvPr id="70691" name="AutoShape 1093">
                <a:extLst>
                  <a:ext uri="{FF2B5EF4-FFF2-40B4-BE49-F238E27FC236}">
                    <a16:creationId xmlns:a16="http://schemas.microsoft.com/office/drawing/2014/main" xmlns="" id="{C5F4D7C8-0F6A-4A93-B18F-3B9178456E51}"/>
                  </a:ext>
                </a:extLst>
              </p:cNvPr>
              <p:cNvCxnSpPr>
                <a:cxnSpLocks noChangeShapeType="1"/>
                <a:stCxn id="70688" idx="6"/>
                <a:endCxn id="70690" idx="2"/>
              </p:cNvCxnSpPr>
              <p:nvPr/>
            </p:nvCxnSpPr>
            <p:spPr bwMode="auto">
              <a:xfrm>
                <a:off x="1776" y="1992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692" name="AutoShape 1094">
                <a:extLst>
                  <a:ext uri="{FF2B5EF4-FFF2-40B4-BE49-F238E27FC236}">
                    <a16:creationId xmlns:a16="http://schemas.microsoft.com/office/drawing/2014/main" xmlns="" id="{1074DFB1-23C9-453F-86FE-CDE7FF9C2A78}"/>
                  </a:ext>
                </a:extLst>
              </p:cNvPr>
              <p:cNvCxnSpPr>
                <a:cxnSpLocks noChangeShapeType="1"/>
                <a:stCxn id="70689" idx="4"/>
                <a:endCxn id="70690" idx="0"/>
              </p:cNvCxnSpPr>
              <p:nvPr/>
            </p:nvCxnSpPr>
            <p:spPr bwMode="auto">
              <a:xfrm>
                <a:off x="2088" y="1680"/>
                <a:ext cx="0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0684" name="Text Box 1095">
              <a:extLst>
                <a:ext uri="{FF2B5EF4-FFF2-40B4-BE49-F238E27FC236}">
                  <a16:creationId xmlns:a16="http://schemas.microsoft.com/office/drawing/2014/main" xmlns="" id="{8FF79A71-1EE4-4795-93C1-F509792924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5" y="194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S</a:t>
              </a:r>
            </a:p>
          </p:txBody>
        </p:sp>
        <p:sp>
          <p:nvSpPr>
            <p:cNvPr id="70685" name="Text Box 1096">
              <a:extLst>
                <a:ext uri="{FF2B5EF4-FFF2-40B4-BE49-F238E27FC236}">
                  <a16:creationId xmlns:a16="http://schemas.microsoft.com/office/drawing/2014/main" xmlns="" id="{CECF50E5-4823-450F-9E24-F281CC06E1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" y="1942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I</a:t>
              </a:r>
            </a:p>
          </p:txBody>
        </p:sp>
        <p:sp>
          <p:nvSpPr>
            <p:cNvPr id="70686" name="Text Box 1097">
              <a:extLst>
                <a:ext uri="{FF2B5EF4-FFF2-40B4-BE49-F238E27FC236}">
                  <a16:creationId xmlns:a16="http://schemas.microsoft.com/office/drawing/2014/main" xmlns="" id="{06060AC2-B51C-463A-B352-B9BB6B7C51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46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D</a:t>
              </a:r>
            </a:p>
          </p:txBody>
        </p:sp>
      </p:grpSp>
      <p:sp>
        <p:nvSpPr>
          <p:cNvPr id="70663" name="Text Box 1106">
            <a:extLst>
              <a:ext uri="{FF2B5EF4-FFF2-40B4-BE49-F238E27FC236}">
                <a16:creationId xmlns:a16="http://schemas.microsoft.com/office/drawing/2014/main" xmlns="" id="{9BBF9A5E-45FA-47DC-A9F6-6F5733CDE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536892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S</a:t>
            </a:r>
          </a:p>
        </p:txBody>
      </p:sp>
      <p:grpSp>
        <p:nvGrpSpPr>
          <p:cNvPr id="70664" name="Group 1099">
            <a:extLst>
              <a:ext uri="{FF2B5EF4-FFF2-40B4-BE49-F238E27FC236}">
                <a16:creationId xmlns:a16="http://schemas.microsoft.com/office/drawing/2014/main" xmlns="" id="{E52A52E1-C058-44B5-9F03-B3CECD1165A4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4419600"/>
            <a:ext cx="1676400" cy="1676400"/>
            <a:chOff x="1344" y="1248"/>
            <a:chExt cx="1056" cy="1056"/>
          </a:xfrm>
        </p:grpSpPr>
        <p:sp>
          <p:nvSpPr>
            <p:cNvPr id="70677" name="Oval 1100">
              <a:extLst>
                <a:ext uri="{FF2B5EF4-FFF2-40B4-BE49-F238E27FC236}">
                  <a16:creationId xmlns:a16="http://schemas.microsoft.com/office/drawing/2014/main" xmlns="" id="{9C6C61E1-499E-4919-9A70-BD5F44329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248"/>
              <a:ext cx="1056" cy="10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0678" name="Oval 1101">
              <a:extLst>
                <a:ext uri="{FF2B5EF4-FFF2-40B4-BE49-F238E27FC236}">
                  <a16:creationId xmlns:a16="http://schemas.microsoft.com/office/drawing/2014/main" xmlns="" id="{268E4D4F-82C3-455A-8567-35ED4058B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82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0679" name="Oval 1102">
              <a:extLst>
                <a:ext uri="{FF2B5EF4-FFF2-40B4-BE49-F238E27FC236}">
                  <a16:creationId xmlns:a16="http://schemas.microsoft.com/office/drawing/2014/main" xmlns="" id="{EDC1C585-FA56-4EB5-B81D-AF4AA3A3D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34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0680" name="Oval 1103">
              <a:extLst>
                <a:ext uri="{FF2B5EF4-FFF2-40B4-BE49-F238E27FC236}">
                  <a16:creationId xmlns:a16="http://schemas.microsoft.com/office/drawing/2014/main" xmlns="" id="{3738C9E9-5FCB-470D-8925-9D1FE1A2F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82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cxnSp>
          <p:nvCxnSpPr>
            <p:cNvPr id="70681" name="AutoShape 1104">
              <a:extLst>
                <a:ext uri="{FF2B5EF4-FFF2-40B4-BE49-F238E27FC236}">
                  <a16:creationId xmlns:a16="http://schemas.microsoft.com/office/drawing/2014/main" xmlns="" id="{B4000900-419E-4765-A1AD-4AD6E0916913}"/>
                </a:ext>
              </a:extLst>
            </p:cNvPr>
            <p:cNvCxnSpPr>
              <a:cxnSpLocks noChangeShapeType="1"/>
              <a:stCxn id="70678" idx="6"/>
              <a:endCxn id="70680" idx="2"/>
            </p:cNvCxnSpPr>
            <p:nvPr/>
          </p:nvCxnSpPr>
          <p:spPr bwMode="auto">
            <a:xfrm>
              <a:off x="1776" y="199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682" name="AutoShape 1105">
              <a:extLst>
                <a:ext uri="{FF2B5EF4-FFF2-40B4-BE49-F238E27FC236}">
                  <a16:creationId xmlns:a16="http://schemas.microsoft.com/office/drawing/2014/main" xmlns="" id="{17D15B01-DCCC-4587-AAA7-943C5252E111}"/>
                </a:ext>
              </a:extLst>
            </p:cNvPr>
            <p:cNvCxnSpPr>
              <a:cxnSpLocks noChangeShapeType="1"/>
              <a:stCxn id="70679" idx="4"/>
              <a:endCxn id="70680" idx="0"/>
            </p:cNvCxnSpPr>
            <p:nvPr/>
          </p:nvCxnSpPr>
          <p:spPr bwMode="auto">
            <a:xfrm>
              <a:off x="2088" y="1680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0665" name="Text Box 1107">
            <a:extLst>
              <a:ext uri="{FF2B5EF4-FFF2-40B4-BE49-F238E27FC236}">
                <a16:creationId xmlns:a16="http://schemas.microsoft.com/office/drawing/2014/main" xmlns="" id="{880DAB99-5BA5-4584-8249-29545367C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913" y="5368925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I</a:t>
            </a:r>
          </a:p>
        </p:txBody>
      </p:sp>
      <p:sp>
        <p:nvSpPr>
          <p:cNvPr id="70666" name="Text Box 1108">
            <a:extLst>
              <a:ext uri="{FF2B5EF4-FFF2-40B4-BE49-F238E27FC236}">
                <a16:creationId xmlns:a16="http://schemas.microsoft.com/office/drawing/2014/main" xmlns="" id="{1C5F6E2D-9784-49BF-A665-39EE5D293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0692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D</a:t>
            </a:r>
          </a:p>
        </p:txBody>
      </p:sp>
      <p:cxnSp>
        <p:nvCxnSpPr>
          <p:cNvPr id="70667" name="AutoShape 1110">
            <a:extLst>
              <a:ext uri="{FF2B5EF4-FFF2-40B4-BE49-F238E27FC236}">
                <a16:creationId xmlns:a16="http://schemas.microsoft.com/office/drawing/2014/main" xmlns="" id="{0C7BF2B5-D548-424C-8380-A6F4D90EAFC2}"/>
              </a:ext>
            </a:extLst>
          </p:cNvPr>
          <p:cNvCxnSpPr>
            <a:cxnSpLocks noChangeShapeType="1"/>
            <a:stCxn id="70704" idx="2"/>
            <a:endCxn id="70700" idx="1"/>
          </p:cNvCxnSpPr>
          <p:nvPr/>
        </p:nvCxnSpPr>
        <p:spPr bwMode="auto">
          <a:xfrm>
            <a:off x="3500438" y="3540125"/>
            <a:ext cx="2292350" cy="1871663"/>
          </a:xfrm>
          <a:prstGeom prst="straightConnector1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68" name="AutoShape 1113">
            <a:extLst>
              <a:ext uri="{FF2B5EF4-FFF2-40B4-BE49-F238E27FC236}">
                <a16:creationId xmlns:a16="http://schemas.microsoft.com/office/drawing/2014/main" xmlns="" id="{8726837E-CC7F-454D-B684-C72EA86D139C}"/>
              </a:ext>
            </a:extLst>
          </p:cNvPr>
          <p:cNvCxnSpPr>
            <a:cxnSpLocks noChangeShapeType="1"/>
            <a:stCxn id="70680" idx="6"/>
            <a:endCxn id="70698" idx="2"/>
          </p:cNvCxnSpPr>
          <p:nvPr/>
        </p:nvCxnSpPr>
        <p:spPr bwMode="auto">
          <a:xfrm>
            <a:off x="3657600" y="5600700"/>
            <a:ext cx="1295400" cy="0"/>
          </a:xfrm>
          <a:prstGeom prst="straightConnector1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69" name="AutoShape 1114">
            <a:extLst>
              <a:ext uri="{FF2B5EF4-FFF2-40B4-BE49-F238E27FC236}">
                <a16:creationId xmlns:a16="http://schemas.microsoft.com/office/drawing/2014/main" xmlns="" id="{ECCAB1DD-9F20-4728-B587-6BC936D806F3}"/>
              </a:ext>
            </a:extLst>
          </p:cNvPr>
          <p:cNvCxnSpPr>
            <a:cxnSpLocks noChangeShapeType="1"/>
            <a:stCxn id="70678" idx="4"/>
            <a:endCxn id="70698" idx="4"/>
          </p:cNvCxnSpPr>
          <p:nvPr/>
        </p:nvCxnSpPr>
        <p:spPr bwMode="auto">
          <a:xfrm rot="16200000" flipH="1">
            <a:off x="3923506" y="4572794"/>
            <a:ext cx="1588" cy="2590800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rgbClr val="00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70" name="AutoShape 1115">
            <a:extLst>
              <a:ext uri="{FF2B5EF4-FFF2-40B4-BE49-F238E27FC236}">
                <a16:creationId xmlns:a16="http://schemas.microsoft.com/office/drawing/2014/main" xmlns="" id="{DAB4D80F-E248-4515-BDB9-FAB0BEF68618}"/>
              </a:ext>
            </a:extLst>
          </p:cNvPr>
          <p:cNvCxnSpPr>
            <a:cxnSpLocks noChangeShapeType="1"/>
            <a:stCxn id="70690" idx="4"/>
            <a:endCxn id="70699" idx="0"/>
          </p:cNvCxnSpPr>
          <p:nvPr/>
        </p:nvCxnSpPr>
        <p:spPr bwMode="auto">
          <a:xfrm>
            <a:off x="5981700" y="3581400"/>
            <a:ext cx="0" cy="990600"/>
          </a:xfrm>
          <a:prstGeom prst="straightConnector1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71" name="AutoShape 1116">
            <a:extLst>
              <a:ext uri="{FF2B5EF4-FFF2-40B4-BE49-F238E27FC236}">
                <a16:creationId xmlns:a16="http://schemas.microsoft.com/office/drawing/2014/main" xmlns="" id="{64BBA9B2-1E2B-4E85-AC43-A37C5ADA653B}"/>
              </a:ext>
            </a:extLst>
          </p:cNvPr>
          <p:cNvCxnSpPr>
            <a:cxnSpLocks noChangeShapeType="1"/>
            <a:stCxn id="70686" idx="3"/>
            <a:endCxn id="70696" idx="3"/>
          </p:cNvCxnSpPr>
          <p:nvPr/>
        </p:nvCxnSpPr>
        <p:spPr bwMode="auto">
          <a:xfrm>
            <a:off x="6248400" y="2549525"/>
            <a:ext cx="1588" cy="2286000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rgbClr val="00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672" name="Text Box 1117">
            <a:extLst>
              <a:ext uri="{FF2B5EF4-FFF2-40B4-BE49-F238E27FC236}">
                <a16:creationId xmlns:a16="http://schemas.microsoft.com/office/drawing/2014/main" xmlns="" id="{05737FAB-0972-4F8C-AC4C-DF8EFC3B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05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-y</a:t>
            </a:r>
          </a:p>
        </p:txBody>
      </p:sp>
      <p:sp>
        <p:nvSpPr>
          <p:cNvPr id="70673" name="Text Box 1118">
            <a:extLst>
              <a:ext uri="{FF2B5EF4-FFF2-40B4-BE49-F238E27FC236}">
                <a16:creationId xmlns:a16="http://schemas.microsoft.com/office/drawing/2014/main" xmlns="" id="{D462724B-E5C6-4490-A565-C0D18F8D1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886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-x-y</a:t>
            </a:r>
          </a:p>
        </p:txBody>
      </p:sp>
      <p:sp>
        <p:nvSpPr>
          <p:cNvPr id="70674" name="Text Box 1119">
            <a:extLst>
              <a:ext uri="{FF2B5EF4-FFF2-40B4-BE49-F238E27FC236}">
                <a16:creationId xmlns:a16="http://schemas.microsoft.com/office/drawing/2014/main" xmlns="" id="{0BB07FEA-B3EB-4AD4-88C0-D2A3CFEF9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105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-x-y</a:t>
            </a:r>
          </a:p>
        </p:txBody>
      </p:sp>
      <p:sp>
        <p:nvSpPr>
          <p:cNvPr id="70675" name="Text Box 1131">
            <a:extLst>
              <a:ext uri="{FF2B5EF4-FFF2-40B4-BE49-F238E27FC236}">
                <a16:creationId xmlns:a16="http://schemas.microsoft.com/office/drawing/2014/main" xmlns="" id="{529B6975-BC66-4542-A7D6-936E0A6BD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096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-y</a:t>
            </a:r>
          </a:p>
        </p:txBody>
      </p:sp>
      <p:sp>
        <p:nvSpPr>
          <p:cNvPr id="70676" name="Text Box 1132">
            <a:extLst>
              <a:ext uri="{FF2B5EF4-FFF2-40B4-BE49-F238E27FC236}">
                <a16:creationId xmlns:a16="http://schemas.microsoft.com/office/drawing/2014/main" xmlns="" id="{4EC723E8-D60C-44CC-8649-4E32757AF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81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 i="1"/>
              <a:t>,b</a:t>
            </a:r>
            <a:r>
              <a:rPr lang="en-US" altLang="zh-TW" sz="2400" i="1" baseline="-25000"/>
              <a:t>j</a:t>
            </a:r>
            <a:r>
              <a:rPr lang="en-US" altLang="zh-TW" sz="2400"/>
              <a:t>)</a:t>
            </a:r>
            <a:endParaRPr lang="en-US" altLang="zh-TW" sz="2400" i="1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>
            <a:extLst>
              <a:ext uri="{FF2B5EF4-FFF2-40B4-BE49-F238E27FC236}">
                <a16:creationId xmlns:a16="http://schemas.microsoft.com/office/drawing/2014/main" xmlns="" id="{101709F7-C960-43A4-AE36-F15054BE0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262255-5492-4BEA-9636-2491E3BB7D0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66</a:t>
            </a:fld>
            <a:endParaRPr lang="en-US" altLang="zh-TW" sz="14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xmlns="" id="{0798B339-FBC5-4A66-8FE5-2383F1DD4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i="1"/>
              <a:t>k </a:t>
            </a:r>
            <a:r>
              <a:rPr lang="en-US" altLang="zh-TW"/>
              <a:t>best local alignments</a:t>
            </a:r>
            <a:endParaRPr lang="en-US" altLang="zh-TW" i="1"/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xmlns="" id="{FF9C3412-9ED2-4AD1-B508-0B8EE22B3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0875" y="1066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Smith-Waterman</a:t>
            </a:r>
            <a:br>
              <a:rPr lang="en-US" altLang="zh-TW"/>
            </a:br>
            <a:r>
              <a:rPr lang="en-US" altLang="zh-TW" sz="2400"/>
              <a:t>(Smith and Waterman, 1981; Waterman and Eggert, 1987)</a:t>
            </a:r>
            <a:br>
              <a:rPr lang="en-US" altLang="zh-TW" sz="2400"/>
            </a:br>
            <a:endParaRPr lang="en-US" altLang="zh-TW" sz="2400"/>
          </a:p>
          <a:p>
            <a:pPr eaLnBrk="1" hangingPunct="1"/>
            <a:r>
              <a:rPr lang="en-US" altLang="zh-TW"/>
              <a:t>FASTA</a:t>
            </a:r>
            <a:br>
              <a:rPr lang="en-US" altLang="zh-TW"/>
            </a:br>
            <a:r>
              <a:rPr lang="en-US" altLang="zh-TW" sz="2400"/>
              <a:t>(Wilbur and Lipman, 1983; Lipman and Pearson, 1985)</a:t>
            </a:r>
            <a:br>
              <a:rPr lang="en-US" altLang="zh-TW" sz="2400"/>
            </a:br>
            <a:endParaRPr lang="en-US" altLang="zh-TW" sz="2400"/>
          </a:p>
          <a:p>
            <a:pPr eaLnBrk="1" hangingPunct="1"/>
            <a:r>
              <a:rPr lang="en-US" altLang="zh-TW"/>
              <a:t>BLAST</a:t>
            </a:r>
            <a:br>
              <a:rPr lang="en-US" altLang="zh-TW"/>
            </a:br>
            <a:r>
              <a:rPr lang="en-US" altLang="zh-TW" sz="2400"/>
              <a:t>(Altschul </a:t>
            </a:r>
            <a:r>
              <a:rPr lang="en-US" altLang="zh-TW" sz="2400" i="1"/>
              <a:t>et al</a:t>
            </a:r>
            <a:r>
              <a:rPr lang="en-US" altLang="zh-TW" sz="2400"/>
              <a:t>., 1990; Altschul </a:t>
            </a:r>
            <a:r>
              <a:rPr lang="en-US" altLang="zh-TW" sz="2400" i="1"/>
              <a:t>et al</a:t>
            </a:r>
            <a:r>
              <a:rPr lang="en-US" altLang="zh-TW" sz="2400"/>
              <a:t>., 1997)</a:t>
            </a:r>
          </a:p>
        </p:txBody>
      </p:sp>
      <p:sp>
        <p:nvSpPr>
          <p:cNvPr id="71685" name="Text Box 4">
            <a:extLst>
              <a:ext uri="{FF2B5EF4-FFF2-40B4-BE49-F238E27FC236}">
                <a16:creationId xmlns:a16="http://schemas.microsoft.com/office/drawing/2014/main" xmlns="" id="{F698745D-5713-41A5-9AAE-F0CA5494A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029200"/>
            <a:ext cx="7940675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</a:rPr>
              <a:t>BLAST and FASTA are key genomic database search tools.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NCBI-GenBank Flat File Release 265.0 (2/15/2025):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5,303,887,188 sequences containing 36,546,479,885,769 bases</a:t>
            </a:r>
          </a:p>
        </p:txBody>
      </p:sp>
      <p:sp>
        <p:nvSpPr>
          <p:cNvPr id="71686" name="Rectangle 5">
            <a:extLst>
              <a:ext uri="{FF2B5EF4-FFF2-40B4-BE49-F238E27FC236}">
                <a16:creationId xmlns:a16="http://schemas.microsoft.com/office/drawing/2014/main" xmlns="" id="{295D775D-1560-45E4-A27B-BEF406DE8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44575" y="58197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>
            <a:extLst>
              <a:ext uri="{FF2B5EF4-FFF2-40B4-BE49-F238E27FC236}">
                <a16:creationId xmlns:a16="http://schemas.microsoft.com/office/drawing/2014/main" xmlns="" id="{E77CE1E8-3BC3-46D5-ADC4-68B0177B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F93092-65D8-4F3D-B294-43D5EED6CFB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67</a:t>
            </a:fld>
            <a:endParaRPr lang="en-US" altLang="zh-TW" sz="14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xmlns="" id="{4F0FD36D-D4E5-4125-A7BE-29A22F667B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i="1"/>
              <a:t>k </a:t>
            </a:r>
            <a:r>
              <a:rPr lang="en-US" altLang="zh-TW"/>
              <a:t>best local alignments</a:t>
            </a:r>
            <a:endParaRPr lang="en-US" altLang="zh-TW" i="1"/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xmlns="" id="{617CAA05-5E07-4BBC-A9A0-779FBD0C8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/>
              <a:t>Smith-Waterman</a:t>
            </a:r>
            <a:br>
              <a:rPr lang="en-US" altLang="zh-TW" sz="2800"/>
            </a:br>
            <a:r>
              <a:rPr lang="en-US" altLang="zh-TW" sz="2000"/>
              <a:t>(Smith and Waterman, 1981; Waterman and Eggert, 1987)</a:t>
            </a:r>
          </a:p>
          <a:p>
            <a:pPr lvl="1" eaLnBrk="1" hangingPunct="1"/>
            <a:r>
              <a:rPr lang="en-US" altLang="zh-TW" sz="1800"/>
              <a:t>linear-space version</a:t>
            </a:r>
            <a:r>
              <a:rPr lang="zh-TW" altLang="en-US" sz="1800"/>
              <a:t>：</a:t>
            </a:r>
            <a:r>
              <a:rPr lang="en-US" altLang="zh-TW" sz="1800"/>
              <a:t>sim (Huang and Miller, 1991)</a:t>
            </a:r>
          </a:p>
          <a:p>
            <a:pPr lvl="1" eaLnBrk="1" hangingPunct="1"/>
            <a:r>
              <a:rPr lang="en-US" altLang="zh-TW" sz="1800"/>
              <a:t>linear-space variants</a:t>
            </a:r>
            <a:r>
              <a:rPr lang="zh-TW" altLang="en-US" sz="1800"/>
              <a:t>：</a:t>
            </a:r>
            <a:r>
              <a:rPr lang="en-US" altLang="zh-TW" sz="1800"/>
              <a:t>sim2 (Chao et al., 1995); sim3 (Chao et al., 1997)</a:t>
            </a:r>
          </a:p>
          <a:p>
            <a:pPr eaLnBrk="1" hangingPunct="1"/>
            <a:r>
              <a:rPr lang="en-US" altLang="zh-TW" sz="2800"/>
              <a:t>FASTA</a:t>
            </a:r>
            <a:br>
              <a:rPr lang="en-US" altLang="zh-TW" sz="2800"/>
            </a:br>
            <a:r>
              <a:rPr lang="en-US" altLang="zh-TW" sz="2000"/>
              <a:t>(Wilbur and Lipman, 1983; Lipman and Pearson, 1985)</a:t>
            </a:r>
          </a:p>
          <a:p>
            <a:pPr lvl="1" eaLnBrk="1" hangingPunct="1"/>
            <a:r>
              <a:rPr lang="en-US" altLang="zh-TW" sz="1800"/>
              <a:t>linear-space band alignment (Chao et al., 1992)</a:t>
            </a:r>
          </a:p>
          <a:p>
            <a:pPr eaLnBrk="1" hangingPunct="1"/>
            <a:r>
              <a:rPr lang="en-US" altLang="zh-TW" sz="2800"/>
              <a:t>BLAST</a:t>
            </a:r>
            <a:br>
              <a:rPr lang="en-US" altLang="zh-TW" sz="2800"/>
            </a:br>
            <a:r>
              <a:rPr lang="en-US" altLang="zh-TW" sz="2000"/>
              <a:t>(Altschul et al., 1990; Altschul et al., 1997)</a:t>
            </a:r>
          </a:p>
          <a:p>
            <a:pPr lvl="1" eaLnBrk="1" hangingPunct="1"/>
            <a:r>
              <a:rPr lang="en-US" altLang="zh-TW" sz="1800"/>
              <a:t>restricted affine gap penalties (Chao, 1999)</a:t>
            </a: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5">
            <a:extLst>
              <a:ext uri="{FF2B5EF4-FFF2-40B4-BE49-F238E27FC236}">
                <a16:creationId xmlns:a16="http://schemas.microsoft.com/office/drawing/2014/main" xmlns="" id="{635D9420-976F-47C3-A84D-531C2ED5A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D63042-82A0-4E36-B4DC-6813067C34C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68</a:t>
            </a:fld>
            <a:endParaRPr lang="en-US" altLang="zh-TW" sz="14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xmlns="" id="{2D95CB0B-CC3A-44D8-8B99-9C76770A3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FASTA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xmlns="" id="{7F97230F-D8BF-4A69-B56A-E379796A3C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Find runs of identities (</a:t>
            </a:r>
            <a:r>
              <a:rPr lang="en-US" altLang="zh-TW" i="1"/>
              <a:t>i.e.</a:t>
            </a:r>
            <a:r>
              <a:rPr lang="en-US" altLang="zh-TW"/>
              <a:t>, common substrings), and identify regions with the highest density of identities.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Re-score using PAM matrix, and keep top scoring segments.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Eliminate segments that are unlikely to be part of the alignment.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Optimize the alignment in a band.</a:t>
            </a:r>
          </a:p>
        </p:txBody>
      </p:sp>
      <p:sp>
        <p:nvSpPr>
          <p:cNvPr id="73733" name="Text Box 4">
            <a:extLst>
              <a:ext uri="{FF2B5EF4-FFF2-40B4-BE49-F238E27FC236}">
                <a16:creationId xmlns:a16="http://schemas.microsoft.com/office/drawing/2014/main" xmlns="" id="{6599ED20-7536-4765-9D6E-CF2AD443F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715000"/>
            <a:ext cx="36306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2060"/>
                </a:solidFill>
              </a:rPr>
              <a:t>Its running time is </a:t>
            </a:r>
            <a:r>
              <a:rPr lang="en-US" altLang="en-US" sz="2800" i="1">
                <a:solidFill>
                  <a:srgbClr val="002060"/>
                </a:solidFill>
              </a:rPr>
              <a:t>O(n).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3">
            <a:extLst>
              <a:ext uri="{FF2B5EF4-FFF2-40B4-BE49-F238E27FC236}">
                <a16:creationId xmlns:a16="http://schemas.microsoft.com/office/drawing/2014/main" xmlns="" id="{72F8F812-C6DA-493E-B9EC-B201F7CD4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B61EF2-E7EC-4C11-B2D4-EB7946B76E3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69</a:t>
            </a:fld>
            <a:endParaRPr lang="en-US" altLang="zh-TW" sz="1400"/>
          </a:p>
        </p:txBody>
      </p:sp>
      <p:sp>
        <p:nvSpPr>
          <p:cNvPr id="74756" name="Text Box 3">
            <a:extLst>
              <a:ext uri="{FF2B5EF4-FFF2-40B4-BE49-F238E27FC236}">
                <a16:creationId xmlns:a16="http://schemas.microsoft.com/office/drawing/2014/main" xmlns="" id="{A5AE2356-F2EB-4E3B-A2B5-516FD9C97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1: Find runs of identities, and identify regions with the highest density of identities.</a:t>
            </a:r>
          </a:p>
        </p:txBody>
      </p:sp>
      <p:sp>
        <p:nvSpPr>
          <p:cNvPr id="74757" name="Rectangle 4">
            <a:extLst>
              <a:ext uri="{FF2B5EF4-FFF2-40B4-BE49-F238E27FC236}">
                <a16:creationId xmlns:a16="http://schemas.microsoft.com/office/drawing/2014/main" xmlns="" id="{0FDE00DC-6B0F-4317-941E-677719D88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4758" name="Line 5">
            <a:extLst>
              <a:ext uri="{FF2B5EF4-FFF2-40B4-BE49-F238E27FC236}">
                <a16:creationId xmlns:a16="http://schemas.microsoft.com/office/drawing/2014/main" xmlns="" id="{33E5D2AB-864C-4521-A441-FC9C6CD6C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59" name="Line 6">
            <a:extLst>
              <a:ext uri="{FF2B5EF4-FFF2-40B4-BE49-F238E27FC236}">
                <a16:creationId xmlns:a16="http://schemas.microsoft.com/office/drawing/2014/main" xmlns="" id="{513D6DEE-5DEC-4F53-8D70-EAB1A345ED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0" name="Line 7">
            <a:extLst>
              <a:ext uri="{FF2B5EF4-FFF2-40B4-BE49-F238E27FC236}">
                <a16:creationId xmlns:a16="http://schemas.microsoft.com/office/drawing/2014/main" xmlns="" id="{198636A6-F837-4B6F-9649-E0A1D7976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1" name="Line 8">
            <a:extLst>
              <a:ext uri="{FF2B5EF4-FFF2-40B4-BE49-F238E27FC236}">
                <a16:creationId xmlns:a16="http://schemas.microsoft.com/office/drawing/2014/main" xmlns="" id="{9DCB12C0-8516-4488-8A58-AB78C35B4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2" name="Line 9">
            <a:extLst>
              <a:ext uri="{FF2B5EF4-FFF2-40B4-BE49-F238E27FC236}">
                <a16:creationId xmlns:a16="http://schemas.microsoft.com/office/drawing/2014/main" xmlns="" id="{17BE53E8-A46D-4E41-8868-834FF78E61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3" name="Line 10">
            <a:extLst>
              <a:ext uri="{FF2B5EF4-FFF2-40B4-BE49-F238E27FC236}">
                <a16:creationId xmlns:a16="http://schemas.microsoft.com/office/drawing/2014/main" xmlns="" id="{B93E38FD-B041-438D-B4DB-388BA8B502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4151313"/>
            <a:ext cx="479425" cy="479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4" name="Line 11">
            <a:extLst>
              <a:ext uri="{FF2B5EF4-FFF2-40B4-BE49-F238E27FC236}">
                <a16:creationId xmlns:a16="http://schemas.microsoft.com/office/drawing/2014/main" xmlns="" id="{D49E1179-77B8-4C33-B10A-3BF3DF857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263" y="4891088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5" name="Line 12">
            <a:extLst>
              <a:ext uri="{FF2B5EF4-FFF2-40B4-BE49-F238E27FC236}">
                <a16:creationId xmlns:a16="http://schemas.microsoft.com/office/drawing/2014/main" xmlns="" id="{A438E3E1-C460-4166-8C90-33B328528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3497263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6" name="Line 13">
            <a:extLst>
              <a:ext uri="{FF2B5EF4-FFF2-40B4-BE49-F238E27FC236}">
                <a16:creationId xmlns:a16="http://schemas.microsoft.com/office/drawing/2014/main" xmlns="" id="{12C2EF9E-E379-4B7E-BBC7-3E4588DEB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9663" y="3990975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7" name="Line 14">
            <a:extLst>
              <a:ext uri="{FF2B5EF4-FFF2-40B4-BE49-F238E27FC236}">
                <a16:creationId xmlns:a16="http://schemas.microsoft.com/office/drawing/2014/main" xmlns="" id="{DB893F27-D1F3-4631-B99F-FE18D0CB9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8" name="Line 15">
            <a:extLst>
              <a:ext uri="{FF2B5EF4-FFF2-40B4-BE49-F238E27FC236}">
                <a16:creationId xmlns:a16="http://schemas.microsoft.com/office/drawing/2014/main" xmlns="" id="{733C24F0-4006-4591-AB53-F8B199425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5399088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9" name="Line 16">
            <a:extLst>
              <a:ext uri="{FF2B5EF4-FFF2-40B4-BE49-F238E27FC236}">
                <a16:creationId xmlns:a16="http://schemas.microsoft.com/office/drawing/2014/main" xmlns="" id="{16969B6C-40D2-492C-B075-DE8CF15EAE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2974975"/>
            <a:ext cx="449262" cy="449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0" name="Line 17">
            <a:extLst>
              <a:ext uri="{FF2B5EF4-FFF2-40B4-BE49-F238E27FC236}">
                <a16:creationId xmlns:a16="http://schemas.microsoft.com/office/drawing/2014/main" xmlns="" id="{3533B01E-BDFF-4363-B617-5D27D7989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5776913"/>
            <a:ext cx="130175" cy="130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1" name="Line 18">
            <a:extLst>
              <a:ext uri="{FF2B5EF4-FFF2-40B4-BE49-F238E27FC236}">
                <a16:creationId xmlns:a16="http://schemas.microsoft.com/office/drawing/2014/main" xmlns="" id="{49473784-90FF-4A54-82FF-C801B99487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6800" y="5065713"/>
            <a:ext cx="144463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2" name="Line 19">
            <a:extLst>
              <a:ext uri="{FF2B5EF4-FFF2-40B4-BE49-F238E27FC236}">
                <a16:creationId xmlns:a16="http://schemas.microsoft.com/office/drawing/2014/main" xmlns="" id="{D996911C-4279-4945-A0ED-028546187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8738" y="3395663"/>
            <a:ext cx="131762" cy="131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3" name="Line 20">
            <a:extLst>
              <a:ext uri="{FF2B5EF4-FFF2-40B4-BE49-F238E27FC236}">
                <a16:creationId xmlns:a16="http://schemas.microsoft.com/office/drawing/2014/main" xmlns="" id="{36DBB0C8-9A01-4305-BE82-85C9163DE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6288" y="3700463"/>
            <a:ext cx="174625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4" name="Line 21">
            <a:extLst>
              <a:ext uri="{FF2B5EF4-FFF2-40B4-BE49-F238E27FC236}">
                <a16:creationId xmlns:a16="http://schemas.microsoft.com/office/drawing/2014/main" xmlns="" id="{1403438E-D374-4399-872B-79EB9D570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9313" y="4470400"/>
            <a:ext cx="87312" cy="8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5" name="Line 22">
            <a:extLst>
              <a:ext uri="{FF2B5EF4-FFF2-40B4-BE49-F238E27FC236}">
                <a16:creationId xmlns:a16="http://schemas.microsoft.com/office/drawing/2014/main" xmlns="" id="{48E42E7A-CF33-4EE2-8324-FD49980869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0288" y="3076575"/>
            <a:ext cx="174625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6" name="Line 23">
            <a:extLst>
              <a:ext uri="{FF2B5EF4-FFF2-40B4-BE49-F238E27FC236}">
                <a16:creationId xmlns:a16="http://schemas.microsoft.com/office/drawing/2014/main" xmlns="" id="{487F9E41-6FC0-4543-920C-F62F6843E6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8175" y="4919663"/>
            <a:ext cx="117475" cy="117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7" name="Line 24">
            <a:extLst>
              <a:ext uri="{FF2B5EF4-FFF2-40B4-BE49-F238E27FC236}">
                <a16:creationId xmlns:a16="http://schemas.microsoft.com/office/drawing/2014/main" xmlns="" id="{EF28F157-7B53-4C52-A25C-B89D5DA84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3713" y="5413375"/>
            <a:ext cx="144462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8" name="Line 25">
            <a:extLst>
              <a:ext uri="{FF2B5EF4-FFF2-40B4-BE49-F238E27FC236}">
                <a16:creationId xmlns:a16="http://schemas.microsoft.com/office/drawing/2014/main" xmlns="" id="{2AA277D1-D414-449B-A113-69B52EF521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0" y="4340225"/>
            <a:ext cx="115888" cy="115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9" name="Line 26">
            <a:extLst>
              <a:ext uri="{FF2B5EF4-FFF2-40B4-BE49-F238E27FC236}">
                <a16:creationId xmlns:a16="http://schemas.microsoft.com/office/drawing/2014/main" xmlns="" id="{548A04BA-EDCD-4217-B0EC-F416AB583A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9425" y="2974975"/>
            <a:ext cx="160338" cy="160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0" name="Line 27">
            <a:extLst>
              <a:ext uri="{FF2B5EF4-FFF2-40B4-BE49-F238E27FC236}">
                <a16:creationId xmlns:a16="http://schemas.microsoft.com/office/drawing/2014/main" xmlns="" id="{819338EB-4EF5-46B2-828A-ED3367AF7C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9825" y="3149600"/>
            <a:ext cx="101600" cy="10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1" name="Line 28">
            <a:extLst>
              <a:ext uri="{FF2B5EF4-FFF2-40B4-BE49-F238E27FC236}">
                <a16:creationId xmlns:a16="http://schemas.microsoft.com/office/drawing/2014/main" xmlns="" id="{9E4D4326-1E4F-409A-85FF-02BCA89EC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3700463"/>
            <a:ext cx="130175" cy="130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9931A7-D3BC-47A8-92B8-3AD26FDC6302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xmlns="" id="{D89B46AA-15E9-4489-8F75-5167B1313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47B8B1-2621-402F-9893-0DDBF01034E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zh-TW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xmlns="" id="{738E81EE-CB57-478A-A630-0CE48C4D8E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How to compute </a:t>
            </a:r>
            <a:r>
              <a:rPr lang="en-US" altLang="zh-TW" i="1" dirty="0"/>
              <a:t>F</a:t>
            </a:r>
            <a:r>
              <a:rPr lang="en-US" altLang="zh-TW" i="1" baseline="-25000" dirty="0"/>
              <a:t>10</a:t>
            </a:r>
            <a:r>
              <a:rPr lang="zh-TW" altLang="en-US" dirty="0"/>
              <a:t>？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xmlns="" id="{14EC0EC7-97FB-4FA4-A5F5-DFE0C31D5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/>
              <a:t> </a:t>
            </a:r>
          </a:p>
        </p:txBody>
      </p:sp>
      <p:grpSp>
        <p:nvGrpSpPr>
          <p:cNvPr id="10245" name="Group 4" descr="An example of the text is in the figure.">
            <a:extLst>
              <a:ext uri="{FF2B5EF4-FFF2-40B4-BE49-F238E27FC236}">
                <a16:creationId xmlns:a16="http://schemas.microsoft.com/office/drawing/2014/main" xmlns="" id="{DAE70CF0-21C1-4E52-B024-921DA2C13F8C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1676400"/>
            <a:ext cx="3505200" cy="3276600"/>
            <a:chOff x="816" y="1632"/>
            <a:chExt cx="2208" cy="2064"/>
          </a:xfrm>
        </p:grpSpPr>
        <p:sp>
          <p:nvSpPr>
            <p:cNvPr id="10248" name="Text Box 5">
              <a:extLst>
                <a:ext uri="{FF2B5EF4-FFF2-40B4-BE49-F238E27FC236}">
                  <a16:creationId xmlns:a16="http://schemas.microsoft.com/office/drawing/2014/main" xmlns="" id="{DF91F560-DEE4-4464-BEFD-EBEBDD5AB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00"/>
              <a:ext cx="57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10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49" name="Text Box 6">
              <a:extLst>
                <a:ext uri="{FF2B5EF4-FFF2-40B4-BE49-F238E27FC236}">
                  <a16:creationId xmlns:a16="http://schemas.microsoft.com/office/drawing/2014/main" xmlns="" id="{95E89AD2-2E06-48E8-8BC8-0D52BD7206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968"/>
              <a:ext cx="480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9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0" name="Text Box 7">
              <a:extLst>
                <a:ext uri="{FF2B5EF4-FFF2-40B4-BE49-F238E27FC236}">
                  <a16:creationId xmlns:a16="http://schemas.microsoft.com/office/drawing/2014/main" xmlns="" id="{425BC6D0-3B41-450C-BA60-9FD6228F8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928"/>
              <a:ext cx="52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8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1" name="Text Box 8">
              <a:extLst>
                <a:ext uri="{FF2B5EF4-FFF2-40B4-BE49-F238E27FC236}">
                  <a16:creationId xmlns:a16="http://schemas.microsoft.com/office/drawing/2014/main" xmlns="" id="{8FB81B43-4DCF-4D64-9D88-65AFF95B3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1632"/>
              <a:ext cx="62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8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2" name="Text Box 9">
              <a:extLst>
                <a:ext uri="{FF2B5EF4-FFF2-40B4-BE49-F238E27FC236}">
                  <a16:creationId xmlns:a16="http://schemas.microsoft.com/office/drawing/2014/main" xmlns="" id="{1DA2FE6D-DD80-4505-81E4-F2359CE734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208"/>
              <a:ext cx="62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7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3" name="Text Box 10">
              <a:extLst>
                <a:ext uri="{FF2B5EF4-FFF2-40B4-BE49-F238E27FC236}">
                  <a16:creationId xmlns:a16="http://schemas.microsoft.com/office/drawing/2014/main" xmlns="" id="{352B8713-2E07-4DCE-9B09-62995912A8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688"/>
              <a:ext cx="57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7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4" name="Text Box 11">
              <a:extLst>
                <a:ext uri="{FF2B5EF4-FFF2-40B4-BE49-F238E27FC236}">
                  <a16:creationId xmlns:a16="http://schemas.microsoft.com/office/drawing/2014/main" xmlns="" id="{B12AC46D-14D4-4332-868B-8EFAE26026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3216"/>
              <a:ext cx="480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6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cxnSp>
          <p:nvCxnSpPr>
            <p:cNvPr id="10255" name="AutoShape 12">
              <a:extLst>
                <a:ext uri="{FF2B5EF4-FFF2-40B4-BE49-F238E27FC236}">
                  <a16:creationId xmlns:a16="http://schemas.microsoft.com/office/drawing/2014/main" xmlns="" id="{D07E704B-0E77-4A75-9CBD-33F15DB0CA5C}"/>
                </a:ext>
              </a:extLst>
            </p:cNvPr>
            <p:cNvCxnSpPr>
              <a:cxnSpLocks noChangeShapeType="1"/>
              <a:stCxn id="10248" idx="3"/>
              <a:endCxn id="10249" idx="1"/>
            </p:cNvCxnSpPr>
            <p:nvPr/>
          </p:nvCxnSpPr>
          <p:spPr bwMode="auto">
            <a:xfrm flipV="1">
              <a:off x="1392" y="2208"/>
              <a:ext cx="240" cy="432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6" name="AutoShape 13">
              <a:extLst>
                <a:ext uri="{FF2B5EF4-FFF2-40B4-BE49-F238E27FC236}">
                  <a16:creationId xmlns:a16="http://schemas.microsoft.com/office/drawing/2014/main" xmlns="" id="{D8C9C4E6-3EBE-4C49-9BEF-7585B37108A7}"/>
                </a:ext>
              </a:extLst>
            </p:cNvPr>
            <p:cNvCxnSpPr>
              <a:cxnSpLocks noChangeShapeType="1"/>
              <a:stCxn id="10248" idx="3"/>
              <a:endCxn id="10250" idx="1"/>
            </p:cNvCxnSpPr>
            <p:nvPr/>
          </p:nvCxnSpPr>
          <p:spPr bwMode="auto">
            <a:xfrm>
              <a:off x="1392" y="2640"/>
              <a:ext cx="240" cy="52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7" name="AutoShape 14">
              <a:extLst>
                <a:ext uri="{FF2B5EF4-FFF2-40B4-BE49-F238E27FC236}">
                  <a16:creationId xmlns:a16="http://schemas.microsoft.com/office/drawing/2014/main" xmlns="" id="{E0448411-3E66-4DAF-BAD5-7FDE5AE24BA5}"/>
                </a:ext>
              </a:extLst>
            </p:cNvPr>
            <p:cNvCxnSpPr>
              <a:cxnSpLocks noChangeShapeType="1"/>
              <a:stCxn id="10249" idx="3"/>
              <a:endCxn id="10251" idx="1"/>
            </p:cNvCxnSpPr>
            <p:nvPr/>
          </p:nvCxnSpPr>
          <p:spPr bwMode="auto">
            <a:xfrm flipV="1">
              <a:off x="2112" y="1872"/>
              <a:ext cx="288" cy="336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8" name="AutoShape 15">
              <a:extLst>
                <a:ext uri="{FF2B5EF4-FFF2-40B4-BE49-F238E27FC236}">
                  <a16:creationId xmlns:a16="http://schemas.microsoft.com/office/drawing/2014/main" xmlns="" id="{B6B495DA-D6C4-44DD-8213-B29ECA724131}"/>
                </a:ext>
              </a:extLst>
            </p:cNvPr>
            <p:cNvCxnSpPr>
              <a:cxnSpLocks noChangeShapeType="1"/>
              <a:stCxn id="10249" idx="3"/>
              <a:endCxn id="10252" idx="1"/>
            </p:cNvCxnSpPr>
            <p:nvPr/>
          </p:nvCxnSpPr>
          <p:spPr bwMode="auto">
            <a:xfrm>
              <a:off x="2112" y="2208"/>
              <a:ext cx="288" cy="24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9" name="AutoShape 16">
              <a:extLst>
                <a:ext uri="{FF2B5EF4-FFF2-40B4-BE49-F238E27FC236}">
                  <a16:creationId xmlns:a16="http://schemas.microsoft.com/office/drawing/2014/main" xmlns="" id="{92D5DB6A-073D-4C23-8306-AB9E4C9108DB}"/>
                </a:ext>
              </a:extLst>
            </p:cNvPr>
            <p:cNvCxnSpPr>
              <a:cxnSpLocks noChangeShapeType="1"/>
              <a:stCxn id="10250" idx="3"/>
              <a:endCxn id="10253" idx="1"/>
            </p:cNvCxnSpPr>
            <p:nvPr/>
          </p:nvCxnSpPr>
          <p:spPr bwMode="auto">
            <a:xfrm flipV="1">
              <a:off x="2160" y="2928"/>
              <a:ext cx="240" cy="24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60" name="AutoShape 17">
              <a:extLst>
                <a:ext uri="{FF2B5EF4-FFF2-40B4-BE49-F238E27FC236}">
                  <a16:creationId xmlns:a16="http://schemas.microsoft.com/office/drawing/2014/main" xmlns="" id="{062558C7-E6E7-4CF7-B6F5-CE2EB78D22A8}"/>
                </a:ext>
              </a:extLst>
            </p:cNvPr>
            <p:cNvCxnSpPr>
              <a:cxnSpLocks noChangeShapeType="1"/>
              <a:stCxn id="10250" idx="3"/>
              <a:endCxn id="10254" idx="1"/>
            </p:cNvCxnSpPr>
            <p:nvPr/>
          </p:nvCxnSpPr>
          <p:spPr bwMode="auto">
            <a:xfrm>
              <a:off x="2160" y="3168"/>
              <a:ext cx="240" cy="28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246" name="Text Box 18">
            <a:extLst>
              <a:ext uri="{FF2B5EF4-FFF2-40B4-BE49-F238E27FC236}">
                <a16:creationId xmlns:a16="http://schemas.microsoft.com/office/drawing/2014/main" xmlns="" id="{ED596323-D9CF-485D-AF8B-5810C752D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819400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4400">
                <a:solidFill>
                  <a:srgbClr val="FFFF00"/>
                </a:solidFill>
              </a:rPr>
              <a:t>……</a:t>
            </a:r>
          </a:p>
        </p:txBody>
      </p:sp>
      <p:pic>
        <p:nvPicPr>
          <p:cNvPr id="10247" name="Picture 19" descr="BD00028_">
            <a:extLst>
              <a:ext uri="{FF2B5EF4-FFF2-40B4-BE49-F238E27FC236}">
                <a16:creationId xmlns:a16="http://schemas.microsoft.com/office/drawing/2014/main" xmlns="" id="{730165DB-E261-44EA-BFBF-441115552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"/>
            <a:ext cx="862013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3">
            <a:extLst>
              <a:ext uri="{FF2B5EF4-FFF2-40B4-BE49-F238E27FC236}">
                <a16:creationId xmlns:a16="http://schemas.microsoft.com/office/drawing/2014/main" xmlns="" id="{0080B6B1-4123-4DDB-983D-F5A37543E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519760-1793-4955-B1BA-4EA98CEF368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70</a:t>
            </a:fld>
            <a:endParaRPr lang="en-US" altLang="zh-TW" sz="1400"/>
          </a:p>
        </p:txBody>
      </p:sp>
      <p:sp>
        <p:nvSpPr>
          <p:cNvPr id="75780" name="Text Box 3">
            <a:extLst>
              <a:ext uri="{FF2B5EF4-FFF2-40B4-BE49-F238E27FC236}">
                <a16:creationId xmlns:a16="http://schemas.microsoft.com/office/drawing/2014/main" xmlns="" id="{084F06D1-BF5D-4104-AB01-512686694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2: Re-score using PAM matrix, and</a:t>
            </a:r>
            <a:br>
              <a:rPr lang="en-US" altLang="zh-TW" sz="2400"/>
            </a:br>
            <a:r>
              <a:rPr lang="en-US" altLang="zh-TW" sz="2400"/>
              <a:t>keep top scoring segments.</a:t>
            </a:r>
          </a:p>
        </p:txBody>
      </p:sp>
      <p:sp>
        <p:nvSpPr>
          <p:cNvPr id="75781" name="Rectangle 4">
            <a:extLst>
              <a:ext uri="{FF2B5EF4-FFF2-40B4-BE49-F238E27FC236}">
                <a16:creationId xmlns:a16="http://schemas.microsoft.com/office/drawing/2014/main" xmlns="" id="{6A173EE3-FD32-4AEB-BFD9-2D6F11268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5782" name="Line 5">
            <a:extLst>
              <a:ext uri="{FF2B5EF4-FFF2-40B4-BE49-F238E27FC236}">
                <a16:creationId xmlns:a16="http://schemas.microsoft.com/office/drawing/2014/main" xmlns="" id="{E4CEBB3F-5D5D-4635-867D-24CDABE05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3" name="Line 6">
            <a:extLst>
              <a:ext uri="{FF2B5EF4-FFF2-40B4-BE49-F238E27FC236}">
                <a16:creationId xmlns:a16="http://schemas.microsoft.com/office/drawing/2014/main" xmlns="" id="{E10B0EF9-CB5F-4F6B-B738-15BEBFD4E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Line 7">
            <a:extLst>
              <a:ext uri="{FF2B5EF4-FFF2-40B4-BE49-F238E27FC236}">
                <a16:creationId xmlns:a16="http://schemas.microsoft.com/office/drawing/2014/main" xmlns="" id="{956657D2-B110-4225-8E47-42BB97AEFA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5" name="Line 8">
            <a:extLst>
              <a:ext uri="{FF2B5EF4-FFF2-40B4-BE49-F238E27FC236}">
                <a16:creationId xmlns:a16="http://schemas.microsoft.com/office/drawing/2014/main" xmlns="" id="{35D6CC69-36D5-461F-A128-6149913623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6" name="Line 9">
            <a:extLst>
              <a:ext uri="{FF2B5EF4-FFF2-40B4-BE49-F238E27FC236}">
                <a16:creationId xmlns:a16="http://schemas.microsoft.com/office/drawing/2014/main" xmlns="" id="{69CA0D94-C196-480B-8223-8954775EB5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7" name="Line 10">
            <a:extLst>
              <a:ext uri="{FF2B5EF4-FFF2-40B4-BE49-F238E27FC236}">
                <a16:creationId xmlns:a16="http://schemas.microsoft.com/office/drawing/2014/main" xmlns="" id="{AECF332A-42F5-4E7E-9FA8-19B888CCA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4151313"/>
            <a:ext cx="479425" cy="479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8" name="Line 11">
            <a:extLst>
              <a:ext uri="{FF2B5EF4-FFF2-40B4-BE49-F238E27FC236}">
                <a16:creationId xmlns:a16="http://schemas.microsoft.com/office/drawing/2014/main" xmlns="" id="{C0AC2729-7C25-4293-B919-BB2E4A505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263" y="4891088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9" name="Line 12">
            <a:extLst>
              <a:ext uri="{FF2B5EF4-FFF2-40B4-BE49-F238E27FC236}">
                <a16:creationId xmlns:a16="http://schemas.microsoft.com/office/drawing/2014/main" xmlns="" id="{1B936025-B5DB-4921-85A1-2ACA7F69BD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3497263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0" name="Line 13">
            <a:extLst>
              <a:ext uri="{FF2B5EF4-FFF2-40B4-BE49-F238E27FC236}">
                <a16:creationId xmlns:a16="http://schemas.microsoft.com/office/drawing/2014/main" xmlns="" id="{99ABBA85-BD8C-4055-BA0F-2408BB1B7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9663" y="3990975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1" name="Line 14">
            <a:extLst>
              <a:ext uri="{FF2B5EF4-FFF2-40B4-BE49-F238E27FC236}">
                <a16:creationId xmlns:a16="http://schemas.microsoft.com/office/drawing/2014/main" xmlns="" id="{94FFE6FA-5CB8-48AB-94D3-9458CF2D5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2" name="Line 15">
            <a:extLst>
              <a:ext uri="{FF2B5EF4-FFF2-40B4-BE49-F238E27FC236}">
                <a16:creationId xmlns:a16="http://schemas.microsoft.com/office/drawing/2014/main" xmlns="" id="{291533F8-5B5A-4F4F-91E4-4DB82BD63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5399088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3" name="Line 16">
            <a:extLst>
              <a:ext uri="{FF2B5EF4-FFF2-40B4-BE49-F238E27FC236}">
                <a16:creationId xmlns:a16="http://schemas.microsoft.com/office/drawing/2014/main" xmlns="" id="{ADB82BF3-E673-42EE-9482-354E87E6CA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2974975"/>
            <a:ext cx="449262" cy="449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4" name="Line 17">
            <a:extLst>
              <a:ext uri="{FF2B5EF4-FFF2-40B4-BE49-F238E27FC236}">
                <a16:creationId xmlns:a16="http://schemas.microsoft.com/office/drawing/2014/main" xmlns="" id="{3F31438E-6BC1-4E1A-BB89-C26D0A72A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5776913"/>
            <a:ext cx="130175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5" name="Line 18">
            <a:extLst>
              <a:ext uri="{FF2B5EF4-FFF2-40B4-BE49-F238E27FC236}">
                <a16:creationId xmlns:a16="http://schemas.microsoft.com/office/drawing/2014/main" xmlns="" id="{2D04A775-E268-43D7-9238-88019333B0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6800" y="5065713"/>
            <a:ext cx="14446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6" name="Line 19">
            <a:extLst>
              <a:ext uri="{FF2B5EF4-FFF2-40B4-BE49-F238E27FC236}">
                <a16:creationId xmlns:a16="http://schemas.microsoft.com/office/drawing/2014/main" xmlns="" id="{39B5006E-3B77-47A3-BCF7-D2394AFEC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8738" y="3395663"/>
            <a:ext cx="131762" cy="131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7" name="Line 20">
            <a:extLst>
              <a:ext uri="{FF2B5EF4-FFF2-40B4-BE49-F238E27FC236}">
                <a16:creationId xmlns:a16="http://schemas.microsoft.com/office/drawing/2014/main" xmlns="" id="{E4C83EA5-FCF4-4D1D-8B0E-8791AFF45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6288" y="3700463"/>
            <a:ext cx="174625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8" name="Line 21">
            <a:extLst>
              <a:ext uri="{FF2B5EF4-FFF2-40B4-BE49-F238E27FC236}">
                <a16:creationId xmlns:a16="http://schemas.microsoft.com/office/drawing/2014/main" xmlns="" id="{4181B686-F029-442D-99A4-2E90D784D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9313" y="4470400"/>
            <a:ext cx="87312" cy="87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9" name="Line 22">
            <a:extLst>
              <a:ext uri="{FF2B5EF4-FFF2-40B4-BE49-F238E27FC236}">
                <a16:creationId xmlns:a16="http://schemas.microsoft.com/office/drawing/2014/main" xmlns="" id="{E79A10F3-68F6-4A4C-BE3F-79197B906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0288" y="3076575"/>
            <a:ext cx="174625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0" name="Line 23">
            <a:extLst>
              <a:ext uri="{FF2B5EF4-FFF2-40B4-BE49-F238E27FC236}">
                <a16:creationId xmlns:a16="http://schemas.microsoft.com/office/drawing/2014/main" xmlns="" id="{DAA4FA26-CA48-4CD5-BBAB-28FD90E5E9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8175" y="4919663"/>
            <a:ext cx="117475" cy="11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1" name="Line 24">
            <a:extLst>
              <a:ext uri="{FF2B5EF4-FFF2-40B4-BE49-F238E27FC236}">
                <a16:creationId xmlns:a16="http://schemas.microsoft.com/office/drawing/2014/main" xmlns="" id="{9D6B1B14-4622-41A4-9DDE-56D0E5802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3713" y="5413375"/>
            <a:ext cx="14446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2" name="Line 25">
            <a:extLst>
              <a:ext uri="{FF2B5EF4-FFF2-40B4-BE49-F238E27FC236}">
                <a16:creationId xmlns:a16="http://schemas.microsoft.com/office/drawing/2014/main" xmlns="" id="{DF7481C5-1A4C-476E-ADAC-860FC4499D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0" y="4340225"/>
            <a:ext cx="115888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3" name="Line 26">
            <a:extLst>
              <a:ext uri="{FF2B5EF4-FFF2-40B4-BE49-F238E27FC236}">
                <a16:creationId xmlns:a16="http://schemas.microsoft.com/office/drawing/2014/main" xmlns="" id="{7FD36164-4FA8-4F11-A325-A641CC691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9425" y="2974975"/>
            <a:ext cx="160338" cy="160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4" name="Line 27">
            <a:extLst>
              <a:ext uri="{FF2B5EF4-FFF2-40B4-BE49-F238E27FC236}">
                <a16:creationId xmlns:a16="http://schemas.microsoft.com/office/drawing/2014/main" xmlns="" id="{3E6429D8-C67D-4861-BAB7-23827584EE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9825" y="3149600"/>
            <a:ext cx="101600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5" name="Line 28">
            <a:extLst>
              <a:ext uri="{FF2B5EF4-FFF2-40B4-BE49-F238E27FC236}">
                <a16:creationId xmlns:a16="http://schemas.microsoft.com/office/drawing/2014/main" xmlns="" id="{A5F228D0-7BE6-4EE3-8CD8-2F9573AA2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3700463"/>
            <a:ext cx="130175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7177FF-C559-4374-BACD-D9103B10301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>
            <a:extLst>
              <a:ext uri="{FF2B5EF4-FFF2-40B4-BE49-F238E27FC236}">
                <a16:creationId xmlns:a16="http://schemas.microsoft.com/office/drawing/2014/main" xmlns="" id="{054DCFBE-E50E-43C6-9082-87E128595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B4F019-7C24-4CED-9CD6-918E4BE920F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71</a:t>
            </a:fld>
            <a:endParaRPr lang="en-US" altLang="zh-TW" sz="1400"/>
          </a:p>
        </p:txBody>
      </p:sp>
      <p:sp>
        <p:nvSpPr>
          <p:cNvPr id="76804" name="Text Box 3">
            <a:extLst>
              <a:ext uri="{FF2B5EF4-FFF2-40B4-BE49-F238E27FC236}">
                <a16:creationId xmlns:a16="http://schemas.microsoft.com/office/drawing/2014/main" xmlns="" id="{FB902942-1705-4E76-81AC-2BF2447D8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3: Eliminate segments that are unlikely to be part of the alignment</a:t>
            </a:r>
            <a:r>
              <a:rPr lang="en-US" altLang="zh-TW"/>
              <a:t>.</a:t>
            </a:r>
            <a:endParaRPr lang="en-US" altLang="zh-TW" sz="2400"/>
          </a:p>
        </p:txBody>
      </p:sp>
      <p:sp>
        <p:nvSpPr>
          <p:cNvPr id="76805" name="Rectangle 4">
            <a:extLst>
              <a:ext uri="{FF2B5EF4-FFF2-40B4-BE49-F238E27FC236}">
                <a16:creationId xmlns:a16="http://schemas.microsoft.com/office/drawing/2014/main" xmlns="" id="{4091E0E7-4288-47EF-9935-5EF39D69A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6806" name="Line 5">
            <a:extLst>
              <a:ext uri="{FF2B5EF4-FFF2-40B4-BE49-F238E27FC236}">
                <a16:creationId xmlns:a16="http://schemas.microsoft.com/office/drawing/2014/main" xmlns="" id="{0B191D21-5C3C-4995-9EA0-8B31C54F2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7" name="Line 6">
            <a:extLst>
              <a:ext uri="{FF2B5EF4-FFF2-40B4-BE49-F238E27FC236}">
                <a16:creationId xmlns:a16="http://schemas.microsoft.com/office/drawing/2014/main" xmlns="" id="{438BF17F-F631-47A3-9E5D-29417F116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8" name="Line 7">
            <a:extLst>
              <a:ext uri="{FF2B5EF4-FFF2-40B4-BE49-F238E27FC236}">
                <a16:creationId xmlns:a16="http://schemas.microsoft.com/office/drawing/2014/main" xmlns="" id="{34447F53-CC02-428B-9908-F99787C065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9" name="Line 8">
            <a:extLst>
              <a:ext uri="{FF2B5EF4-FFF2-40B4-BE49-F238E27FC236}">
                <a16:creationId xmlns:a16="http://schemas.microsoft.com/office/drawing/2014/main" xmlns="" id="{F35FE4FC-CC4B-497C-9318-76DDC4BD62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0" name="Line 9">
            <a:extLst>
              <a:ext uri="{FF2B5EF4-FFF2-40B4-BE49-F238E27FC236}">
                <a16:creationId xmlns:a16="http://schemas.microsoft.com/office/drawing/2014/main" xmlns="" id="{9FB442AD-744B-414B-B9DE-D920879217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1" name="Line 10">
            <a:extLst>
              <a:ext uri="{FF2B5EF4-FFF2-40B4-BE49-F238E27FC236}">
                <a16:creationId xmlns:a16="http://schemas.microsoft.com/office/drawing/2014/main" xmlns="" id="{DF740455-A966-4924-9C55-326109D2E3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3B8D68-BD63-43D6-874B-C4547AD94DE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5365" y="309563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>
            <a:extLst>
              <a:ext uri="{FF2B5EF4-FFF2-40B4-BE49-F238E27FC236}">
                <a16:creationId xmlns:a16="http://schemas.microsoft.com/office/drawing/2014/main" xmlns="" id="{D44F9879-01A8-4B94-9F63-2EC2E6B6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4DE8F5-F0FB-4085-8125-AFF2498DB5C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72</a:t>
            </a:fld>
            <a:endParaRPr lang="en-US" altLang="zh-TW" sz="1400"/>
          </a:p>
        </p:txBody>
      </p:sp>
      <p:sp>
        <p:nvSpPr>
          <p:cNvPr id="77828" name="Text Box 3">
            <a:extLst>
              <a:ext uri="{FF2B5EF4-FFF2-40B4-BE49-F238E27FC236}">
                <a16:creationId xmlns:a16="http://schemas.microsoft.com/office/drawing/2014/main" xmlns="" id="{64429EF6-7BBA-44F5-BA18-BB2590735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4: Optimize the alignment in a band.</a:t>
            </a:r>
          </a:p>
        </p:txBody>
      </p:sp>
      <p:sp>
        <p:nvSpPr>
          <p:cNvPr id="77829" name="Rectangle 4">
            <a:extLst>
              <a:ext uri="{FF2B5EF4-FFF2-40B4-BE49-F238E27FC236}">
                <a16:creationId xmlns:a16="http://schemas.microsoft.com/office/drawing/2014/main" xmlns="" id="{ABB9D441-34C8-4635-BF38-16F68A683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7830" name="Line 5">
            <a:extLst>
              <a:ext uri="{FF2B5EF4-FFF2-40B4-BE49-F238E27FC236}">
                <a16:creationId xmlns:a16="http://schemas.microsoft.com/office/drawing/2014/main" xmlns="" id="{198E30D7-F13A-4DA4-9B11-11F72F96BE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1" name="Line 6">
            <a:extLst>
              <a:ext uri="{FF2B5EF4-FFF2-40B4-BE49-F238E27FC236}">
                <a16:creationId xmlns:a16="http://schemas.microsoft.com/office/drawing/2014/main" xmlns="" id="{47F15AD1-2EBF-4D0A-B121-4BFFCDB76A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2" name="Line 7">
            <a:extLst>
              <a:ext uri="{FF2B5EF4-FFF2-40B4-BE49-F238E27FC236}">
                <a16:creationId xmlns:a16="http://schemas.microsoft.com/office/drawing/2014/main" xmlns="" id="{54424626-5E83-4323-8F2F-10F6ADC29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3" name="Line 8">
            <a:extLst>
              <a:ext uri="{FF2B5EF4-FFF2-40B4-BE49-F238E27FC236}">
                <a16:creationId xmlns:a16="http://schemas.microsoft.com/office/drawing/2014/main" xmlns="" id="{60534AB8-ED48-4126-9F48-AC42EFC797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4" name="Line 9">
            <a:extLst>
              <a:ext uri="{FF2B5EF4-FFF2-40B4-BE49-F238E27FC236}">
                <a16:creationId xmlns:a16="http://schemas.microsoft.com/office/drawing/2014/main" xmlns="" id="{EA4CD9FF-F1AD-43C0-8F17-A1D22A2DB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5" name="Line 10">
            <a:extLst>
              <a:ext uri="{FF2B5EF4-FFF2-40B4-BE49-F238E27FC236}">
                <a16:creationId xmlns:a16="http://schemas.microsoft.com/office/drawing/2014/main" xmlns="" id="{FEE1E17A-5F77-470D-81CB-C7EC239CE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6" name="Line 11">
            <a:extLst>
              <a:ext uri="{FF2B5EF4-FFF2-40B4-BE49-F238E27FC236}">
                <a16:creationId xmlns:a16="http://schemas.microsoft.com/office/drawing/2014/main" xmlns="" id="{31D23BB6-3C4D-42E9-812C-68783069B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0225" y="3251200"/>
            <a:ext cx="2946400" cy="294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7" name="Line 12">
            <a:extLst>
              <a:ext uri="{FF2B5EF4-FFF2-40B4-BE49-F238E27FC236}">
                <a16:creationId xmlns:a16="http://schemas.microsoft.com/office/drawing/2014/main" xmlns="" id="{EE4528DD-CC17-41AF-9BF9-96BF59CB7D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0" y="2700338"/>
            <a:ext cx="3367088" cy="3367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9E4300-AD17-4ABC-BB68-0E4B3CF3B14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5">
            <a:extLst>
              <a:ext uri="{FF2B5EF4-FFF2-40B4-BE49-F238E27FC236}">
                <a16:creationId xmlns:a16="http://schemas.microsoft.com/office/drawing/2014/main" xmlns="" id="{C572E914-48CD-478D-BBF1-10BA50DE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DCC7E8-8384-4B6D-AA3A-617122D4163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73</a:t>
            </a:fld>
            <a:endParaRPr lang="en-US" altLang="zh-TW" sz="14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xmlns="" id="{59319056-05A5-4A75-87AB-FBDA1A64D7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BLAST</a:t>
            </a: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xmlns="" id="{F3346DAE-F174-45AE-93DA-C4F3CCF24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zh-TW"/>
              <a:t>Build the hash table for </a:t>
            </a:r>
            <a:r>
              <a:rPr lang="en-US" altLang="zh-TW" i="1"/>
              <a:t>k</a:t>
            </a:r>
            <a:r>
              <a:rPr lang="en-US" altLang="zh-TW"/>
              <a:t>-mers in sequence A (the database sequence).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zh-TW"/>
              <a:t>Scan sequence B for hits.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zh-TW"/>
              <a:t>Extend hits.</a:t>
            </a:r>
          </a:p>
          <a:p>
            <a:pPr marL="609600" indent="-609600" eaLnBrk="1" hangingPunct="1"/>
            <a:endParaRPr lang="en-US" altLang="zh-TW"/>
          </a:p>
        </p:txBody>
      </p:sp>
      <p:sp>
        <p:nvSpPr>
          <p:cNvPr id="78853" name="Text Box 4">
            <a:extLst>
              <a:ext uri="{FF2B5EF4-FFF2-40B4-BE49-F238E27FC236}">
                <a16:creationId xmlns:a16="http://schemas.microsoft.com/office/drawing/2014/main" xmlns="" id="{5229E361-F7F3-4663-9226-AC87E2468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48200"/>
            <a:ext cx="2746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2060"/>
                </a:solidFill>
              </a:rPr>
              <a:t>Also O(n) time.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3">
            <a:extLst>
              <a:ext uri="{FF2B5EF4-FFF2-40B4-BE49-F238E27FC236}">
                <a16:creationId xmlns:a16="http://schemas.microsoft.com/office/drawing/2014/main" xmlns="" id="{37E8E7B3-16F0-4BEA-BCDA-C17AC44A5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A01B8D-D3F5-4E47-A7C6-72DD0E98D66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74</a:t>
            </a:fld>
            <a:endParaRPr lang="en-US" altLang="zh-TW" sz="1400"/>
          </a:p>
        </p:txBody>
      </p:sp>
      <p:sp>
        <p:nvSpPr>
          <p:cNvPr id="79876" name="Text Box 3">
            <a:extLst>
              <a:ext uri="{FF2B5EF4-FFF2-40B4-BE49-F238E27FC236}">
                <a16:creationId xmlns:a16="http://schemas.microsoft.com/office/drawing/2014/main" xmlns="" id="{1CD83099-42E7-4D4D-9D02-4A491F85C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885825"/>
            <a:ext cx="827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1: Build the hash table for sequence A. (3-mer example)</a:t>
            </a:r>
          </a:p>
        </p:txBody>
      </p:sp>
      <p:sp>
        <p:nvSpPr>
          <p:cNvPr id="79877" name="Text Box 4">
            <a:extLst>
              <a:ext uri="{FF2B5EF4-FFF2-40B4-BE49-F238E27FC236}">
                <a16:creationId xmlns:a16="http://schemas.microsoft.com/office/drawing/2014/main" xmlns="" id="{0D15BA4E-A7BF-4A94-BA91-7C2E3C430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1347788"/>
            <a:ext cx="3452813" cy="509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For DNA sequences:</a:t>
            </a:r>
            <a:endParaRPr lang="en-US" altLang="zh-TW" sz="240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Seq. A = AGATCGAT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         12345678</a:t>
            </a:r>
            <a:endParaRPr lang="en-US" altLang="zh-TW" sz="160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600">
                <a:latin typeface="Courier New" panose="02070309020205020404" pitchFamily="49" charset="0"/>
              </a:rPr>
              <a:t>AAA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AAC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AGA   1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ATC   3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CGA   5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GAT   2   6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TCG   4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TTT</a:t>
            </a:r>
            <a:r>
              <a:rPr lang="en-US" altLang="zh-TW" sz="2400">
                <a:latin typeface="Courier New" panose="02070309020205020404" pitchFamily="49" charset="0"/>
              </a:rPr>
              <a:t>                 </a:t>
            </a:r>
          </a:p>
        </p:txBody>
      </p:sp>
      <p:grpSp>
        <p:nvGrpSpPr>
          <p:cNvPr id="79878" name="Group 5">
            <a:extLst>
              <a:ext uri="{FF2B5EF4-FFF2-40B4-BE49-F238E27FC236}">
                <a16:creationId xmlns:a16="http://schemas.microsoft.com/office/drawing/2014/main" xmlns="" id="{8C17DD09-A65F-4601-9CF9-02440E1CA84F}"/>
              </a:ext>
            </a:extLst>
          </p:cNvPr>
          <p:cNvGrpSpPr>
            <a:grpSpLocks/>
          </p:cNvGrpSpPr>
          <p:nvPr/>
        </p:nvGrpSpPr>
        <p:grpSpPr bwMode="auto">
          <a:xfrm>
            <a:off x="812800" y="2889250"/>
            <a:ext cx="1254125" cy="3484563"/>
            <a:chOff x="503" y="2011"/>
            <a:chExt cx="790" cy="2195"/>
          </a:xfrm>
        </p:grpSpPr>
        <p:sp>
          <p:nvSpPr>
            <p:cNvPr id="79882" name="Rectangle 6">
              <a:extLst>
                <a:ext uri="{FF2B5EF4-FFF2-40B4-BE49-F238E27FC236}">
                  <a16:creationId xmlns:a16="http://schemas.microsoft.com/office/drawing/2014/main" xmlns="" id="{B0BEF2BE-1267-4BD1-905E-A44A8F7F7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" y="2011"/>
              <a:ext cx="293" cy="2195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9883" name="Line 7">
              <a:extLst>
                <a:ext uri="{FF2B5EF4-FFF2-40B4-BE49-F238E27FC236}">
                  <a16:creationId xmlns:a16="http://schemas.microsoft.com/office/drawing/2014/main" xmlns="" id="{3D2E7BE7-FA7C-4083-AA52-ECDA3BFB44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7" y="2514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4" name="Line 8">
              <a:extLst>
                <a:ext uri="{FF2B5EF4-FFF2-40B4-BE49-F238E27FC236}">
                  <a16:creationId xmlns:a16="http://schemas.microsoft.com/office/drawing/2014/main" xmlns="" id="{36A3EC5F-8A1B-4583-A308-D86F19DDB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1" y="3131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5" name="Line 9">
              <a:extLst>
                <a:ext uri="{FF2B5EF4-FFF2-40B4-BE49-F238E27FC236}">
                  <a16:creationId xmlns:a16="http://schemas.microsoft.com/office/drawing/2014/main" xmlns="" id="{33845A57-3995-4996-8D21-FF192ABF9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437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6" name="Line 10">
              <a:extLst>
                <a:ext uri="{FF2B5EF4-FFF2-40B4-BE49-F238E27FC236}">
                  <a16:creationId xmlns:a16="http://schemas.microsoft.com/office/drawing/2014/main" xmlns="" id="{5C6E49E9-C564-4CCC-BD6C-493D0E0185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3442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7" name="Line 11">
              <a:extLst>
                <a:ext uri="{FF2B5EF4-FFF2-40B4-BE49-F238E27FC236}">
                  <a16:creationId xmlns:a16="http://schemas.microsoft.com/office/drawing/2014/main" xmlns="" id="{51B55F27-97A4-4CD6-B2C7-CAAE3424A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6" y="3748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8" name="Line 12">
              <a:extLst>
                <a:ext uri="{FF2B5EF4-FFF2-40B4-BE49-F238E27FC236}">
                  <a16:creationId xmlns:a16="http://schemas.microsoft.com/office/drawing/2014/main" xmlns="" id="{2E4269A5-393D-404A-8BEF-EF46FD2E3D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2829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879" name="Rectangle 13">
            <a:extLst>
              <a:ext uri="{FF2B5EF4-FFF2-40B4-BE49-F238E27FC236}">
                <a16:creationId xmlns:a16="http://schemas.microsoft.com/office/drawing/2014/main" xmlns="" id="{FBA9784E-7474-4E14-A08B-91AB5AB26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1379538"/>
            <a:ext cx="4195763" cy="52816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9880" name="Text Box 14">
            <a:extLst>
              <a:ext uri="{FF2B5EF4-FFF2-40B4-BE49-F238E27FC236}">
                <a16:creationId xmlns:a16="http://schemas.microsoft.com/office/drawing/2014/main" xmlns="" id="{A0B7E515-8AB7-477E-95D8-32C273FCF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0188" y="1319213"/>
            <a:ext cx="3482975" cy="356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For protein sequences:</a:t>
            </a:r>
            <a:endParaRPr lang="en-US" altLang="zh-TW" sz="240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Seq. A = ELVIS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/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/>
              <a:t>Add </a:t>
            </a:r>
            <a:r>
              <a:rPr lang="en-US" altLang="zh-TW" sz="2400" i="1"/>
              <a:t>xyz</a:t>
            </a:r>
            <a:r>
              <a:rPr lang="en-US" altLang="zh-TW" sz="2400"/>
              <a:t> to the hash table</a:t>
            </a:r>
            <a:br>
              <a:rPr lang="en-US" altLang="zh-TW" sz="2400"/>
            </a:br>
            <a:r>
              <a:rPr lang="en-US" altLang="zh-TW" sz="2400"/>
              <a:t>    if </a:t>
            </a:r>
            <a:r>
              <a:rPr lang="en-US" altLang="zh-TW" sz="2400" i="1"/>
              <a:t>Score(xyz, ELV) ≧ T;</a:t>
            </a:r>
            <a:br>
              <a:rPr lang="en-US" altLang="zh-TW" sz="2400" i="1"/>
            </a:br>
            <a:r>
              <a:rPr lang="en-US" altLang="zh-TW" sz="2400"/>
              <a:t>Add </a:t>
            </a:r>
            <a:r>
              <a:rPr lang="en-US" altLang="zh-TW" sz="2400" i="1"/>
              <a:t>xyz</a:t>
            </a:r>
            <a:r>
              <a:rPr lang="en-US" altLang="zh-TW" sz="2400"/>
              <a:t> to the hash table</a:t>
            </a:r>
            <a:br>
              <a:rPr lang="en-US" altLang="zh-TW" sz="2400"/>
            </a:br>
            <a:r>
              <a:rPr lang="en-US" altLang="zh-TW" sz="2400"/>
              <a:t>    if </a:t>
            </a:r>
            <a:r>
              <a:rPr lang="en-US" altLang="zh-TW" sz="2400" i="1"/>
              <a:t>Score(xyz, LVI) ≧ T;</a:t>
            </a:r>
            <a:br>
              <a:rPr lang="en-US" altLang="zh-TW" sz="2400" i="1"/>
            </a:br>
            <a:r>
              <a:rPr lang="en-US" altLang="zh-TW" sz="2400"/>
              <a:t>Add </a:t>
            </a:r>
            <a:r>
              <a:rPr lang="en-US" altLang="zh-TW" sz="2400" i="1"/>
              <a:t>xyz</a:t>
            </a:r>
            <a:r>
              <a:rPr lang="en-US" altLang="zh-TW" sz="2400"/>
              <a:t> to the hash table</a:t>
            </a:r>
            <a:br>
              <a:rPr lang="en-US" altLang="zh-TW" sz="2400"/>
            </a:br>
            <a:r>
              <a:rPr lang="en-US" altLang="zh-TW" sz="2400"/>
              <a:t>    if </a:t>
            </a:r>
            <a:r>
              <a:rPr lang="en-US" altLang="zh-TW" sz="2400" i="1"/>
              <a:t>Score(xyz, VIS) ≧ T;</a:t>
            </a:r>
          </a:p>
        </p:txBody>
      </p:sp>
      <p:sp>
        <p:nvSpPr>
          <p:cNvPr id="79881" name="Rectangle 15">
            <a:extLst>
              <a:ext uri="{FF2B5EF4-FFF2-40B4-BE49-F238E27FC236}">
                <a16:creationId xmlns:a16="http://schemas.microsoft.com/office/drawing/2014/main" xmlns="" id="{949B963A-FEC1-43C3-851D-A9C9CF803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1425" y="1363663"/>
            <a:ext cx="3643313" cy="42830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827681-C95A-417A-84DC-08F829FDF24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BLAST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3">
            <a:extLst>
              <a:ext uri="{FF2B5EF4-FFF2-40B4-BE49-F238E27FC236}">
                <a16:creationId xmlns:a16="http://schemas.microsoft.com/office/drawing/2014/main" xmlns="" id="{416CBA28-3539-4B2A-A922-30FF91B63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89AE90-6859-41EA-A3C2-5002AB314F7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75</a:t>
            </a:fld>
            <a:endParaRPr lang="en-US" altLang="zh-TW" sz="1400"/>
          </a:p>
        </p:txBody>
      </p:sp>
      <p:sp>
        <p:nvSpPr>
          <p:cNvPr id="80900" name="Text Box 3">
            <a:extLst>
              <a:ext uri="{FF2B5EF4-FFF2-40B4-BE49-F238E27FC236}">
                <a16:creationId xmlns:a16="http://schemas.microsoft.com/office/drawing/2014/main" xmlns="" id="{A80B28E4-CA33-42D1-B9D4-3C4ACD571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885825"/>
            <a:ext cx="827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Step2: Scan sequence B for hits.</a:t>
            </a:r>
          </a:p>
        </p:txBody>
      </p:sp>
      <p:sp>
        <p:nvSpPr>
          <p:cNvPr id="80901" name="Line 4">
            <a:extLst>
              <a:ext uri="{FF2B5EF4-FFF2-40B4-BE49-F238E27FC236}">
                <a16:creationId xmlns:a16="http://schemas.microsoft.com/office/drawing/2014/main" xmlns="" id="{E563D471-E497-4801-B9A6-D3A3AF6B9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1313" y="2060575"/>
            <a:ext cx="4933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0902" name="Group 5">
            <a:extLst>
              <a:ext uri="{FF2B5EF4-FFF2-40B4-BE49-F238E27FC236}">
                <a16:creationId xmlns:a16="http://schemas.microsoft.com/office/drawing/2014/main" xmlns="" id="{12E77239-89D2-4FF3-A195-E4BA1E76487C}"/>
              </a:ext>
            </a:extLst>
          </p:cNvPr>
          <p:cNvGrpSpPr>
            <a:grpSpLocks/>
          </p:cNvGrpSpPr>
          <p:nvPr/>
        </p:nvGrpSpPr>
        <p:grpSpPr bwMode="auto">
          <a:xfrm>
            <a:off x="1611313" y="2111375"/>
            <a:ext cx="681037" cy="239713"/>
            <a:chOff x="1125" y="1531"/>
            <a:chExt cx="429" cy="151"/>
          </a:xfrm>
        </p:grpSpPr>
        <p:sp>
          <p:nvSpPr>
            <p:cNvPr id="80904" name="Line 6">
              <a:extLst>
                <a:ext uri="{FF2B5EF4-FFF2-40B4-BE49-F238E27FC236}">
                  <a16:creationId xmlns:a16="http://schemas.microsoft.com/office/drawing/2014/main" xmlns="" id="{FAAC36E9-C43D-4DE0-BEAA-4FF3CA3647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536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5" name="Line 7">
              <a:extLst>
                <a:ext uri="{FF2B5EF4-FFF2-40B4-BE49-F238E27FC236}">
                  <a16:creationId xmlns:a16="http://schemas.microsoft.com/office/drawing/2014/main" xmlns="" id="{C6978B2D-2765-47BA-841E-254995A5DA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673"/>
              <a:ext cx="429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6" name="Line 8">
              <a:extLst>
                <a:ext uri="{FF2B5EF4-FFF2-40B4-BE49-F238E27FC236}">
                  <a16:creationId xmlns:a16="http://schemas.microsoft.com/office/drawing/2014/main" xmlns="" id="{CFB314B3-33C6-44F9-A926-BCB825B456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1531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03" name="Line 9">
            <a:extLst>
              <a:ext uri="{FF2B5EF4-FFF2-40B4-BE49-F238E27FC236}">
                <a16:creationId xmlns:a16="http://schemas.microsoft.com/office/drawing/2014/main" xmlns="" id="{15B894FF-8DD6-47F5-ACBA-B2FFAB054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C820DE-87C6-45D3-907C-44E388C8CD6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240788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BLAST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3">
            <a:extLst>
              <a:ext uri="{FF2B5EF4-FFF2-40B4-BE49-F238E27FC236}">
                <a16:creationId xmlns:a16="http://schemas.microsoft.com/office/drawing/2014/main" xmlns="" id="{A9D2C64B-DE1A-42AE-A79E-5FFF8CEB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8F0A0F-E38E-41B5-8A22-48FF491A4C7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76</a:t>
            </a:fld>
            <a:endParaRPr lang="en-US" altLang="zh-TW" sz="1400"/>
          </a:p>
        </p:txBody>
      </p:sp>
      <p:sp>
        <p:nvSpPr>
          <p:cNvPr id="81924" name="Text Box 3">
            <a:extLst>
              <a:ext uri="{FF2B5EF4-FFF2-40B4-BE49-F238E27FC236}">
                <a16:creationId xmlns:a16="http://schemas.microsoft.com/office/drawing/2014/main" xmlns="" id="{28CFB919-5014-4F3E-BBB5-9BCDC0685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885825"/>
            <a:ext cx="827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Step2: Scan sequence B for hits.</a:t>
            </a:r>
          </a:p>
        </p:txBody>
      </p:sp>
      <p:sp>
        <p:nvSpPr>
          <p:cNvPr id="81925" name="Line 4">
            <a:extLst>
              <a:ext uri="{FF2B5EF4-FFF2-40B4-BE49-F238E27FC236}">
                <a16:creationId xmlns:a16="http://schemas.microsoft.com/office/drawing/2014/main" xmlns="" id="{831B22B6-523D-4016-8BCC-C4CF1C144F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1313" y="2060575"/>
            <a:ext cx="4933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1926" name="Group 5">
            <a:extLst>
              <a:ext uri="{FF2B5EF4-FFF2-40B4-BE49-F238E27FC236}">
                <a16:creationId xmlns:a16="http://schemas.microsoft.com/office/drawing/2014/main" xmlns="" id="{DF95C427-8AD2-46A6-9DCD-C35DD6ABEDFD}"/>
              </a:ext>
            </a:extLst>
          </p:cNvPr>
          <p:cNvGrpSpPr>
            <a:grpSpLocks/>
          </p:cNvGrpSpPr>
          <p:nvPr/>
        </p:nvGrpSpPr>
        <p:grpSpPr bwMode="auto">
          <a:xfrm>
            <a:off x="2381250" y="2111375"/>
            <a:ext cx="681038" cy="239713"/>
            <a:chOff x="1125" y="1531"/>
            <a:chExt cx="429" cy="151"/>
          </a:xfrm>
        </p:grpSpPr>
        <p:sp>
          <p:nvSpPr>
            <p:cNvPr id="81938" name="Line 6">
              <a:extLst>
                <a:ext uri="{FF2B5EF4-FFF2-40B4-BE49-F238E27FC236}">
                  <a16:creationId xmlns:a16="http://schemas.microsoft.com/office/drawing/2014/main" xmlns="" id="{6EF8D453-DA85-4E57-AAE7-D11B02BA26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536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9" name="Line 7">
              <a:extLst>
                <a:ext uri="{FF2B5EF4-FFF2-40B4-BE49-F238E27FC236}">
                  <a16:creationId xmlns:a16="http://schemas.microsoft.com/office/drawing/2014/main" xmlns="" id="{E4181C10-6A1E-4E84-957A-58F327BA96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673"/>
              <a:ext cx="429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0" name="Line 8">
              <a:extLst>
                <a:ext uri="{FF2B5EF4-FFF2-40B4-BE49-F238E27FC236}">
                  <a16:creationId xmlns:a16="http://schemas.microsoft.com/office/drawing/2014/main" xmlns="" id="{EB1222A6-0C66-4107-BC06-3FAA8161C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1531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27" name="Text Box 9">
            <a:extLst>
              <a:ext uri="{FF2B5EF4-FFF2-40B4-BE49-F238E27FC236}">
                <a16:creationId xmlns:a16="http://schemas.microsoft.com/office/drawing/2014/main" xmlns="" id="{6087AC4A-98D2-4954-BE70-1CFA141B4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71775"/>
            <a:ext cx="3919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3: Extend hits.</a:t>
            </a:r>
          </a:p>
        </p:txBody>
      </p:sp>
      <p:sp>
        <p:nvSpPr>
          <p:cNvPr id="81928" name="Rectangle 10">
            <a:extLst>
              <a:ext uri="{FF2B5EF4-FFF2-40B4-BE49-F238E27FC236}">
                <a16:creationId xmlns:a16="http://schemas.microsoft.com/office/drawing/2014/main" xmlns="" id="{25F0303B-27EA-40C2-8910-03E19165C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3482975"/>
            <a:ext cx="5295900" cy="2874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1929" name="Line 11">
            <a:extLst>
              <a:ext uri="{FF2B5EF4-FFF2-40B4-BE49-F238E27FC236}">
                <a16:creationId xmlns:a16="http://schemas.microsoft.com/office/drawing/2014/main" xmlns="" id="{1B034CE6-0666-4F22-B78C-8078842438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4238625"/>
            <a:ext cx="463550" cy="46355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0" name="Line 12">
            <a:extLst>
              <a:ext uri="{FF2B5EF4-FFF2-40B4-BE49-F238E27FC236}">
                <a16:creationId xmlns:a16="http://schemas.microsoft.com/office/drawing/2014/main" xmlns="" id="{69C51858-E7B4-4E39-BA5C-1CE215E2CE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2738" y="4730750"/>
            <a:ext cx="349250" cy="34925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1" name="Line 13">
            <a:extLst>
              <a:ext uri="{FF2B5EF4-FFF2-40B4-BE49-F238E27FC236}">
                <a16:creationId xmlns:a16="http://schemas.microsoft.com/office/drawing/2014/main" xmlns="" id="{400CAB5F-D447-4E53-8A08-4D11A9074F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1525" y="3917950"/>
            <a:ext cx="260350" cy="26035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2" name="Line 14">
            <a:extLst>
              <a:ext uri="{FF2B5EF4-FFF2-40B4-BE49-F238E27FC236}">
                <a16:creationId xmlns:a16="http://schemas.microsoft.com/office/drawing/2014/main" xmlns="" id="{1AA5E919-FF5C-4F01-B31C-89D90BEA2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8113" y="4411663"/>
            <a:ext cx="434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3" name="Text Box 15">
            <a:extLst>
              <a:ext uri="{FF2B5EF4-FFF2-40B4-BE49-F238E27FC236}">
                <a16:creationId xmlns:a16="http://schemas.microsoft.com/office/drawing/2014/main" xmlns="" id="{1A990D1E-DE0A-4B98-8744-D94586672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41529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hit</a:t>
            </a:r>
          </a:p>
        </p:txBody>
      </p:sp>
      <p:sp>
        <p:nvSpPr>
          <p:cNvPr id="81934" name="Line 16">
            <a:extLst>
              <a:ext uri="{FF2B5EF4-FFF2-40B4-BE49-F238E27FC236}">
                <a16:creationId xmlns:a16="http://schemas.microsoft.com/office/drawing/2014/main" xmlns="" id="{D7AA5382-94D5-493B-9518-73D6F2F373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5663" y="4165600"/>
            <a:ext cx="0" cy="79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5" name="Line 17">
            <a:extLst>
              <a:ext uri="{FF2B5EF4-FFF2-40B4-BE49-F238E27FC236}">
                <a16:creationId xmlns:a16="http://schemas.microsoft.com/office/drawing/2014/main" xmlns="" id="{72ECDF92-F5BE-490C-B391-7650211C85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8688" y="5006975"/>
            <a:ext cx="739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6" name="Text Box 18">
            <a:extLst>
              <a:ext uri="{FF2B5EF4-FFF2-40B4-BE49-F238E27FC236}">
                <a16:creationId xmlns:a16="http://schemas.microsoft.com/office/drawing/2014/main" xmlns="" id="{0A11938B-0BC0-4573-8BC4-74761FB12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650" y="4703763"/>
            <a:ext cx="24225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Terminate if the score of the extension fades away.</a:t>
            </a:r>
          </a:p>
        </p:txBody>
      </p:sp>
      <p:sp>
        <p:nvSpPr>
          <p:cNvPr id="81937" name="AutoShape 19">
            <a:extLst>
              <a:ext uri="{FF2B5EF4-FFF2-40B4-BE49-F238E27FC236}">
                <a16:creationId xmlns:a16="http://schemas.microsoft.com/office/drawing/2014/main" xmlns="" id="{DA69E20F-E3AE-4202-9171-E51A2E37C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062288"/>
            <a:ext cx="3005138" cy="2089150"/>
          </a:xfrm>
          <a:prstGeom prst="wedgeRoundRectCallout">
            <a:avLst>
              <a:gd name="adj1" fmla="val -82384"/>
              <a:gd name="adj2" fmla="val 4179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BLAST 2.0 saves the time spent on extension, and considers gapped alignments.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DDBF1A-143A-472A-A172-C7A35F5C308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342276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BLAST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5">
            <a:extLst>
              <a:ext uri="{FF2B5EF4-FFF2-40B4-BE49-F238E27FC236}">
                <a16:creationId xmlns:a16="http://schemas.microsoft.com/office/drawing/2014/main" xmlns="" id="{D5E5DC33-B496-4255-98A7-BCB485FD4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0EF2FF-61D7-4D0C-A8B9-F71104CBEB1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77</a:t>
            </a:fld>
            <a:endParaRPr lang="en-US" altLang="zh-TW" sz="14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xmlns="" id="{C59FEA9F-95CC-4CF6-AEC9-51BB9B35A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Remarks</a:t>
            </a:r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xmlns="" id="{83BE3B22-2FEB-43D3-9D5B-EA05C85B8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Filtering is based on the observation that a good alignment usually includes short identical or very similar fragments.</a:t>
            </a:r>
          </a:p>
          <a:p>
            <a:pPr eaLnBrk="1" hangingPunct="1"/>
            <a:r>
              <a:rPr lang="en-US" altLang="zh-TW" dirty="0"/>
              <a:t>The idea of filtration was used in both FASTA and BLAST to achieve high speed.</a:t>
            </a:r>
          </a:p>
          <a:p>
            <a:pPr eaLnBrk="1" hangingPunct="1"/>
            <a:r>
              <a:rPr lang="en-US" altLang="zh-TW" dirty="0"/>
              <a:t>BLAST remains as one of the most cited work in all science.</a:t>
            </a:r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3">
            <a:extLst>
              <a:ext uri="{FF2B5EF4-FFF2-40B4-BE49-F238E27FC236}">
                <a16:creationId xmlns:a16="http://schemas.microsoft.com/office/drawing/2014/main" xmlns="" id="{5EFA0043-7A41-45C7-9713-910767F22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4C1588-4009-4111-B38C-F2AC296EA34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78</a:t>
            </a:fld>
            <a:endParaRPr lang="en-US" altLang="zh-TW" sz="1400"/>
          </a:p>
        </p:txBody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xmlns="" id="{07007DC9-0796-476D-AB70-E4F9AACB4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01825"/>
            <a:ext cx="6589713" cy="4281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3973" name="Line 4">
            <a:extLst>
              <a:ext uri="{FF2B5EF4-FFF2-40B4-BE49-F238E27FC236}">
                <a16:creationId xmlns:a16="http://schemas.microsoft.com/office/drawing/2014/main" xmlns="" id="{2D8DDD32-5677-4C1A-A65F-D9659BD5D4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0463" y="4049713"/>
            <a:ext cx="6561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4" name="Freeform 5">
            <a:extLst>
              <a:ext uri="{FF2B5EF4-FFF2-40B4-BE49-F238E27FC236}">
                <a16:creationId xmlns:a16="http://schemas.microsoft.com/office/drawing/2014/main" xmlns="" id="{F2EAD3A3-80A9-498E-B2F6-01F6A87DB762}"/>
              </a:ext>
            </a:extLst>
          </p:cNvPr>
          <p:cNvSpPr>
            <a:spLocks/>
          </p:cNvSpPr>
          <p:nvPr/>
        </p:nvSpPr>
        <p:spPr bwMode="auto">
          <a:xfrm>
            <a:off x="1160463" y="1916113"/>
            <a:ext cx="6607175" cy="4267200"/>
          </a:xfrm>
          <a:custGeom>
            <a:avLst/>
            <a:gdLst>
              <a:gd name="T0" fmla="*/ 0 w 4162"/>
              <a:gd name="T1" fmla="*/ 0 h 2688"/>
              <a:gd name="T2" fmla="*/ 2147483646 w 4162"/>
              <a:gd name="T3" fmla="*/ 2147483646 h 2688"/>
              <a:gd name="T4" fmla="*/ 2147483646 w 4162"/>
              <a:gd name="T5" fmla="*/ 2147483646 h 2688"/>
              <a:gd name="T6" fmla="*/ 2147483646 w 4162"/>
              <a:gd name="T7" fmla="*/ 2147483646 h 2688"/>
              <a:gd name="T8" fmla="*/ 2147483646 w 4162"/>
              <a:gd name="T9" fmla="*/ 2147483646 h 2688"/>
              <a:gd name="T10" fmla="*/ 2147483646 w 4162"/>
              <a:gd name="T11" fmla="*/ 2147483646 h 2688"/>
              <a:gd name="T12" fmla="*/ 2147483646 w 4162"/>
              <a:gd name="T13" fmla="*/ 2147483646 h 2688"/>
              <a:gd name="T14" fmla="*/ 2147483646 w 4162"/>
              <a:gd name="T15" fmla="*/ 2147483646 h 26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2" h="2688">
                <a:moveTo>
                  <a:pt x="0" y="0"/>
                </a:moveTo>
                <a:cubicBezTo>
                  <a:pt x="165" y="68"/>
                  <a:pt x="331" y="136"/>
                  <a:pt x="503" y="192"/>
                </a:cubicBezTo>
                <a:cubicBezTo>
                  <a:pt x="675" y="248"/>
                  <a:pt x="849" y="193"/>
                  <a:pt x="1033" y="338"/>
                </a:cubicBezTo>
                <a:cubicBezTo>
                  <a:pt x="1217" y="483"/>
                  <a:pt x="1464" y="889"/>
                  <a:pt x="1609" y="1060"/>
                </a:cubicBezTo>
                <a:cubicBezTo>
                  <a:pt x="1754" y="1231"/>
                  <a:pt x="1690" y="1213"/>
                  <a:pt x="1902" y="1362"/>
                </a:cubicBezTo>
                <a:cubicBezTo>
                  <a:pt x="2114" y="1511"/>
                  <a:pt x="2539" y="1796"/>
                  <a:pt x="2880" y="1956"/>
                </a:cubicBezTo>
                <a:cubicBezTo>
                  <a:pt x="3221" y="2116"/>
                  <a:pt x="3738" y="2200"/>
                  <a:pt x="3950" y="2322"/>
                </a:cubicBezTo>
                <a:cubicBezTo>
                  <a:pt x="4162" y="2444"/>
                  <a:pt x="4118" y="2627"/>
                  <a:pt x="4151" y="268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5" name="Text Box 6">
            <a:extLst>
              <a:ext uri="{FF2B5EF4-FFF2-40B4-BE49-F238E27FC236}">
                <a16:creationId xmlns:a16="http://schemas.microsoft.com/office/drawing/2014/main" xmlns="" id="{3EB7059A-1A48-400E-AEE4-9676DC43E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3830638"/>
            <a:ext cx="973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m/2</a:t>
            </a:r>
          </a:p>
        </p:txBody>
      </p:sp>
      <p:sp>
        <p:nvSpPr>
          <p:cNvPr id="83976" name="Text Box 7">
            <a:extLst>
              <a:ext uri="{FF2B5EF4-FFF2-40B4-BE49-F238E27FC236}">
                <a16:creationId xmlns:a16="http://schemas.microsoft.com/office/drawing/2014/main" xmlns="" id="{CE9D103F-0FC1-444B-A983-6972A2E59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990600"/>
            <a:ext cx="53530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95300" indent="-495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52500" indent="-4953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409700" indent="-4953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66900" indent="-4953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324100" indent="-4953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813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385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957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529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</a:rPr>
              <a:t>(i) scores can be computed in </a:t>
            </a:r>
            <a:r>
              <a:rPr lang="en-US" altLang="en-US" sz="2400" i="1">
                <a:solidFill>
                  <a:srgbClr val="002060"/>
                </a:solidFill>
              </a:rPr>
              <a:t>O(n)</a:t>
            </a:r>
            <a:r>
              <a:rPr lang="en-US" altLang="en-US" sz="2400">
                <a:solidFill>
                  <a:srgbClr val="002060"/>
                </a:solidFill>
              </a:rPr>
              <a:t> space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</a:rPr>
              <a:t>(ii) divide-and-conquer                              </a:t>
            </a:r>
          </a:p>
        </p:txBody>
      </p:sp>
      <p:sp>
        <p:nvSpPr>
          <p:cNvPr id="83977" name="Text Box 8">
            <a:extLst>
              <a:ext uri="{FF2B5EF4-FFF2-40B4-BE49-F238E27FC236}">
                <a16:creationId xmlns:a16="http://schemas.microsoft.com/office/drawing/2014/main" xmlns="" id="{64630B6F-C332-41E6-92E2-866AC2E7D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648200"/>
            <a:ext cx="345916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i="1">
                <a:solidFill>
                  <a:srgbClr val="002060"/>
                </a:solidFill>
              </a:rPr>
              <a:t>S(a</a:t>
            </a:r>
            <a:r>
              <a:rPr lang="en-US" altLang="zh-TW" sz="2800" i="1" baseline="-25000">
                <a:solidFill>
                  <a:srgbClr val="002060"/>
                </a:solidFill>
              </a:rPr>
              <a:t>1</a:t>
            </a:r>
            <a:r>
              <a:rPr lang="en-US" altLang="zh-TW" sz="2800" i="1">
                <a:solidFill>
                  <a:srgbClr val="002060"/>
                </a:solidFill>
              </a:rPr>
              <a:t>…a</a:t>
            </a:r>
            <a:r>
              <a:rPr lang="en-US" altLang="zh-TW" sz="2800" i="1" baseline="-25000">
                <a:solidFill>
                  <a:srgbClr val="002060"/>
                </a:solidFill>
              </a:rPr>
              <a:t>m/2</a:t>
            </a:r>
            <a:r>
              <a:rPr lang="en-US" altLang="zh-TW" sz="2800" i="1">
                <a:solidFill>
                  <a:srgbClr val="002060"/>
                </a:solidFill>
              </a:rPr>
              <a:t>,b</a:t>
            </a:r>
            <a:r>
              <a:rPr lang="en-US" altLang="zh-TW" sz="2800" i="1" baseline="-25000">
                <a:solidFill>
                  <a:srgbClr val="002060"/>
                </a:solidFill>
              </a:rPr>
              <a:t>1</a:t>
            </a:r>
            <a:r>
              <a:rPr lang="en-US" altLang="zh-TW" sz="2800" i="1">
                <a:solidFill>
                  <a:srgbClr val="002060"/>
                </a:solidFill>
              </a:rPr>
              <a:t>…b</a:t>
            </a:r>
            <a:r>
              <a:rPr lang="en-US" altLang="zh-TW" sz="2800" i="1" baseline="-25000">
                <a:solidFill>
                  <a:srgbClr val="002060"/>
                </a:solidFill>
              </a:rPr>
              <a:t>j</a:t>
            </a:r>
            <a:r>
              <a:rPr lang="en-US" altLang="zh-TW" sz="2800" i="1">
                <a:solidFill>
                  <a:srgbClr val="002060"/>
                </a:solidFill>
              </a:rPr>
              <a:t>) + S(a</a:t>
            </a:r>
            <a:r>
              <a:rPr lang="en-US" altLang="zh-TW" sz="2800" i="1" baseline="-25000">
                <a:solidFill>
                  <a:srgbClr val="002060"/>
                </a:solidFill>
              </a:rPr>
              <a:t>m</a:t>
            </a:r>
            <a:r>
              <a:rPr lang="en-US" altLang="zh-TW" sz="2800" i="1">
                <a:solidFill>
                  <a:srgbClr val="002060"/>
                </a:solidFill>
              </a:rPr>
              <a:t>…a</a:t>
            </a:r>
            <a:r>
              <a:rPr lang="en-US" altLang="zh-TW" sz="2800" i="1" baseline="-25000">
                <a:solidFill>
                  <a:srgbClr val="002060"/>
                </a:solidFill>
              </a:rPr>
              <a:t>m/2+1</a:t>
            </a:r>
            <a:r>
              <a:rPr lang="en-US" altLang="zh-TW" sz="2800" i="1">
                <a:solidFill>
                  <a:srgbClr val="002060"/>
                </a:solidFill>
              </a:rPr>
              <a:t>,b</a:t>
            </a:r>
            <a:r>
              <a:rPr lang="en-US" altLang="zh-TW" sz="2800" i="1" baseline="-25000">
                <a:solidFill>
                  <a:srgbClr val="002060"/>
                </a:solidFill>
              </a:rPr>
              <a:t>n</a:t>
            </a:r>
            <a:r>
              <a:rPr lang="en-US" altLang="zh-TW" sz="2800" i="1">
                <a:solidFill>
                  <a:srgbClr val="002060"/>
                </a:solidFill>
              </a:rPr>
              <a:t>…b</a:t>
            </a:r>
            <a:r>
              <a:rPr lang="en-US" altLang="zh-TW" sz="2800" i="1" baseline="-25000">
                <a:solidFill>
                  <a:srgbClr val="002060"/>
                </a:solidFill>
              </a:rPr>
              <a:t>j+1</a:t>
            </a:r>
            <a:r>
              <a:rPr lang="en-US" altLang="zh-TW" sz="2800" i="1">
                <a:solidFill>
                  <a:srgbClr val="002060"/>
                </a:solidFill>
              </a:rPr>
              <a:t>) maximized</a:t>
            </a:r>
            <a:endParaRPr lang="en-US" altLang="en-US" sz="2800" i="1">
              <a:solidFill>
                <a:srgbClr val="002060"/>
              </a:solidFill>
            </a:endParaRPr>
          </a:p>
        </p:txBody>
      </p:sp>
      <p:sp>
        <p:nvSpPr>
          <p:cNvPr id="83978" name="Text Box 9">
            <a:extLst>
              <a:ext uri="{FF2B5EF4-FFF2-40B4-BE49-F238E27FC236}">
                <a16:creationId xmlns:a16="http://schemas.microsoft.com/office/drawing/2014/main" xmlns="" id="{3807B6D3-5216-40CA-9101-F0A6F981B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600200"/>
            <a:ext cx="25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j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245C16-D618-4BC5-BA01-44A6CB8EFD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Linear Space Ideas for Sequence Alignment</a:t>
            </a:r>
            <a:b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sz="2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Hirschberg, 1975; Myers and Miller, 1988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3">
            <a:extLst>
              <a:ext uri="{FF2B5EF4-FFF2-40B4-BE49-F238E27FC236}">
                <a16:creationId xmlns:a16="http://schemas.microsoft.com/office/drawing/2014/main" xmlns="" id="{5D8D51A8-61B0-451A-AE2A-36AC53CA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3A8A600-AD91-4D9F-9B38-70B74E2C191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79</a:t>
            </a:fld>
            <a:endParaRPr lang="en-US" altLang="zh-TW" sz="14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xmlns="" id="{A2193BE4-CDA0-4CCE-8151-7C68E4D4A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4049713"/>
            <a:ext cx="3598863" cy="2133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xmlns="" id="{419E259C-E203-43C7-8605-15CF6B96E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16113"/>
            <a:ext cx="2990850" cy="2133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4998" name="Rectangle 5">
            <a:extLst>
              <a:ext uri="{FF2B5EF4-FFF2-40B4-BE49-F238E27FC236}">
                <a16:creationId xmlns:a16="http://schemas.microsoft.com/office/drawing/2014/main" xmlns="" id="{A96C075B-4998-4A52-B95F-37397718D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01825"/>
            <a:ext cx="6589713" cy="4281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4999" name="Line 6">
            <a:extLst>
              <a:ext uri="{FF2B5EF4-FFF2-40B4-BE49-F238E27FC236}">
                <a16:creationId xmlns:a16="http://schemas.microsoft.com/office/drawing/2014/main" xmlns="" id="{6A4EF186-D29D-458D-BB48-9C2E74B05FE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0463" y="4049713"/>
            <a:ext cx="6561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0" name="Freeform 7">
            <a:extLst>
              <a:ext uri="{FF2B5EF4-FFF2-40B4-BE49-F238E27FC236}">
                <a16:creationId xmlns:a16="http://schemas.microsoft.com/office/drawing/2014/main" xmlns="" id="{B475AC71-4D13-4939-AFF3-2CD88FD5C11E}"/>
              </a:ext>
            </a:extLst>
          </p:cNvPr>
          <p:cNvSpPr>
            <a:spLocks/>
          </p:cNvSpPr>
          <p:nvPr/>
        </p:nvSpPr>
        <p:spPr bwMode="auto">
          <a:xfrm>
            <a:off x="1160463" y="1916113"/>
            <a:ext cx="6607175" cy="4267200"/>
          </a:xfrm>
          <a:custGeom>
            <a:avLst/>
            <a:gdLst>
              <a:gd name="T0" fmla="*/ 0 w 4162"/>
              <a:gd name="T1" fmla="*/ 0 h 2688"/>
              <a:gd name="T2" fmla="*/ 2147483646 w 4162"/>
              <a:gd name="T3" fmla="*/ 2147483646 h 2688"/>
              <a:gd name="T4" fmla="*/ 2147483646 w 4162"/>
              <a:gd name="T5" fmla="*/ 2147483646 h 2688"/>
              <a:gd name="T6" fmla="*/ 2147483646 w 4162"/>
              <a:gd name="T7" fmla="*/ 2147483646 h 2688"/>
              <a:gd name="T8" fmla="*/ 2147483646 w 4162"/>
              <a:gd name="T9" fmla="*/ 2147483646 h 2688"/>
              <a:gd name="T10" fmla="*/ 2147483646 w 4162"/>
              <a:gd name="T11" fmla="*/ 2147483646 h 2688"/>
              <a:gd name="T12" fmla="*/ 2147483646 w 4162"/>
              <a:gd name="T13" fmla="*/ 2147483646 h 2688"/>
              <a:gd name="T14" fmla="*/ 2147483646 w 4162"/>
              <a:gd name="T15" fmla="*/ 2147483646 h 26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2" h="2688">
                <a:moveTo>
                  <a:pt x="0" y="0"/>
                </a:moveTo>
                <a:cubicBezTo>
                  <a:pt x="165" y="68"/>
                  <a:pt x="331" y="136"/>
                  <a:pt x="503" y="192"/>
                </a:cubicBezTo>
                <a:cubicBezTo>
                  <a:pt x="675" y="248"/>
                  <a:pt x="849" y="193"/>
                  <a:pt x="1033" y="338"/>
                </a:cubicBezTo>
                <a:cubicBezTo>
                  <a:pt x="1217" y="483"/>
                  <a:pt x="1464" y="889"/>
                  <a:pt x="1609" y="1060"/>
                </a:cubicBezTo>
                <a:cubicBezTo>
                  <a:pt x="1754" y="1231"/>
                  <a:pt x="1690" y="1213"/>
                  <a:pt x="1902" y="1362"/>
                </a:cubicBezTo>
                <a:cubicBezTo>
                  <a:pt x="2114" y="1511"/>
                  <a:pt x="2539" y="1796"/>
                  <a:pt x="2880" y="1956"/>
                </a:cubicBezTo>
                <a:cubicBezTo>
                  <a:pt x="3221" y="2116"/>
                  <a:pt x="3738" y="2200"/>
                  <a:pt x="3950" y="2322"/>
                </a:cubicBezTo>
                <a:cubicBezTo>
                  <a:pt x="4162" y="2444"/>
                  <a:pt x="4118" y="2627"/>
                  <a:pt x="4151" y="268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1" name="Text Box 8">
            <a:extLst>
              <a:ext uri="{FF2B5EF4-FFF2-40B4-BE49-F238E27FC236}">
                <a16:creationId xmlns:a16="http://schemas.microsoft.com/office/drawing/2014/main" xmlns="" id="{D111839F-C0FB-4C75-90D0-C7CF8EAB1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3830638"/>
            <a:ext cx="973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m/2</a:t>
            </a:r>
          </a:p>
        </p:txBody>
      </p:sp>
      <p:sp>
        <p:nvSpPr>
          <p:cNvPr id="85002" name="Line 9">
            <a:extLst>
              <a:ext uri="{FF2B5EF4-FFF2-40B4-BE49-F238E27FC236}">
                <a16:creationId xmlns:a16="http://schemas.microsoft.com/office/drawing/2014/main" xmlns="" id="{44C6DC62-A6A3-4D85-AB97-E8D85E1A0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0463" y="2962275"/>
            <a:ext cx="3005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3" name="Line 10">
            <a:extLst>
              <a:ext uri="{FF2B5EF4-FFF2-40B4-BE49-F238E27FC236}">
                <a16:creationId xmlns:a16="http://schemas.microsoft.com/office/drawing/2014/main" xmlns="" id="{163D6C90-C686-404F-B659-E3C33A33D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5108575"/>
            <a:ext cx="35988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4" name="Text Box 11">
            <a:extLst>
              <a:ext uri="{FF2B5EF4-FFF2-40B4-BE49-F238E27FC236}">
                <a16:creationId xmlns:a16="http://schemas.microsoft.com/office/drawing/2014/main" xmlns="" id="{7DD136F0-2854-456D-9C31-830D31765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2741613"/>
            <a:ext cx="696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m/4</a:t>
            </a:r>
          </a:p>
        </p:txBody>
      </p:sp>
      <p:sp>
        <p:nvSpPr>
          <p:cNvPr id="85005" name="Text Box 12">
            <a:extLst>
              <a:ext uri="{FF2B5EF4-FFF2-40B4-BE49-F238E27FC236}">
                <a16:creationId xmlns:a16="http://schemas.microsoft.com/office/drawing/2014/main" xmlns="" id="{D631CFBA-14C3-46BA-A599-1222B17D5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025" y="4892675"/>
            <a:ext cx="1262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3m/4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65EB49-2C29-43F6-8A8E-C9B01C2300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365125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Two Subproblems</a:t>
            </a:r>
            <a:b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sz="2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½ original problem size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xmlns="" id="{7CA65EF7-FBF8-432C-BA8F-EC9B6D459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BEB528-D32B-4A38-97FE-61976A028AD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TW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xmlns="" id="{F42DAF4A-42DC-40B7-9C80-3070D920B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Tabular computation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xmlns="" id="{55F1C681-0A79-428F-AA8D-E32E19D6AB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Tabular computation can avoid redundant computation steps.</a:t>
            </a:r>
            <a:endParaRPr lang="en-US" altLang="zh-TW" i="1" dirty="0"/>
          </a:p>
        </p:txBody>
      </p:sp>
      <p:graphicFrame>
        <p:nvGraphicFramePr>
          <p:cNvPr id="45060" name="Group 4">
            <a:extLst>
              <a:ext uri="{FF2B5EF4-FFF2-40B4-BE49-F238E27FC236}">
                <a16:creationId xmlns:a16="http://schemas.microsoft.com/office/drawing/2014/main" xmlns="" id="{14C9337C-F5FB-4B0E-B02B-BDF8A6BD6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161410"/>
              </p:ext>
            </p:extLst>
          </p:nvPr>
        </p:nvGraphicFramePr>
        <p:xfrm>
          <a:off x="1524000" y="3505200"/>
          <a:ext cx="6248400" cy="1524000"/>
        </p:xfrm>
        <a:graphic>
          <a:graphicData uri="http://schemas.openxmlformats.org/drawingml/2006/table">
            <a:tbl>
              <a:tblPr firstRow="1"/>
              <a:tblGrid>
                <a:gridCol w="5540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0643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7620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20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11308" name="Picture 43" descr="SY00451_">
            <a:extLst>
              <a:ext uri="{FF2B5EF4-FFF2-40B4-BE49-F238E27FC236}">
                <a16:creationId xmlns:a16="http://schemas.microsoft.com/office/drawing/2014/main" xmlns="" id="{7E216A54-5EA9-4DDB-A167-5D629CD21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181600"/>
            <a:ext cx="881063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9" name="Line 44">
            <a:extLst>
              <a:ext uri="{FF2B5EF4-FFF2-40B4-BE49-F238E27FC236}">
                <a16:creationId xmlns:a16="http://schemas.microsoft.com/office/drawing/2014/main" xmlns="" id="{7F2A9A4C-06B4-491C-8414-4777D0BB4C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543800" y="4800600"/>
            <a:ext cx="4572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3">
            <a:extLst>
              <a:ext uri="{FF2B5EF4-FFF2-40B4-BE49-F238E27FC236}">
                <a16:creationId xmlns:a16="http://schemas.microsoft.com/office/drawing/2014/main" xmlns="" id="{4C5D5656-A3A0-43CD-914F-6E4C700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A72819-B30D-43F4-8DC1-D5927960403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80</a:t>
            </a:fld>
            <a:endParaRPr lang="en-US" altLang="zh-TW" sz="14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xmlns="" id="{B50FB3A4-F902-4A79-AC7F-67D8560F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5108575"/>
            <a:ext cx="1798637" cy="1074738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xmlns="" id="{5DB87424-B849-48C3-965D-B4FA4BF72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049713"/>
            <a:ext cx="1784350" cy="107315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1" name="Rectangle 4">
            <a:extLst>
              <a:ext uri="{FF2B5EF4-FFF2-40B4-BE49-F238E27FC236}">
                <a16:creationId xmlns:a16="http://schemas.microsoft.com/office/drawing/2014/main" xmlns="" id="{5BD7F01A-F01B-4F40-BAA5-BE9AB3FC5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913" y="2960688"/>
            <a:ext cx="900112" cy="1103312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2" name="Rectangle 5">
            <a:extLst>
              <a:ext uri="{FF2B5EF4-FFF2-40B4-BE49-F238E27FC236}">
                <a16:creationId xmlns:a16="http://schemas.microsoft.com/office/drawing/2014/main" xmlns="" id="{FBF2B28F-0CB1-4011-ADC9-3BEEFEA6C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888" y="1887538"/>
            <a:ext cx="2119312" cy="1087437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4" name="Rectangle 7">
            <a:extLst>
              <a:ext uri="{FF2B5EF4-FFF2-40B4-BE49-F238E27FC236}">
                <a16:creationId xmlns:a16="http://schemas.microsoft.com/office/drawing/2014/main" xmlns="" id="{DA2BF30B-D108-4B90-812E-FC5E269B2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01825"/>
            <a:ext cx="6589713" cy="4281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5" name="Freeform 8">
            <a:extLst>
              <a:ext uri="{FF2B5EF4-FFF2-40B4-BE49-F238E27FC236}">
                <a16:creationId xmlns:a16="http://schemas.microsoft.com/office/drawing/2014/main" xmlns="" id="{E9011FA0-90DE-4C14-9931-6FF51208B318}"/>
              </a:ext>
            </a:extLst>
          </p:cNvPr>
          <p:cNvSpPr>
            <a:spLocks/>
          </p:cNvSpPr>
          <p:nvPr/>
        </p:nvSpPr>
        <p:spPr bwMode="auto">
          <a:xfrm>
            <a:off x="1160463" y="1916113"/>
            <a:ext cx="6607175" cy="4267200"/>
          </a:xfrm>
          <a:custGeom>
            <a:avLst/>
            <a:gdLst>
              <a:gd name="T0" fmla="*/ 0 w 4162"/>
              <a:gd name="T1" fmla="*/ 0 h 2688"/>
              <a:gd name="T2" fmla="*/ 2147483646 w 4162"/>
              <a:gd name="T3" fmla="*/ 2147483646 h 2688"/>
              <a:gd name="T4" fmla="*/ 2147483646 w 4162"/>
              <a:gd name="T5" fmla="*/ 2147483646 h 2688"/>
              <a:gd name="T6" fmla="*/ 2147483646 w 4162"/>
              <a:gd name="T7" fmla="*/ 2147483646 h 2688"/>
              <a:gd name="T8" fmla="*/ 2147483646 w 4162"/>
              <a:gd name="T9" fmla="*/ 2147483646 h 2688"/>
              <a:gd name="T10" fmla="*/ 2147483646 w 4162"/>
              <a:gd name="T11" fmla="*/ 2147483646 h 2688"/>
              <a:gd name="T12" fmla="*/ 2147483646 w 4162"/>
              <a:gd name="T13" fmla="*/ 2147483646 h 2688"/>
              <a:gd name="T14" fmla="*/ 2147483646 w 4162"/>
              <a:gd name="T15" fmla="*/ 2147483646 h 26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2" h="2688">
                <a:moveTo>
                  <a:pt x="0" y="0"/>
                </a:moveTo>
                <a:cubicBezTo>
                  <a:pt x="165" y="68"/>
                  <a:pt x="331" y="136"/>
                  <a:pt x="503" y="192"/>
                </a:cubicBezTo>
                <a:cubicBezTo>
                  <a:pt x="675" y="248"/>
                  <a:pt x="849" y="193"/>
                  <a:pt x="1033" y="338"/>
                </a:cubicBezTo>
                <a:cubicBezTo>
                  <a:pt x="1217" y="483"/>
                  <a:pt x="1464" y="889"/>
                  <a:pt x="1609" y="1060"/>
                </a:cubicBezTo>
                <a:cubicBezTo>
                  <a:pt x="1754" y="1231"/>
                  <a:pt x="1690" y="1213"/>
                  <a:pt x="1902" y="1362"/>
                </a:cubicBezTo>
                <a:cubicBezTo>
                  <a:pt x="2114" y="1511"/>
                  <a:pt x="2539" y="1796"/>
                  <a:pt x="2880" y="1956"/>
                </a:cubicBezTo>
                <a:cubicBezTo>
                  <a:pt x="3221" y="2116"/>
                  <a:pt x="3738" y="2200"/>
                  <a:pt x="3950" y="2322"/>
                </a:cubicBezTo>
                <a:cubicBezTo>
                  <a:pt x="4162" y="2444"/>
                  <a:pt x="4118" y="2627"/>
                  <a:pt x="4151" y="268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6" name="Text Box 9">
            <a:extLst>
              <a:ext uri="{FF2B5EF4-FFF2-40B4-BE49-F238E27FC236}">
                <a16:creationId xmlns:a16="http://schemas.microsoft.com/office/drawing/2014/main" xmlns="" id="{343CB96B-2DA3-4BC7-BEE1-BE47F1C40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3830638"/>
            <a:ext cx="973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m/2</a:t>
            </a:r>
          </a:p>
        </p:txBody>
      </p:sp>
      <p:sp>
        <p:nvSpPr>
          <p:cNvPr id="86027" name="Text Box 10">
            <a:extLst>
              <a:ext uri="{FF2B5EF4-FFF2-40B4-BE49-F238E27FC236}">
                <a16:creationId xmlns:a16="http://schemas.microsoft.com/office/drawing/2014/main" xmlns="" id="{39C53998-986C-426C-A3D9-69B20DCDD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2741613"/>
            <a:ext cx="696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m/4</a:t>
            </a:r>
          </a:p>
        </p:txBody>
      </p:sp>
      <p:sp>
        <p:nvSpPr>
          <p:cNvPr id="86028" name="Text Box 11">
            <a:extLst>
              <a:ext uri="{FF2B5EF4-FFF2-40B4-BE49-F238E27FC236}">
                <a16:creationId xmlns:a16="http://schemas.microsoft.com/office/drawing/2014/main" xmlns="" id="{D546AB46-58D7-4C3C-8FA0-1EB273628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025" y="4892675"/>
            <a:ext cx="1262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3m/4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EF5E44-1D1D-41D4-9802-C599D4362A1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365125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Four Subproblems</a:t>
            </a:r>
            <a:b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sz="2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¼ original problem size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5">
            <a:extLst>
              <a:ext uri="{FF2B5EF4-FFF2-40B4-BE49-F238E27FC236}">
                <a16:creationId xmlns:a16="http://schemas.microsoft.com/office/drawing/2014/main" xmlns="" id="{7DDF8A1D-8A97-4F85-9D35-B19B9732D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7F5E89-789D-4D21-948C-2F63CA64F82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81</a:t>
            </a:fld>
            <a:endParaRPr lang="en-US" altLang="zh-TW" sz="14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xmlns="" id="{C17E5E66-FE9B-447A-8373-9BBC527B96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Time and Space Complexity</a:t>
            </a:r>
          </a:p>
        </p:txBody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xmlns="" id="{243D83B1-3211-4CC7-A6A0-6D653A9D7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zh-TW" dirty="0"/>
              <a:t>Space: </a:t>
            </a:r>
            <a:r>
              <a:rPr lang="en-US" altLang="zh-TW" i="1" dirty="0"/>
              <a:t>O(</a:t>
            </a:r>
            <a:r>
              <a:rPr lang="en-US" altLang="zh-TW" i="1" dirty="0" err="1"/>
              <a:t>m+n</a:t>
            </a:r>
            <a:r>
              <a:rPr lang="en-US" altLang="zh-TW" i="1" dirty="0"/>
              <a:t>)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zh-TW" dirty="0"/>
              <a:t>Time:</a:t>
            </a:r>
            <a:br>
              <a:rPr lang="en-US" altLang="zh-TW" dirty="0"/>
            </a:br>
            <a:r>
              <a:rPr lang="en-US" altLang="zh-TW" i="1" dirty="0"/>
              <a:t>O(</a:t>
            </a:r>
            <a:r>
              <a:rPr lang="en-US" altLang="zh-TW" i="1" dirty="0" err="1"/>
              <a:t>mn</a:t>
            </a:r>
            <a:r>
              <a:rPr lang="en-US" altLang="zh-TW" i="1" dirty="0"/>
              <a:t>)</a:t>
            </a:r>
            <a:r>
              <a:rPr lang="en-US" altLang="zh-TW" dirty="0"/>
              <a:t>*(1+ ½ + ¼ + …) = </a:t>
            </a:r>
            <a:r>
              <a:rPr lang="en-US" altLang="zh-TW" i="1" dirty="0"/>
              <a:t>O(</a:t>
            </a:r>
            <a:r>
              <a:rPr lang="en-US" altLang="zh-TW" i="1" dirty="0" err="1"/>
              <a:t>mn</a:t>
            </a:r>
            <a:r>
              <a:rPr lang="en-US" altLang="zh-TW" i="1" dirty="0"/>
              <a:t>)</a:t>
            </a:r>
          </a:p>
        </p:txBody>
      </p:sp>
      <p:sp>
        <p:nvSpPr>
          <p:cNvPr id="87045" name="AutoShape 4">
            <a:extLst>
              <a:ext uri="{FF2B5EF4-FFF2-40B4-BE49-F238E27FC236}">
                <a16:creationId xmlns:a16="http://schemas.microsoft.com/office/drawing/2014/main" xmlns="" id="{B6A1EE5F-D8A4-4BCA-9283-C5789F6F5FA5}"/>
              </a:ext>
            </a:extLst>
          </p:cNvPr>
          <p:cNvSpPr>
            <a:spLocks/>
          </p:cNvSpPr>
          <p:nvPr/>
        </p:nvSpPr>
        <p:spPr bwMode="auto">
          <a:xfrm rot="5400000">
            <a:off x="3695700" y="3086100"/>
            <a:ext cx="381000" cy="22860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7046" name="Text Box 5">
            <a:extLst>
              <a:ext uri="{FF2B5EF4-FFF2-40B4-BE49-F238E27FC236}">
                <a16:creationId xmlns:a16="http://schemas.microsoft.com/office/drawing/2014/main" xmlns="" id="{3DEC2590-512F-4A4B-BBE0-2748731F3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4196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2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5">
            <a:extLst>
              <a:ext uri="{FF2B5EF4-FFF2-40B4-BE49-F238E27FC236}">
                <a16:creationId xmlns:a16="http://schemas.microsoft.com/office/drawing/2014/main" xmlns="" id="{BA777FA7-9FDB-41E2-ABC9-3E2D44BC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34E5EC-3C00-469F-9067-862FCD34BF3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82</a:t>
            </a:fld>
            <a:endParaRPr lang="en-US" altLang="zh-TW" sz="14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xmlns="" id="{DCA6D654-AACD-4312-B5FE-23EA66073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772400" cy="4876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00"/>
              <a:t> </a:t>
            </a:r>
          </a:p>
        </p:txBody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xmlns="" id="{D1015B56-C747-4F8A-BE70-FB368A3D4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/>
              <a:t>Band Alignment</a:t>
            </a:r>
            <a:br>
              <a:rPr lang="en-US" altLang="zh-TW"/>
            </a:br>
            <a:r>
              <a:rPr lang="en-US" altLang="zh-TW" sz="3200"/>
              <a:t>(K. Chao, W. Pearson, and W. Miller)</a:t>
            </a:r>
          </a:p>
        </p:txBody>
      </p:sp>
      <p:sp>
        <p:nvSpPr>
          <p:cNvPr id="88069" name="Rectangle 4">
            <a:extLst>
              <a:ext uri="{FF2B5EF4-FFF2-40B4-BE49-F238E27FC236}">
                <a16:creationId xmlns:a16="http://schemas.microsoft.com/office/drawing/2014/main" xmlns="" id="{B7AEC31E-FFD1-46B4-BD05-1F8FF83E1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362200"/>
            <a:ext cx="56388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8070" name="Text Box 5">
            <a:extLst>
              <a:ext uri="{FF2B5EF4-FFF2-40B4-BE49-F238E27FC236}">
                <a16:creationId xmlns:a16="http://schemas.microsoft.com/office/drawing/2014/main" xmlns="" id="{9D304745-4744-411C-931B-0D0EE7521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8" y="2627313"/>
            <a:ext cx="854075" cy="292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4400">
                <a:solidFill>
                  <a:srgbClr val="FFFF00"/>
                </a:solidFill>
              </a:rPr>
              <a:t>Sequence B</a:t>
            </a:r>
          </a:p>
        </p:txBody>
      </p:sp>
      <p:sp>
        <p:nvSpPr>
          <p:cNvPr id="88071" name="Rectangle 6">
            <a:extLst>
              <a:ext uri="{FF2B5EF4-FFF2-40B4-BE49-F238E27FC236}">
                <a16:creationId xmlns:a16="http://schemas.microsoft.com/office/drawing/2014/main" xmlns="" id="{5228A826-7D79-4462-9653-B3438DC8B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2600" y="1382713"/>
            <a:ext cx="2867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00">
                <a:solidFill>
                  <a:srgbClr val="FFFF00"/>
                </a:solidFill>
              </a:rPr>
              <a:t>Sequence A</a:t>
            </a:r>
          </a:p>
        </p:txBody>
      </p:sp>
      <p:sp>
        <p:nvSpPr>
          <p:cNvPr id="88072" name="Rectangle 7">
            <a:extLst>
              <a:ext uri="{FF2B5EF4-FFF2-40B4-BE49-F238E27FC236}">
                <a16:creationId xmlns:a16="http://schemas.microsoft.com/office/drawing/2014/main" xmlns="" id="{76B29094-89BD-4DCC-8A01-A6F9F575F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209800"/>
            <a:ext cx="1066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8073" name="Rectangle 8">
            <a:extLst>
              <a:ext uri="{FF2B5EF4-FFF2-40B4-BE49-F238E27FC236}">
                <a16:creationId xmlns:a16="http://schemas.microsoft.com/office/drawing/2014/main" xmlns="" id="{E99454CE-2B6C-4B73-A242-B8F3739B3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124200"/>
            <a:ext cx="228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8074" name="Line 9">
            <a:extLst>
              <a:ext uri="{FF2B5EF4-FFF2-40B4-BE49-F238E27FC236}">
                <a16:creationId xmlns:a16="http://schemas.microsoft.com/office/drawing/2014/main" xmlns="" id="{86C405EA-2B30-45C4-A7C4-C41124A50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9624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5" name="Line 10">
            <a:extLst>
              <a:ext uri="{FF2B5EF4-FFF2-40B4-BE49-F238E27FC236}">
                <a16:creationId xmlns:a16="http://schemas.microsoft.com/office/drawing/2014/main" xmlns="" id="{EEEF4905-4795-4811-83A9-6F9E7F485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362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6" name="Line 11">
            <a:extLst>
              <a:ext uri="{FF2B5EF4-FFF2-40B4-BE49-F238E27FC236}">
                <a16:creationId xmlns:a16="http://schemas.microsoft.com/office/drawing/2014/main" xmlns="" id="{9FB23FA7-01BC-440A-B906-2997BD0D32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124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7" name="Line 12">
            <a:extLst>
              <a:ext uri="{FF2B5EF4-FFF2-40B4-BE49-F238E27FC236}">
                <a16:creationId xmlns:a16="http://schemas.microsoft.com/office/drawing/2014/main" xmlns="" id="{6F82D427-97D2-4314-8EE3-F4A512178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362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8" name="Line 13">
            <a:extLst>
              <a:ext uri="{FF2B5EF4-FFF2-40B4-BE49-F238E27FC236}">
                <a16:creationId xmlns:a16="http://schemas.microsoft.com/office/drawing/2014/main" xmlns="" id="{EE285FDC-5595-4712-B581-8EA9EA384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124200"/>
            <a:ext cx="0" cy="228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9" name="Line 14">
            <a:extLst>
              <a:ext uri="{FF2B5EF4-FFF2-40B4-BE49-F238E27FC236}">
                <a16:creationId xmlns:a16="http://schemas.microsoft.com/office/drawing/2014/main" xmlns="" id="{BCE684D4-1BA1-4BAB-8E6E-6A38C328E3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962400"/>
            <a:ext cx="228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0" name="Line 15">
            <a:extLst>
              <a:ext uri="{FF2B5EF4-FFF2-40B4-BE49-F238E27FC236}">
                <a16:creationId xmlns:a16="http://schemas.microsoft.com/office/drawing/2014/main" xmlns="" id="{245F4C25-AF74-485B-974D-26BDC9939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352800"/>
            <a:ext cx="83820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1" name="Line 16">
            <a:extLst>
              <a:ext uri="{FF2B5EF4-FFF2-40B4-BE49-F238E27FC236}">
                <a16:creationId xmlns:a16="http://schemas.microsoft.com/office/drawing/2014/main" xmlns="" id="{D10D0B83-87A5-4EBC-900E-F04F03E79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124200"/>
            <a:ext cx="83820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2" name="Line 17">
            <a:extLst>
              <a:ext uri="{FF2B5EF4-FFF2-40B4-BE49-F238E27FC236}">
                <a16:creationId xmlns:a16="http://schemas.microsoft.com/office/drawing/2014/main" xmlns="" id="{8BE637E6-002F-4EF3-ADEE-A3B607D293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124200"/>
            <a:ext cx="228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3" name="Line 18">
            <a:extLst>
              <a:ext uri="{FF2B5EF4-FFF2-40B4-BE49-F238E27FC236}">
                <a16:creationId xmlns:a16="http://schemas.microsoft.com/office/drawing/2014/main" xmlns="" id="{6415C6C7-1EA1-4094-B4F3-DDFEFD1F9D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0" cy="228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4" name="Freeform 19">
            <a:extLst>
              <a:ext uri="{FF2B5EF4-FFF2-40B4-BE49-F238E27FC236}">
                <a16:creationId xmlns:a16="http://schemas.microsoft.com/office/drawing/2014/main" xmlns="" id="{D5F578C2-2A48-435C-9459-D689E9C0275E}"/>
              </a:ext>
            </a:extLst>
          </p:cNvPr>
          <p:cNvSpPr>
            <a:spLocks/>
          </p:cNvSpPr>
          <p:nvPr/>
        </p:nvSpPr>
        <p:spPr bwMode="auto">
          <a:xfrm>
            <a:off x="2514600" y="3124200"/>
            <a:ext cx="1066800" cy="838200"/>
          </a:xfrm>
          <a:custGeom>
            <a:avLst/>
            <a:gdLst>
              <a:gd name="T0" fmla="*/ 0 w 672"/>
              <a:gd name="T1" fmla="*/ 0 h 528"/>
              <a:gd name="T2" fmla="*/ 2147483646 w 672"/>
              <a:gd name="T3" fmla="*/ 2147483646 h 528"/>
              <a:gd name="T4" fmla="*/ 2147483646 w 672"/>
              <a:gd name="T5" fmla="*/ 2147483646 h 528"/>
              <a:gd name="T6" fmla="*/ 2147483646 w 672"/>
              <a:gd name="T7" fmla="*/ 2147483646 h 528"/>
              <a:gd name="T8" fmla="*/ 2147483646 w 672"/>
              <a:gd name="T9" fmla="*/ 2147483646 h 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72" h="528">
                <a:moveTo>
                  <a:pt x="0" y="0"/>
                </a:moveTo>
                <a:cubicBezTo>
                  <a:pt x="64" y="20"/>
                  <a:pt x="128" y="40"/>
                  <a:pt x="192" y="96"/>
                </a:cubicBezTo>
                <a:cubicBezTo>
                  <a:pt x="256" y="152"/>
                  <a:pt x="328" y="288"/>
                  <a:pt x="384" y="336"/>
                </a:cubicBezTo>
                <a:cubicBezTo>
                  <a:pt x="440" y="384"/>
                  <a:pt x="480" y="352"/>
                  <a:pt x="528" y="384"/>
                </a:cubicBezTo>
                <a:cubicBezTo>
                  <a:pt x="576" y="416"/>
                  <a:pt x="624" y="472"/>
                  <a:pt x="672" y="528"/>
                </a:cubicBez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3">
            <a:extLst>
              <a:ext uri="{FF2B5EF4-FFF2-40B4-BE49-F238E27FC236}">
                <a16:creationId xmlns:a16="http://schemas.microsoft.com/office/drawing/2014/main" xmlns="" id="{C646F030-B69E-4281-A084-0CDB02A9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ACA6CB-A61D-4F14-8B3F-EF0E47CAC9A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83</a:t>
            </a:fld>
            <a:endParaRPr lang="en-US" altLang="zh-TW" sz="1400"/>
          </a:p>
        </p:txBody>
      </p:sp>
      <p:sp>
        <p:nvSpPr>
          <p:cNvPr id="89092" name="Line 3">
            <a:extLst>
              <a:ext uri="{FF2B5EF4-FFF2-40B4-BE49-F238E27FC236}">
                <a16:creationId xmlns:a16="http://schemas.microsoft.com/office/drawing/2014/main" xmlns="" id="{73FAA6C6-19BF-40A5-8CCF-E07E4D41AD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082800"/>
            <a:ext cx="0" cy="550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3" name="Line 4">
            <a:extLst>
              <a:ext uri="{FF2B5EF4-FFF2-40B4-BE49-F238E27FC236}">
                <a16:creationId xmlns:a16="http://schemas.microsoft.com/office/drawing/2014/main" xmlns="" id="{5C98A283-73B3-4056-B250-64EA5090C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8288" y="2082800"/>
            <a:ext cx="1262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4" name="Line 5">
            <a:extLst>
              <a:ext uri="{FF2B5EF4-FFF2-40B4-BE49-F238E27FC236}">
                <a16:creationId xmlns:a16="http://schemas.microsoft.com/office/drawing/2014/main" xmlns="" id="{2A1AB2D6-0B46-4061-87ED-B0C27601A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05088"/>
            <a:ext cx="2771775" cy="277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5" name="Line 6">
            <a:extLst>
              <a:ext uri="{FF2B5EF4-FFF2-40B4-BE49-F238E27FC236}">
                <a16:creationId xmlns:a16="http://schemas.microsoft.com/office/drawing/2014/main" xmlns="" id="{A38C3315-BF17-4F47-8CBA-B836E2BD2C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0350" y="2082800"/>
            <a:ext cx="2655888" cy="268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Line 7">
            <a:extLst>
              <a:ext uri="{FF2B5EF4-FFF2-40B4-BE49-F238E27FC236}">
                <a16:creationId xmlns:a16="http://schemas.microsoft.com/office/drawing/2014/main" xmlns="" id="{8527EB77-3A0C-4569-B951-46EBDE39A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5378450"/>
            <a:ext cx="1162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7" name="Line 8">
            <a:extLst>
              <a:ext uri="{FF2B5EF4-FFF2-40B4-BE49-F238E27FC236}">
                <a16:creationId xmlns:a16="http://schemas.microsoft.com/office/drawing/2014/main" xmlns="" id="{7D5AB9EC-E9F7-4A33-ABE8-9DA69AB0F0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7825" y="4752975"/>
            <a:ext cx="0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8" name="Freeform 10">
            <a:extLst>
              <a:ext uri="{FF2B5EF4-FFF2-40B4-BE49-F238E27FC236}">
                <a16:creationId xmlns:a16="http://schemas.microsoft.com/office/drawing/2014/main" xmlns="" id="{782D3F58-116D-4A1B-AEA4-76CC761F7844}"/>
              </a:ext>
            </a:extLst>
          </p:cNvPr>
          <p:cNvSpPr>
            <a:spLocks/>
          </p:cNvSpPr>
          <p:nvPr/>
        </p:nvSpPr>
        <p:spPr bwMode="auto">
          <a:xfrm>
            <a:off x="1538288" y="2082800"/>
            <a:ext cx="3919537" cy="3279775"/>
          </a:xfrm>
          <a:custGeom>
            <a:avLst/>
            <a:gdLst>
              <a:gd name="T0" fmla="*/ 0 w 2469"/>
              <a:gd name="T1" fmla="*/ 0 h 2066"/>
              <a:gd name="T2" fmla="*/ 2147483646 w 2469"/>
              <a:gd name="T3" fmla="*/ 2147483646 h 2066"/>
              <a:gd name="T4" fmla="*/ 2147483646 w 2469"/>
              <a:gd name="T5" fmla="*/ 2147483646 h 2066"/>
              <a:gd name="T6" fmla="*/ 2147483646 w 2469"/>
              <a:gd name="T7" fmla="*/ 2147483646 h 2066"/>
              <a:gd name="T8" fmla="*/ 2147483646 w 2469"/>
              <a:gd name="T9" fmla="*/ 2147483646 h 2066"/>
              <a:gd name="T10" fmla="*/ 2147483646 w 2469"/>
              <a:gd name="T11" fmla="*/ 2147483646 h 2066"/>
              <a:gd name="T12" fmla="*/ 2147483646 w 2469"/>
              <a:gd name="T13" fmla="*/ 2147483646 h 2066"/>
              <a:gd name="T14" fmla="*/ 2147483646 w 2469"/>
              <a:gd name="T15" fmla="*/ 2147483646 h 2066"/>
              <a:gd name="T16" fmla="*/ 2147483646 w 2469"/>
              <a:gd name="T17" fmla="*/ 2147483646 h 2066"/>
              <a:gd name="T18" fmla="*/ 2147483646 w 2469"/>
              <a:gd name="T19" fmla="*/ 2147483646 h 2066"/>
              <a:gd name="T20" fmla="*/ 2147483646 w 2469"/>
              <a:gd name="T21" fmla="*/ 2147483646 h 20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469" h="2066">
                <a:moveTo>
                  <a:pt x="0" y="0"/>
                </a:moveTo>
                <a:cubicBezTo>
                  <a:pt x="6" y="3"/>
                  <a:pt x="12" y="7"/>
                  <a:pt x="64" y="82"/>
                </a:cubicBezTo>
                <a:cubicBezTo>
                  <a:pt x="116" y="157"/>
                  <a:pt x="203" y="343"/>
                  <a:pt x="311" y="448"/>
                </a:cubicBezTo>
                <a:cubicBezTo>
                  <a:pt x="419" y="553"/>
                  <a:pt x="587" y="652"/>
                  <a:pt x="713" y="713"/>
                </a:cubicBezTo>
                <a:cubicBezTo>
                  <a:pt x="839" y="774"/>
                  <a:pt x="941" y="765"/>
                  <a:pt x="1070" y="814"/>
                </a:cubicBezTo>
                <a:cubicBezTo>
                  <a:pt x="1199" y="863"/>
                  <a:pt x="1385" y="933"/>
                  <a:pt x="1490" y="1006"/>
                </a:cubicBezTo>
                <a:cubicBezTo>
                  <a:pt x="1595" y="1079"/>
                  <a:pt x="1637" y="1149"/>
                  <a:pt x="1701" y="1253"/>
                </a:cubicBezTo>
                <a:cubicBezTo>
                  <a:pt x="1765" y="1357"/>
                  <a:pt x="1824" y="1522"/>
                  <a:pt x="1874" y="1627"/>
                </a:cubicBezTo>
                <a:cubicBezTo>
                  <a:pt x="1924" y="1732"/>
                  <a:pt x="1943" y="1827"/>
                  <a:pt x="2002" y="1883"/>
                </a:cubicBezTo>
                <a:cubicBezTo>
                  <a:pt x="2061" y="1939"/>
                  <a:pt x="2153" y="1936"/>
                  <a:pt x="2231" y="1966"/>
                </a:cubicBezTo>
                <a:cubicBezTo>
                  <a:pt x="2309" y="1996"/>
                  <a:pt x="2429" y="2052"/>
                  <a:pt x="2469" y="206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9" name="Line 11">
            <a:extLst>
              <a:ext uri="{FF2B5EF4-FFF2-40B4-BE49-F238E27FC236}">
                <a16:creationId xmlns:a16="http://schemas.microsoft.com/office/drawing/2014/main" xmlns="" id="{E3F8C898-8803-4C15-8828-D341E85202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886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0" name="Line 12">
            <a:extLst>
              <a:ext uri="{FF2B5EF4-FFF2-40B4-BE49-F238E27FC236}">
                <a16:creationId xmlns:a16="http://schemas.microsoft.com/office/drawing/2014/main" xmlns="" id="{D522514B-2ABD-49F3-A6C2-EDE884EE0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429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1" name="Line 13">
            <a:extLst>
              <a:ext uri="{FF2B5EF4-FFF2-40B4-BE49-F238E27FC236}">
                <a16:creationId xmlns:a16="http://schemas.microsoft.com/office/drawing/2014/main" xmlns="" id="{0850798B-B946-443E-8236-2EAB437E9E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3200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2" name="Line 14">
            <a:extLst>
              <a:ext uri="{FF2B5EF4-FFF2-40B4-BE49-F238E27FC236}">
                <a16:creationId xmlns:a16="http://schemas.microsoft.com/office/drawing/2014/main" xmlns="" id="{A647CF2B-9AEC-4759-8596-F7FA44D4FB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2004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3" name="Text Box 15">
            <a:extLst>
              <a:ext uri="{FF2B5EF4-FFF2-40B4-BE49-F238E27FC236}">
                <a16:creationId xmlns:a16="http://schemas.microsoft.com/office/drawing/2014/main" xmlns="" id="{098AC109-2CBD-4F04-B127-F77BDC5F5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219200"/>
            <a:ext cx="4495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remaining subproblems are no longer only half of the original problem. In worst case, this could cause an additional log </a:t>
            </a:r>
            <a:r>
              <a:rPr lang="en-US" altLang="zh-TW" sz="2400" i="1"/>
              <a:t>n</a:t>
            </a:r>
            <a:r>
              <a:rPr lang="en-US" altLang="zh-TW" sz="2400"/>
              <a:t> factor in time.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34C82D-3F39-4A0F-960C-589E1BE597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247687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Band Alignment in Linear Space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Number Placeholder 3">
            <a:extLst>
              <a:ext uri="{FF2B5EF4-FFF2-40B4-BE49-F238E27FC236}">
                <a16:creationId xmlns:a16="http://schemas.microsoft.com/office/drawing/2014/main" xmlns="" id="{CD9834EA-96E5-4D5A-BFC8-C963AE88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025825-2E25-4247-8A90-526AE981D94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84</a:t>
            </a:fld>
            <a:endParaRPr lang="en-US" altLang="zh-TW" sz="1400"/>
          </a:p>
        </p:txBody>
      </p:sp>
      <p:sp>
        <p:nvSpPr>
          <p:cNvPr id="90116" name="Line 3">
            <a:extLst>
              <a:ext uri="{FF2B5EF4-FFF2-40B4-BE49-F238E27FC236}">
                <a16:creationId xmlns:a16="http://schemas.microsoft.com/office/drawing/2014/main" xmlns="" id="{DD9E57A5-A67A-41BC-BAAE-57111C1E2B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235200"/>
            <a:ext cx="0" cy="550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7" name="Line 4">
            <a:extLst>
              <a:ext uri="{FF2B5EF4-FFF2-40B4-BE49-F238E27FC236}">
                <a16:creationId xmlns:a16="http://schemas.microsoft.com/office/drawing/2014/main" xmlns="" id="{B91127B9-7E4B-4895-AFC1-4663B1B39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2688" y="2235200"/>
            <a:ext cx="1262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8" name="Line 5">
            <a:extLst>
              <a:ext uri="{FF2B5EF4-FFF2-40B4-BE49-F238E27FC236}">
                <a16:creationId xmlns:a16="http://schemas.microsoft.com/office/drawing/2014/main" xmlns="" id="{15740456-A700-4F60-922A-CF17CC19D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757488"/>
            <a:ext cx="2771775" cy="277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9" name="Line 6">
            <a:extLst>
              <a:ext uri="{FF2B5EF4-FFF2-40B4-BE49-F238E27FC236}">
                <a16:creationId xmlns:a16="http://schemas.microsoft.com/office/drawing/2014/main" xmlns="" id="{74B9CD49-5058-4425-8EA1-4B8573301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4750" y="2235200"/>
            <a:ext cx="2655888" cy="268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0" name="Line 7">
            <a:extLst>
              <a:ext uri="{FF2B5EF4-FFF2-40B4-BE49-F238E27FC236}">
                <a16:creationId xmlns:a16="http://schemas.microsoft.com/office/drawing/2014/main" xmlns="" id="{5B8D307B-406D-4B03-A69B-399611474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8588" y="5530850"/>
            <a:ext cx="1162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Line 8">
            <a:extLst>
              <a:ext uri="{FF2B5EF4-FFF2-40B4-BE49-F238E27FC236}">
                <a16:creationId xmlns:a16="http://schemas.microsoft.com/office/drawing/2014/main" xmlns="" id="{19DD1168-446F-479A-A03B-08086117D5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4905375"/>
            <a:ext cx="0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2" name="Line 9">
            <a:extLst>
              <a:ext uri="{FF2B5EF4-FFF2-40B4-BE49-F238E27FC236}">
                <a16:creationId xmlns:a16="http://schemas.microsoft.com/office/drawing/2014/main" xmlns="" id="{7BB4066D-BE38-4E9B-8861-38C7DCC62B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9088" y="2249488"/>
            <a:ext cx="3263900" cy="32639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3" name="Freeform 10">
            <a:extLst>
              <a:ext uri="{FF2B5EF4-FFF2-40B4-BE49-F238E27FC236}">
                <a16:creationId xmlns:a16="http://schemas.microsoft.com/office/drawing/2014/main" xmlns="" id="{B6A120E8-4CE3-4655-97C6-553142BEBA82}"/>
              </a:ext>
            </a:extLst>
          </p:cNvPr>
          <p:cNvSpPr>
            <a:spLocks/>
          </p:cNvSpPr>
          <p:nvPr/>
        </p:nvSpPr>
        <p:spPr bwMode="auto">
          <a:xfrm>
            <a:off x="2452688" y="2235200"/>
            <a:ext cx="3919537" cy="3279775"/>
          </a:xfrm>
          <a:custGeom>
            <a:avLst/>
            <a:gdLst>
              <a:gd name="T0" fmla="*/ 0 w 2469"/>
              <a:gd name="T1" fmla="*/ 0 h 2066"/>
              <a:gd name="T2" fmla="*/ 2147483646 w 2469"/>
              <a:gd name="T3" fmla="*/ 2147483646 h 2066"/>
              <a:gd name="T4" fmla="*/ 2147483646 w 2469"/>
              <a:gd name="T5" fmla="*/ 2147483646 h 2066"/>
              <a:gd name="T6" fmla="*/ 2147483646 w 2469"/>
              <a:gd name="T7" fmla="*/ 2147483646 h 2066"/>
              <a:gd name="T8" fmla="*/ 2147483646 w 2469"/>
              <a:gd name="T9" fmla="*/ 2147483646 h 2066"/>
              <a:gd name="T10" fmla="*/ 2147483646 w 2469"/>
              <a:gd name="T11" fmla="*/ 2147483646 h 2066"/>
              <a:gd name="T12" fmla="*/ 2147483646 w 2469"/>
              <a:gd name="T13" fmla="*/ 2147483646 h 2066"/>
              <a:gd name="T14" fmla="*/ 2147483646 w 2469"/>
              <a:gd name="T15" fmla="*/ 2147483646 h 2066"/>
              <a:gd name="T16" fmla="*/ 2147483646 w 2469"/>
              <a:gd name="T17" fmla="*/ 2147483646 h 2066"/>
              <a:gd name="T18" fmla="*/ 2147483646 w 2469"/>
              <a:gd name="T19" fmla="*/ 2147483646 h 2066"/>
              <a:gd name="T20" fmla="*/ 2147483646 w 2469"/>
              <a:gd name="T21" fmla="*/ 2147483646 h 20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469" h="2066">
                <a:moveTo>
                  <a:pt x="0" y="0"/>
                </a:moveTo>
                <a:cubicBezTo>
                  <a:pt x="6" y="3"/>
                  <a:pt x="12" y="7"/>
                  <a:pt x="64" y="82"/>
                </a:cubicBezTo>
                <a:cubicBezTo>
                  <a:pt x="116" y="157"/>
                  <a:pt x="203" y="343"/>
                  <a:pt x="311" y="448"/>
                </a:cubicBezTo>
                <a:cubicBezTo>
                  <a:pt x="419" y="553"/>
                  <a:pt x="587" y="652"/>
                  <a:pt x="713" y="713"/>
                </a:cubicBezTo>
                <a:cubicBezTo>
                  <a:pt x="839" y="774"/>
                  <a:pt x="941" y="765"/>
                  <a:pt x="1070" y="814"/>
                </a:cubicBezTo>
                <a:cubicBezTo>
                  <a:pt x="1199" y="863"/>
                  <a:pt x="1385" y="933"/>
                  <a:pt x="1490" y="1006"/>
                </a:cubicBezTo>
                <a:cubicBezTo>
                  <a:pt x="1595" y="1079"/>
                  <a:pt x="1637" y="1149"/>
                  <a:pt x="1701" y="1253"/>
                </a:cubicBezTo>
                <a:cubicBezTo>
                  <a:pt x="1765" y="1357"/>
                  <a:pt x="1824" y="1522"/>
                  <a:pt x="1874" y="1627"/>
                </a:cubicBezTo>
                <a:cubicBezTo>
                  <a:pt x="1924" y="1732"/>
                  <a:pt x="1943" y="1827"/>
                  <a:pt x="2002" y="1883"/>
                </a:cubicBezTo>
                <a:cubicBezTo>
                  <a:pt x="2061" y="1939"/>
                  <a:pt x="2153" y="1936"/>
                  <a:pt x="2231" y="1966"/>
                </a:cubicBezTo>
                <a:cubicBezTo>
                  <a:pt x="2309" y="1996"/>
                  <a:pt x="2429" y="2052"/>
                  <a:pt x="2469" y="206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67BCC0-D319-4D51-8AC1-22257E307FE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Band Alignment in Linear Space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5">
            <a:extLst>
              <a:ext uri="{FF2B5EF4-FFF2-40B4-BE49-F238E27FC236}">
                <a16:creationId xmlns:a16="http://schemas.microsoft.com/office/drawing/2014/main" xmlns="" id="{68E3AA09-09B4-4BB6-A744-18DA057B3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01E650-4F33-46F3-96EC-4380CAEE8DD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85</a:t>
            </a:fld>
            <a:endParaRPr lang="en-US" altLang="zh-TW" sz="1400"/>
          </a:p>
        </p:txBody>
      </p:sp>
      <p:sp>
        <p:nvSpPr>
          <p:cNvPr id="91139" name="Rectangle 1026">
            <a:extLst>
              <a:ext uri="{FF2B5EF4-FFF2-40B4-BE49-F238E27FC236}">
                <a16:creationId xmlns:a16="http://schemas.microsoft.com/office/drawing/2014/main" xmlns="" id="{5FB180DF-4E69-487B-8ADD-FF13FB773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Multiple sequence alignment (MSA)</a:t>
            </a:r>
          </a:p>
        </p:txBody>
      </p:sp>
      <p:sp>
        <p:nvSpPr>
          <p:cNvPr id="91140" name="Rectangle 1027">
            <a:extLst>
              <a:ext uri="{FF2B5EF4-FFF2-40B4-BE49-F238E27FC236}">
                <a16:creationId xmlns:a16="http://schemas.microsoft.com/office/drawing/2014/main" xmlns="" id="{8C6B09F2-E648-4BFA-99AF-ED6FAEF38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/>
              <a:t>The multiple sequence alignment problem is to simultaneously align more than two sequences.</a:t>
            </a:r>
            <a:r>
              <a:rPr lang="en-US" altLang="zh-TW"/>
              <a:t> </a:t>
            </a:r>
          </a:p>
        </p:txBody>
      </p:sp>
      <p:sp>
        <p:nvSpPr>
          <p:cNvPr id="91141" name="Text Box 1028">
            <a:extLst>
              <a:ext uri="{FF2B5EF4-FFF2-40B4-BE49-F238E27FC236}">
                <a16:creationId xmlns:a16="http://schemas.microsoft.com/office/drawing/2014/main" xmlns="" id="{09A451BC-8852-40FB-A42C-FE1E624A0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429000"/>
            <a:ext cx="3276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Seq1: GCTC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Seq2: AC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Seq3: GATC</a:t>
            </a:r>
          </a:p>
        </p:txBody>
      </p:sp>
      <p:sp>
        <p:nvSpPr>
          <p:cNvPr id="91142" name="Text Box 1029">
            <a:extLst>
              <a:ext uri="{FF2B5EF4-FFF2-40B4-BE49-F238E27FC236}">
                <a16:creationId xmlns:a16="http://schemas.microsoft.com/office/drawing/2014/main" xmlns="" id="{6C067CC8-E6A9-42EC-8480-C0D21800B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429000"/>
            <a:ext cx="1295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5">
            <a:extLst>
              <a:ext uri="{FF2B5EF4-FFF2-40B4-BE49-F238E27FC236}">
                <a16:creationId xmlns:a16="http://schemas.microsoft.com/office/drawing/2014/main" xmlns="" id="{F5B7F4EE-323F-41A9-921A-E6DDE552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B61C52-F219-45E3-93B6-D884D45D0CD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86</a:t>
            </a:fld>
            <a:endParaRPr lang="en-US" altLang="zh-TW" sz="1400"/>
          </a:p>
        </p:txBody>
      </p:sp>
      <p:sp>
        <p:nvSpPr>
          <p:cNvPr id="92163" name="Rectangle 1026">
            <a:extLst>
              <a:ext uri="{FF2B5EF4-FFF2-40B4-BE49-F238E27FC236}">
                <a16:creationId xmlns:a16="http://schemas.microsoft.com/office/drawing/2014/main" xmlns="" id="{A0941C15-0556-4B6F-A6E3-4FC59E88A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How to score an MSA?</a:t>
            </a:r>
          </a:p>
        </p:txBody>
      </p:sp>
      <p:sp>
        <p:nvSpPr>
          <p:cNvPr id="92164" name="Rectangle 1027">
            <a:extLst>
              <a:ext uri="{FF2B5EF4-FFF2-40B4-BE49-F238E27FC236}">
                <a16:creationId xmlns:a16="http://schemas.microsoft.com/office/drawing/2014/main" xmlns="" id="{330B3D45-DC6C-4FC2-B0D8-34A4A5779C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i="1"/>
              <a:t>Sum-of-Pairs</a:t>
            </a:r>
            <a:r>
              <a:rPr lang="en-US" altLang="zh-TW"/>
              <a:t> (SP-score)</a:t>
            </a:r>
          </a:p>
        </p:txBody>
      </p:sp>
      <p:sp>
        <p:nvSpPr>
          <p:cNvPr id="92165" name="Text Box 1028">
            <a:extLst>
              <a:ext uri="{FF2B5EF4-FFF2-40B4-BE49-F238E27FC236}">
                <a16:creationId xmlns:a16="http://schemas.microsoft.com/office/drawing/2014/main" xmlns="" id="{62549F8B-1051-4179-AAD2-2C29FECD0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657600"/>
            <a:ext cx="1143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  <p:sp>
        <p:nvSpPr>
          <p:cNvPr id="92166" name="Rectangle 1032">
            <a:extLst>
              <a:ext uri="{FF2B5EF4-FFF2-40B4-BE49-F238E27FC236}">
                <a16:creationId xmlns:a16="http://schemas.microsoft.com/office/drawing/2014/main" xmlns="" id="{45C72FD2-CB90-401D-91D7-28DB2E7C2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667000"/>
            <a:ext cx="1143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</p:txBody>
      </p:sp>
      <p:sp>
        <p:nvSpPr>
          <p:cNvPr id="92167" name="Rectangle 1033">
            <a:extLst>
              <a:ext uri="{FF2B5EF4-FFF2-40B4-BE49-F238E27FC236}">
                <a16:creationId xmlns:a16="http://schemas.microsoft.com/office/drawing/2014/main" xmlns="" id="{3376A73A-53B8-4937-AB60-FC06B7447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886200"/>
            <a:ext cx="1143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  <p:sp>
        <p:nvSpPr>
          <p:cNvPr id="92168" name="Rectangle 1034">
            <a:extLst>
              <a:ext uri="{FF2B5EF4-FFF2-40B4-BE49-F238E27FC236}">
                <a16:creationId xmlns:a16="http://schemas.microsoft.com/office/drawing/2014/main" xmlns="" id="{EA8A9F4F-C29D-483B-B5AD-0DFDA88AE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5181600"/>
            <a:ext cx="1143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  <p:sp>
        <p:nvSpPr>
          <p:cNvPr id="92169" name="AutoShape 1035">
            <a:extLst>
              <a:ext uri="{FF2B5EF4-FFF2-40B4-BE49-F238E27FC236}">
                <a16:creationId xmlns:a16="http://schemas.microsoft.com/office/drawing/2014/main" xmlns="" id="{140B3CCB-3581-43B3-A79E-7B8DAD46C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733800"/>
            <a:ext cx="1371600" cy="13716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0" name="Text Box 1036">
            <a:extLst>
              <a:ext uri="{FF2B5EF4-FFF2-40B4-BE49-F238E27FC236}">
                <a16:creationId xmlns:a16="http://schemas.microsoft.com/office/drawing/2014/main" xmlns="" id="{767C88FC-3305-4392-ABB3-8DD5D353D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191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1" name="Text Box 1037">
            <a:extLst>
              <a:ext uri="{FF2B5EF4-FFF2-40B4-BE49-F238E27FC236}">
                <a16:creationId xmlns:a16="http://schemas.microsoft.com/office/drawing/2014/main" xmlns="" id="{283E932E-9E7F-4F3F-AB4E-7393D6C4B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1910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=</a:t>
            </a:r>
          </a:p>
        </p:txBody>
      </p:sp>
      <p:sp>
        <p:nvSpPr>
          <p:cNvPr id="92172" name="Text Box 1038">
            <a:extLst>
              <a:ext uri="{FF2B5EF4-FFF2-40B4-BE49-F238E27FC236}">
                <a16:creationId xmlns:a16="http://schemas.microsoft.com/office/drawing/2014/main" xmlns="" id="{4FC3DB89-ED99-4657-86E4-0010E56B9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956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3" name="Text Box 1039">
            <a:extLst>
              <a:ext uri="{FF2B5EF4-FFF2-40B4-BE49-F238E27FC236}">
                <a16:creationId xmlns:a16="http://schemas.microsoft.com/office/drawing/2014/main" xmlns="" id="{5D41D673-D9A5-44F4-A307-11D7DFDAD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4" name="Text Box 1040">
            <a:extLst>
              <a:ext uri="{FF2B5EF4-FFF2-40B4-BE49-F238E27FC236}">
                <a16:creationId xmlns:a16="http://schemas.microsoft.com/office/drawing/2014/main" xmlns="" id="{E8DCB63B-C9EA-4A7E-9182-7EC345E1B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4102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5" name="AutoShape 1041">
            <a:extLst>
              <a:ext uri="{FF2B5EF4-FFF2-40B4-BE49-F238E27FC236}">
                <a16:creationId xmlns:a16="http://schemas.microsoft.com/office/drawing/2014/main" xmlns="" id="{C917E94D-B610-4246-8895-6CE33FE95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743200"/>
            <a:ext cx="1219200" cy="8382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6" name="AutoShape 1042">
            <a:extLst>
              <a:ext uri="{FF2B5EF4-FFF2-40B4-BE49-F238E27FC236}">
                <a16:creationId xmlns:a16="http://schemas.microsoft.com/office/drawing/2014/main" xmlns="" id="{59B0334B-7B60-49A8-8E4C-C046723C4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257800"/>
            <a:ext cx="1219200" cy="8382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7" name="AutoShape 1043">
            <a:extLst>
              <a:ext uri="{FF2B5EF4-FFF2-40B4-BE49-F238E27FC236}">
                <a16:creationId xmlns:a16="http://schemas.microsoft.com/office/drawing/2014/main" xmlns="" id="{AD955CB2-C189-4820-9180-04FE5BFF6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962400"/>
            <a:ext cx="1219200" cy="8382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8" name="Text Box 1044">
            <a:extLst>
              <a:ext uri="{FF2B5EF4-FFF2-40B4-BE49-F238E27FC236}">
                <a16:creationId xmlns:a16="http://schemas.microsoft.com/office/drawing/2014/main" xmlns="" id="{567DAF4C-0F42-4AA7-8EA2-40E7A54CD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5814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+</a:t>
            </a:r>
          </a:p>
        </p:txBody>
      </p:sp>
      <p:sp>
        <p:nvSpPr>
          <p:cNvPr id="92179" name="Text Box 1045">
            <a:extLst>
              <a:ext uri="{FF2B5EF4-FFF2-40B4-BE49-F238E27FC236}">
                <a16:creationId xmlns:a16="http://schemas.microsoft.com/office/drawing/2014/main" xmlns="" id="{B67EB5D1-9A6B-498E-BE3B-C2C1CF6DC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8006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+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5">
            <a:extLst>
              <a:ext uri="{FF2B5EF4-FFF2-40B4-BE49-F238E27FC236}">
                <a16:creationId xmlns:a16="http://schemas.microsoft.com/office/drawing/2014/main" xmlns="" id="{6D953479-BE6C-490C-9BB6-DB080907F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B4E3C9-3094-4117-8A3E-AF0E59CA015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87</a:t>
            </a:fld>
            <a:endParaRPr lang="en-US" altLang="zh-TW" sz="1400"/>
          </a:p>
        </p:txBody>
      </p:sp>
      <p:sp>
        <p:nvSpPr>
          <p:cNvPr id="93187" name="Rectangle 2050">
            <a:extLst>
              <a:ext uri="{FF2B5EF4-FFF2-40B4-BE49-F238E27FC236}">
                <a16:creationId xmlns:a16="http://schemas.microsoft.com/office/drawing/2014/main" xmlns="" id="{876630A3-47BF-41D6-90EA-6046F4AC09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MSA for three sequences</a:t>
            </a:r>
          </a:p>
        </p:txBody>
      </p:sp>
      <p:sp>
        <p:nvSpPr>
          <p:cNvPr id="93188" name="Rectangle 2051">
            <a:extLst>
              <a:ext uri="{FF2B5EF4-FFF2-40B4-BE49-F238E27FC236}">
                <a16:creationId xmlns:a16="http://schemas.microsoft.com/office/drawing/2014/main" xmlns="" id="{9D94D0AD-DCEF-46F4-A249-4DBE6C103C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an 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 i="1" baseline="30000"/>
              <a:t>3</a:t>
            </a:r>
            <a:r>
              <a:rPr lang="en-US" altLang="zh-TW"/>
              <a:t>) algorithm</a:t>
            </a:r>
            <a:endParaRPr lang="en-US" altLang="zh-TW" i="1"/>
          </a:p>
        </p:txBody>
      </p:sp>
      <p:sp>
        <p:nvSpPr>
          <p:cNvPr id="93189" name="Line 2052">
            <a:extLst>
              <a:ext uri="{FF2B5EF4-FFF2-40B4-BE49-F238E27FC236}">
                <a16:creationId xmlns:a16="http://schemas.microsoft.com/office/drawing/2014/main" xmlns="" id="{8FEFEA87-2852-45C2-A1BE-5C96B5A4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3190" name="Line 2053">
            <a:extLst>
              <a:ext uri="{FF2B5EF4-FFF2-40B4-BE49-F238E27FC236}">
                <a16:creationId xmlns:a16="http://schemas.microsoft.com/office/drawing/2014/main" xmlns="" id="{E27F40A4-5E4D-413F-B7E2-74B63D878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3191" name="Line 2054">
            <a:extLst>
              <a:ext uri="{FF2B5EF4-FFF2-40B4-BE49-F238E27FC236}">
                <a16:creationId xmlns:a16="http://schemas.microsoft.com/office/drawing/2014/main" xmlns="" id="{4FC30658-0663-47B0-81D0-F8298AE88C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819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3192" name="Freeform 2056">
            <a:extLst>
              <a:ext uri="{FF2B5EF4-FFF2-40B4-BE49-F238E27FC236}">
                <a16:creationId xmlns:a16="http://schemas.microsoft.com/office/drawing/2014/main" xmlns="" id="{C245AF47-D8AC-405F-8BEF-2101C5B699B2}"/>
              </a:ext>
            </a:extLst>
          </p:cNvPr>
          <p:cNvSpPr>
            <a:spLocks/>
          </p:cNvSpPr>
          <p:nvPr/>
        </p:nvSpPr>
        <p:spPr bwMode="auto">
          <a:xfrm>
            <a:off x="2590800" y="3048000"/>
            <a:ext cx="3124200" cy="2514600"/>
          </a:xfrm>
          <a:custGeom>
            <a:avLst/>
            <a:gdLst>
              <a:gd name="T0" fmla="*/ 0 w 1968"/>
              <a:gd name="T1" fmla="*/ 0 h 1584"/>
              <a:gd name="T2" fmla="*/ 2147483646 w 1968"/>
              <a:gd name="T3" fmla="*/ 2147483646 h 1584"/>
              <a:gd name="T4" fmla="*/ 2147483646 w 1968"/>
              <a:gd name="T5" fmla="*/ 2147483646 h 1584"/>
              <a:gd name="T6" fmla="*/ 2147483646 w 1968"/>
              <a:gd name="T7" fmla="*/ 2147483646 h 1584"/>
              <a:gd name="T8" fmla="*/ 2147483646 w 1968"/>
              <a:gd name="T9" fmla="*/ 2147483646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68" h="1584">
                <a:moveTo>
                  <a:pt x="0" y="0"/>
                </a:moveTo>
                <a:cubicBezTo>
                  <a:pt x="220" y="276"/>
                  <a:pt x="440" y="552"/>
                  <a:pt x="672" y="720"/>
                </a:cubicBezTo>
                <a:cubicBezTo>
                  <a:pt x="904" y="888"/>
                  <a:pt x="1208" y="904"/>
                  <a:pt x="1392" y="1008"/>
                </a:cubicBezTo>
                <a:cubicBezTo>
                  <a:pt x="1576" y="1112"/>
                  <a:pt x="1680" y="1248"/>
                  <a:pt x="1776" y="1344"/>
                </a:cubicBezTo>
                <a:cubicBezTo>
                  <a:pt x="1872" y="1440"/>
                  <a:pt x="1920" y="1512"/>
                  <a:pt x="1968" y="1584"/>
                </a:cubicBezTo>
              </a:path>
            </a:pathLst>
          </a:custGeom>
          <a:noFill/>
          <a:ln w="38100" cap="flat" cmpd="sng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Number Placeholder 5">
            <a:extLst>
              <a:ext uri="{FF2B5EF4-FFF2-40B4-BE49-F238E27FC236}">
                <a16:creationId xmlns:a16="http://schemas.microsoft.com/office/drawing/2014/main" xmlns="" id="{F122E31A-76D3-41AD-B161-078145897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479A2C-3BAC-46C7-A65E-0D2B526AA18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88</a:t>
            </a:fld>
            <a:endParaRPr lang="en-US" altLang="zh-TW" sz="14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xmlns="" id="{5AC8DA52-C4DF-418E-80C2-6FCDC86B1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General MSA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xmlns="" id="{5AC141A1-057E-4FFC-BEB5-58AAA17164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For </a:t>
            </a:r>
            <a:r>
              <a:rPr lang="en-US" altLang="zh-TW" i="1"/>
              <a:t>k </a:t>
            </a:r>
            <a:r>
              <a:rPr lang="en-US" altLang="zh-TW"/>
              <a:t>sequences of length </a:t>
            </a:r>
            <a:r>
              <a:rPr lang="en-US" altLang="zh-TW" i="1"/>
              <a:t>n</a:t>
            </a:r>
            <a:r>
              <a:rPr lang="en-US" altLang="zh-TW"/>
              <a:t>: 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 i="1" baseline="30000"/>
              <a:t>k</a:t>
            </a:r>
            <a:r>
              <a:rPr lang="en-US" altLang="zh-TW"/>
              <a:t>) </a:t>
            </a:r>
          </a:p>
          <a:p>
            <a:pPr eaLnBrk="1" hangingPunct="1"/>
            <a:r>
              <a:rPr lang="en-US" altLang="zh-TW"/>
              <a:t>NP-Complete (Wang and Jiang)</a:t>
            </a:r>
          </a:p>
          <a:p>
            <a:pPr eaLnBrk="1" hangingPunct="1"/>
            <a:r>
              <a:rPr lang="en-US" altLang="zh-TW"/>
              <a:t>The exact multiple alignment algorithms for many sequences are not feasible.</a:t>
            </a:r>
          </a:p>
          <a:p>
            <a:pPr eaLnBrk="1" hangingPunct="1"/>
            <a:r>
              <a:rPr lang="en-US" altLang="zh-TW"/>
              <a:t>Some approximation algorithms are given.</a:t>
            </a:r>
            <a:br>
              <a:rPr lang="en-US" altLang="zh-TW"/>
            </a:br>
            <a:r>
              <a:rPr lang="en-US" altLang="zh-TW"/>
              <a:t>(</a:t>
            </a:r>
            <a:r>
              <a:rPr lang="en-US" altLang="zh-TW" i="1"/>
              <a:t>e</a:t>
            </a:r>
            <a:r>
              <a:rPr lang="en-US" altLang="zh-TW"/>
              <a:t>.</a:t>
            </a:r>
            <a:r>
              <a:rPr lang="en-US" altLang="zh-TW" i="1"/>
              <a:t>g</a:t>
            </a:r>
            <a:r>
              <a:rPr lang="en-US" altLang="zh-TW"/>
              <a:t>., 2- </a:t>
            </a:r>
            <a:r>
              <a:rPr lang="en-US" altLang="zh-TW" i="1"/>
              <a:t>l/k</a:t>
            </a:r>
            <a:r>
              <a:rPr lang="en-US" altLang="zh-TW"/>
              <a:t> for any fixed </a:t>
            </a:r>
            <a:r>
              <a:rPr lang="en-US" altLang="zh-TW" i="1"/>
              <a:t>l </a:t>
            </a:r>
            <a:r>
              <a:rPr lang="en-US" altLang="zh-TW"/>
              <a:t>by Bafna </a:t>
            </a:r>
            <a:r>
              <a:rPr lang="en-US" altLang="zh-TW" i="1"/>
              <a:t>et al</a:t>
            </a:r>
            <a:r>
              <a:rPr lang="en-US" altLang="zh-TW"/>
              <a:t>.)</a:t>
            </a:r>
          </a:p>
          <a:p>
            <a:pPr eaLnBrk="1" hangingPunct="1"/>
            <a:endParaRPr lang="en-US" altLang="zh-TW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5">
            <a:extLst>
              <a:ext uri="{FF2B5EF4-FFF2-40B4-BE49-F238E27FC236}">
                <a16:creationId xmlns:a16="http://schemas.microsoft.com/office/drawing/2014/main" xmlns="" id="{7F92A364-694E-4452-91A9-1B1A7EBD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47A3C9-EDE7-4042-A2E0-7C59ED7DCF1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89</a:t>
            </a:fld>
            <a:endParaRPr lang="en-US" altLang="zh-TW" sz="14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xmlns="" id="{60081248-7F8D-4424-BAC9-1C43060AA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Progressive alignment</a:t>
            </a: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xmlns="" id="{3613BFBD-9BD9-40BA-8F8A-C8DA72880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A heuristic approach proposed by Feng and Doolittle.</a:t>
            </a:r>
          </a:p>
          <a:p>
            <a:pPr eaLnBrk="1" hangingPunct="1"/>
            <a:r>
              <a:rPr lang="en-US" altLang="zh-TW" sz="2800"/>
              <a:t>It iteratively merges the most similar pairs.</a:t>
            </a:r>
          </a:p>
          <a:p>
            <a:pPr eaLnBrk="1" hangingPunct="1"/>
            <a:r>
              <a:rPr lang="en-US" altLang="zh-TW" sz="2800"/>
              <a:t>“Once a gap, always a gap”</a:t>
            </a:r>
          </a:p>
        </p:txBody>
      </p:sp>
      <p:sp>
        <p:nvSpPr>
          <p:cNvPr id="95237" name="Line 4">
            <a:extLst>
              <a:ext uri="{FF2B5EF4-FFF2-40B4-BE49-F238E27FC236}">
                <a16:creationId xmlns:a16="http://schemas.microsoft.com/office/drawing/2014/main" xmlns="" id="{F1D8E60C-F1AD-468C-B3B5-042422EE37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962400"/>
            <a:ext cx="762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38" name="Line 5">
            <a:extLst>
              <a:ext uri="{FF2B5EF4-FFF2-40B4-BE49-F238E27FC236}">
                <a16:creationId xmlns:a16="http://schemas.microsoft.com/office/drawing/2014/main" xmlns="" id="{F75BBF00-2DC6-4C8B-BA12-66038133D2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8768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39" name="Line 6">
            <a:extLst>
              <a:ext uri="{FF2B5EF4-FFF2-40B4-BE49-F238E27FC236}">
                <a16:creationId xmlns:a16="http://schemas.microsoft.com/office/drawing/2014/main" xmlns="" id="{4D30DD14-209E-4FA3-9C06-06E7BF6A98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4958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40" name="Line 7">
            <a:extLst>
              <a:ext uri="{FF2B5EF4-FFF2-40B4-BE49-F238E27FC236}">
                <a16:creationId xmlns:a16="http://schemas.microsoft.com/office/drawing/2014/main" xmlns="" id="{9DC6AC49-AA75-4F9F-B840-E4CA8273F5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962400"/>
            <a:ext cx="990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41" name="Line 8">
            <a:extLst>
              <a:ext uri="{FF2B5EF4-FFF2-40B4-BE49-F238E27FC236}">
                <a16:creationId xmlns:a16="http://schemas.microsoft.com/office/drawing/2014/main" xmlns="" id="{E662BFC9-3EA9-442D-9A84-92C13C12D4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953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42" name="Text Box 9">
            <a:extLst>
              <a:ext uri="{FF2B5EF4-FFF2-40B4-BE49-F238E27FC236}">
                <a16:creationId xmlns:a16="http://schemas.microsoft.com/office/drawing/2014/main" xmlns="" id="{CCBF1C06-D92D-49A0-9E1F-FF652D673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34000"/>
            <a:ext cx="4038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    A       B   C  D     E</a:t>
            </a:r>
          </a:p>
        </p:txBody>
      </p:sp>
      <p:sp>
        <p:nvSpPr>
          <p:cNvPr id="95243" name="Oval 10">
            <a:extLst>
              <a:ext uri="{FF2B5EF4-FFF2-40B4-BE49-F238E27FC236}">
                <a16:creationId xmlns:a16="http://schemas.microsoft.com/office/drawing/2014/main" xmlns="" id="{70C1987C-95C7-40D2-B6B5-F3615033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105400"/>
            <a:ext cx="914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4" name="Oval 11">
            <a:extLst>
              <a:ext uri="{FF2B5EF4-FFF2-40B4-BE49-F238E27FC236}">
                <a16:creationId xmlns:a16="http://schemas.microsoft.com/office/drawing/2014/main" xmlns="" id="{17816DDE-35A9-4F71-BDA0-F9D662834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006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5" name="Oval 12">
            <a:extLst>
              <a:ext uri="{FF2B5EF4-FFF2-40B4-BE49-F238E27FC236}">
                <a16:creationId xmlns:a16="http://schemas.microsoft.com/office/drawing/2014/main" xmlns="" id="{1B4FDE2D-2E76-458C-A723-10CB449BB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838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6" name="Oval 13">
            <a:extLst>
              <a:ext uri="{FF2B5EF4-FFF2-40B4-BE49-F238E27FC236}">
                <a16:creationId xmlns:a16="http://schemas.microsoft.com/office/drawing/2014/main" xmlns="" id="{A9F5BEB4-6232-4B95-85FC-741D5B845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648200"/>
            <a:ext cx="2590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7" name="Text Box 14">
            <a:extLst>
              <a:ext uri="{FF2B5EF4-FFF2-40B4-BE49-F238E27FC236}">
                <a16:creationId xmlns:a16="http://schemas.microsoft.com/office/drawing/2014/main" xmlns="" id="{857649D1-4047-4BD6-8249-10F45EA1E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962400"/>
            <a:ext cx="3810000" cy="203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time for progressive alignment in most cases is roughly the order of the time for computing all pairwise alignment, i.e., </a:t>
            </a:r>
            <a:r>
              <a:rPr lang="en-US" altLang="zh-TW" sz="2400" i="1"/>
              <a:t>O</a:t>
            </a:r>
            <a:r>
              <a:rPr lang="en-US" altLang="zh-TW" sz="2400"/>
              <a:t>(</a:t>
            </a:r>
            <a:r>
              <a:rPr lang="en-US" altLang="zh-TW" sz="2400" i="1"/>
              <a:t>k</a:t>
            </a:r>
            <a:r>
              <a:rPr lang="en-US" altLang="zh-TW" sz="2400" i="1" baseline="30000"/>
              <a:t>2</a:t>
            </a:r>
            <a:r>
              <a:rPr lang="en-US" altLang="zh-TW" sz="2400" i="1"/>
              <a:t>n</a:t>
            </a:r>
            <a:r>
              <a:rPr lang="en-US" altLang="zh-TW" sz="2400" i="1" baseline="30000"/>
              <a:t>2</a:t>
            </a:r>
            <a:r>
              <a:rPr lang="en-US" altLang="zh-TW" sz="2400"/>
              <a:t>)</a:t>
            </a:r>
            <a:r>
              <a:rPr lang="en-US" altLang="zh-TW"/>
              <a:t> </a:t>
            </a:r>
            <a:r>
              <a:rPr lang="en-US" altLang="zh-TW" sz="240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xmlns="" id="{7150E864-4D66-483A-8D50-EEF21C7D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CCA5E7-229A-4D92-BB74-4ABDB4084E9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TW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xmlns="" id="{64B701CA-5339-47DC-B95E-1BD916D3F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xmlns="" id="{37DE9B28-C9AE-42B8-B3FC-67E13780C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Given a sequence of real numbers 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2</a:t>
            </a:r>
            <a:r>
              <a:rPr lang="en-US" altLang="zh-TW" i="1" dirty="0"/>
              <a:t>…a</a:t>
            </a:r>
            <a:r>
              <a:rPr lang="en-US" altLang="zh-TW" i="1" baseline="-25000" dirty="0"/>
              <a:t>n</a:t>
            </a:r>
            <a:r>
              <a:rPr lang="en-US" altLang="zh-TW" i="1" dirty="0"/>
              <a:t> </a:t>
            </a:r>
            <a:r>
              <a:rPr lang="en-US" altLang="zh-TW" dirty="0"/>
              <a:t>, find a consecutive subsequence with the maximum sum.</a:t>
            </a:r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xmlns="" id="{5F9AC7BE-F11F-459E-8956-890CE26B0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29000"/>
            <a:ext cx="6248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000" i="1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7 –15 2 3 –4 2 –7 6 –2 8 4 -9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000"/>
          </a:p>
        </p:txBody>
      </p:sp>
      <p:sp>
        <p:nvSpPr>
          <p:cNvPr id="12294" name="Text Box 11">
            <a:extLst>
              <a:ext uri="{FF2B5EF4-FFF2-40B4-BE49-F238E27FC236}">
                <a16:creationId xmlns:a16="http://schemas.microsoft.com/office/drawing/2014/main" xmlns="" id="{A30826D9-E458-469C-BFF3-BCE0B7E00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724400"/>
            <a:ext cx="6172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For each position, we can compute the maximum-sum interval starting at that position in </a:t>
            </a:r>
            <a:r>
              <a:rPr lang="en-US" altLang="zh-TW" sz="2000" i="1"/>
              <a:t>O</a:t>
            </a:r>
            <a:r>
              <a:rPr lang="en-US" altLang="zh-TW" sz="2000"/>
              <a:t>(</a:t>
            </a:r>
            <a:r>
              <a:rPr lang="en-US" altLang="zh-TW" sz="2000" i="1"/>
              <a:t>n</a:t>
            </a:r>
            <a:r>
              <a:rPr lang="en-US" altLang="zh-TW" sz="2000"/>
              <a:t>) time. Therefore, a naive algorithm runs in </a:t>
            </a:r>
            <a:r>
              <a:rPr lang="en-US" altLang="zh-TW" sz="2000" i="1"/>
              <a:t>O</a:t>
            </a:r>
            <a:r>
              <a:rPr lang="en-US" altLang="zh-TW" sz="2000"/>
              <a:t>(</a:t>
            </a:r>
            <a:r>
              <a:rPr lang="en-US" altLang="zh-TW" sz="2000" i="1"/>
              <a:t>n</a:t>
            </a:r>
            <a:r>
              <a:rPr lang="en-US" altLang="zh-TW" sz="2000" i="1" baseline="30000"/>
              <a:t>2</a:t>
            </a:r>
            <a:r>
              <a:rPr lang="en-US" altLang="zh-TW" sz="2000"/>
              <a:t>) time.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5">
            <a:extLst>
              <a:ext uri="{FF2B5EF4-FFF2-40B4-BE49-F238E27FC236}">
                <a16:creationId xmlns:a16="http://schemas.microsoft.com/office/drawing/2014/main" xmlns="" id="{46EDFDED-D5A5-4421-B99F-CCE9F57E9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BF3854-AFAB-4489-8DA0-93ADA99FE35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90</a:t>
            </a:fld>
            <a:endParaRPr lang="en-US" altLang="zh-TW" sz="1400"/>
          </a:p>
        </p:txBody>
      </p:sp>
      <p:sp>
        <p:nvSpPr>
          <p:cNvPr id="96259" name="Rectangle 1026">
            <a:extLst>
              <a:ext uri="{FF2B5EF4-FFF2-40B4-BE49-F238E27FC236}">
                <a16:creationId xmlns:a16="http://schemas.microsoft.com/office/drawing/2014/main" xmlns="" id="{7341DCD4-2D86-4610-9862-BB916427E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Concluding remarks</a:t>
            </a:r>
          </a:p>
        </p:txBody>
      </p:sp>
      <p:sp>
        <p:nvSpPr>
          <p:cNvPr id="96260" name="Rectangle 1027">
            <a:extLst>
              <a:ext uri="{FF2B5EF4-FFF2-40B4-BE49-F238E27FC236}">
                <a16:creationId xmlns:a16="http://schemas.microsoft.com/office/drawing/2014/main" xmlns="" id="{DBBEB927-7C3F-497F-AD7B-AFA684F35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Three essential components of the dynamic programming approach: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the recurrence relation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the tabular computation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the </a:t>
            </a:r>
            <a:r>
              <a:rPr lang="en-US" altLang="zh-TW" dirty="0" err="1"/>
              <a:t>backtracing</a:t>
            </a: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The dynamic-programming approach has been used in a vast number of computational problems in bioinformatics.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">
      <a:dk1>
        <a:srgbClr val="808080"/>
      </a:dk1>
      <a:lt1>
        <a:srgbClr val="FFFF00"/>
      </a:lt1>
      <a:dk2>
        <a:srgbClr val="3366FF"/>
      </a:dk2>
      <a:lt2>
        <a:srgbClr val="FFFF00"/>
      </a:lt2>
      <a:accent1>
        <a:srgbClr val="00CC99"/>
      </a:accent1>
      <a:accent2>
        <a:srgbClr val="3333CC"/>
      </a:accent2>
      <a:accent3>
        <a:srgbClr val="ADB8FF"/>
      </a:accent3>
      <a:accent4>
        <a:srgbClr val="DADA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3037</TotalTime>
  <Words>3723</Words>
  <Application>Microsoft Office PowerPoint</Application>
  <PresentationFormat>On-screen Show (4:3)</PresentationFormat>
  <Paragraphs>1118</Paragraphs>
  <Slides>90</Slides>
  <Notes>1</Notes>
  <HiddenSlides>5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90</vt:i4>
      </vt:variant>
    </vt:vector>
  </HeadingPairs>
  <TitlesOfParts>
    <vt:vector size="99" baseType="lpstr">
      <vt:lpstr>新細明體</vt:lpstr>
      <vt:lpstr>Arial</vt:lpstr>
      <vt:lpstr>Courier New</vt:lpstr>
      <vt:lpstr>Symbol</vt:lpstr>
      <vt:lpstr>Times New Roman</vt:lpstr>
      <vt:lpstr>Wingdings</vt:lpstr>
      <vt:lpstr>預設簡報設計</vt:lpstr>
      <vt:lpstr>Equation</vt:lpstr>
      <vt:lpstr>Document</vt:lpstr>
      <vt:lpstr>Dynamic Programming Method for Analyzing Biomolecular Sequences</vt:lpstr>
      <vt:lpstr>Outline</vt:lpstr>
      <vt:lpstr>Dynamic Programming</vt:lpstr>
      <vt:lpstr>Two key features</vt:lpstr>
      <vt:lpstr>Three basic components</vt:lpstr>
      <vt:lpstr>Fibonacci numbers</vt:lpstr>
      <vt:lpstr>How to compute F10？ </vt:lpstr>
      <vt:lpstr>Tabular computation</vt:lpstr>
      <vt:lpstr>Maximum sum interval</vt:lpstr>
      <vt:lpstr>O-notation: an asymptotic upper bound</vt:lpstr>
      <vt:lpstr>How functions grow?</vt:lpstr>
      <vt:lpstr>Maximum sum interval (the recurrence relation)</vt:lpstr>
      <vt:lpstr>Maximum sum interval (tabular computation)</vt:lpstr>
      <vt:lpstr>Maximum sum interval (backtracing)</vt:lpstr>
      <vt:lpstr>Defining scores for alignment columns</vt:lpstr>
      <vt:lpstr>Defining scores (cont’d)</vt:lpstr>
      <vt:lpstr>Two fundamental problems we solved (joint work with Lin and Chao)</vt:lpstr>
      <vt:lpstr>Two fundamental problems we solved (joint work with Lin and Chao)</vt:lpstr>
      <vt:lpstr>Another example</vt:lpstr>
      <vt:lpstr>GC-rich regions</vt:lpstr>
      <vt:lpstr>Length-unconstrained version</vt:lpstr>
      <vt:lpstr>A naive algorithm</vt:lpstr>
      <vt:lpstr>A pigeonhole principle</vt:lpstr>
      <vt:lpstr>Future Development</vt:lpstr>
      <vt:lpstr>Longest increasing subsequence (LIS)</vt:lpstr>
      <vt:lpstr>A standard DP approach for LIS</vt:lpstr>
      <vt:lpstr>A standard DP approach for LIS</vt:lpstr>
      <vt:lpstr>Binary Search</vt:lpstr>
      <vt:lpstr>Binary Search</vt:lpstr>
      <vt:lpstr>An O(n log n) method for LIS</vt:lpstr>
      <vt:lpstr>An O(n log n) method for LIS</vt:lpstr>
      <vt:lpstr>Longest Common Subsequence (LCS)</vt:lpstr>
      <vt:lpstr>LCS</vt:lpstr>
      <vt:lpstr>LCS</vt:lpstr>
      <vt:lpstr>How to compute LCS?</vt:lpstr>
      <vt:lpstr>Procedure LCS-Length(A,B)</vt:lpstr>
      <vt:lpstr>Running time and memory: O(mn) and O(mn).</vt:lpstr>
      <vt:lpstr>The backtracing algorithm</vt:lpstr>
      <vt:lpstr>Output: priden</vt:lpstr>
      <vt:lpstr>Dot Matrix</vt:lpstr>
      <vt:lpstr>Pairwise Alignment</vt:lpstr>
      <vt:lpstr>Pairwise Alignment</vt:lpstr>
      <vt:lpstr>Alignment (or Edit) Graph</vt:lpstr>
      <vt:lpstr>A simple scoring scheme (log probability of true correspondence)</vt:lpstr>
      <vt:lpstr>Scoring Matrices</vt:lpstr>
      <vt:lpstr>PAM</vt:lpstr>
      <vt:lpstr>PAMX</vt:lpstr>
      <vt:lpstr>BLOSUM</vt:lpstr>
      <vt:lpstr>The Blosum50 Scoring Matrix</vt:lpstr>
      <vt:lpstr>An optimal alignment -- an alignment of maximum score </vt:lpstr>
      <vt:lpstr>Computing Si,j</vt:lpstr>
      <vt:lpstr>Initialization</vt:lpstr>
      <vt:lpstr>S3,5 = ？</vt:lpstr>
      <vt:lpstr>S3,5 = ？</vt:lpstr>
      <vt:lpstr>C T T A A C – T C G G A T C A T</vt:lpstr>
      <vt:lpstr>Global Alignment vs. Local Alignment</vt:lpstr>
      <vt:lpstr>An optimal local alignment </vt:lpstr>
      <vt:lpstr>local alignment</vt:lpstr>
      <vt:lpstr>local alignment</vt:lpstr>
      <vt:lpstr>A – C - T A T C A T 8-3+8-3+8 = 18 </vt:lpstr>
      <vt:lpstr>Affine gap penalties</vt:lpstr>
      <vt:lpstr>Affine gap penalties</vt:lpstr>
      <vt:lpstr>Affine gap penalties</vt:lpstr>
      <vt:lpstr>Affine gap penalties</vt:lpstr>
      <vt:lpstr>Affine gap penalties (Gotoh’s algorithm)</vt:lpstr>
      <vt:lpstr>k best local alignments</vt:lpstr>
      <vt:lpstr>k best local alignments</vt:lpstr>
      <vt:lpstr>FASTA</vt:lpstr>
      <vt:lpstr>FASTA</vt:lpstr>
      <vt:lpstr>FASTA</vt:lpstr>
      <vt:lpstr>FASTA</vt:lpstr>
      <vt:lpstr>FASTA</vt:lpstr>
      <vt:lpstr>BLAST</vt:lpstr>
      <vt:lpstr>BLAST</vt:lpstr>
      <vt:lpstr>BLAST</vt:lpstr>
      <vt:lpstr>BLAST</vt:lpstr>
      <vt:lpstr>Remarks</vt:lpstr>
      <vt:lpstr>Linear Space Ideas for Sequence Alignment Hirschberg, 1975; Myers and Miller, 1988</vt:lpstr>
      <vt:lpstr>Two Subproblems ½ original problem size</vt:lpstr>
      <vt:lpstr>Four Subproblems ¼ original problem size</vt:lpstr>
      <vt:lpstr>Time and Space Complexity</vt:lpstr>
      <vt:lpstr>Band Alignment (K. Chao, W. Pearson, and W. Miller)</vt:lpstr>
      <vt:lpstr>Band Alignment in Linear Space</vt:lpstr>
      <vt:lpstr>Band Alignment in Linear Space</vt:lpstr>
      <vt:lpstr>Multiple sequence alignment (MSA)</vt:lpstr>
      <vt:lpstr>How to score an MSA?</vt:lpstr>
      <vt:lpstr>MSA for three sequences</vt:lpstr>
      <vt:lpstr>General MSA</vt:lpstr>
      <vt:lpstr>Progressive alignment</vt:lpstr>
      <vt:lpstr>Concluding remarks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dynamic-programming strategies</dc:title>
  <dc:creator>Veriton</dc:creator>
  <cp:lastModifiedBy>Microsoft account</cp:lastModifiedBy>
  <cp:revision>246</cp:revision>
  <dcterms:created xsi:type="dcterms:W3CDTF">2001-07-28T00:54:06Z</dcterms:created>
  <dcterms:modified xsi:type="dcterms:W3CDTF">2026-03-13T21:47:22Z</dcterms:modified>
</cp:coreProperties>
</file>