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370" r:id="rId4"/>
    <p:sldId id="372" r:id="rId5"/>
    <p:sldId id="373" r:id="rId6"/>
    <p:sldId id="362" r:id="rId7"/>
    <p:sldId id="352" r:id="rId8"/>
    <p:sldId id="353" r:id="rId9"/>
    <p:sldId id="354" r:id="rId10"/>
    <p:sldId id="355" r:id="rId11"/>
    <p:sldId id="259" r:id="rId12"/>
    <p:sldId id="348" r:id="rId13"/>
    <p:sldId id="260" r:id="rId14"/>
    <p:sldId id="347" r:id="rId15"/>
    <p:sldId id="261" r:id="rId16"/>
    <p:sldId id="315" r:id="rId17"/>
    <p:sldId id="374" r:id="rId18"/>
    <p:sldId id="375" r:id="rId19"/>
    <p:sldId id="376" r:id="rId20"/>
    <p:sldId id="316" r:id="rId21"/>
    <p:sldId id="357" r:id="rId22"/>
    <p:sldId id="364" r:id="rId23"/>
    <p:sldId id="377" r:id="rId24"/>
    <p:sldId id="365" r:id="rId25"/>
    <p:sldId id="366" r:id="rId26"/>
    <p:sldId id="318" r:id="rId27"/>
    <p:sldId id="320" r:id="rId28"/>
    <p:sldId id="321" r:id="rId29"/>
    <p:sldId id="322" r:id="rId30"/>
    <p:sldId id="325" r:id="rId31"/>
    <p:sldId id="327" r:id="rId32"/>
    <p:sldId id="328" r:id="rId33"/>
    <p:sldId id="329" r:id="rId34"/>
    <p:sldId id="330" r:id="rId35"/>
    <p:sldId id="331" r:id="rId36"/>
    <p:sldId id="335" r:id="rId37"/>
    <p:sldId id="336" r:id="rId38"/>
    <p:sldId id="337" r:id="rId39"/>
    <p:sldId id="338" r:id="rId40"/>
    <p:sldId id="339" r:id="rId41"/>
    <p:sldId id="340" r:id="rId42"/>
    <p:sldId id="363" r:id="rId43"/>
    <p:sldId id="341" r:id="rId44"/>
    <p:sldId id="351" r:id="rId45"/>
    <p:sldId id="342" r:id="rId46"/>
    <p:sldId id="349" r:id="rId47"/>
    <p:sldId id="343" r:id="rId48"/>
    <p:sldId id="416" r:id="rId49"/>
    <p:sldId id="417" r:id="rId50"/>
    <p:sldId id="418" r:id="rId51"/>
    <p:sldId id="420" r:id="rId52"/>
    <p:sldId id="406" r:id="rId53"/>
    <p:sldId id="380" r:id="rId54"/>
    <p:sldId id="414" r:id="rId55"/>
    <p:sldId id="409" r:id="rId56"/>
    <p:sldId id="408" r:id="rId57"/>
    <p:sldId id="407" r:id="rId58"/>
    <p:sldId id="385" r:id="rId59"/>
    <p:sldId id="386" r:id="rId60"/>
    <p:sldId id="390" r:id="rId61"/>
    <p:sldId id="413" r:id="rId62"/>
    <p:sldId id="410" r:id="rId63"/>
    <p:sldId id="400" r:id="rId64"/>
    <p:sldId id="401" r:id="rId65"/>
    <p:sldId id="415" r:id="rId66"/>
    <p:sldId id="403" r:id="rId67"/>
    <p:sldId id="404" r:id="rId68"/>
    <p:sldId id="405" r:id="rId69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5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00FF"/>
    <a:srgbClr val="CCCCFF"/>
    <a:srgbClr val="31ED59"/>
    <a:srgbClr val="090B5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1" autoAdjust="0"/>
    <p:restoredTop sz="86451" autoAdjust="0"/>
  </p:normalViewPr>
  <p:slideViewPr>
    <p:cSldViewPr>
      <p:cViewPr varScale="1">
        <p:scale>
          <a:sx n="68" d="100"/>
          <a:sy n="68" d="100"/>
        </p:scale>
        <p:origin x="641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xmlns="" id="{F6B024B7-B40A-45AB-8717-4D07D5DBE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xmlns="" id="{8F8ECEAA-A124-4F39-81FC-E71E1F7DD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BE323757-2C8E-4978-A17D-F08F91D4D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0"/>
              <a:t>www.bioalgorithms.info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xmlns="" id="{642DCC78-1BFE-4DD1-9576-431616152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0"/>
              <a:t>An Introduction to Bioinformatics Algorithms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3ACEB07D-C75C-4BF9-AEAE-EADDB328C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21F4AC16-4053-4E2F-B79C-090D2196E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376DA0BE-EEE1-418B-A846-70E42897B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9C564-D1AC-4DE7-87B5-E2B1BBD50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46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1CEEA8C-2561-4D91-91F4-3A437EC775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0C56A82-3D1E-4897-9DC4-3CF1A69E75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789598D-AA9D-437B-9B4F-AC19B70363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145350-A4CD-4479-BE77-94B9CB18A6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07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703ED16-63DC-4515-A063-E3021A6C3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C303FAF-3B41-4FC2-8777-3C139F15D5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BA25141-8305-4B40-B0F8-BC39F301D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558D82-6190-4445-B4E9-C361C17360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513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4BFDDC17-BB07-4A15-9857-44655C5447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5A502907-7865-4EEA-8C6C-35133673E8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13F03CE2-7FDA-4347-B205-5FBFEBBA1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FE4B6-00F1-465A-9FAC-B2B09E85F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89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932527-F8F1-4F19-AFAB-49753C1600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437AB8A-603D-42C3-92A1-22C8F9D049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B40469A-1B87-48D9-9DD2-1AF18601DE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67A52-AAAC-4BCE-BEAC-428CE04BC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42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729DAA8-1A6D-40FE-977C-18D9184DE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8B8134-5760-4B20-8892-9B3A0BC9D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F105D8-16A7-4447-84C7-476145000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1E2C3-7F6B-4823-9A36-1659A37DD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00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7D389D4-931C-4CC8-B7B4-3173FB8BB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5547885-D29C-4ED9-9189-3D9DB051C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CD56BA7-9ED3-4C97-9755-0F8DE24EC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F346D-C0AF-4602-9A56-A0C70CF66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77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68FB179-C3D5-42B2-9DC5-4B57C1635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8280DFE0-5932-4331-BFC8-64EE327891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9DBE1586-606D-4556-878A-6FA9F4B2F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49FE8-F660-43B0-BC5E-D89B83C44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77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F870FEB3-E459-48E7-AFBE-8A7F6DA417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A38D45CC-3123-4F1C-910E-B1B398E2B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E2DD222A-0F2C-43E5-9DA8-ADE52080C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56FC89-3A41-4C96-B196-6BF317BE5A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31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AB6C774-6AEE-42BB-9B9A-D2209EC240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5E8F4FF1-7454-4133-8577-F8D623B03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FE2D3C3-CE9A-431D-AA1D-2FA8CA01D7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7B0FC-A79D-4AE8-ADC3-5CB6621FE6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28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405389F-2638-4B46-828F-C102E9918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5A87B7B-E4EE-4A86-A21B-C16346E4A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32C7C9A-75D2-4A67-846D-94986BC1D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653FA-F34F-401B-BA2D-E5F805D16F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41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F28D79F-11BB-4F23-8FBD-FB5149682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3921E4-9634-4D00-B1E0-FCD528180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8A26CFB-8CDE-46EE-B694-9A8C67723B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E305B-DA3F-46AE-AD7E-48C51D18C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8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E5FEED93-EDDB-47AF-B88D-A262D6D02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088AA0F3-1DC5-4124-8B6B-0E75A64FA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B578580F-CCB2-4A20-BA82-8A4860EC2A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3F9C7FCC-7EAF-489D-9BF5-830C4BD0C1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xmlns="" id="{87665541-9DD6-444C-AD86-B10F6D532B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fld id="{29562080-2C03-4291-9DD8-B25FAF1FA4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xmlns="" id="{307D93FA-E840-4969-9EB6-C2454C707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DCC02C24-CA0E-4246-879C-208B674E06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xmlns="" id="{2A209BED-C414-4557-A33D-2BA2D59FC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0"/>
              <a:t>An Introduction to Bioinformatics Algorithms</a:t>
            </a: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xmlns="" id="{88F9DBB1-2F24-4CF9-A57E-38850B23C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0"/>
              <a:t>www.bioalgorithms.info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nature.com/news/2004/041206/images/chicken.jpg&amp;imgrefurl=http://www.nature.com/news/2004/041206/full/041206-8.html&amp;h=166&amp;w=180&amp;sz=25&amp;tbnid=TbBpwwkh5PQJ:&amp;tbnh=88&amp;tbnw=95&amp;start=16&amp;prev=/images?q%3Dchicken%26hl%3Den%26lr%3D%26sa%3D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news.bbc.co.uk/olmedia/1765000/images/_1768316_tiger2.jpg&amp;imgrefurl=http://ai-o-artista.blogspot.com/&amp;h=300&amp;w=300&amp;sz=14&amp;tbnid=bjq3xD6A-2AJ:&amp;tbnh=111&amp;tbnw=111&amp;start=6&amp;prev=/images?q%3Dtiger%26hl%3Den%26lr%3D%26sa%3D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Relationship Id="rId9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nature.com/news/2004/041206/images/chicken.jpg&amp;imgrefurl=http://www.nature.com/news/2004/041206/full/041206-8.html&amp;h=166&amp;w=180&amp;sz=25&amp;tbnid=TbBpwwkh5PQJ:&amp;tbnh=88&amp;tbnw=95&amp;start=16&amp;prev=/images?q%3Dchicken%26hl%3Den%26lr%3D%26sa%3D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aldeaeducativa.com/small/venter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news.bbc.co.uk/olmedia/1765000/images/_1768316_tiger2.jpg&amp;imgrefurl=http://ai-o-artista.blogspot.com/&amp;h=300&amp;w=300&amp;sz=14&amp;tbnid=bjq3xD6A-2AJ:&amp;tbnh=111&amp;tbnw=111&amp;start=6&amp;prev=/images?q%3Dtiger%26hl%3Den%26lr%3D%26sa%3D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show.docjava.com:8086/book/dsp/data/images/gifs/baboon.GIF&amp;imgrefurl=http://show.docjava.com:8086/book/dsp/data/images/gifs/&amp;h=512&amp;w=512&amp;sz=258&amp;tbnid=jKpgkJ-c2OYJ:&amp;tbnh=128&amp;tbnw=128&amp;start=13&amp;prev=/images?q%3Dbaboon%26hl%3Den%26lr%3D%26sa%3DN" TargetMode="External"/><Relationship Id="rId9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xmlns="" id="{0277DE0E-9BD1-4772-9779-ED7C39D039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8001000" cy="1920875"/>
          </a:xfrm>
          <a:noFill/>
        </p:spPr>
        <p:txBody>
          <a:bodyPr/>
          <a:lstStyle/>
          <a:p>
            <a:pPr algn="ctr" eaLnBrk="1" hangingPunct="1"/>
            <a:r>
              <a:rPr lang="en-US" altLang="en-US" sz="4200" b="1" dirty="0"/>
              <a:t>Multiple Sequence Alignment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30DCC534-FDD6-44AB-8591-6D281DDE2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95C6999D-C3FA-4166-908A-60C2731FF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b="0"/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xmlns="" id="{3024FF8F-24DE-4771-B394-FCEC37AAF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xmlns="" id="{E7963D19-EE13-4A7B-8260-F50249AE3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9686" name="Group 6">
            <a:extLst>
              <a:ext uri="{FF2B5EF4-FFF2-40B4-BE49-F238E27FC236}">
                <a16:creationId xmlns:a16="http://schemas.microsoft.com/office/drawing/2014/main" xmlns="" id="{E09C18CA-054C-4E48-AF60-5AB4B4776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444665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9702" name="Group 22">
            <a:extLst>
              <a:ext uri="{FF2B5EF4-FFF2-40B4-BE49-F238E27FC236}">
                <a16:creationId xmlns:a16="http://schemas.microsoft.com/office/drawing/2014/main" xmlns="" id="{2B2E2F41-CE47-48B5-9068-65DCD67D1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126505"/>
              </p:ext>
            </p:extLst>
          </p:nvPr>
        </p:nvGraphicFramePr>
        <p:xfrm>
          <a:off x="838200" y="3262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9718" name="Group 38">
            <a:extLst>
              <a:ext uri="{FF2B5EF4-FFF2-40B4-BE49-F238E27FC236}">
                <a16:creationId xmlns:a16="http://schemas.microsoft.com/office/drawing/2014/main" xmlns="" id="{2C1192F4-ED24-4B05-98EF-A072A0FB3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507633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9734" name="Group 54">
            <a:extLst>
              <a:ext uri="{FF2B5EF4-FFF2-40B4-BE49-F238E27FC236}">
                <a16:creationId xmlns:a16="http://schemas.microsoft.com/office/drawing/2014/main" xmlns="" id="{0680F60D-DF00-436A-98D6-B67B5E331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192602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9750" name="Group 70">
            <a:extLst>
              <a:ext uri="{FF2B5EF4-FFF2-40B4-BE49-F238E27FC236}">
                <a16:creationId xmlns:a16="http://schemas.microsoft.com/office/drawing/2014/main" xmlns="" id="{EAE410E8-6C3A-44AE-BA99-691356CBA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604800"/>
              </p:ext>
            </p:extLst>
          </p:nvPr>
        </p:nvGraphicFramePr>
        <p:xfrm>
          <a:off x="838200" y="4024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9766" name="Group 86">
            <a:extLst>
              <a:ext uri="{FF2B5EF4-FFF2-40B4-BE49-F238E27FC236}">
                <a16:creationId xmlns:a16="http://schemas.microsoft.com/office/drawing/2014/main" xmlns="" id="{E3ECB9E4-23EF-4345-84D0-ADBE51D7B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9213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2390" name="Text Box 102">
            <a:extLst>
              <a:ext uri="{FF2B5EF4-FFF2-40B4-BE49-F238E27FC236}">
                <a16:creationId xmlns:a16="http://schemas.microsoft.com/office/drawing/2014/main" xmlns="" id="{14F58CF8-0466-47D6-AB16-0B0F08445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938713"/>
            <a:ext cx="8229600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3000" b="0"/>
              <a:t>  Resulting path in </a:t>
            </a:r>
            <a:r>
              <a:rPr lang="en-US" altLang="en-US" sz="3000" b="0" i="1"/>
              <a:t>(x,y,z)</a:t>
            </a:r>
            <a:r>
              <a:rPr lang="en-US" altLang="en-US" sz="3000" b="0"/>
              <a:t> space: </a:t>
            </a:r>
          </a:p>
          <a:p>
            <a:pPr algn="ctr" eaLnBrk="1" hangingPunct="1">
              <a:spcBef>
                <a:spcPct val="50000"/>
              </a:spcBef>
              <a:buClr>
                <a:schemeClr val="accent1"/>
              </a:buClr>
            </a:pPr>
            <a:r>
              <a:rPr lang="en-US" altLang="en-US" sz="2600" b="0"/>
              <a:t>(0,0,0)</a:t>
            </a:r>
            <a:r>
              <a:rPr lang="en-US" altLang="en-US" sz="2600" b="0">
                <a:sym typeface="Symbol" panose="05050102010706020507" pitchFamily="18" charset="2"/>
              </a:rPr>
              <a:t>(1,1,0)(1,2,1) (2,3,2) (3,3,3) (4,4,4)</a:t>
            </a:r>
          </a:p>
        </p:txBody>
      </p:sp>
      <p:sp>
        <p:nvSpPr>
          <p:cNvPr id="12391" name="Text Box 103">
            <a:extLst>
              <a:ext uri="{FF2B5EF4-FFF2-40B4-BE49-F238E27FC236}">
                <a16:creationId xmlns:a16="http://schemas.microsoft.com/office/drawing/2014/main" xmlns="" id="{3E820B5E-BC81-4C2D-A679-0CB58AA82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  <p:sp>
        <p:nvSpPr>
          <p:cNvPr id="12392" name="Text Box 104">
            <a:extLst>
              <a:ext uri="{FF2B5EF4-FFF2-40B4-BE49-F238E27FC236}">
                <a16:creationId xmlns:a16="http://schemas.microsoft.com/office/drawing/2014/main" xmlns="" id="{CF5EAD4F-BD06-4C33-8250-632B8558B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86113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y</a:t>
            </a:r>
            <a:r>
              <a:rPr lang="en-US" altLang="en-US" sz="2400" b="0"/>
              <a:t> coordinate</a:t>
            </a:r>
          </a:p>
        </p:txBody>
      </p:sp>
      <p:sp>
        <p:nvSpPr>
          <p:cNvPr id="12393" name="Text Box 105">
            <a:extLst>
              <a:ext uri="{FF2B5EF4-FFF2-40B4-BE49-F238E27FC236}">
                <a16:creationId xmlns:a16="http://schemas.microsoft.com/office/drawing/2014/main" xmlns="" id="{DC52C207-D1F5-46C8-8A4A-4E51AAB92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084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z</a:t>
            </a:r>
            <a:r>
              <a:rPr lang="en-US" altLang="en-US" sz="2400" b="0"/>
              <a:t> coordinate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xmlns="" id="{BDF3F98B-C039-4A29-AEBC-7C205FDD7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458200" cy="823912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Aligning Three Sequences</a:t>
            </a:r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xmlns="" id="{1DCAA5DC-EBA7-4BF1-A6EA-370755F7C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9075"/>
            <a:ext cx="41910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600" dirty="0"/>
              <a:t>Same strategy as aligning two sequences</a:t>
            </a:r>
          </a:p>
          <a:p>
            <a:pPr eaLnBrk="1" hangingPunct="1"/>
            <a:r>
              <a:rPr lang="en-US" altLang="en-US" sz="2600" dirty="0"/>
              <a:t>Use a 3-D “Manhattan Cube”, with each axis representing a sequence to be aligned</a:t>
            </a:r>
          </a:p>
          <a:p>
            <a:pPr eaLnBrk="1" hangingPunct="1"/>
            <a:r>
              <a:rPr lang="en-US" altLang="en-US" sz="2600" dirty="0"/>
              <a:t>For global alignment, go from source to sink</a:t>
            </a:r>
          </a:p>
        </p:txBody>
      </p:sp>
      <p:grpSp>
        <p:nvGrpSpPr>
          <p:cNvPr id="13316" name="Group 239">
            <a:extLst>
              <a:ext uri="{FF2B5EF4-FFF2-40B4-BE49-F238E27FC236}">
                <a16:creationId xmlns:a16="http://schemas.microsoft.com/office/drawing/2014/main" xmlns="" id="{27D9BEC5-B76E-4A20-A15A-FAC4519A191C}"/>
              </a:ext>
            </a:extLst>
          </p:cNvPr>
          <p:cNvGrpSpPr>
            <a:grpSpLocks/>
          </p:cNvGrpSpPr>
          <p:nvPr/>
        </p:nvGrpSpPr>
        <p:grpSpPr bwMode="auto">
          <a:xfrm>
            <a:off x="4846638" y="1681163"/>
            <a:ext cx="3886200" cy="3976687"/>
            <a:chOff x="240" y="192"/>
            <a:chExt cx="2880" cy="2880"/>
          </a:xfrm>
        </p:grpSpPr>
        <p:sp>
          <p:nvSpPr>
            <p:cNvPr id="13321" name="Rectangle 240">
              <a:extLst>
                <a:ext uri="{FF2B5EF4-FFF2-40B4-BE49-F238E27FC236}">
                  <a16:creationId xmlns:a16="http://schemas.microsoft.com/office/drawing/2014/main" xmlns="" id="{44C310CB-0C27-4B56-949C-00C3496C5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92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2" name="Line 241">
              <a:extLst>
                <a:ext uri="{FF2B5EF4-FFF2-40B4-BE49-F238E27FC236}">
                  <a16:creationId xmlns:a16="http://schemas.microsoft.com/office/drawing/2014/main" xmlns="" id="{42C128CE-C2A5-4529-B3CF-CB60DC0239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38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Line 242">
              <a:extLst>
                <a:ext uri="{FF2B5EF4-FFF2-40B4-BE49-F238E27FC236}">
                  <a16:creationId xmlns:a16="http://schemas.microsoft.com/office/drawing/2014/main" xmlns="" id="{00FD4148-C093-4F37-83C3-215932181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57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Line 243">
              <a:extLst>
                <a:ext uri="{FF2B5EF4-FFF2-40B4-BE49-F238E27FC236}">
                  <a16:creationId xmlns:a16="http://schemas.microsoft.com/office/drawing/2014/main" xmlns="" id="{DAD5F9D7-80E9-44FC-ADB6-BEED5661F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76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Line 244">
              <a:extLst>
                <a:ext uri="{FF2B5EF4-FFF2-40B4-BE49-F238E27FC236}">
                  <a16:creationId xmlns:a16="http://schemas.microsoft.com/office/drawing/2014/main" xmlns="" id="{3163C9D9-2ECA-4E1E-8A00-BEED765271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245">
              <a:extLst>
                <a:ext uri="{FF2B5EF4-FFF2-40B4-BE49-F238E27FC236}">
                  <a16:creationId xmlns:a16="http://schemas.microsoft.com/office/drawing/2014/main" xmlns="" id="{69CB9C42-7254-4355-A5B2-B71D3CF8C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Line 246">
              <a:extLst>
                <a:ext uri="{FF2B5EF4-FFF2-40B4-BE49-F238E27FC236}">
                  <a16:creationId xmlns:a16="http://schemas.microsoft.com/office/drawing/2014/main" xmlns="" id="{48826AD4-B225-41A2-ACAD-7285225F3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Line 247">
              <a:extLst>
                <a:ext uri="{FF2B5EF4-FFF2-40B4-BE49-F238E27FC236}">
                  <a16:creationId xmlns:a16="http://schemas.microsoft.com/office/drawing/2014/main" xmlns="" id="{60A8C4C4-5BE1-4DE2-9594-37BB2A8F9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248">
              <a:extLst>
                <a:ext uri="{FF2B5EF4-FFF2-40B4-BE49-F238E27FC236}">
                  <a16:creationId xmlns:a16="http://schemas.microsoft.com/office/drawing/2014/main" xmlns="" id="{1D4360D1-BF30-4855-B14A-F59CE2348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Line 249">
              <a:extLst>
                <a:ext uri="{FF2B5EF4-FFF2-40B4-BE49-F238E27FC236}">
                  <a16:creationId xmlns:a16="http://schemas.microsoft.com/office/drawing/2014/main" xmlns="" id="{C44ED60F-3836-4F6C-B792-2A68965CF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250">
              <a:extLst>
                <a:ext uri="{FF2B5EF4-FFF2-40B4-BE49-F238E27FC236}">
                  <a16:creationId xmlns:a16="http://schemas.microsoft.com/office/drawing/2014/main" xmlns="" id="{4F0FF276-E75D-4D15-B37E-1DF2F3A72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2" name="Line 251">
              <a:extLst>
                <a:ext uri="{FF2B5EF4-FFF2-40B4-BE49-F238E27FC236}">
                  <a16:creationId xmlns:a16="http://schemas.microsoft.com/office/drawing/2014/main" xmlns="" id="{942FAA55-3177-44CB-AA96-2E777EA0B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33" name="Group 252">
              <a:extLst>
                <a:ext uri="{FF2B5EF4-FFF2-40B4-BE49-F238E27FC236}">
                  <a16:creationId xmlns:a16="http://schemas.microsoft.com/office/drawing/2014/main" xmlns="" id="{325D1F3B-2DF0-4C3F-9ABF-63AE96F8A327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40" y="384"/>
              <a:ext cx="2304" cy="1920"/>
              <a:chOff x="3264" y="2160"/>
              <a:chExt cx="2304" cy="1920"/>
            </a:xfrm>
          </p:grpSpPr>
          <p:sp>
            <p:nvSpPr>
              <p:cNvPr id="13537" name="Line 253">
                <a:extLst>
                  <a:ext uri="{FF2B5EF4-FFF2-40B4-BE49-F238E27FC236}">
                    <a16:creationId xmlns:a16="http://schemas.microsoft.com/office/drawing/2014/main" xmlns="" id="{787F3BE7-227A-403B-AF4B-6B50F8688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38" name="Line 254">
                <a:extLst>
                  <a:ext uri="{FF2B5EF4-FFF2-40B4-BE49-F238E27FC236}">
                    <a16:creationId xmlns:a16="http://schemas.microsoft.com/office/drawing/2014/main" xmlns="" id="{098EAF45-4E0A-4C3E-B773-F11CAD626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39" name="Line 255">
                <a:extLst>
                  <a:ext uri="{FF2B5EF4-FFF2-40B4-BE49-F238E27FC236}">
                    <a16:creationId xmlns:a16="http://schemas.microsoft.com/office/drawing/2014/main" xmlns="" id="{F8D77137-7FBF-4C5F-B377-372C1EFBE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0" name="Line 256">
                <a:extLst>
                  <a:ext uri="{FF2B5EF4-FFF2-40B4-BE49-F238E27FC236}">
                    <a16:creationId xmlns:a16="http://schemas.microsoft.com/office/drawing/2014/main" xmlns="" id="{3A27D536-3883-4C8F-A400-E07523EF2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1" name="Line 257">
                <a:extLst>
                  <a:ext uri="{FF2B5EF4-FFF2-40B4-BE49-F238E27FC236}">
                    <a16:creationId xmlns:a16="http://schemas.microsoft.com/office/drawing/2014/main" xmlns="" id="{C6D1A5E7-5B55-44B8-A545-C9B307431D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2" name="Line 258">
                <a:extLst>
                  <a:ext uri="{FF2B5EF4-FFF2-40B4-BE49-F238E27FC236}">
                    <a16:creationId xmlns:a16="http://schemas.microsoft.com/office/drawing/2014/main" xmlns="" id="{7CD75423-FC45-4694-9F2E-89A2579BE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3" name="Line 259">
                <a:extLst>
                  <a:ext uri="{FF2B5EF4-FFF2-40B4-BE49-F238E27FC236}">
                    <a16:creationId xmlns:a16="http://schemas.microsoft.com/office/drawing/2014/main" xmlns="" id="{7D9DC519-528C-46E9-A64E-6E040A7899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4" name="Line 260">
                <a:extLst>
                  <a:ext uri="{FF2B5EF4-FFF2-40B4-BE49-F238E27FC236}">
                    <a16:creationId xmlns:a16="http://schemas.microsoft.com/office/drawing/2014/main" xmlns="" id="{6D0BB34F-8776-4913-8D84-47D4C1961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5" name="Line 261">
                <a:extLst>
                  <a:ext uri="{FF2B5EF4-FFF2-40B4-BE49-F238E27FC236}">
                    <a16:creationId xmlns:a16="http://schemas.microsoft.com/office/drawing/2014/main" xmlns="" id="{3D30C1BE-7F19-4D1D-9C0C-168E67D36A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6" name="Line 262">
                <a:extLst>
                  <a:ext uri="{FF2B5EF4-FFF2-40B4-BE49-F238E27FC236}">
                    <a16:creationId xmlns:a16="http://schemas.microsoft.com/office/drawing/2014/main" xmlns="" id="{E5018E8C-D9B4-4F0B-B004-CC16C52900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7" name="Line 263">
                <a:extLst>
                  <a:ext uri="{FF2B5EF4-FFF2-40B4-BE49-F238E27FC236}">
                    <a16:creationId xmlns:a16="http://schemas.microsoft.com/office/drawing/2014/main" xmlns="" id="{E7867D9F-1241-469A-B0AA-8E00C045F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34" name="Group 264">
              <a:extLst>
                <a:ext uri="{FF2B5EF4-FFF2-40B4-BE49-F238E27FC236}">
                  <a16:creationId xmlns:a16="http://schemas.microsoft.com/office/drawing/2014/main" xmlns="" id="{A26DD301-2834-461D-8115-CC4455BB18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3513" name="Rectangle 265">
                <a:extLst>
                  <a:ext uri="{FF2B5EF4-FFF2-40B4-BE49-F238E27FC236}">
                    <a16:creationId xmlns:a16="http://schemas.microsoft.com/office/drawing/2014/main" xmlns="" id="{88C9A868-4757-4777-AEBB-BDDBADCBCC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514" name="Line 266">
                <a:extLst>
                  <a:ext uri="{FF2B5EF4-FFF2-40B4-BE49-F238E27FC236}">
                    <a16:creationId xmlns:a16="http://schemas.microsoft.com/office/drawing/2014/main" xmlns="" id="{9328A2C2-DC49-4C61-8D7C-CF55B0360A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5" name="Line 267">
                <a:extLst>
                  <a:ext uri="{FF2B5EF4-FFF2-40B4-BE49-F238E27FC236}">
                    <a16:creationId xmlns:a16="http://schemas.microsoft.com/office/drawing/2014/main" xmlns="" id="{48B90349-34CB-4DCD-B671-D3197966C8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6" name="Line 268">
                <a:extLst>
                  <a:ext uri="{FF2B5EF4-FFF2-40B4-BE49-F238E27FC236}">
                    <a16:creationId xmlns:a16="http://schemas.microsoft.com/office/drawing/2014/main" xmlns="" id="{9B37A983-7774-4214-9CB9-7671A4165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7" name="Line 269">
                <a:extLst>
                  <a:ext uri="{FF2B5EF4-FFF2-40B4-BE49-F238E27FC236}">
                    <a16:creationId xmlns:a16="http://schemas.microsoft.com/office/drawing/2014/main" xmlns="" id="{1D9BEF5A-FCE8-4AE5-AB3E-469E23AD6F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8" name="Line 270">
                <a:extLst>
                  <a:ext uri="{FF2B5EF4-FFF2-40B4-BE49-F238E27FC236}">
                    <a16:creationId xmlns:a16="http://schemas.microsoft.com/office/drawing/2014/main" xmlns="" id="{FEC3ABE1-4CC4-44EC-86B8-4418D4C867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9" name="Line 271">
                <a:extLst>
                  <a:ext uri="{FF2B5EF4-FFF2-40B4-BE49-F238E27FC236}">
                    <a16:creationId xmlns:a16="http://schemas.microsoft.com/office/drawing/2014/main" xmlns="" id="{7659ABEA-59B0-48A9-B16B-6FE479809B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0" name="Line 272">
                <a:extLst>
                  <a:ext uri="{FF2B5EF4-FFF2-40B4-BE49-F238E27FC236}">
                    <a16:creationId xmlns:a16="http://schemas.microsoft.com/office/drawing/2014/main" xmlns="" id="{477B6AD7-0CEF-4312-8C3B-D065E2514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1" name="Line 273">
                <a:extLst>
                  <a:ext uri="{FF2B5EF4-FFF2-40B4-BE49-F238E27FC236}">
                    <a16:creationId xmlns:a16="http://schemas.microsoft.com/office/drawing/2014/main" xmlns="" id="{B08CDD48-714D-4744-9D76-5C57BF9B0F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2" name="Line 274">
                <a:extLst>
                  <a:ext uri="{FF2B5EF4-FFF2-40B4-BE49-F238E27FC236}">
                    <a16:creationId xmlns:a16="http://schemas.microsoft.com/office/drawing/2014/main" xmlns="" id="{ACAEF5AE-3583-4139-B035-106E5B954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3" name="Line 275">
                <a:extLst>
                  <a:ext uri="{FF2B5EF4-FFF2-40B4-BE49-F238E27FC236}">
                    <a16:creationId xmlns:a16="http://schemas.microsoft.com/office/drawing/2014/main" xmlns="" id="{664912BC-797E-47FB-8416-9C36E612F8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24" name="Line 276">
                <a:extLst>
                  <a:ext uri="{FF2B5EF4-FFF2-40B4-BE49-F238E27FC236}">
                    <a16:creationId xmlns:a16="http://schemas.microsoft.com/office/drawing/2014/main" xmlns="" id="{9E5DE971-3F22-4F3D-96E8-7A106517A2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525" name="Group 277">
                <a:extLst>
                  <a:ext uri="{FF2B5EF4-FFF2-40B4-BE49-F238E27FC236}">
                    <a16:creationId xmlns:a16="http://schemas.microsoft.com/office/drawing/2014/main" xmlns="" id="{E3FD7F34-3458-4773-A394-9EC53557E4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526" name="Line 278">
                  <a:extLst>
                    <a:ext uri="{FF2B5EF4-FFF2-40B4-BE49-F238E27FC236}">
                      <a16:creationId xmlns:a16="http://schemas.microsoft.com/office/drawing/2014/main" xmlns="" id="{444318F3-EBBA-4C66-8477-29EB6007F5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7" name="Line 279">
                  <a:extLst>
                    <a:ext uri="{FF2B5EF4-FFF2-40B4-BE49-F238E27FC236}">
                      <a16:creationId xmlns:a16="http://schemas.microsoft.com/office/drawing/2014/main" xmlns="" id="{CC35F32F-38BC-48C7-AF8E-CBF8E2B934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8" name="Line 280">
                  <a:extLst>
                    <a:ext uri="{FF2B5EF4-FFF2-40B4-BE49-F238E27FC236}">
                      <a16:creationId xmlns:a16="http://schemas.microsoft.com/office/drawing/2014/main" xmlns="" id="{EFA7EF53-4BD9-44E0-94AA-A53BF6BC96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29" name="Line 281">
                  <a:extLst>
                    <a:ext uri="{FF2B5EF4-FFF2-40B4-BE49-F238E27FC236}">
                      <a16:creationId xmlns:a16="http://schemas.microsoft.com/office/drawing/2014/main" xmlns="" id="{8DD6429F-4A50-47F5-A236-DF64BF86BD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0" name="Line 282">
                  <a:extLst>
                    <a:ext uri="{FF2B5EF4-FFF2-40B4-BE49-F238E27FC236}">
                      <a16:creationId xmlns:a16="http://schemas.microsoft.com/office/drawing/2014/main" xmlns="" id="{46373D0E-D6AF-44B2-9EE4-9379802248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1" name="Line 283">
                  <a:extLst>
                    <a:ext uri="{FF2B5EF4-FFF2-40B4-BE49-F238E27FC236}">
                      <a16:creationId xmlns:a16="http://schemas.microsoft.com/office/drawing/2014/main" xmlns="" id="{028D8CED-2259-4AAB-B3DE-DB8A828540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2" name="Line 284">
                  <a:extLst>
                    <a:ext uri="{FF2B5EF4-FFF2-40B4-BE49-F238E27FC236}">
                      <a16:creationId xmlns:a16="http://schemas.microsoft.com/office/drawing/2014/main" xmlns="" id="{4F7A8CB1-3EDA-4740-8B84-499E247DB6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3" name="Line 285">
                  <a:extLst>
                    <a:ext uri="{FF2B5EF4-FFF2-40B4-BE49-F238E27FC236}">
                      <a16:creationId xmlns:a16="http://schemas.microsoft.com/office/drawing/2014/main" xmlns="" id="{9128D47A-4EF1-48A6-82FF-E6B0DC9241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4" name="Line 286">
                  <a:extLst>
                    <a:ext uri="{FF2B5EF4-FFF2-40B4-BE49-F238E27FC236}">
                      <a16:creationId xmlns:a16="http://schemas.microsoft.com/office/drawing/2014/main" xmlns="" id="{132677C2-263E-477F-922D-1A0157614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5" name="Line 287">
                  <a:extLst>
                    <a:ext uri="{FF2B5EF4-FFF2-40B4-BE49-F238E27FC236}">
                      <a16:creationId xmlns:a16="http://schemas.microsoft.com/office/drawing/2014/main" xmlns="" id="{63A1F0EA-8B9A-4CE7-9CC3-F44F042565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36" name="Line 288">
                  <a:extLst>
                    <a:ext uri="{FF2B5EF4-FFF2-40B4-BE49-F238E27FC236}">
                      <a16:creationId xmlns:a16="http://schemas.microsoft.com/office/drawing/2014/main" xmlns="" id="{23836360-8168-47BF-86E1-1A446D6EB4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5" name="Group 289">
              <a:extLst>
                <a:ext uri="{FF2B5EF4-FFF2-40B4-BE49-F238E27FC236}">
                  <a16:creationId xmlns:a16="http://schemas.microsoft.com/office/drawing/2014/main" xmlns="" id="{E0ECC659-B9E8-4266-A9D7-5D66D074B2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3489" name="Rectangle 290">
                <a:extLst>
                  <a:ext uri="{FF2B5EF4-FFF2-40B4-BE49-F238E27FC236}">
                    <a16:creationId xmlns:a16="http://schemas.microsoft.com/office/drawing/2014/main" xmlns="" id="{D103D260-1922-4070-B31C-85F130CB5D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90" name="Line 291">
                <a:extLst>
                  <a:ext uri="{FF2B5EF4-FFF2-40B4-BE49-F238E27FC236}">
                    <a16:creationId xmlns:a16="http://schemas.microsoft.com/office/drawing/2014/main" xmlns="" id="{CF7CDCEF-FC03-4080-8149-5C9645C879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1" name="Line 292">
                <a:extLst>
                  <a:ext uri="{FF2B5EF4-FFF2-40B4-BE49-F238E27FC236}">
                    <a16:creationId xmlns:a16="http://schemas.microsoft.com/office/drawing/2014/main" xmlns="" id="{21398DB4-73CF-435F-8749-6E540E84F8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2" name="Line 293">
                <a:extLst>
                  <a:ext uri="{FF2B5EF4-FFF2-40B4-BE49-F238E27FC236}">
                    <a16:creationId xmlns:a16="http://schemas.microsoft.com/office/drawing/2014/main" xmlns="" id="{30C3BF3D-9C92-4017-8DB2-32F2800E2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3" name="Line 294">
                <a:extLst>
                  <a:ext uri="{FF2B5EF4-FFF2-40B4-BE49-F238E27FC236}">
                    <a16:creationId xmlns:a16="http://schemas.microsoft.com/office/drawing/2014/main" xmlns="" id="{CC8DA739-5410-4797-B11A-B475C86FB3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4" name="Line 295">
                <a:extLst>
                  <a:ext uri="{FF2B5EF4-FFF2-40B4-BE49-F238E27FC236}">
                    <a16:creationId xmlns:a16="http://schemas.microsoft.com/office/drawing/2014/main" xmlns="" id="{ED0601FE-A6FA-4BFD-9232-E951470BC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5" name="Line 296">
                <a:extLst>
                  <a:ext uri="{FF2B5EF4-FFF2-40B4-BE49-F238E27FC236}">
                    <a16:creationId xmlns:a16="http://schemas.microsoft.com/office/drawing/2014/main" xmlns="" id="{4D6FB484-7EC3-4643-9DAE-278916640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6" name="Line 297">
                <a:extLst>
                  <a:ext uri="{FF2B5EF4-FFF2-40B4-BE49-F238E27FC236}">
                    <a16:creationId xmlns:a16="http://schemas.microsoft.com/office/drawing/2014/main" xmlns="" id="{BD8C10F5-867A-4312-8E29-7DC1B8D929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7" name="Line 298">
                <a:extLst>
                  <a:ext uri="{FF2B5EF4-FFF2-40B4-BE49-F238E27FC236}">
                    <a16:creationId xmlns:a16="http://schemas.microsoft.com/office/drawing/2014/main" xmlns="" id="{0E076EFC-C2E7-4D8B-A86D-0E511559F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8" name="Line 299">
                <a:extLst>
                  <a:ext uri="{FF2B5EF4-FFF2-40B4-BE49-F238E27FC236}">
                    <a16:creationId xmlns:a16="http://schemas.microsoft.com/office/drawing/2014/main" xmlns="" id="{2D946C07-6D4B-4312-908A-1C7A255ABB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99" name="Line 300">
                <a:extLst>
                  <a:ext uri="{FF2B5EF4-FFF2-40B4-BE49-F238E27FC236}">
                    <a16:creationId xmlns:a16="http://schemas.microsoft.com/office/drawing/2014/main" xmlns="" id="{4C1A46E0-10EF-42A9-81FD-0DD8D529EE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00" name="Line 301">
                <a:extLst>
                  <a:ext uri="{FF2B5EF4-FFF2-40B4-BE49-F238E27FC236}">
                    <a16:creationId xmlns:a16="http://schemas.microsoft.com/office/drawing/2014/main" xmlns="" id="{C70F5261-E59F-4A03-9436-A172422723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501" name="Group 302">
                <a:extLst>
                  <a:ext uri="{FF2B5EF4-FFF2-40B4-BE49-F238E27FC236}">
                    <a16:creationId xmlns:a16="http://schemas.microsoft.com/office/drawing/2014/main" xmlns="" id="{3D581FBA-3892-4827-8BCB-133B381E15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502" name="Line 303">
                  <a:extLst>
                    <a:ext uri="{FF2B5EF4-FFF2-40B4-BE49-F238E27FC236}">
                      <a16:creationId xmlns:a16="http://schemas.microsoft.com/office/drawing/2014/main" xmlns="" id="{318813D1-AF07-4CB9-823E-41D38F068C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3" name="Line 304">
                  <a:extLst>
                    <a:ext uri="{FF2B5EF4-FFF2-40B4-BE49-F238E27FC236}">
                      <a16:creationId xmlns:a16="http://schemas.microsoft.com/office/drawing/2014/main" xmlns="" id="{292BE599-52CE-4FCF-B25E-FDB4EFA78F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4" name="Line 305">
                  <a:extLst>
                    <a:ext uri="{FF2B5EF4-FFF2-40B4-BE49-F238E27FC236}">
                      <a16:creationId xmlns:a16="http://schemas.microsoft.com/office/drawing/2014/main" xmlns="" id="{B2291346-617A-49D3-B058-372D9ACD95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5" name="Line 306">
                  <a:extLst>
                    <a:ext uri="{FF2B5EF4-FFF2-40B4-BE49-F238E27FC236}">
                      <a16:creationId xmlns:a16="http://schemas.microsoft.com/office/drawing/2014/main" xmlns="" id="{4A540926-AC7D-4D0F-BC32-BF9848D2CF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6" name="Line 307">
                  <a:extLst>
                    <a:ext uri="{FF2B5EF4-FFF2-40B4-BE49-F238E27FC236}">
                      <a16:creationId xmlns:a16="http://schemas.microsoft.com/office/drawing/2014/main" xmlns="" id="{F0AC9A49-2120-41D7-921B-74119B421F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7" name="Line 308">
                  <a:extLst>
                    <a:ext uri="{FF2B5EF4-FFF2-40B4-BE49-F238E27FC236}">
                      <a16:creationId xmlns:a16="http://schemas.microsoft.com/office/drawing/2014/main" xmlns="" id="{05970F6A-8342-41C2-AEFD-57B9BB89F9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8" name="Line 309">
                  <a:extLst>
                    <a:ext uri="{FF2B5EF4-FFF2-40B4-BE49-F238E27FC236}">
                      <a16:creationId xmlns:a16="http://schemas.microsoft.com/office/drawing/2014/main" xmlns="" id="{61A79B35-3D55-4073-B429-4BD041BD38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09" name="Line 310">
                  <a:extLst>
                    <a:ext uri="{FF2B5EF4-FFF2-40B4-BE49-F238E27FC236}">
                      <a16:creationId xmlns:a16="http://schemas.microsoft.com/office/drawing/2014/main" xmlns="" id="{609080FA-9B60-46A4-8A2B-C14588A43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0" name="Line 311">
                  <a:extLst>
                    <a:ext uri="{FF2B5EF4-FFF2-40B4-BE49-F238E27FC236}">
                      <a16:creationId xmlns:a16="http://schemas.microsoft.com/office/drawing/2014/main" xmlns="" id="{1DEBFBAB-AE91-4426-9421-ACC020DCC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1" name="Line 312">
                  <a:extLst>
                    <a:ext uri="{FF2B5EF4-FFF2-40B4-BE49-F238E27FC236}">
                      <a16:creationId xmlns:a16="http://schemas.microsoft.com/office/drawing/2014/main" xmlns="" id="{C9A6D731-B29F-4A1D-964B-5B2639C0DF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12" name="Line 313">
                  <a:extLst>
                    <a:ext uri="{FF2B5EF4-FFF2-40B4-BE49-F238E27FC236}">
                      <a16:creationId xmlns:a16="http://schemas.microsoft.com/office/drawing/2014/main" xmlns="" id="{32E44307-3751-4ADE-8629-D36D659986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6" name="Group 314">
              <a:extLst>
                <a:ext uri="{FF2B5EF4-FFF2-40B4-BE49-F238E27FC236}">
                  <a16:creationId xmlns:a16="http://schemas.microsoft.com/office/drawing/2014/main" xmlns="" id="{CF7EDD92-1DC4-4CAE-997D-0341B376C7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3465" name="Rectangle 315">
                <a:extLst>
                  <a:ext uri="{FF2B5EF4-FFF2-40B4-BE49-F238E27FC236}">
                    <a16:creationId xmlns:a16="http://schemas.microsoft.com/office/drawing/2014/main" xmlns="" id="{23066874-3D62-4259-BD75-1DB5D4040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66" name="Line 316">
                <a:extLst>
                  <a:ext uri="{FF2B5EF4-FFF2-40B4-BE49-F238E27FC236}">
                    <a16:creationId xmlns:a16="http://schemas.microsoft.com/office/drawing/2014/main" xmlns="" id="{5CCAF16B-C3FC-4172-A4B6-20FBC5A0B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7" name="Line 317">
                <a:extLst>
                  <a:ext uri="{FF2B5EF4-FFF2-40B4-BE49-F238E27FC236}">
                    <a16:creationId xmlns:a16="http://schemas.microsoft.com/office/drawing/2014/main" xmlns="" id="{C57DC21E-6A03-4F91-8B27-D94FAF9B6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8" name="Line 318">
                <a:extLst>
                  <a:ext uri="{FF2B5EF4-FFF2-40B4-BE49-F238E27FC236}">
                    <a16:creationId xmlns:a16="http://schemas.microsoft.com/office/drawing/2014/main" xmlns="" id="{977056BB-6935-47CB-AFD9-BDF34D1E68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69" name="Line 319">
                <a:extLst>
                  <a:ext uri="{FF2B5EF4-FFF2-40B4-BE49-F238E27FC236}">
                    <a16:creationId xmlns:a16="http://schemas.microsoft.com/office/drawing/2014/main" xmlns="" id="{313B2603-A1A2-4CE1-A9DE-BB615433AE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0" name="Line 320">
                <a:extLst>
                  <a:ext uri="{FF2B5EF4-FFF2-40B4-BE49-F238E27FC236}">
                    <a16:creationId xmlns:a16="http://schemas.microsoft.com/office/drawing/2014/main" xmlns="" id="{4644A5C0-FF5C-4118-9441-64260A9F3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1" name="Line 321">
                <a:extLst>
                  <a:ext uri="{FF2B5EF4-FFF2-40B4-BE49-F238E27FC236}">
                    <a16:creationId xmlns:a16="http://schemas.microsoft.com/office/drawing/2014/main" xmlns="" id="{A5E10D63-FA28-4BCA-BE14-6ED74FA52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2" name="Line 322">
                <a:extLst>
                  <a:ext uri="{FF2B5EF4-FFF2-40B4-BE49-F238E27FC236}">
                    <a16:creationId xmlns:a16="http://schemas.microsoft.com/office/drawing/2014/main" xmlns="" id="{F924C0E7-B7EB-4936-AC25-B5D3F4CAB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3" name="Line 323">
                <a:extLst>
                  <a:ext uri="{FF2B5EF4-FFF2-40B4-BE49-F238E27FC236}">
                    <a16:creationId xmlns:a16="http://schemas.microsoft.com/office/drawing/2014/main" xmlns="" id="{FCDAB2D7-399B-4EB0-9B3D-0869178AEE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4" name="Line 324">
                <a:extLst>
                  <a:ext uri="{FF2B5EF4-FFF2-40B4-BE49-F238E27FC236}">
                    <a16:creationId xmlns:a16="http://schemas.microsoft.com/office/drawing/2014/main" xmlns="" id="{34B80B5A-CAA2-42AD-BBD0-1F9BDBC936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5" name="Line 325">
                <a:extLst>
                  <a:ext uri="{FF2B5EF4-FFF2-40B4-BE49-F238E27FC236}">
                    <a16:creationId xmlns:a16="http://schemas.microsoft.com/office/drawing/2014/main" xmlns="" id="{B1955CE6-00EF-4CDE-AB58-C84ED8878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76" name="Line 326">
                <a:extLst>
                  <a:ext uri="{FF2B5EF4-FFF2-40B4-BE49-F238E27FC236}">
                    <a16:creationId xmlns:a16="http://schemas.microsoft.com/office/drawing/2014/main" xmlns="" id="{0DE7BB5A-EC90-4DC7-8075-2DCD61086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477" name="Group 327">
                <a:extLst>
                  <a:ext uri="{FF2B5EF4-FFF2-40B4-BE49-F238E27FC236}">
                    <a16:creationId xmlns:a16="http://schemas.microsoft.com/office/drawing/2014/main" xmlns="" id="{29E9ECC8-466F-4B0D-9799-9BC3D9CFC1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478" name="Line 328">
                  <a:extLst>
                    <a:ext uri="{FF2B5EF4-FFF2-40B4-BE49-F238E27FC236}">
                      <a16:creationId xmlns:a16="http://schemas.microsoft.com/office/drawing/2014/main" xmlns="" id="{2781867C-B36F-43C7-9241-F28B6AE0C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79" name="Line 329">
                  <a:extLst>
                    <a:ext uri="{FF2B5EF4-FFF2-40B4-BE49-F238E27FC236}">
                      <a16:creationId xmlns:a16="http://schemas.microsoft.com/office/drawing/2014/main" xmlns="" id="{0EF40E82-64C7-410E-B3E4-CA0B764E48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0" name="Line 330">
                  <a:extLst>
                    <a:ext uri="{FF2B5EF4-FFF2-40B4-BE49-F238E27FC236}">
                      <a16:creationId xmlns:a16="http://schemas.microsoft.com/office/drawing/2014/main" xmlns="" id="{3C850586-A0A9-4973-A6E6-4E28F3DE17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1" name="Line 331">
                  <a:extLst>
                    <a:ext uri="{FF2B5EF4-FFF2-40B4-BE49-F238E27FC236}">
                      <a16:creationId xmlns:a16="http://schemas.microsoft.com/office/drawing/2014/main" xmlns="" id="{6856DE7E-FFC4-4C78-BBFE-9199ECEF1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2" name="Line 332">
                  <a:extLst>
                    <a:ext uri="{FF2B5EF4-FFF2-40B4-BE49-F238E27FC236}">
                      <a16:creationId xmlns:a16="http://schemas.microsoft.com/office/drawing/2014/main" xmlns="" id="{3E0EABE1-2BD6-4EED-A0D9-D44F6537EE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3" name="Line 333">
                  <a:extLst>
                    <a:ext uri="{FF2B5EF4-FFF2-40B4-BE49-F238E27FC236}">
                      <a16:creationId xmlns:a16="http://schemas.microsoft.com/office/drawing/2014/main" xmlns="" id="{2FDE0CF5-6421-463E-A339-6DA3242D52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4" name="Line 334">
                  <a:extLst>
                    <a:ext uri="{FF2B5EF4-FFF2-40B4-BE49-F238E27FC236}">
                      <a16:creationId xmlns:a16="http://schemas.microsoft.com/office/drawing/2014/main" xmlns="" id="{F7F09FFB-16EB-4F9A-9096-2646C3C471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5" name="Line 335">
                  <a:extLst>
                    <a:ext uri="{FF2B5EF4-FFF2-40B4-BE49-F238E27FC236}">
                      <a16:creationId xmlns:a16="http://schemas.microsoft.com/office/drawing/2014/main" xmlns="" id="{733AE60B-39F5-487B-8650-9BBBC00FE2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6" name="Line 336">
                  <a:extLst>
                    <a:ext uri="{FF2B5EF4-FFF2-40B4-BE49-F238E27FC236}">
                      <a16:creationId xmlns:a16="http://schemas.microsoft.com/office/drawing/2014/main" xmlns="" id="{FA7776A6-7574-4275-9944-36242AB574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7" name="Line 337">
                  <a:extLst>
                    <a:ext uri="{FF2B5EF4-FFF2-40B4-BE49-F238E27FC236}">
                      <a16:creationId xmlns:a16="http://schemas.microsoft.com/office/drawing/2014/main" xmlns="" id="{2AA18D62-9290-4B31-8604-3F6FB5CD6D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88" name="Line 338">
                  <a:extLst>
                    <a:ext uri="{FF2B5EF4-FFF2-40B4-BE49-F238E27FC236}">
                      <a16:creationId xmlns:a16="http://schemas.microsoft.com/office/drawing/2014/main" xmlns="" id="{2D6AD9C7-7C79-4EF9-AF01-A4ED92699C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337" name="Group 339">
              <a:extLst>
                <a:ext uri="{FF2B5EF4-FFF2-40B4-BE49-F238E27FC236}">
                  <a16:creationId xmlns:a16="http://schemas.microsoft.com/office/drawing/2014/main" xmlns="" id="{BFAA66E1-C338-4AD8-9184-9EF8F77E2B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3441" name="Rectangle 340">
                <a:extLst>
                  <a:ext uri="{FF2B5EF4-FFF2-40B4-BE49-F238E27FC236}">
                    <a16:creationId xmlns:a16="http://schemas.microsoft.com/office/drawing/2014/main" xmlns="" id="{9D24112D-0FB2-43AD-B1E5-92AD5A76B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442" name="Line 341">
                <a:extLst>
                  <a:ext uri="{FF2B5EF4-FFF2-40B4-BE49-F238E27FC236}">
                    <a16:creationId xmlns:a16="http://schemas.microsoft.com/office/drawing/2014/main" xmlns="" id="{BF56FB65-A620-4089-8347-94E81D21BE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3" name="Line 342">
                <a:extLst>
                  <a:ext uri="{FF2B5EF4-FFF2-40B4-BE49-F238E27FC236}">
                    <a16:creationId xmlns:a16="http://schemas.microsoft.com/office/drawing/2014/main" xmlns="" id="{1AC5BAB8-52B0-4947-9B77-C8C575402D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4" name="Line 343">
                <a:extLst>
                  <a:ext uri="{FF2B5EF4-FFF2-40B4-BE49-F238E27FC236}">
                    <a16:creationId xmlns:a16="http://schemas.microsoft.com/office/drawing/2014/main" xmlns="" id="{FF47667F-E068-4FC7-92B2-DF24F37929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5" name="Line 344">
                <a:extLst>
                  <a:ext uri="{FF2B5EF4-FFF2-40B4-BE49-F238E27FC236}">
                    <a16:creationId xmlns:a16="http://schemas.microsoft.com/office/drawing/2014/main" xmlns="" id="{91F2DDF9-60D1-4F96-B85B-61C18FB94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6" name="Line 345">
                <a:extLst>
                  <a:ext uri="{FF2B5EF4-FFF2-40B4-BE49-F238E27FC236}">
                    <a16:creationId xmlns:a16="http://schemas.microsoft.com/office/drawing/2014/main" xmlns="" id="{B79D6EF2-77F1-41FF-9942-009844127F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7" name="Line 346">
                <a:extLst>
                  <a:ext uri="{FF2B5EF4-FFF2-40B4-BE49-F238E27FC236}">
                    <a16:creationId xmlns:a16="http://schemas.microsoft.com/office/drawing/2014/main" xmlns="" id="{8B2CF117-BDC9-4B92-8658-017A7F51D6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8" name="Line 347">
                <a:extLst>
                  <a:ext uri="{FF2B5EF4-FFF2-40B4-BE49-F238E27FC236}">
                    <a16:creationId xmlns:a16="http://schemas.microsoft.com/office/drawing/2014/main" xmlns="" id="{CEE20479-9275-4160-9FCB-67F235E96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9" name="Line 348">
                <a:extLst>
                  <a:ext uri="{FF2B5EF4-FFF2-40B4-BE49-F238E27FC236}">
                    <a16:creationId xmlns:a16="http://schemas.microsoft.com/office/drawing/2014/main" xmlns="" id="{D160CCDA-9989-41E5-AFE4-40B855DED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0" name="Line 349">
                <a:extLst>
                  <a:ext uri="{FF2B5EF4-FFF2-40B4-BE49-F238E27FC236}">
                    <a16:creationId xmlns:a16="http://schemas.microsoft.com/office/drawing/2014/main" xmlns="" id="{C0802C61-5A51-495A-94E2-34D4CC5BCB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1" name="Line 350">
                <a:extLst>
                  <a:ext uri="{FF2B5EF4-FFF2-40B4-BE49-F238E27FC236}">
                    <a16:creationId xmlns:a16="http://schemas.microsoft.com/office/drawing/2014/main" xmlns="" id="{16F56D62-5241-4534-8E73-52CFA1675F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52" name="Line 351">
                <a:extLst>
                  <a:ext uri="{FF2B5EF4-FFF2-40B4-BE49-F238E27FC236}">
                    <a16:creationId xmlns:a16="http://schemas.microsoft.com/office/drawing/2014/main" xmlns="" id="{19D2F129-4F28-4F8D-9B1D-F6FF42EBD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453" name="Group 352">
                <a:extLst>
                  <a:ext uri="{FF2B5EF4-FFF2-40B4-BE49-F238E27FC236}">
                    <a16:creationId xmlns:a16="http://schemas.microsoft.com/office/drawing/2014/main" xmlns="" id="{04B28472-D7C3-4A8E-A848-C919E19AAA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3454" name="Line 353">
                  <a:extLst>
                    <a:ext uri="{FF2B5EF4-FFF2-40B4-BE49-F238E27FC236}">
                      <a16:creationId xmlns:a16="http://schemas.microsoft.com/office/drawing/2014/main" xmlns="" id="{71A0C34A-EF11-4C16-8FCD-E70992A981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5" name="Line 354">
                  <a:extLst>
                    <a:ext uri="{FF2B5EF4-FFF2-40B4-BE49-F238E27FC236}">
                      <a16:creationId xmlns:a16="http://schemas.microsoft.com/office/drawing/2014/main" xmlns="" id="{DF93C4DC-1AEF-4FDA-916D-AD6C281B0F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6" name="Line 355">
                  <a:extLst>
                    <a:ext uri="{FF2B5EF4-FFF2-40B4-BE49-F238E27FC236}">
                      <a16:creationId xmlns:a16="http://schemas.microsoft.com/office/drawing/2014/main" xmlns="" id="{75AA0CE4-5A4E-4989-98FA-5A4F8481E0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7" name="Line 356">
                  <a:extLst>
                    <a:ext uri="{FF2B5EF4-FFF2-40B4-BE49-F238E27FC236}">
                      <a16:creationId xmlns:a16="http://schemas.microsoft.com/office/drawing/2014/main" xmlns="" id="{E1407D89-CDA6-465E-82E8-B52936C12C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8" name="Line 357">
                  <a:extLst>
                    <a:ext uri="{FF2B5EF4-FFF2-40B4-BE49-F238E27FC236}">
                      <a16:creationId xmlns:a16="http://schemas.microsoft.com/office/drawing/2014/main" xmlns="" id="{4B274F7F-A77A-4216-B165-C5274E16B4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59" name="Line 358">
                  <a:extLst>
                    <a:ext uri="{FF2B5EF4-FFF2-40B4-BE49-F238E27FC236}">
                      <a16:creationId xmlns:a16="http://schemas.microsoft.com/office/drawing/2014/main" xmlns="" id="{EDD85FFB-33C1-4CC3-BE74-9BEFF0D34E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0" name="Line 359">
                  <a:extLst>
                    <a:ext uri="{FF2B5EF4-FFF2-40B4-BE49-F238E27FC236}">
                      <a16:creationId xmlns:a16="http://schemas.microsoft.com/office/drawing/2014/main" xmlns="" id="{3A45A18C-7A8B-40CE-B6F4-8D5BE51D2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1" name="Line 360">
                  <a:extLst>
                    <a:ext uri="{FF2B5EF4-FFF2-40B4-BE49-F238E27FC236}">
                      <a16:creationId xmlns:a16="http://schemas.microsoft.com/office/drawing/2014/main" xmlns="" id="{E3C69871-2D0D-4624-9374-52A8D21D49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2" name="Line 361">
                  <a:extLst>
                    <a:ext uri="{FF2B5EF4-FFF2-40B4-BE49-F238E27FC236}">
                      <a16:creationId xmlns:a16="http://schemas.microsoft.com/office/drawing/2014/main" xmlns="" id="{B8CDE1CD-A798-4C1E-A4C8-9531EAC759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3" name="Line 362">
                  <a:extLst>
                    <a:ext uri="{FF2B5EF4-FFF2-40B4-BE49-F238E27FC236}">
                      <a16:creationId xmlns:a16="http://schemas.microsoft.com/office/drawing/2014/main" xmlns="" id="{48AF520F-60B4-4DD7-BF81-D606EE8A3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64" name="Line 363">
                  <a:extLst>
                    <a:ext uri="{FF2B5EF4-FFF2-40B4-BE49-F238E27FC236}">
                      <a16:creationId xmlns:a16="http://schemas.microsoft.com/office/drawing/2014/main" xmlns="" id="{F2827FE4-D7A8-4CA6-9597-B928823648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3338" name="Rectangle 364">
              <a:extLst>
                <a:ext uri="{FF2B5EF4-FFF2-40B4-BE49-F238E27FC236}">
                  <a16:creationId xmlns:a16="http://schemas.microsoft.com/office/drawing/2014/main" xmlns="" id="{F4C70367-4389-4095-B29E-E5341C0A3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768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9" name="Line 365">
              <a:extLst>
                <a:ext uri="{FF2B5EF4-FFF2-40B4-BE49-F238E27FC236}">
                  <a16:creationId xmlns:a16="http://schemas.microsoft.com/office/drawing/2014/main" xmlns="" id="{F8356FE6-17E0-403A-8D25-0E3CDA3A5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Line 366">
              <a:extLst>
                <a:ext uri="{FF2B5EF4-FFF2-40B4-BE49-F238E27FC236}">
                  <a16:creationId xmlns:a16="http://schemas.microsoft.com/office/drawing/2014/main" xmlns="" id="{2E78820E-DC7B-4ADE-8B4A-FAFA898724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Line 367">
              <a:extLst>
                <a:ext uri="{FF2B5EF4-FFF2-40B4-BE49-F238E27FC236}">
                  <a16:creationId xmlns:a16="http://schemas.microsoft.com/office/drawing/2014/main" xmlns="" id="{46B84E4E-E395-4249-BFFF-5F229823E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2" name="Line 368">
              <a:extLst>
                <a:ext uri="{FF2B5EF4-FFF2-40B4-BE49-F238E27FC236}">
                  <a16:creationId xmlns:a16="http://schemas.microsoft.com/office/drawing/2014/main" xmlns="" id="{AF4C4EE1-1604-425F-889E-A9E49DB23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369">
              <a:extLst>
                <a:ext uri="{FF2B5EF4-FFF2-40B4-BE49-F238E27FC236}">
                  <a16:creationId xmlns:a16="http://schemas.microsoft.com/office/drawing/2014/main" xmlns="" id="{904B05EF-46EA-4816-B31A-21AD3065E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4" name="Line 370">
              <a:extLst>
                <a:ext uri="{FF2B5EF4-FFF2-40B4-BE49-F238E27FC236}">
                  <a16:creationId xmlns:a16="http://schemas.microsoft.com/office/drawing/2014/main" xmlns="" id="{17BC4AB9-2A66-40C6-94EA-70C9E9A964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Line 371">
              <a:extLst>
                <a:ext uri="{FF2B5EF4-FFF2-40B4-BE49-F238E27FC236}">
                  <a16:creationId xmlns:a16="http://schemas.microsoft.com/office/drawing/2014/main" xmlns="" id="{74185230-04C0-4DFE-9B39-166A9CDC5A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Line 372">
              <a:extLst>
                <a:ext uri="{FF2B5EF4-FFF2-40B4-BE49-F238E27FC236}">
                  <a16:creationId xmlns:a16="http://schemas.microsoft.com/office/drawing/2014/main" xmlns="" id="{39443F5A-860C-440E-9BBF-B0DB8D2C4B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Line 373">
              <a:extLst>
                <a:ext uri="{FF2B5EF4-FFF2-40B4-BE49-F238E27FC236}">
                  <a16:creationId xmlns:a16="http://schemas.microsoft.com/office/drawing/2014/main" xmlns="" id="{9351675E-2D66-4B3A-9DDC-3EA8A7828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49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8" name="Line 374">
              <a:extLst>
                <a:ext uri="{FF2B5EF4-FFF2-40B4-BE49-F238E27FC236}">
                  <a16:creationId xmlns:a16="http://schemas.microsoft.com/office/drawing/2014/main" xmlns="" id="{2C23FE06-C833-449E-8232-F0D9C70538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68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9" name="Line 375">
              <a:extLst>
                <a:ext uri="{FF2B5EF4-FFF2-40B4-BE49-F238E27FC236}">
                  <a16:creationId xmlns:a16="http://schemas.microsoft.com/office/drawing/2014/main" xmlns="" id="{04C7983B-D65C-41A2-8BF5-F9C01EF29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88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50" name="Group 376">
              <a:extLst>
                <a:ext uri="{FF2B5EF4-FFF2-40B4-BE49-F238E27FC236}">
                  <a16:creationId xmlns:a16="http://schemas.microsoft.com/office/drawing/2014/main" xmlns="" id="{9875680F-5F61-40D5-B521-69A49BB0B57F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816" y="960"/>
              <a:ext cx="2304" cy="1920"/>
              <a:chOff x="3264" y="2160"/>
              <a:chExt cx="2304" cy="1920"/>
            </a:xfrm>
          </p:grpSpPr>
          <p:sp>
            <p:nvSpPr>
              <p:cNvPr id="13430" name="Line 377">
                <a:extLst>
                  <a:ext uri="{FF2B5EF4-FFF2-40B4-BE49-F238E27FC236}">
                    <a16:creationId xmlns:a16="http://schemas.microsoft.com/office/drawing/2014/main" xmlns="" id="{4664735C-1209-431F-A24D-78F556312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1" name="Line 378">
                <a:extLst>
                  <a:ext uri="{FF2B5EF4-FFF2-40B4-BE49-F238E27FC236}">
                    <a16:creationId xmlns:a16="http://schemas.microsoft.com/office/drawing/2014/main" xmlns="" id="{E5E91EF7-7FAB-456B-AF51-ECAD77323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2" name="Line 379">
                <a:extLst>
                  <a:ext uri="{FF2B5EF4-FFF2-40B4-BE49-F238E27FC236}">
                    <a16:creationId xmlns:a16="http://schemas.microsoft.com/office/drawing/2014/main" xmlns="" id="{90D3D51C-A0C9-4665-B602-97B05589E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3" name="Line 380">
                <a:extLst>
                  <a:ext uri="{FF2B5EF4-FFF2-40B4-BE49-F238E27FC236}">
                    <a16:creationId xmlns:a16="http://schemas.microsoft.com/office/drawing/2014/main" xmlns="" id="{389B3AA2-0573-4E3F-9D23-00BC02BED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4" name="Line 381">
                <a:extLst>
                  <a:ext uri="{FF2B5EF4-FFF2-40B4-BE49-F238E27FC236}">
                    <a16:creationId xmlns:a16="http://schemas.microsoft.com/office/drawing/2014/main" xmlns="" id="{ED771DBF-C112-4D45-8878-735806756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5" name="Line 382">
                <a:extLst>
                  <a:ext uri="{FF2B5EF4-FFF2-40B4-BE49-F238E27FC236}">
                    <a16:creationId xmlns:a16="http://schemas.microsoft.com/office/drawing/2014/main" xmlns="" id="{699B422B-F702-4F3F-ADAD-5BD077FEE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6" name="Line 383">
                <a:extLst>
                  <a:ext uri="{FF2B5EF4-FFF2-40B4-BE49-F238E27FC236}">
                    <a16:creationId xmlns:a16="http://schemas.microsoft.com/office/drawing/2014/main" xmlns="" id="{278271A3-C37D-4201-A562-E51F30E677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7" name="Line 384">
                <a:extLst>
                  <a:ext uri="{FF2B5EF4-FFF2-40B4-BE49-F238E27FC236}">
                    <a16:creationId xmlns:a16="http://schemas.microsoft.com/office/drawing/2014/main" xmlns="" id="{21F16ED6-82AB-4A27-97EE-A05D339BA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8" name="Line 385">
                <a:extLst>
                  <a:ext uri="{FF2B5EF4-FFF2-40B4-BE49-F238E27FC236}">
                    <a16:creationId xmlns:a16="http://schemas.microsoft.com/office/drawing/2014/main" xmlns="" id="{E4E8BF1B-5B9F-42D5-8646-FF7928C109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39" name="Line 386">
                <a:extLst>
                  <a:ext uri="{FF2B5EF4-FFF2-40B4-BE49-F238E27FC236}">
                    <a16:creationId xmlns:a16="http://schemas.microsoft.com/office/drawing/2014/main" xmlns="" id="{AC73264D-8FB3-43F8-AFE4-EF901BA64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40" name="Line 387">
                <a:extLst>
                  <a:ext uri="{FF2B5EF4-FFF2-40B4-BE49-F238E27FC236}">
                    <a16:creationId xmlns:a16="http://schemas.microsoft.com/office/drawing/2014/main" xmlns="" id="{C19CE01F-9B89-4A50-9434-95D2BCCEE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51" name="Line 388">
              <a:extLst>
                <a:ext uri="{FF2B5EF4-FFF2-40B4-BE49-F238E27FC236}">
                  <a16:creationId xmlns:a16="http://schemas.microsoft.com/office/drawing/2014/main" xmlns="" id="{6D46594F-DFF3-4209-91D2-94D1CD51E6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Line 389">
              <a:extLst>
                <a:ext uri="{FF2B5EF4-FFF2-40B4-BE49-F238E27FC236}">
                  <a16:creationId xmlns:a16="http://schemas.microsoft.com/office/drawing/2014/main" xmlns="" id="{D171C1BD-9F99-49E4-8B4E-EF67862482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3" name="Line 390">
              <a:extLst>
                <a:ext uri="{FF2B5EF4-FFF2-40B4-BE49-F238E27FC236}">
                  <a16:creationId xmlns:a16="http://schemas.microsoft.com/office/drawing/2014/main" xmlns="" id="{C7288C06-4ED1-4F69-95F7-934D0924E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4" name="Line 391">
              <a:extLst>
                <a:ext uri="{FF2B5EF4-FFF2-40B4-BE49-F238E27FC236}">
                  <a16:creationId xmlns:a16="http://schemas.microsoft.com/office/drawing/2014/main" xmlns="" id="{97D2BE1C-C977-48B6-9E21-41D55152B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5" name="Line 392">
              <a:extLst>
                <a:ext uri="{FF2B5EF4-FFF2-40B4-BE49-F238E27FC236}">
                  <a16:creationId xmlns:a16="http://schemas.microsoft.com/office/drawing/2014/main" xmlns="" id="{1D89C58D-CA3C-40B7-AECA-D082AE48C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6" name="Line 393">
              <a:extLst>
                <a:ext uri="{FF2B5EF4-FFF2-40B4-BE49-F238E27FC236}">
                  <a16:creationId xmlns:a16="http://schemas.microsoft.com/office/drawing/2014/main" xmlns="" id="{4807381F-759B-4E84-9BA3-EE9BEF122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7" name="Line 394">
              <a:extLst>
                <a:ext uri="{FF2B5EF4-FFF2-40B4-BE49-F238E27FC236}">
                  <a16:creationId xmlns:a16="http://schemas.microsoft.com/office/drawing/2014/main" xmlns="" id="{6F7D0EA8-0569-4ACF-B5F2-A2FDE8AC0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8" name="Line 395">
              <a:extLst>
                <a:ext uri="{FF2B5EF4-FFF2-40B4-BE49-F238E27FC236}">
                  <a16:creationId xmlns:a16="http://schemas.microsoft.com/office/drawing/2014/main" xmlns="" id="{86D980F6-0727-45EB-8A41-4F21E085A2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9" name="Line 396">
              <a:extLst>
                <a:ext uri="{FF2B5EF4-FFF2-40B4-BE49-F238E27FC236}">
                  <a16:creationId xmlns:a16="http://schemas.microsoft.com/office/drawing/2014/main" xmlns="" id="{ECF7B0FD-C531-442F-B906-A1A375C54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0" name="Line 397">
              <a:extLst>
                <a:ext uri="{FF2B5EF4-FFF2-40B4-BE49-F238E27FC236}">
                  <a16:creationId xmlns:a16="http://schemas.microsoft.com/office/drawing/2014/main" xmlns="" id="{0CDBC361-784D-4500-8415-D93BB17FE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1" name="Line 398">
              <a:extLst>
                <a:ext uri="{FF2B5EF4-FFF2-40B4-BE49-F238E27FC236}">
                  <a16:creationId xmlns:a16="http://schemas.microsoft.com/office/drawing/2014/main" xmlns="" id="{A053417F-98C6-4CDD-B93D-954DA3C750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Line 399">
              <a:extLst>
                <a:ext uri="{FF2B5EF4-FFF2-40B4-BE49-F238E27FC236}">
                  <a16:creationId xmlns:a16="http://schemas.microsoft.com/office/drawing/2014/main" xmlns="" id="{209D249E-F7E7-4D21-99AD-D59CE1310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3" name="Line 400">
              <a:extLst>
                <a:ext uri="{FF2B5EF4-FFF2-40B4-BE49-F238E27FC236}">
                  <a16:creationId xmlns:a16="http://schemas.microsoft.com/office/drawing/2014/main" xmlns="" id="{2D06D2EC-42E4-4288-916B-9F7E5C115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4" name="Line 401">
              <a:extLst>
                <a:ext uri="{FF2B5EF4-FFF2-40B4-BE49-F238E27FC236}">
                  <a16:creationId xmlns:a16="http://schemas.microsoft.com/office/drawing/2014/main" xmlns="" id="{61F8D921-4749-4E9D-89FE-33A811C70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5" name="Line 402">
              <a:extLst>
                <a:ext uri="{FF2B5EF4-FFF2-40B4-BE49-F238E27FC236}">
                  <a16:creationId xmlns:a16="http://schemas.microsoft.com/office/drawing/2014/main" xmlns="" id="{9F9B2F04-ED73-4A4B-8729-A765FFF23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6" name="Line 403">
              <a:extLst>
                <a:ext uri="{FF2B5EF4-FFF2-40B4-BE49-F238E27FC236}">
                  <a16:creationId xmlns:a16="http://schemas.microsoft.com/office/drawing/2014/main" xmlns="" id="{82DB4042-9BA0-4EF0-8410-8F84F03B64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7" name="Line 404">
              <a:extLst>
                <a:ext uri="{FF2B5EF4-FFF2-40B4-BE49-F238E27FC236}">
                  <a16:creationId xmlns:a16="http://schemas.microsoft.com/office/drawing/2014/main" xmlns="" id="{482C09B2-83D0-46E4-9BF8-41B8B9558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Line 405">
              <a:extLst>
                <a:ext uri="{FF2B5EF4-FFF2-40B4-BE49-F238E27FC236}">
                  <a16:creationId xmlns:a16="http://schemas.microsoft.com/office/drawing/2014/main" xmlns="" id="{C2EED5F8-F86C-4B17-82C2-EC103D015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Line 406">
              <a:extLst>
                <a:ext uri="{FF2B5EF4-FFF2-40B4-BE49-F238E27FC236}">
                  <a16:creationId xmlns:a16="http://schemas.microsoft.com/office/drawing/2014/main" xmlns="" id="{2FEB7F7E-0CE0-4766-B3BC-24A92FEBC4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407">
              <a:extLst>
                <a:ext uri="{FF2B5EF4-FFF2-40B4-BE49-F238E27FC236}">
                  <a16:creationId xmlns:a16="http://schemas.microsoft.com/office/drawing/2014/main" xmlns="" id="{B42695E7-19A4-402F-AD29-8279F1D2A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1" name="Line 408">
              <a:extLst>
                <a:ext uri="{FF2B5EF4-FFF2-40B4-BE49-F238E27FC236}">
                  <a16:creationId xmlns:a16="http://schemas.microsoft.com/office/drawing/2014/main" xmlns="" id="{1CA1AFDE-0C9A-4102-A2EB-6701C06C97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2" name="Line 409">
              <a:extLst>
                <a:ext uri="{FF2B5EF4-FFF2-40B4-BE49-F238E27FC236}">
                  <a16:creationId xmlns:a16="http://schemas.microsoft.com/office/drawing/2014/main" xmlns="" id="{BBC6331E-7E11-4B31-A5C7-78679136B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3" name="Line 410">
              <a:extLst>
                <a:ext uri="{FF2B5EF4-FFF2-40B4-BE49-F238E27FC236}">
                  <a16:creationId xmlns:a16="http://schemas.microsoft.com/office/drawing/2014/main" xmlns="" id="{0E02B4DB-5CD2-49E2-9BF7-CCF6C1D40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4" name="Line 411">
              <a:extLst>
                <a:ext uri="{FF2B5EF4-FFF2-40B4-BE49-F238E27FC236}">
                  <a16:creationId xmlns:a16="http://schemas.microsoft.com/office/drawing/2014/main" xmlns="" id="{93F85012-2CA9-4572-A4AC-B2F5B5DFD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Line 412">
              <a:extLst>
                <a:ext uri="{FF2B5EF4-FFF2-40B4-BE49-F238E27FC236}">
                  <a16:creationId xmlns:a16="http://schemas.microsoft.com/office/drawing/2014/main" xmlns="" id="{975F242F-CF2B-4FA0-917B-E91C5CB20B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6" name="Line 413">
              <a:extLst>
                <a:ext uri="{FF2B5EF4-FFF2-40B4-BE49-F238E27FC236}">
                  <a16:creationId xmlns:a16="http://schemas.microsoft.com/office/drawing/2014/main" xmlns="" id="{C0AB3368-C6C5-4BB5-9E24-824508B14E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7" name="Line 414">
              <a:extLst>
                <a:ext uri="{FF2B5EF4-FFF2-40B4-BE49-F238E27FC236}">
                  <a16:creationId xmlns:a16="http://schemas.microsoft.com/office/drawing/2014/main" xmlns="" id="{47FBF5F5-4B80-4FF6-B974-C1F2461D9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8" name="Line 415">
              <a:extLst>
                <a:ext uri="{FF2B5EF4-FFF2-40B4-BE49-F238E27FC236}">
                  <a16:creationId xmlns:a16="http://schemas.microsoft.com/office/drawing/2014/main" xmlns="" id="{C18E8CA5-ACA5-44DD-A4B3-A02672F6E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9" name="Line 416">
              <a:extLst>
                <a:ext uri="{FF2B5EF4-FFF2-40B4-BE49-F238E27FC236}">
                  <a16:creationId xmlns:a16="http://schemas.microsoft.com/office/drawing/2014/main" xmlns="" id="{07D341E1-147F-4787-9049-465D72C68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0" name="Line 417">
              <a:extLst>
                <a:ext uri="{FF2B5EF4-FFF2-40B4-BE49-F238E27FC236}">
                  <a16:creationId xmlns:a16="http://schemas.microsoft.com/office/drawing/2014/main" xmlns="" id="{C73C7993-D153-4CC7-AE68-1919B8CAA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1" name="Line 418">
              <a:extLst>
                <a:ext uri="{FF2B5EF4-FFF2-40B4-BE49-F238E27FC236}">
                  <a16:creationId xmlns:a16="http://schemas.microsoft.com/office/drawing/2014/main" xmlns="" id="{D88B9F88-2549-44D8-8C52-A32AFF5A1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2" name="Line 419">
              <a:extLst>
                <a:ext uri="{FF2B5EF4-FFF2-40B4-BE49-F238E27FC236}">
                  <a16:creationId xmlns:a16="http://schemas.microsoft.com/office/drawing/2014/main" xmlns="" id="{D408C97B-CD21-416C-A5A4-3AE746E54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3" name="Line 420">
              <a:extLst>
                <a:ext uri="{FF2B5EF4-FFF2-40B4-BE49-F238E27FC236}">
                  <a16:creationId xmlns:a16="http://schemas.microsoft.com/office/drawing/2014/main" xmlns="" id="{200F62DD-CD14-4E4E-AD41-AF2BD7B700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4" name="Line 421">
              <a:extLst>
                <a:ext uri="{FF2B5EF4-FFF2-40B4-BE49-F238E27FC236}">
                  <a16:creationId xmlns:a16="http://schemas.microsoft.com/office/drawing/2014/main" xmlns="" id="{C936DC56-A7E6-436E-9571-5C397803C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5" name="Line 422">
              <a:extLst>
                <a:ext uri="{FF2B5EF4-FFF2-40B4-BE49-F238E27FC236}">
                  <a16:creationId xmlns:a16="http://schemas.microsoft.com/office/drawing/2014/main" xmlns="" id="{38ABDBE6-B314-4D91-A551-B4A388C87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6" name="Line 423">
              <a:extLst>
                <a:ext uri="{FF2B5EF4-FFF2-40B4-BE49-F238E27FC236}">
                  <a16:creationId xmlns:a16="http://schemas.microsoft.com/office/drawing/2014/main" xmlns="" id="{1AF570B4-7B4A-4A87-94EF-EA697338A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7" name="Line 424">
              <a:extLst>
                <a:ext uri="{FF2B5EF4-FFF2-40B4-BE49-F238E27FC236}">
                  <a16:creationId xmlns:a16="http://schemas.microsoft.com/office/drawing/2014/main" xmlns="" id="{E106068B-1748-472E-9D58-C8443BB045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8" name="Line 425">
              <a:extLst>
                <a:ext uri="{FF2B5EF4-FFF2-40B4-BE49-F238E27FC236}">
                  <a16:creationId xmlns:a16="http://schemas.microsoft.com/office/drawing/2014/main" xmlns="" id="{428655FA-E88B-4B47-A106-5622DAA59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9" name="Line 426">
              <a:extLst>
                <a:ext uri="{FF2B5EF4-FFF2-40B4-BE49-F238E27FC236}">
                  <a16:creationId xmlns:a16="http://schemas.microsoft.com/office/drawing/2014/main" xmlns="" id="{BFEF4788-0712-4022-9123-A54D714BF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0" name="Line 427">
              <a:extLst>
                <a:ext uri="{FF2B5EF4-FFF2-40B4-BE49-F238E27FC236}">
                  <a16:creationId xmlns:a16="http://schemas.microsoft.com/office/drawing/2014/main" xmlns="" id="{D8BC276F-562C-446F-AAD7-0E0779578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1" name="Line 428">
              <a:extLst>
                <a:ext uri="{FF2B5EF4-FFF2-40B4-BE49-F238E27FC236}">
                  <a16:creationId xmlns:a16="http://schemas.microsoft.com/office/drawing/2014/main" xmlns="" id="{DF5D8A76-227E-48FD-929D-38B673B59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2" name="Line 429">
              <a:extLst>
                <a:ext uri="{FF2B5EF4-FFF2-40B4-BE49-F238E27FC236}">
                  <a16:creationId xmlns:a16="http://schemas.microsoft.com/office/drawing/2014/main" xmlns="" id="{34164C12-66C1-4712-8239-6807FCFE0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3" name="Line 430">
              <a:extLst>
                <a:ext uri="{FF2B5EF4-FFF2-40B4-BE49-F238E27FC236}">
                  <a16:creationId xmlns:a16="http://schemas.microsoft.com/office/drawing/2014/main" xmlns="" id="{AD827B31-DC16-49D6-A61B-69EF6FB64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4" name="Line 431">
              <a:extLst>
                <a:ext uri="{FF2B5EF4-FFF2-40B4-BE49-F238E27FC236}">
                  <a16:creationId xmlns:a16="http://schemas.microsoft.com/office/drawing/2014/main" xmlns="" id="{7FC734B4-E2EF-4164-AA35-2465E7BB2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5" name="Line 432">
              <a:extLst>
                <a:ext uri="{FF2B5EF4-FFF2-40B4-BE49-F238E27FC236}">
                  <a16:creationId xmlns:a16="http://schemas.microsoft.com/office/drawing/2014/main" xmlns="" id="{92865ABD-02A8-46B9-85F6-19CD9ABE8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6" name="Line 433">
              <a:extLst>
                <a:ext uri="{FF2B5EF4-FFF2-40B4-BE49-F238E27FC236}">
                  <a16:creationId xmlns:a16="http://schemas.microsoft.com/office/drawing/2014/main" xmlns="" id="{4A00E80E-4E5B-4E06-A7C9-57DE40A708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7" name="Line 434">
              <a:extLst>
                <a:ext uri="{FF2B5EF4-FFF2-40B4-BE49-F238E27FC236}">
                  <a16:creationId xmlns:a16="http://schemas.microsoft.com/office/drawing/2014/main" xmlns="" id="{BB7A754F-6904-4A47-BA2F-087C1BC34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8" name="Line 435">
              <a:extLst>
                <a:ext uri="{FF2B5EF4-FFF2-40B4-BE49-F238E27FC236}">
                  <a16:creationId xmlns:a16="http://schemas.microsoft.com/office/drawing/2014/main" xmlns="" id="{18074DD8-8E75-49D0-95B0-2F8454585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9" name="Line 436">
              <a:extLst>
                <a:ext uri="{FF2B5EF4-FFF2-40B4-BE49-F238E27FC236}">
                  <a16:creationId xmlns:a16="http://schemas.microsoft.com/office/drawing/2014/main" xmlns="" id="{0681B67F-F643-493F-AD48-D700DDAD8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0" name="Line 437">
              <a:extLst>
                <a:ext uri="{FF2B5EF4-FFF2-40B4-BE49-F238E27FC236}">
                  <a16:creationId xmlns:a16="http://schemas.microsoft.com/office/drawing/2014/main" xmlns="" id="{838B355E-7C7F-415F-9CA3-6D8246369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1" name="Line 438">
              <a:extLst>
                <a:ext uri="{FF2B5EF4-FFF2-40B4-BE49-F238E27FC236}">
                  <a16:creationId xmlns:a16="http://schemas.microsoft.com/office/drawing/2014/main" xmlns="" id="{FD369C4D-7396-477B-978B-76D5C1131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2" name="Line 439">
              <a:extLst>
                <a:ext uri="{FF2B5EF4-FFF2-40B4-BE49-F238E27FC236}">
                  <a16:creationId xmlns:a16="http://schemas.microsoft.com/office/drawing/2014/main" xmlns="" id="{71B63A89-0B10-4B8D-AE89-9650177A6D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3" name="Line 440">
              <a:extLst>
                <a:ext uri="{FF2B5EF4-FFF2-40B4-BE49-F238E27FC236}">
                  <a16:creationId xmlns:a16="http://schemas.microsoft.com/office/drawing/2014/main" xmlns="" id="{1BA29268-AB3D-469E-BE26-D6F28D6BB7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4" name="Line 441">
              <a:extLst>
                <a:ext uri="{FF2B5EF4-FFF2-40B4-BE49-F238E27FC236}">
                  <a16:creationId xmlns:a16="http://schemas.microsoft.com/office/drawing/2014/main" xmlns="" id="{48E8A379-F633-43EB-B677-CB4142EFE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5" name="Line 442">
              <a:extLst>
                <a:ext uri="{FF2B5EF4-FFF2-40B4-BE49-F238E27FC236}">
                  <a16:creationId xmlns:a16="http://schemas.microsoft.com/office/drawing/2014/main" xmlns="" id="{FC46BA2D-632F-4D01-AE61-4097AD06E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6" name="Line 443">
              <a:extLst>
                <a:ext uri="{FF2B5EF4-FFF2-40B4-BE49-F238E27FC236}">
                  <a16:creationId xmlns:a16="http://schemas.microsoft.com/office/drawing/2014/main" xmlns="" id="{C1FD603B-5D58-4E5B-82D1-FAF30F572A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7" name="Line 444">
              <a:extLst>
                <a:ext uri="{FF2B5EF4-FFF2-40B4-BE49-F238E27FC236}">
                  <a16:creationId xmlns:a16="http://schemas.microsoft.com/office/drawing/2014/main" xmlns="" id="{49ABD765-1909-4B55-94A8-1079B39C9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8" name="Line 445">
              <a:extLst>
                <a:ext uri="{FF2B5EF4-FFF2-40B4-BE49-F238E27FC236}">
                  <a16:creationId xmlns:a16="http://schemas.microsoft.com/office/drawing/2014/main" xmlns="" id="{084F3F87-DA74-402C-B169-41A8EF61CF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9" name="Line 446">
              <a:extLst>
                <a:ext uri="{FF2B5EF4-FFF2-40B4-BE49-F238E27FC236}">
                  <a16:creationId xmlns:a16="http://schemas.microsoft.com/office/drawing/2014/main" xmlns="" id="{A63BF3E6-F5C8-4191-B16D-02D8467A7B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0" name="Line 447">
              <a:extLst>
                <a:ext uri="{FF2B5EF4-FFF2-40B4-BE49-F238E27FC236}">
                  <a16:creationId xmlns:a16="http://schemas.microsoft.com/office/drawing/2014/main" xmlns="" id="{E7A8B2A9-46CB-4307-82E8-4FA64D8D51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1" name="Line 448">
              <a:extLst>
                <a:ext uri="{FF2B5EF4-FFF2-40B4-BE49-F238E27FC236}">
                  <a16:creationId xmlns:a16="http://schemas.microsoft.com/office/drawing/2014/main" xmlns="" id="{00820DBD-4A59-4AA9-84A6-A10D3AB52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2" name="Line 449">
              <a:extLst>
                <a:ext uri="{FF2B5EF4-FFF2-40B4-BE49-F238E27FC236}">
                  <a16:creationId xmlns:a16="http://schemas.microsoft.com/office/drawing/2014/main" xmlns="" id="{915C6422-9A59-4FFA-8169-55E7EFAD3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3" name="Line 450">
              <a:extLst>
                <a:ext uri="{FF2B5EF4-FFF2-40B4-BE49-F238E27FC236}">
                  <a16:creationId xmlns:a16="http://schemas.microsoft.com/office/drawing/2014/main" xmlns="" id="{CDD50865-F195-46EF-83AE-0F5369EFF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4" name="Line 451">
              <a:extLst>
                <a:ext uri="{FF2B5EF4-FFF2-40B4-BE49-F238E27FC236}">
                  <a16:creationId xmlns:a16="http://schemas.microsoft.com/office/drawing/2014/main" xmlns="" id="{590F6021-F152-432F-98B2-70981ABF4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5" name="Line 452">
              <a:extLst>
                <a:ext uri="{FF2B5EF4-FFF2-40B4-BE49-F238E27FC236}">
                  <a16:creationId xmlns:a16="http://schemas.microsoft.com/office/drawing/2014/main" xmlns="" id="{F2D65AAA-7581-4E37-A49D-1DEC30DC9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" name="Line 453">
              <a:extLst>
                <a:ext uri="{FF2B5EF4-FFF2-40B4-BE49-F238E27FC236}">
                  <a16:creationId xmlns:a16="http://schemas.microsoft.com/office/drawing/2014/main" xmlns="" id="{3C55E85D-6D20-42F1-B9F5-83DC0CFA6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7" name="Line 454">
              <a:extLst>
                <a:ext uri="{FF2B5EF4-FFF2-40B4-BE49-F238E27FC236}">
                  <a16:creationId xmlns:a16="http://schemas.microsoft.com/office/drawing/2014/main" xmlns="" id="{C987324A-1CE6-4784-9C20-D2CB31B6AC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8" name="Line 455">
              <a:extLst>
                <a:ext uri="{FF2B5EF4-FFF2-40B4-BE49-F238E27FC236}">
                  <a16:creationId xmlns:a16="http://schemas.microsoft.com/office/drawing/2014/main" xmlns="" id="{3E59CDB5-3556-42EF-AC09-6D7643ACA7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9" name="Line 456">
              <a:extLst>
                <a:ext uri="{FF2B5EF4-FFF2-40B4-BE49-F238E27FC236}">
                  <a16:creationId xmlns:a16="http://schemas.microsoft.com/office/drawing/2014/main" xmlns="" id="{CC8A26C0-CE43-4395-B2F5-8AAAAF1E6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0" name="Line 457">
              <a:extLst>
                <a:ext uri="{FF2B5EF4-FFF2-40B4-BE49-F238E27FC236}">
                  <a16:creationId xmlns:a16="http://schemas.microsoft.com/office/drawing/2014/main" xmlns="" id="{9A4F7C54-2AF9-498E-9FE4-B34CBC84B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1" name="Line 458">
              <a:extLst>
                <a:ext uri="{FF2B5EF4-FFF2-40B4-BE49-F238E27FC236}">
                  <a16:creationId xmlns:a16="http://schemas.microsoft.com/office/drawing/2014/main" xmlns="" id="{793A654E-D689-4FE7-9082-8BDA1F1F5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Line 459">
              <a:extLst>
                <a:ext uri="{FF2B5EF4-FFF2-40B4-BE49-F238E27FC236}">
                  <a16:creationId xmlns:a16="http://schemas.microsoft.com/office/drawing/2014/main" xmlns="" id="{26E85F9A-376F-407B-8D22-9CC0D66D0A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3" name="Line 460">
              <a:extLst>
                <a:ext uri="{FF2B5EF4-FFF2-40B4-BE49-F238E27FC236}">
                  <a16:creationId xmlns:a16="http://schemas.microsoft.com/office/drawing/2014/main" xmlns="" id="{B131A949-8D78-4A57-9E22-2926713422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4" name="Line 461">
              <a:extLst>
                <a:ext uri="{FF2B5EF4-FFF2-40B4-BE49-F238E27FC236}">
                  <a16:creationId xmlns:a16="http://schemas.microsoft.com/office/drawing/2014/main" xmlns="" id="{92081D7B-D1C0-40EF-B24E-3980BE592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5" name="Line 462">
              <a:extLst>
                <a:ext uri="{FF2B5EF4-FFF2-40B4-BE49-F238E27FC236}">
                  <a16:creationId xmlns:a16="http://schemas.microsoft.com/office/drawing/2014/main" xmlns="" id="{B7036D5D-1F89-4E75-B2FE-13909830D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6" name="Line 463">
              <a:extLst>
                <a:ext uri="{FF2B5EF4-FFF2-40B4-BE49-F238E27FC236}">
                  <a16:creationId xmlns:a16="http://schemas.microsoft.com/office/drawing/2014/main" xmlns="" id="{EED2D083-8CB2-4929-9BA4-F20D91A90C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7" name="Line 464">
              <a:extLst>
                <a:ext uri="{FF2B5EF4-FFF2-40B4-BE49-F238E27FC236}">
                  <a16:creationId xmlns:a16="http://schemas.microsoft.com/office/drawing/2014/main" xmlns="" id="{E7AFF60D-E6CE-4E55-9971-B75AECC80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8" name="Line 465">
              <a:extLst>
                <a:ext uri="{FF2B5EF4-FFF2-40B4-BE49-F238E27FC236}">
                  <a16:creationId xmlns:a16="http://schemas.microsoft.com/office/drawing/2014/main" xmlns="" id="{CFE1BEAF-3C9C-4A46-AC92-4389333921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9" name="Line 466">
              <a:extLst>
                <a:ext uri="{FF2B5EF4-FFF2-40B4-BE49-F238E27FC236}">
                  <a16:creationId xmlns:a16="http://schemas.microsoft.com/office/drawing/2014/main" xmlns="" id="{5C4A8B6C-ED17-4A5B-B359-DFF6126BD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7" name="Oval 467">
            <a:extLst>
              <a:ext uri="{FF2B5EF4-FFF2-40B4-BE49-F238E27FC236}">
                <a16:creationId xmlns:a16="http://schemas.microsoft.com/office/drawing/2014/main" xmlns="" id="{5B35F3FC-2BD3-452D-9D66-52B6C343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38" y="1568450"/>
            <a:ext cx="258762" cy="2651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8" name="Oval 468">
            <a:extLst>
              <a:ext uri="{FF2B5EF4-FFF2-40B4-BE49-F238E27FC236}">
                <a16:creationId xmlns:a16="http://schemas.microsoft.com/office/drawing/2014/main" xmlns="" id="{06535ED1-6DD0-4F5A-93E1-FD1007CD1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0438" y="5491163"/>
            <a:ext cx="258762" cy="2651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9" name="Text Box 469">
            <a:extLst>
              <a:ext uri="{FF2B5EF4-FFF2-40B4-BE49-F238E27FC236}">
                <a16:creationId xmlns:a16="http://schemas.microsoft.com/office/drawing/2014/main" xmlns="" id="{3E911D01-A427-4B51-A5E6-9A62DD585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038" y="1190625"/>
            <a:ext cx="1100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source</a:t>
            </a:r>
          </a:p>
        </p:txBody>
      </p:sp>
      <p:sp>
        <p:nvSpPr>
          <p:cNvPr id="13320" name="Text Box 470">
            <a:extLst>
              <a:ext uri="{FF2B5EF4-FFF2-40B4-BE49-F238E27FC236}">
                <a16:creationId xmlns:a16="http://schemas.microsoft.com/office/drawing/2014/main" xmlns="" id="{297AA08C-131F-425A-B66D-CB653E231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805488"/>
            <a:ext cx="83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0"/>
              <a:t>sink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972AD92D-E95B-4C31-9E1A-F304BDF6F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2-D vs 3-D Alignment Grid</a:t>
            </a:r>
          </a:p>
        </p:txBody>
      </p:sp>
      <p:grpSp>
        <p:nvGrpSpPr>
          <p:cNvPr id="14339" name="Group 3">
            <a:extLst>
              <a:ext uri="{FF2B5EF4-FFF2-40B4-BE49-F238E27FC236}">
                <a16:creationId xmlns:a16="http://schemas.microsoft.com/office/drawing/2014/main" xmlns="" id="{D7DAD306-A77C-4ACF-B0DF-4E9BDCC252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5800" y="1524000"/>
            <a:ext cx="3884613" cy="3884613"/>
            <a:chOff x="240" y="192"/>
            <a:chExt cx="2880" cy="2880"/>
          </a:xfrm>
        </p:grpSpPr>
        <p:sp>
          <p:nvSpPr>
            <p:cNvPr id="14359" name="Rectangle 4">
              <a:extLst>
                <a:ext uri="{FF2B5EF4-FFF2-40B4-BE49-F238E27FC236}">
                  <a16:creationId xmlns:a16="http://schemas.microsoft.com/office/drawing/2014/main" xmlns="" id="{DC7619D1-AB8F-4CD3-A116-4E683A15702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0" y="192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0" name="Line 5">
              <a:extLst>
                <a:ext uri="{FF2B5EF4-FFF2-40B4-BE49-F238E27FC236}">
                  <a16:creationId xmlns:a16="http://schemas.microsoft.com/office/drawing/2014/main" xmlns="" id="{458279EE-D017-4DBD-BB15-97586A2FCF0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38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1" name="Line 6">
              <a:extLst>
                <a:ext uri="{FF2B5EF4-FFF2-40B4-BE49-F238E27FC236}">
                  <a16:creationId xmlns:a16="http://schemas.microsoft.com/office/drawing/2014/main" xmlns="" id="{B60747F0-85E7-4F61-A230-C3ADA6EFFE6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57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2" name="Line 7">
              <a:extLst>
                <a:ext uri="{FF2B5EF4-FFF2-40B4-BE49-F238E27FC236}">
                  <a16:creationId xmlns:a16="http://schemas.microsoft.com/office/drawing/2014/main" xmlns="" id="{482A6505-1BF3-4DD2-AEE6-3E85D83803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76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Line 8">
              <a:extLst>
                <a:ext uri="{FF2B5EF4-FFF2-40B4-BE49-F238E27FC236}">
                  <a16:creationId xmlns:a16="http://schemas.microsoft.com/office/drawing/2014/main" xmlns="" id="{B0C21710-B005-48D6-9650-58CD27A7E42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Line 9">
              <a:extLst>
                <a:ext uri="{FF2B5EF4-FFF2-40B4-BE49-F238E27FC236}">
                  <a16:creationId xmlns:a16="http://schemas.microsoft.com/office/drawing/2014/main" xmlns="" id="{C954B045-C56F-4379-A988-6849786B2D8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5" name="Line 10">
              <a:extLst>
                <a:ext uri="{FF2B5EF4-FFF2-40B4-BE49-F238E27FC236}">
                  <a16:creationId xmlns:a16="http://schemas.microsoft.com/office/drawing/2014/main" xmlns="" id="{EE7577DC-8EA7-429C-9E8F-C26C1FCA2AC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6" name="Line 11">
              <a:extLst>
                <a:ext uri="{FF2B5EF4-FFF2-40B4-BE49-F238E27FC236}">
                  <a16:creationId xmlns:a16="http://schemas.microsoft.com/office/drawing/2014/main" xmlns="" id="{F5819DD7-3A60-4095-944A-BB06EEEB7F9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7" name="Line 12">
              <a:extLst>
                <a:ext uri="{FF2B5EF4-FFF2-40B4-BE49-F238E27FC236}">
                  <a16:creationId xmlns:a16="http://schemas.microsoft.com/office/drawing/2014/main" xmlns="" id="{25A3624A-2FA9-4555-A955-A06DDD6C7F4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Line 13">
              <a:extLst>
                <a:ext uri="{FF2B5EF4-FFF2-40B4-BE49-F238E27FC236}">
                  <a16:creationId xmlns:a16="http://schemas.microsoft.com/office/drawing/2014/main" xmlns="" id="{7ECCD922-DA28-4430-B49D-00D57D6FE6A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9" name="Line 14">
              <a:extLst>
                <a:ext uri="{FF2B5EF4-FFF2-40B4-BE49-F238E27FC236}">
                  <a16:creationId xmlns:a16="http://schemas.microsoft.com/office/drawing/2014/main" xmlns="" id="{AED94914-EDF3-46E6-93F2-940E7AAED42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0" name="Line 15">
              <a:extLst>
                <a:ext uri="{FF2B5EF4-FFF2-40B4-BE49-F238E27FC236}">
                  <a16:creationId xmlns:a16="http://schemas.microsoft.com/office/drawing/2014/main" xmlns="" id="{0BB04BA7-E7C4-4AF7-9065-F99F86F0FFB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71" name="Group 16">
              <a:extLst>
                <a:ext uri="{FF2B5EF4-FFF2-40B4-BE49-F238E27FC236}">
                  <a16:creationId xmlns:a16="http://schemas.microsoft.com/office/drawing/2014/main" xmlns="" id="{7973CE7E-F93A-4D76-8A8F-F383C084E64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240" y="384"/>
              <a:ext cx="2304" cy="1920"/>
              <a:chOff x="3264" y="2160"/>
              <a:chExt cx="2304" cy="1920"/>
            </a:xfrm>
          </p:grpSpPr>
          <p:sp>
            <p:nvSpPr>
              <p:cNvPr id="14575" name="Line 17">
                <a:extLst>
                  <a:ext uri="{FF2B5EF4-FFF2-40B4-BE49-F238E27FC236}">
                    <a16:creationId xmlns:a16="http://schemas.microsoft.com/office/drawing/2014/main" xmlns="" id="{43367C07-6925-4D34-9149-40A34C4D735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6" name="Line 18">
                <a:extLst>
                  <a:ext uri="{FF2B5EF4-FFF2-40B4-BE49-F238E27FC236}">
                    <a16:creationId xmlns:a16="http://schemas.microsoft.com/office/drawing/2014/main" xmlns="" id="{6EEA1FB4-F46A-4CB3-AA7F-9F32D7CD32D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7" name="Line 19">
                <a:extLst>
                  <a:ext uri="{FF2B5EF4-FFF2-40B4-BE49-F238E27FC236}">
                    <a16:creationId xmlns:a16="http://schemas.microsoft.com/office/drawing/2014/main" xmlns="" id="{45F48233-AB1F-4531-8F55-41647E4E645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8" name="Line 20">
                <a:extLst>
                  <a:ext uri="{FF2B5EF4-FFF2-40B4-BE49-F238E27FC236}">
                    <a16:creationId xmlns:a16="http://schemas.microsoft.com/office/drawing/2014/main" xmlns="" id="{C84EDFFF-92F7-45A4-906B-3717742D97B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9" name="Line 21">
                <a:extLst>
                  <a:ext uri="{FF2B5EF4-FFF2-40B4-BE49-F238E27FC236}">
                    <a16:creationId xmlns:a16="http://schemas.microsoft.com/office/drawing/2014/main" xmlns="" id="{0308C066-0027-44AB-BD7A-03A8F7F38B9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0" name="Line 22">
                <a:extLst>
                  <a:ext uri="{FF2B5EF4-FFF2-40B4-BE49-F238E27FC236}">
                    <a16:creationId xmlns:a16="http://schemas.microsoft.com/office/drawing/2014/main" xmlns="" id="{BD0DC8FB-C9E1-4E64-98E2-F0834417B0F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1" name="Line 23">
                <a:extLst>
                  <a:ext uri="{FF2B5EF4-FFF2-40B4-BE49-F238E27FC236}">
                    <a16:creationId xmlns:a16="http://schemas.microsoft.com/office/drawing/2014/main" xmlns="" id="{9F5F37FB-59F5-4055-B0FD-C67593157DB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2" name="Line 24">
                <a:extLst>
                  <a:ext uri="{FF2B5EF4-FFF2-40B4-BE49-F238E27FC236}">
                    <a16:creationId xmlns:a16="http://schemas.microsoft.com/office/drawing/2014/main" xmlns="" id="{65A66563-128A-4582-8EAA-10B9677DECE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3" name="Line 25">
                <a:extLst>
                  <a:ext uri="{FF2B5EF4-FFF2-40B4-BE49-F238E27FC236}">
                    <a16:creationId xmlns:a16="http://schemas.microsoft.com/office/drawing/2014/main" xmlns="" id="{F0AFA743-71B1-4369-8176-608DC81F672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4" name="Line 26">
                <a:extLst>
                  <a:ext uri="{FF2B5EF4-FFF2-40B4-BE49-F238E27FC236}">
                    <a16:creationId xmlns:a16="http://schemas.microsoft.com/office/drawing/2014/main" xmlns="" id="{79C61541-3234-4581-AD9A-69A901EA165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5" name="Line 27">
                <a:extLst>
                  <a:ext uri="{FF2B5EF4-FFF2-40B4-BE49-F238E27FC236}">
                    <a16:creationId xmlns:a16="http://schemas.microsoft.com/office/drawing/2014/main" xmlns="" id="{35EB06A8-D5AF-49D4-A6B7-7570348E78C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72" name="Group 28">
              <a:extLst>
                <a:ext uri="{FF2B5EF4-FFF2-40B4-BE49-F238E27FC236}">
                  <a16:creationId xmlns:a16="http://schemas.microsoft.com/office/drawing/2014/main" xmlns="" id="{CF3B4370-EA72-43BF-9D62-C9C81BC564C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4551" name="Rectangle 29">
                <a:extLst>
                  <a:ext uri="{FF2B5EF4-FFF2-40B4-BE49-F238E27FC236}">
                    <a16:creationId xmlns:a16="http://schemas.microsoft.com/office/drawing/2014/main" xmlns="" id="{D40F50F9-6264-4B1D-B76E-8D320EF10B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52" name="Line 30">
                <a:extLst>
                  <a:ext uri="{FF2B5EF4-FFF2-40B4-BE49-F238E27FC236}">
                    <a16:creationId xmlns:a16="http://schemas.microsoft.com/office/drawing/2014/main" xmlns="" id="{7C40992B-6D7A-4DE6-AEBB-0202E5E6630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" name="Line 31">
                <a:extLst>
                  <a:ext uri="{FF2B5EF4-FFF2-40B4-BE49-F238E27FC236}">
                    <a16:creationId xmlns:a16="http://schemas.microsoft.com/office/drawing/2014/main" xmlns="" id="{507B0479-E263-4C25-B01A-90399A7FB22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" name="Line 32">
                <a:extLst>
                  <a:ext uri="{FF2B5EF4-FFF2-40B4-BE49-F238E27FC236}">
                    <a16:creationId xmlns:a16="http://schemas.microsoft.com/office/drawing/2014/main" xmlns="" id="{020D9895-1EAB-40CF-86C6-DDB1DD6788A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5" name="Line 33">
                <a:extLst>
                  <a:ext uri="{FF2B5EF4-FFF2-40B4-BE49-F238E27FC236}">
                    <a16:creationId xmlns:a16="http://schemas.microsoft.com/office/drawing/2014/main" xmlns="" id="{7E9EDD03-0E3A-4746-AA91-C337007F8F2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6" name="Line 34">
                <a:extLst>
                  <a:ext uri="{FF2B5EF4-FFF2-40B4-BE49-F238E27FC236}">
                    <a16:creationId xmlns:a16="http://schemas.microsoft.com/office/drawing/2014/main" xmlns="" id="{5390C36B-DD80-48A7-9C10-1782A3CE92A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" name="Line 35">
                <a:extLst>
                  <a:ext uri="{FF2B5EF4-FFF2-40B4-BE49-F238E27FC236}">
                    <a16:creationId xmlns:a16="http://schemas.microsoft.com/office/drawing/2014/main" xmlns="" id="{4499CE1D-3C07-48EF-8218-2A62ADF65F6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8" name="Line 36">
                <a:extLst>
                  <a:ext uri="{FF2B5EF4-FFF2-40B4-BE49-F238E27FC236}">
                    <a16:creationId xmlns:a16="http://schemas.microsoft.com/office/drawing/2014/main" xmlns="" id="{00AE75DE-6025-4D92-86D7-0C7B307E215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9" name="Line 37">
                <a:extLst>
                  <a:ext uri="{FF2B5EF4-FFF2-40B4-BE49-F238E27FC236}">
                    <a16:creationId xmlns:a16="http://schemas.microsoft.com/office/drawing/2014/main" xmlns="" id="{638E3959-CE85-4E2B-8509-9567DA58647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" name="Line 38">
                <a:extLst>
                  <a:ext uri="{FF2B5EF4-FFF2-40B4-BE49-F238E27FC236}">
                    <a16:creationId xmlns:a16="http://schemas.microsoft.com/office/drawing/2014/main" xmlns="" id="{7CE6149B-6C78-4786-AB83-EDB9972AAD3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1" name="Line 39">
                <a:extLst>
                  <a:ext uri="{FF2B5EF4-FFF2-40B4-BE49-F238E27FC236}">
                    <a16:creationId xmlns:a16="http://schemas.microsoft.com/office/drawing/2014/main" xmlns="" id="{E2914433-78AF-4021-B1C1-BA5B98F0B78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2" name="Line 40">
                <a:extLst>
                  <a:ext uri="{FF2B5EF4-FFF2-40B4-BE49-F238E27FC236}">
                    <a16:creationId xmlns:a16="http://schemas.microsoft.com/office/drawing/2014/main" xmlns="" id="{69900DD9-1D3A-4507-87EE-2A660214BC9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63" name="Group 41">
                <a:extLst>
                  <a:ext uri="{FF2B5EF4-FFF2-40B4-BE49-F238E27FC236}">
                    <a16:creationId xmlns:a16="http://schemas.microsoft.com/office/drawing/2014/main" xmlns="" id="{75C3196B-5AB1-4FF1-8E89-1A6BB905554C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64" name="Line 42">
                  <a:extLst>
                    <a:ext uri="{FF2B5EF4-FFF2-40B4-BE49-F238E27FC236}">
                      <a16:creationId xmlns:a16="http://schemas.microsoft.com/office/drawing/2014/main" xmlns="" id="{664ADFCC-EE06-41C0-8965-5D6FF71AD46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5" name="Line 43">
                  <a:extLst>
                    <a:ext uri="{FF2B5EF4-FFF2-40B4-BE49-F238E27FC236}">
                      <a16:creationId xmlns:a16="http://schemas.microsoft.com/office/drawing/2014/main" xmlns="" id="{E0812E1C-D15E-4301-A47F-BAB09ABD37C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6" name="Line 44">
                  <a:extLst>
                    <a:ext uri="{FF2B5EF4-FFF2-40B4-BE49-F238E27FC236}">
                      <a16:creationId xmlns:a16="http://schemas.microsoft.com/office/drawing/2014/main" xmlns="" id="{E0F4B9C8-B0CB-41EF-BE99-FBFBA8AFA13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7" name="Line 45">
                  <a:extLst>
                    <a:ext uri="{FF2B5EF4-FFF2-40B4-BE49-F238E27FC236}">
                      <a16:creationId xmlns:a16="http://schemas.microsoft.com/office/drawing/2014/main" xmlns="" id="{60F820A0-F2C2-4A10-84C5-2A3763D8048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8" name="Line 46">
                  <a:extLst>
                    <a:ext uri="{FF2B5EF4-FFF2-40B4-BE49-F238E27FC236}">
                      <a16:creationId xmlns:a16="http://schemas.microsoft.com/office/drawing/2014/main" xmlns="" id="{93A726AB-9157-4AC7-A090-48DEB9AC1DD5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69" name="Line 47">
                  <a:extLst>
                    <a:ext uri="{FF2B5EF4-FFF2-40B4-BE49-F238E27FC236}">
                      <a16:creationId xmlns:a16="http://schemas.microsoft.com/office/drawing/2014/main" xmlns="" id="{41E8A4F3-633B-4668-94AB-A586D588DCA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0" name="Line 48">
                  <a:extLst>
                    <a:ext uri="{FF2B5EF4-FFF2-40B4-BE49-F238E27FC236}">
                      <a16:creationId xmlns:a16="http://schemas.microsoft.com/office/drawing/2014/main" xmlns="" id="{DC011844-4FE8-4C79-8225-7478DA80C81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1" name="Line 49">
                  <a:extLst>
                    <a:ext uri="{FF2B5EF4-FFF2-40B4-BE49-F238E27FC236}">
                      <a16:creationId xmlns:a16="http://schemas.microsoft.com/office/drawing/2014/main" xmlns="" id="{0BA0E996-DF2E-4822-8AD4-1CCD867FAF9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2" name="Line 50">
                  <a:extLst>
                    <a:ext uri="{FF2B5EF4-FFF2-40B4-BE49-F238E27FC236}">
                      <a16:creationId xmlns:a16="http://schemas.microsoft.com/office/drawing/2014/main" xmlns="" id="{556A617D-9639-46B7-8E0B-6CF37455E22A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3" name="Line 51">
                  <a:extLst>
                    <a:ext uri="{FF2B5EF4-FFF2-40B4-BE49-F238E27FC236}">
                      <a16:creationId xmlns:a16="http://schemas.microsoft.com/office/drawing/2014/main" xmlns="" id="{C75E1278-2B6F-42A6-BB08-7BA05163391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74" name="Line 52">
                  <a:extLst>
                    <a:ext uri="{FF2B5EF4-FFF2-40B4-BE49-F238E27FC236}">
                      <a16:creationId xmlns:a16="http://schemas.microsoft.com/office/drawing/2014/main" xmlns="" id="{68ACF758-25B4-4FEE-8573-23778C1C9F6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3" name="Group 53">
              <a:extLst>
                <a:ext uri="{FF2B5EF4-FFF2-40B4-BE49-F238E27FC236}">
                  <a16:creationId xmlns:a16="http://schemas.microsoft.com/office/drawing/2014/main" xmlns="" id="{4E1862C1-C275-41AE-9033-95CB8037C11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32" y="384"/>
              <a:ext cx="2304" cy="2304"/>
              <a:chOff x="240" y="192"/>
              <a:chExt cx="2304" cy="2304"/>
            </a:xfrm>
          </p:grpSpPr>
          <p:sp>
            <p:nvSpPr>
              <p:cNvPr id="14527" name="Rectangle 54">
                <a:extLst>
                  <a:ext uri="{FF2B5EF4-FFF2-40B4-BE49-F238E27FC236}">
                    <a16:creationId xmlns:a16="http://schemas.microsoft.com/office/drawing/2014/main" xmlns="" id="{8CB66FD1-D14A-47BA-A662-2DE3A7630CD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28" name="Line 55">
                <a:extLst>
                  <a:ext uri="{FF2B5EF4-FFF2-40B4-BE49-F238E27FC236}">
                    <a16:creationId xmlns:a16="http://schemas.microsoft.com/office/drawing/2014/main" xmlns="" id="{4037E053-4C4C-4C55-94B5-3E0ED32E6F5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29" name="Line 56">
                <a:extLst>
                  <a:ext uri="{FF2B5EF4-FFF2-40B4-BE49-F238E27FC236}">
                    <a16:creationId xmlns:a16="http://schemas.microsoft.com/office/drawing/2014/main" xmlns="" id="{3557A24E-FE24-4797-ABD9-6C19A62C226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0" name="Line 57">
                <a:extLst>
                  <a:ext uri="{FF2B5EF4-FFF2-40B4-BE49-F238E27FC236}">
                    <a16:creationId xmlns:a16="http://schemas.microsoft.com/office/drawing/2014/main" xmlns="" id="{224B3A2F-F0D0-42A0-997F-44E5DB1DDD0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1" name="Line 58">
                <a:extLst>
                  <a:ext uri="{FF2B5EF4-FFF2-40B4-BE49-F238E27FC236}">
                    <a16:creationId xmlns:a16="http://schemas.microsoft.com/office/drawing/2014/main" xmlns="" id="{9E53FE1C-F87A-4756-8C4F-D32BA5B75DD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2" name="Line 59">
                <a:extLst>
                  <a:ext uri="{FF2B5EF4-FFF2-40B4-BE49-F238E27FC236}">
                    <a16:creationId xmlns:a16="http://schemas.microsoft.com/office/drawing/2014/main" xmlns="" id="{24EE19AA-66F2-489C-B9C7-F28B501A22B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3" name="Line 60">
                <a:extLst>
                  <a:ext uri="{FF2B5EF4-FFF2-40B4-BE49-F238E27FC236}">
                    <a16:creationId xmlns:a16="http://schemas.microsoft.com/office/drawing/2014/main" xmlns="" id="{402129E4-D170-4F35-AE1F-A7898B38EB8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4" name="Line 61">
                <a:extLst>
                  <a:ext uri="{FF2B5EF4-FFF2-40B4-BE49-F238E27FC236}">
                    <a16:creationId xmlns:a16="http://schemas.microsoft.com/office/drawing/2014/main" xmlns="" id="{1166BF54-56FA-483A-B2A9-22C7B09DF2F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5" name="Line 62">
                <a:extLst>
                  <a:ext uri="{FF2B5EF4-FFF2-40B4-BE49-F238E27FC236}">
                    <a16:creationId xmlns:a16="http://schemas.microsoft.com/office/drawing/2014/main" xmlns="" id="{29923AC4-66DA-481C-AF34-82E76AA73D3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6" name="Line 63">
                <a:extLst>
                  <a:ext uri="{FF2B5EF4-FFF2-40B4-BE49-F238E27FC236}">
                    <a16:creationId xmlns:a16="http://schemas.microsoft.com/office/drawing/2014/main" xmlns="" id="{EC4B450B-74DA-4041-9616-26F3D1EAAAB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7" name="Line 64">
                <a:extLst>
                  <a:ext uri="{FF2B5EF4-FFF2-40B4-BE49-F238E27FC236}">
                    <a16:creationId xmlns:a16="http://schemas.microsoft.com/office/drawing/2014/main" xmlns="" id="{96D9B580-9CCC-48ED-93D0-95281B02124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38" name="Line 65">
                <a:extLst>
                  <a:ext uri="{FF2B5EF4-FFF2-40B4-BE49-F238E27FC236}">
                    <a16:creationId xmlns:a16="http://schemas.microsoft.com/office/drawing/2014/main" xmlns="" id="{11D13A5B-133B-4D43-B3A8-FB75DD5CDE0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39" name="Group 66">
                <a:extLst>
                  <a:ext uri="{FF2B5EF4-FFF2-40B4-BE49-F238E27FC236}">
                    <a16:creationId xmlns:a16="http://schemas.microsoft.com/office/drawing/2014/main" xmlns="" id="{28ACC32E-9FB0-452E-8397-FC966547690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40" name="Line 67">
                  <a:extLst>
                    <a:ext uri="{FF2B5EF4-FFF2-40B4-BE49-F238E27FC236}">
                      <a16:creationId xmlns:a16="http://schemas.microsoft.com/office/drawing/2014/main" xmlns="" id="{535FF6CD-EC20-4279-BEA6-2ECD3607F96D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1" name="Line 68">
                  <a:extLst>
                    <a:ext uri="{FF2B5EF4-FFF2-40B4-BE49-F238E27FC236}">
                      <a16:creationId xmlns:a16="http://schemas.microsoft.com/office/drawing/2014/main" xmlns="" id="{ADFA1336-814F-43B2-9FB3-C3C1BC7AE15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2" name="Line 69">
                  <a:extLst>
                    <a:ext uri="{FF2B5EF4-FFF2-40B4-BE49-F238E27FC236}">
                      <a16:creationId xmlns:a16="http://schemas.microsoft.com/office/drawing/2014/main" xmlns="" id="{4EA2A388-0D13-4A29-881B-1811AC331D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3" name="Line 70">
                  <a:extLst>
                    <a:ext uri="{FF2B5EF4-FFF2-40B4-BE49-F238E27FC236}">
                      <a16:creationId xmlns:a16="http://schemas.microsoft.com/office/drawing/2014/main" xmlns="" id="{CF91AE33-C3B9-4BAF-9451-C338F51E307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4" name="Line 71">
                  <a:extLst>
                    <a:ext uri="{FF2B5EF4-FFF2-40B4-BE49-F238E27FC236}">
                      <a16:creationId xmlns:a16="http://schemas.microsoft.com/office/drawing/2014/main" xmlns="" id="{09864346-15E6-4C80-BC9C-0B1F7B16B43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5" name="Line 72">
                  <a:extLst>
                    <a:ext uri="{FF2B5EF4-FFF2-40B4-BE49-F238E27FC236}">
                      <a16:creationId xmlns:a16="http://schemas.microsoft.com/office/drawing/2014/main" xmlns="" id="{114121A1-224D-4CC4-9E1A-6E9B97D92C4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6" name="Line 73">
                  <a:extLst>
                    <a:ext uri="{FF2B5EF4-FFF2-40B4-BE49-F238E27FC236}">
                      <a16:creationId xmlns:a16="http://schemas.microsoft.com/office/drawing/2014/main" xmlns="" id="{D0D35D33-A1E6-4B05-9EC3-04B36CCCB366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7" name="Line 74">
                  <a:extLst>
                    <a:ext uri="{FF2B5EF4-FFF2-40B4-BE49-F238E27FC236}">
                      <a16:creationId xmlns:a16="http://schemas.microsoft.com/office/drawing/2014/main" xmlns="" id="{E4E49DDB-1BF4-4711-BD7A-D3B44246D2E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8" name="Line 75">
                  <a:extLst>
                    <a:ext uri="{FF2B5EF4-FFF2-40B4-BE49-F238E27FC236}">
                      <a16:creationId xmlns:a16="http://schemas.microsoft.com/office/drawing/2014/main" xmlns="" id="{C90FF0C9-18BB-4D9E-8958-6D3F8898BA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9" name="Line 76">
                  <a:extLst>
                    <a:ext uri="{FF2B5EF4-FFF2-40B4-BE49-F238E27FC236}">
                      <a16:creationId xmlns:a16="http://schemas.microsoft.com/office/drawing/2014/main" xmlns="" id="{6CBE4639-18E0-45CD-93CE-3BD082BA217F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0" name="Line 77">
                  <a:extLst>
                    <a:ext uri="{FF2B5EF4-FFF2-40B4-BE49-F238E27FC236}">
                      <a16:creationId xmlns:a16="http://schemas.microsoft.com/office/drawing/2014/main" xmlns="" id="{6A9978E9-6653-4A09-B87E-15F1C686EFEA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4" name="Group 78">
              <a:extLst>
                <a:ext uri="{FF2B5EF4-FFF2-40B4-BE49-F238E27FC236}">
                  <a16:creationId xmlns:a16="http://schemas.microsoft.com/office/drawing/2014/main" xmlns="" id="{51DF9710-0694-4CA5-96A4-8B2FD1A051F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4503" name="Rectangle 79">
                <a:extLst>
                  <a:ext uri="{FF2B5EF4-FFF2-40B4-BE49-F238E27FC236}">
                    <a16:creationId xmlns:a16="http://schemas.microsoft.com/office/drawing/2014/main" xmlns="" id="{3A1743FB-FB72-4830-BE46-434CA9D7D1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504" name="Line 80">
                <a:extLst>
                  <a:ext uri="{FF2B5EF4-FFF2-40B4-BE49-F238E27FC236}">
                    <a16:creationId xmlns:a16="http://schemas.microsoft.com/office/drawing/2014/main" xmlns="" id="{19252CA8-830A-4EE9-939D-A751D20E755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5" name="Line 81">
                <a:extLst>
                  <a:ext uri="{FF2B5EF4-FFF2-40B4-BE49-F238E27FC236}">
                    <a16:creationId xmlns:a16="http://schemas.microsoft.com/office/drawing/2014/main" xmlns="" id="{7DBC3F1A-5EE5-4DDE-ACEB-2F65345E7B9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6" name="Line 82">
                <a:extLst>
                  <a:ext uri="{FF2B5EF4-FFF2-40B4-BE49-F238E27FC236}">
                    <a16:creationId xmlns:a16="http://schemas.microsoft.com/office/drawing/2014/main" xmlns="" id="{F546455F-75BA-4F8D-89E5-A3E457B71B4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7" name="Line 83">
                <a:extLst>
                  <a:ext uri="{FF2B5EF4-FFF2-40B4-BE49-F238E27FC236}">
                    <a16:creationId xmlns:a16="http://schemas.microsoft.com/office/drawing/2014/main" xmlns="" id="{5B8BA9FD-8B67-4161-8428-438C06048A3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8" name="Line 84">
                <a:extLst>
                  <a:ext uri="{FF2B5EF4-FFF2-40B4-BE49-F238E27FC236}">
                    <a16:creationId xmlns:a16="http://schemas.microsoft.com/office/drawing/2014/main" xmlns="" id="{FDA20037-2E62-428F-80B6-E196FB943BD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09" name="Line 85">
                <a:extLst>
                  <a:ext uri="{FF2B5EF4-FFF2-40B4-BE49-F238E27FC236}">
                    <a16:creationId xmlns:a16="http://schemas.microsoft.com/office/drawing/2014/main" xmlns="" id="{138EFFCB-F14E-4013-87B4-5538FBE480C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0" name="Line 86">
                <a:extLst>
                  <a:ext uri="{FF2B5EF4-FFF2-40B4-BE49-F238E27FC236}">
                    <a16:creationId xmlns:a16="http://schemas.microsoft.com/office/drawing/2014/main" xmlns="" id="{5FD06636-9737-4141-A78B-DE0DC51320F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1" name="Line 87">
                <a:extLst>
                  <a:ext uri="{FF2B5EF4-FFF2-40B4-BE49-F238E27FC236}">
                    <a16:creationId xmlns:a16="http://schemas.microsoft.com/office/drawing/2014/main" xmlns="" id="{E05B6C3F-009B-4FCA-88B4-E334E503D9A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2" name="Line 88">
                <a:extLst>
                  <a:ext uri="{FF2B5EF4-FFF2-40B4-BE49-F238E27FC236}">
                    <a16:creationId xmlns:a16="http://schemas.microsoft.com/office/drawing/2014/main" xmlns="" id="{42E5FABB-9314-48BE-9BDB-69496DB9604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3" name="Line 89">
                <a:extLst>
                  <a:ext uri="{FF2B5EF4-FFF2-40B4-BE49-F238E27FC236}">
                    <a16:creationId xmlns:a16="http://schemas.microsoft.com/office/drawing/2014/main" xmlns="" id="{FBB4B753-705D-46C3-AF00-F24AA6EC3F6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14" name="Line 90">
                <a:extLst>
                  <a:ext uri="{FF2B5EF4-FFF2-40B4-BE49-F238E27FC236}">
                    <a16:creationId xmlns:a16="http://schemas.microsoft.com/office/drawing/2014/main" xmlns="" id="{6803F3B5-86B5-43B2-AB82-7EDF50EFD1E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15" name="Group 91">
                <a:extLst>
                  <a:ext uri="{FF2B5EF4-FFF2-40B4-BE49-F238E27FC236}">
                    <a16:creationId xmlns:a16="http://schemas.microsoft.com/office/drawing/2014/main" xmlns="" id="{8FABD6B5-664A-4D69-B394-F296B1648ADA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516" name="Line 92">
                  <a:extLst>
                    <a:ext uri="{FF2B5EF4-FFF2-40B4-BE49-F238E27FC236}">
                      <a16:creationId xmlns:a16="http://schemas.microsoft.com/office/drawing/2014/main" xmlns="" id="{274064B2-9C14-4322-A03A-3735812C34C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7" name="Line 93">
                  <a:extLst>
                    <a:ext uri="{FF2B5EF4-FFF2-40B4-BE49-F238E27FC236}">
                      <a16:creationId xmlns:a16="http://schemas.microsoft.com/office/drawing/2014/main" xmlns="" id="{1C757F33-1A2C-408C-81E3-5BAF92D84B6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8" name="Line 94">
                  <a:extLst>
                    <a:ext uri="{FF2B5EF4-FFF2-40B4-BE49-F238E27FC236}">
                      <a16:creationId xmlns:a16="http://schemas.microsoft.com/office/drawing/2014/main" xmlns="" id="{FB562205-5603-4A64-89CB-08BFE04F34B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19" name="Line 95">
                  <a:extLst>
                    <a:ext uri="{FF2B5EF4-FFF2-40B4-BE49-F238E27FC236}">
                      <a16:creationId xmlns:a16="http://schemas.microsoft.com/office/drawing/2014/main" xmlns="" id="{C200E496-CE92-49DD-BAF0-44EF17FB4EF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0" name="Line 96">
                  <a:extLst>
                    <a:ext uri="{FF2B5EF4-FFF2-40B4-BE49-F238E27FC236}">
                      <a16:creationId xmlns:a16="http://schemas.microsoft.com/office/drawing/2014/main" xmlns="" id="{5C28586B-BA04-4B27-8D1E-68A9C14D302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1" name="Line 97">
                  <a:extLst>
                    <a:ext uri="{FF2B5EF4-FFF2-40B4-BE49-F238E27FC236}">
                      <a16:creationId xmlns:a16="http://schemas.microsoft.com/office/drawing/2014/main" xmlns="" id="{30D18B80-CDE7-4E6D-804D-1B0F9B27D2E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2" name="Line 98">
                  <a:extLst>
                    <a:ext uri="{FF2B5EF4-FFF2-40B4-BE49-F238E27FC236}">
                      <a16:creationId xmlns:a16="http://schemas.microsoft.com/office/drawing/2014/main" xmlns="" id="{79288659-6530-4E1D-8AA1-F1FB172274F8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3" name="Line 99">
                  <a:extLst>
                    <a:ext uri="{FF2B5EF4-FFF2-40B4-BE49-F238E27FC236}">
                      <a16:creationId xmlns:a16="http://schemas.microsoft.com/office/drawing/2014/main" xmlns="" id="{1DAA8FD6-95E7-47C6-A94C-B6B65A0FD3A9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4" name="Line 100">
                  <a:extLst>
                    <a:ext uri="{FF2B5EF4-FFF2-40B4-BE49-F238E27FC236}">
                      <a16:creationId xmlns:a16="http://schemas.microsoft.com/office/drawing/2014/main" xmlns="" id="{2E8CD969-71D4-4EBA-B2D0-E1521F60369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5" name="Line 101">
                  <a:extLst>
                    <a:ext uri="{FF2B5EF4-FFF2-40B4-BE49-F238E27FC236}">
                      <a16:creationId xmlns:a16="http://schemas.microsoft.com/office/drawing/2014/main" xmlns="" id="{691B1DC9-D9A2-43F4-B751-6BF7101C0034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26" name="Line 102">
                  <a:extLst>
                    <a:ext uri="{FF2B5EF4-FFF2-40B4-BE49-F238E27FC236}">
                      <a16:creationId xmlns:a16="http://schemas.microsoft.com/office/drawing/2014/main" xmlns="" id="{9F70E9B1-3857-48B2-AB94-D8258B8CCB13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5" name="Group 103">
              <a:extLst>
                <a:ext uri="{FF2B5EF4-FFF2-40B4-BE49-F238E27FC236}">
                  <a16:creationId xmlns:a16="http://schemas.microsoft.com/office/drawing/2014/main" xmlns="" id="{9C2F72DC-7BD1-4976-AF44-C30D3D2E707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24" y="576"/>
              <a:ext cx="2304" cy="2304"/>
              <a:chOff x="240" y="192"/>
              <a:chExt cx="2304" cy="2304"/>
            </a:xfrm>
          </p:grpSpPr>
          <p:sp>
            <p:nvSpPr>
              <p:cNvPr id="14479" name="Rectangle 104">
                <a:extLst>
                  <a:ext uri="{FF2B5EF4-FFF2-40B4-BE49-F238E27FC236}">
                    <a16:creationId xmlns:a16="http://schemas.microsoft.com/office/drawing/2014/main" xmlns="" id="{EA052E8A-866E-4DBF-8CDD-F299A442205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" y="192"/>
                <a:ext cx="2304" cy="230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80" name="Line 105">
                <a:extLst>
                  <a:ext uri="{FF2B5EF4-FFF2-40B4-BE49-F238E27FC236}">
                    <a16:creationId xmlns:a16="http://schemas.microsoft.com/office/drawing/2014/main" xmlns="" id="{38C8F8D2-B34F-4BBB-A696-FCE5E5AF94C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38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1" name="Line 106">
                <a:extLst>
                  <a:ext uri="{FF2B5EF4-FFF2-40B4-BE49-F238E27FC236}">
                    <a16:creationId xmlns:a16="http://schemas.microsoft.com/office/drawing/2014/main" xmlns="" id="{260F2CDF-A024-4016-95F3-3D4497DC33F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57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2" name="Line 107">
                <a:extLst>
                  <a:ext uri="{FF2B5EF4-FFF2-40B4-BE49-F238E27FC236}">
                    <a16:creationId xmlns:a16="http://schemas.microsoft.com/office/drawing/2014/main" xmlns="" id="{26776E10-FF96-4842-9644-827A296EC94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76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3" name="Line 108">
                <a:extLst>
                  <a:ext uri="{FF2B5EF4-FFF2-40B4-BE49-F238E27FC236}">
                    <a16:creationId xmlns:a16="http://schemas.microsoft.com/office/drawing/2014/main" xmlns="" id="{C2CEB24C-CDF7-490A-8913-E044D77B4C8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9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4" name="Line 109">
                <a:extLst>
                  <a:ext uri="{FF2B5EF4-FFF2-40B4-BE49-F238E27FC236}">
                    <a16:creationId xmlns:a16="http://schemas.microsoft.com/office/drawing/2014/main" xmlns="" id="{56ED9D50-043D-4792-BA2F-D7F29C7354C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1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5" name="Line 110">
                <a:extLst>
                  <a:ext uri="{FF2B5EF4-FFF2-40B4-BE49-F238E27FC236}">
                    <a16:creationId xmlns:a16="http://schemas.microsoft.com/office/drawing/2014/main" xmlns="" id="{839FD0E3-43A3-4097-9AD8-755CF16CF54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3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6" name="Line 111">
                <a:extLst>
                  <a:ext uri="{FF2B5EF4-FFF2-40B4-BE49-F238E27FC236}">
                    <a16:creationId xmlns:a16="http://schemas.microsoft.com/office/drawing/2014/main" xmlns="" id="{AA4D5594-B297-4120-AAD7-5CA77B0297D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5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7" name="Line 112">
                <a:extLst>
                  <a:ext uri="{FF2B5EF4-FFF2-40B4-BE49-F238E27FC236}">
                    <a16:creationId xmlns:a16="http://schemas.microsoft.com/office/drawing/2014/main" xmlns="" id="{AB8A6579-6CC2-40E0-B123-603759B53E8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7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8" name="Line 113">
                <a:extLst>
                  <a:ext uri="{FF2B5EF4-FFF2-40B4-BE49-F238E27FC236}">
                    <a16:creationId xmlns:a16="http://schemas.microsoft.com/office/drawing/2014/main" xmlns="" id="{94AF6806-6538-4E37-986E-61F430059A1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19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89" name="Line 114">
                <a:extLst>
                  <a:ext uri="{FF2B5EF4-FFF2-40B4-BE49-F238E27FC236}">
                    <a16:creationId xmlns:a16="http://schemas.microsoft.com/office/drawing/2014/main" xmlns="" id="{09A2C021-41F5-4051-8A27-C2C6D4D1406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1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90" name="Line 115">
                <a:extLst>
                  <a:ext uri="{FF2B5EF4-FFF2-40B4-BE49-F238E27FC236}">
                    <a16:creationId xmlns:a16="http://schemas.microsoft.com/office/drawing/2014/main" xmlns="" id="{CE40D448-DE90-4727-9E02-68007785B21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40" y="23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491" name="Group 116">
                <a:extLst>
                  <a:ext uri="{FF2B5EF4-FFF2-40B4-BE49-F238E27FC236}">
                    <a16:creationId xmlns:a16="http://schemas.microsoft.com/office/drawing/2014/main" xmlns="" id="{A4E3662A-771E-4C7E-97E9-E9CA13C2BAE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rot="-5400000">
                <a:off x="240" y="384"/>
                <a:ext cx="2304" cy="1920"/>
                <a:chOff x="3264" y="2160"/>
                <a:chExt cx="2304" cy="1920"/>
              </a:xfrm>
            </p:grpSpPr>
            <p:sp>
              <p:nvSpPr>
                <p:cNvPr id="14492" name="Line 117">
                  <a:extLst>
                    <a:ext uri="{FF2B5EF4-FFF2-40B4-BE49-F238E27FC236}">
                      <a16:creationId xmlns:a16="http://schemas.microsoft.com/office/drawing/2014/main" xmlns="" id="{C61FE5F8-59BB-44DE-A80C-7ED1C5AD9D2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16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3" name="Line 118">
                  <a:extLst>
                    <a:ext uri="{FF2B5EF4-FFF2-40B4-BE49-F238E27FC236}">
                      <a16:creationId xmlns:a16="http://schemas.microsoft.com/office/drawing/2014/main" xmlns="" id="{8EF44696-3C98-499D-8B34-752D454AE39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3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4" name="Line 119">
                  <a:extLst>
                    <a:ext uri="{FF2B5EF4-FFF2-40B4-BE49-F238E27FC236}">
                      <a16:creationId xmlns:a16="http://schemas.microsoft.com/office/drawing/2014/main" xmlns="" id="{87E133B6-D14B-4ADB-9A70-090140128F8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54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5" name="Line 120">
                  <a:extLst>
                    <a:ext uri="{FF2B5EF4-FFF2-40B4-BE49-F238E27FC236}">
                      <a16:creationId xmlns:a16="http://schemas.microsoft.com/office/drawing/2014/main" xmlns="" id="{54B1D51E-26A0-4096-8206-AE896F1D828D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7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6" name="Line 121">
                  <a:extLst>
                    <a:ext uri="{FF2B5EF4-FFF2-40B4-BE49-F238E27FC236}">
                      <a16:creationId xmlns:a16="http://schemas.microsoft.com/office/drawing/2014/main" xmlns="" id="{11386713-A6BB-4961-B6E3-8B3CACD130E0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292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7" name="Line 122">
                  <a:extLst>
                    <a:ext uri="{FF2B5EF4-FFF2-40B4-BE49-F238E27FC236}">
                      <a16:creationId xmlns:a16="http://schemas.microsoft.com/office/drawing/2014/main" xmlns="" id="{D5F9A4F0-155F-4265-B160-E644BF8F4DC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12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8" name="Line 123">
                  <a:extLst>
                    <a:ext uri="{FF2B5EF4-FFF2-40B4-BE49-F238E27FC236}">
                      <a16:creationId xmlns:a16="http://schemas.microsoft.com/office/drawing/2014/main" xmlns="" id="{7B5BC751-2395-4937-A92C-8F5E7E54461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3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99" name="Line 124">
                  <a:extLst>
                    <a:ext uri="{FF2B5EF4-FFF2-40B4-BE49-F238E27FC236}">
                      <a16:creationId xmlns:a16="http://schemas.microsoft.com/office/drawing/2014/main" xmlns="" id="{E4B7794E-A894-4EF9-A3A5-387D1FC045C2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50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0" name="Line 125">
                  <a:extLst>
                    <a:ext uri="{FF2B5EF4-FFF2-40B4-BE49-F238E27FC236}">
                      <a16:creationId xmlns:a16="http://schemas.microsoft.com/office/drawing/2014/main" xmlns="" id="{2A7C9170-13A3-4568-AF5F-6E0C06A0FA6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69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1" name="Line 126">
                  <a:extLst>
                    <a:ext uri="{FF2B5EF4-FFF2-40B4-BE49-F238E27FC236}">
                      <a16:creationId xmlns:a16="http://schemas.microsoft.com/office/drawing/2014/main" xmlns="" id="{FB29E8DF-A90E-46F6-8D8B-28963B68DBF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38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02" name="Line 127">
                  <a:extLst>
                    <a:ext uri="{FF2B5EF4-FFF2-40B4-BE49-F238E27FC236}">
                      <a16:creationId xmlns:a16="http://schemas.microsoft.com/office/drawing/2014/main" xmlns="" id="{E20B64B5-A1BF-4457-AFD0-480B63944EBB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3264" y="408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4376" name="Rectangle 128">
              <a:extLst>
                <a:ext uri="{FF2B5EF4-FFF2-40B4-BE49-F238E27FC236}">
                  <a16:creationId xmlns:a16="http://schemas.microsoft.com/office/drawing/2014/main" xmlns="" id="{2D4156E8-F1C2-4949-BA17-24E7972E16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6" y="768"/>
              <a:ext cx="2304" cy="2304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7" name="Line 129">
              <a:extLst>
                <a:ext uri="{FF2B5EF4-FFF2-40B4-BE49-F238E27FC236}">
                  <a16:creationId xmlns:a16="http://schemas.microsoft.com/office/drawing/2014/main" xmlns="" id="{1C57C902-F26D-4883-B0DC-15602CCD1DE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96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8" name="Line 130">
              <a:extLst>
                <a:ext uri="{FF2B5EF4-FFF2-40B4-BE49-F238E27FC236}">
                  <a16:creationId xmlns:a16="http://schemas.microsoft.com/office/drawing/2014/main" xmlns="" id="{B216EF93-9A7F-426E-9FF8-31D7B513E3C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15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9" name="Line 131">
              <a:extLst>
                <a:ext uri="{FF2B5EF4-FFF2-40B4-BE49-F238E27FC236}">
                  <a16:creationId xmlns:a16="http://schemas.microsoft.com/office/drawing/2014/main" xmlns="" id="{78E20DF7-DF5C-4DC5-99E5-A112D31D798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34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0" name="Line 132">
              <a:extLst>
                <a:ext uri="{FF2B5EF4-FFF2-40B4-BE49-F238E27FC236}">
                  <a16:creationId xmlns:a16="http://schemas.microsoft.com/office/drawing/2014/main" xmlns="" id="{ADBDE459-987A-4E47-A5BE-2FCAE9B575E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53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1" name="Line 133">
              <a:extLst>
                <a:ext uri="{FF2B5EF4-FFF2-40B4-BE49-F238E27FC236}">
                  <a16:creationId xmlns:a16="http://schemas.microsoft.com/office/drawing/2014/main" xmlns="" id="{6EADBE0E-53AC-4784-BA21-3449EE48374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72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2" name="Line 134">
              <a:extLst>
                <a:ext uri="{FF2B5EF4-FFF2-40B4-BE49-F238E27FC236}">
                  <a16:creationId xmlns:a16="http://schemas.microsoft.com/office/drawing/2014/main" xmlns="" id="{A946BC35-B07F-4610-BB28-F6347CC1553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3" name="Line 135">
              <a:extLst>
                <a:ext uri="{FF2B5EF4-FFF2-40B4-BE49-F238E27FC236}">
                  <a16:creationId xmlns:a16="http://schemas.microsoft.com/office/drawing/2014/main" xmlns="" id="{D9037CB2-11AD-4DEB-BE32-B4664E37A02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112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4" name="Line 136">
              <a:extLst>
                <a:ext uri="{FF2B5EF4-FFF2-40B4-BE49-F238E27FC236}">
                  <a16:creationId xmlns:a16="http://schemas.microsoft.com/office/drawing/2014/main" xmlns="" id="{FB755A0E-C43E-40F6-AE4A-ABDD1E9B4CB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304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5" name="Line 137">
              <a:extLst>
                <a:ext uri="{FF2B5EF4-FFF2-40B4-BE49-F238E27FC236}">
                  <a16:creationId xmlns:a16="http://schemas.microsoft.com/office/drawing/2014/main" xmlns="" id="{B39BD814-9B51-4605-B914-E3B02AEFC73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496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6" name="Line 138">
              <a:extLst>
                <a:ext uri="{FF2B5EF4-FFF2-40B4-BE49-F238E27FC236}">
                  <a16:creationId xmlns:a16="http://schemas.microsoft.com/office/drawing/2014/main" xmlns="" id="{6B6E1A28-6A46-4B71-9384-68CE43DCA4E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688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7" name="Line 139">
              <a:extLst>
                <a:ext uri="{FF2B5EF4-FFF2-40B4-BE49-F238E27FC236}">
                  <a16:creationId xmlns:a16="http://schemas.microsoft.com/office/drawing/2014/main" xmlns="" id="{404E9EE0-238D-474C-BCB9-117562DD859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880"/>
              <a:ext cx="230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88" name="Group 140">
              <a:extLst>
                <a:ext uri="{FF2B5EF4-FFF2-40B4-BE49-F238E27FC236}">
                  <a16:creationId xmlns:a16="http://schemas.microsoft.com/office/drawing/2014/main" xmlns="" id="{36DFE511-C30C-4C70-B6B7-0ACCB9E6B9B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-5400000">
              <a:off x="816" y="960"/>
              <a:ext cx="2304" cy="1920"/>
              <a:chOff x="3264" y="2160"/>
              <a:chExt cx="2304" cy="1920"/>
            </a:xfrm>
          </p:grpSpPr>
          <p:sp>
            <p:nvSpPr>
              <p:cNvPr id="14468" name="Line 141">
                <a:extLst>
                  <a:ext uri="{FF2B5EF4-FFF2-40B4-BE49-F238E27FC236}">
                    <a16:creationId xmlns:a16="http://schemas.microsoft.com/office/drawing/2014/main" xmlns="" id="{219EFC81-9B52-4228-805F-609646A768B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16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69" name="Line 142">
                <a:extLst>
                  <a:ext uri="{FF2B5EF4-FFF2-40B4-BE49-F238E27FC236}">
                    <a16:creationId xmlns:a16="http://schemas.microsoft.com/office/drawing/2014/main" xmlns="" id="{14AA5C91-6DDA-430E-AEBC-B47C6A2A6E4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35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0" name="Line 143">
                <a:extLst>
                  <a:ext uri="{FF2B5EF4-FFF2-40B4-BE49-F238E27FC236}">
                    <a16:creationId xmlns:a16="http://schemas.microsoft.com/office/drawing/2014/main" xmlns="" id="{A9CDEED9-0504-481E-8CD5-40B7AD4EBF3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54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1" name="Line 144">
                <a:extLst>
                  <a:ext uri="{FF2B5EF4-FFF2-40B4-BE49-F238E27FC236}">
                    <a16:creationId xmlns:a16="http://schemas.microsoft.com/office/drawing/2014/main" xmlns="" id="{23F1154C-67D2-423D-83A8-D7F0237CD53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2" name="Line 145">
                <a:extLst>
                  <a:ext uri="{FF2B5EF4-FFF2-40B4-BE49-F238E27FC236}">
                    <a16:creationId xmlns:a16="http://schemas.microsoft.com/office/drawing/2014/main" xmlns="" id="{D878D653-40C2-41CB-851F-A8BDB38334F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292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3" name="Line 146">
                <a:extLst>
                  <a:ext uri="{FF2B5EF4-FFF2-40B4-BE49-F238E27FC236}">
                    <a16:creationId xmlns:a16="http://schemas.microsoft.com/office/drawing/2014/main" xmlns="" id="{D49688FC-E8D4-4791-A3C8-2107A8C5408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12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4" name="Line 147">
                <a:extLst>
                  <a:ext uri="{FF2B5EF4-FFF2-40B4-BE49-F238E27FC236}">
                    <a16:creationId xmlns:a16="http://schemas.microsoft.com/office/drawing/2014/main" xmlns="" id="{C8D3CBC5-BAA5-42FD-BEDD-685BA01FEC3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312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5" name="Line 148">
                <a:extLst>
                  <a:ext uri="{FF2B5EF4-FFF2-40B4-BE49-F238E27FC236}">
                    <a16:creationId xmlns:a16="http://schemas.microsoft.com/office/drawing/2014/main" xmlns="" id="{61CADFC5-DEEE-4528-BDC7-68A3E1525BA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504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6" name="Line 149">
                <a:extLst>
                  <a:ext uri="{FF2B5EF4-FFF2-40B4-BE49-F238E27FC236}">
                    <a16:creationId xmlns:a16="http://schemas.microsoft.com/office/drawing/2014/main" xmlns="" id="{D2F89063-084C-4C7C-9B45-DE2F0F7B1F9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69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7" name="Line 150">
                <a:extLst>
                  <a:ext uri="{FF2B5EF4-FFF2-40B4-BE49-F238E27FC236}">
                    <a16:creationId xmlns:a16="http://schemas.microsoft.com/office/drawing/2014/main" xmlns="" id="{5552FBE2-ED47-4E10-BD79-F26E0A6FB42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3888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78" name="Line 151">
                <a:extLst>
                  <a:ext uri="{FF2B5EF4-FFF2-40B4-BE49-F238E27FC236}">
                    <a16:creationId xmlns:a16="http://schemas.microsoft.com/office/drawing/2014/main" xmlns="" id="{CECC795C-5DAF-4EEE-9A25-EC88156FC478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264" y="4080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89" name="Line 152">
              <a:extLst>
                <a:ext uri="{FF2B5EF4-FFF2-40B4-BE49-F238E27FC236}">
                  <a16:creationId xmlns:a16="http://schemas.microsoft.com/office/drawing/2014/main" xmlns="" id="{6F81B642-5643-46B9-8B14-F365C10D840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544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0" name="Line 153">
              <a:extLst>
                <a:ext uri="{FF2B5EF4-FFF2-40B4-BE49-F238E27FC236}">
                  <a16:creationId xmlns:a16="http://schemas.microsoft.com/office/drawing/2014/main" xmlns="" id="{C22C30BE-0F46-4376-82EF-079A3CB01D5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544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1" name="Line 154">
              <a:extLst>
                <a:ext uri="{FF2B5EF4-FFF2-40B4-BE49-F238E27FC236}">
                  <a16:creationId xmlns:a16="http://schemas.microsoft.com/office/drawing/2014/main" xmlns="" id="{39C32F06-0715-4A61-9E5C-CA0FE704CD0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496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2" name="Line 155">
              <a:extLst>
                <a:ext uri="{FF2B5EF4-FFF2-40B4-BE49-F238E27FC236}">
                  <a16:creationId xmlns:a16="http://schemas.microsoft.com/office/drawing/2014/main" xmlns="" id="{C5D9F959-E417-4324-A735-8AE5B813B72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3" name="Line 156">
              <a:extLst>
                <a:ext uri="{FF2B5EF4-FFF2-40B4-BE49-F238E27FC236}">
                  <a16:creationId xmlns:a16="http://schemas.microsoft.com/office/drawing/2014/main" xmlns="" id="{D3458FE7-BC96-48CF-8616-9F5580422DB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35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4" name="Line 157">
              <a:extLst>
                <a:ext uri="{FF2B5EF4-FFF2-40B4-BE49-F238E27FC236}">
                  <a16:creationId xmlns:a16="http://schemas.microsoft.com/office/drawing/2014/main" xmlns="" id="{8FF58642-CCCE-4824-8781-1968883492D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"/>
              <a:ext cx="576" cy="57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5" name="Line 158">
              <a:extLst>
                <a:ext uri="{FF2B5EF4-FFF2-40B4-BE49-F238E27FC236}">
                  <a16:creationId xmlns:a16="http://schemas.microsoft.com/office/drawing/2014/main" xmlns="" id="{7CB3D245-3966-436A-BDB2-440F4AE042F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6" name="Line 159">
              <a:extLst>
                <a:ext uri="{FF2B5EF4-FFF2-40B4-BE49-F238E27FC236}">
                  <a16:creationId xmlns:a16="http://schemas.microsoft.com/office/drawing/2014/main" xmlns="" id="{BF9EC0E6-AF85-4A0E-BE96-11A4FE6A8FA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7" name="Line 160">
              <a:extLst>
                <a:ext uri="{FF2B5EF4-FFF2-40B4-BE49-F238E27FC236}">
                  <a16:creationId xmlns:a16="http://schemas.microsoft.com/office/drawing/2014/main" xmlns="" id="{6BDFDB5C-30B4-4BC0-B298-7A213717559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8" name="Line 161">
              <a:extLst>
                <a:ext uri="{FF2B5EF4-FFF2-40B4-BE49-F238E27FC236}">
                  <a16:creationId xmlns:a16="http://schemas.microsoft.com/office/drawing/2014/main" xmlns="" id="{AD956FD2-7FEC-4BE3-978A-35B74F9F0F8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9" name="Line 162">
              <a:extLst>
                <a:ext uri="{FF2B5EF4-FFF2-40B4-BE49-F238E27FC236}">
                  <a16:creationId xmlns:a16="http://schemas.microsoft.com/office/drawing/2014/main" xmlns="" id="{7B9BB4E7-CFD1-47B1-A8DF-74C53078EDB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0" name="Line 163">
              <a:extLst>
                <a:ext uri="{FF2B5EF4-FFF2-40B4-BE49-F238E27FC236}">
                  <a16:creationId xmlns:a16="http://schemas.microsoft.com/office/drawing/2014/main" xmlns="" id="{BFF6D4CA-107D-44C5-A46D-4E9EF7D8FB7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1" name="Line 164">
              <a:extLst>
                <a:ext uri="{FF2B5EF4-FFF2-40B4-BE49-F238E27FC236}">
                  <a16:creationId xmlns:a16="http://schemas.microsoft.com/office/drawing/2014/main" xmlns="" id="{CF6534A5-E969-4E44-8A08-BCFDC189066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38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2" name="Line 165">
              <a:extLst>
                <a:ext uri="{FF2B5EF4-FFF2-40B4-BE49-F238E27FC236}">
                  <a16:creationId xmlns:a16="http://schemas.microsoft.com/office/drawing/2014/main" xmlns="" id="{ADF1FC69-7D3E-443C-9CB2-975815119D7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3" name="Line 166">
              <a:extLst>
                <a:ext uri="{FF2B5EF4-FFF2-40B4-BE49-F238E27FC236}">
                  <a16:creationId xmlns:a16="http://schemas.microsoft.com/office/drawing/2014/main" xmlns="" id="{1DF84AD0-4770-496F-90ED-D7A69EA06EB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4" name="Line 167">
              <a:extLst>
                <a:ext uri="{FF2B5EF4-FFF2-40B4-BE49-F238E27FC236}">
                  <a16:creationId xmlns:a16="http://schemas.microsoft.com/office/drawing/2014/main" xmlns="" id="{C0CFF0A1-0437-4429-82B4-5B51F420DF6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5" name="Line 168">
              <a:extLst>
                <a:ext uri="{FF2B5EF4-FFF2-40B4-BE49-F238E27FC236}">
                  <a16:creationId xmlns:a16="http://schemas.microsoft.com/office/drawing/2014/main" xmlns="" id="{D07A0490-89B3-49BD-A5D8-86E27C3540C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6" name="Line 169">
              <a:extLst>
                <a:ext uri="{FF2B5EF4-FFF2-40B4-BE49-F238E27FC236}">
                  <a16:creationId xmlns:a16="http://schemas.microsoft.com/office/drawing/2014/main" xmlns="" id="{BD01799A-ED5D-45E3-8046-849F6C2100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7" name="Line 170">
              <a:extLst>
                <a:ext uri="{FF2B5EF4-FFF2-40B4-BE49-F238E27FC236}">
                  <a16:creationId xmlns:a16="http://schemas.microsoft.com/office/drawing/2014/main" xmlns="" id="{0095E52C-3165-4E4E-ADE5-6BC72CE49C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8" name="Line 171">
              <a:extLst>
                <a:ext uri="{FF2B5EF4-FFF2-40B4-BE49-F238E27FC236}">
                  <a16:creationId xmlns:a16="http://schemas.microsoft.com/office/drawing/2014/main" xmlns="" id="{0820AB5A-A668-459D-BB95-7E0582ED7A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9" name="Line 172">
              <a:extLst>
                <a:ext uri="{FF2B5EF4-FFF2-40B4-BE49-F238E27FC236}">
                  <a16:creationId xmlns:a16="http://schemas.microsoft.com/office/drawing/2014/main" xmlns="" id="{D107E787-3618-461A-8918-9891106569B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0" name="Line 173">
              <a:extLst>
                <a:ext uri="{FF2B5EF4-FFF2-40B4-BE49-F238E27FC236}">
                  <a16:creationId xmlns:a16="http://schemas.microsoft.com/office/drawing/2014/main" xmlns="" id="{48F22F6A-4943-4D62-8B26-F25E457F26C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1" name="Line 174">
              <a:extLst>
                <a:ext uri="{FF2B5EF4-FFF2-40B4-BE49-F238E27FC236}">
                  <a16:creationId xmlns:a16="http://schemas.microsoft.com/office/drawing/2014/main" xmlns="" id="{A852A4B0-B0A4-433A-8A42-097A7128519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352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2" name="Line 175">
              <a:extLst>
                <a:ext uri="{FF2B5EF4-FFF2-40B4-BE49-F238E27FC236}">
                  <a16:creationId xmlns:a16="http://schemas.microsoft.com/office/drawing/2014/main" xmlns="" id="{ADB0F4A2-4B75-4C49-BCE9-59D92067C4A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9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3" name="Line 176">
              <a:extLst>
                <a:ext uri="{FF2B5EF4-FFF2-40B4-BE49-F238E27FC236}">
                  <a16:creationId xmlns:a16="http://schemas.microsoft.com/office/drawing/2014/main" xmlns="" id="{25B562DB-4ED0-47F5-B934-AA03E300348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4" name="Line 177">
              <a:extLst>
                <a:ext uri="{FF2B5EF4-FFF2-40B4-BE49-F238E27FC236}">
                  <a16:creationId xmlns:a16="http://schemas.microsoft.com/office/drawing/2014/main" xmlns="" id="{65C77C71-88E8-45C1-9CF0-7FBFF3252A0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5" name="Line 178">
              <a:extLst>
                <a:ext uri="{FF2B5EF4-FFF2-40B4-BE49-F238E27FC236}">
                  <a16:creationId xmlns:a16="http://schemas.microsoft.com/office/drawing/2014/main" xmlns="" id="{790B84E8-C69C-4505-912B-101E0172A6B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6" name="Line 179">
              <a:extLst>
                <a:ext uri="{FF2B5EF4-FFF2-40B4-BE49-F238E27FC236}">
                  <a16:creationId xmlns:a16="http://schemas.microsoft.com/office/drawing/2014/main" xmlns="" id="{CECA1EA4-56C9-432C-82B0-21B9F1AC8E9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7" name="Line 180">
              <a:extLst>
                <a:ext uri="{FF2B5EF4-FFF2-40B4-BE49-F238E27FC236}">
                  <a16:creationId xmlns:a16="http://schemas.microsoft.com/office/drawing/2014/main" xmlns="" id="{7DAB196C-E490-46F3-9589-245F1318F52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8" name="Line 181">
              <a:extLst>
                <a:ext uri="{FF2B5EF4-FFF2-40B4-BE49-F238E27FC236}">
                  <a16:creationId xmlns:a16="http://schemas.microsoft.com/office/drawing/2014/main" xmlns="" id="{6DE6943B-2E4A-4EA6-8473-EBBF3257B9A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19" name="Line 182">
              <a:extLst>
                <a:ext uri="{FF2B5EF4-FFF2-40B4-BE49-F238E27FC236}">
                  <a16:creationId xmlns:a16="http://schemas.microsoft.com/office/drawing/2014/main" xmlns="" id="{4DAB2B91-2935-4CEA-A196-C2F64835A4C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0" name="Line 183">
              <a:extLst>
                <a:ext uri="{FF2B5EF4-FFF2-40B4-BE49-F238E27FC236}">
                  <a16:creationId xmlns:a16="http://schemas.microsoft.com/office/drawing/2014/main" xmlns="" id="{2E37B6CB-ACB3-4285-B793-A76E8F80270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1" name="Line 184">
              <a:extLst>
                <a:ext uri="{FF2B5EF4-FFF2-40B4-BE49-F238E27FC236}">
                  <a16:creationId xmlns:a16="http://schemas.microsoft.com/office/drawing/2014/main" xmlns="" id="{B256346C-095E-47A4-8D1B-5F166E45F40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2" name="Line 185">
              <a:extLst>
                <a:ext uri="{FF2B5EF4-FFF2-40B4-BE49-F238E27FC236}">
                  <a16:creationId xmlns:a16="http://schemas.microsoft.com/office/drawing/2014/main" xmlns="" id="{371D85EA-FD46-46E9-82E2-1BC1F63FD7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3" name="Line 186">
              <a:extLst>
                <a:ext uri="{FF2B5EF4-FFF2-40B4-BE49-F238E27FC236}">
                  <a16:creationId xmlns:a16="http://schemas.microsoft.com/office/drawing/2014/main" xmlns="" id="{D8CCF6B2-4144-4A41-9B55-7B92C156E7B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230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4" name="Line 187">
              <a:extLst>
                <a:ext uri="{FF2B5EF4-FFF2-40B4-BE49-F238E27FC236}">
                  <a16:creationId xmlns:a16="http://schemas.microsoft.com/office/drawing/2014/main" xmlns="" id="{E9ED1350-BFE2-44C7-A1D7-7252AD3BEB8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5" name="Line 188">
              <a:extLst>
                <a:ext uri="{FF2B5EF4-FFF2-40B4-BE49-F238E27FC236}">
                  <a16:creationId xmlns:a16="http://schemas.microsoft.com/office/drawing/2014/main" xmlns="" id="{E28DF2F5-A828-4EAE-8C7A-FE5BF7FE94D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6" name="Line 189">
              <a:extLst>
                <a:ext uri="{FF2B5EF4-FFF2-40B4-BE49-F238E27FC236}">
                  <a16:creationId xmlns:a16="http://schemas.microsoft.com/office/drawing/2014/main" xmlns="" id="{247A5A31-C967-46BA-9BCB-3747BD95ECA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7" name="Line 190">
              <a:extLst>
                <a:ext uri="{FF2B5EF4-FFF2-40B4-BE49-F238E27FC236}">
                  <a16:creationId xmlns:a16="http://schemas.microsoft.com/office/drawing/2014/main" xmlns="" id="{754F38F9-444B-47EE-9D1A-7119125F33C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8" name="Line 191">
              <a:extLst>
                <a:ext uri="{FF2B5EF4-FFF2-40B4-BE49-F238E27FC236}">
                  <a16:creationId xmlns:a16="http://schemas.microsoft.com/office/drawing/2014/main" xmlns="" id="{9262671C-1145-4982-8846-E21EFDC8297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29" name="Line 192">
              <a:extLst>
                <a:ext uri="{FF2B5EF4-FFF2-40B4-BE49-F238E27FC236}">
                  <a16:creationId xmlns:a16="http://schemas.microsoft.com/office/drawing/2014/main" xmlns="" id="{1B5562D5-2221-4926-8DFE-08A0594D645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0" name="Line 193">
              <a:extLst>
                <a:ext uri="{FF2B5EF4-FFF2-40B4-BE49-F238E27FC236}">
                  <a16:creationId xmlns:a16="http://schemas.microsoft.com/office/drawing/2014/main" xmlns="" id="{DF65A388-F2F5-4F65-8B74-F3B084D0E71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1" name="Line 194">
              <a:extLst>
                <a:ext uri="{FF2B5EF4-FFF2-40B4-BE49-F238E27FC236}">
                  <a16:creationId xmlns:a16="http://schemas.microsoft.com/office/drawing/2014/main" xmlns="" id="{D5186CDA-A193-4E37-BB31-D03D2F8AECA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2" name="Line 195">
              <a:extLst>
                <a:ext uri="{FF2B5EF4-FFF2-40B4-BE49-F238E27FC236}">
                  <a16:creationId xmlns:a16="http://schemas.microsoft.com/office/drawing/2014/main" xmlns="" id="{436724FA-B301-4F43-BB49-30C5EA673A0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3" name="Line 196">
              <a:extLst>
                <a:ext uri="{FF2B5EF4-FFF2-40B4-BE49-F238E27FC236}">
                  <a16:creationId xmlns:a16="http://schemas.microsoft.com/office/drawing/2014/main" xmlns="" id="{F17BA323-130A-4F06-805B-24FEDA326B8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4" name="Line 197">
              <a:extLst>
                <a:ext uri="{FF2B5EF4-FFF2-40B4-BE49-F238E27FC236}">
                  <a16:creationId xmlns:a16="http://schemas.microsoft.com/office/drawing/2014/main" xmlns="" id="{DC0FA7A8-EFF6-4025-877E-F11C411DCAA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2112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5" name="Line 198">
              <a:extLst>
                <a:ext uri="{FF2B5EF4-FFF2-40B4-BE49-F238E27FC236}">
                  <a16:creationId xmlns:a16="http://schemas.microsoft.com/office/drawing/2014/main" xmlns="" id="{E7BE51E0-2A07-4BD0-97C9-8D515F8EC48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6" name="Line 199">
              <a:extLst>
                <a:ext uri="{FF2B5EF4-FFF2-40B4-BE49-F238E27FC236}">
                  <a16:creationId xmlns:a16="http://schemas.microsoft.com/office/drawing/2014/main" xmlns="" id="{26424B67-6A66-44B7-8F8E-95EB6B28BED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7" name="Line 200">
              <a:extLst>
                <a:ext uri="{FF2B5EF4-FFF2-40B4-BE49-F238E27FC236}">
                  <a16:creationId xmlns:a16="http://schemas.microsoft.com/office/drawing/2014/main" xmlns="" id="{7E277E6D-BAB3-4A72-ABB2-7022EAD4375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8" name="Line 201">
              <a:extLst>
                <a:ext uri="{FF2B5EF4-FFF2-40B4-BE49-F238E27FC236}">
                  <a16:creationId xmlns:a16="http://schemas.microsoft.com/office/drawing/2014/main" xmlns="" id="{D3C4C09C-93B8-41B4-8329-9A008539ABB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9" name="Line 202">
              <a:extLst>
                <a:ext uri="{FF2B5EF4-FFF2-40B4-BE49-F238E27FC236}">
                  <a16:creationId xmlns:a16="http://schemas.microsoft.com/office/drawing/2014/main" xmlns="" id="{783CEA86-F781-45FB-82F0-0B57CCC4CD4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0" name="Line 203">
              <a:extLst>
                <a:ext uri="{FF2B5EF4-FFF2-40B4-BE49-F238E27FC236}">
                  <a16:creationId xmlns:a16="http://schemas.microsoft.com/office/drawing/2014/main" xmlns="" id="{848864DC-E5D0-4D6F-AD9F-8F213A6D580A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" name="Line 204">
              <a:extLst>
                <a:ext uri="{FF2B5EF4-FFF2-40B4-BE49-F238E27FC236}">
                  <a16:creationId xmlns:a16="http://schemas.microsoft.com/office/drawing/2014/main" xmlns="" id="{DF33AC40-0549-44C0-A966-4CE1F017AC4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2" name="Line 205">
              <a:extLst>
                <a:ext uri="{FF2B5EF4-FFF2-40B4-BE49-F238E27FC236}">
                  <a16:creationId xmlns:a16="http://schemas.microsoft.com/office/drawing/2014/main" xmlns="" id="{CE6A8243-5F51-4BC4-9C8C-80FC055E9EC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3" name="Line 206">
              <a:extLst>
                <a:ext uri="{FF2B5EF4-FFF2-40B4-BE49-F238E27FC236}">
                  <a16:creationId xmlns:a16="http://schemas.microsoft.com/office/drawing/2014/main" xmlns="" id="{87E2FAFB-EC58-481C-842A-4E51BAA6A04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4" name="Line 207">
              <a:extLst>
                <a:ext uri="{FF2B5EF4-FFF2-40B4-BE49-F238E27FC236}">
                  <a16:creationId xmlns:a16="http://schemas.microsoft.com/office/drawing/2014/main" xmlns="" id="{C0826DC3-97D3-4877-B2B7-965E758F871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5" name="Line 208">
              <a:extLst>
                <a:ext uri="{FF2B5EF4-FFF2-40B4-BE49-F238E27FC236}">
                  <a16:creationId xmlns:a16="http://schemas.microsoft.com/office/drawing/2014/main" xmlns="" id="{ABFE3846-CFC6-4A27-B363-F7620F74E44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920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6" name="Line 209">
              <a:extLst>
                <a:ext uri="{FF2B5EF4-FFF2-40B4-BE49-F238E27FC236}">
                  <a16:creationId xmlns:a16="http://schemas.microsoft.com/office/drawing/2014/main" xmlns="" id="{1FE8253D-16A6-449C-9C08-5892D1F4426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7" name="Line 210">
              <a:extLst>
                <a:ext uri="{FF2B5EF4-FFF2-40B4-BE49-F238E27FC236}">
                  <a16:creationId xmlns:a16="http://schemas.microsoft.com/office/drawing/2014/main" xmlns="" id="{FA35B5CB-0CAA-4E47-A412-EB53706E973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" name="Line 211">
              <a:extLst>
                <a:ext uri="{FF2B5EF4-FFF2-40B4-BE49-F238E27FC236}">
                  <a16:creationId xmlns:a16="http://schemas.microsoft.com/office/drawing/2014/main" xmlns="" id="{E8C34682-39DC-4DA7-86E2-8C719569E71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9" name="Line 212">
              <a:extLst>
                <a:ext uri="{FF2B5EF4-FFF2-40B4-BE49-F238E27FC236}">
                  <a16:creationId xmlns:a16="http://schemas.microsoft.com/office/drawing/2014/main" xmlns="" id="{84F4DB74-47C3-4D77-8A28-82572EC5B8D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0" name="Line 213">
              <a:extLst>
                <a:ext uri="{FF2B5EF4-FFF2-40B4-BE49-F238E27FC236}">
                  <a16:creationId xmlns:a16="http://schemas.microsoft.com/office/drawing/2014/main" xmlns="" id="{5BFE4FF9-32CA-4DD3-A83D-5858891DB1E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1" name="Line 214">
              <a:extLst>
                <a:ext uri="{FF2B5EF4-FFF2-40B4-BE49-F238E27FC236}">
                  <a16:creationId xmlns:a16="http://schemas.microsoft.com/office/drawing/2014/main" xmlns="" id="{EA7D2F5B-0244-4BD0-B400-EC26062977C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" name="Line 215">
              <a:extLst>
                <a:ext uri="{FF2B5EF4-FFF2-40B4-BE49-F238E27FC236}">
                  <a16:creationId xmlns:a16="http://schemas.microsoft.com/office/drawing/2014/main" xmlns="" id="{59793C76-37A6-4DB2-B256-163259A8A43D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3" name="Line 216">
              <a:extLst>
                <a:ext uri="{FF2B5EF4-FFF2-40B4-BE49-F238E27FC236}">
                  <a16:creationId xmlns:a16="http://schemas.microsoft.com/office/drawing/2014/main" xmlns="" id="{1625CE06-DB82-499C-8610-28D848E1199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Line 217">
              <a:extLst>
                <a:ext uri="{FF2B5EF4-FFF2-40B4-BE49-F238E27FC236}">
                  <a16:creationId xmlns:a16="http://schemas.microsoft.com/office/drawing/2014/main" xmlns="" id="{BEF710B0-517B-48D8-80EA-294E849189A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5" name="Line 218">
              <a:extLst>
                <a:ext uri="{FF2B5EF4-FFF2-40B4-BE49-F238E27FC236}">
                  <a16:creationId xmlns:a16="http://schemas.microsoft.com/office/drawing/2014/main" xmlns="" id="{E9550380-E4AA-44A9-879F-D17BE9BB255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6" name="Line 219">
              <a:extLst>
                <a:ext uri="{FF2B5EF4-FFF2-40B4-BE49-F238E27FC236}">
                  <a16:creationId xmlns:a16="http://schemas.microsoft.com/office/drawing/2014/main" xmlns="" id="{C5568307-D7FB-4277-AF3A-9999EC24EF2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344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7" name="Line 220">
              <a:extLst>
                <a:ext uri="{FF2B5EF4-FFF2-40B4-BE49-F238E27FC236}">
                  <a16:creationId xmlns:a16="http://schemas.microsoft.com/office/drawing/2014/main" xmlns="" id="{9ACC462A-8028-4B2C-A41A-6B351AF84C6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3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8" name="Line 221">
              <a:extLst>
                <a:ext uri="{FF2B5EF4-FFF2-40B4-BE49-F238E27FC236}">
                  <a16:creationId xmlns:a16="http://schemas.microsoft.com/office/drawing/2014/main" xmlns="" id="{A174401E-05A4-4C08-B189-C9914730702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Line 222">
              <a:extLst>
                <a:ext uri="{FF2B5EF4-FFF2-40B4-BE49-F238E27FC236}">
                  <a16:creationId xmlns:a16="http://schemas.microsoft.com/office/drawing/2014/main" xmlns="" id="{1CCC0DEE-41EF-4392-A195-A9A482D34EB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4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0" name="Line 223">
              <a:extLst>
                <a:ext uri="{FF2B5EF4-FFF2-40B4-BE49-F238E27FC236}">
                  <a16:creationId xmlns:a16="http://schemas.microsoft.com/office/drawing/2014/main" xmlns="" id="{DAC14B52-72F6-42EA-9A3A-58B014AF622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00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1" name="Line 224">
              <a:extLst>
                <a:ext uri="{FF2B5EF4-FFF2-40B4-BE49-F238E27FC236}">
                  <a16:creationId xmlns:a16="http://schemas.microsoft.com/office/drawing/2014/main" xmlns="" id="{2337B03E-D0CC-478D-BF67-5603123B657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0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2" name="Line 225">
              <a:extLst>
                <a:ext uri="{FF2B5EF4-FFF2-40B4-BE49-F238E27FC236}">
                  <a16:creationId xmlns:a16="http://schemas.microsoft.com/office/drawing/2014/main" xmlns="" id="{FDADAE6F-F763-455F-83CF-C6831E0308A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1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3" name="Line 226">
              <a:extLst>
                <a:ext uri="{FF2B5EF4-FFF2-40B4-BE49-F238E27FC236}">
                  <a16:creationId xmlns:a16="http://schemas.microsoft.com/office/drawing/2014/main" xmlns="" id="{F6944317-8424-4BC2-92F2-D50E3CB0E2C8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584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4" name="Line 227">
              <a:extLst>
                <a:ext uri="{FF2B5EF4-FFF2-40B4-BE49-F238E27FC236}">
                  <a16:creationId xmlns:a16="http://schemas.microsoft.com/office/drawing/2014/main" xmlns="" id="{6302CC1C-7AAB-4812-B73A-DA25B2700AA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776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5" name="Line 228">
              <a:extLst>
                <a:ext uri="{FF2B5EF4-FFF2-40B4-BE49-F238E27FC236}">
                  <a16:creationId xmlns:a16="http://schemas.microsoft.com/office/drawing/2014/main" xmlns="" id="{80F26788-8601-4F54-BD34-34199CDF876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392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6" name="Line 229">
              <a:extLst>
                <a:ext uri="{FF2B5EF4-FFF2-40B4-BE49-F238E27FC236}">
                  <a16:creationId xmlns:a16="http://schemas.microsoft.com/office/drawing/2014/main" xmlns="" id="{46F72777-1E3D-4D6F-86EE-BD0F4A1FFA75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160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7" name="Line 230">
              <a:extLst>
                <a:ext uri="{FF2B5EF4-FFF2-40B4-BE49-F238E27FC236}">
                  <a16:creationId xmlns:a16="http://schemas.microsoft.com/office/drawing/2014/main" xmlns="" id="{07CCC159-E0B3-4FB4-ABC7-BACA6B90CE8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968" y="1536"/>
              <a:ext cx="576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0" name="Rectangle 231">
            <a:extLst>
              <a:ext uri="{FF2B5EF4-FFF2-40B4-BE49-F238E27FC236}">
                <a16:creationId xmlns:a16="http://schemas.microsoft.com/office/drawing/2014/main" xmlns="" id="{0B50E8AC-202A-44DE-801D-D8D9AC262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90800"/>
            <a:ext cx="16002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Text Box 232">
            <a:extLst>
              <a:ext uri="{FF2B5EF4-FFF2-40B4-BE49-F238E27FC236}">
                <a16:creationId xmlns:a16="http://schemas.microsoft.com/office/drawing/2014/main" xmlns="" id="{3071424F-CEAD-4DA0-9342-EC51F9587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057400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Verdana" panose="020B0604030504040204" pitchFamily="34" charset="0"/>
              </a:rPr>
              <a:t>V</a:t>
            </a:r>
          </a:p>
        </p:txBody>
      </p:sp>
      <p:sp>
        <p:nvSpPr>
          <p:cNvPr id="14342" name="Text Box 233">
            <a:extLst>
              <a:ext uri="{FF2B5EF4-FFF2-40B4-BE49-F238E27FC236}">
                <a16:creationId xmlns:a16="http://schemas.microsoft.com/office/drawing/2014/main" xmlns="" id="{88D6F5D3-9438-4595-9057-0CAC20102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965450"/>
            <a:ext cx="528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Verdana" panose="020B0604030504040204" pitchFamily="34" charset="0"/>
              </a:rPr>
              <a:t>W</a:t>
            </a:r>
          </a:p>
        </p:txBody>
      </p:sp>
      <p:sp>
        <p:nvSpPr>
          <p:cNvPr id="14343" name="Oval 234">
            <a:extLst>
              <a:ext uri="{FF2B5EF4-FFF2-40B4-BE49-F238E27FC236}">
                <a16:creationId xmlns:a16="http://schemas.microsoft.com/office/drawing/2014/main" xmlns="" id="{6F06551C-25AF-4053-BCCE-08F7E4013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146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Oval 235">
            <a:extLst>
              <a:ext uri="{FF2B5EF4-FFF2-40B4-BE49-F238E27FC236}">
                <a16:creationId xmlns:a16="http://schemas.microsoft.com/office/drawing/2014/main" xmlns="" id="{E893DE7F-AB66-4D89-8FAA-DB3142043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8862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5" name="Line 236">
            <a:extLst>
              <a:ext uri="{FF2B5EF4-FFF2-40B4-BE49-F238E27FC236}">
                <a16:creationId xmlns:a16="http://schemas.microsoft.com/office/drawing/2014/main" xmlns="" id="{9D996235-DDE8-428C-AC5C-D54951E44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6" name="Line 237">
            <a:extLst>
              <a:ext uri="{FF2B5EF4-FFF2-40B4-BE49-F238E27FC236}">
                <a16:creationId xmlns:a16="http://schemas.microsoft.com/office/drawing/2014/main" xmlns="" id="{E38B7FEF-7EA2-46DC-8833-53C492E4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7" name="Line 238">
            <a:extLst>
              <a:ext uri="{FF2B5EF4-FFF2-40B4-BE49-F238E27FC236}">
                <a16:creationId xmlns:a16="http://schemas.microsoft.com/office/drawing/2014/main" xmlns="" id="{85796484-E5E9-424C-8278-CDA5722B8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8" name="Line 239">
            <a:extLst>
              <a:ext uri="{FF2B5EF4-FFF2-40B4-BE49-F238E27FC236}">
                <a16:creationId xmlns:a16="http://schemas.microsoft.com/office/drawing/2014/main" xmlns="" id="{F394B16F-A8BE-41C7-BC1B-421B6E3E7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9" name="Line 240">
            <a:extLst>
              <a:ext uri="{FF2B5EF4-FFF2-40B4-BE49-F238E27FC236}">
                <a16:creationId xmlns:a16="http://schemas.microsoft.com/office/drawing/2014/main" xmlns="" id="{565B209C-3D1F-4548-AAEF-F36CB64C4A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0" name="Line 241">
            <a:extLst>
              <a:ext uri="{FF2B5EF4-FFF2-40B4-BE49-F238E27FC236}">
                <a16:creationId xmlns:a16="http://schemas.microsoft.com/office/drawing/2014/main" xmlns="" id="{A2850652-0EBE-43C3-A3ED-92EC2D280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590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1" name="Line 242">
            <a:extLst>
              <a:ext uri="{FF2B5EF4-FFF2-40B4-BE49-F238E27FC236}">
                <a16:creationId xmlns:a16="http://schemas.microsoft.com/office/drawing/2014/main" xmlns="" id="{6BC330B6-6C4C-4C25-BBEE-C13F3C86A5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8194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2" name="Line 243">
            <a:extLst>
              <a:ext uri="{FF2B5EF4-FFF2-40B4-BE49-F238E27FC236}">
                <a16:creationId xmlns:a16="http://schemas.microsoft.com/office/drawing/2014/main" xmlns="" id="{5909E79E-9C87-4E23-8EA9-3BFDEEC82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048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3" name="Line 244">
            <a:extLst>
              <a:ext uri="{FF2B5EF4-FFF2-40B4-BE49-F238E27FC236}">
                <a16:creationId xmlns:a16="http://schemas.microsoft.com/office/drawing/2014/main" xmlns="" id="{059F39E4-527F-43D7-B9A6-A1AE6FBA0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276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4" name="Line 245">
            <a:extLst>
              <a:ext uri="{FF2B5EF4-FFF2-40B4-BE49-F238E27FC236}">
                <a16:creationId xmlns:a16="http://schemas.microsoft.com/office/drawing/2014/main" xmlns="" id="{6EA11CD5-3CA4-4E49-9C28-F383F9E86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505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5" name="Line 246">
            <a:extLst>
              <a:ext uri="{FF2B5EF4-FFF2-40B4-BE49-F238E27FC236}">
                <a16:creationId xmlns:a16="http://schemas.microsoft.com/office/drawing/2014/main" xmlns="" id="{3236026A-1E7C-4189-83C0-79F3B9DFF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733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56" name="Text Box 247">
            <a:extLst>
              <a:ext uri="{FF2B5EF4-FFF2-40B4-BE49-F238E27FC236}">
                <a16:creationId xmlns:a16="http://schemas.microsoft.com/office/drawing/2014/main" xmlns="" id="{9853011B-D9F7-4B0B-97DF-C9B484C1F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267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2-D edit graph</a:t>
            </a:r>
          </a:p>
        </p:txBody>
      </p:sp>
      <p:sp>
        <p:nvSpPr>
          <p:cNvPr id="14357" name="Freeform 248">
            <a:extLst>
              <a:ext uri="{FF2B5EF4-FFF2-40B4-BE49-F238E27FC236}">
                <a16:creationId xmlns:a16="http://schemas.microsoft.com/office/drawing/2014/main" xmlns="" id="{1E2CE3D1-5900-4FF2-B193-AE785BF3F0FD}"/>
              </a:ext>
            </a:extLst>
          </p:cNvPr>
          <p:cNvSpPr>
            <a:spLocks/>
          </p:cNvSpPr>
          <p:nvPr/>
        </p:nvSpPr>
        <p:spPr bwMode="auto">
          <a:xfrm>
            <a:off x="1295400" y="2590800"/>
            <a:ext cx="1600200" cy="1371600"/>
          </a:xfrm>
          <a:custGeom>
            <a:avLst/>
            <a:gdLst>
              <a:gd name="T0" fmla="*/ 0 w 1008"/>
              <a:gd name="T1" fmla="*/ 0 h 864"/>
              <a:gd name="T2" fmla="*/ 2147483646 w 1008"/>
              <a:gd name="T3" fmla="*/ 2147483646 h 864"/>
              <a:gd name="T4" fmla="*/ 2147483646 w 1008"/>
              <a:gd name="T5" fmla="*/ 2147483646 h 864"/>
              <a:gd name="T6" fmla="*/ 2147483646 w 1008"/>
              <a:gd name="T7" fmla="*/ 2147483646 h 864"/>
              <a:gd name="T8" fmla="*/ 2147483646 w 1008"/>
              <a:gd name="T9" fmla="*/ 2147483646 h 864"/>
              <a:gd name="T10" fmla="*/ 2147483646 w 1008"/>
              <a:gd name="T11" fmla="*/ 2147483646 h 864"/>
              <a:gd name="T12" fmla="*/ 2147483646 w 1008"/>
              <a:gd name="T13" fmla="*/ 2147483646 h 864"/>
              <a:gd name="T14" fmla="*/ 2147483646 w 1008"/>
              <a:gd name="T15" fmla="*/ 2147483646 h 864"/>
              <a:gd name="T16" fmla="*/ 2147483646 w 1008"/>
              <a:gd name="T17" fmla="*/ 2147483646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08" h="864">
                <a:moveTo>
                  <a:pt x="0" y="0"/>
                </a:moveTo>
                <a:lnTo>
                  <a:pt x="144" y="144"/>
                </a:lnTo>
                <a:lnTo>
                  <a:pt x="288" y="288"/>
                </a:lnTo>
                <a:lnTo>
                  <a:pt x="432" y="288"/>
                </a:lnTo>
                <a:lnTo>
                  <a:pt x="576" y="432"/>
                </a:lnTo>
                <a:lnTo>
                  <a:pt x="576" y="576"/>
                </a:lnTo>
                <a:lnTo>
                  <a:pt x="720" y="720"/>
                </a:lnTo>
                <a:lnTo>
                  <a:pt x="864" y="720"/>
                </a:lnTo>
                <a:lnTo>
                  <a:pt x="1008" y="864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Text Box 249">
            <a:extLst>
              <a:ext uri="{FF2B5EF4-FFF2-40B4-BE49-F238E27FC236}">
                <a16:creationId xmlns:a16="http://schemas.microsoft.com/office/drawing/2014/main" xmlns="" id="{5B40C5A3-3109-4813-8B80-500A21731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638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3-D edit graph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xmlns="" id="{B8BEDA26-FB4D-48BB-A9F6-1CCDCA544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747712"/>
          </a:xfrm>
          <a:noFill/>
        </p:spPr>
        <p:txBody>
          <a:bodyPr/>
          <a:lstStyle/>
          <a:p>
            <a:pPr eaLnBrk="1" hangingPunct="1"/>
            <a:r>
              <a:rPr lang="en-US" altLang="en-US" sz="3600" dirty="0"/>
              <a:t>2-D Cell versus 2-D Alignment Cell </a:t>
            </a:r>
          </a:p>
        </p:txBody>
      </p:sp>
      <p:sp>
        <p:nvSpPr>
          <p:cNvPr id="15363" name="Rectangle 10">
            <a:extLst>
              <a:ext uri="{FF2B5EF4-FFF2-40B4-BE49-F238E27FC236}">
                <a16:creationId xmlns:a16="http://schemas.microsoft.com/office/drawing/2014/main" xmlns="" id="{2AA76879-AE48-4485-8754-6CE31CE4B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24000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4" name="Line 11">
            <a:extLst>
              <a:ext uri="{FF2B5EF4-FFF2-40B4-BE49-F238E27FC236}">
                <a16:creationId xmlns:a16="http://schemas.microsoft.com/office/drawing/2014/main" xmlns="" id="{D55C561F-6BC5-4BBF-B4C3-DA4916AE8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11430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12">
            <a:extLst>
              <a:ext uri="{FF2B5EF4-FFF2-40B4-BE49-F238E27FC236}">
                <a16:creationId xmlns:a16="http://schemas.microsoft.com/office/drawing/2014/main" xmlns="" id="{B6798C5C-D218-4A7A-BEB2-43D0DBD33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43434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13">
            <a:extLst>
              <a:ext uri="{FF2B5EF4-FFF2-40B4-BE49-F238E27FC236}">
                <a16:creationId xmlns:a16="http://schemas.microsoft.com/office/drawing/2014/main" xmlns="" id="{B6DA543A-7C72-4049-A51B-C672F57E1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181600"/>
            <a:ext cx="4267200" cy="5334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14">
            <a:extLst>
              <a:ext uri="{FF2B5EF4-FFF2-40B4-BE49-F238E27FC236}">
                <a16:creationId xmlns:a16="http://schemas.microsoft.com/office/drawing/2014/main" xmlns="" id="{9DB7513E-EA4E-47D0-A9AF-E1D5FDC92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09800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8" name="Line 15">
            <a:extLst>
              <a:ext uri="{FF2B5EF4-FFF2-40B4-BE49-F238E27FC236}">
                <a16:creationId xmlns:a16="http://schemas.microsoft.com/office/drawing/2014/main" xmlns="" id="{8B5B228A-3337-4D29-978E-3F420DB8D3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16">
            <a:extLst>
              <a:ext uri="{FF2B5EF4-FFF2-40B4-BE49-F238E27FC236}">
                <a16:creationId xmlns:a16="http://schemas.microsoft.com/office/drawing/2014/main" xmlns="" id="{668F9952-FB18-4FFE-9953-AAAA095C48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1816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7">
            <a:extLst>
              <a:ext uri="{FF2B5EF4-FFF2-40B4-BE49-F238E27FC236}">
                <a16:creationId xmlns:a16="http://schemas.microsoft.com/office/drawing/2014/main" xmlns="" id="{4A158992-5467-462D-AB4C-0BA4B9FA7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5240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8">
            <a:extLst>
              <a:ext uri="{FF2B5EF4-FFF2-40B4-BE49-F238E27FC236}">
                <a16:creationId xmlns:a16="http://schemas.microsoft.com/office/drawing/2014/main" xmlns="" id="{36686C92-2A44-48EC-87BD-DD2E290915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9">
            <a:extLst>
              <a:ext uri="{FF2B5EF4-FFF2-40B4-BE49-F238E27FC236}">
                <a16:creationId xmlns:a16="http://schemas.microsoft.com/office/drawing/2014/main" xmlns="" id="{C157E888-0925-40CC-91A8-7929BC26A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762000" cy="381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0">
            <a:extLst>
              <a:ext uri="{FF2B5EF4-FFF2-40B4-BE49-F238E27FC236}">
                <a16:creationId xmlns:a16="http://schemas.microsoft.com/office/drawing/2014/main" xmlns="" id="{BCEC5253-D6B7-48E6-8327-CFC5F5756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867400"/>
            <a:ext cx="31242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21">
            <a:extLst>
              <a:ext uri="{FF2B5EF4-FFF2-40B4-BE49-F238E27FC236}">
                <a16:creationId xmlns:a16="http://schemas.microsoft.com/office/drawing/2014/main" xmlns="" id="{9B3E7E5F-6EC6-47D2-9A11-0AAB62524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209800"/>
            <a:ext cx="0" cy="3124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22">
            <a:extLst>
              <a:ext uri="{FF2B5EF4-FFF2-40B4-BE49-F238E27FC236}">
                <a16:creationId xmlns:a16="http://schemas.microsoft.com/office/drawing/2014/main" xmlns="" id="{258A7A2B-32F5-4068-B828-FC3E9792D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209800"/>
            <a:ext cx="3352800" cy="3352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23">
            <a:extLst>
              <a:ext uri="{FF2B5EF4-FFF2-40B4-BE49-F238E27FC236}">
                <a16:creationId xmlns:a16="http://schemas.microsoft.com/office/drawing/2014/main" xmlns="" id="{CE3C1E6B-C6C0-4F91-9EAA-EDDD43B40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295400"/>
            <a:ext cx="2286000" cy="22860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7" name="Line 24">
            <a:extLst>
              <a:ext uri="{FF2B5EF4-FFF2-40B4-BE49-F238E27FC236}">
                <a16:creationId xmlns:a16="http://schemas.microsoft.com/office/drawing/2014/main" xmlns="" id="{7EDFC4CA-FA3A-4255-B4EA-152E4D56E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1295400"/>
            <a:ext cx="0" cy="1828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25">
            <a:extLst>
              <a:ext uri="{FF2B5EF4-FFF2-40B4-BE49-F238E27FC236}">
                <a16:creationId xmlns:a16="http://schemas.microsoft.com/office/drawing/2014/main" xmlns="" id="{484C1B54-171B-4710-9FA2-A67858252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295400"/>
            <a:ext cx="1981200" cy="1905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Line 26">
            <a:extLst>
              <a:ext uri="{FF2B5EF4-FFF2-40B4-BE49-F238E27FC236}">
                <a16:creationId xmlns:a16="http://schemas.microsoft.com/office/drawing/2014/main" xmlns="" id="{A9A5918D-940A-4A1B-AD53-CE24310C8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581400"/>
            <a:ext cx="18288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Text Box 27">
            <a:extLst>
              <a:ext uri="{FF2B5EF4-FFF2-40B4-BE49-F238E27FC236}">
                <a16:creationId xmlns:a16="http://schemas.microsoft.com/office/drawing/2014/main" xmlns="" id="{D3D6B77B-C0B5-407C-8580-A567E2C75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181600"/>
            <a:ext cx="2514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In </a:t>
            </a:r>
            <a:r>
              <a:rPr lang="en-US" altLang="en-US" sz="2400">
                <a:solidFill>
                  <a:srgbClr val="FF0000"/>
                </a:solidFill>
              </a:rPr>
              <a:t>3-D</a:t>
            </a:r>
            <a:r>
              <a:rPr lang="en-US" altLang="en-US" sz="2400" b="0"/>
              <a:t>, 7 edges in each unit cube</a:t>
            </a:r>
          </a:p>
        </p:txBody>
      </p:sp>
      <p:sp>
        <p:nvSpPr>
          <p:cNvPr id="15381" name="Text Box 28">
            <a:extLst>
              <a:ext uri="{FF2B5EF4-FFF2-40B4-BE49-F238E27FC236}">
                <a16:creationId xmlns:a16="http://schemas.microsoft.com/office/drawing/2014/main" xmlns="" id="{23F8A7F8-F1C8-4EEE-AABA-C0E7F2647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733800"/>
            <a:ext cx="2514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In </a:t>
            </a:r>
            <a:r>
              <a:rPr lang="en-US" altLang="en-US" sz="2400">
                <a:solidFill>
                  <a:srgbClr val="FF0000"/>
                </a:solidFill>
              </a:rPr>
              <a:t>2-D</a:t>
            </a:r>
            <a:r>
              <a:rPr lang="en-US" altLang="en-US" sz="2400" b="0"/>
              <a:t>, 3 edges in each unit square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A1FF867D-E86B-4041-AACE-51DFD1E3E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Architecture of 3-D Alignment Cell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FDB1D0CB-3811-4DB3-8825-76E653561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538288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xmlns="" id="{07BD6BFE-B583-4610-934B-3C79354C2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538288"/>
            <a:ext cx="11430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xmlns="" id="{8647DC1B-F8A3-473F-B3D2-27AF8CF3E2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538288"/>
            <a:ext cx="4343400" cy="3886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xmlns="" id="{66475020-D0BC-4E57-BE1A-3C11D1763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195888"/>
            <a:ext cx="4267200" cy="5334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xmlns="" id="{63AF1B57-BF52-476D-BDED-469F61729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24088"/>
            <a:ext cx="3657600" cy="365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xmlns="" id="{E99D53F9-72C2-4EA5-B967-18C8F11D99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1958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xmlns="" id="{7271DFD6-2D9A-4C81-94B2-0F87E32D7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1958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xmlns="" id="{5490BBF1-8E09-401E-ACB1-C10A21D44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5382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xmlns="" id="{EA7ABF70-5767-44FB-87BE-C6E7F8F42C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538288"/>
            <a:ext cx="1295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xmlns="" id="{B279EA13-E7DA-4166-A9D6-6560C193C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195888"/>
            <a:ext cx="762000" cy="3810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xmlns="" id="{8B22A3FE-C288-4053-B25A-143734B8B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881688"/>
            <a:ext cx="3124200" cy="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xmlns="" id="{E4164635-0E58-4211-963C-996BEFDB4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24088"/>
            <a:ext cx="0" cy="31242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xmlns="" id="{7D952F28-DAEF-4CF3-9644-CE0AD0A7C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224088"/>
            <a:ext cx="3352800" cy="3352800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Text Box 16">
            <a:extLst>
              <a:ext uri="{FF2B5EF4-FFF2-40B4-BE49-F238E27FC236}">
                <a16:creationId xmlns:a16="http://schemas.microsoft.com/office/drawing/2014/main" xmlns="" id="{9E74BB0C-D382-4B87-BF1A-C4A107851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858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(i-1,j-1,k-1)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xmlns="" id="{F75E132B-84B5-4F0C-8327-03B7E664C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196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(i,j-1,k-1)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xmlns="" id="{D402E3AB-33F3-46A8-A524-82FD520F1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7292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(i,j-1,k)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:a16="http://schemas.microsoft.com/office/drawing/2014/main" xmlns="" id="{0EC5C019-0455-42B0-BA6B-9CE0AF4D1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8430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(i-1,j-1,k)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xmlns="" id="{D14B2712-D55A-4C96-B96C-1BEB21E55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8288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(i-1,j,k)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xmlns="" id="{18374E7B-25F7-4AE1-9714-BA56BE46E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6388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(i,j,k)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xmlns="" id="{99028DF6-E1E3-4323-97D1-AA3AF1B3D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309688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(i-1,j,k-1)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xmlns="" id="{04FAEC66-096F-47A5-A138-911B92BDA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8148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latin typeface="Times New Roman" panose="02020603050405020304" pitchFamily="18" charset="0"/>
              </a:rPr>
              <a:t>(i,j,k-1)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xmlns="" id="{5F7E8DDF-099E-4074-A074-398365E65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823912"/>
          </a:xfrm>
          <a:noFill/>
        </p:spPr>
        <p:txBody>
          <a:bodyPr/>
          <a:lstStyle/>
          <a:p>
            <a:pPr eaLnBrk="1" hangingPunct="1"/>
            <a:r>
              <a:rPr lang="en-US" altLang="en-US" sz="3200" dirty="0"/>
              <a:t>Multiple Alignment: Dynamic Programming</a:t>
            </a:r>
          </a:p>
        </p:txBody>
      </p:sp>
      <p:sp>
        <p:nvSpPr>
          <p:cNvPr id="17411" name="Rectangle 9">
            <a:extLst>
              <a:ext uri="{FF2B5EF4-FFF2-40B4-BE49-F238E27FC236}">
                <a16:creationId xmlns:a16="http://schemas.microsoft.com/office/drawing/2014/main" xmlns="" id="{B1B10DE3-0D1A-4DF9-ABD4-6F3B3B862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5240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2800" b="0" i="1"/>
              <a:t>s</a:t>
            </a:r>
            <a:r>
              <a:rPr lang="en-US" altLang="en-US" sz="2800" b="0" i="1" baseline="-25000"/>
              <a:t>i,j,k</a:t>
            </a:r>
            <a:r>
              <a:rPr lang="en-US" altLang="en-US" sz="2800" b="0"/>
              <a:t> = max</a:t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r>
              <a:rPr lang="en-US" altLang="en-US" sz="2800" b="0"/>
              <a:t/>
            </a:r>
            <a:br>
              <a:rPr lang="en-US" altLang="en-US" sz="2800" b="0"/>
            </a:b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endParaRPr lang="en-US" altLang="en-US" sz="2800" b="0"/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2800" b="0" i="1">
                <a:sym typeface="Symbol" panose="05050102010706020507" pitchFamily="18" charset="2"/>
              </a:rPr>
              <a:t></a:t>
            </a:r>
            <a:r>
              <a:rPr lang="en-US" altLang="en-US" sz="2800" b="0">
                <a:sym typeface="Symbol" panose="05050102010706020507" pitchFamily="18" charset="2"/>
              </a:rPr>
              <a:t>(</a:t>
            </a:r>
            <a:r>
              <a:rPr lang="en-US" altLang="en-US" sz="2800" b="0" i="1">
                <a:sym typeface="Symbol" panose="05050102010706020507" pitchFamily="18" charset="2"/>
              </a:rPr>
              <a:t>x, y, z</a:t>
            </a:r>
            <a:r>
              <a:rPr lang="en-US" altLang="en-US" sz="2800" b="0">
                <a:sym typeface="Symbol" panose="05050102010706020507" pitchFamily="18" charset="2"/>
              </a:rPr>
              <a:t>) is an entry in some given 3-D scoring matrix/function</a:t>
            </a:r>
          </a:p>
        </p:txBody>
      </p:sp>
      <p:grpSp>
        <p:nvGrpSpPr>
          <p:cNvPr id="17412" name="Group 10">
            <a:extLst>
              <a:ext uri="{FF2B5EF4-FFF2-40B4-BE49-F238E27FC236}">
                <a16:creationId xmlns:a16="http://schemas.microsoft.com/office/drawing/2014/main" xmlns="" id="{8E36663B-0CDC-45F3-9E40-7BD60CA7771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1525588"/>
            <a:ext cx="3962400" cy="3198812"/>
            <a:chOff x="1872" y="1920"/>
            <a:chExt cx="2496" cy="2015"/>
          </a:xfrm>
        </p:grpSpPr>
        <p:sp>
          <p:nvSpPr>
            <p:cNvPr id="17419" name="Text Box 11">
              <a:extLst>
                <a:ext uri="{FF2B5EF4-FFF2-40B4-BE49-F238E27FC236}">
                  <a16:creationId xmlns:a16="http://schemas.microsoft.com/office/drawing/2014/main" xmlns="" id="{DBB4B85D-45D1-4C7F-B47B-E1458748D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968"/>
              <a:ext cx="2208" cy="19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i-1,j-1,k-1</a:t>
              </a:r>
              <a:r>
                <a:rPr lang="en-US" altLang="en-US" sz="2400" b="0" i="1">
                  <a:latin typeface="Times" panose="02020603050405020304" pitchFamily="18" charset="0"/>
                </a:rPr>
                <a:t> +  </a:t>
              </a:r>
              <a:r>
                <a:rPr lang="en-US" altLang="en-US" sz="2400" b="0" i="1">
                  <a:latin typeface="Times" panose="02020603050405020304" pitchFamily="18" charset="0"/>
                  <a:sym typeface="Symbol" panose="05050102010706020507" pitchFamily="18" charset="2"/>
                </a:rPr>
                <a:t>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i-1,j-1,k</a:t>
              </a:r>
              <a:r>
                <a:rPr lang="en-US" altLang="en-US" sz="2400" b="0" i="1">
                  <a:latin typeface="Times" panose="02020603050405020304" pitchFamily="18" charset="0"/>
                </a:rPr>
                <a:t> 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 sz="2400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_ 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_, 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i,j-1,k-1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i-1,j,k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(v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</a:t>
              </a:r>
              <a:r>
                <a:rPr lang="en-US" altLang="en-US" sz="2400" b="0" i="1">
                  <a:latin typeface="Times" panose="02020603050405020304" pitchFamily="18" charset="0"/>
                </a:rPr>
                <a:t>, _ , _)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i,j-1,k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w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j</a:t>
              </a:r>
              <a:r>
                <a:rPr lang="en-US" altLang="en-US" sz="2400" b="0" i="1">
                  <a:latin typeface="Times" panose="02020603050405020304" pitchFamily="18" charset="0"/>
                </a:rPr>
                <a:t>, _)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en-US" sz="2400" b="0" i="1">
                  <a:latin typeface="Times" panose="02020603050405020304" pitchFamily="18" charset="0"/>
                </a:rPr>
                <a:t>s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i,j,k-1</a:t>
              </a:r>
              <a:r>
                <a:rPr lang="en-US" altLang="en-US" sz="2400" b="0" i="1">
                  <a:latin typeface="Times" panose="02020603050405020304" pitchFamily="18" charset="0"/>
                </a:rPr>
                <a:t>	  + </a:t>
              </a:r>
              <a:r>
                <a:rPr lang="en-US" altLang="en-US" sz="2400" b="0" i="1">
                  <a:sym typeface="Symbol" panose="05050102010706020507" pitchFamily="18" charset="2"/>
                </a:rPr>
                <a:t></a:t>
              </a:r>
              <a:r>
                <a:rPr lang="en-US" altLang="en-US"/>
                <a:t> </a:t>
              </a:r>
              <a:r>
                <a:rPr lang="en-US" altLang="en-US" sz="2400" b="0" i="1">
                  <a:latin typeface="Times" panose="02020603050405020304" pitchFamily="18" charset="0"/>
                </a:rPr>
                <a:t>(_, _, u</a:t>
              </a:r>
              <a:r>
                <a:rPr lang="en-US" altLang="en-US" sz="2400" b="0" i="1" baseline="-25000">
                  <a:latin typeface="Times" panose="02020603050405020304" pitchFamily="18" charset="0"/>
                </a:rPr>
                <a:t>k</a:t>
              </a:r>
              <a:r>
                <a:rPr lang="en-US" altLang="en-US" sz="2400" b="0" i="1">
                  <a:latin typeface="Times" panose="02020603050405020304" pitchFamily="18" charset="0"/>
                </a:rPr>
                <a:t>)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endParaRPr lang="en-US" altLang="en-US" sz="2400" b="0" i="1">
                <a:latin typeface="Times" panose="02020603050405020304" pitchFamily="18" charset="0"/>
              </a:endParaRPr>
            </a:p>
          </p:txBody>
        </p:sp>
        <p:sp>
          <p:nvSpPr>
            <p:cNvPr id="17420" name="AutoShape 12">
              <a:extLst>
                <a:ext uri="{FF2B5EF4-FFF2-40B4-BE49-F238E27FC236}">
                  <a16:creationId xmlns:a16="http://schemas.microsoft.com/office/drawing/2014/main" xmlns="" id="{D96FA034-1BBE-47FC-9A76-804450487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1920"/>
              <a:ext cx="192" cy="1776"/>
            </a:xfrm>
            <a:prstGeom prst="leftBrace">
              <a:avLst>
                <a:gd name="adj1" fmla="val 77083"/>
                <a:gd name="adj2" fmla="val 27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413" name="AutoShape 13">
            <a:extLst>
              <a:ext uri="{FF2B5EF4-FFF2-40B4-BE49-F238E27FC236}">
                <a16:creationId xmlns:a16="http://schemas.microsoft.com/office/drawing/2014/main" xmlns="" id="{D9505833-A9DA-441A-A3EC-693A4D88CA9F}"/>
              </a:ext>
            </a:extLst>
          </p:cNvPr>
          <p:cNvSpPr>
            <a:spLocks/>
          </p:cNvSpPr>
          <p:nvPr/>
        </p:nvSpPr>
        <p:spPr bwMode="auto">
          <a:xfrm>
            <a:off x="5943600" y="1676400"/>
            <a:ext cx="76200" cy="304800"/>
          </a:xfrm>
          <a:prstGeom prst="rightBracket">
            <a:avLst>
              <a:gd name="adj" fmla="val 133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4" name="AutoShape 14">
            <a:extLst>
              <a:ext uri="{FF2B5EF4-FFF2-40B4-BE49-F238E27FC236}">
                <a16:creationId xmlns:a16="http://schemas.microsoft.com/office/drawing/2014/main" xmlns="" id="{988CADC8-BD42-4849-9CAC-B96981475012}"/>
              </a:ext>
            </a:extLst>
          </p:cNvPr>
          <p:cNvSpPr>
            <a:spLocks/>
          </p:cNvSpPr>
          <p:nvPr/>
        </p:nvSpPr>
        <p:spPr bwMode="auto">
          <a:xfrm>
            <a:off x="5943600" y="21336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5" name="AutoShape 15">
            <a:extLst>
              <a:ext uri="{FF2B5EF4-FFF2-40B4-BE49-F238E27FC236}">
                <a16:creationId xmlns:a16="http://schemas.microsoft.com/office/drawing/2014/main" xmlns="" id="{70165470-399D-4BBD-8085-3F84D67CD4B1}"/>
              </a:ext>
            </a:extLst>
          </p:cNvPr>
          <p:cNvSpPr>
            <a:spLocks/>
          </p:cNvSpPr>
          <p:nvPr/>
        </p:nvSpPr>
        <p:spPr bwMode="auto">
          <a:xfrm>
            <a:off x="5943600" y="32766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6" name="Text Box 16">
            <a:extLst>
              <a:ext uri="{FF2B5EF4-FFF2-40B4-BE49-F238E27FC236}">
                <a16:creationId xmlns:a16="http://schemas.microsoft.com/office/drawing/2014/main" xmlns="" id="{147393E5-9212-44F1-96F1-7E599CB4B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0"/>
            <a:ext cx="228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cube diagonal: no indels</a:t>
            </a:r>
          </a:p>
        </p:txBody>
      </p:sp>
      <p:sp>
        <p:nvSpPr>
          <p:cNvPr id="17417" name="Text Box 17">
            <a:extLst>
              <a:ext uri="{FF2B5EF4-FFF2-40B4-BE49-F238E27FC236}">
                <a16:creationId xmlns:a16="http://schemas.microsoft.com/office/drawing/2014/main" xmlns="" id="{53F0E804-D0C9-475C-9BF3-4E752DBEF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454275"/>
            <a:ext cx="213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face diagonal: one indel</a:t>
            </a:r>
          </a:p>
        </p:txBody>
      </p:sp>
      <p:sp>
        <p:nvSpPr>
          <p:cNvPr id="17418" name="Text Box 18">
            <a:extLst>
              <a:ext uri="{FF2B5EF4-FFF2-40B4-BE49-F238E27FC236}">
                <a16:creationId xmlns:a16="http://schemas.microsoft.com/office/drawing/2014/main" xmlns="" id="{24BE0CF6-8211-4B25-98D7-211FF4092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521075"/>
            <a:ext cx="2286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b="0"/>
              <a:t>cube edge:    two indels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6450033-4377-442C-BD23-ABE22306A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DP Multiple Alignment: Running Time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164446A1-2C10-4CC6-89BF-CB308576E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For 3 sequences of length </a:t>
            </a:r>
            <a:r>
              <a:rPr lang="en-US" altLang="en-US" sz="2600" b="1" i="1" dirty="0"/>
              <a:t>n </a:t>
            </a:r>
            <a:r>
              <a:rPr lang="en-US" altLang="en-US" sz="2600" dirty="0"/>
              <a:t>each, the running time is </a:t>
            </a:r>
            <a:r>
              <a:rPr lang="en-US" altLang="en-US" sz="2600" i="1" dirty="0"/>
              <a:t>7</a:t>
            </a:r>
            <a:r>
              <a:rPr lang="en-US" altLang="en-US" sz="2600" b="1" i="1" dirty="0"/>
              <a:t>n</a:t>
            </a:r>
            <a:r>
              <a:rPr lang="en-US" altLang="en-US" sz="2600" i="1" baseline="30000" dirty="0"/>
              <a:t>3</a:t>
            </a:r>
            <a:r>
              <a:rPr lang="en-US" altLang="en-US" sz="2600" dirty="0"/>
              <a:t>; O(</a:t>
            </a:r>
            <a:r>
              <a:rPr lang="en-US" altLang="en-US" sz="2600" b="1" i="1" dirty="0"/>
              <a:t>n</a:t>
            </a:r>
            <a:r>
              <a:rPr lang="en-US" altLang="en-US" sz="2600" i="1" baseline="30000" dirty="0"/>
              <a:t>3</a:t>
            </a:r>
            <a:r>
              <a:rPr lang="en-US" altLang="en-US" sz="2600" i="1" dirty="0"/>
              <a:t>)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2600" dirty="0"/>
              <a:t>For </a:t>
            </a:r>
            <a:r>
              <a:rPr lang="en-US" altLang="en-US" sz="2600" b="1" i="1" dirty="0"/>
              <a:t>k</a:t>
            </a:r>
            <a:r>
              <a:rPr lang="en-US" altLang="en-US" sz="2600" i="1" dirty="0"/>
              <a:t> </a:t>
            </a:r>
            <a:r>
              <a:rPr lang="en-US" altLang="en-US" sz="2600" dirty="0"/>
              <a:t>sequences, build a </a:t>
            </a:r>
            <a:r>
              <a:rPr lang="en-US" altLang="en-US" sz="2600" b="1" i="1" dirty="0"/>
              <a:t>k</a:t>
            </a:r>
            <a:r>
              <a:rPr lang="en-US" altLang="en-US" sz="2600" dirty="0"/>
              <a:t>-dimensional Manhattan cube, with running time (</a:t>
            </a:r>
            <a:r>
              <a:rPr lang="en-US" altLang="en-US" sz="2600" i="1" dirty="0"/>
              <a:t>2</a:t>
            </a:r>
            <a:r>
              <a:rPr lang="en-US" altLang="en-US" sz="2600" b="1" i="1" baseline="30000" dirty="0"/>
              <a:t>k</a:t>
            </a:r>
            <a:r>
              <a:rPr lang="en-US" altLang="en-US" sz="2600" dirty="0"/>
              <a:t>-1)(</a:t>
            </a:r>
            <a:r>
              <a:rPr lang="en-US" altLang="en-US" sz="2600" b="1" i="1" dirty="0" err="1"/>
              <a:t>n</a:t>
            </a:r>
            <a:r>
              <a:rPr lang="en-US" altLang="en-US" sz="2600" b="1" i="1" baseline="30000" dirty="0" err="1"/>
              <a:t>k</a:t>
            </a:r>
            <a:r>
              <a:rPr lang="en-US" altLang="en-US" sz="2600" dirty="0"/>
              <a:t>); O(</a:t>
            </a:r>
            <a:r>
              <a:rPr lang="en-US" altLang="en-US" sz="2600" i="1" dirty="0"/>
              <a:t>2</a:t>
            </a:r>
            <a:r>
              <a:rPr lang="en-US" altLang="en-US" sz="2600" b="1" i="1" baseline="30000" dirty="0"/>
              <a:t>k</a:t>
            </a:r>
            <a:r>
              <a:rPr lang="en-US" altLang="en-US" sz="2600" b="1" i="1" dirty="0"/>
              <a:t>n</a:t>
            </a:r>
            <a:r>
              <a:rPr lang="en-US" altLang="en-US" sz="2600" b="1" i="1" baseline="30000" dirty="0"/>
              <a:t>k</a:t>
            </a:r>
            <a:r>
              <a:rPr lang="en-US" altLang="en-US" sz="2600" dirty="0"/>
              <a:t>)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600" dirty="0"/>
              <a:t>Conclusion: The dynamic programming approach for alignment between two sequences is easily extended to </a:t>
            </a:r>
            <a:r>
              <a:rPr lang="en-US" altLang="en-US" sz="2600" b="1" i="1" dirty="0"/>
              <a:t>k</a:t>
            </a:r>
            <a:r>
              <a:rPr lang="en-US" altLang="en-US" sz="2600" dirty="0"/>
              <a:t> sequences but it is impractical due to exponential running time. Some </a:t>
            </a:r>
            <a:r>
              <a:rPr lang="en-US" altLang="en-US" sz="2600" b="1" dirty="0"/>
              <a:t>branch-and-bound </a:t>
            </a:r>
            <a:r>
              <a:rPr lang="en-US" altLang="en-US" sz="2600" dirty="0"/>
              <a:t>technique can be applied to save time (like in algorithm MSA)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A7C2D850-F93B-4BF9-862C-C43068FF48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839200" cy="884238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Multiple Alignment Induces Pairwise Alignments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57107E11-9D99-4C23-ACFB-44617944E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Every multiple alignment induces pairwise alignments</a:t>
            </a:r>
            <a:r>
              <a:rPr lang="en-US" altLang="en-US" dirty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AC-GCGG-C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GCCGC-GAG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dirty="0"/>
              <a:t>Induces: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GCCGCGAG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FDF85F44-1C37-44F7-A81A-A75D645C7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Reverse Problem: Constructing a Multiple Alignment from Pairwise Alignments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4B3FB064-9DBA-4CA1-BAEB-4F72C70F7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/>
              <a:t>Given 3 </a:t>
            </a:r>
            <a:r>
              <a:rPr lang="en-US" altLang="en-US" sz="2100" b="1" dirty="0">
                <a:solidFill>
                  <a:srgbClr val="FF0000"/>
                </a:solidFill>
              </a:rPr>
              <a:t>arbitrary</a:t>
            </a:r>
            <a:r>
              <a:rPr lang="en-US" altLang="en-US" sz="2100" b="1" dirty="0"/>
              <a:t> pairwise alignments: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AC-GC-GAC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Can we construct a multiple alignment that induces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them?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5B5D8D12-FE8F-456D-B5C9-DDAFC8E4C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Reverse Problem: Constructing a Multiple Alignment from Pairwise Alignments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B8328620-2FC3-4A4A-94CA-5925F72B0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/>
              <a:t>Given 3 </a:t>
            </a:r>
            <a:r>
              <a:rPr lang="en-US" altLang="en-US" sz="2100" b="1" dirty="0">
                <a:solidFill>
                  <a:srgbClr val="FF0000"/>
                </a:solidFill>
              </a:rPr>
              <a:t>arbitrary</a:t>
            </a:r>
            <a:r>
              <a:rPr lang="en-US" altLang="en-US" sz="2100" b="1" dirty="0"/>
              <a:t> pairwise alignments: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AC-GCTGG-C;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AC-GC-GAG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ACGC--GAC;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GCCGCAGAG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can we construct a multiple alignment that induces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them?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                NOT ALWAYS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Pairwise alignments may be inconsistent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100" b="1" dirty="0">
              <a:solidFill>
                <a:srgbClr val="3333FF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>
            <a:extLst>
              <a:ext uri="{FF2B5EF4-FFF2-40B4-BE49-F238E27FC236}">
                <a16:creationId xmlns:a16="http://schemas.microsoft.com/office/drawing/2014/main" xmlns="" id="{746DF974-8E08-4E50-BC0A-F78E7F673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762000"/>
          </a:xfrm>
          <a:noFill/>
        </p:spPr>
        <p:txBody>
          <a:bodyPr anchor="ctr"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4099" name="Rectangle 11">
            <a:extLst>
              <a:ext uri="{FF2B5EF4-FFF2-40B4-BE49-F238E27FC236}">
                <a16:creationId xmlns:a16="http://schemas.microsoft.com/office/drawing/2014/main" xmlns="" id="{451B2488-F4E4-4512-BA43-7F9D32DAA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2743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Dynamic Programming in 3-D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Progressive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Popular Progressive Alignment (</a:t>
            </a:r>
            <a:r>
              <a:rPr lang="en-US" altLang="en-US" sz="2800" dirty="0" err="1"/>
              <a:t>ClustalW</a:t>
            </a:r>
            <a:r>
              <a:rPr lang="en-US" altLang="en-US" sz="2800" dirty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Scoring Multiple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Entropy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Sum of Pairs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Tree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CCCCFF"/>
                </a:solidFill>
              </a:rPr>
              <a:t>Partial Order Alignment (POA)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CCCCFF"/>
                </a:solidFill>
              </a:rPr>
              <a:t>A-</a:t>
            </a:r>
            <a:r>
              <a:rPr lang="en-US" altLang="en-US" sz="2800" dirty="0" err="1">
                <a:solidFill>
                  <a:srgbClr val="CCCCFF"/>
                </a:solidFill>
              </a:rPr>
              <a:t>Bruijin</a:t>
            </a:r>
            <a:r>
              <a:rPr lang="en-US" altLang="en-US" sz="2800" dirty="0">
                <a:solidFill>
                  <a:srgbClr val="CCCCFF"/>
                </a:solidFill>
              </a:rPr>
              <a:t> (ABA) Approach to Multiple Alignment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E01DC0D8-3AA3-4E39-98E9-3F48DF7E4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88423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Combining Optimal Pairwise Alignments into a Consistent Multiple Alignment</a:t>
            </a:r>
          </a:p>
        </p:txBody>
      </p:sp>
      <p:pic>
        <p:nvPicPr>
          <p:cNvPr id="22531" name="Picture 4" descr="fig">
            <a:extLst>
              <a:ext uri="{FF2B5EF4-FFF2-40B4-BE49-F238E27FC236}">
                <a16:creationId xmlns:a16="http://schemas.microsoft.com/office/drawing/2014/main" xmlns="" id="{E6FCB402-F28F-4FA1-AED1-4E9038A5A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850" y="1219200"/>
            <a:ext cx="3460750" cy="491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5">
            <a:extLst>
              <a:ext uri="{FF2B5EF4-FFF2-40B4-BE49-F238E27FC236}">
                <a16:creationId xmlns:a16="http://schemas.microsoft.com/office/drawing/2014/main" xmlns="" id="{38CABCE2-C4D0-4E23-AA5A-60459C877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057400"/>
            <a:ext cx="35814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/>
              <a:t>Can combine pairwise alignments into a multiple alignment</a:t>
            </a:r>
          </a:p>
        </p:txBody>
      </p:sp>
      <p:sp>
        <p:nvSpPr>
          <p:cNvPr id="22533" name="Text Box 6">
            <a:extLst>
              <a:ext uri="{FF2B5EF4-FFF2-40B4-BE49-F238E27FC236}">
                <a16:creationId xmlns:a16="http://schemas.microsoft.com/office/drawing/2014/main" xmlns="" id="{CB22516B-84D6-4ABC-ACB2-1B884E948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419600"/>
            <a:ext cx="342900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/>
              <a:t>Can </a:t>
            </a:r>
            <a:r>
              <a:rPr lang="en-US" altLang="en-US" sz="2600" i="1"/>
              <a:t>not</a:t>
            </a:r>
            <a:r>
              <a:rPr lang="en-US" altLang="en-US" sz="2600" b="0"/>
              <a:t> combine pairwise alignments into any consistent multiple alignment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4715315B-6CFF-426B-877E-3369DA67F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Constructing Multiple Alignment from Pairwise Alignments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117B0269-1CCC-4F57-990D-71F6B43E5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613" y="2362200"/>
            <a:ext cx="8947150" cy="384492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From an optimal multiple alignment, we can induce pairwise alignments between all pairs of sequences, although they are not necessarily optimal</a:t>
            </a:r>
          </a:p>
          <a:p>
            <a:pPr eaLnBrk="1" hangingPunct="1"/>
            <a:r>
              <a:rPr lang="en-US" altLang="en-US" sz="2800" dirty="0"/>
              <a:t>It is difficult to infer a ``good” multiple alignment from optimal pairwise alignments between all sequences; but practical multiple alignment algorithms are still based on optimal pairwise alignments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501C8D79-08D5-4C27-9B5D-FD698E6B8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Profile Representation of Multiple Alignment</a:t>
            </a:r>
          </a:p>
        </p:txBody>
      </p:sp>
      <p:sp>
        <p:nvSpPr>
          <p:cNvPr id="209924" name="Rectangle 4">
            <a:extLst>
              <a:ext uri="{FF2B5EF4-FFF2-40B4-BE49-F238E27FC236}">
                <a16:creationId xmlns:a16="http://schemas.microsoft.com/office/drawing/2014/main" xmlns="" id="{A4CC11EA-8408-4209-B2A4-E0F44C580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308100"/>
            <a:ext cx="774382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-  A  G  G  C  T  A  T  C  A  C  C  T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T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A  C  –  G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G  C  –  G  G </a:t>
            </a:r>
          </a:p>
          <a:p>
            <a:pPr eaLnBrk="1" hangingPunct="1"/>
            <a:endParaRPr lang="en-US" altLang="en-US" sz="1600">
              <a:solidFill>
                <a:srgbClr val="000066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A	    1              1       .8       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C	.6           1       .4  1    .6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G	       1 .2                .2       .4  1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T	.2              1    .6            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-	.2       .8                   .4 .8 .4</a:t>
            </a:r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xmlns="" id="{FFBCC78B-5F38-44F1-9925-A2910EA08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99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F15A83B7-C1D9-4E40-B581-69D1D371F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Profile Representation of Multiple Alignment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43404973-1809-4D93-9FFE-F095F1BC4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491038"/>
            <a:ext cx="8229600" cy="1639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In the past we were aligning a </a:t>
            </a:r>
            <a:r>
              <a:rPr lang="en-US" altLang="en-US" sz="1800" b="1" dirty="0"/>
              <a:t>sequence against a sequence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Can we align a </a:t>
            </a:r>
            <a:r>
              <a:rPr lang="en-US" altLang="en-US" sz="1800" b="1" dirty="0"/>
              <a:t>sequence against a profile (as a probabilistic sequence)?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/>
              <a:t>Can we align a </a:t>
            </a:r>
            <a:r>
              <a:rPr lang="en-US" altLang="en-US" sz="1800" b="1" dirty="0"/>
              <a:t>profile against a profile? </a:t>
            </a:r>
          </a:p>
        </p:txBody>
      </p:sp>
      <p:sp>
        <p:nvSpPr>
          <p:cNvPr id="226308" name="Rectangle 4">
            <a:extLst>
              <a:ext uri="{FF2B5EF4-FFF2-40B4-BE49-F238E27FC236}">
                <a16:creationId xmlns:a16="http://schemas.microsoft.com/office/drawing/2014/main" xmlns="" id="{A8748799-FD08-4E76-85FA-83FCA6CFC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308100"/>
            <a:ext cx="774382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-  A  G  G  C  T  A  T  C  A  C  C  T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T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C  C  A  -  -  -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A  C  –  G  G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	 C  A  G  –  C  T  A  T  C  G  C  –  G  G </a:t>
            </a:r>
          </a:p>
          <a:p>
            <a:pPr eaLnBrk="1" hangingPunct="1"/>
            <a:endParaRPr lang="en-US" altLang="en-US" sz="1600">
              <a:solidFill>
                <a:srgbClr val="000066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A	    1              1       .8        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C	.6           1       .4  1    .6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G	       1 .2                .2       .4  1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T	.2              1    .6             .2</a:t>
            </a:r>
          </a:p>
          <a:p>
            <a:pPr eaLnBrk="1" hangingPunct="1"/>
            <a:r>
              <a:rPr lang="en-US" altLang="en-US" sz="1600">
                <a:solidFill>
                  <a:srgbClr val="000066"/>
                </a:solidFill>
                <a:latin typeface="Courier New" panose="02070309020205020404" pitchFamily="49" charset="0"/>
              </a:rPr>
              <a:t>-	.2       .8                   .4 .8 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6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63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63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63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63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52F87347-E5E4-46B7-9E44-07D4DAD53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Aligning Alignments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11E23698-42DD-4834-A71F-3CC67B39C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0363"/>
            <a:ext cx="8229600" cy="1336675"/>
          </a:xfrm>
        </p:spPr>
        <p:txBody>
          <a:bodyPr/>
          <a:lstStyle/>
          <a:p>
            <a:pPr eaLnBrk="1" hangingPunct="1"/>
            <a:r>
              <a:rPr lang="en-US" altLang="en-US" sz="2100" dirty="0"/>
              <a:t>Given two alignments, can we align them? 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     Hint: We can think of each column as a probabilistic letter.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							</a:t>
            </a:r>
            <a:endParaRPr lang="en-US" altLang="en-US" sz="2100" dirty="0">
              <a:solidFill>
                <a:srgbClr val="A50021"/>
              </a:solidFill>
            </a:endParaRPr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xmlns="" id="{098667FD-5738-4074-9638-C3FB2AD0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3306763"/>
            <a:ext cx="55213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x GGGCACTGCAT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y GGTTACGTC--    Alignment 1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z GGGAACTGCAG</a:t>
            </a:r>
          </a:p>
          <a:p>
            <a:pPr eaLnBrk="1" hangingPunct="1"/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  	w GGACGTACC      Alignment 2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v GGACCT---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1A7771D0-8054-4D2C-AD0D-2877272BD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Aligning Alignments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xmlns="" id="{3F68B9AA-59DF-4436-BFB0-CE7942A88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0363"/>
            <a:ext cx="8229600" cy="1336675"/>
          </a:xfrm>
        </p:spPr>
        <p:txBody>
          <a:bodyPr/>
          <a:lstStyle/>
          <a:p>
            <a:pPr eaLnBrk="1" hangingPunct="1"/>
            <a:r>
              <a:rPr lang="en-US" altLang="en-US" sz="2100" dirty="0"/>
              <a:t>Given an alignment of two alignments, how do we score it? </a:t>
            </a:r>
          </a:p>
          <a:p>
            <a:pPr eaLnBrk="1" hangingPunct="1">
              <a:buFontTx/>
              <a:buNone/>
            </a:pPr>
            <a:r>
              <a:rPr lang="en-US" altLang="en-US" sz="2100" dirty="0"/>
              <a:t>     Hint: think of each alignment as a profile or sequence of probabilistic letters					</a:t>
            </a:r>
            <a:endParaRPr lang="en-US" altLang="en-US" sz="2100" dirty="0">
              <a:solidFill>
                <a:srgbClr val="A50021"/>
              </a:solidFill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xmlns="" id="{89279D22-D7BB-4BA7-9963-FDD2ED2E3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2971800"/>
            <a:ext cx="7197725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x GGGCACTGCAT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y GGTTACGTC--     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z GGGAACTGCAG    </a:t>
            </a:r>
            <a:r>
              <a:rPr lang="en-US" altLang="en-US"/>
              <a:t>Combined (pairwise) alignment </a:t>
            </a: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  	w GGACGTACC--    </a:t>
            </a:r>
          </a:p>
          <a:p>
            <a:pPr eaLnBrk="1" hangingPunct="1"/>
            <a:r>
              <a:rPr lang="en-US" altLang="en-US" sz="2000">
                <a:latin typeface="Courier New" panose="02070309020205020404" pitchFamily="49" charset="0"/>
              </a:rPr>
              <a:t>	v GGACCT-----</a:t>
            </a:r>
          </a:p>
        </p:txBody>
      </p:sp>
      <p:graphicFrame>
        <p:nvGraphicFramePr>
          <p:cNvPr id="27653" name="Object 7">
            <a:extLst>
              <a:ext uri="{FF2B5EF4-FFF2-40B4-BE49-F238E27FC236}">
                <a16:creationId xmlns:a16="http://schemas.microsoft.com/office/drawing/2014/main" xmlns="" id="{F5A61066-FDD8-46BE-8CA2-C00A43717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6038" y="5024438"/>
          <a:ext cx="660876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3" imgW="2362200" imgH="355600" progId="Equation.3">
                  <p:embed/>
                </p:oleObj>
              </mc:Choice>
              <mc:Fallback>
                <p:oleObj name="Equation" r:id="rId3" imgW="2362200" imgH="355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5024438"/>
                        <a:ext cx="6608762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Line 8">
            <a:extLst>
              <a:ext uri="{FF2B5EF4-FFF2-40B4-BE49-F238E27FC236}">
                <a16:creationId xmlns:a16="http://schemas.microsoft.com/office/drawing/2014/main" xmlns="" id="{CD7634B4-468A-492B-AB60-81B809CD1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886200"/>
            <a:ext cx="33528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7C139AA1-D468-42E4-A110-3B452D32B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Multiple Alignment: Greedy Approach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75B79BC1-41A8-4416-ADF2-E0BE3AF2C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Choose most similar pair of strings and combine into a profile, thereby reducing alignment of </a:t>
            </a:r>
            <a:r>
              <a:rPr lang="en-US" altLang="en-US" sz="2400" i="1" dirty="0"/>
              <a:t>k</a:t>
            </a:r>
            <a:r>
              <a:rPr lang="en-US" altLang="en-US" sz="2400" dirty="0"/>
              <a:t> sequences to an alignment of </a:t>
            </a:r>
            <a:r>
              <a:rPr lang="en-US" altLang="en-US" sz="2400" dirty="0" err="1"/>
              <a:t>of</a:t>
            </a:r>
            <a:r>
              <a:rPr lang="en-US" altLang="en-US" sz="2400" dirty="0"/>
              <a:t> </a:t>
            </a:r>
            <a:r>
              <a:rPr lang="en-US" altLang="en-US" sz="2400" i="1" dirty="0"/>
              <a:t>k-1</a:t>
            </a:r>
            <a:r>
              <a:rPr lang="en-US" altLang="en-US" sz="2400" dirty="0"/>
              <a:t> sequences/profiles. </a:t>
            </a:r>
            <a:r>
              <a:rPr lang="en-US" altLang="en-US" sz="2400" b="1" dirty="0"/>
              <a:t>Repeat.</a:t>
            </a:r>
          </a:p>
          <a:p>
            <a:pPr eaLnBrk="1" hangingPunct="1"/>
            <a:r>
              <a:rPr lang="en-US" altLang="en-US" sz="2400" dirty="0"/>
              <a:t>This is a heuristic greedy method.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xmlns="" id="{18E9B873-6069-45C5-BA67-3B7C31015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86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xmlns="" id="{B25A1CBE-1DE7-48D8-852E-54D237D3A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00"/>
            <a:ext cx="3124200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= ACGTACGTACGT…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2</a:t>
            </a:r>
            <a:r>
              <a:rPr lang="en-US" altLang="en-US" b="0">
                <a:latin typeface="Times New Roman" panose="02020603050405020304" pitchFamily="18" charset="0"/>
              </a:rPr>
              <a:t> = TTAATTAATTAA…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 = ACTACTACTACT…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k</a:t>
            </a:r>
            <a:r>
              <a:rPr lang="en-US" altLang="en-US" b="0">
                <a:latin typeface="Times New Roman" panose="02020603050405020304" pitchFamily="18" charset="0"/>
              </a:rPr>
              <a:t> = CCGGCCGGCCGG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xmlns="" id="{D2C73476-802C-4D25-9456-71F4F900B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33800"/>
            <a:ext cx="3124200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= ACg/-TACg/tTACg/cT…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2</a:t>
            </a:r>
            <a:r>
              <a:rPr lang="en-US" altLang="en-US" b="0">
                <a:latin typeface="Times New Roman" panose="02020603050405020304" pitchFamily="18" charset="0"/>
              </a:rPr>
              <a:t> = TTAATTAATTAA…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u</a:t>
            </a:r>
            <a:r>
              <a:rPr lang="en-US" altLang="en-US" b="0" baseline="-25000">
                <a:latin typeface="Times New Roman" panose="02020603050405020304" pitchFamily="18" charset="0"/>
              </a:rPr>
              <a:t>k</a:t>
            </a:r>
            <a:r>
              <a:rPr lang="en-US" altLang="en-US" b="0">
                <a:latin typeface="Times New Roman" panose="02020603050405020304" pitchFamily="18" charset="0"/>
              </a:rPr>
              <a:t> = CCGGCCGGCCGG…</a:t>
            </a:r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xmlns="" id="{4D143FA9-1904-42DF-AAEA-0069E7DEC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xmlns="" id="{077231E7-2875-452A-8DAB-5572F03540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39624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AutoShape 9">
            <a:extLst>
              <a:ext uri="{FF2B5EF4-FFF2-40B4-BE49-F238E27FC236}">
                <a16:creationId xmlns:a16="http://schemas.microsoft.com/office/drawing/2014/main" xmlns="" id="{2B759C41-9DB2-44D1-9B52-288546BB285F}"/>
              </a:ext>
            </a:extLst>
          </p:cNvPr>
          <p:cNvSpPr>
            <a:spLocks/>
          </p:cNvSpPr>
          <p:nvPr/>
        </p:nvSpPr>
        <p:spPr bwMode="auto">
          <a:xfrm>
            <a:off x="1371600" y="3810000"/>
            <a:ext cx="152400" cy="1981200"/>
          </a:xfrm>
          <a:prstGeom prst="lef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2" name="Text Box 10">
            <a:extLst>
              <a:ext uri="{FF2B5EF4-FFF2-40B4-BE49-F238E27FC236}">
                <a16:creationId xmlns:a16="http://schemas.microsoft.com/office/drawing/2014/main" xmlns="" id="{088C5E8B-E17B-4F2D-9578-37F884A75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482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i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28683" name="AutoShape 11">
            <a:extLst>
              <a:ext uri="{FF2B5EF4-FFF2-40B4-BE49-F238E27FC236}">
                <a16:creationId xmlns:a16="http://schemas.microsoft.com/office/drawing/2014/main" xmlns="" id="{966794C8-791F-4849-A6A5-C7CEE6EA4119}"/>
              </a:ext>
            </a:extLst>
          </p:cNvPr>
          <p:cNvSpPr>
            <a:spLocks/>
          </p:cNvSpPr>
          <p:nvPr/>
        </p:nvSpPr>
        <p:spPr bwMode="auto">
          <a:xfrm>
            <a:off x="7543800" y="3733800"/>
            <a:ext cx="381000" cy="15240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4" name="Text Box 12">
            <a:extLst>
              <a:ext uri="{FF2B5EF4-FFF2-40B4-BE49-F238E27FC236}">
                <a16:creationId xmlns:a16="http://schemas.microsoft.com/office/drawing/2014/main" xmlns="" id="{B451F83B-544F-4696-AD4E-AFAFBEB6F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2672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i="1">
                <a:latin typeface="Times New Roman" panose="02020603050405020304" pitchFamily="18" charset="0"/>
              </a:rPr>
              <a:t>k-1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xmlns="" id="{F34247C9-4243-47A5-8380-A54FBA504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77750627-727E-447B-A782-AD60A622A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Consider these 4 sequences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xmlns="" id="{8D35F65E-2F71-418A-AF6B-A36A68BC9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" y="2574925"/>
            <a:ext cx="41052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s1</a:t>
            </a:r>
            <a:r>
              <a:rPr lang="en-US" altLang="en-US" sz="3000" b="0">
                <a:latin typeface="Lucida Console" panose="020B0609040504020204" pitchFamily="49" charset="0"/>
              </a:rPr>
              <a:t>	GATTCA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s2</a:t>
            </a:r>
            <a:r>
              <a:rPr lang="en-US" altLang="en-US" sz="3000" b="0">
                <a:latin typeface="Lucida Console" panose="020B0609040504020204" pitchFamily="49" charset="0"/>
              </a:rPr>
              <a:t>	GTCTGA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s3</a:t>
            </a:r>
            <a:r>
              <a:rPr lang="en-US" altLang="en-US" sz="3000" b="0">
                <a:latin typeface="Lucida Console" panose="020B0609040504020204" pitchFamily="49" charset="0"/>
              </a:rPr>
              <a:t>	GATATT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s4</a:t>
            </a:r>
            <a:r>
              <a:rPr lang="en-US" altLang="en-US" sz="3000" b="0">
                <a:latin typeface="Lucida Console" panose="020B0609040504020204" pitchFamily="49" charset="0"/>
              </a:rPr>
              <a:t>	GTCAGC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xmlns="" id="{00B0581D-2F48-43D5-90B1-32118E242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10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  <a:r>
              <a:rPr lang="en-US" altLang="en-US" sz="3700" dirty="0"/>
              <a:t> </a:t>
            </a:r>
            <a:r>
              <a:rPr lang="en-US" altLang="en-US" sz="2600" dirty="0"/>
              <a:t>(cont’d)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xmlns="" id="{BD76A6AF-3B30-459B-B431-1F901F733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</a:pPr>
            <a:r>
              <a:rPr lang="en-US" altLang="en-US" dirty="0"/>
              <a:t>There are       = 6 possible alignments. Using </a:t>
            </a:r>
          </a:p>
          <a:p>
            <a:pPr eaLnBrk="1" hangingPunct="1">
              <a:buClrTx/>
              <a:buFontTx/>
              <a:buNone/>
            </a:pPr>
            <a:r>
              <a:rPr lang="en-US" altLang="en-US" dirty="0"/>
              <a:t>   the score: match = </a:t>
            </a:r>
            <a:r>
              <a:rPr lang="en-US" altLang="en-US" i="1" dirty="0"/>
              <a:t>1 </a:t>
            </a:r>
            <a:r>
              <a:rPr lang="en-US" altLang="en-US" dirty="0"/>
              <a:t>and mismatch/indel = </a:t>
            </a:r>
            <a:r>
              <a:rPr lang="en-US" altLang="en-US" i="1" dirty="0"/>
              <a:t>-1</a:t>
            </a:r>
            <a:r>
              <a:rPr lang="en-US" altLang="en-US" dirty="0"/>
              <a:t>.</a:t>
            </a:r>
          </a:p>
        </p:txBody>
      </p:sp>
      <p:graphicFrame>
        <p:nvGraphicFramePr>
          <p:cNvPr id="30724" name="Object 4">
            <a:extLst>
              <a:ext uri="{FF2B5EF4-FFF2-40B4-BE49-F238E27FC236}">
                <a16:creationId xmlns:a16="http://schemas.microsoft.com/office/drawing/2014/main" xmlns="" id="{668EAC9B-94A8-42E3-9E5F-02B3D13CF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524000"/>
          <a:ext cx="488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3" imgW="266584" imgH="457002" progId="Equation.3">
                  <p:embed/>
                </p:oleObj>
              </mc:Choice>
              <mc:Fallback>
                <p:oleObj name="Equation" r:id="rId3" imgW="266584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524000"/>
                        <a:ext cx="488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 Box 5">
            <a:extLst>
              <a:ext uri="{FF2B5EF4-FFF2-40B4-BE49-F238E27FC236}">
                <a16:creationId xmlns:a16="http://schemas.microsoft.com/office/drawing/2014/main" xmlns="" id="{08CAEAE9-160C-42D3-9143-44930E451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46958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100" b="0"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C (score = 2)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G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 (score = 1)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GAT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  GAT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 (score  = 1)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xmlns="" id="{69232012-50C4-4EC3-8A0C-B05F79827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71800"/>
            <a:ext cx="4191000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s1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CA</a:t>
            </a:r>
            <a:r>
              <a:rPr lang="en-US" altLang="en-US" sz="2100" b="0">
                <a:latin typeface="Lucida Console" panose="020B0609040504020204" pitchFamily="49" charset="0"/>
              </a:rPr>
              <a:t>--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 </a:t>
            </a:r>
            <a:r>
              <a:rPr lang="en-US" altLang="en-US" sz="2100" b="0">
                <a:latin typeface="Lucida Console" panose="020B0609040504020204" pitchFamily="49" charset="0"/>
              </a:rPr>
              <a:t>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—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CA</a:t>
            </a:r>
            <a:r>
              <a:rPr lang="en-US" altLang="en-US" sz="2100" b="0">
                <a:latin typeface="Lucida Console" panose="020B0609040504020204" pitchFamily="49" charset="0"/>
              </a:rPr>
              <a:t>GC (score = 0)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s2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GA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-T (score = -1)</a:t>
            </a:r>
          </a:p>
          <a:p>
            <a:pPr eaLnBrk="1" hangingPunct="1"/>
            <a:endParaRPr lang="en-US" altLang="en-US" sz="2100" b="0">
              <a:latin typeface="Lucida Console" panose="020B0609040504020204" pitchFamily="49" charset="0"/>
            </a:endParaRP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s3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A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TT</a:t>
            </a:r>
          </a:p>
          <a:p>
            <a:pPr eaLnBrk="1" hangingPunct="1"/>
            <a:r>
              <a:rPr lang="en-US" altLang="en-US" sz="2100" b="0" i="1">
                <a:latin typeface="Lucida Console" panose="020B0609040504020204" pitchFamily="49" charset="0"/>
              </a:rPr>
              <a:t>s4</a:t>
            </a:r>
            <a:r>
              <a:rPr lang="en-US" altLang="en-US" sz="2100" b="0">
                <a:latin typeface="Lucida Console" panose="020B0609040504020204" pitchFamily="49" charset="0"/>
              </a:rPr>
              <a:t>  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100" b="0">
                <a:latin typeface="Lucida Console" panose="020B0609040504020204" pitchFamily="49" charset="0"/>
              </a:rPr>
              <a:t>-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T</a:t>
            </a:r>
            <a:r>
              <a:rPr lang="en-US" altLang="en-US" sz="2100" b="0">
                <a:latin typeface="Lucida Console" panose="020B0609040504020204" pitchFamily="49" charset="0"/>
              </a:rPr>
              <a:t>C</a:t>
            </a:r>
            <a:r>
              <a:rPr lang="en-US" altLang="en-US" sz="2100">
                <a:solidFill>
                  <a:srgbClr val="FF0000"/>
                </a:solidFill>
                <a:latin typeface="Lucida Console" panose="020B0609040504020204" pitchFamily="49" charset="0"/>
              </a:rPr>
              <a:t>A</a:t>
            </a:r>
            <a:r>
              <a:rPr lang="en-US" altLang="en-US" sz="2100" b="0">
                <a:latin typeface="Lucida Console" panose="020B0609040504020204" pitchFamily="49" charset="0"/>
              </a:rPr>
              <a:t>GC (score = -1)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xmlns="" id="{0DD7C624-9604-4E6A-9F96-C6116D5A2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10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Greedy Approach: Example</a:t>
            </a:r>
            <a:r>
              <a:rPr lang="en-US" altLang="en-US" sz="3700" dirty="0"/>
              <a:t> </a:t>
            </a:r>
            <a:r>
              <a:rPr lang="en-US" altLang="en-US" sz="2600" dirty="0"/>
              <a:t>(cont’d)</a:t>
            </a:r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xmlns="" id="{043A4C33-9319-4F77-ACE9-E67D48A07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00200"/>
            <a:ext cx="63865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 i="1"/>
              <a:t>s</a:t>
            </a:r>
            <a:r>
              <a:rPr lang="en-US" altLang="en-US" sz="3000" b="0" i="1" baseline="-25000"/>
              <a:t>2</a:t>
            </a:r>
            <a:r>
              <a:rPr lang="en-US" altLang="en-US" sz="3000" b="0" i="1"/>
              <a:t>  and s</a:t>
            </a:r>
            <a:r>
              <a:rPr lang="en-US" altLang="en-US" sz="3000" b="0" i="1" baseline="-25000"/>
              <a:t>4</a:t>
            </a:r>
            <a:r>
              <a:rPr lang="en-US" altLang="en-US" sz="3000" b="0"/>
              <a:t> are closest; combine: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xmlns="" id="{B85B953C-F334-407D-82BA-09D2569B5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09800"/>
            <a:ext cx="3543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s2</a:t>
            </a:r>
            <a:r>
              <a:rPr lang="en-US" altLang="en-US" sz="3000" b="0">
                <a:latin typeface="Lucida Console" panose="020B0609040504020204" pitchFamily="49" charset="0"/>
              </a:rPr>
              <a:t>	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3000" b="0">
                <a:latin typeface="Lucida Console" panose="020B0609040504020204" pitchFamily="49" charset="0"/>
              </a:rPr>
              <a:t>T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3000" b="0">
                <a:latin typeface="Lucida Console" panose="020B0609040504020204" pitchFamily="49" charset="0"/>
              </a:rPr>
              <a:t>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s4</a:t>
            </a:r>
            <a:r>
              <a:rPr lang="en-US" altLang="en-US" sz="3000" b="0">
                <a:latin typeface="Lucida Console" panose="020B0609040504020204" pitchFamily="49" charset="0"/>
              </a:rPr>
              <a:t>	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3000" b="0">
                <a:latin typeface="Lucida Console" panose="020B0609040504020204" pitchFamily="49" charset="0"/>
              </a:rPr>
              <a:t>A</a:t>
            </a:r>
            <a:r>
              <a:rPr lang="en-US" altLang="en-US" sz="300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3000" b="0">
                <a:latin typeface="Lucida Console" panose="020B0609040504020204" pitchFamily="49" charset="0"/>
              </a:rPr>
              <a:t>C</a:t>
            </a:r>
          </a:p>
        </p:txBody>
      </p:sp>
      <p:sp>
        <p:nvSpPr>
          <p:cNvPr id="31749" name="AutoShape 6">
            <a:extLst>
              <a:ext uri="{FF2B5EF4-FFF2-40B4-BE49-F238E27FC236}">
                <a16:creationId xmlns:a16="http://schemas.microsoft.com/office/drawing/2014/main" xmlns="" id="{6D1186B1-2EEA-49D9-9719-94C4AD4133D3}"/>
              </a:ext>
            </a:extLst>
          </p:cNvPr>
          <p:cNvSpPr>
            <a:spLocks/>
          </p:cNvSpPr>
          <p:nvPr/>
        </p:nvSpPr>
        <p:spPr bwMode="auto">
          <a:xfrm>
            <a:off x="3048000" y="2362200"/>
            <a:ext cx="228600" cy="685800"/>
          </a:xfrm>
          <a:prstGeom prst="rightBrace">
            <a:avLst>
              <a:gd name="adj1" fmla="val 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Text Box 7">
            <a:extLst>
              <a:ext uri="{FF2B5EF4-FFF2-40B4-BE49-F238E27FC236}">
                <a16:creationId xmlns:a16="http://schemas.microsoft.com/office/drawing/2014/main" xmlns="" id="{C96239D5-B8E9-49AE-A4F2-DFB5D918B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8400"/>
            <a:ext cx="441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2,4</a:t>
            </a:r>
            <a:r>
              <a:rPr lang="en-US" altLang="en-US" sz="3000" b="0">
                <a:latin typeface="Lucida Console" panose="020B0609040504020204" pitchFamily="49" charset="0"/>
              </a:rPr>
              <a:t> 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800" b="0">
                <a:solidFill>
                  <a:srgbClr val="31ED59"/>
                </a:solidFill>
                <a:latin typeface="Lucida Console" panose="020B0609040504020204" pitchFamily="49" charset="0"/>
              </a:rPr>
              <a:t>t/a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800" b="0">
                <a:solidFill>
                  <a:srgbClr val="31ED59"/>
                </a:solidFill>
                <a:latin typeface="Lucida Console" panose="020B0609040504020204" pitchFamily="49" charset="0"/>
              </a:rPr>
              <a:t>a/c</a:t>
            </a:r>
            <a:r>
              <a:rPr lang="en-US" altLang="en-US" sz="3000" b="0">
                <a:latin typeface="Lucida Console" panose="020B0609040504020204" pitchFamily="49" charset="0"/>
              </a:rPr>
              <a:t>     </a:t>
            </a:r>
            <a:r>
              <a:rPr lang="en-US" altLang="en-US" sz="2000" b="0">
                <a:latin typeface="Lucida Console" panose="020B0609040504020204" pitchFamily="49" charset="0"/>
              </a:rPr>
              <a:t>        </a:t>
            </a:r>
            <a:r>
              <a:rPr lang="en-US" altLang="en-US" b="0"/>
              <a:t>(profile) </a:t>
            </a:r>
          </a:p>
        </p:txBody>
      </p:sp>
      <p:sp>
        <p:nvSpPr>
          <p:cNvPr id="31751" name="Text Box 8">
            <a:extLst>
              <a:ext uri="{FF2B5EF4-FFF2-40B4-BE49-F238E27FC236}">
                <a16:creationId xmlns:a16="http://schemas.microsoft.com/office/drawing/2014/main" xmlns="" id="{EBAB4925-16D6-4C79-90E5-E22A63B4E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24400"/>
            <a:ext cx="4953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1</a:t>
            </a:r>
            <a:r>
              <a:rPr lang="en-US" altLang="en-US" sz="3000" b="0">
                <a:latin typeface="Lucida Console" panose="020B0609040504020204" pitchFamily="49" charset="0"/>
              </a:rPr>
              <a:t>    GATTCA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3</a:t>
            </a:r>
            <a:r>
              <a:rPr lang="en-US" altLang="en-US" sz="3000" b="0">
                <a:latin typeface="Lucida Console" panose="020B0609040504020204" pitchFamily="49" charset="0"/>
              </a:rPr>
              <a:t>    GATATT</a:t>
            </a:r>
          </a:p>
          <a:p>
            <a:pPr eaLnBrk="1" hangingPunct="1"/>
            <a:r>
              <a:rPr lang="en-US" altLang="en-US" sz="3000" b="0" i="1">
                <a:latin typeface="Lucida Console" panose="020B0609040504020204" pitchFamily="49" charset="0"/>
              </a:rPr>
              <a:t>s</a:t>
            </a:r>
            <a:r>
              <a:rPr lang="en-US" altLang="en-US" sz="3000" b="0" i="1" baseline="-25000">
                <a:latin typeface="Lucida Console" panose="020B0609040504020204" pitchFamily="49" charset="0"/>
              </a:rPr>
              <a:t>2,4</a:t>
            </a:r>
            <a:r>
              <a:rPr lang="en-US" altLang="en-US" sz="3000" b="0">
                <a:latin typeface="Lucida Console" panose="020B0609040504020204" pitchFamily="49" charset="0"/>
              </a:rPr>
              <a:t>   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GTC</a:t>
            </a:r>
            <a:r>
              <a:rPr lang="en-US" altLang="en-US" sz="2800" b="0">
                <a:solidFill>
                  <a:srgbClr val="31ED59"/>
                </a:solidFill>
              </a:rPr>
              <a:t>t/a</a:t>
            </a:r>
            <a:r>
              <a:rPr lang="en-US" altLang="en-US" sz="3000" b="0">
                <a:solidFill>
                  <a:srgbClr val="FF0000"/>
                </a:solidFill>
                <a:latin typeface="Lucida Console" panose="020B0609040504020204" pitchFamily="49" charset="0"/>
              </a:rPr>
              <a:t>G</a:t>
            </a:r>
            <a:r>
              <a:rPr lang="en-US" altLang="en-US" sz="2800" b="0">
                <a:solidFill>
                  <a:srgbClr val="31ED59"/>
                </a:solidFill>
              </a:rPr>
              <a:t>a/c</a:t>
            </a:r>
            <a:endParaRPr lang="en-US" altLang="en-US" sz="2800" b="0">
              <a:latin typeface="Lucida Console" panose="020B0609040504020204" pitchFamily="49" charset="0"/>
            </a:endParaRPr>
          </a:p>
        </p:txBody>
      </p:sp>
      <p:sp>
        <p:nvSpPr>
          <p:cNvPr id="31752" name="Text Box 9">
            <a:extLst>
              <a:ext uri="{FF2B5EF4-FFF2-40B4-BE49-F238E27FC236}">
                <a16:creationId xmlns:a16="http://schemas.microsoft.com/office/drawing/2014/main" xmlns="" id="{87311A09-0465-4EC4-BB4D-C9544BEC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22725"/>
            <a:ext cx="4724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/>
              <a:t>new set of 3 sequences: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7136D2D4-F9C8-4432-9306-F523D23BA6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D35E5816-3EFA-449D-A2F5-4DA8C7E5CB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5124" name="Picture 4" descr="venter">
            <a:hlinkClick r:id="rId2"/>
            <a:extLst>
              <a:ext uri="{FF2B5EF4-FFF2-40B4-BE49-F238E27FC236}">
                <a16:creationId xmlns:a16="http://schemas.microsoft.com/office/drawing/2014/main" xmlns="" id="{083F8B50-BAEE-42F1-A2B5-7BFCB668C203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5" descr="baboon">
            <a:hlinkClick r:id="rId4"/>
            <a:extLst>
              <a:ext uri="{FF2B5EF4-FFF2-40B4-BE49-F238E27FC236}">
                <a16:creationId xmlns:a16="http://schemas.microsoft.com/office/drawing/2014/main" xmlns="" id="{8E07FF72-913E-4E78-8A19-6377C44E1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8">
            <a:extLst>
              <a:ext uri="{FF2B5EF4-FFF2-40B4-BE49-F238E27FC236}">
                <a16:creationId xmlns:a16="http://schemas.microsoft.com/office/drawing/2014/main" xmlns="" id="{8909A840-ACEE-4A33-B690-2692FD794722}"/>
              </a:ext>
            </a:extLst>
          </p:cNvPr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pPr eaLnBrk="1" hangingPunct="1"/>
            <a:endParaRPr lang="en-US" altLang="en-US" sz="21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3DDEAA15-5BD8-4EAE-89F0-7357EC4CA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Progressive Alignment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xmlns="" id="{8327C742-4AF4-4002-8E54-31956CEE0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i="1" dirty="0"/>
              <a:t>Progressive alignment</a:t>
            </a:r>
            <a:r>
              <a:rPr lang="en-US" altLang="en-US" sz="2800" dirty="0"/>
              <a:t> is a variation of greedy algorithm with a somewhat more intelligent strategy for choosing the order of alignments</a:t>
            </a:r>
          </a:p>
          <a:p>
            <a:pPr eaLnBrk="1" hangingPunct="1"/>
            <a:r>
              <a:rPr lang="en-US" altLang="en-US" sz="2800" dirty="0"/>
              <a:t>Progressive alignment works well for closely related sequences, but deteriorates for distant sequences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/>
              <a:t>Gaps in alignments are permanent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/>
              <a:t>Use profiles to compare alignments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xmlns="" id="{EC47C6B6-4931-4228-AE1D-0010DF8F8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ClustalW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xmlns="" id="{B17FB162-A011-49D3-BCFC-1A88EB981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One of the popular multiple alignment tools (cited </a:t>
            </a:r>
            <a:r>
              <a:rPr lang="en-US" altLang="en-US" dirty="0">
                <a:solidFill>
                  <a:srgbClr val="0000FF"/>
                </a:solidFill>
              </a:rPr>
              <a:t>75968/33175</a:t>
            </a:r>
            <a:r>
              <a:rPr lang="en-US" altLang="en-US" dirty="0"/>
              <a:t> times as of </a:t>
            </a:r>
            <a:r>
              <a:rPr lang="en-US" altLang="en-US" dirty="0">
                <a:solidFill>
                  <a:srgbClr val="0000FF"/>
                </a:solidFill>
              </a:rPr>
              <a:t>4/30/2025</a:t>
            </a:r>
            <a:r>
              <a:rPr lang="en-US" altLang="en-US" dirty="0"/>
              <a:t>) </a:t>
            </a:r>
          </a:p>
          <a:p>
            <a:pPr eaLnBrk="1" hangingPunct="1"/>
            <a:r>
              <a:rPr lang="en-US" altLang="en-US" dirty="0"/>
              <a:t>‘W’ stands for ‘weighted’ (different parts of the alignment are weighted differently</a:t>
            </a:r>
            <a:r>
              <a:rPr lang="en-US" altLang="en-US" sz="3400" dirty="0"/>
              <a:t>)</a:t>
            </a:r>
          </a:p>
          <a:p>
            <a:pPr eaLnBrk="1" hangingPunct="1"/>
            <a:r>
              <a:rPr lang="en-US" altLang="en-US" dirty="0"/>
              <a:t>Three-step process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1. Construct pairwise alignments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2. Build guide tree</a:t>
            </a:r>
          </a:p>
          <a:p>
            <a:pPr lvl="1" eaLnBrk="1" hangingPunct="1">
              <a:buClr>
                <a:schemeClr val="accent1"/>
              </a:buClr>
              <a:buFontTx/>
              <a:buNone/>
            </a:pPr>
            <a:r>
              <a:rPr lang="en-US" altLang="en-US" sz="3000" dirty="0"/>
              <a:t>3. Progressive alignment guided by the tree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C748AA75-42D9-430F-9E35-1911BD6D9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1: Pairwise Alignment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xmlns="" id="{56E2C3D4-2133-48E4-8196-BEDD9646E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 the sequences against each other, giving a similarity matrix</a:t>
            </a:r>
          </a:p>
          <a:p>
            <a:pPr eaLnBrk="1" hangingPunct="1"/>
            <a:r>
              <a:rPr lang="en-US" altLang="en-US" dirty="0"/>
              <a:t>Similarity = exact matches / sequence length (percent identity)</a:t>
            </a:r>
          </a:p>
        </p:txBody>
      </p:sp>
      <p:grpSp>
        <p:nvGrpSpPr>
          <p:cNvPr id="34820" name="Group 4">
            <a:extLst>
              <a:ext uri="{FF2B5EF4-FFF2-40B4-BE49-F238E27FC236}">
                <a16:creationId xmlns:a16="http://schemas.microsoft.com/office/drawing/2014/main" xmlns="" id="{8179799D-19B0-46F6-82FC-AE9E62DB8F52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886200"/>
            <a:ext cx="3581400" cy="1917700"/>
            <a:chOff x="720" y="2928"/>
            <a:chExt cx="2256" cy="1208"/>
          </a:xfrm>
        </p:grpSpPr>
        <p:sp>
          <p:nvSpPr>
            <p:cNvPr id="34822" name="Text Box 5">
              <a:extLst>
                <a:ext uri="{FF2B5EF4-FFF2-40B4-BE49-F238E27FC236}">
                  <a16:creationId xmlns:a16="http://schemas.microsoft.com/office/drawing/2014/main" xmlns="" id="{9AC957EF-3348-416E-93FE-39B34CCC4B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928"/>
              <a:ext cx="2149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0">
                  <a:latin typeface="Courier New" panose="02070309020205020404" pitchFamily="49" charset="0"/>
                </a:rPr>
                <a:t>    </a:t>
              </a:r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i="1">
                  <a:latin typeface="Courier New" panose="02070309020205020404" pitchFamily="49" charset="0"/>
                </a:rPr>
                <a:t> 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endParaRPr lang="en-US" altLang="en-US" sz="2400" i="1">
                <a:latin typeface="Courier New" panose="02070309020205020404" pitchFamily="49" charset="0"/>
              </a:endParaRP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b="0">
                  <a:latin typeface="Courier New" panose="02070309020205020404" pitchFamily="49" charset="0"/>
                </a:rPr>
                <a:t>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b="0">
                  <a:latin typeface="Courier New" panose="02070309020205020404" pitchFamily="49" charset="0"/>
                </a:rPr>
                <a:t>  .17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b="0">
                  <a:latin typeface="Courier New" panose="02070309020205020404" pitchFamily="49" charset="0"/>
                </a:rPr>
                <a:t>  .87 .28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r>
                <a:rPr lang="en-US" altLang="en-US" sz="2400" b="0">
                  <a:latin typeface="Courier New" panose="02070309020205020404" pitchFamily="49" charset="0"/>
                </a:rPr>
                <a:t>  .59 .33 .62 -</a:t>
              </a:r>
            </a:p>
          </p:txBody>
        </p:sp>
        <p:sp>
          <p:nvSpPr>
            <p:cNvPr id="34823" name="Line 6">
              <a:extLst>
                <a:ext uri="{FF2B5EF4-FFF2-40B4-BE49-F238E27FC236}">
                  <a16:creationId xmlns:a16="http://schemas.microsoft.com/office/drawing/2014/main" xmlns="" id="{C3679984-F774-4C7B-A07A-9C943DD18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Line 7">
              <a:extLst>
                <a:ext uri="{FF2B5EF4-FFF2-40B4-BE49-F238E27FC236}">
                  <a16:creationId xmlns:a16="http://schemas.microsoft.com/office/drawing/2014/main" xmlns="" id="{94F08389-B8FC-42C7-B71F-66466C1E4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18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1" name="Text Box 8">
            <a:extLst>
              <a:ext uri="{FF2B5EF4-FFF2-40B4-BE49-F238E27FC236}">
                <a16:creationId xmlns:a16="http://schemas.microsoft.com/office/drawing/2014/main" xmlns="" id="{237DCF5C-133B-498A-9A83-5B0291883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799013"/>
            <a:ext cx="3795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/>
              <a:t>(.17 means 17 % identical)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xmlns="" id="{1C6007A2-B778-4945-A03E-7819945F0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2: Guide Tree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xmlns="" id="{ECFFA4DF-5335-420D-9BEC-ED4A783845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Create Guide Tree using the similarity matrix</a:t>
            </a:r>
          </a:p>
          <a:p>
            <a:pPr eaLnBrk="1" hangingPunct="1"/>
            <a:endParaRPr lang="en-US" altLang="en-US" dirty="0"/>
          </a:p>
          <a:p>
            <a:pPr lvl="1" eaLnBrk="1" hangingPunct="1">
              <a:buClr>
                <a:schemeClr val="accent1"/>
              </a:buClr>
            </a:pPr>
            <a:r>
              <a:rPr lang="en-US" altLang="en-US" sz="3000" dirty="0" err="1"/>
              <a:t>ClustalW</a:t>
            </a:r>
            <a:r>
              <a:rPr lang="en-US" altLang="en-US" sz="3000" dirty="0"/>
              <a:t> uses the </a:t>
            </a:r>
            <a:r>
              <a:rPr lang="en-US" altLang="en-US" sz="3000" b="1" i="1" dirty="0"/>
              <a:t>neighbor-joining</a:t>
            </a:r>
            <a:r>
              <a:rPr lang="en-US" altLang="en-US" sz="3000" dirty="0"/>
              <a:t> method</a:t>
            </a:r>
          </a:p>
          <a:p>
            <a:pPr lvl="1" eaLnBrk="1" hangingPunct="1">
              <a:buClr>
                <a:schemeClr val="accent1"/>
              </a:buClr>
            </a:pPr>
            <a:endParaRPr lang="en-US" altLang="en-US" sz="3000" dirty="0"/>
          </a:p>
          <a:p>
            <a:pPr lvl="1" eaLnBrk="1" hangingPunct="1">
              <a:buClr>
                <a:schemeClr val="accent1"/>
              </a:buClr>
            </a:pPr>
            <a:r>
              <a:rPr lang="en-US" altLang="en-US" sz="3000" dirty="0"/>
              <a:t>Guide tree roughly reflects evolutionary relationship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xmlns="" id="{768E6F00-9212-43B4-92E9-C0D91F268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2: Guide Tree</a:t>
            </a:r>
            <a:r>
              <a:rPr lang="en-US" altLang="en-US" sz="2600" dirty="0"/>
              <a:t> (cont’d)</a:t>
            </a:r>
          </a:p>
        </p:txBody>
      </p:sp>
      <p:sp>
        <p:nvSpPr>
          <p:cNvPr id="36867" name="Rectangle 24">
            <a:extLst>
              <a:ext uri="{FF2B5EF4-FFF2-40B4-BE49-F238E27FC236}">
                <a16:creationId xmlns:a16="http://schemas.microsoft.com/office/drawing/2014/main" xmlns="" id="{4B3486EB-E14E-4144-89BE-A0206706B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87500"/>
            <a:ext cx="671513" cy="162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1</a:t>
            </a:r>
            <a:endParaRPr lang="en-US" altLang="en-US" sz="2400" i="1">
              <a:latin typeface="Courier New" panose="02070309020205020404" pitchFamily="49" charset="0"/>
            </a:endParaRPr>
          </a:p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3</a:t>
            </a:r>
            <a:endParaRPr lang="en-US" altLang="en-US" sz="2400" i="1">
              <a:latin typeface="Courier New" panose="02070309020205020404" pitchFamily="49" charset="0"/>
            </a:endParaRPr>
          </a:p>
          <a:p>
            <a:pPr>
              <a:lnSpc>
                <a:spcPct val="120000"/>
              </a:lnSpc>
            </a:pPr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4</a:t>
            </a:r>
            <a:r>
              <a:rPr lang="en-US" altLang="en-US" sz="2400" i="1">
                <a:latin typeface="Courier New" panose="02070309020205020404" pitchFamily="49" charset="0"/>
              </a:rPr>
              <a:t> </a:t>
            </a:r>
          </a:p>
          <a:p>
            <a:r>
              <a:rPr lang="en-US" altLang="en-US" sz="2400" i="1">
                <a:latin typeface="Courier New" panose="02070309020205020404" pitchFamily="49" charset="0"/>
              </a:rPr>
              <a:t>v</a:t>
            </a:r>
            <a:r>
              <a:rPr lang="en-US" altLang="en-US" sz="2400" i="1" baseline="-25000">
                <a:latin typeface="Courier New" panose="02070309020205020404" pitchFamily="49" charset="0"/>
              </a:rPr>
              <a:t>2</a:t>
            </a:r>
          </a:p>
        </p:txBody>
      </p:sp>
      <p:grpSp>
        <p:nvGrpSpPr>
          <p:cNvPr id="36868" name="Group 25">
            <a:extLst>
              <a:ext uri="{FF2B5EF4-FFF2-40B4-BE49-F238E27FC236}">
                <a16:creationId xmlns:a16="http://schemas.microsoft.com/office/drawing/2014/main" xmlns="" id="{9EDC376C-F684-4F78-9938-31E9232B780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876800" y="1816100"/>
            <a:ext cx="1524000" cy="1143000"/>
            <a:chOff x="3984" y="2976"/>
            <a:chExt cx="1008" cy="720"/>
          </a:xfrm>
        </p:grpSpPr>
        <p:sp>
          <p:nvSpPr>
            <p:cNvPr id="36874" name="Line 26">
              <a:extLst>
                <a:ext uri="{FF2B5EF4-FFF2-40B4-BE49-F238E27FC236}">
                  <a16:creationId xmlns:a16="http://schemas.microsoft.com/office/drawing/2014/main" xmlns="" id="{03FC2553-76C9-4C01-B854-3B15D4647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97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5" name="Line 27">
              <a:extLst>
                <a:ext uri="{FF2B5EF4-FFF2-40B4-BE49-F238E27FC236}">
                  <a16:creationId xmlns:a16="http://schemas.microsoft.com/office/drawing/2014/main" xmlns="" id="{5F21C71F-624B-4771-BA01-2D4BA5B71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21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Line 28">
              <a:extLst>
                <a:ext uri="{FF2B5EF4-FFF2-40B4-BE49-F238E27FC236}">
                  <a16:creationId xmlns:a16="http://schemas.microsoft.com/office/drawing/2014/main" xmlns="" id="{FA6EA1F7-84DA-4BC8-8513-94E0F4EC21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45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Line 29">
              <a:extLst>
                <a:ext uri="{FF2B5EF4-FFF2-40B4-BE49-F238E27FC236}">
                  <a16:creationId xmlns:a16="http://schemas.microsoft.com/office/drawing/2014/main" xmlns="" id="{BF888B57-E11E-4132-9857-E1191B5E2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69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8" name="Line 30">
              <a:extLst>
                <a:ext uri="{FF2B5EF4-FFF2-40B4-BE49-F238E27FC236}">
                  <a16:creationId xmlns:a16="http://schemas.microsoft.com/office/drawing/2014/main" xmlns="" id="{80A40840-9C58-4657-9EB8-7F20D2705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97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Line 31">
              <a:extLst>
                <a:ext uri="{FF2B5EF4-FFF2-40B4-BE49-F238E27FC236}">
                  <a16:creationId xmlns:a16="http://schemas.microsoft.com/office/drawing/2014/main" xmlns="" id="{886D6862-F322-49FE-B179-9A23FDD14A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0" name="Line 32">
              <a:extLst>
                <a:ext uri="{FF2B5EF4-FFF2-40B4-BE49-F238E27FC236}">
                  <a16:creationId xmlns:a16="http://schemas.microsoft.com/office/drawing/2014/main" xmlns="" id="{1024ED18-C978-42D2-88BD-4328925BE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12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1" name="Line 33">
              <a:extLst>
                <a:ext uri="{FF2B5EF4-FFF2-40B4-BE49-F238E27FC236}">
                  <a16:creationId xmlns:a16="http://schemas.microsoft.com/office/drawing/2014/main" xmlns="" id="{BD81C0A4-6C24-4F36-8EB1-53FA3D1C5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31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34">
              <a:extLst>
                <a:ext uri="{FF2B5EF4-FFF2-40B4-BE49-F238E27FC236}">
                  <a16:creationId xmlns:a16="http://schemas.microsoft.com/office/drawing/2014/main" xmlns="" id="{94083D3A-D0A5-471D-BF81-8D0ED72ED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3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869" name="Text Box 35">
            <a:extLst>
              <a:ext uri="{FF2B5EF4-FFF2-40B4-BE49-F238E27FC236}">
                <a16:creationId xmlns:a16="http://schemas.microsoft.com/office/drawing/2014/main" xmlns="" id="{24B18F15-6B5C-4495-AF5E-9966B16F3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632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Lucida Console" panose="020B0609040504020204" pitchFamily="49" charset="0"/>
              </a:rPr>
              <a:t>Calculate:</a:t>
            </a:r>
            <a:br>
              <a:rPr lang="en-US" altLang="en-US" sz="2400" b="0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chemeClr val="accent2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accent2"/>
                </a:solidFill>
                <a:latin typeface="Lucida Console" panose="020B0609040504020204" pitchFamily="49" charset="0"/>
              </a:rPr>
              <a:t>1,3</a:t>
            </a:r>
            <a:r>
              <a:rPr lang="en-US" altLang="en-US" sz="2400" i="1">
                <a:latin typeface="Lucida Console" panose="020B0609040504020204" pitchFamily="49" charset="0"/>
              </a:rPr>
              <a:t>  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 (v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1</a:t>
            </a:r>
            <a:r>
              <a:rPr lang="en-US" altLang="en-US" sz="2400" i="1">
                <a:latin typeface="Lucida Console" panose="020B0609040504020204" pitchFamily="49" charset="0"/>
              </a:rPr>
              <a:t>, 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3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  <a:br>
              <a:rPr lang="en-US" altLang="en-US" sz="2400" i="1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chemeClr val="hlink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hlink"/>
                </a:solidFill>
                <a:latin typeface="Lucida Console" panose="020B0609040504020204" pitchFamily="49" charset="0"/>
              </a:rPr>
              <a:t>1,3,4</a:t>
            </a:r>
            <a:r>
              <a:rPr lang="en-US" altLang="en-US" sz="2400" i="1">
                <a:latin typeface="Lucida Console" panose="020B0609040504020204" pitchFamily="49" charset="0"/>
              </a:rPr>
              <a:t> 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((</a:t>
            </a:r>
            <a:r>
              <a:rPr lang="en-US" altLang="en-US" sz="2400" i="1">
                <a:solidFill>
                  <a:schemeClr val="tx2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tx2"/>
                </a:solidFill>
                <a:latin typeface="Lucida Console" panose="020B0609040504020204" pitchFamily="49" charset="0"/>
              </a:rPr>
              <a:t>1,3</a:t>
            </a:r>
            <a:r>
              <a:rPr lang="en-US" altLang="en-US" sz="2400" i="1">
                <a:latin typeface="Lucida Console" panose="020B0609040504020204" pitchFamily="49" charset="0"/>
              </a:rPr>
              <a:t>),v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4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  <a:br>
              <a:rPr lang="en-US" altLang="en-US" sz="2400" i="1">
                <a:latin typeface="Lucida Console" panose="020B0609040504020204" pitchFamily="49" charset="0"/>
              </a:rPr>
            </a:br>
            <a:r>
              <a:rPr lang="en-US" altLang="en-US" sz="2400" i="1">
                <a:solidFill>
                  <a:srgbClr val="FF0000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rgbClr val="FF0000"/>
                </a:solidFill>
                <a:latin typeface="Lucida Console" panose="020B0609040504020204" pitchFamily="49" charset="0"/>
              </a:rPr>
              <a:t>1,2,3,4</a:t>
            </a:r>
            <a:r>
              <a:rPr lang="en-US" altLang="en-US" sz="2400" i="1">
                <a:latin typeface="Lucida Console" panose="020B0609040504020204" pitchFamily="49" charset="0"/>
              </a:rPr>
              <a:t>   = </a:t>
            </a:r>
            <a:r>
              <a:rPr lang="en-US" altLang="en-US" sz="2400" b="0">
                <a:latin typeface="Lucida Console" panose="020B0609040504020204" pitchFamily="49" charset="0"/>
              </a:rPr>
              <a:t>alignment</a:t>
            </a:r>
            <a:r>
              <a:rPr lang="en-US" altLang="en-US" sz="2400" i="1">
                <a:latin typeface="Lucida Console" panose="020B0609040504020204" pitchFamily="49" charset="0"/>
              </a:rPr>
              <a:t>((</a:t>
            </a:r>
            <a:r>
              <a:rPr lang="en-US" altLang="en-US" sz="2400" i="1">
                <a:solidFill>
                  <a:schemeClr val="hlink"/>
                </a:solidFill>
                <a:latin typeface="Lucida Console" panose="020B0609040504020204" pitchFamily="49" charset="0"/>
              </a:rPr>
              <a:t>v</a:t>
            </a:r>
            <a:r>
              <a:rPr lang="en-US" altLang="en-US" sz="2400" i="1" baseline="-25000">
                <a:solidFill>
                  <a:schemeClr val="hlink"/>
                </a:solidFill>
                <a:latin typeface="Lucida Console" panose="020B0609040504020204" pitchFamily="49" charset="0"/>
              </a:rPr>
              <a:t>1,3,4</a:t>
            </a:r>
            <a:r>
              <a:rPr lang="en-US" altLang="en-US" sz="2400" i="1">
                <a:latin typeface="Lucida Console" panose="020B0609040504020204" pitchFamily="49" charset="0"/>
              </a:rPr>
              <a:t>),v</a:t>
            </a:r>
            <a:r>
              <a:rPr lang="en-US" altLang="en-US" sz="2400" i="1" baseline="-25000">
                <a:latin typeface="Lucida Console" panose="020B0609040504020204" pitchFamily="49" charset="0"/>
              </a:rPr>
              <a:t>2</a:t>
            </a:r>
            <a:r>
              <a:rPr lang="en-US" altLang="en-US" sz="2400" i="1">
                <a:latin typeface="Lucida Console" panose="020B0609040504020204" pitchFamily="49" charset="0"/>
              </a:rPr>
              <a:t>)</a:t>
            </a:r>
          </a:p>
        </p:txBody>
      </p:sp>
      <p:grpSp>
        <p:nvGrpSpPr>
          <p:cNvPr id="36870" name="Group 36">
            <a:extLst>
              <a:ext uri="{FF2B5EF4-FFF2-40B4-BE49-F238E27FC236}">
                <a16:creationId xmlns:a16="http://schemas.microsoft.com/office/drawing/2014/main" xmlns="" id="{70D838E3-D4AC-4BC3-A0D2-683D52800D3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981200"/>
            <a:ext cx="3429000" cy="1917700"/>
            <a:chOff x="816" y="2688"/>
            <a:chExt cx="2160" cy="1208"/>
          </a:xfrm>
        </p:grpSpPr>
        <p:sp>
          <p:nvSpPr>
            <p:cNvPr id="36871" name="Text Box 37">
              <a:extLst>
                <a:ext uri="{FF2B5EF4-FFF2-40B4-BE49-F238E27FC236}">
                  <a16:creationId xmlns:a16="http://schemas.microsoft.com/office/drawing/2014/main" xmlns="" id="{D788F8AB-E67A-4339-88D1-F5A814FCED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688"/>
              <a:ext cx="2149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0">
                  <a:latin typeface="Courier New" panose="02070309020205020404" pitchFamily="49" charset="0"/>
                </a:rPr>
                <a:t>    </a:t>
              </a:r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i="1">
                  <a:latin typeface="Courier New" panose="02070309020205020404" pitchFamily="49" charset="0"/>
                </a:rPr>
                <a:t> 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i="1">
                  <a:latin typeface="Courier New" panose="02070309020205020404" pitchFamily="49" charset="0"/>
                </a:rPr>
                <a:t>  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endParaRPr lang="en-US" altLang="en-US" sz="2400" i="1">
                <a:latin typeface="Courier New" panose="02070309020205020404" pitchFamily="49" charset="0"/>
              </a:endParaRP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1</a:t>
              </a:r>
              <a:r>
                <a:rPr lang="en-US" altLang="en-US" sz="2400" b="0">
                  <a:latin typeface="Courier New" panose="02070309020205020404" pitchFamily="49" charset="0"/>
                </a:rPr>
                <a:t>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2</a:t>
              </a:r>
              <a:r>
                <a:rPr lang="en-US" altLang="en-US" sz="2400" b="0">
                  <a:latin typeface="Courier New" panose="02070309020205020404" pitchFamily="49" charset="0"/>
                </a:rPr>
                <a:t>  .17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3</a:t>
              </a:r>
              <a:r>
                <a:rPr lang="en-US" altLang="en-US" sz="2400" b="0">
                  <a:latin typeface="Courier New" panose="02070309020205020404" pitchFamily="49" charset="0"/>
                </a:rPr>
                <a:t>  .87 .28  -</a:t>
              </a:r>
            </a:p>
            <a:p>
              <a:r>
                <a:rPr lang="en-US" altLang="en-US" sz="2400" i="1">
                  <a:latin typeface="Courier New" panose="02070309020205020404" pitchFamily="49" charset="0"/>
                </a:rPr>
                <a:t>v</a:t>
              </a:r>
              <a:r>
                <a:rPr lang="en-US" altLang="en-US" sz="2400" i="1" baseline="-25000">
                  <a:latin typeface="Courier New" panose="02070309020205020404" pitchFamily="49" charset="0"/>
                </a:rPr>
                <a:t>4</a:t>
              </a:r>
              <a:r>
                <a:rPr lang="en-US" altLang="en-US" sz="2400" b="0">
                  <a:latin typeface="Courier New" panose="02070309020205020404" pitchFamily="49" charset="0"/>
                </a:rPr>
                <a:t>  .59 .33 .62 -</a:t>
              </a:r>
            </a:p>
          </p:txBody>
        </p:sp>
        <p:sp>
          <p:nvSpPr>
            <p:cNvPr id="36872" name="Line 38">
              <a:extLst>
                <a:ext uri="{FF2B5EF4-FFF2-40B4-BE49-F238E27FC236}">
                  <a16:creationId xmlns:a16="http://schemas.microsoft.com/office/drawing/2014/main" xmlns="" id="{AE60687D-BA89-45CA-AD00-463001198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Line 39">
              <a:extLst>
                <a:ext uri="{FF2B5EF4-FFF2-40B4-BE49-F238E27FC236}">
                  <a16:creationId xmlns:a16="http://schemas.microsoft.com/office/drawing/2014/main" xmlns="" id="{92633197-1CCF-4485-A950-1688CB8E5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18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0664588D-4238-45E4-B147-688B1A39E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Step 3: Progressive Alignment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xmlns="" id="{CF453AFF-826B-4799-9F3D-E39D1B3E6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Start by aligning the two sibling sequences</a:t>
            </a:r>
          </a:p>
          <a:p>
            <a:pPr eaLnBrk="1" hangingPunct="1"/>
            <a:r>
              <a:rPr lang="en-US" altLang="en-US" sz="2400" dirty="0"/>
              <a:t>Following the guide tree, align more sequences or previously constructed alignments</a:t>
            </a:r>
          </a:p>
          <a:p>
            <a:pPr eaLnBrk="1" hangingPunct="1"/>
            <a:r>
              <a:rPr lang="en-US" altLang="en-US" sz="2400" dirty="0"/>
              <a:t>Insert gaps as necessary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xmlns="" id="{12F90416-E0AB-4E7F-A0C1-5951D02F8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819400"/>
            <a:ext cx="826770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1400" b="0">
              <a:latin typeface="Courier New" panose="02070309020205020404" pitchFamily="49" charset="0"/>
            </a:endParaRPr>
          </a:p>
          <a:p>
            <a:endParaRPr lang="en-US" altLang="en-US" sz="1400" b="0">
              <a:latin typeface="Courier New" panose="02070309020205020404" pitchFamily="49" charset="0"/>
            </a:endParaRPr>
          </a:p>
          <a:p>
            <a:r>
              <a:rPr lang="en-US" altLang="en-US" sz="1400" b="0">
                <a:latin typeface="Courier New" panose="02070309020205020404" pitchFamily="49" charset="0"/>
              </a:rPr>
              <a:t>FOS_RAT         PEEMSVTS-LDLTGGLPEATTPESEEAFTLPLLNDPEPK-PSLEPVKNISNMELKAEPFD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FOS_MOUSE       PEEMSVAS-LDLTGGLPEASTPESEEAFTLPLLNDPEPK-PSLEPVKSISNVELKAEPFD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FOS_CHICK       SEELAAATALDLG----APSPAAAEEAFALPLMTEAPPAVPPKEPSG--SGLELKAEPFD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FOSB_MOUSE      PGPGPLAEVRDLPG-----STSAKEDGFGWLLPPPPPPP-----------------LPFQ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FOSB_HUMAN      PGPGPLAEVRDLPG-----SAPAKEDGFSWLLPPPPPPP-----------------LPFQ</a:t>
            </a:r>
          </a:p>
          <a:p>
            <a:r>
              <a:rPr lang="en-US" altLang="en-US" sz="1400" b="0">
                <a:latin typeface="Courier New" panose="02070309020205020404" pitchFamily="49" charset="0"/>
              </a:rPr>
              <a:t>                .   . :   ** .     :..  *:.*   *   . *                   **:</a:t>
            </a:r>
          </a:p>
        </p:txBody>
      </p:sp>
      <p:grpSp>
        <p:nvGrpSpPr>
          <p:cNvPr id="37893" name="Group 9">
            <a:extLst>
              <a:ext uri="{FF2B5EF4-FFF2-40B4-BE49-F238E27FC236}">
                <a16:creationId xmlns:a16="http://schemas.microsoft.com/office/drawing/2014/main" xmlns="" id="{8571B878-8DA2-4801-A23E-0AD703357C48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6208713" cy="625475"/>
            <a:chOff x="960" y="3456"/>
            <a:chExt cx="3911" cy="394"/>
          </a:xfrm>
        </p:grpSpPr>
        <p:sp>
          <p:nvSpPr>
            <p:cNvPr id="37895" name="Text Box 5">
              <a:extLst>
                <a:ext uri="{FF2B5EF4-FFF2-40B4-BE49-F238E27FC236}">
                  <a16:creationId xmlns:a16="http://schemas.microsoft.com/office/drawing/2014/main" xmlns="" id="{0E6F4334-A571-4E04-B617-04AED1609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3600"/>
              <a:ext cx="391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b="0"/>
                <a:t>Dots and stars show how well-conserved a column is.</a:t>
              </a:r>
            </a:p>
          </p:txBody>
        </p:sp>
        <p:sp>
          <p:nvSpPr>
            <p:cNvPr id="37896" name="Line 6">
              <a:extLst>
                <a:ext uri="{FF2B5EF4-FFF2-40B4-BE49-F238E27FC236}">
                  <a16:creationId xmlns:a16="http://schemas.microsoft.com/office/drawing/2014/main" xmlns="" id="{8EABD09A-51C8-41E1-B07E-191438046B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52" y="3456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Line 7">
              <a:extLst>
                <a:ext uri="{FF2B5EF4-FFF2-40B4-BE49-F238E27FC236}">
                  <a16:creationId xmlns:a16="http://schemas.microsoft.com/office/drawing/2014/main" xmlns="" id="{B4BA999A-D391-48D8-B0F3-BD5C4D0F35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3456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Line 8">
              <a:extLst>
                <a:ext uri="{FF2B5EF4-FFF2-40B4-BE49-F238E27FC236}">
                  <a16:creationId xmlns:a16="http://schemas.microsoft.com/office/drawing/2014/main" xmlns="" id="{AF111397-4F05-45D1-BB40-AA48394DB9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" y="3456"/>
              <a:ext cx="91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114" name="Text Box 10">
            <a:extLst>
              <a:ext uri="{FF2B5EF4-FFF2-40B4-BE49-F238E27FC236}">
                <a16:creationId xmlns:a16="http://schemas.microsoft.com/office/drawing/2014/main" xmlns="" id="{477A02E2-A415-4C68-9916-7FDE5C861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99125"/>
            <a:ext cx="762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Both sequences and regional gaps are weighted.</a:t>
            </a:r>
            <a:r>
              <a:rPr lang="en-US" altLang="en-US"/>
              <a:t> Deeper sequences and gaps in loops are down-weighted and gaps near other gaps are up-weighted.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B881EAFD-466D-4F2A-B183-2C80365F9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Alignment: Scoring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xmlns="" id="{44F97A9E-25C0-4140-AA43-1915ED2B5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Number of matches (multiple longest common subsequence score)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Entropy score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Sum of pairs (SP-score)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Tree score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6C56C152-1B56-42A7-AB68-F808258C6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LCS Score</a:t>
            </a:r>
          </a:p>
        </p:txBody>
      </p:sp>
      <p:sp>
        <p:nvSpPr>
          <p:cNvPr id="39939" name="Rectangle 4">
            <a:extLst>
              <a:ext uri="{FF2B5EF4-FFF2-40B4-BE49-F238E27FC236}">
                <a16:creationId xmlns:a16="http://schemas.microsoft.com/office/drawing/2014/main" xmlns="" id="{B3983A9E-4C50-46BD-90AC-93FC504C9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110538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000" b="0"/>
              <a:t>A column is a “match” if all the letters in the column are the same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3000" b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000" b="0"/>
              <a:t>Only good for very similar sequences</a:t>
            </a:r>
          </a:p>
        </p:txBody>
      </p:sp>
      <p:sp>
        <p:nvSpPr>
          <p:cNvPr id="39940" name="Text Box 5">
            <a:extLst>
              <a:ext uri="{FF2B5EF4-FFF2-40B4-BE49-F238E27FC236}">
                <a16:creationId xmlns:a16="http://schemas.microsoft.com/office/drawing/2014/main" xmlns="" id="{FEE35768-AFCF-429F-A914-145C65A60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71800"/>
            <a:ext cx="76041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AT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TC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xmlns="" id="{2E8FADA1-FD60-4FB6-8F44-9BAB62C7D2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Entropy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3FE50B75-1D6C-43A7-BDFB-1BB6882AB8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30725"/>
          </a:xfrm>
        </p:spPr>
        <p:txBody>
          <a:bodyPr/>
          <a:lstStyle/>
          <a:p>
            <a:pPr eaLnBrk="1" hangingPunct="1"/>
            <a:r>
              <a:rPr lang="en-US" altLang="en-US" dirty="0"/>
              <a:t>Consider the frequency of every letter in each column of multiple alignment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1,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=0 (1</a:t>
            </a:r>
            <a:r>
              <a:rPr lang="en-US" altLang="en-US" sz="2800" baseline="30000" dirty="0"/>
              <a:t>st</a:t>
            </a:r>
            <a:r>
              <a:rPr lang="en-US" altLang="en-US" sz="2800" dirty="0"/>
              <a:t> column)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 = 0.75,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=0 (2</a:t>
            </a:r>
            <a:r>
              <a:rPr lang="en-US" altLang="en-US" sz="2800" baseline="30000" dirty="0"/>
              <a:t>nd</a:t>
            </a:r>
            <a:r>
              <a:rPr lang="en-US" altLang="en-US" sz="2800" dirty="0"/>
              <a:t> column)</a:t>
            </a:r>
          </a:p>
          <a:p>
            <a:pPr lvl="1" eaLnBrk="1" hangingPunct="1">
              <a:buClr>
                <a:schemeClr val="accent1"/>
              </a:buClr>
            </a:pP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A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T</a:t>
            </a:r>
            <a:r>
              <a:rPr lang="en-US" altLang="en-US" sz="2800" dirty="0"/>
              <a:t> = 0.25,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=0.25 </a:t>
            </a:r>
            <a:r>
              <a:rPr lang="en-US" altLang="en-US" sz="2800" dirty="0" err="1"/>
              <a:t>p</a:t>
            </a:r>
            <a:r>
              <a:rPr lang="en-US" altLang="en-US" sz="2800" baseline="-25000" dirty="0" err="1"/>
              <a:t>G</a:t>
            </a:r>
            <a:r>
              <a:rPr lang="en-US" altLang="en-US" sz="2800" dirty="0"/>
              <a:t>=0.25 (3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 column)</a:t>
            </a:r>
          </a:p>
          <a:p>
            <a:pPr eaLnBrk="1" hangingPunct="1"/>
            <a:r>
              <a:rPr lang="en-US" altLang="en-US" dirty="0"/>
              <a:t>Compute entropy of each column</a:t>
            </a:r>
          </a:p>
        </p:txBody>
      </p:sp>
      <p:graphicFrame>
        <p:nvGraphicFramePr>
          <p:cNvPr id="40964" name="Object 4">
            <a:extLst>
              <a:ext uri="{FF2B5EF4-FFF2-40B4-BE49-F238E27FC236}">
                <a16:creationId xmlns:a16="http://schemas.microsoft.com/office/drawing/2014/main" xmlns="" id="{811AAD0B-8E54-4ACD-9A59-5B4F5B5408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5029200"/>
          <a:ext cx="3810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Equation" r:id="rId3" imgW="1104421" imgH="355446" progId="Equation.3">
                  <p:embed/>
                </p:oleObj>
              </mc:Choice>
              <mc:Fallback>
                <p:oleObj name="Equation" r:id="rId3" imgW="1104421" imgH="3554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3810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Text Box 5">
            <a:extLst>
              <a:ext uri="{FF2B5EF4-FFF2-40B4-BE49-F238E27FC236}">
                <a16:creationId xmlns:a16="http://schemas.microsoft.com/office/drawing/2014/main" xmlns="" id="{41BB8AAE-047F-4F4C-BC34-0754227CD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419600"/>
            <a:ext cx="7715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AA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CT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CG</a:t>
            </a:r>
          </a:p>
          <a:p>
            <a:pPr eaLnBrk="1" hangingPunct="1"/>
            <a:r>
              <a:rPr lang="en-US" altLang="en-US" sz="2200" b="0">
                <a:solidFill>
                  <a:srgbClr val="FF3300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A</a:t>
            </a:r>
            <a:r>
              <a:rPr lang="en-US" altLang="en-US" sz="2200" b="0">
                <a:latin typeface="Lucida Sans Unicode" panose="020B0602030504020204" pitchFamily="34" charset="0"/>
                <a:cs typeface="Courier New" panose="02070309020205020404" pitchFamily="49" charset="0"/>
              </a:rPr>
              <a:t>CC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xmlns="" id="{16A1D57E-276E-413F-B8FC-9EB196F7F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Entropy: Example</a:t>
            </a:r>
            <a:endParaRPr lang="en-US" altLang="en-US" sz="2600" dirty="0"/>
          </a:p>
        </p:txBody>
      </p:sp>
      <p:graphicFrame>
        <p:nvGraphicFramePr>
          <p:cNvPr id="41987" name="Object 4">
            <a:extLst>
              <a:ext uri="{FF2B5EF4-FFF2-40B4-BE49-F238E27FC236}">
                <a16:creationId xmlns:a16="http://schemas.microsoft.com/office/drawing/2014/main" xmlns="" id="{23496D5E-3F3F-4E3B-AF03-4E8B05A6FC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89088"/>
          <a:ext cx="2057400" cy="189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3" imgW="990600" imgH="914400" progId="Equation.3">
                  <p:embed/>
                </p:oleObj>
              </mc:Choice>
              <mc:Fallback>
                <p:oleObj name="Equation" r:id="rId3" imgW="9906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89088"/>
                        <a:ext cx="2057400" cy="189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5">
            <a:extLst>
              <a:ext uri="{FF2B5EF4-FFF2-40B4-BE49-F238E27FC236}">
                <a16:creationId xmlns:a16="http://schemas.microsoft.com/office/drawing/2014/main" xmlns="" id="{1DA38AA2-5D30-4756-B3BD-0FED0C359F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14788"/>
          <a:ext cx="5638800" cy="177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5" imgW="2654300" imgH="914400" progId="Equation.3">
                  <p:embed/>
                </p:oleObj>
              </mc:Choice>
              <mc:Fallback>
                <p:oleObj name="Equation" r:id="rId5" imgW="26543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14788"/>
                        <a:ext cx="5638800" cy="177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Text Box 6">
            <a:extLst>
              <a:ext uri="{FF2B5EF4-FFF2-40B4-BE49-F238E27FC236}">
                <a16:creationId xmlns:a16="http://schemas.microsoft.com/office/drawing/2014/main" xmlns="" id="{E57372ED-94D4-4414-B8AA-23722C699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638" y="2092325"/>
            <a:ext cx="18557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0" u="sng">
                <a:solidFill>
                  <a:srgbClr val="FF0000"/>
                </a:solidFill>
              </a:rPr>
              <a:t>Best case</a:t>
            </a:r>
          </a:p>
        </p:txBody>
      </p:sp>
      <p:sp>
        <p:nvSpPr>
          <p:cNvPr id="41990" name="Text Box 7">
            <a:extLst>
              <a:ext uri="{FF2B5EF4-FFF2-40B4-BE49-F238E27FC236}">
                <a16:creationId xmlns:a16="http://schemas.microsoft.com/office/drawing/2014/main" xmlns="" id="{8121B11B-DE49-49E6-8935-6F953FA5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4784725"/>
            <a:ext cx="2089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0" u="sng">
                <a:solidFill>
                  <a:srgbClr val="FF0000"/>
                </a:solidFill>
              </a:rPr>
              <a:t>Worst case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5BEB21DF-3C45-4ED8-93EE-629CFDB32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1DD7C610-66ED-490E-B3C8-5D16B91BAE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What about more than two?  And what for? 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6148" name="Picture 4" descr="venter">
            <a:hlinkClick r:id="rId2"/>
            <a:extLst>
              <a:ext uri="{FF2B5EF4-FFF2-40B4-BE49-F238E27FC236}">
                <a16:creationId xmlns:a16="http://schemas.microsoft.com/office/drawing/2014/main" xmlns="" id="{590D37B0-095D-4D71-92C6-56AF235E48B3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9" name="Picture 5" descr="baboon">
            <a:hlinkClick r:id="rId4"/>
            <a:extLst>
              <a:ext uri="{FF2B5EF4-FFF2-40B4-BE49-F238E27FC236}">
                <a16:creationId xmlns:a16="http://schemas.microsoft.com/office/drawing/2014/main" xmlns="" id="{EB688937-86FE-4548-AC9C-FB6CA4C65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_1768316_tiger2">
            <a:hlinkClick r:id="rId6"/>
            <a:extLst>
              <a:ext uri="{FF2B5EF4-FFF2-40B4-BE49-F238E27FC236}">
                <a16:creationId xmlns:a16="http://schemas.microsoft.com/office/drawing/2014/main" xmlns="" id="{772F4FDF-2F20-4D56-A023-BF61C0380AAD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2819400"/>
            <a:ext cx="121920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1" name="Picture 7" descr="chicken">
            <a:hlinkClick r:id="rId8"/>
            <a:extLst>
              <a:ext uri="{FF2B5EF4-FFF2-40B4-BE49-F238E27FC236}">
                <a16:creationId xmlns:a16="http://schemas.microsoft.com/office/drawing/2014/main" xmlns="" id="{FB9D5CF0-38BF-4E7C-986E-6D0E3C337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12954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xmlns="" id="{710CB7E5-D90F-437E-8C10-3B13599DA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Multiple Alignment: Entropy Score</a:t>
            </a:r>
            <a:r>
              <a:rPr lang="en-US" altLang="en-US" dirty="0"/>
              <a:t> </a:t>
            </a:r>
          </a:p>
        </p:txBody>
      </p:sp>
      <p:sp>
        <p:nvSpPr>
          <p:cNvPr id="43011" name="Text Box 4">
            <a:extLst>
              <a:ext uri="{FF2B5EF4-FFF2-40B4-BE49-F238E27FC236}">
                <a16:creationId xmlns:a16="http://schemas.microsoft.com/office/drawing/2014/main" xmlns="" id="{50656844-3C08-4153-A1D3-4ECD7A8B1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76400"/>
            <a:ext cx="6934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0"/>
              <a:t>Entropy for a multiple alignment is the sum of entropies of its columns:</a:t>
            </a:r>
            <a:r>
              <a:rPr lang="en-US" altLang="en-US" sz="3000" b="0">
                <a:sym typeface="Symbol" panose="05050102010706020507" pitchFamily="18" charset="2"/>
              </a:rPr>
              <a:t> </a:t>
            </a:r>
            <a:endParaRPr lang="en-US" altLang="en-US" sz="3000" b="0"/>
          </a:p>
        </p:txBody>
      </p:sp>
      <p:sp>
        <p:nvSpPr>
          <p:cNvPr id="43012" name="Text Box 5">
            <a:extLst>
              <a:ext uri="{FF2B5EF4-FFF2-40B4-BE49-F238E27FC236}">
                <a16:creationId xmlns:a16="http://schemas.microsoft.com/office/drawing/2014/main" xmlns="" id="{0D1F82E6-844C-412E-998F-DA85079B7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43263"/>
            <a:ext cx="70866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 </a:t>
            </a:r>
            <a:r>
              <a:rPr lang="en-US" altLang="en-US" sz="3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over all columns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>
                <a:latin typeface="Symbol" panose="05050102010706020507" pitchFamily="18" charset="2"/>
                <a:sym typeface="Symbol" panose="05050102010706020507" pitchFamily="18" charset="2"/>
              </a:rPr>
              <a:t>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X=A,T,G,C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600" b="0" i="1">
                <a:latin typeface="Lucida Sans Unicode" panose="020B0602030504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 </a:t>
            </a:r>
            <a:r>
              <a:rPr lang="en-US" altLang="en-US" sz="3600" b="0">
                <a:latin typeface="Lucida Sans Unicode" panose="020B0602030504020204" pitchFamily="34" charset="0"/>
                <a:sym typeface="Symbol" panose="05050102010706020507" pitchFamily="18" charset="2"/>
              </a:rPr>
              <a:t>log</a:t>
            </a:r>
            <a:r>
              <a:rPr lang="en-US" altLang="en-US" sz="3600" b="0" i="1">
                <a:latin typeface="Lucida Sans Unicode" panose="020B0602030504020204" pitchFamily="34" charset="0"/>
                <a:sym typeface="Symbol" panose="05050102010706020507" pitchFamily="18" charset="2"/>
              </a:rPr>
              <a:t>p</a:t>
            </a:r>
            <a: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X</a:t>
            </a:r>
            <a:br>
              <a:rPr lang="en-US" altLang="en-US" sz="3600" b="0" i="1" baseline="-2500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endParaRPr lang="en-US" altLang="en-US" sz="3600" b="0" i="1" baseline="-25000">
              <a:latin typeface="Lucida Sans Unicode" panose="020B0602030504020204" pitchFamily="34" charset="0"/>
              <a:sym typeface="Symbol" panose="05050102010706020507" pitchFamily="18" charset="2"/>
            </a:endParaRPr>
          </a:p>
        </p:txBody>
      </p:sp>
      <p:sp>
        <p:nvSpPr>
          <p:cNvPr id="43013" name="Text Box 6">
            <a:extLst>
              <a:ext uri="{FF2B5EF4-FFF2-40B4-BE49-F238E27FC236}">
                <a16:creationId xmlns:a16="http://schemas.microsoft.com/office/drawing/2014/main" xmlns="" id="{0E1209B2-6827-44B5-8783-BCDABDC60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00600"/>
            <a:ext cx="7620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/>
              <a:t>This could be used to score pairwise alignment of profiles.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42DF82E8-3D71-4D1E-8B15-DA78DE467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884238"/>
          </a:xfrm>
        </p:spPr>
        <p:txBody>
          <a:bodyPr/>
          <a:lstStyle/>
          <a:p>
            <a:pPr eaLnBrk="1" hangingPunct="1"/>
            <a:r>
              <a:rPr lang="en-US" altLang="en-US" sz="4100" dirty="0"/>
              <a:t>Entropy of an Alignment: Example</a:t>
            </a:r>
          </a:p>
        </p:txBody>
      </p:sp>
      <p:sp>
        <p:nvSpPr>
          <p:cNvPr id="44035" name="Text Box 5">
            <a:extLst>
              <a:ext uri="{FF2B5EF4-FFF2-40B4-BE49-F238E27FC236}">
                <a16:creationId xmlns:a16="http://schemas.microsoft.com/office/drawing/2014/main" xmlns="" id="{C890A752-7973-4412-A55F-953D0ED13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752600"/>
            <a:ext cx="678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0" u="sng">
                <a:solidFill>
                  <a:srgbClr val="FF0000"/>
                </a:solidFill>
                <a:latin typeface="Lucida Sans Unicode" panose="020B0602030504020204" pitchFamily="34" charset="0"/>
              </a:rPr>
              <a:t>column entropy</a:t>
            </a:r>
            <a:r>
              <a:rPr lang="en-US" altLang="en-US" sz="2400" b="0">
                <a:latin typeface="Lucida Sans Unicode" panose="020B0602030504020204" pitchFamily="34" charset="0"/>
              </a:rPr>
              <a:t>:</a:t>
            </a:r>
            <a:br>
              <a:rPr lang="en-US" altLang="en-US" sz="2400" b="0">
                <a:latin typeface="Lucida Sans Unicode" panose="020B0602030504020204" pitchFamily="34" charset="0"/>
              </a:rPr>
            </a:br>
            <a:r>
              <a:rPr lang="en-US" altLang="en-US" sz="2400" b="0">
                <a:latin typeface="Lucida Sans Unicode" panose="020B0602030504020204" pitchFamily="34" charset="0"/>
              </a:rPr>
              <a:t> -(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A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A</a:t>
            </a:r>
            <a:r>
              <a:rPr lang="en-US" altLang="en-US" sz="2400" b="0" baseline="-25000">
                <a:latin typeface="Lucida Sans Unicode" panose="020B0602030504020204" pitchFamily="34" charset="0"/>
              </a:rPr>
              <a:t>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C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C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G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G </a:t>
            </a:r>
            <a:r>
              <a:rPr lang="en-US" altLang="en-US" sz="2400" b="0">
                <a:latin typeface="Lucida Sans Unicode" panose="020B0602030504020204" pitchFamily="34" charset="0"/>
              </a:rPr>
              <a:t>+ 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T</a:t>
            </a:r>
            <a:r>
              <a:rPr lang="en-US" altLang="en-US" sz="2400" b="0">
                <a:latin typeface="Lucida Sans Unicode" panose="020B0602030504020204" pitchFamily="34" charset="0"/>
              </a:rPr>
              <a:t>log</a:t>
            </a:r>
            <a:r>
              <a:rPr lang="en-US" altLang="en-US" sz="2400" b="0" i="1">
                <a:latin typeface="Lucida Sans Unicode" panose="020B0602030504020204" pitchFamily="34" charset="0"/>
              </a:rPr>
              <a:t>p</a:t>
            </a:r>
            <a:r>
              <a:rPr lang="en-US" altLang="en-US" sz="2400" b="0" i="1" baseline="-25000">
                <a:latin typeface="Lucida Sans Unicode" panose="020B0602030504020204" pitchFamily="34" charset="0"/>
              </a:rPr>
              <a:t>T</a:t>
            </a:r>
            <a:r>
              <a:rPr lang="en-US" altLang="en-US" sz="2400" b="0">
                <a:latin typeface="Lucida Sans Unicode" panose="020B0602030504020204" pitchFamily="34" charset="0"/>
              </a:rPr>
              <a:t>)</a:t>
            </a:r>
          </a:p>
        </p:txBody>
      </p:sp>
      <p:sp>
        <p:nvSpPr>
          <p:cNvPr id="44036" name="Text Box 6">
            <a:extLst>
              <a:ext uri="{FF2B5EF4-FFF2-40B4-BE49-F238E27FC236}">
                <a16:creationId xmlns:a16="http://schemas.microsoft.com/office/drawing/2014/main" xmlns="" id="{06D6394A-1381-4F9F-896F-9A269E4A8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7056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1 = -[1*log(1) + 0*log0 + 0*log0 +0*log0]</a:t>
            </a:r>
            <a:br>
              <a:rPr lang="en-US" altLang="en-US" b="0">
                <a:latin typeface="Times New Roman" panose="02020603050405020304" pitchFamily="18" charset="0"/>
              </a:rPr>
            </a:br>
            <a:r>
              <a:rPr lang="en-US" altLang="en-US" b="0">
                <a:latin typeface="Times New Roman" panose="02020603050405020304" pitchFamily="18" charset="0"/>
              </a:rPr>
              <a:t>	  = 0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2 =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 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+ 0*log0 + 0*log0] </a:t>
            </a:r>
            <a:br>
              <a:rPr lang="en-US" altLang="en-US" b="0">
                <a:latin typeface="Times New Roman" panose="02020603050405020304" pitchFamily="18" charset="0"/>
              </a:rPr>
            </a:br>
            <a:r>
              <a:rPr lang="en-US" altLang="en-US" b="0">
                <a:latin typeface="Times New Roman" panose="02020603050405020304" pitchFamily="18" charset="0"/>
              </a:rPr>
              <a:t>	  = -[ 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)*(-2) + (</a:t>
            </a:r>
            <a:r>
              <a:rPr lang="en-US" altLang="en-US" b="0" baseline="30000">
                <a:latin typeface="Times New Roman" panose="02020603050405020304" pitchFamily="18" charset="0"/>
              </a:rPr>
              <a:t>3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)*(-.415) ] = +0.811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Column 3 =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 +(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)*log(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)] 	  = 4* -[(</a:t>
            </a:r>
            <a:r>
              <a:rPr lang="en-US" altLang="en-US" b="0" baseline="30000">
                <a:latin typeface="Times New Roman" panose="02020603050405020304" pitchFamily="18" charset="0"/>
              </a:rPr>
              <a:t>1</a:t>
            </a:r>
            <a:r>
              <a:rPr lang="en-US" altLang="en-US" b="0">
                <a:latin typeface="Times New Roman" panose="02020603050405020304" pitchFamily="18" charset="0"/>
              </a:rPr>
              <a:t>/</a:t>
            </a:r>
            <a:r>
              <a:rPr lang="en-US" altLang="en-US" b="0" baseline="-25000">
                <a:latin typeface="Times New Roman" panose="02020603050405020304" pitchFamily="18" charset="0"/>
              </a:rPr>
              <a:t>4</a:t>
            </a:r>
            <a:r>
              <a:rPr lang="en-US" altLang="en-US" b="0">
                <a:latin typeface="Times New Roman" panose="02020603050405020304" pitchFamily="18" charset="0"/>
              </a:rPr>
              <a:t>)*(-2)] = +2.0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>
                <a:latin typeface="Times New Roman" panose="02020603050405020304" pitchFamily="18" charset="0"/>
              </a:rPr>
              <a:t>Alignment entropy = 0 + 0.811 + 2.0 = +2.811</a:t>
            </a:r>
          </a:p>
        </p:txBody>
      </p:sp>
      <p:graphicFrame>
        <p:nvGraphicFramePr>
          <p:cNvPr id="184329" name="Group 9">
            <a:extLst>
              <a:ext uri="{FF2B5EF4-FFF2-40B4-BE49-F238E27FC236}">
                <a16:creationId xmlns:a16="http://schemas.microsoft.com/office/drawing/2014/main" xmlns="" id="{57EA0017-8B33-45DD-8869-7F22CB6D1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2004"/>
              </p:ext>
            </p:extLst>
          </p:nvPr>
        </p:nvGraphicFramePr>
        <p:xfrm>
          <a:off x="457200" y="3048000"/>
          <a:ext cx="1524000" cy="2286000"/>
        </p:xfrm>
        <a:graphic>
          <a:graphicData uri="http://schemas.openxmlformats.org/drawingml/2006/table">
            <a:tbl>
              <a:tblPr firstRow="1"/>
              <a:tblGrid>
                <a:gridCol w="50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4059" name="Text Box 31">
            <a:extLst>
              <a:ext uri="{FF2B5EF4-FFF2-40B4-BE49-F238E27FC236}">
                <a16:creationId xmlns:a16="http://schemas.microsoft.com/office/drawing/2014/main" xmlns="" id="{5CC5CE7D-2A40-4236-8BDD-9E0427D00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9120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Note that we want to minimize the entropy (cost).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xmlns="" id="{0842565B-29A1-4823-8ED8-7749186F2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Multiple Alignment Induces Pairwise Alignments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xmlns="" id="{DAAAE389-74CD-437F-9B01-E611FD556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Every multiple alignment induces pairwise alignments</a:t>
            </a:r>
            <a:r>
              <a:rPr lang="en-US" altLang="en-US" dirty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AC-GCGG-C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AC-GC-GAG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	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GCCGC-GAG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>
              <a:solidFill>
                <a:srgbClr val="3333FF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100" dirty="0"/>
              <a:t>Induces: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21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3333FF"/>
                </a:solidFill>
              </a:rPr>
              <a:t>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x: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AC-GCGG-C;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AC-GCGAG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		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y: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ACGC-GAG;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GCCGC-GAG;  </a:t>
            </a:r>
            <a:r>
              <a:rPr lang="en-US" altLang="en-US" sz="2100" b="1" dirty="0">
                <a:solidFill>
                  <a:srgbClr val="A50021"/>
                </a:solidFill>
                <a:latin typeface="Courier New" panose="02070309020205020404" pitchFamily="49" charset="0"/>
              </a:rPr>
              <a:t>z:</a:t>
            </a:r>
            <a:r>
              <a:rPr lang="en-US" altLang="en-US" sz="2100" b="1" dirty="0">
                <a:solidFill>
                  <a:srgbClr val="3333FF"/>
                </a:solidFill>
                <a:latin typeface="Courier New" panose="02070309020205020404" pitchFamily="49" charset="0"/>
              </a:rPr>
              <a:t> GCCGCGAG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xmlns="" id="{1AC0E6FB-E251-41E7-95EB-DF5053897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Derive Pairwise Alignments from a Multiple Alignment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xmlns="" id="{E08504AD-5881-4470-AEA1-0D6CA8A91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327275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dirty="0"/>
              <a:t>From a multiple alignment, we can derive pairwise alignments between all sequences, although they are not necessarily optimal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This is like projecting a 3-D multiple alignment path on to a 2-D face of the cube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xmlns="" id="{14FBEE9A-24E4-459A-B2F5-539B367F3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Multiple Alignment Projections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xmlns="" id="{066488F7-4F97-4715-8341-47329FAE5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828800"/>
            <a:ext cx="3276600" cy="247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/>
              <a:t>A 3-D alignment can be projected onto the 2-D plane to represent an alignment between a pair of sequences.  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xmlns="" id="{E0025BA1-7855-4F0F-8612-08A5A8942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35613"/>
            <a:ext cx="473075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0"/>
              <a:t>All 3 pairwise projections of the multiple alignment</a:t>
            </a:r>
          </a:p>
        </p:txBody>
      </p:sp>
      <p:pic>
        <p:nvPicPr>
          <p:cNvPr id="47109" name="Picture 5" descr="hl2b">
            <a:extLst>
              <a:ext uri="{FF2B5EF4-FFF2-40B4-BE49-F238E27FC236}">
                <a16:creationId xmlns:a16="http://schemas.microsoft.com/office/drawing/2014/main" xmlns="" id="{07AABB1E-D62B-4BDA-898A-42A55A6F0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800600" cy="39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xmlns="" id="{F46DB58C-DB0C-4F3A-8A1E-09E6B123C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Sum-of-Pairs Score (SP-Score)</a:t>
            </a:r>
            <a:r>
              <a:rPr lang="en-US" altLang="en-US" sz="2600" dirty="0"/>
              <a:t> 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xmlns="" id="{3AD9C25B-FF02-49CB-AADE-7E8661611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Consider pairwise alignment of sequences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                      </a:t>
            </a:r>
            <a:r>
              <a:rPr lang="en-US" altLang="en-US" sz="2800" i="1" dirty="0"/>
              <a:t>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 </a:t>
            </a:r>
            <a:r>
              <a:rPr lang="en-US" altLang="en-US" sz="2800" dirty="0"/>
              <a:t>and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baseline="-25000" dirty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800" baseline="-25000" dirty="0"/>
              <a:t>     </a:t>
            </a:r>
            <a:r>
              <a:rPr lang="en-US" altLang="en-US" sz="2800" dirty="0"/>
              <a:t>induced from a multiple alignment of </a:t>
            </a:r>
            <a:r>
              <a:rPr lang="en-US" altLang="en-US" sz="2800" i="1" dirty="0"/>
              <a:t>k</a:t>
            </a:r>
            <a:r>
              <a:rPr lang="en-US" altLang="en-US" sz="2800" dirty="0"/>
              <a:t> sequences  </a:t>
            </a:r>
          </a:p>
          <a:p>
            <a:pPr eaLnBrk="1" hangingPunct="1"/>
            <a:r>
              <a:rPr lang="en-US" altLang="en-US" sz="2800" dirty="0"/>
              <a:t>Denote the score of this suboptimal (not necessarily optimal)</a:t>
            </a:r>
            <a:r>
              <a:rPr lang="en-US" altLang="en-US" sz="3200" dirty="0"/>
              <a:t> </a:t>
            </a:r>
            <a:r>
              <a:rPr lang="en-US" altLang="en-US" sz="2800" dirty="0"/>
              <a:t>pairwise alignment as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                        </a:t>
            </a:r>
            <a:r>
              <a:rPr lang="en-US" altLang="en-US" sz="2800" i="1" dirty="0"/>
              <a:t>s*(a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i="1" dirty="0"/>
              <a:t>)</a:t>
            </a:r>
            <a:endParaRPr lang="en-US" altLang="en-US" sz="1500" i="1" dirty="0"/>
          </a:p>
          <a:p>
            <a:pPr eaLnBrk="1" hangingPunct="1"/>
            <a:r>
              <a:rPr lang="en-US" altLang="en-US" sz="2800" dirty="0"/>
              <a:t>Sum up the pairwise scores as the score of the multiple alignment:</a:t>
            </a:r>
          </a:p>
          <a:p>
            <a:pPr algn="ctr" eaLnBrk="1" hangingPunct="1">
              <a:buFontTx/>
              <a:buNone/>
            </a:pPr>
            <a:r>
              <a:rPr lang="en-US" altLang="en-US" sz="2800" i="1" dirty="0"/>
              <a:t>s(a</a:t>
            </a:r>
            <a:r>
              <a:rPr lang="en-US" altLang="en-US" sz="2800" i="1" baseline="-25000" dirty="0"/>
              <a:t>1</a:t>
            </a:r>
            <a:r>
              <a:rPr lang="en-US" altLang="en-US" sz="2800" i="1" dirty="0"/>
              <a:t>,…,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k</a:t>
            </a:r>
            <a:r>
              <a:rPr lang="en-US" altLang="en-US" sz="2800" i="1" dirty="0"/>
              <a:t>) = </a:t>
            </a:r>
            <a:r>
              <a:rPr lang="en-US" altLang="en-US" sz="2800" i="1" dirty="0" err="1"/>
              <a:t>Σ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-25000" dirty="0"/>
              <a:t>&lt;j </a:t>
            </a:r>
            <a:r>
              <a:rPr lang="en-US" altLang="en-US" sz="2800" i="1" dirty="0"/>
              <a:t>s*(a</a:t>
            </a:r>
            <a:r>
              <a:rPr lang="en-US" altLang="en-US" sz="2800" i="1" baseline="-25000" dirty="0"/>
              <a:t>i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a</a:t>
            </a:r>
            <a:r>
              <a:rPr lang="en-US" altLang="en-US" sz="2800" i="1" baseline="-25000" dirty="0" err="1"/>
              <a:t>j</a:t>
            </a:r>
            <a:r>
              <a:rPr lang="en-US" altLang="en-US" sz="2800" i="1" dirty="0"/>
              <a:t>)</a:t>
            </a:r>
          </a:p>
          <a:p>
            <a:pPr algn="ctr" eaLnBrk="1" hangingPunct="1">
              <a:buFontTx/>
              <a:buNone/>
            </a:pPr>
            <a:endParaRPr lang="en-US" altLang="en-US" sz="15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xmlns="" id="{A1B42796-F4BF-4996-B622-BF412128E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Computing SP-Score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xmlns="" id="{85F0DD22-EB18-43AF-9EF4-CAB481400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/>
              <a:t>Aligning 4 sequences: 6 pairwise alignments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xmlns="" id="{E4CB57AF-FBC3-47D1-BC1D-9D0EED7D6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815340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0">
                <a:solidFill>
                  <a:srgbClr val="FF0000"/>
                </a:solidFill>
              </a:rPr>
              <a:t>Given a multiple alignment of sequences 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1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2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3</a:t>
            </a:r>
            <a:r>
              <a:rPr lang="en-US" altLang="en-US" sz="2600" b="0">
                <a:solidFill>
                  <a:srgbClr val="FF0000"/>
                </a:solidFill>
              </a:rPr>
              <a:t>,</a:t>
            </a:r>
            <a:r>
              <a:rPr lang="en-US" altLang="en-US" sz="2600" b="0" i="1">
                <a:solidFill>
                  <a:srgbClr val="FF0000"/>
                </a:solidFill>
              </a:rPr>
              <a:t>a</a:t>
            </a:r>
            <a:r>
              <a:rPr lang="en-US" altLang="en-US" sz="2600" b="0" baseline="-25000">
                <a:solidFill>
                  <a:srgbClr val="FF0000"/>
                </a:solidFill>
              </a:rPr>
              <a:t>4</a:t>
            </a:r>
            <a:r>
              <a:rPr lang="en-US" altLang="en-US" sz="2600" b="0">
                <a:solidFill>
                  <a:srgbClr val="FF0000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0" i="1">
                <a:latin typeface="Lucida Sans Unicode" panose="020B0602030504020204" pitchFamily="34" charset="0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</a:rPr>
              <a:t>(</a:t>
            </a:r>
            <a:r>
              <a:rPr lang="en-US" altLang="en-US" sz="2600" b="0" i="1">
                <a:latin typeface="Lucida Sans Unicode" panose="020B0602030504020204" pitchFamily="34" charset="0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</a:rPr>
              <a:t>…</a:t>
            </a:r>
            <a:r>
              <a:rPr lang="en-US" altLang="en-US" sz="2600" b="0" i="1">
                <a:latin typeface="Lucida Sans Unicode" panose="020B0602030504020204" pitchFamily="34" charset="0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</a:rPr>
              <a:t>) = 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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i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j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=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</a:t>
            </a:r>
            <a:b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                                   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1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</a:t>
            </a:r>
            <a:b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</a:b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                                   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 + 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*(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3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600" b="0" i="1">
                <a:latin typeface="Lucida Sans Unicode" panose="020B0602030504020204" pitchFamily="34" charset="0"/>
                <a:sym typeface="Symbol" panose="05050102010706020507" pitchFamily="18" charset="2"/>
              </a:rPr>
              <a:t>a</a:t>
            </a:r>
            <a:r>
              <a:rPr lang="en-US" altLang="en-US" sz="2600" b="0" baseline="-25000">
                <a:latin typeface="Lucida Sans Unicode" panose="020B0602030504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600" b="0">
                <a:latin typeface="Lucida Sans Unicode" panose="020B0602030504020204" pitchFamily="34" charset="0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49157" name="TextBox 1">
            <a:extLst>
              <a:ext uri="{FF2B5EF4-FFF2-40B4-BE49-F238E27FC236}">
                <a16:creationId xmlns:a16="http://schemas.microsoft.com/office/drawing/2014/main" xmlns="" id="{73FF2E6C-6C56-4A6F-9DB6-4E1DEC4FF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43525"/>
            <a:ext cx="807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0"/>
              <a:t>Affine gap penalty can be easily incorporated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BB49B672-34CF-4B6D-9207-95B31F293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87363"/>
            <a:ext cx="8458200" cy="884237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Alternative Definition of SP-Score (columns are treated independently and no affine gaps)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xmlns="" id="{D3D3BADC-87B7-4BD0-8775-7F22C0CDF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25" y="1460500"/>
            <a:ext cx="4889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0" i="1"/>
              <a:t>a</a:t>
            </a:r>
            <a:r>
              <a:rPr lang="en-US" altLang="en-US" sz="2600" b="0" i="1" baseline="-25000"/>
              <a:t>1</a:t>
            </a:r>
            <a:endParaRPr lang="en-US" altLang="en-US" sz="2600" b="0" i="1"/>
          </a:p>
          <a:p>
            <a:pPr algn="ctr" eaLnBrk="1" hangingPunct="1"/>
            <a:r>
              <a:rPr lang="en-US" altLang="en-US" sz="2600" b="0"/>
              <a:t>.</a:t>
            </a:r>
          </a:p>
          <a:p>
            <a:pPr algn="ctr" eaLnBrk="1" hangingPunct="1"/>
            <a:r>
              <a:rPr lang="en-US" altLang="en-US" sz="2600" b="0" i="1"/>
              <a:t>a</a:t>
            </a:r>
            <a:r>
              <a:rPr lang="en-US" altLang="en-US" sz="2600" b="0" i="1" baseline="-25000"/>
              <a:t>k</a:t>
            </a:r>
            <a:endParaRPr lang="en-US" altLang="en-US" sz="2600" b="0" i="1"/>
          </a:p>
        </p:txBody>
      </p:sp>
      <p:sp>
        <p:nvSpPr>
          <p:cNvPr id="50180" name="Text Box 5">
            <a:extLst>
              <a:ext uri="{FF2B5EF4-FFF2-40B4-BE49-F238E27FC236}">
                <a16:creationId xmlns:a16="http://schemas.microsoft.com/office/drawing/2014/main" xmlns="" id="{AB775067-BA5D-4174-A8E5-54316F1AC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1536700"/>
            <a:ext cx="21653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ATG-C-AAT</a:t>
            </a:r>
          </a:p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A-G-CATAT</a:t>
            </a:r>
          </a:p>
          <a:p>
            <a:pPr eaLnBrk="1" hangingPunct="1"/>
            <a:r>
              <a:rPr lang="en-US" altLang="en-US" sz="2600" b="0">
                <a:latin typeface="Lucida Sans Unicode" panose="020B0602030504020204" pitchFamily="34" charset="0"/>
              </a:rPr>
              <a:t>ATCCCATTT</a:t>
            </a:r>
          </a:p>
        </p:txBody>
      </p:sp>
      <p:graphicFrame>
        <p:nvGraphicFramePr>
          <p:cNvPr id="50181" name="Object 6">
            <a:extLst>
              <a:ext uri="{FF2B5EF4-FFF2-40B4-BE49-F238E27FC236}">
                <a16:creationId xmlns:a16="http://schemas.microsoft.com/office/drawing/2014/main" xmlns="" id="{81CCFCAD-FA2E-4B23-95D9-BB7DC6D72D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0688" y="3581400"/>
          <a:ext cx="3446462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3" name="Equation" r:id="rId3" imgW="1497950" imgH="355446" progId="Equation.3">
                  <p:embed/>
                </p:oleObj>
              </mc:Choice>
              <mc:Fallback>
                <p:oleObj name="Equation" r:id="rId3" imgW="1497950" imgH="3554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581400"/>
                        <a:ext cx="3446462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8">
            <a:extLst>
              <a:ext uri="{FF2B5EF4-FFF2-40B4-BE49-F238E27FC236}">
                <a16:creationId xmlns:a16="http://schemas.microsoft.com/office/drawing/2014/main" xmlns="" id="{92B5130C-6322-4552-96E4-D7B9DF7FC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733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b="0">
              <a:latin typeface="Courier New" panose="02070309020205020404" pitchFamily="49" charset="0"/>
            </a:endParaRPr>
          </a:p>
        </p:txBody>
      </p:sp>
      <p:sp>
        <p:nvSpPr>
          <p:cNvPr id="50183" name="Line 9">
            <a:extLst>
              <a:ext uri="{FF2B5EF4-FFF2-40B4-BE49-F238E27FC236}">
                <a16:creationId xmlns:a16="http://schemas.microsoft.com/office/drawing/2014/main" xmlns="" id="{C0005448-44E3-4C8A-A2D5-872EA81D73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38735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10">
            <a:extLst>
              <a:ext uri="{FF2B5EF4-FFF2-40B4-BE49-F238E27FC236}">
                <a16:creationId xmlns:a16="http://schemas.microsoft.com/office/drawing/2014/main" xmlns="" id="{8C317F9F-E172-4FFD-BFAB-9FC5E4CBC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1575" y="3657600"/>
            <a:ext cx="1631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0">
                <a:latin typeface="Times New Roman" panose="02020603050405020304" pitchFamily="18" charset="0"/>
              </a:rPr>
              <a:t>pairs of letters</a:t>
            </a:r>
          </a:p>
        </p:txBody>
      </p:sp>
      <p:grpSp>
        <p:nvGrpSpPr>
          <p:cNvPr id="50185" name="Group 86">
            <a:extLst>
              <a:ext uri="{FF2B5EF4-FFF2-40B4-BE49-F238E27FC236}">
                <a16:creationId xmlns:a16="http://schemas.microsoft.com/office/drawing/2014/main" xmlns="" id="{75678424-0A95-498A-B1C1-136E3D05024E}"/>
              </a:ext>
            </a:extLst>
          </p:cNvPr>
          <p:cNvGrpSpPr>
            <a:grpSpLocks/>
          </p:cNvGrpSpPr>
          <p:nvPr/>
        </p:nvGrpSpPr>
        <p:grpSpPr bwMode="auto">
          <a:xfrm>
            <a:off x="6226175" y="4794250"/>
            <a:ext cx="3248025" cy="1130300"/>
            <a:chOff x="3922" y="3020"/>
            <a:chExt cx="2046" cy="712"/>
          </a:xfrm>
        </p:grpSpPr>
        <p:sp>
          <p:nvSpPr>
            <p:cNvPr id="50223" name="AutoShape 18">
              <a:extLst>
                <a:ext uri="{FF2B5EF4-FFF2-40B4-BE49-F238E27FC236}">
                  <a16:creationId xmlns:a16="http://schemas.microsoft.com/office/drawing/2014/main" xmlns="" id="{93BD4869-B48A-4923-8705-5968412AF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3201"/>
              <a:ext cx="480" cy="38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224" name="Text Box 19">
              <a:extLst>
                <a:ext uri="{FF2B5EF4-FFF2-40B4-BE49-F238E27FC236}">
                  <a16:creationId xmlns:a16="http://schemas.microsoft.com/office/drawing/2014/main" xmlns="" id="{101E6C31-9FCD-431A-9FA3-520D41040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4" y="3020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G</a:t>
              </a:r>
            </a:p>
          </p:txBody>
        </p:sp>
        <p:sp>
          <p:nvSpPr>
            <p:cNvPr id="50225" name="Text Box 20">
              <a:extLst>
                <a:ext uri="{FF2B5EF4-FFF2-40B4-BE49-F238E27FC236}">
                  <a16:creationId xmlns:a16="http://schemas.microsoft.com/office/drawing/2014/main" xmlns="" id="{798B0364-EBFB-4DB5-9EB0-72C1D854A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2" y="3452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C</a:t>
              </a:r>
            </a:p>
          </p:txBody>
        </p:sp>
        <p:sp>
          <p:nvSpPr>
            <p:cNvPr id="50226" name="Text Box 21">
              <a:extLst>
                <a:ext uri="{FF2B5EF4-FFF2-40B4-BE49-F238E27FC236}">
                  <a16:creationId xmlns:a16="http://schemas.microsoft.com/office/drawing/2014/main" xmlns="" id="{C3C2EF18-EF42-40AF-B059-E60C42B99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2" y="3452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G</a:t>
              </a:r>
            </a:p>
          </p:txBody>
        </p:sp>
        <p:sp>
          <p:nvSpPr>
            <p:cNvPr id="50227" name="Text Box 22">
              <a:extLst>
                <a:ext uri="{FF2B5EF4-FFF2-40B4-BE49-F238E27FC236}">
                  <a16:creationId xmlns:a16="http://schemas.microsoft.com/office/drawing/2014/main" xmlns="" id="{D13A9A6B-70A6-453B-9D60-FDFCB10C9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6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8" name="Text Box 23">
              <a:extLst>
                <a:ext uri="{FF2B5EF4-FFF2-40B4-BE49-F238E27FC236}">
                  <a16:creationId xmlns:a16="http://schemas.microsoft.com/office/drawing/2014/main" xmlns="" id="{7BD2F9E5-B2D1-42FE-AAB1-6B199E46E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1" y="3217"/>
              <a:ext cx="2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Symbol" panose="05050102010706020507" pitchFamily="18" charset="2"/>
                </a:rPr>
                <a:t>-m</a:t>
              </a:r>
            </a:p>
          </p:txBody>
        </p:sp>
        <p:sp>
          <p:nvSpPr>
            <p:cNvPr id="50229" name="Text Box 24">
              <a:extLst>
                <a:ext uri="{FF2B5EF4-FFF2-40B4-BE49-F238E27FC236}">
                  <a16:creationId xmlns:a16="http://schemas.microsoft.com/office/drawing/2014/main" xmlns="" id="{7880AE8E-E4DD-4C6D-89AD-56948D09C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9" y="3501"/>
              <a:ext cx="2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Symbol" panose="05050102010706020507" pitchFamily="18" charset="2"/>
                </a:rPr>
                <a:t>-m</a:t>
              </a:r>
            </a:p>
          </p:txBody>
        </p:sp>
        <p:sp>
          <p:nvSpPr>
            <p:cNvPr id="50230" name="Text Box 26">
              <a:extLst>
                <a:ext uri="{FF2B5EF4-FFF2-40B4-BE49-F238E27FC236}">
                  <a16:creationId xmlns:a16="http://schemas.microsoft.com/office/drawing/2014/main" xmlns="" id="{AB2C9AE2-2A57-46F7-974F-8BFDF07E3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216"/>
              <a:ext cx="16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Score=1–</a:t>
              </a:r>
              <a:r>
                <a:rPr lang="en-US" altLang="en-US" b="0">
                  <a:latin typeface="Symbol" panose="05050102010706020507" pitchFamily="18" charset="2"/>
                </a:rPr>
                <a:t>2m</a:t>
              </a:r>
            </a:p>
          </p:txBody>
        </p:sp>
      </p:grpSp>
      <p:grpSp>
        <p:nvGrpSpPr>
          <p:cNvPr id="50186" name="Group 33">
            <a:extLst>
              <a:ext uri="{FF2B5EF4-FFF2-40B4-BE49-F238E27FC236}">
                <a16:creationId xmlns:a16="http://schemas.microsoft.com/office/drawing/2014/main" xmlns="" id="{478C4219-E705-4D27-95CE-A187E33B279C}"/>
              </a:ext>
            </a:extLst>
          </p:cNvPr>
          <p:cNvGrpSpPr>
            <a:grpSpLocks/>
          </p:cNvGrpSpPr>
          <p:nvPr/>
        </p:nvGrpSpPr>
        <p:grpSpPr bwMode="auto">
          <a:xfrm>
            <a:off x="3454400" y="4800600"/>
            <a:ext cx="2336800" cy="1296988"/>
            <a:chOff x="1059" y="3020"/>
            <a:chExt cx="1472" cy="817"/>
          </a:xfrm>
        </p:grpSpPr>
        <p:sp>
          <p:nvSpPr>
            <p:cNvPr id="50214" name="AutoShape 11">
              <a:extLst>
                <a:ext uri="{FF2B5EF4-FFF2-40B4-BE49-F238E27FC236}">
                  <a16:creationId xmlns:a16="http://schemas.microsoft.com/office/drawing/2014/main" xmlns="" id="{878E8D8E-FEC0-4373-B360-58C88F971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216"/>
              <a:ext cx="480" cy="33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215" name="Text Box 12">
              <a:extLst>
                <a:ext uri="{FF2B5EF4-FFF2-40B4-BE49-F238E27FC236}">
                  <a16:creationId xmlns:a16="http://schemas.microsoft.com/office/drawing/2014/main" xmlns="" id="{1A0123A4-D3B3-44E4-A9D8-2FB4C5D0D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7" y="3020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6" name="Text Box 13">
              <a:extLst>
                <a:ext uri="{FF2B5EF4-FFF2-40B4-BE49-F238E27FC236}">
                  <a16:creationId xmlns:a16="http://schemas.microsoft.com/office/drawing/2014/main" xmlns="" id="{0D9D01A9-6144-4FF2-96C4-30F3D3C7A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9" y="3452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7" name="Text Box 14">
              <a:extLst>
                <a:ext uri="{FF2B5EF4-FFF2-40B4-BE49-F238E27FC236}">
                  <a16:creationId xmlns:a16="http://schemas.microsoft.com/office/drawing/2014/main" xmlns="" id="{8C24EF13-79A3-4E66-95AD-EC69A79854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5" y="3452"/>
              <a:ext cx="2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50218" name="Text Box 15">
              <a:extLst>
                <a:ext uri="{FF2B5EF4-FFF2-40B4-BE49-F238E27FC236}">
                  <a16:creationId xmlns:a16="http://schemas.microsoft.com/office/drawing/2014/main" xmlns="" id="{45CAFA29-75E6-4137-B870-7F7F55837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6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19" name="Text Box 16">
              <a:extLst>
                <a:ext uri="{FF2B5EF4-FFF2-40B4-BE49-F238E27FC236}">
                  <a16:creationId xmlns:a16="http://schemas.microsoft.com/office/drawing/2014/main" xmlns="" id="{07D8D44F-46F5-4BF0-A5A3-294485343A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8" y="3212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0" name="Text Box 17">
              <a:extLst>
                <a:ext uri="{FF2B5EF4-FFF2-40B4-BE49-F238E27FC236}">
                  <a16:creationId xmlns:a16="http://schemas.microsoft.com/office/drawing/2014/main" xmlns="" id="{C1111BEB-9C8B-45AD-BBDA-D8146FD82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0" y="3500"/>
              <a:ext cx="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50221" name="Text Box 25">
              <a:extLst>
                <a:ext uri="{FF2B5EF4-FFF2-40B4-BE49-F238E27FC236}">
                  <a16:creationId xmlns:a16="http://schemas.microsoft.com/office/drawing/2014/main" xmlns="" id="{C1BDC003-1C33-4CF0-9E08-44937DE91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3212"/>
              <a:ext cx="10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b="0">
                  <a:latin typeface="Verdana" panose="020B0604030504040204" pitchFamily="34" charset="0"/>
                </a:rPr>
                <a:t>       Score=3</a:t>
              </a:r>
            </a:p>
          </p:txBody>
        </p:sp>
        <p:sp>
          <p:nvSpPr>
            <p:cNvPr id="50222" name="Text Box 27">
              <a:extLst>
                <a:ext uri="{FF2B5EF4-FFF2-40B4-BE49-F238E27FC236}">
                  <a16:creationId xmlns:a16="http://schemas.microsoft.com/office/drawing/2014/main" xmlns="" id="{3AD16C31-69B9-409B-B703-997F70F65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2" y="3645"/>
              <a:ext cx="6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b="0">
                  <a:latin typeface="Verdana" panose="020B0604030504040204" pitchFamily="34" charset="0"/>
                </a:rPr>
                <a:t>Column 1</a:t>
              </a:r>
            </a:p>
          </p:txBody>
        </p:sp>
      </p:grpSp>
      <p:sp>
        <p:nvSpPr>
          <p:cNvPr id="50187" name="Text Box 28">
            <a:extLst>
              <a:ext uri="{FF2B5EF4-FFF2-40B4-BE49-F238E27FC236}">
                <a16:creationId xmlns:a16="http://schemas.microsoft.com/office/drawing/2014/main" xmlns="" id="{6B97E018-8BF6-4FD5-8DD7-62F5EB776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791200"/>
            <a:ext cx="1038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0">
                <a:latin typeface="Verdana" panose="020B0604030504040204" pitchFamily="34" charset="0"/>
              </a:rPr>
              <a:t>Column 3</a:t>
            </a:r>
          </a:p>
        </p:txBody>
      </p:sp>
      <p:sp>
        <p:nvSpPr>
          <p:cNvPr id="50188" name="Text Box 29">
            <a:extLst>
              <a:ext uri="{FF2B5EF4-FFF2-40B4-BE49-F238E27FC236}">
                <a16:creationId xmlns:a16="http://schemas.microsoft.com/office/drawing/2014/main" xmlns="" id="{BCBF04AE-BEE1-4DD7-93EF-6E1461406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r>
              <a:rPr lang="en-US" altLang="en-US" sz="2400" b="0" i="1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50189" name="Text Box 30">
            <a:extLst>
              <a:ext uri="{FF2B5EF4-FFF2-40B4-BE49-F238E27FC236}">
                <a16:creationId xmlns:a16="http://schemas.microsoft.com/office/drawing/2014/main" xmlns="" id="{2B0EF46E-B14F-4DE0-B576-53FC4E16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>
                <a:latin typeface="Times New Roman" panose="02020603050405020304" pitchFamily="18" charset="0"/>
              </a:rPr>
              <a:t>s</a:t>
            </a:r>
            <a:r>
              <a:rPr lang="en-US" altLang="en-US" sz="2400" b="0" baseline="30000">
                <a:latin typeface="Times New Roman" panose="02020603050405020304" pitchFamily="18" charset="0"/>
              </a:rPr>
              <a:t>*</a:t>
            </a:r>
            <a:r>
              <a:rPr lang="en-US" altLang="en-US" sz="2400" b="0">
                <a:latin typeface="Times New Roman" panose="02020603050405020304" pitchFamily="18" charset="0"/>
              </a:rPr>
              <a:t>(</a:t>
            </a:r>
          </a:p>
        </p:txBody>
      </p:sp>
      <p:sp>
        <p:nvSpPr>
          <p:cNvPr id="50190" name="Text Box 31">
            <a:extLst>
              <a:ext uri="{FF2B5EF4-FFF2-40B4-BE49-F238E27FC236}">
                <a16:creationId xmlns:a16="http://schemas.microsoft.com/office/drawing/2014/main" xmlns="" id="{5CD06593-C18B-421F-8DF2-A40079985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9400"/>
            <a:ext cx="74120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0"/>
              <a:t>To  calculate the score of each </a:t>
            </a:r>
            <a:r>
              <a:rPr lang="en-US" altLang="en-US" sz="2600" b="0">
                <a:solidFill>
                  <a:srgbClr val="FF0000"/>
                </a:solidFill>
              </a:rPr>
              <a:t>column</a:t>
            </a:r>
            <a:r>
              <a:rPr lang="en-US" altLang="en-US" sz="2600" b="0"/>
              <a:t>                :</a:t>
            </a:r>
          </a:p>
        </p:txBody>
      </p:sp>
      <p:sp>
        <p:nvSpPr>
          <p:cNvPr id="50191" name="Text Box 32">
            <a:extLst>
              <a:ext uri="{FF2B5EF4-FFF2-40B4-BE49-F238E27FC236}">
                <a16:creationId xmlns:a16="http://schemas.microsoft.com/office/drawing/2014/main" xmlns="" id="{6D05FFC9-DAC5-4F4C-BCF9-F8561C9BF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95800"/>
            <a:ext cx="2743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Here s* represents the given score between two letters.     </a:t>
            </a:r>
          </a:p>
        </p:txBody>
      </p:sp>
      <p:grpSp>
        <p:nvGrpSpPr>
          <p:cNvPr id="50192" name="Group 115">
            <a:extLst>
              <a:ext uri="{FF2B5EF4-FFF2-40B4-BE49-F238E27FC236}">
                <a16:creationId xmlns:a16="http://schemas.microsoft.com/office/drawing/2014/main" xmlns="" id="{7472EA84-1477-46E7-A914-BED06E42D3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50025" y="2819400"/>
            <a:ext cx="1374775" cy="450850"/>
            <a:chOff x="1104" y="2788"/>
            <a:chExt cx="772" cy="284"/>
          </a:xfrm>
        </p:grpSpPr>
        <p:sp>
          <p:nvSpPr>
            <p:cNvPr id="50206" name="AutoShape 116">
              <a:extLst>
                <a:ext uri="{FF2B5EF4-FFF2-40B4-BE49-F238E27FC236}">
                  <a16:creationId xmlns:a16="http://schemas.microsoft.com/office/drawing/2014/main" xmlns="" id="{F6435E8A-1185-416A-9065-470D78C1984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104" y="2788"/>
              <a:ext cx="772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7" name="Rectangle 117">
              <a:extLst>
                <a:ext uri="{FF2B5EF4-FFF2-40B4-BE49-F238E27FC236}">
                  <a16:creationId xmlns:a16="http://schemas.microsoft.com/office/drawing/2014/main" xmlns="" id="{BEBB130F-6B6A-48CC-B05E-DAC4ADFD8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" y="2808"/>
              <a:ext cx="5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08" name="Rectangle 118">
              <a:extLst>
                <a:ext uri="{FF2B5EF4-FFF2-40B4-BE49-F238E27FC236}">
                  <a16:creationId xmlns:a16="http://schemas.microsoft.com/office/drawing/2014/main" xmlns="" id="{D427F572-D2A6-4F02-BCCD-EA9C9493B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8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,...,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09" name="Rectangle 119">
              <a:extLst>
                <a:ext uri="{FF2B5EF4-FFF2-40B4-BE49-F238E27FC236}">
                  <a16:creationId xmlns:a16="http://schemas.microsoft.com/office/drawing/2014/main" xmlns="" id="{209A159F-D7CE-4773-8C78-EDEA28F0A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" y="2808"/>
              <a:ext cx="5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0" name="Rectangle 120">
              <a:extLst>
                <a:ext uri="{FF2B5EF4-FFF2-40B4-BE49-F238E27FC236}">
                  <a16:creationId xmlns:a16="http://schemas.microsoft.com/office/drawing/2014/main" xmlns="" id="{68DC584F-FC61-4E75-8AE5-1E78397E6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2926"/>
              <a:ext cx="5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1" name="Rectangle 121">
              <a:extLst>
                <a:ext uri="{FF2B5EF4-FFF2-40B4-BE49-F238E27FC236}">
                  <a16:creationId xmlns:a16="http://schemas.microsoft.com/office/drawing/2014/main" xmlns="" id="{5F7D9A79-FE24-4B35-9DC8-775994C83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" y="2926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k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2" name="Rectangle 122">
              <a:extLst>
                <a:ext uri="{FF2B5EF4-FFF2-40B4-BE49-F238E27FC236}">
                  <a16:creationId xmlns:a16="http://schemas.microsoft.com/office/drawing/2014/main" xmlns="" id="{C181226A-74C4-4EDF-A190-757EAF9C4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808"/>
              <a:ext cx="11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x 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0213" name="Rectangle 123">
              <a:extLst>
                <a:ext uri="{FF2B5EF4-FFF2-40B4-BE49-F238E27FC236}">
                  <a16:creationId xmlns:a16="http://schemas.microsoft.com/office/drawing/2014/main" xmlns="" id="{3CFD60BB-4671-487F-9ACC-BDBB02F04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" y="2808"/>
              <a:ext cx="7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0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50193" name="Group 126">
            <a:extLst>
              <a:ext uri="{FF2B5EF4-FFF2-40B4-BE49-F238E27FC236}">
                <a16:creationId xmlns:a16="http://schemas.microsoft.com/office/drawing/2014/main" xmlns="" id="{308A4E02-40EE-41F1-924F-431D3F54E5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38800" y="3505200"/>
            <a:ext cx="609600" cy="892175"/>
            <a:chOff x="3552" y="2208"/>
            <a:chExt cx="384" cy="562"/>
          </a:xfrm>
        </p:grpSpPr>
        <p:sp>
          <p:nvSpPr>
            <p:cNvPr id="50195" name="AutoShape 125">
              <a:extLst>
                <a:ext uri="{FF2B5EF4-FFF2-40B4-BE49-F238E27FC236}">
                  <a16:creationId xmlns:a16="http://schemas.microsoft.com/office/drawing/2014/main" xmlns="" id="{DDBF2970-67CC-4B26-9907-65CAFD24783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52" y="2208"/>
              <a:ext cx="30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Rectangle 127">
              <a:extLst>
                <a:ext uri="{FF2B5EF4-FFF2-40B4-BE49-F238E27FC236}">
                  <a16:creationId xmlns:a16="http://schemas.microsoft.com/office/drawing/2014/main" xmlns="" id="{342EAD47-00A0-4F57-B38C-5C6987897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40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÷</a:t>
              </a:r>
              <a:endParaRPr lang="en-US" altLang="en-US"/>
            </a:p>
          </p:txBody>
        </p:sp>
        <p:sp>
          <p:nvSpPr>
            <p:cNvPr id="50197" name="Rectangle 128">
              <a:extLst>
                <a:ext uri="{FF2B5EF4-FFF2-40B4-BE49-F238E27FC236}">
                  <a16:creationId xmlns:a16="http://schemas.microsoft.com/office/drawing/2014/main" xmlns="" id="{6743A0BA-891E-4BD0-A81C-59E876EFE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335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÷</a:t>
              </a:r>
              <a:endParaRPr lang="en-US" altLang="en-US"/>
            </a:p>
          </p:txBody>
        </p:sp>
        <p:sp>
          <p:nvSpPr>
            <p:cNvPr id="50198" name="Rectangle 129">
              <a:extLst>
                <a:ext uri="{FF2B5EF4-FFF2-40B4-BE49-F238E27FC236}">
                  <a16:creationId xmlns:a16="http://schemas.microsoft.com/office/drawing/2014/main" xmlns="" id="{A6A21C26-5500-4C80-AFA4-2D482E7E3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516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ø</a:t>
              </a:r>
              <a:endParaRPr lang="en-US" altLang="en-US"/>
            </a:p>
          </p:txBody>
        </p:sp>
        <p:sp>
          <p:nvSpPr>
            <p:cNvPr id="50199" name="Rectangle 130">
              <a:extLst>
                <a:ext uri="{FF2B5EF4-FFF2-40B4-BE49-F238E27FC236}">
                  <a16:creationId xmlns:a16="http://schemas.microsoft.com/office/drawing/2014/main" xmlns="" id="{40F50124-82CD-49C1-A58A-88B64B9C55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" y="222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ö</a:t>
              </a:r>
              <a:endParaRPr lang="en-US" altLang="en-US"/>
            </a:p>
          </p:txBody>
        </p:sp>
        <p:sp>
          <p:nvSpPr>
            <p:cNvPr id="50200" name="Rectangle 131">
              <a:extLst>
                <a:ext uri="{FF2B5EF4-FFF2-40B4-BE49-F238E27FC236}">
                  <a16:creationId xmlns:a16="http://schemas.microsoft.com/office/drawing/2014/main" xmlns="" id="{55B00F12-1CC8-429D-A4D4-BC40570CB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40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ç</a:t>
              </a:r>
              <a:endParaRPr lang="en-US" altLang="en-US"/>
            </a:p>
          </p:txBody>
        </p:sp>
        <p:sp>
          <p:nvSpPr>
            <p:cNvPr id="50201" name="Rectangle 132">
              <a:extLst>
                <a:ext uri="{FF2B5EF4-FFF2-40B4-BE49-F238E27FC236}">
                  <a16:creationId xmlns:a16="http://schemas.microsoft.com/office/drawing/2014/main" xmlns="" id="{BF05F8D3-E74F-4507-B810-5FCF935A3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335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ç</a:t>
              </a:r>
              <a:endParaRPr lang="en-US" altLang="en-US"/>
            </a:p>
          </p:txBody>
        </p:sp>
        <p:sp>
          <p:nvSpPr>
            <p:cNvPr id="50202" name="Rectangle 133">
              <a:extLst>
                <a:ext uri="{FF2B5EF4-FFF2-40B4-BE49-F238E27FC236}">
                  <a16:creationId xmlns:a16="http://schemas.microsoft.com/office/drawing/2014/main" xmlns="" id="{038584CE-A02D-4ECA-B860-29C8B2342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516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è</a:t>
              </a:r>
              <a:endParaRPr lang="en-US" altLang="en-US"/>
            </a:p>
          </p:txBody>
        </p:sp>
        <p:sp>
          <p:nvSpPr>
            <p:cNvPr id="50203" name="Rectangle 134">
              <a:extLst>
                <a:ext uri="{FF2B5EF4-FFF2-40B4-BE49-F238E27FC236}">
                  <a16:creationId xmlns:a16="http://schemas.microsoft.com/office/drawing/2014/main" xmlns="" id="{5619D576-F3C5-4B76-93B3-EDCD6A5F8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3" y="2223"/>
              <a:ext cx="17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Symbol" panose="05050102010706020507" pitchFamily="18" charset="2"/>
                </a:rPr>
                <a:t>æ</a:t>
              </a:r>
              <a:endParaRPr lang="en-US" altLang="en-US"/>
            </a:p>
          </p:txBody>
        </p:sp>
        <p:sp>
          <p:nvSpPr>
            <p:cNvPr id="50204" name="Rectangle 135">
              <a:extLst>
                <a:ext uri="{FF2B5EF4-FFF2-40B4-BE49-F238E27FC236}">
                  <a16:creationId xmlns:a16="http://schemas.microsoft.com/office/drawing/2014/main" xmlns="" id="{B0A4AD30-7503-4EC0-A884-D430CBD29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1" y="2494"/>
              <a:ext cx="15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/>
            </a:p>
          </p:txBody>
        </p:sp>
        <p:sp>
          <p:nvSpPr>
            <p:cNvPr id="50205" name="Rectangle 136">
              <a:extLst>
                <a:ext uri="{FF2B5EF4-FFF2-40B4-BE49-F238E27FC236}">
                  <a16:creationId xmlns:a16="http://schemas.microsoft.com/office/drawing/2014/main" xmlns="" id="{F7768093-BAD5-4D0D-90EA-162CCB440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1" y="2230"/>
              <a:ext cx="7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200" b="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k</a:t>
              </a:r>
              <a:endParaRPr lang="en-US" altLang="en-US"/>
            </a:p>
          </p:txBody>
        </p:sp>
      </p:grpSp>
      <p:sp>
        <p:nvSpPr>
          <p:cNvPr id="50194" name="Text Box 32">
            <a:extLst>
              <a:ext uri="{FF2B5EF4-FFF2-40B4-BE49-F238E27FC236}">
                <a16:creationId xmlns:a16="http://schemas.microsoft.com/office/drawing/2014/main" xmlns="" id="{08F56DF2-CAB2-4A45-8983-ADD421581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248400"/>
            <a:ext cx="72866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This is actually equivalent to scores used in a profile alignment.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xmlns="" id="{FADA2504-0132-4DB4-9B6C-2AD21983DA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                 Tree-Score</a:t>
            </a:r>
          </a:p>
        </p:txBody>
      </p:sp>
      <p:sp>
        <p:nvSpPr>
          <p:cNvPr id="51203" name="Text Box 4">
            <a:extLst>
              <a:ext uri="{FF2B5EF4-FFF2-40B4-BE49-F238E27FC236}">
                <a16:creationId xmlns:a16="http://schemas.microsoft.com/office/drawing/2014/main" xmlns="" id="{69552471-6A71-4CB7-BE95-2BCA3437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50" y="1452563"/>
            <a:ext cx="2165350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ATG-C-AAT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A-G-CATAT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600" b="0">
                <a:latin typeface="Lucida Sans Unicode" panose="020B0602030504020204" pitchFamily="34" charset="0"/>
              </a:rPr>
              <a:t>ATCCCATTT</a:t>
            </a:r>
          </a:p>
        </p:txBody>
      </p:sp>
      <p:sp>
        <p:nvSpPr>
          <p:cNvPr id="51204" name="Text Box 28">
            <a:extLst>
              <a:ext uri="{FF2B5EF4-FFF2-40B4-BE49-F238E27FC236}">
                <a16:creationId xmlns:a16="http://schemas.microsoft.com/office/drawing/2014/main" xmlns="" id="{0EE92D72-7FFC-4D28-BC8A-314C8561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endParaRPr lang="en-US" altLang="en-US" sz="2400" b="0" i="1">
              <a:latin typeface="Times New Roman" panose="02020603050405020304" pitchFamily="18" charset="0"/>
            </a:endParaRPr>
          </a:p>
        </p:txBody>
      </p:sp>
      <p:sp>
        <p:nvSpPr>
          <p:cNvPr id="51205" name="Text Box 30">
            <a:extLst>
              <a:ext uri="{FF2B5EF4-FFF2-40B4-BE49-F238E27FC236}">
                <a16:creationId xmlns:a16="http://schemas.microsoft.com/office/drawing/2014/main" xmlns="" id="{604473CD-0BA8-4A78-9769-DB78DEE3C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8305800" cy="289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600" b="0" dirty="0"/>
              <a:t>To  calculate the tree-score of the 3</a:t>
            </a:r>
            <a:r>
              <a:rPr lang="en-US" altLang="en-US" sz="2600" b="0" baseline="30000" dirty="0"/>
              <a:t>rd</a:t>
            </a:r>
            <a:r>
              <a:rPr lang="en-US" altLang="en-US" sz="2600" b="0" dirty="0"/>
              <a:t> column, we need to find nucleotides (or spaces) x and y such that the following sum is maximized:</a:t>
            </a:r>
          </a:p>
          <a:p>
            <a:pPr eaLnBrk="1" hangingPunct="1">
              <a:defRPr/>
            </a:pPr>
            <a:r>
              <a:rPr lang="en-US" altLang="en-US" sz="2600" b="0" dirty="0"/>
              <a:t>             s(</a:t>
            </a:r>
            <a:r>
              <a:rPr lang="en-US" altLang="en-US" sz="2600" b="0" dirty="0" err="1"/>
              <a:t>G,y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G,y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y,x</a:t>
            </a:r>
            <a:r>
              <a:rPr lang="en-US" altLang="en-US" sz="2600" b="0" dirty="0"/>
              <a:t>) + s(</a:t>
            </a:r>
            <a:r>
              <a:rPr lang="en-US" altLang="en-US" sz="2600" b="0" dirty="0" err="1"/>
              <a:t>C,x</a:t>
            </a:r>
            <a:r>
              <a:rPr lang="en-US" altLang="en-US" sz="2600" b="0" dirty="0"/>
              <a:t>)</a:t>
            </a:r>
          </a:p>
          <a:p>
            <a:pPr eaLnBrk="1" hangingPunct="1">
              <a:defRPr/>
            </a:pPr>
            <a:r>
              <a:rPr lang="en-US" altLang="en-US" sz="2600" b="0" dirty="0"/>
              <a:t>This maximum sum is the tree-score of the 3</a:t>
            </a:r>
            <a:r>
              <a:rPr lang="en-US" altLang="en-US" sz="2600" b="0" baseline="30000" dirty="0"/>
              <a:t>rd</a:t>
            </a:r>
            <a:r>
              <a:rPr lang="en-US" altLang="en-US" sz="2600" b="0" dirty="0"/>
              <a:t> column, and can be computed by dynamic programming (aka the </a:t>
            </a:r>
            <a:r>
              <a:rPr lang="en-US" alt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small parsimony </a:t>
            </a:r>
            <a:r>
              <a:rPr lang="en-US" altLang="en-US" sz="2600" dirty="0"/>
              <a:t>problem</a:t>
            </a:r>
            <a:r>
              <a:rPr lang="en-US" altLang="en-US" sz="2600" b="0" dirty="0"/>
              <a:t>).</a:t>
            </a:r>
          </a:p>
        </p:txBody>
      </p:sp>
      <p:grpSp>
        <p:nvGrpSpPr>
          <p:cNvPr id="268353" name="Group 65">
            <a:extLst>
              <a:ext uri="{FF2B5EF4-FFF2-40B4-BE49-F238E27FC236}">
                <a16:creationId xmlns:a16="http://schemas.microsoft.com/office/drawing/2014/main" xmlns="" id="{065E51FF-F17C-4924-B4A7-3AD0EE842E0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447800"/>
            <a:ext cx="3581400" cy="1676400"/>
            <a:chOff x="2544" y="912"/>
            <a:chExt cx="2256" cy="1056"/>
          </a:xfrm>
        </p:grpSpPr>
        <p:sp>
          <p:nvSpPr>
            <p:cNvPr id="51207" name="Oval 56">
              <a:extLst>
                <a:ext uri="{FF2B5EF4-FFF2-40B4-BE49-F238E27FC236}">
                  <a16:creationId xmlns:a16="http://schemas.microsoft.com/office/drawing/2014/main" xmlns="" id="{58C5B939-B3F4-4891-B2F8-77589EFDA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1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208" name="Oval 57">
              <a:extLst>
                <a:ext uri="{FF2B5EF4-FFF2-40B4-BE49-F238E27FC236}">
                  <a16:creationId xmlns:a16="http://schemas.microsoft.com/office/drawing/2014/main" xmlns="" id="{C0529D77-9244-47EE-A55E-C1A722B4F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34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209" name="Text Box 58">
              <a:extLst>
                <a:ext uri="{FF2B5EF4-FFF2-40B4-BE49-F238E27FC236}">
                  <a16:creationId xmlns:a16="http://schemas.microsoft.com/office/drawing/2014/main" xmlns="" id="{0968672A-DB21-4305-8BD0-01D1E13C97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1296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/>
                <a:t>x</a:t>
              </a:r>
            </a:p>
          </p:txBody>
        </p:sp>
        <p:sp>
          <p:nvSpPr>
            <p:cNvPr id="51210" name="Text Box 59">
              <a:extLst>
                <a:ext uri="{FF2B5EF4-FFF2-40B4-BE49-F238E27FC236}">
                  <a16:creationId xmlns:a16="http://schemas.microsoft.com/office/drawing/2014/main" xmlns="" id="{52F98CA2-D7DD-415D-9FF8-C1936E9C5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113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</a:t>
              </a:r>
            </a:p>
          </p:txBody>
        </p:sp>
        <p:sp>
          <p:nvSpPr>
            <p:cNvPr id="51211" name="Line 60">
              <a:extLst>
                <a:ext uri="{FF2B5EF4-FFF2-40B4-BE49-F238E27FC236}">
                  <a16:creationId xmlns:a16="http://schemas.microsoft.com/office/drawing/2014/main" xmlns="" id="{0441E3E0-C7F4-45BA-81C0-DD192E524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104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Line 61">
              <a:extLst>
                <a:ext uri="{FF2B5EF4-FFF2-40B4-BE49-F238E27FC236}">
                  <a16:creationId xmlns:a16="http://schemas.microsoft.com/office/drawing/2014/main" xmlns="" id="{6C3A4CD6-A51B-4582-B5CA-03DCE7D326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Line 62">
              <a:extLst>
                <a:ext uri="{FF2B5EF4-FFF2-40B4-BE49-F238E27FC236}">
                  <a16:creationId xmlns:a16="http://schemas.microsoft.com/office/drawing/2014/main" xmlns="" id="{B2EE0DEE-EEB4-428F-99A3-804DEA9317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488"/>
              <a:ext cx="960" cy="240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Line 63">
              <a:extLst>
                <a:ext uri="{FF2B5EF4-FFF2-40B4-BE49-F238E27FC236}">
                  <a16:creationId xmlns:a16="http://schemas.microsoft.com/office/drawing/2014/main" xmlns="" id="{04CE0876-D7BB-4FAE-AE00-5DD31DB788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Rectangle 64">
              <a:extLst>
                <a:ext uri="{FF2B5EF4-FFF2-40B4-BE49-F238E27FC236}">
                  <a16:creationId xmlns:a16="http://schemas.microsoft.com/office/drawing/2014/main" xmlns="" id="{A339442B-3A33-4DA8-AFB6-4FB335040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912"/>
              <a:ext cx="192" cy="1056"/>
            </a:xfrm>
            <a:prstGeom prst="rect">
              <a:avLst/>
            </a:prstGeom>
            <a:noFill/>
            <a:ln w="9525">
              <a:solidFill>
                <a:srgbClr val="31ED5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1D99758A-9AAB-4B27-8C34-100EC3E3C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                 Theorem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xmlns="" id="{A794CE32-5794-4A0B-8C8D-52A3BAEFF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Times New Roman" panose="02020603050405020304" pitchFamily="18" charset="0"/>
              </a:rPr>
              <a:t>   </a:t>
            </a:r>
            <a:endParaRPr lang="en-US" altLang="en-US" sz="2400" b="0" i="1">
              <a:latin typeface="Times New Roman" panose="02020603050405020304" pitchFamily="18" charset="0"/>
            </a:endParaRPr>
          </a:p>
        </p:txBody>
      </p:sp>
      <p:sp>
        <p:nvSpPr>
          <p:cNvPr id="52228" name="Text Box 16">
            <a:extLst>
              <a:ext uri="{FF2B5EF4-FFF2-40B4-BE49-F238E27FC236}">
                <a16:creationId xmlns:a16="http://schemas.microsoft.com/office/drawing/2014/main" xmlns="" id="{CD3D6C01-710A-4413-AFFB-036399AD8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458200" cy="436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any of these scores is   NP-hard (Wang and Jiang’94).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SP-cost can be approximated with ratio 2 (Gusfield’93; Bafna, Lawler and Pevzner’94) and multiple alignment with tree-cost has a polynomial-time approximation scheme (PTAS) (Wang, Jiang and Lawler’94).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b="0"/>
              <a:t> Multiple alignment with LCS score cannot be approximated within ratio O(     ) for some</a:t>
            </a:r>
          </a:p>
        </p:txBody>
      </p:sp>
      <p:graphicFrame>
        <p:nvGraphicFramePr>
          <p:cNvPr id="52229" name="Object 17">
            <a:extLst>
              <a:ext uri="{FF2B5EF4-FFF2-40B4-BE49-F238E27FC236}">
                <a16:creationId xmlns:a16="http://schemas.microsoft.com/office/drawing/2014/main" xmlns="" id="{5551AE89-F3B6-4FC0-B34D-86E44D183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5334000"/>
          <a:ext cx="488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Equation" r:id="rId3" imgW="177569" imgH="202936" progId="Equation.3">
                  <p:embed/>
                </p:oleObj>
              </mc:Choice>
              <mc:Fallback>
                <p:oleObj name="Equation" r:id="rId3" imgW="177569" imgH="202936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0"/>
                        <a:ext cx="4889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18">
            <a:extLst>
              <a:ext uri="{FF2B5EF4-FFF2-40B4-BE49-F238E27FC236}">
                <a16:creationId xmlns:a16="http://schemas.microsoft.com/office/drawing/2014/main" xmlns="" id="{D7C0426A-BAAD-4D75-8B62-1844174E51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9000" y="54102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Equation" r:id="rId5" imgW="380670" imgH="177646" progId="Equation.3">
                  <p:embed/>
                </p:oleObj>
              </mc:Choice>
              <mc:Fallback>
                <p:oleObj name="Equation" r:id="rId5" imgW="380670" imgH="177646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4102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1A62DEA5-2C59-4335-8CE5-2708D1671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Multiple Alignment versus Pairwise Alignment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C98EAD1B-80FB-464B-9154-23229F7C7B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30725"/>
          </a:xfrm>
          <a:noFill/>
        </p:spPr>
        <p:txBody>
          <a:bodyPr/>
          <a:lstStyle/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Up until now we have only tried to align two sequences.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What about more than two?  And what for? 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A faint similarity between two sequences becomes significant if present in many.</a:t>
            </a:r>
          </a:p>
          <a:p>
            <a:pPr eaLnBrk="1" hangingPunct="1"/>
            <a:r>
              <a:rPr lang="en-US" altLang="en-US" sz="2400" b="1" dirty="0">
                <a:latin typeface="Times" panose="02020603050405020304" pitchFamily="18" charset="0"/>
              </a:rPr>
              <a:t>Multiple sequence alignment can reveal subtle similarities that pairwise alignment does not reveal.</a:t>
            </a:r>
          </a:p>
          <a:p>
            <a:pPr eaLnBrk="1" hangingPunct="1"/>
            <a:endParaRPr lang="en-US" altLang="en-US" sz="2400" b="1" dirty="0">
              <a:latin typeface="Times" panose="02020603050405020304" pitchFamily="18" charset="0"/>
            </a:endParaRPr>
          </a:p>
          <a:p>
            <a:pPr eaLnBrk="1" hangingPunct="1"/>
            <a:endParaRPr lang="en-US" altLang="en-US" sz="2200" dirty="0"/>
          </a:p>
        </p:txBody>
      </p:sp>
      <p:pic>
        <p:nvPicPr>
          <p:cNvPr id="7172" name="Picture 4" descr="venter">
            <a:hlinkClick r:id="rId2"/>
            <a:extLst>
              <a:ext uri="{FF2B5EF4-FFF2-40B4-BE49-F238E27FC236}">
                <a16:creationId xmlns:a16="http://schemas.microsoft.com/office/drawing/2014/main" xmlns="" id="{FBD5C18C-8F8E-426C-96DF-7BB50126F30C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1447800"/>
            <a:ext cx="1231900" cy="12573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5" descr="baboon">
            <a:hlinkClick r:id="rId4"/>
            <a:extLst>
              <a:ext uri="{FF2B5EF4-FFF2-40B4-BE49-F238E27FC236}">
                <a16:creationId xmlns:a16="http://schemas.microsoft.com/office/drawing/2014/main" xmlns="" id="{DC595776-EB02-4C46-A0CF-69BED7300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47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_1768316_tiger2">
            <a:hlinkClick r:id="rId6"/>
            <a:extLst>
              <a:ext uri="{FF2B5EF4-FFF2-40B4-BE49-F238E27FC236}">
                <a16:creationId xmlns:a16="http://schemas.microsoft.com/office/drawing/2014/main" xmlns="" id="{0956429C-2F96-47CC-91C9-8F3A24A089E3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2819400"/>
            <a:ext cx="121920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5" name="Picture 7" descr="chicken">
            <a:hlinkClick r:id="rId8"/>
            <a:extLst>
              <a:ext uri="{FF2B5EF4-FFF2-40B4-BE49-F238E27FC236}">
                <a16:creationId xmlns:a16="http://schemas.microsoft.com/office/drawing/2014/main" xmlns="" id="{3D59B209-79D4-4484-AE57-187C0D8B7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12954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xmlns="" id="{F687BDE5-C9FC-4B2B-86C4-99452BF72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82000" cy="53340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Gusfield’s</a:t>
            </a:r>
            <a:r>
              <a:rPr lang="en-US" altLang="en-US" sz="2400" dirty="0"/>
              <a:t> Center-Star Algorithm for Approximating SP-Cost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xmlns="" id="{AFC0ADE8-5A35-41CF-9902-99210894B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336675"/>
            <a:ext cx="8382000" cy="45307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Let the sequences be </a:t>
            </a:r>
            <a:r>
              <a:rPr lang="en-US" altLang="en-US" sz="1700" i="1" dirty="0"/>
              <a:t>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denote their optimal multiple alignment        SP-cost as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 </a:t>
            </a:r>
            <a:endParaRPr lang="en-US" altLang="en-US" sz="1700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For each </a:t>
            </a:r>
            <a:r>
              <a:rPr lang="en-US" altLang="en-US" sz="1700" i="1" dirty="0" err="1"/>
              <a:t>i</a:t>
            </a:r>
            <a:r>
              <a:rPr lang="en-US" altLang="en-US" sz="1700" dirty="0"/>
              <a:t>, let </a:t>
            </a:r>
            <a:r>
              <a:rPr lang="en-US" altLang="en-US" sz="1700" i="1" dirty="0"/>
              <a:t>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=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j≠i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), </a:t>
            </a:r>
            <a:r>
              <a:rPr lang="en-US" altLang="en-US" sz="1700" dirty="0"/>
              <a:t>where</a:t>
            </a:r>
            <a:r>
              <a:rPr lang="en-US" altLang="en-US" sz="1700" i="1" dirty="0"/>
              <a:t> 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denotes the optimal pairwise alignment cost between sequences</a:t>
            </a:r>
            <a:r>
              <a:rPr lang="en-US" altLang="en-US" sz="1700" i="1" dirty="0"/>
              <a:t> 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dirty="0"/>
              <a:t>, and is a distance measure.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Fix an </a:t>
            </a:r>
            <a:r>
              <a:rPr lang="en-US" altLang="en-US" sz="1700" i="1" dirty="0" err="1"/>
              <a:t>i</a:t>
            </a:r>
            <a:r>
              <a:rPr lang="en-US" altLang="en-US" sz="1700" dirty="0"/>
              <a:t>  that minimizes </a:t>
            </a:r>
            <a:r>
              <a:rPr lang="en-US" altLang="en-US" sz="1700" i="1" dirty="0"/>
              <a:t>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induce a multiple alignment from the optimal pairwise alignments between</a:t>
            </a:r>
            <a:r>
              <a:rPr lang="en-US" altLang="en-US" sz="1700" i="1" dirty="0"/>
              <a:t> 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and the rest of the sequences</a:t>
            </a:r>
            <a:r>
              <a:rPr lang="en-US" altLang="en-US" sz="1700" i="1" dirty="0"/>
              <a:t>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Theorem</a:t>
            </a:r>
            <a:r>
              <a:rPr lang="en-US" altLang="en-US" sz="1700" dirty="0"/>
              <a:t>. Let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</a:t>
            </a:r>
            <a:r>
              <a:rPr lang="en-US" altLang="en-US" sz="1700" dirty="0"/>
              <a:t> be the SP-cost of this multiple alignment. Then             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(2 - 2/k)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Proof</a:t>
            </a:r>
            <a:r>
              <a:rPr lang="en-US" altLang="en-US" sz="1700" dirty="0"/>
              <a:t>. For any </a:t>
            </a:r>
            <a:r>
              <a:rPr lang="en-US" altLang="en-US" sz="1700" i="1" dirty="0"/>
              <a:t>j</a:t>
            </a:r>
            <a:r>
              <a:rPr lang="en-US" altLang="en-US" sz="1700" dirty="0"/>
              <a:t>,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h≠j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≥ </a:t>
            </a:r>
            <a:r>
              <a:rPr lang="en-US" altLang="en-US" sz="1700" i="1" dirty="0" err="1"/>
              <a:t>c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 ≥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. So,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=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c*(a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            ≥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c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≥ k/2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. Or, </a:t>
            </a:r>
            <a:r>
              <a:rPr lang="en-US" altLang="en-US" sz="1700" dirty="0"/>
              <a:t>equivalently</a:t>
            </a:r>
            <a:r>
              <a:rPr lang="en-US" altLang="en-US" sz="1700" i="1" dirty="0"/>
              <a:t>, c</a:t>
            </a:r>
            <a:r>
              <a:rPr lang="en-US" altLang="en-US" sz="1700" i="1" baseline="-25000" dirty="0"/>
              <a:t>i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2/k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Assume the triangle inequality: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c'(a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) + c'(a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). </a:t>
            </a:r>
            <a:endParaRPr lang="en-US" altLang="en-US" sz="1700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700" dirty="0"/>
              <a:t>Hence,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 = ½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h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c'(a</a:t>
            </a:r>
            <a:r>
              <a:rPr lang="en-US" altLang="en-US" sz="1700" i="1" baseline="-25000" dirty="0"/>
              <a:t>h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(k-1)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c' 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</a:t>
            </a:r>
            <a:r>
              <a:rPr lang="en-US" altLang="en-US" sz="1700" dirty="0"/>
              <a:t>(by the triangle inequality) = </a:t>
            </a:r>
            <a:r>
              <a:rPr lang="en-US" altLang="en-US" sz="1700" i="1" dirty="0"/>
              <a:t>(k-1) </a:t>
            </a:r>
            <a:r>
              <a:rPr lang="en-US" altLang="en-US" sz="1700" i="1" dirty="0" err="1"/>
              <a:t>Σ</a:t>
            </a:r>
            <a:r>
              <a:rPr lang="en-US" altLang="en-US" sz="1700" i="1" baseline="-25000" dirty="0" err="1"/>
              <a:t>j</a:t>
            </a:r>
            <a:r>
              <a:rPr lang="en-US" altLang="en-US" sz="1700" i="1" baseline="-25000" dirty="0"/>
              <a:t> </a:t>
            </a:r>
            <a:r>
              <a:rPr lang="en-US" altLang="en-US" sz="1700" i="1" dirty="0"/>
              <a:t>c(a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, 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j</a:t>
            </a:r>
            <a:r>
              <a:rPr lang="en-US" altLang="en-US" sz="1700" i="1" dirty="0"/>
              <a:t>) = (k-1) c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 </a:t>
            </a:r>
            <a:r>
              <a:rPr lang="en-US" altLang="en-US" sz="1700" dirty="0"/>
              <a:t>≤</a:t>
            </a:r>
            <a:r>
              <a:rPr lang="en-US" altLang="en-US" sz="1700" i="1" dirty="0"/>
              <a:t> (2 - 2/k) c*(a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,…,</a:t>
            </a:r>
            <a:r>
              <a:rPr lang="en-US" altLang="en-US" sz="1700" i="1" dirty="0" err="1"/>
              <a:t>a</a:t>
            </a:r>
            <a:r>
              <a:rPr lang="en-US" altLang="en-US" sz="1700" i="1" baseline="-25000" dirty="0" err="1"/>
              <a:t>k</a:t>
            </a:r>
            <a:r>
              <a:rPr lang="en-US" altLang="en-US" sz="1700" i="1" dirty="0"/>
              <a:t>).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700" b="1" dirty="0"/>
              <a:t>Open</a:t>
            </a:r>
            <a:r>
              <a:rPr lang="en-US" altLang="en-US" sz="1700" dirty="0"/>
              <a:t>: Can SP-cost be approximated with a constant ratio less than 2?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17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0A6CE764-12FA-4FBD-801D-D253EAC93FDD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382713"/>
            <a:ext cx="1244600" cy="1484312"/>
            <a:chOff x="7915950" y="1383268"/>
            <a:chExt cx="1244916" cy="148320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xmlns="" id="{99E70EF7-A00E-459F-83AC-E1A869134B15}"/>
                </a:ext>
              </a:extLst>
            </p:cNvPr>
            <p:cNvSpPr/>
            <p:nvPr/>
          </p:nvSpPr>
          <p:spPr bwMode="auto">
            <a:xfrm>
              <a:off x="8403437" y="2062209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4" name="TextBox 2">
              <a:extLst>
                <a:ext uri="{FF2B5EF4-FFF2-40B4-BE49-F238E27FC236}">
                  <a16:creationId xmlns:a16="http://schemas.microsoft.com/office/drawing/2014/main" xmlns="" id="{2E453B03-A11B-45F2-B9B1-6A45FBD685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77510" y="1992868"/>
              <a:ext cx="3561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i</a:t>
              </a:r>
              <a:endParaRPr lang="en-US" altLang="en-US" b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FA7103DE-C02D-47C2-A1FB-8996A13DD354}"/>
                </a:ext>
              </a:extLst>
            </p:cNvPr>
            <p:cNvSpPr/>
            <p:nvPr/>
          </p:nvSpPr>
          <p:spPr bwMode="auto">
            <a:xfrm>
              <a:off x="8633682" y="2566656"/>
              <a:ext cx="274708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6" name="TextBox 6">
              <a:extLst>
                <a:ext uri="{FF2B5EF4-FFF2-40B4-BE49-F238E27FC236}">
                  <a16:creationId xmlns:a16="http://schemas.microsoft.com/office/drawing/2014/main" xmlns="" id="{8D065406-35F0-4219-88A9-A677A03FF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07303" y="2497136"/>
              <a:ext cx="34657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j</a:t>
              </a:r>
              <a:endParaRPr lang="en-US" altLang="en-US" b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7F27A5DE-D8F5-4B83-908E-AFF25A2FCB67}"/>
                </a:ext>
              </a:extLst>
            </p:cNvPr>
            <p:cNvSpPr/>
            <p:nvPr/>
          </p:nvSpPr>
          <p:spPr bwMode="auto">
            <a:xfrm>
              <a:off x="8368503" y="1489550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58" name="TextBox 8">
              <a:extLst>
                <a:ext uri="{FF2B5EF4-FFF2-40B4-BE49-F238E27FC236}">
                  <a16:creationId xmlns:a16="http://schemas.microsoft.com/office/drawing/2014/main" xmlns="" id="{0364DB0C-9B59-431F-9B3D-5B92C5145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5800" y="1383268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1</a:t>
              </a:r>
              <a:endParaRPr lang="en-US" altLang="en-US" b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85BAEF90-1E84-4047-A138-F068C0815ABB}"/>
                </a:ext>
              </a:extLst>
            </p:cNvPr>
            <p:cNvSpPr/>
            <p:nvPr/>
          </p:nvSpPr>
          <p:spPr bwMode="auto">
            <a:xfrm>
              <a:off x="7950884" y="1746533"/>
              <a:ext cx="274708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60" name="TextBox 10">
              <a:extLst>
                <a:ext uri="{FF2B5EF4-FFF2-40B4-BE49-F238E27FC236}">
                  <a16:creationId xmlns:a16="http://schemas.microsoft.com/office/drawing/2014/main" xmlns="" id="{F64EB0A9-8209-4E8A-8354-AFB66AC4C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5950" y="1676400"/>
              <a:ext cx="3898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k</a:t>
              </a:r>
              <a:endParaRPr lang="en-US" altLang="en-US" b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D3573C70-4B64-4124-933A-EE94D41FDF04}"/>
                </a:ext>
              </a:extLst>
            </p:cNvPr>
            <p:cNvSpPr/>
            <p:nvPr/>
          </p:nvSpPr>
          <p:spPr bwMode="auto">
            <a:xfrm>
              <a:off x="8813116" y="1654527"/>
              <a:ext cx="274707" cy="279191"/>
            </a:xfrm>
            <a:prstGeom prst="ellipse">
              <a:avLst/>
            </a:prstGeom>
            <a:solidFill>
              <a:schemeClr val="bg1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262" name="TextBox 12">
              <a:extLst>
                <a:ext uri="{FF2B5EF4-FFF2-40B4-BE49-F238E27FC236}">
                  <a16:creationId xmlns:a16="http://schemas.microsoft.com/office/drawing/2014/main" xmlns="" id="{FEB1F208-ED99-4625-BF26-9B6BC6A21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3000" y="1584516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i="1"/>
                <a:t>a</a:t>
              </a:r>
              <a:r>
                <a:rPr lang="en-US" altLang="en-US" b="0" i="1" baseline="-25000"/>
                <a:t>2</a:t>
              </a:r>
              <a:endParaRPr lang="en-US" altLang="en-US" b="0"/>
            </a:p>
          </p:txBody>
        </p:sp>
        <p:cxnSp>
          <p:nvCxnSpPr>
            <p:cNvPr id="53263" name="Straight Connector 18">
              <a:extLst>
                <a:ext uri="{FF2B5EF4-FFF2-40B4-BE49-F238E27FC236}">
                  <a16:creationId xmlns:a16="http://schemas.microsoft.com/office/drawing/2014/main" xmlns="" id="{9F0175A0-0F84-4C54-98E4-59154A2E0B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643162" y="1885489"/>
              <a:ext cx="196038" cy="195475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4" name="Straight Connector 22">
              <a:extLst>
                <a:ext uri="{FF2B5EF4-FFF2-40B4-BE49-F238E27FC236}">
                  <a16:creationId xmlns:a16="http://schemas.microsoft.com/office/drawing/2014/main" xmlns="" id="{ED839FE7-3594-4EBB-B4C1-60F0820103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04733" y="1752600"/>
              <a:ext cx="0" cy="341601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5" name="Straight Connector 24">
              <a:extLst>
                <a:ext uri="{FF2B5EF4-FFF2-40B4-BE49-F238E27FC236}">
                  <a16:creationId xmlns:a16="http://schemas.microsoft.com/office/drawing/2014/main" xmlns="" id="{47272731-F970-4584-A3D4-E2E98F33FD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569166" y="2328357"/>
              <a:ext cx="193834" cy="262443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266" name="Straight Connector 27">
              <a:extLst>
                <a:ext uri="{FF2B5EF4-FFF2-40B4-BE49-F238E27FC236}">
                  <a16:creationId xmlns:a16="http://schemas.microsoft.com/office/drawing/2014/main" xmlns="" id="{D0290B99-169B-4CCD-A328-2000E26BCC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153400" y="2022625"/>
              <a:ext cx="279615" cy="110975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267" name="TextBox 29">
              <a:extLst>
                <a:ext uri="{FF2B5EF4-FFF2-40B4-BE49-F238E27FC236}">
                  <a16:creationId xmlns:a16="http://schemas.microsoft.com/office/drawing/2014/main" xmlns="" id="{64533F5C-11B1-470F-B4F3-B67072B5ED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91340">
              <a:off x="8010045" y="2338156"/>
              <a:ext cx="7949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…</a:t>
              </a:r>
            </a:p>
          </p:txBody>
        </p:sp>
        <p:sp>
          <p:nvSpPr>
            <p:cNvPr id="53268" name="TextBox 32">
              <a:extLst>
                <a:ext uri="{FF2B5EF4-FFF2-40B4-BE49-F238E27FC236}">
                  <a16:creationId xmlns:a16="http://schemas.microsoft.com/office/drawing/2014/main" xmlns="" id="{77FA4FF9-6430-40E2-B4BD-EB7652FC3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4461610">
              <a:off x="8485596" y="1918566"/>
              <a:ext cx="7949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xmlns="" id="{0F33042B-ABF6-47E9-99AD-76CDD6A69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82000" cy="533400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The Lifting Algorithm for Approximating Tree-Cost of Wang-Jiang-Lawler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xmlns="" id="{0A78AD8C-42F7-4414-83D4-AB100D817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458200" cy="36925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Let </a:t>
            </a:r>
            <a:r>
              <a:rPr lang="en-US" altLang="en-US" sz="1800" i="1" dirty="0"/>
              <a:t>T</a:t>
            </a:r>
            <a:r>
              <a:rPr lang="en-US" altLang="en-US" sz="1800" dirty="0"/>
              <a:t> be a given evolutionary tree whose leaves are labeled with sequences </a:t>
            </a:r>
            <a:r>
              <a:rPr lang="en-US" altLang="en-US" sz="1800" i="1" dirty="0"/>
              <a:t>a</a:t>
            </a:r>
            <a:r>
              <a:rPr lang="en-US" altLang="en-US" sz="1800" i="1" baseline="-25000" dirty="0"/>
              <a:t>1</a:t>
            </a:r>
            <a:r>
              <a:rPr lang="en-US" altLang="en-US" sz="1800" i="1" dirty="0"/>
              <a:t>,…,</a:t>
            </a:r>
            <a:r>
              <a:rPr lang="en-US" altLang="en-US" sz="1800" i="1" dirty="0" err="1"/>
              <a:t>a</a:t>
            </a:r>
            <a:r>
              <a:rPr lang="en-US" altLang="en-US" sz="1800" i="1" baseline="-25000" dirty="0" err="1"/>
              <a:t>k</a:t>
            </a:r>
            <a:r>
              <a:rPr lang="en-US" altLang="en-US" sz="1800" dirty="0"/>
              <a:t> and whose internal (ancestral) nodes are unlabeled.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Multiple alignment with the minimum tree-cost is equivalent to labeling each internal node with a sequence so that the total pairwise alignment cost on all edges of the tree </a:t>
            </a:r>
            <a:r>
              <a:rPr lang="en-US" altLang="en-US" sz="1800" i="1" dirty="0"/>
              <a:t>T</a:t>
            </a:r>
            <a:r>
              <a:rPr lang="en-US" altLang="en-US" sz="1800" dirty="0"/>
              <a:t> would be minimized.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The Lifting Algorithm: Lift a descendent leaf sequence to each internal node to achieve a minimum possible overall cost. This can be done by dynamic programming!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b="1" dirty="0"/>
              <a:t>Theorem</a:t>
            </a:r>
            <a:r>
              <a:rPr lang="en-US" altLang="en-US" sz="1800" dirty="0"/>
              <a:t>. The cost achieved by the lifting algorithm is at most twice of the optimal cost.</a:t>
            </a:r>
            <a:endParaRPr lang="en-US" altLang="en-US" sz="1800" i="1" dirty="0"/>
          </a:p>
          <a:p>
            <a:pPr eaLnBrk="1" hangingPunct="1">
              <a:lnSpc>
                <a:spcPct val="110000"/>
              </a:lnSpc>
            </a:pPr>
            <a:r>
              <a:rPr lang="en-US" altLang="en-US" sz="1800" b="1" dirty="0"/>
              <a:t>Proof</a:t>
            </a:r>
            <a:r>
              <a:rPr lang="en-US" altLang="en-US" sz="1800" dirty="0"/>
              <a:t>. By averaging over all possible liftings and using the triangle inequality.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1800" dirty="0"/>
              <a:t>Note: This can be improved to a PTAS.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grpSp>
        <p:nvGrpSpPr>
          <p:cNvPr id="54276" name="Group 14">
            <a:extLst>
              <a:ext uri="{FF2B5EF4-FFF2-40B4-BE49-F238E27FC236}">
                <a16:creationId xmlns:a16="http://schemas.microsoft.com/office/drawing/2014/main" xmlns="" id="{CDF63885-BA2D-4E81-9D0C-72DBEDF2BF17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219200"/>
            <a:ext cx="1905000" cy="685800"/>
            <a:chOff x="3600" y="1104"/>
            <a:chExt cx="1200" cy="624"/>
          </a:xfrm>
        </p:grpSpPr>
        <p:sp>
          <p:nvSpPr>
            <p:cNvPr id="54278" name="Oval 5">
              <a:extLst>
                <a:ext uri="{FF2B5EF4-FFF2-40B4-BE49-F238E27FC236}">
                  <a16:creationId xmlns:a16="http://schemas.microsoft.com/office/drawing/2014/main" xmlns="" id="{871316E9-5850-45B9-A3A7-2524ADE4A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1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79" name="Oval 6">
              <a:extLst>
                <a:ext uri="{FF2B5EF4-FFF2-40B4-BE49-F238E27FC236}">
                  <a16:creationId xmlns:a16="http://schemas.microsoft.com/office/drawing/2014/main" xmlns="" id="{E4072857-0137-469B-9132-EA61BB3E4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34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4280" name="Text Box 7">
              <a:extLst>
                <a:ext uri="{FF2B5EF4-FFF2-40B4-BE49-F238E27FC236}">
                  <a16:creationId xmlns:a16="http://schemas.microsoft.com/office/drawing/2014/main" xmlns="" id="{E2F2EE0F-E939-46FD-9F3A-6DD52D614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1295"/>
              <a:ext cx="240" cy="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000"/>
            </a:p>
          </p:txBody>
        </p:sp>
        <p:sp>
          <p:nvSpPr>
            <p:cNvPr id="54281" name="Text Box 8">
              <a:extLst>
                <a:ext uri="{FF2B5EF4-FFF2-40B4-BE49-F238E27FC236}">
                  <a16:creationId xmlns:a16="http://schemas.microsoft.com/office/drawing/2014/main" xmlns="" id="{F9EB56C2-DA55-42D9-9E01-0F3CB6A65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113"/>
              <a:ext cx="288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54282" name="Line 9">
              <a:extLst>
                <a:ext uri="{FF2B5EF4-FFF2-40B4-BE49-F238E27FC236}">
                  <a16:creationId xmlns:a16="http://schemas.microsoft.com/office/drawing/2014/main" xmlns="" id="{87E082B0-AFCC-415C-BCBC-A4FCB4774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104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3" name="Line 10">
              <a:extLst>
                <a:ext uri="{FF2B5EF4-FFF2-40B4-BE49-F238E27FC236}">
                  <a16:creationId xmlns:a16="http://schemas.microsoft.com/office/drawing/2014/main" xmlns="" id="{E5C21D1A-BF56-46A8-9E9F-3EAA7B8CE3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4" name="Line 11">
              <a:extLst>
                <a:ext uri="{FF2B5EF4-FFF2-40B4-BE49-F238E27FC236}">
                  <a16:creationId xmlns:a16="http://schemas.microsoft.com/office/drawing/2014/main" xmlns="" id="{27D06885-A71D-4348-BFF3-EBD6D96E4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488"/>
              <a:ext cx="960" cy="240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5" name="Line 12">
              <a:extLst>
                <a:ext uri="{FF2B5EF4-FFF2-40B4-BE49-F238E27FC236}">
                  <a16:creationId xmlns:a16="http://schemas.microsoft.com/office/drawing/2014/main" xmlns="" id="{AD1596D1-CCC4-4BBA-AEB2-A8D2CB3C7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296"/>
              <a:ext cx="384" cy="96"/>
            </a:xfrm>
            <a:prstGeom prst="line">
              <a:avLst/>
            </a:prstGeom>
            <a:noFill/>
            <a:ln w="9525">
              <a:solidFill>
                <a:srgbClr val="31ED5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77" name="Text Box 16">
            <a:extLst>
              <a:ext uri="{FF2B5EF4-FFF2-40B4-BE49-F238E27FC236}">
                <a16:creationId xmlns:a16="http://schemas.microsoft.com/office/drawing/2014/main" xmlns="" id="{2C8F890E-0BD2-4BDA-81E2-31B049600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012825"/>
            <a:ext cx="14478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ATGCAAT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AGCATAT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1600" b="0">
                <a:latin typeface="Lucida Sans Unicode" panose="020B0602030504020204" pitchFamily="34" charset="0"/>
              </a:rPr>
              <a:t>ATCCCATTT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85BED545-856C-42EB-ADAF-8EE455536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Multiple Alignment: History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xmlns="" id="{8D8EDFDB-6FD6-4B1A-9A2B-937413CFF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1975 </a:t>
            </a:r>
            <a:r>
              <a:rPr lang="en-US" altLang="en-US" sz="1700" b="1" i="1" dirty="0" err="1"/>
              <a:t>Sankoff</a:t>
            </a:r>
            <a:endParaRPr lang="en-US" altLang="en-US" sz="17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Formulated multiple alignment problem and gave dynamic programming solution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1988 Carrillo-Lipman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Branch-and-Bound approach for MSA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1990 Feng-Doolittle</a:t>
            </a:r>
            <a:endParaRPr lang="en-US" altLang="en-US" sz="17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Progressive alignment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1994 Thompson-Higgins-Gibson: </a:t>
            </a:r>
            <a:r>
              <a:rPr lang="en-US" altLang="en-US" sz="1700" b="1" i="1" dirty="0" err="1"/>
              <a:t>ClustalW</a:t>
            </a:r>
            <a:endParaRPr lang="en-US" altLang="en-US" sz="1700" b="1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Most popular multiple alignment program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1998 Morgenstern et al.: DIALIGN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Segment-based multiple alignment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2000 </a:t>
            </a:r>
            <a:r>
              <a:rPr lang="en-US" altLang="en-US" sz="1700" b="1" i="1" dirty="0" err="1"/>
              <a:t>Notredame</a:t>
            </a:r>
            <a:r>
              <a:rPr lang="en-US" altLang="en-US" sz="1700" b="1" i="1" dirty="0"/>
              <a:t>-Higgins-</a:t>
            </a:r>
            <a:r>
              <a:rPr lang="en-US" altLang="en-US" sz="1700" b="1" i="1" dirty="0" err="1"/>
              <a:t>Heringa</a:t>
            </a:r>
            <a:r>
              <a:rPr lang="en-US" altLang="en-US" sz="1700" b="1" i="1" dirty="0"/>
              <a:t>: T-coffee (cited 8949 times)</a:t>
            </a:r>
            <a:endParaRPr lang="en-US" altLang="en-US" sz="17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i="1" dirty="0"/>
              <a:t>	Using the library of pairwise alignments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2002/2013 MAFFT (cited 16736/41029 times)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2004 MUSCLE  (cited 49112 times)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700" b="1" i="1" dirty="0"/>
              <a:t>2005 </a:t>
            </a:r>
            <a:r>
              <a:rPr lang="en-US" altLang="en-US" sz="1700" b="1" i="1" dirty="0" err="1"/>
              <a:t>ProbCons</a:t>
            </a:r>
            <a:r>
              <a:rPr lang="en-US" altLang="en-US" sz="1700" b="1" i="1" dirty="0"/>
              <a:t> (cited 1494 times as of 5/1/2025)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i="1" dirty="0">
                <a:solidFill>
                  <a:srgbClr val="FF0000"/>
                </a:solidFill>
              </a:rPr>
              <a:t>                        </a:t>
            </a:r>
            <a:r>
              <a:rPr lang="en-US" altLang="en-US" sz="2800" b="1" i="1" dirty="0">
                <a:solidFill>
                  <a:srgbClr val="FF0000"/>
                </a:solidFill>
              </a:rPr>
              <a:t>What’s next?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0C9D88FE-DD3A-44C2-8C73-F17246983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Problems with Multiple Alignment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xmlns="" id="{70417D8C-04BB-4F5C-BDBA-5FE157F82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3795713"/>
          </a:xfrm>
        </p:spPr>
        <p:txBody>
          <a:bodyPr/>
          <a:lstStyle/>
          <a:p>
            <a:pPr eaLnBrk="1" hangingPunct="1"/>
            <a:r>
              <a:rPr lang="en-US" altLang="en-US" dirty="0"/>
              <a:t>Multidomain proteins evolve not only through point mutations but also through domain duplications and domain </a:t>
            </a:r>
            <a:r>
              <a:rPr lang="en-US" altLang="en-US" dirty="0" err="1"/>
              <a:t>recombinations</a:t>
            </a:r>
            <a:endParaRPr lang="en-US" altLang="en-US" dirty="0"/>
          </a:p>
          <a:p>
            <a:pPr eaLnBrk="1" hangingPunct="1"/>
            <a:r>
              <a:rPr lang="en-US" altLang="en-US" dirty="0"/>
              <a:t>Although MSA is a 30 year old problem, there were no MSA approaches for aligning </a:t>
            </a:r>
            <a:r>
              <a:rPr lang="en-US" altLang="en-US" b="1" dirty="0"/>
              <a:t>rearranged</a:t>
            </a:r>
            <a:r>
              <a:rPr lang="en-US" altLang="en-US" dirty="0"/>
              <a:t> sequences (i.e., multi-domain proteins with shuffled domains) prior to 2002</a:t>
            </a:r>
          </a:p>
          <a:p>
            <a:pPr eaLnBrk="1" hangingPunct="1"/>
            <a:r>
              <a:rPr lang="en-US" altLang="en-US" dirty="0"/>
              <a:t>Often impossible to align all protein sequences throughout their entire length</a:t>
            </a:r>
          </a:p>
          <a:p>
            <a:pPr eaLnBrk="1" hangingPunct="1"/>
            <a:endParaRPr lang="en-US" altLang="en-US" i="1" dirty="0"/>
          </a:p>
          <a:p>
            <a:pPr eaLnBrk="1" hangingPunct="1">
              <a:buFontTx/>
              <a:buNone/>
            </a:pPr>
            <a:endParaRPr lang="en-US" altLang="en-US" i="1" dirty="0"/>
          </a:p>
          <a:p>
            <a:pPr eaLnBrk="1" hangingPunct="1">
              <a:buFontTx/>
              <a:buNone/>
            </a:pPr>
            <a:endParaRPr lang="en-US" altLang="en-US" i="1" dirty="0"/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EA9A5C59-5659-4973-88D4-27790CA70E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/>
              <a:t>POA vs. Classical Multiple Alignment Approaches</a:t>
            </a:r>
          </a:p>
        </p:txBody>
      </p:sp>
      <p:graphicFrame>
        <p:nvGraphicFramePr>
          <p:cNvPr id="57347" name="Object 3">
            <a:extLst>
              <a:ext uri="{FF2B5EF4-FFF2-40B4-BE49-F238E27FC236}">
                <a16:creationId xmlns:a16="http://schemas.microsoft.com/office/drawing/2014/main" xmlns="" id="{6255D995-4556-461D-A1CA-2B4C579FA5A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417638" y="1600200"/>
          <a:ext cx="6307137" cy="389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1" name="Bitmap Image" r:id="rId3" imgW="7009524" imgH="4847619" progId="Paint.Picture">
                  <p:embed/>
                </p:oleObj>
              </mc:Choice>
              <mc:Fallback>
                <p:oleObj name="Bitmap Image" r:id="rId3" imgW="7009524" imgH="484761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638" y="1600200"/>
                        <a:ext cx="6307137" cy="389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8" name="Text Box 4">
            <a:extLst>
              <a:ext uri="{FF2B5EF4-FFF2-40B4-BE49-F238E27FC236}">
                <a16:creationId xmlns:a16="http://schemas.microsoft.com/office/drawing/2014/main" xmlns="" id="{8EC98B72-68C2-494B-8CD9-FDCA1BDC8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5751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b="0"/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xmlns="" id="{2D853FA0-29FF-4D96-B9CD-7908364A62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Alignment as a Graph</a:t>
            </a:r>
          </a:p>
        </p:txBody>
      </p:sp>
      <p:pic>
        <p:nvPicPr>
          <p:cNvPr id="58371" name="Picture 3">
            <a:extLst>
              <a:ext uri="{FF2B5EF4-FFF2-40B4-BE49-F238E27FC236}">
                <a16:creationId xmlns:a16="http://schemas.microsoft.com/office/drawing/2014/main" xmlns="" id="{BB9CC8DE-DC65-4A3D-82D8-77B0F523109C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3575" y="1239838"/>
            <a:ext cx="5737225" cy="4603750"/>
          </a:xfrm>
          <a:noFill/>
        </p:spPr>
      </p:pic>
      <p:sp>
        <p:nvSpPr>
          <p:cNvPr id="58372" name="Text Box 4">
            <a:extLst>
              <a:ext uri="{FF2B5EF4-FFF2-40B4-BE49-F238E27FC236}">
                <a16:creationId xmlns:a16="http://schemas.microsoft.com/office/drawing/2014/main" xmlns="" id="{FD70F992-21F6-4C82-BFBE-34482E57D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1600200"/>
            <a:ext cx="2759075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 Conventional Alignment</a:t>
            </a:r>
          </a:p>
          <a:p>
            <a:pPr eaLnBrk="1" hangingPunct="1"/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 Protein sequence as a path</a:t>
            </a:r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Two paths</a:t>
            </a:r>
          </a:p>
          <a:p>
            <a:pPr eaLnBrk="1" hangingPunct="1">
              <a:buFontTx/>
              <a:buChar char="•"/>
            </a:pPr>
            <a:endParaRPr lang="en-US" altLang="en-US" b="0"/>
          </a:p>
          <a:p>
            <a:pPr eaLnBrk="1" hangingPunct="1"/>
            <a:endParaRPr lang="en-US" altLang="en-US" b="0"/>
          </a:p>
          <a:p>
            <a:pPr eaLnBrk="1" hangingPunct="1">
              <a:buFontTx/>
              <a:buChar char="•"/>
            </a:pPr>
            <a:r>
              <a:rPr lang="en-US" altLang="en-US" b="0"/>
              <a:t> Combined graph (partial order) of both sequences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9AA9002E-C5E7-4B9A-A1F8-92AA68F1C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Solution: Representing Sequences as Paths in a Graph</a:t>
            </a:r>
          </a:p>
        </p:txBody>
      </p:sp>
      <p:graphicFrame>
        <p:nvGraphicFramePr>
          <p:cNvPr id="59395" name="Object 3">
            <a:extLst>
              <a:ext uri="{FF2B5EF4-FFF2-40B4-BE49-F238E27FC236}">
                <a16:creationId xmlns:a16="http://schemas.microsoft.com/office/drawing/2014/main" xmlns="" id="{4E40AED7-FE73-4F58-AA59-BFEA5EF10D5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800100" y="1966913"/>
          <a:ext cx="4268788" cy="317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9" name="Bitmap Image" r:id="rId3" imgW="4742857" imgH="3952381" progId="Paint.Picture">
                  <p:embed/>
                </p:oleObj>
              </mc:Choice>
              <mc:Fallback>
                <p:oleObj name="Bitmap Image" r:id="rId3" imgW="4742857" imgH="3952381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966913"/>
                        <a:ext cx="4268788" cy="317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6" name="Text Box 4">
            <a:extLst>
              <a:ext uri="{FF2B5EF4-FFF2-40B4-BE49-F238E27FC236}">
                <a16:creationId xmlns:a16="http://schemas.microsoft.com/office/drawing/2014/main" xmlns="" id="{931BC8CB-E38B-4C55-890F-C551409A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524000"/>
            <a:ext cx="3352800" cy="301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/>
              <a:t>Each protein sequence is represented by a path. Dashed edges connect “equivalent” positions; vertices with identical labels are fused.</a:t>
            </a:r>
            <a:endParaRPr lang="en-US" altLang="en-US" sz="1600" b="0"/>
          </a:p>
          <a:p>
            <a:pPr eaLnBrk="1" hangingPunct="1">
              <a:spcBef>
                <a:spcPct val="50000"/>
              </a:spcBef>
            </a:pPr>
            <a:endParaRPr lang="en-US" altLang="en-US" sz="1600" b="0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xmlns="" id="{8FDEF940-BB84-4484-A4AE-1C4F19F830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Partial Order Multiple Alignment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xmlns="" id="{D72C6CAB-25CE-4CEF-A575-C38687139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2600" b="1" i="1" dirty="0"/>
          </a:p>
          <a:p>
            <a:pPr eaLnBrk="1" hangingPunct="1">
              <a:buFontTx/>
              <a:buNone/>
            </a:pPr>
            <a:r>
              <a:rPr lang="en-US" altLang="en-US" sz="2600" b="1" i="1" dirty="0"/>
              <a:t>Two objectives:</a:t>
            </a:r>
          </a:p>
          <a:p>
            <a:pPr eaLnBrk="1" hangingPunct="1"/>
            <a:r>
              <a:rPr lang="en-US" altLang="en-US" sz="2600" dirty="0"/>
              <a:t>Find a graph that represents domain structure </a:t>
            </a:r>
          </a:p>
          <a:p>
            <a:pPr eaLnBrk="1" hangingPunct="1"/>
            <a:r>
              <a:rPr lang="en-US" altLang="en-US" sz="2600" dirty="0"/>
              <a:t>Find mapping of each sequence to this graph</a:t>
            </a:r>
          </a:p>
          <a:p>
            <a:pPr eaLnBrk="1" hangingPunct="1">
              <a:buFontTx/>
              <a:buNone/>
            </a:pPr>
            <a:r>
              <a:rPr lang="en-US" altLang="en-US" sz="2600" b="1" i="1" dirty="0"/>
              <a:t>Solution</a:t>
            </a:r>
          </a:p>
          <a:p>
            <a:pPr eaLnBrk="1" hangingPunct="1"/>
            <a:r>
              <a:rPr lang="en-US" altLang="en-US" sz="2600" b="1" i="1" dirty="0"/>
              <a:t>PO-MSA (Partial Order Multiple Sequence Alignment)</a:t>
            </a:r>
            <a:r>
              <a:rPr lang="en-US" altLang="en-US" sz="2600" i="1" dirty="0"/>
              <a:t> – for a set of sequences S is a graph such that every sequence in S is a path in G. </a:t>
            </a:r>
          </a:p>
          <a:p>
            <a:pPr eaLnBrk="1" hangingPunct="1"/>
            <a:endParaRPr lang="en-US" altLang="en-US" sz="2600" dirty="0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xmlns="" id="{265D0DD9-0CCF-48BB-A24E-EB6C22D35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884238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Partial Order Alignment (POA) Algorithm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xmlns="" id="{3C78430F-C9A9-4D99-8D83-57EABB3B68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i="1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Aligns sequences onto a directed acyclic graph (DAG)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dirty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Guide Tree Construction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Progressive Alignment Following Guide Tree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/>
              <a:t>Dynamic Programming Algorithm to align two PO-MSAs (PO-PO Alignment).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47BF45D5-3D9A-4403-9D2F-3D3F6DC7E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PO-PO Alignment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xmlns="" id="{30A45F67-BCD9-4118-B827-BDF14CE4C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 learned how to align one sequence (</a:t>
            </a:r>
            <a:r>
              <a:rPr lang="en-US" altLang="en-US" b="1" i="1" dirty="0"/>
              <a:t>path</a:t>
            </a:r>
            <a:r>
              <a:rPr lang="en-US" altLang="en-US" dirty="0"/>
              <a:t>) against another sequence (</a:t>
            </a:r>
            <a:r>
              <a:rPr lang="en-US" altLang="en-US" b="1" i="1" dirty="0"/>
              <a:t>path</a:t>
            </a:r>
            <a:r>
              <a:rPr lang="en-US" altLang="en-US" dirty="0"/>
              <a:t>). </a:t>
            </a:r>
          </a:p>
          <a:p>
            <a:pPr eaLnBrk="1" hangingPunct="1"/>
            <a:r>
              <a:rPr lang="en-US" altLang="en-US" dirty="0"/>
              <a:t>We need to develop an algorithm for aligning a directed </a:t>
            </a:r>
            <a:r>
              <a:rPr lang="en-US" altLang="en-US" b="1" i="1" dirty="0"/>
              <a:t>graph</a:t>
            </a:r>
            <a:r>
              <a:rPr lang="en-US" altLang="en-US" dirty="0"/>
              <a:t> against a directed </a:t>
            </a:r>
            <a:r>
              <a:rPr lang="en-US" altLang="en-US" b="1" i="1" dirty="0"/>
              <a:t>graph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4120B299-663F-4231-BD8A-DC40631C6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47688"/>
            <a:ext cx="8229600" cy="788987"/>
          </a:xfrm>
          <a:noFill/>
        </p:spPr>
        <p:txBody>
          <a:bodyPr/>
          <a:lstStyle/>
          <a:p>
            <a:pPr eaLnBrk="1" hangingPunct="1"/>
            <a:r>
              <a:rPr lang="en-US" altLang="en-US" sz="2800" dirty="0"/>
              <a:t>Generalizing the Notion of Pairwise Alignment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2539460C-C6B7-4CFB-B385-264AF18C0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307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Alignment of 2 sequences is represented as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600" dirty="0"/>
              <a:t>    2-row matrix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In a similar way, we represent alignment of 3 sequences as a 3-row matrix 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T _ G C G _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_ C G T _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 dirty="0">
                <a:latin typeface="Lucida Console" panose="020B0609040504020204" pitchFamily="49" charset="0"/>
              </a:rPr>
              <a:t>  A T C A C _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b="1" dirty="0">
              <a:latin typeface="Lucida Console" panose="020B06090405040202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dirty="0">
              <a:latin typeface="Lucida Console" panose="020B0609040504020204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Score: more conserved columns, better alignment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xmlns="" id="{E643F6A2-2736-464E-8AF3-C5AD0A345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Dynamic Programming for Aligning Two Directed Graphs</a:t>
            </a:r>
          </a:p>
        </p:txBody>
      </p:sp>
      <p:graphicFrame>
        <p:nvGraphicFramePr>
          <p:cNvPr id="63491" name="Object 3">
            <a:extLst>
              <a:ext uri="{FF2B5EF4-FFF2-40B4-BE49-F238E27FC236}">
                <a16:creationId xmlns:a16="http://schemas.microsoft.com/office/drawing/2014/main" xmlns="" id="{FD865082-8178-43A7-B308-90E505190A18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04800" y="1676400"/>
          <a:ext cx="6200775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6" name="Bitmap Image" r:id="rId3" imgW="1886213" imgH="704948" progId="Paint.Picture">
                  <p:embed/>
                </p:oleObj>
              </mc:Choice>
              <mc:Fallback>
                <p:oleObj name="Bitmap Image" r:id="rId3" imgW="1886213" imgH="70494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6200775" cy="231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4">
            <a:extLst>
              <a:ext uri="{FF2B5EF4-FFF2-40B4-BE49-F238E27FC236}">
                <a16:creationId xmlns:a16="http://schemas.microsoft.com/office/drawing/2014/main" xmlns="" id="{7CF57349-BBF3-4619-A766-6DFDD8A41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1981200"/>
            <a:ext cx="2530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S(n,o)</a:t>
            </a:r>
            <a:r>
              <a:rPr lang="en-US" altLang="en-US" sz="2400"/>
              <a:t> – the </a:t>
            </a:r>
          </a:p>
          <a:p>
            <a:pPr eaLnBrk="1" hangingPunct="1"/>
            <a:r>
              <a:rPr lang="en-US" altLang="en-US" sz="2400"/>
              <a:t>  optimal score</a:t>
            </a:r>
          </a:p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n</a:t>
            </a:r>
            <a:r>
              <a:rPr lang="en-US" altLang="en-US" sz="2400"/>
              <a:t>: node in </a:t>
            </a:r>
            <a:r>
              <a:rPr lang="en-US" altLang="en-US" sz="2400" i="1"/>
              <a:t>G</a:t>
            </a:r>
          </a:p>
          <a:p>
            <a:pPr eaLnBrk="1" hangingPunct="1">
              <a:buFontTx/>
              <a:buChar char="•"/>
            </a:pPr>
            <a:r>
              <a:rPr lang="en-US" altLang="en-US" sz="2400"/>
              <a:t> </a:t>
            </a:r>
            <a:r>
              <a:rPr lang="en-US" altLang="en-US" sz="2400" i="1"/>
              <a:t>o</a:t>
            </a:r>
            <a:r>
              <a:rPr lang="en-US" altLang="en-US" sz="2400"/>
              <a:t>: node in </a:t>
            </a:r>
            <a:r>
              <a:rPr lang="en-US" altLang="en-US" sz="2400" i="1"/>
              <a:t>G’ </a:t>
            </a:r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xmlns="" id="{A73896C5-299C-436D-9A12-F7306A95A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33800"/>
            <a:ext cx="8229600" cy="270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Scoring:</a:t>
            </a:r>
            <a:r>
              <a:rPr lang="en-US" altLang="en-US" sz="2400" b="0"/>
              <a:t> </a:t>
            </a:r>
          </a:p>
          <a:p>
            <a:pPr eaLnBrk="1" hangingPunct="1"/>
            <a:endParaRPr lang="en-US" altLang="en-US" sz="2400" b="0"/>
          </a:p>
          <a:p>
            <a:pPr eaLnBrk="1" hangingPunct="1">
              <a:buFontTx/>
              <a:buChar char="•"/>
            </a:pPr>
            <a:r>
              <a:rPr lang="en-US" altLang="en-US" sz="2400" b="0"/>
              <a:t> </a:t>
            </a:r>
            <a:r>
              <a:rPr lang="en-US" altLang="en-US" sz="2400" b="0" i="1"/>
              <a:t>match/mismatch: </a:t>
            </a:r>
            <a:r>
              <a:rPr lang="en-US" altLang="en-US" sz="2400" b="0"/>
              <a:t>aligning two nodes with score </a:t>
            </a:r>
            <a:r>
              <a:rPr lang="en-US" altLang="en-US" sz="2400" b="0" i="1"/>
              <a:t>s(n,o)</a:t>
            </a:r>
            <a:endParaRPr lang="en-US" altLang="en-US" sz="2400" b="0"/>
          </a:p>
          <a:p>
            <a:pPr eaLnBrk="1" hangingPunct="1">
              <a:buFontTx/>
              <a:buChar char="•"/>
            </a:pPr>
            <a:r>
              <a:rPr lang="en-US" altLang="en-US" sz="2400" b="0"/>
              <a:t> </a:t>
            </a:r>
            <a:r>
              <a:rPr lang="en-US" altLang="en-US" sz="2400" b="0" i="1"/>
              <a:t>deletion/insertion: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400" b="0"/>
              <a:t>	omitting node </a:t>
            </a:r>
            <a:r>
              <a:rPr lang="en-US" altLang="en-US" sz="2400" b="0" i="1"/>
              <a:t>n</a:t>
            </a:r>
            <a:r>
              <a:rPr lang="en-US" altLang="en-US" sz="2400" b="0"/>
              <a:t> from the alignment with score </a:t>
            </a:r>
            <a:r>
              <a:rPr lang="en-US" altLang="en-US" sz="2400" b="0">
                <a:sym typeface="Symbol" panose="05050102010706020507" pitchFamily="18" charset="2"/>
              </a:rPr>
              <a:t>(</a:t>
            </a:r>
            <a:r>
              <a:rPr lang="en-US" altLang="en-US" sz="2400" b="0" i="1">
                <a:sym typeface="Symbol" panose="05050102010706020507" pitchFamily="18" charset="2"/>
              </a:rPr>
              <a:t>n</a:t>
            </a:r>
            <a:r>
              <a:rPr lang="en-US" altLang="en-US" sz="2400" b="0">
                <a:sym typeface="Symbol" panose="05050102010706020507" pitchFamily="18" charset="2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400" b="0">
                <a:sym typeface="Symbol" panose="05050102010706020507" pitchFamily="18" charset="2"/>
              </a:rPr>
              <a:t>    omitting node </a:t>
            </a:r>
            <a:r>
              <a:rPr lang="en-US" altLang="en-US" sz="2400" b="0" i="1">
                <a:sym typeface="Symbol" panose="05050102010706020507" pitchFamily="18" charset="2"/>
              </a:rPr>
              <a:t>o</a:t>
            </a:r>
            <a:r>
              <a:rPr lang="en-US" altLang="en-US" sz="2400" b="0">
                <a:sym typeface="Symbol" panose="05050102010706020507" pitchFamily="18" charset="2"/>
              </a:rPr>
              <a:t> with score (</a:t>
            </a:r>
            <a:r>
              <a:rPr lang="en-US" altLang="en-US" sz="2400" b="0" i="1">
                <a:sym typeface="Symbol" panose="05050102010706020507" pitchFamily="18" charset="2"/>
              </a:rPr>
              <a:t>o</a:t>
            </a:r>
            <a:r>
              <a:rPr lang="en-US" altLang="en-US" sz="2400" b="0">
                <a:sym typeface="Symbol" panose="05050102010706020507" pitchFamily="18" charset="2"/>
              </a:rPr>
              <a:t>)</a:t>
            </a:r>
          </a:p>
          <a:p>
            <a:pPr eaLnBrk="1" hangingPunct="1"/>
            <a:endParaRPr lang="en-US" altLang="en-US" sz="2400" b="0" i="1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xmlns="" id="{878395A2-8A1F-4A68-80F1-B036028E3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Row-Column Alignment</a:t>
            </a:r>
          </a:p>
        </p:txBody>
      </p:sp>
      <p:pic>
        <p:nvPicPr>
          <p:cNvPr id="64515" name="Picture 3">
            <a:extLst>
              <a:ext uri="{FF2B5EF4-FFF2-40B4-BE49-F238E27FC236}">
                <a16:creationId xmlns:a16="http://schemas.microsoft.com/office/drawing/2014/main" xmlns="" id="{1557F18F-F71B-429F-9EF5-61C71B9E6D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701925"/>
            <a:ext cx="5105400" cy="1557338"/>
          </a:xfrm>
          <a:noFill/>
        </p:spPr>
      </p:pic>
      <p:grpSp>
        <p:nvGrpSpPr>
          <p:cNvPr id="64516" name="Group 4">
            <a:extLst>
              <a:ext uri="{FF2B5EF4-FFF2-40B4-BE49-F238E27FC236}">
                <a16:creationId xmlns:a16="http://schemas.microsoft.com/office/drawing/2014/main" xmlns="" id="{2F33A31F-B57F-49EF-9398-F122116201D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371600"/>
            <a:ext cx="5029200" cy="3124200"/>
            <a:chOff x="336" y="2880"/>
            <a:chExt cx="2544" cy="1344"/>
          </a:xfrm>
        </p:grpSpPr>
        <p:pic>
          <p:nvPicPr>
            <p:cNvPr id="64518" name="Picture 5">
              <a:extLst>
                <a:ext uri="{FF2B5EF4-FFF2-40B4-BE49-F238E27FC236}">
                  <a16:creationId xmlns:a16="http://schemas.microsoft.com/office/drawing/2014/main" xmlns="" id="{7EF9AAA6-D620-47EA-88A4-CCFB42A3BB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" y="3390"/>
              <a:ext cx="2441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519" name="Text Box 6">
              <a:extLst>
                <a:ext uri="{FF2B5EF4-FFF2-40B4-BE49-F238E27FC236}">
                  <a16:creationId xmlns:a16="http://schemas.microsoft.com/office/drawing/2014/main" xmlns="" id="{7DDD2E94-A34D-4FBB-9126-C97CAA42B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2880"/>
              <a:ext cx="1133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   </a:t>
              </a:r>
              <a:r>
                <a:rPr lang="en-US" altLang="en-US" sz="2400"/>
                <a:t>Row-column</a:t>
              </a:r>
            </a:p>
            <a:p>
              <a:pPr eaLnBrk="1" hangingPunct="1"/>
              <a:r>
                <a:rPr lang="en-US" altLang="en-US" sz="2400"/>
                <a:t>   alignment</a:t>
              </a:r>
            </a:p>
          </p:txBody>
        </p:sp>
      </p:grpSp>
      <p:sp>
        <p:nvSpPr>
          <p:cNvPr id="64517" name="Text Box 7">
            <a:extLst>
              <a:ext uri="{FF2B5EF4-FFF2-40B4-BE49-F238E27FC236}">
                <a16:creationId xmlns:a16="http://schemas.microsoft.com/office/drawing/2014/main" xmlns="" id="{108E6AD7-C41A-4DA9-9F5C-AC58A9CF1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Input Sequences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xmlns="" id="{487DD258-7274-4E06-A781-D8AD825E0D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0" dirty="0"/>
              <a:t>POA Advantages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xmlns="" id="{EA508784-9575-491C-8CEE-E6F0EF551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dirty="0"/>
              <a:t>POA is more flexible: standard methods force sequences to align  linearly</a:t>
            </a:r>
          </a:p>
          <a:p>
            <a:pPr eaLnBrk="1" hangingPunct="1"/>
            <a:r>
              <a:rPr lang="en-US" altLang="en-US" sz="2600" dirty="0"/>
              <a:t>PO-MSA representation handles gaps more naturally and retains (and uses) all information in the MSA (unlike linear profiles)</a:t>
            </a:r>
          </a:p>
          <a:p>
            <a:pPr eaLnBrk="1" hangingPunct="1">
              <a:buFontTx/>
              <a:buNone/>
            </a:pPr>
            <a:endParaRPr lang="en-US" altLang="en-US" sz="2600" dirty="0"/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xmlns="" id="{47D89CF2-A482-4659-AFA1-1587F7475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A-Bruijn Alignment (ABA)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xmlns="" id="{19962AB2-2FE1-4AF1-AE31-6E4E73690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POA- represents alignment as directed graph; no cycles</a:t>
            </a:r>
          </a:p>
          <a:p>
            <a:pPr eaLnBrk="1" hangingPunct="1"/>
            <a:r>
              <a:rPr lang="en-US" altLang="en-US" dirty="0"/>
              <a:t>ABA - represents alignment as directed graph that may contains cycles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xmlns="" id="{6E2C5859-88AB-42BC-BAEE-328198DB3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</a:t>
            </a:r>
          </a:p>
        </p:txBody>
      </p:sp>
      <p:pic>
        <p:nvPicPr>
          <p:cNvPr id="67587" name="Picture 3">
            <a:extLst>
              <a:ext uri="{FF2B5EF4-FFF2-40B4-BE49-F238E27FC236}">
                <a16:creationId xmlns:a16="http://schemas.microsoft.com/office/drawing/2014/main" xmlns="" id="{91876F85-281F-484B-ADCE-845934B56C8F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xmlns="" id="{7958FDEA-BA29-4D98-86B6-793FFAAE6E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 vs. POA vs. MSA</a:t>
            </a:r>
          </a:p>
        </p:txBody>
      </p:sp>
      <p:pic>
        <p:nvPicPr>
          <p:cNvPr id="68611" name="Picture 3">
            <a:extLst>
              <a:ext uri="{FF2B5EF4-FFF2-40B4-BE49-F238E27FC236}">
                <a16:creationId xmlns:a16="http://schemas.microsoft.com/office/drawing/2014/main" xmlns="" id="{FFADD35C-50DF-4CB5-8C08-F44086EDC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429625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xmlns="" id="{1683A172-9128-477D-BAE9-B98A2DE1B5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Advantages of ABA  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xmlns="" id="{F65B0A9A-AF44-4BCB-9154-F34210C8C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more flexible than POA: allows larger class of evolutionary relationships between aligned sequences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that contain duplications and inversions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with shuffled and/or repeated domain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ABA can align proteins with domains present in multiple copies in some proteins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900" i="1" dirty="0"/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xmlns="" id="{677F2DD8-C776-46E7-BF0D-FEA44E7B1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ABA: multiple alignments of protein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xmlns="" id="{B0ED8996-24B8-4928-868C-F20A621AD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i="1" dirty="0"/>
          </a:p>
          <a:p>
            <a:pPr eaLnBrk="1" hangingPunct="1">
              <a:buFontTx/>
              <a:buNone/>
            </a:pPr>
            <a:r>
              <a:rPr lang="en-US" altLang="en-US" dirty="0"/>
              <a:t>ABA handles:</a:t>
            </a:r>
          </a:p>
          <a:p>
            <a:pPr eaLnBrk="1" hangingPunct="1"/>
            <a:r>
              <a:rPr lang="en-US" altLang="en-US" dirty="0"/>
              <a:t>Domains not present in all proteins</a:t>
            </a:r>
          </a:p>
          <a:p>
            <a:pPr eaLnBrk="1" hangingPunct="1"/>
            <a:r>
              <a:rPr lang="en-US" altLang="en-US" dirty="0"/>
              <a:t>Domains present in different orders in different proteins</a:t>
            </a: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xmlns="" id="{5877D3D4-F85F-4CDB-9CDB-1EF025FD7A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Credits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xmlns="" id="{50AB1CD1-4C02-4665-977A-8EA161990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1900" b="1" i="1" dirty="0"/>
          </a:p>
          <a:p>
            <a:pPr eaLnBrk="1" hangingPunct="1"/>
            <a:r>
              <a:rPr lang="en-US" altLang="en-US" sz="1700" i="1" dirty="0"/>
              <a:t>Chris Lee, </a:t>
            </a:r>
            <a:r>
              <a:rPr lang="en-US" altLang="en-US" sz="1700" dirty="0"/>
              <a:t>POA</a:t>
            </a:r>
            <a:r>
              <a:rPr lang="en-US" altLang="en-US" sz="1700" i="1" dirty="0"/>
              <a:t>, UCLA </a:t>
            </a:r>
            <a:r>
              <a:rPr lang="en-US" altLang="en-US" sz="2100" i="1" dirty="0"/>
              <a:t>http://www.bioinformatics.ucla.edu/poa/Poa_Tutorial.html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F7CDD5F5-8433-4654-9B49-ECE358203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Alignments = Paths in</a:t>
            </a:r>
            <a:r>
              <a:rPr lang="en-US" altLang="en-US" baseline="-25000" dirty="0"/>
              <a:t>…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3372BE2A-8E9C-4CF0-91A3-125EF626D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Align  3 sequences:   ATGC, AATC,ATGC</a:t>
            </a:r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xmlns="" id="{62AAEC71-B164-4EA2-9ED2-55058DB5C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xmlns="" id="{109EBC71-C5BD-4AD7-B3F9-BBF5FA3FB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6646" name="Group 38">
            <a:extLst>
              <a:ext uri="{FF2B5EF4-FFF2-40B4-BE49-F238E27FC236}">
                <a16:creationId xmlns:a16="http://schemas.microsoft.com/office/drawing/2014/main" xmlns="" id="{FF921A1B-42EC-4B1A-8056-0A45EE506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31275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6662" name="Group 54">
            <a:extLst>
              <a:ext uri="{FF2B5EF4-FFF2-40B4-BE49-F238E27FC236}">
                <a16:creationId xmlns:a16="http://schemas.microsoft.com/office/drawing/2014/main" xmlns="" id="{024A152D-0560-47C1-B9BB-B2B95C102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39713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6694" name="Group 86">
            <a:extLst>
              <a:ext uri="{FF2B5EF4-FFF2-40B4-BE49-F238E27FC236}">
                <a16:creationId xmlns:a16="http://schemas.microsoft.com/office/drawing/2014/main" xmlns="" id="{F8312A9F-B416-4B0B-848D-0DEC6D7DF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63704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336F814A-5CAC-4ABA-A060-A8D0413489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E50F3C54-7B4A-4337-B91A-17CF8244E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xmlns="" id="{AC302723-581A-4A63-A994-D326DB177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xmlns="" id="{CD0E8351-4516-4176-B95A-8F6955D3F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7638" name="Group 6">
            <a:extLst>
              <a:ext uri="{FF2B5EF4-FFF2-40B4-BE49-F238E27FC236}">
                <a16:creationId xmlns:a16="http://schemas.microsoft.com/office/drawing/2014/main" xmlns="" id="{435337E2-7833-4924-94F4-1C535B889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16442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7670" name="Group 38">
            <a:extLst>
              <a:ext uri="{FF2B5EF4-FFF2-40B4-BE49-F238E27FC236}">
                <a16:creationId xmlns:a16="http://schemas.microsoft.com/office/drawing/2014/main" xmlns="" id="{3ED2BA67-BF98-48B5-86B5-F12230239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40995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7686" name="Group 54">
            <a:extLst>
              <a:ext uri="{FF2B5EF4-FFF2-40B4-BE49-F238E27FC236}">
                <a16:creationId xmlns:a16="http://schemas.microsoft.com/office/drawing/2014/main" xmlns="" id="{888E5CAF-980E-4F56-9A97-A8C72D435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748186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7718" name="Group 86">
            <a:extLst>
              <a:ext uri="{FF2B5EF4-FFF2-40B4-BE49-F238E27FC236}">
                <a16:creationId xmlns:a16="http://schemas.microsoft.com/office/drawing/2014/main" xmlns="" id="{15ADDA22-8A6B-4136-BCB2-01A916E53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554332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0310" name="Text Box 103">
            <a:extLst>
              <a:ext uri="{FF2B5EF4-FFF2-40B4-BE49-F238E27FC236}">
                <a16:creationId xmlns:a16="http://schemas.microsoft.com/office/drawing/2014/main" xmlns="" id="{A24F7961-B303-41B5-90D7-231626F3B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DA99944F-A5F9-45A9-9994-1A3C18B1F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Alignment Paths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E31A4038-B866-4A7C-A632-BA389D764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33513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lr>
                <a:schemeClr val="accent2"/>
              </a:buClr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lr>
                <a:schemeClr val="accent1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Align the following 3 sequences: </a:t>
            </a:r>
          </a:p>
          <a:p>
            <a:pPr eaLnBrk="1" hangingPunct="1">
              <a:buFontTx/>
              <a:buNone/>
            </a:pPr>
            <a:r>
              <a:rPr lang="en-US" altLang="en-US" b="0"/>
              <a:t>  ATGC, AATC,ATGC</a:t>
            </a:r>
          </a:p>
          <a:p>
            <a:pPr eaLnBrk="1" hangingPunct="1">
              <a:buFontTx/>
              <a:buNone/>
            </a:pPr>
            <a:endParaRPr lang="en-US" altLang="en-US" b="0"/>
          </a:p>
          <a:p>
            <a:pPr eaLnBrk="1" hangingPunct="1">
              <a:buFontTx/>
              <a:buNone/>
            </a:pPr>
            <a:endParaRPr lang="en-US" altLang="en-US" sz="2100" b="0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xmlns="" id="{AE33CBEE-3F7C-47AA-8C19-CD5258ACB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719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xmlns="" id="{153C83B9-1989-4005-998F-000C0A44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4811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>
              <a:latin typeface="Times New Roman" panose="02020603050405020304" pitchFamily="18" charset="0"/>
            </a:endParaRPr>
          </a:p>
        </p:txBody>
      </p:sp>
      <p:graphicFrame>
        <p:nvGraphicFramePr>
          <p:cNvPr id="198662" name="Group 6">
            <a:extLst>
              <a:ext uri="{FF2B5EF4-FFF2-40B4-BE49-F238E27FC236}">
                <a16:creationId xmlns:a16="http://schemas.microsoft.com/office/drawing/2014/main" xmlns="" id="{4115A15E-34B1-4394-8A1E-B25DDA3B6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834491"/>
              </p:ext>
            </p:extLst>
          </p:nvPr>
        </p:nvGraphicFramePr>
        <p:xfrm>
          <a:off x="838200" y="2500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8678" name="Group 22">
            <a:extLst>
              <a:ext uri="{FF2B5EF4-FFF2-40B4-BE49-F238E27FC236}">
                <a16:creationId xmlns:a16="http://schemas.microsoft.com/office/drawing/2014/main" xmlns="" id="{51867B45-AFD0-46B7-B2D4-6A20F48E5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57910"/>
              </p:ext>
            </p:extLst>
          </p:nvPr>
        </p:nvGraphicFramePr>
        <p:xfrm>
          <a:off x="838200" y="3262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8694" name="Group 38">
            <a:extLst>
              <a:ext uri="{FF2B5EF4-FFF2-40B4-BE49-F238E27FC236}">
                <a16:creationId xmlns:a16="http://schemas.microsoft.com/office/drawing/2014/main" xmlns="" id="{E49B457B-4750-486A-8D5A-F098D20132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81859"/>
              </p:ext>
            </p:extLst>
          </p:nvPr>
        </p:nvGraphicFramePr>
        <p:xfrm>
          <a:off x="838200" y="3643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8710" name="Group 54">
            <a:extLst>
              <a:ext uri="{FF2B5EF4-FFF2-40B4-BE49-F238E27FC236}">
                <a16:creationId xmlns:a16="http://schemas.microsoft.com/office/drawing/2014/main" xmlns="" id="{746277E0-DA95-4740-9CB6-2D462A7DD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57325"/>
              </p:ext>
            </p:extLst>
          </p:nvPr>
        </p:nvGraphicFramePr>
        <p:xfrm>
          <a:off x="838200" y="2881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98742" name="Group 86">
            <a:extLst>
              <a:ext uri="{FF2B5EF4-FFF2-40B4-BE49-F238E27FC236}">
                <a16:creationId xmlns:a16="http://schemas.microsoft.com/office/drawing/2014/main" xmlns="" id="{CE333DA2-FD74-4962-8A32-7AF954831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649604"/>
              </p:ext>
            </p:extLst>
          </p:nvPr>
        </p:nvGraphicFramePr>
        <p:xfrm>
          <a:off x="838200" y="4405313"/>
          <a:ext cx="3475038" cy="334962"/>
        </p:xfrm>
        <a:graphic>
          <a:graphicData uri="http://schemas.openxmlformats.org/drawingml/2006/table">
            <a:tbl>
              <a:tblPr firstRow="1"/>
              <a:tblGrid>
                <a:gridCol w="5794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49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350" name="Text Box 102">
            <a:extLst>
              <a:ext uri="{FF2B5EF4-FFF2-40B4-BE49-F238E27FC236}">
                <a16:creationId xmlns:a16="http://schemas.microsoft.com/office/drawing/2014/main" xmlns="" id="{8A75C8B5-324C-4AB2-AB8F-9252901C0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938713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altLang="en-US" sz="3000" b="0"/>
              <a:t>  </a:t>
            </a:r>
            <a:endParaRPr lang="en-US" altLang="en-US" sz="2600" b="0">
              <a:sym typeface="Symbol" panose="05050102010706020507" pitchFamily="18" charset="2"/>
            </a:endParaRPr>
          </a:p>
        </p:txBody>
      </p:sp>
      <p:sp>
        <p:nvSpPr>
          <p:cNvPr id="11351" name="Text Box 103">
            <a:extLst>
              <a:ext uri="{FF2B5EF4-FFF2-40B4-BE49-F238E27FC236}">
                <a16:creationId xmlns:a16="http://schemas.microsoft.com/office/drawing/2014/main" xmlns="" id="{57919FD0-BE24-48EE-BA74-EBCF809CE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00313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x</a:t>
            </a:r>
            <a:r>
              <a:rPr lang="en-US" altLang="en-US" sz="2400" b="0"/>
              <a:t> coordinate</a:t>
            </a:r>
          </a:p>
        </p:txBody>
      </p:sp>
      <p:sp>
        <p:nvSpPr>
          <p:cNvPr id="11352" name="Text Box 104">
            <a:extLst>
              <a:ext uri="{FF2B5EF4-FFF2-40B4-BE49-F238E27FC236}">
                <a16:creationId xmlns:a16="http://schemas.microsoft.com/office/drawing/2014/main" xmlns="" id="{EA7AEC59-209C-4294-B16C-A4B058C09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86113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i="1"/>
              <a:t>y</a:t>
            </a:r>
            <a:r>
              <a:rPr lang="en-US" altLang="en-US" sz="2400" b="0"/>
              <a:t> coordinate</a:t>
            </a:r>
          </a:p>
        </p:txBody>
      </p:sp>
      <p:sp>
        <p:nvSpPr>
          <p:cNvPr id="11353" name="Text Box 105">
            <a:extLst>
              <a:ext uri="{FF2B5EF4-FFF2-40B4-BE49-F238E27FC236}">
                <a16:creationId xmlns:a16="http://schemas.microsoft.com/office/drawing/2014/main" xmlns="" id="{6B0FE046-F1A4-4C77-9CEA-A3608871D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084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 Unicode MS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CSE181_Project_template</Template>
  <TotalTime>2717</TotalTime>
  <Words>2872</Words>
  <Application>Microsoft Office PowerPoint</Application>
  <PresentationFormat>On-screen Show (4:3)</PresentationFormat>
  <Paragraphs>647</Paragraphs>
  <Slides>68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68</vt:i4>
      </vt:variant>
    </vt:vector>
  </HeadingPairs>
  <TitlesOfParts>
    <vt:vector size="82" baseType="lpstr">
      <vt:lpstr>Arial Unicode MS</vt:lpstr>
      <vt:lpstr>Arial</vt:lpstr>
      <vt:lpstr>Courier New</vt:lpstr>
      <vt:lpstr>Garamond</vt:lpstr>
      <vt:lpstr>Lucida Console</vt:lpstr>
      <vt:lpstr>Lucida Sans Unicode</vt:lpstr>
      <vt:lpstr>Symbol</vt:lpstr>
      <vt:lpstr>Times</vt:lpstr>
      <vt:lpstr>Times New Roman</vt:lpstr>
      <vt:lpstr>Verdana</vt:lpstr>
      <vt:lpstr>Wingdings</vt:lpstr>
      <vt:lpstr>Edge</vt:lpstr>
      <vt:lpstr>Equation</vt:lpstr>
      <vt:lpstr>Bitmap Image</vt:lpstr>
      <vt:lpstr>Multiple Sequence Alignment</vt:lpstr>
      <vt:lpstr>Outline</vt:lpstr>
      <vt:lpstr>Multiple Alignment versus Pairwise Alignment</vt:lpstr>
      <vt:lpstr>Multiple Alignment versus Pairwise Alignment</vt:lpstr>
      <vt:lpstr>Multiple Alignment versus Pairwise Alignment</vt:lpstr>
      <vt:lpstr>Generalizing the Notion of Pairwise Alignment</vt:lpstr>
      <vt:lpstr>Alignments = Paths in…</vt:lpstr>
      <vt:lpstr>Alignment Paths</vt:lpstr>
      <vt:lpstr>Alignment Paths</vt:lpstr>
      <vt:lpstr>Alignment Paths</vt:lpstr>
      <vt:lpstr>Aligning Three Sequences</vt:lpstr>
      <vt:lpstr>2-D vs 3-D Alignment Grid</vt:lpstr>
      <vt:lpstr>2-D Cell versus 2-D Alignment Cell </vt:lpstr>
      <vt:lpstr>Architecture of 3-D Alignment Cell</vt:lpstr>
      <vt:lpstr>Multiple Alignment: Dynamic Programming</vt:lpstr>
      <vt:lpstr>DP Multiple Alignment: Running Time</vt:lpstr>
      <vt:lpstr>Multiple Alignment Induces Pairwise Alignments</vt:lpstr>
      <vt:lpstr>Reverse Problem: Constructing a Multiple Alignment from Pairwise Alignments</vt:lpstr>
      <vt:lpstr>Reverse Problem: Constructing a Multiple Alignment from Pairwise Alignments</vt:lpstr>
      <vt:lpstr>Combining Optimal Pairwise Alignments into a Consistent Multiple Alignment</vt:lpstr>
      <vt:lpstr>Constructing Multiple Alignment from Pairwise Alignments </vt:lpstr>
      <vt:lpstr>Profile Representation of Multiple Alignment</vt:lpstr>
      <vt:lpstr>Profile Representation of Multiple Alignment</vt:lpstr>
      <vt:lpstr>Aligning Alignments</vt:lpstr>
      <vt:lpstr>Aligning Alignments</vt:lpstr>
      <vt:lpstr>Multiple Alignment: Greedy Approach</vt:lpstr>
      <vt:lpstr>Greedy Approach: Example</vt:lpstr>
      <vt:lpstr>Greedy Approach: Example (cont’d)</vt:lpstr>
      <vt:lpstr>Greedy Approach: Example (cont’d)</vt:lpstr>
      <vt:lpstr>Progressive Alignment</vt:lpstr>
      <vt:lpstr>ClustalW</vt:lpstr>
      <vt:lpstr>Step 1: Pairwise Alignment</vt:lpstr>
      <vt:lpstr>Step 2: Guide Tree</vt:lpstr>
      <vt:lpstr>Step 2: Guide Tree (cont’d)</vt:lpstr>
      <vt:lpstr>Step 3: Progressive Alignment</vt:lpstr>
      <vt:lpstr>Multiple Alignment: Scoring </vt:lpstr>
      <vt:lpstr>Multiple LCS Score</vt:lpstr>
      <vt:lpstr>Entropy</vt:lpstr>
      <vt:lpstr>Entropy: Example</vt:lpstr>
      <vt:lpstr>Multiple Alignment: Entropy Score </vt:lpstr>
      <vt:lpstr>Entropy of an Alignment: Example</vt:lpstr>
      <vt:lpstr>Multiple Alignment Induces Pairwise Alignments</vt:lpstr>
      <vt:lpstr>Derive Pairwise Alignments from a Multiple Alignment</vt:lpstr>
      <vt:lpstr>Multiple Alignment Projections</vt:lpstr>
      <vt:lpstr>Sum-of-Pairs Score (SP-Score) </vt:lpstr>
      <vt:lpstr>Computing SP-Score</vt:lpstr>
      <vt:lpstr>Alternative Definition of SP-Score (columns are treated independently and no affine gaps)</vt:lpstr>
      <vt:lpstr>                  Tree-Score</vt:lpstr>
      <vt:lpstr>                  Theorem</vt:lpstr>
      <vt:lpstr>Gusfield’s Center-Star Algorithm for Approximating SP-Cost</vt:lpstr>
      <vt:lpstr>The Lifting Algorithm for Approximating Tree-Cost of Wang-Jiang-Lawler</vt:lpstr>
      <vt:lpstr>Multiple Alignment: History</vt:lpstr>
      <vt:lpstr>Problems with Multiple Alignment</vt:lpstr>
      <vt:lpstr>POA vs. Classical Multiple Alignment Approaches</vt:lpstr>
      <vt:lpstr>Alignment as a Graph</vt:lpstr>
      <vt:lpstr>Solution: Representing Sequences as Paths in a Graph</vt:lpstr>
      <vt:lpstr>Partial Order Multiple Alignment</vt:lpstr>
      <vt:lpstr>Partial Order Alignment (POA) Algorithm</vt:lpstr>
      <vt:lpstr>PO-PO Alignment</vt:lpstr>
      <vt:lpstr>Dynamic Programming for Aligning Two Directed Graphs</vt:lpstr>
      <vt:lpstr>Row-Column Alignment</vt:lpstr>
      <vt:lpstr>POA Advantages</vt:lpstr>
      <vt:lpstr>A-Bruijn Alignment (ABA)</vt:lpstr>
      <vt:lpstr>ABA</vt:lpstr>
      <vt:lpstr>ABA vs. POA vs. MSA</vt:lpstr>
      <vt:lpstr>Advantages of ABA  </vt:lpstr>
      <vt:lpstr>ABA: multiple alignments of protein</vt:lpstr>
      <vt:lpstr>Credits</vt:lpstr>
    </vt:vector>
  </TitlesOfParts>
  <Company>UCSD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BLAST</dc:title>
  <dc:creator>Sophie Daudenarde</dc:creator>
  <cp:lastModifiedBy>Microsoft account</cp:lastModifiedBy>
  <cp:revision>332</cp:revision>
  <dcterms:created xsi:type="dcterms:W3CDTF">2004-05-24T21:30:51Z</dcterms:created>
  <dcterms:modified xsi:type="dcterms:W3CDTF">2026-03-13T21:59:18Z</dcterms:modified>
</cp:coreProperties>
</file>